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93" r:id="rId2"/>
    <p:sldId id="454" r:id="rId3"/>
    <p:sldId id="451" r:id="rId4"/>
    <p:sldId id="455" r:id="rId5"/>
    <p:sldId id="456" r:id="rId6"/>
    <p:sldId id="457" r:id="rId7"/>
    <p:sldId id="458" r:id="rId8"/>
    <p:sldId id="461" r:id="rId9"/>
    <p:sldId id="459" r:id="rId10"/>
    <p:sldId id="467" r:id="rId11"/>
    <p:sldId id="464" r:id="rId12"/>
    <p:sldId id="556" r:id="rId13"/>
    <p:sldId id="555" r:id="rId14"/>
    <p:sldId id="452" r:id="rId15"/>
    <p:sldId id="466" r:id="rId16"/>
    <p:sldId id="465" r:id="rId17"/>
    <p:sldId id="453" r:id="rId18"/>
    <p:sldId id="469" r:id="rId19"/>
    <p:sldId id="468" r:id="rId20"/>
    <p:sldId id="286" r:id="rId21"/>
    <p:sldId id="483" r:id="rId22"/>
    <p:sldId id="482" r:id="rId23"/>
    <p:sldId id="481" r:id="rId24"/>
    <p:sldId id="480" r:id="rId25"/>
    <p:sldId id="479" r:id="rId26"/>
    <p:sldId id="259" r:id="rId27"/>
    <p:sldId id="471" r:id="rId28"/>
    <p:sldId id="503" r:id="rId29"/>
    <p:sldId id="502" r:id="rId30"/>
    <p:sldId id="484" r:id="rId31"/>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5pPr>
    <a:lvl6pPr marL="2286000" algn="l" defTabSz="914400" rtl="0" eaLnBrk="1" latinLnBrk="0" hangingPunct="1">
      <a:defRPr sz="2400" kern="1200">
        <a:solidFill>
          <a:schemeClr val="tx1"/>
        </a:solidFill>
        <a:latin typeface="Tahoma" panose="020B0604030504040204" pitchFamily="34" charset="0"/>
        <a:ea typeface="+mn-ea"/>
        <a:cs typeface="+mn-cs"/>
      </a:defRPr>
    </a:lvl6pPr>
    <a:lvl7pPr marL="2743200" algn="l" defTabSz="914400" rtl="0" eaLnBrk="1" latinLnBrk="0" hangingPunct="1">
      <a:defRPr sz="2400" kern="1200">
        <a:solidFill>
          <a:schemeClr val="tx1"/>
        </a:solidFill>
        <a:latin typeface="Tahoma" panose="020B0604030504040204" pitchFamily="34" charset="0"/>
        <a:ea typeface="+mn-ea"/>
        <a:cs typeface="+mn-cs"/>
      </a:defRPr>
    </a:lvl7pPr>
    <a:lvl8pPr marL="3200400" algn="l" defTabSz="914400" rtl="0" eaLnBrk="1" latinLnBrk="0" hangingPunct="1">
      <a:defRPr sz="2400" kern="1200">
        <a:solidFill>
          <a:schemeClr val="tx1"/>
        </a:solidFill>
        <a:latin typeface="Tahoma" panose="020B0604030504040204" pitchFamily="34" charset="0"/>
        <a:ea typeface="+mn-ea"/>
        <a:cs typeface="+mn-cs"/>
      </a:defRPr>
    </a:lvl8pPr>
    <a:lvl9pPr marL="3657600" algn="l" defTabSz="914400" rtl="0" eaLnBrk="1" latinLnBrk="0" hangingPunct="1">
      <a:defRPr sz="24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DDDDDD"/>
    <a:srgbClr val="FF0000"/>
    <a:srgbClr val="FFCC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08" autoAdjust="0"/>
    <p:restoredTop sz="90962" autoAdjust="0"/>
  </p:normalViewPr>
  <p:slideViewPr>
    <p:cSldViewPr snapToGrid="0">
      <p:cViewPr varScale="1">
        <p:scale>
          <a:sx n="100" d="100"/>
          <a:sy n="100" d="100"/>
        </p:scale>
        <p:origin x="510" y="7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4122"/>
    </p:cViewPr>
  </p:sorterViewPr>
  <p:notesViewPr>
    <p:cSldViewPr snapToGrid="0">
      <p:cViewPr varScale="1">
        <p:scale>
          <a:sx n="104" d="100"/>
          <a:sy n="104" d="100"/>
        </p:scale>
        <p:origin x="-3498"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Times New Roman" charset="0"/>
              </a:defRPr>
            </a:lvl1pPr>
          </a:lstStyle>
          <a:p>
            <a:pPr>
              <a:defRPr/>
            </a:pPr>
            <a:endParaRPr lang="zh-CN" altLang="en-US"/>
          </a:p>
        </p:txBody>
      </p:sp>
      <p:sp>
        <p:nvSpPr>
          <p:cNvPr id="4813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Times New Roman" charset="0"/>
              </a:defRPr>
            </a:lvl1pPr>
          </a:lstStyle>
          <a:p>
            <a:pPr>
              <a:defRPr/>
            </a:pPr>
            <a:endParaRPr lang="zh-CN" altLang="en-US"/>
          </a:p>
        </p:txBody>
      </p:sp>
      <p:sp>
        <p:nvSpPr>
          <p:cNvPr id="4813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Times New Roman" charset="0"/>
              </a:defRPr>
            </a:lvl1pPr>
          </a:lstStyle>
          <a:p>
            <a:pPr>
              <a:defRPr/>
            </a:pPr>
            <a:endParaRPr lang="zh-CN" altLang="en-US"/>
          </a:p>
        </p:txBody>
      </p:sp>
      <p:sp>
        <p:nvSpPr>
          <p:cNvPr id="4813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smtClean="0">
                <a:latin typeface="Times New Roman" panose="02020603050405020304" pitchFamily="18" charset="0"/>
              </a:defRPr>
            </a:lvl1pPr>
          </a:lstStyle>
          <a:p>
            <a:pPr>
              <a:defRPr/>
            </a:pPr>
            <a:fld id="{06F16FB9-8D84-4AD1-A708-AFB146A94E24}" type="slidenum">
              <a:rPr lang="zh-CN" altLang="en-US"/>
              <a:pPr>
                <a:defRPr/>
              </a:pPr>
              <a:t>‹#›</a:t>
            </a:fld>
            <a:endParaRPr lang="en-US" altLang="zh-CN"/>
          </a:p>
        </p:txBody>
      </p:sp>
    </p:spTree>
    <p:extLst>
      <p:ext uri="{BB962C8B-B14F-4D97-AF65-F5344CB8AC3E}">
        <p14:creationId xmlns:p14="http://schemas.microsoft.com/office/powerpoint/2010/main" val="2419673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Tahoma" charset="0"/>
              </a:defRPr>
            </a:lvl1pPr>
          </a:lstStyle>
          <a:p>
            <a:pPr>
              <a:defRPr/>
            </a:pPr>
            <a:endParaRPr lang="zh-CN" altLang="en-US"/>
          </a:p>
        </p:txBody>
      </p:sp>
      <p:sp>
        <p:nvSpPr>
          <p:cNvPr id="409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Tahoma" charset="0"/>
              </a:defRPr>
            </a:lvl1pPr>
          </a:lstStyle>
          <a:p>
            <a:pPr>
              <a:defRPr/>
            </a:pPr>
            <a:endParaRPr lang="zh-CN" altLang="en-US"/>
          </a:p>
        </p:txBody>
      </p:sp>
      <p:sp>
        <p:nvSpPr>
          <p:cNvPr id="1024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Tahoma" charset="0"/>
              </a:defRPr>
            </a:lvl1pPr>
          </a:lstStyle>
          <a:p>
            <a:pPr>
              <a:defRPr/>
            </a:pPr>
            <a:endParaRPr lang="zh-CN" altLang="en-US"/>
          </a:p>
        </p:txBody>
      </p:sp>
      <p:sp>
        <p:nvSpPr>
          <p:cNvPr id="410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smtClean="0"/>
            </a:lvl1pPr>
          </a:lstStyle>
          <a:p>
            <a:pPr>
              <a:defRPr/>
            </a:pPr>
            <a:fld id="{91E1BDD9-3AEF-48D7-9C87-29E837DCF192}" type="slidenum">
              <a:rPr lang="zh-CN" altLang="en-US"/>
              <a:pPr>
                <a:defRPr/>
              </a:pPr>
              <a:t>‹#›</a:t>
            </a:fld>
            <a:endParaRPr lang="en-US" altLang="zh-CN"/>
          </a:p>
        </p:txBody>
      </p:sp>
    </p:spTree>
    <p:extLst>
      <p:ext uri="{BB962C8B-B14F-4D97-AF65-F5344CB8AC3E}">
        <p14:creationId xmlns:p14="http://schemas.microsoft.com/office/powerpoint/2010/main" val="23280388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CFE8EFB5-5E99-C642-B31B-EF7ACE01D66B}" type="slidenum">
              <a:rPr lang="en-US" altLang="en-US" sz="1200"/>
              <a:pPr eaLnBrk="1" hangingPunct="1"/>
              <a:t>18</a:t>
            </a:fld>
            <a:endParaRPr lang="en-US" altLang="en-US" sz="120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828176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CFE8EFB5-5E99-C642-B31B-EF7ACE01D66B}" type="slidenum">
              <a:rPr lang="en-US" altLang="en-US" sz="1200"/>
              <a:pPr eaLnBrk="1" hangingPunct="1"/>
              <a:t>19</a:t>
            </a:fld>
            <a:endParaRPr lang="en-US" altLang="en-US" sz="120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040734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CFE8EFB5-5E99-C642-B31B-EF7ACE01D66B}" type="slidenum">
              <a:rPr lang="en-US" altLang="en-US" sz="1200"/>
              <a:pPr eaLnBrk="1" hangingPunct="1"/>
              <a:t>20</a:t>
            </a:fld>
            <a:endParaRPr lang="en-US" altLang="en-US" sz="120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980750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64F374EF-8F82-DA4D-A862-2699691F0DD5}" type="slidenum">
              <a:rPr lang="en-US" altLang="en-US" sz="1200"/>
              <a:pPr eaLnBrk="1" hangingPunct="1"/>
              <a:t>21</a:t>
            </a:fld>
            <a:endParaRPr lang="en-US" altLang="en-US"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730409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64F374EF-8F82-DA4D-A862-2699691F0DD5}" type="slidenum">
              <a:rPr lang="en-US" altLang="en-US" sz="1200"/>
              <a:pPr eaLnBrk="1" hangingPunct="1"/>
              <a:t>22</a:t>
            </a:fld>
            <a:endParaRPr lang="en-US" altLang="en-US"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520329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64F374EF-8F82-DA4D-A862-2699691F0DD5}" type="slidenum">
              <a:rPr lang="en-US" altLang="en-US" sz="1200"/>
              <a:pPr eaLnBrk="1" hangingPunct="1"/>
              <a:t>23</a:t>
            </a:fld>
            <a:endParaRPr lang="en-US" altLang="en-US"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4278691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64F374EF-8F82-DA4D-A862-2699691F0DD5}" type="slidenum">
              <a:rPr lang="en-US" altLang="en-US" sz="1200"/>
              <a:pPr eaLnBrk="1" hangingPunct="1"/>
              <a:t>24</a:t>
            </a:fld>
            <a:endParaRPr lang="en-US" altLang="en-US"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098594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64F374EF-8F82-DA4D-A862-2699691F0DD5}" type="slidenum">
              <a:rPr lang="en-US" altLang="en-US" sz="1200"/>
              <a:pPr eaLnBrk="1" hangingPunct="1"/>
              <a:t>25</a:t>
            </a:fld>
            <a:endParaRPr lang="en-US" altLang="en-US"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978486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64F374EF-8F82-DA4D-A862-2699691F0DD5}" type="slidenum">
              <a:rPr lang="en-US" altLang="en-US" sz="1200"/>
              <a:pPr eaLnBrk="1" hangingPunct="1"/>
              <a:t>26</a:t>
            </a:fld>
            <a:endParaRPr lang="en-US" altLang="en-US"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540679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651BE74C-AD7B-A649-8D68-7E987DE4BC0D}" type="slidenum">
              <a:rPr lang="en-US" altLang="en-US" sz="1200"/>
              <a:pPr eaLnBrk="1" hangingPunct="1"/>
              <a:t>27</a:t>
            </a:fld>
            <a:endParaRPr lang="en-US" altLang="en-US" sz="120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932689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64F374EF-8F82-DA4D-A862-2699691F0DD5}" type="slidenum">
              <a:rPr lang="en-US" altLang="en-US" sz="1200"/>
              <a:pPr eaLnBrk="1" hangingPunct="1"/>
              <a:t>28</a:t>
            </a:fld>
            <a:endParaRPr lang="en-US" altLang="en-US"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40599229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64F374EF-8F82-DA4D-A862-2699691F0DD5}" type="slidenum">
              <a:rPr lang="en-US" altLang="en-US" sz="1200"/>
              <a:pPr eaLnBrk="1" hangingPunct="1"/>
              <a:t>29</a:t>
            </a:fld>
            <a:endParaRPr lang="en-US" altLang="en-US"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608553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64F374EF-8F82-DA4D-A862-2699691F0DD5}" type="slidenum">
              <a:rPr lang="en-US" altLang="en-US" sz="1200"/>
              <a:pPr eaLnBrk="1" hangingPunct="1"/>
              <a:t>30</a:t>
            </a:fld>
            <a:endParaRPr lang="en-US" altLang="en-US"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895389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98F81013-0BEA-49DF-AD3C-558A27B7559E}" type="slidenum">
              <a:rPr lang="zh-CN" altLang="en-US"/>
              <a:pPr>
                <a:defRPr/>
              </a:pPr>
              <a:t>‹#›</a:t>
            </a:fld>
            <a:endParaRPr lang="en-US" altLang="zh-CN"/>
          </a:p>
        </p:txBody>
      </p:sp>
    </p:spTree>
    <p:extLst>
      <p:ext uri="{BB962C8B-B14F-4D97-AF65-F5344CB8AC3E}">
        <p14:creationId xmlns:p14="http://schemas.microsoft.com/office/powerpoint/2010/main" val="1816105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12391EF6-A1B5-468B-83B9-7C72E05AF268}" type="slidenum">
              <a:rPr lang="zh-CN" altLang="en-US"/>
              <a:pPr>
                <a:defRPr/>
              </a:pPr>
              <a:t>‹#›</a:t>
            </a:fld>
            <a:endParaRPr lang="en-US" altLang="zh-CN"/>
          </a:p>
        </p:txBody>
      </p:sp>
    </p:spTree>
    <p:extLst>
      <p:ext uri="{BB962C8B-B14F-4D97-AF65-F5344CB8AC3E}">
        <p14:creationId xmlns:p14="http://schemas.microsoft.com/office/powerpoint/2010/main" val="909297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smtClean="0"/>
            </a:lvl1pPr>
          </a:lstStyle>
          <a:p>
            <a:pPr>
              <a:defRPr/>
            </a:pPr>
            <a:fld id="{90B074CA-44A8-4A4E-AFF2-25413D7E123D}" type="slidenum">
              <a:rPr lang="zh-CN" altLang="en-US"/>
              <a:pPr>
                <a:defRPr/>
              </a:pPr>
              <a:t>‹#›</a:t>
            </a:fld>
            <a:endParaRPr lang="en-US" altLang="zh-CN"/>
          </a:p>
        </p:txBody>
      </p:sp>
    </p:spTree>
    <p:extLst>
      <p:ext uri="{BB962C8B-B14F-4D97-AF65-F5344CB8AC3E}">
        <p14:creationId xmlns:p14="http://schemas.microsoft.com/office/powerpoint/2010/main" val="2817169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r>
              <a:rPr lang="en-US"/>
              <a:t>CS 245</a:t>
            </a:r>
          </a:p>
        </p:txBody>
      </p:sp>
      <p:sp>
        <p:nvSpPr>
          <p:cNvPr id="8" name="Rectangle 5"/>
          <p:cNvSpPr>
            <a:spLocks noGrp="1" noChangeArrowheads="1"/>
          </p:cNvSpPr>
          <p:nvPr>
            <p:ph type="ftr" sz="quarter" idx="11"/>
          </p:nvPr>
        </p:nvSpPr>
        <p:spPr/>
        <p:txBody>
          <a:bodyPr/>
          <a:lstStyle>
            <a:lvl1pPr>
              <a:defRPr/>
            </a:lvl1pPr>
          </a:lstStyle>
          <a:p>
            <a:pPr>
              <a:defRPr/>
            </a:pPr>
            <a:r>
              <a:rPr lang="en-US"/>
              <a:t>Notes 1</a:t>
            </a:r>
          </a:p>
        </p:txBody>
      </p:sp>
      <p:sp>
        <p:nvSpPr>
          <p:cNvPr id="9" name="Rectangle 6"/>
          <p:cNvSpPr>
            <a:spLocks noGrp="1" noChangeArrowheads="1"/>
          </p:cNvSpPr>
          <p:nvPr>
            <p:ph type="sldNum" sz="quarter" idx="12"/>
          </p:nvPr>
        </p:nvSpPr>
        <p:spPr/>
        <p:txBody>
          <a:bodyPr/>
          <a:lstStyle>
            <a:lvl1pPr>
              <a:defRPr smtClean="0"/>
            </a:lvl1pPr>
          </a:lstStyle>
          <a:p>
            <a:pPr>
              <a:defRPr/>
            </a:pPr>
            <a:fld id="{54C082F0-364D-4711-8A13-E67520AACA75}" type="slidenum">
              <a:rPr lang="zh-CN" altLang="en-US"/>
              <a:pPr>
                <a:defRPr/>
              </a:pPr>
              <a:t>‹#›</a:t>
            </a:fld>
            <a:endParaRPr lang="en-US" altLang="zh-CN"/>
          </a:p>
        </p:txBody>
      </p:sp>
    </p:spTree>
    <p:extLst>
      <p:ext uri="{BB962C8B-B14F-4D97-AF65-F5344CB8AC3E}">
        <p14:creationId xmlns:p14="http://schemas.microsoft.com/office/powerpoint/2010/main" val="2230186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smtClean="0"/>
            </a:lvl1pPr>
          </a:lstStyle>
          <a:p>
            <a:pPr>
              <a:defRPr/>
            </a:pPr>
            <a:fld id="{73889932-C464-41B2-9A82-C092D3997D62}" type="slidenum">
              <a:rPr lang="zh-CN" altLang="en-US"/>
              <a:pPr>
                <a:defRPr/>
              </a:pPr>
              <a:t>‹#›</a:t>
            </a:fld>
            <a:endParaRPr lang="en-US" altLang="zh-CN"/>
          </a:p>
        </p:txBody>
      </p:sp>
    </p:spTree>
    <p:extLst>
      <p:ext uri="{BB962C8B-B14F-4D97-AF65-F5344CB8AC3E}">
        <p14:creationId xmlns:p14="http://schemas.microsoft.com/office/powerpoint/2010/main" val="3913251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smtClean="0"/>
            </a:lvl1pPr>
          </a:lstStyle>
          <a:p>
            <a:pPr>
              <a:defRPr/>
            </a:pPr>
            <a:fld id="{11FEA6C5-6032-474C-8B54-C8C6CDA0092F}" type="slidenum">
              <a:rPr lang="zh-CN" altLang="en-US"/>
              <a:pPr>
                <a:defRPr/>
              </a:pPr>
              <a:t>‹#›</a:t>
            </a:fld>
            <a:endParaRPr lang="en-US" altLang="zh-CN"/>
          </a:p>
        </p:txBody>
      </p:sp>
    </p:spTree>
    <p:extLst>
      <p:ext uri="{BB962C8B-B14F-4D97-AF65-F5344CB8AC3E}">
        <p14:creationId xmlns:p14="http://schemas.microsoft.com/office/powerpoint/2010/main" val="1648755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91F5A7B7-C3A1-4918-AD97-7E635ACCBB9C}" type="slidenum">
              <a:rPr lang="zh-CN" altLang="en-US"/>
              <a:pPr>
                <a:defRPr/>
              </a:pPr>
              <a:t>‹#›</a:t>
            </a:fld>
            <a:endParaRPr lang="en-US" altLang="zh-CN"/>
          </a:p>
        </p:txBody>
      </p:sp>
    </p:spTree>
    <p:extLst>
      <p:ext uri="{BB962C8B-B14F-4D97-AF65-F5344CB8AC3E}">
        <p14:creationId xmlns:p14="http://schemas.microsoft.com/office/powerpoint/2010/main" val="1472148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04959519-D87E-493A-9ED6-6711B4839D10}" type="slidenum">
              <a:rPr lang="zh-CN" altLang="en-US"/>
              <a:pPr>
                <a:defRPr/>
              </a:pPr>
              <a:t>‹#›</a:t>
            </a:fld>
            <a:endParaRPr lang="en-US" altLang="zh-CN"/>
          </a:p>
        </p:txBody>
      </p:sp>
    </p:spTree>
    <p:extLst>
      <p:ext uri="{BB962C8B-B14F-4D97-AF65-F5344CB8AC3E}">
        <p14:creationId xmlns:p14="http://schemas.microsoft.com/office/powerpoint/2010/main" val="4122534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ahoma" pitchFamily="34" charset="0"/>
              </a:defRPr>
            </a:lvl1pPr>
          </a:lstStyle>
          <a:p>
            <a:pPr>
              <a:defRPr/>
            </a:pPr>
            <a:r>
              <a:rPr lang="en-US"/>
              <a:t>CS 245/Summer ‘08</a:t>
            </a: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ahoma" pitchFamily="34" charset="0"/>
              </a:defRPr>
            </a:lvl1pPr>
          </a:lstStyle>
          <a:p>
            <a:pPr>
              <a:defRPr/>
            </a:pPr>
            <a:r>
              <a:rPr lang="en-US"/>
              <a:t>Notes 1</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ea typeface="宋体" panose="02010600030101010101" pitchFamily="2" charset="-122"/>
              </a:defRPr>
            </a:lvl1pPr>
          </a:lstStyle>
          <a:p>
            <a:pPr>
              <a:defRPr/>
            </a:pPr>
            <a:fld id="{DF01F78A-6E5B-41DC-B74B-CF661B555806}"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4170" r:id="rId1"/>
    <p:sldLayoutId id="2147484171" r:id="rId2"/>
    <p:sldLayoutId id="2147484172" r:id="rId3"/>
    <p:sldLayoutId id="2147484173" r:id="rId4"/>
    <p:sldLayoutId id="2147484174" r:id="rId5"/>
    <p:sldLayoutId id="2147484175" r:id="rId6"/>
    <p:sldLayoutId id="2147484176" r:id="rId7"/>
    <p:sldLayoutId id="2147484177" r:id="rId8"/>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6"/>
          <p:cNvSpPr txBox="1">
            <a:spLocks noChangeArrowheads="1"/>
          </p:cNvSpPr>
          <p:nvPr/>
        </p:nvSpPr>
        <p:spPr bwMode="auto">
          <a:xfrm>
            <a:off x="1022350" y="1631008"/>
            <a:ext cx="70659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4000" dirty="0">
                <a:ea typeface="宋体" panose="02010600030101010101" pitchFamily="2" charset="-122"/>
              </a:rPr>
              <a:t>CSCE-637 Complexity Theory</a:t>
            </a:r>
          </a:p>
        </p:txBody>
      </p:sp>
      <p:sp>
        <p:nvSpPr>
          <p:cNvPr id="13316" name="Text Box 47"/>
          <p:cNvSpPr txBox="1">
            <a:spLocks noChangeArrowheads="1"/>
          </p:cNvSpPr>
          <p:nvPr/>
        </p:nvSpPr>
        <p:spPr bwMode="auto">
          <a:xfrm>
            <a:off x="3575050" y="2631133"/>
            <a:ext cx="162401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800" dirty="0">
                <a:ea typeface="宋体" panose="02010600030101010101" pitchFamily="2" charset="-122"/>
              </a:rPr>
              <a:t>Fall 2020</a:t>
            </a:r>
          </a:p>
        </p:txBody>
      </p:sp>
      <p:sp>
        <p:nvSpPr>
          <p:cNvPr id="13317" name="Text Box 48"/>
          <p:cNvSpPr txBox="1">
            <a:spLocks noChangeArrowheads="1"/>
          </p:cNvSpPr>
          <p:nvPr/>
        </p:nvSpPr>
        <p:spPr bwMode="auto">
          <a:xfrm>
            <a:off x="2603500" y="3669358"/>
            <a:ext cx="387826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dirty="0">
                <a:ea typeface="宋体" panose="02010600030101010101" pitchFamily="2" charset="-122"/>
              </a:rPr>
              <a:t>Instructor: </a:t>
            </a:r>
            <a:r>
              <a:rPr lang="en-US" altLang="zh-CN" sz="2400" dirty="0" err="1">
                <a:ea typeface="宋体" panose="02010600030101010101" pitchFamily="2" charset="-122"/>
              </a:rPr>
              <a:t>Jianer</a:t>
            </a:r>
            <a:r>
              <a:rPr lang="en-US" altLang="zh-CN" sz="2400" dirty="0">
                <a:ea typeface="宋体" panose="02010600030101010101" pitchFamily="2" charset="-122"/>
              </a:rPr>
              <a:t> Chen</a:t>
            </a:r>
          </a:p>
          <a:p>
            <a:pPr eaLnBrk="1" hangingPunct="1">
              <a:spcBef>
                <a:spcPct val="0"/>
              </a:spcBef>
              <a:buFontTx/>
              <a:buNone/>
            </a:pPr>
            <a:r>
              <a:rPr lang="en-US" altLang="zh-CN" sz="2400" dirty="0">
                <a:ea typeface="宋体" panose="02010600030101010101" pitchFamily="2" charset="-122"/>
              </a:rPr>
              <a:t>Office: HRBB 338C</a:t>
            </a:r>
          </a:p>
          <a:p>
            <a:pPr eaLnBrk="1" hangingPunct="1">
              <a:spcBef>
                <a:spcPct val="0"/>
              </a:spcBef>
              <a:buFontTx/>
              <a:buNone/>
            </a:pPr>
            <a:r>
              <a:rPr lang="en-US" altLang="zh-CN" sz="2400" dirty="0">
                <a:ea typeface="宋体" panose="02010600030101010101" pitchFamily="2" charset="-122"/>
              </a:rPr>
              <a:t>Phone: 845-4259</a:t>
            </a:r>
          </a:p>
          <a:p>
            <a:pPr eaLnBrk="1" hangingPunct="1">
              <a:spcBef>
                <a:spcPct val="0"/>
              </a:spcBef>
              <a:buFontTx/>
              <a:buNone/>
            </a:pPr>
            <a:r>
              <a:rPr lang="en-US" altLang="zh-CN" sz="2400" dirty="0">
                <a:ea typeface="宋体" panose="02010600030101010101" pitchFamily="2" charset="-122"/>
              </a:rPr>
              <a:t>Email: chen@cse.tamu.edu</a:t>
            </a:r>
          </a:p>
        </p:txBody>
      </p:sp>
      <p:sp>
        <p:nvSpPr>
          <p:cNvPr id="13318" name="Text Box 49"/>
          <p:cNvSpPr txBox="1">
            <a:spLocks noChangeArrowheads="1"/>
          </p:cNvSpPr>
          <p:nvPr/>
        </p:nvSpPr>
        <p:spPr bwMode="auto">
          <a:xfrm>
            <a:off x="0" y="6553200"/>
            <a:ext cx="18772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dirty="0">
                <a:ea typeface="宋体" panose="02010600030101010101" pitchFamily="2" charset="-122"/>
              </a:rPr>
              <a:t>Notes 1: Introduction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556850" y="1016350"/>
            <a:ext cx="814546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dirty="0">
                <a:effectLst/>
              </a:rPr>
              <a:t>(</a:t>
            </a:r>
            <a:r>
              <a:rPr lang="en-US" altLang="zh-CN" dirty="0">
                <a:effectLst/>
                <a:latin typeface="+mj-lt"/>
              </a:rPr>
              <a:t>Computational</a:t>
            </a:r>
            <a:r>
              <a:rPr lang="en-US" altLang="zh-CN" dirty="0">
                <a:effectLst/>
              </a:rPr>
              <a:t>) complexity theory studies the difficulties of solving problems using computer algorithms. </a:t>
            </a:r>
          </a:p>
        </p:txBody>
      </p:sp>
      <p:sp>
        <p:nvSpPr>
          <p:cNvPr id="3" name="Text Box 46">
            <a:extLst>
              <a:ext uri="{FF2B5EF4-FFF2-40B4-BE49-F238E27FC236}">
                <a16:creationId xmlns:a16="http://schemas.microsoft.com/office/drawing/2014/main" id="{0172F8F9-4B08-436A-94E9-542D7B42C0DC}"/>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Tree>
    <p:extLst>
      <p:ext uri="{BB962C8B-B14F-4D97-AF65-F5344CB8AC3E}">
        <p14:creationId xmlns:p14="http://schemas.microsoft.com/office/powerpoint/2010/main" val="756279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556850" y="1016350"/>
            <a:ext cx="814546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dirty="0">
                <a:effectLst/>
              </a:rPr>
              <a:t>(</a:t>
            </a:r>
            <a:r>
              <a:rPr lang="en-US" altLang="zh-CN" dirty="0">
                <a:effectLst/>
                <a:latin typeface="+mj-lt"/>
              </a:rPr>
              <a:t>Computational</a:t>
            </a:r>
            <a:r>
              <a:rPr lang="en-US" altLang="zh-CN" dirty="0">
                <a:effectLst/>
              </a:rPr>
              <a:t>) complexity theory studies the difficulties of solving problems using computer algorithms. </a:t>
            </a:r>
          </a:p>
        </p:txBody>
      </p:sp>
      <p:sp>
        <p:nvSpPr>
          <p:cNvPr id="3" name="Text Box 46">
            <a:extLst>
              <a:ext uri="{FF2B5EF4-FFF2-40B4-BE49-F238E27FC236}">
                <a16:creationId xmlns:a16="http://schemas.microsoft.com/office/drawing/2014/main" id="{0172F8F9-4B08-436A-94E9-542D7B42C0DC}"/>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4" name="Text Box 46">
            <a:extLst>
              <a:ext uri="{FF2B5EF4-FFF2-40B4-BE49-F238E27FC236}">
                <a16:creationId xmlns:a16="http://schemas.microsoft.com/office/drawing/2014/main" id="{411EEBC8-BF55-4AE8-B7EE-B150DC5252D5}"/>
              </a:ext>
            </a:extLst>
          </p:cNvPr>
          <p:cNvSpPr txBox="1">
            <a:spLocks noChangeArrowheads="1"/>
          </p:cNvSpPr>
          <p:nvPr/>
        </p:nvSpPr>
        <p:spPr bwMode="auto">
          <a:xfrm>
            <a:off x="609711" y="2614195"/>
            <a:ext cx="45682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 problem?</a:t>
            </a:r>
          </a:p>
        </p:txBody>
      </p:sp>
      <p:sp>
        <p:nvSpPr>
          <p:cNvPr id="5" name="Text Box 46">
            <a:extLst>
              <a:ext uri="{FF2B5EF4-FFF2-40B4-BE49-F238E27FC236}">
                <a16:creationId xmlns:a16="http://schemas.microsoft.com/office/drawing/2014/main" id="{65E338E3-BA65-4E1D-88D8-A83B2C731F7B}"/>
              </a:ext>
            </a:extLst>
          </p:cNvPr>
          <p:cNvSpPr txBox="1">
            <a:spLocks noChangeArrowheads="1"/>
          </p:cNvSpPr>
          <p:nvPr/>
        </p:nvSpPr>
        <p:spPr bwMode="auto">
          <a:xfrm>
            <a:off x="609712" y="3163808"/>
            <a:ext cx="46210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an algorithm?</a:t>
            </a:r>
          </a:p>
        </p:txBody>
      </p:sp>
      <p:sp>
        <p:nvSpPr>
          <p:cNvPr id="9" name="Text Box 46">
            <a:extLst>
              <a:ext uri="{FF2B5EF4-FFF2-40B4-BE49-F238E27FC236}">
                <a16:creationId xmlns:a16="http://schemas.microsoft.com/office/drawing/2014/main" id="{345D9AD0-18F9-46BE-9ECC-525BF2503888}"/>
              </a:ext>
            </a:extLst>
          </p:cNvPr>
          <p:cNvSpPr txBox="1">
            <a:spLocks noChangeArrowheads="1"/>
          </p:cNvSpPr>
          <p:nvPr/>
        </p:nvSpPr>
        <p:spPr bwMode="auto">
          <a:xfrm>
            <a:off x="609711" y="3757489"/>
            <a:ext cx="44910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 computer?</a:t>
            </a:r>
          </a:p>
        </p:txBody>
      </p:sp>
      <p:sp>
        <p:nvSpPr>
          <p:cNvPr id="11" name="Text Box 46">
            <a:extLst>
              <a:ext uri="{FF2B5EF4-FFF2-40B4-BE49-F238E27FC236}">
                <a16:creationId xmlns:a16="http://schemas.microsoft.com/office/drawing/2014/main" id="{812CD5F0-5CF1-421D-9C1F-1E238DD0787E}"/>
              </a:ext>
            </a:extLst>
          </p:cNvPr>
          <p:cNvSpPr txBox="1">
            <a:spLocks noChangeArrowheads="1"/>
          </p:cNvSpPr>
          <p:nvPr/>
        </p:nvSpPr>
        <p:spPr bwMode="auto">
          <a:xfrm>
            <a:off x="609710" y="4376486"/>
            <a:ext cx="421567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the difficulty of solving a problem?</a:t>
            </a:r>
          </a:p>
        </p:txBody>
      </p:sp>
      <p:sp>
        <p:nvSpPr>
          <p:cNvPr id="13" name="Text Box 46">
            <a:extLst>
              <a:ext uri="{FF2B5EF4-FFF2-40B4-BE49-F238E27FC236}">
                <a16:creationId xmlns:a16="http://schemas.microsoft.com/office/drawing/2014/main" id="{2696470D-36BD-45B1-BAE8-74D908DCF3DB}"/>
              </a:ext>
            </a:extLst>
          </p:cNvPr>
          <p:cNvSpPr txBox="1">
            <a:spLocks noChangeArrowheads="1"/>
          </p:cNvSpPr>
          <p:nvPr/>
        </p:nvSpPr>
        <p:spPr bwMode="auto">
          <a:xfrm>
            <a:off x="587676" y="5403031"/>
            <a:ext cx="45461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How do we know the difficulties of a problem?</a:t>
            </a:r>
          </a:p>
        </p:txBody>
      </p:sp>
    </p:spTree>
    <p:extLst>
      <p:ext uri="{BB962C8B-B14F-4D97-AF65-F5344CB8AC3E}">
        <p14:creationId xmlns:p14="http://schemas.microsoft.com/office/powerpoint/2010/main" val="992732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556850" y="1016350"/>
            <a:ext cx="814546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dirty="0">
                <a:effectLst/>
              </a:rPr>
              <a:t>(</a:t>
            </a:r>
            <a:r>
              <a:rPr lang="en-US" altLang="zh-CN" dirty="0">
                <a:effectLst/>
                <a:latin typeface="+mj-lt"/>
              </a:rPr>
              <a:t>Computational</a:t>
            </a:r>
            <a:r>
              <a:rPr lang="en-US" altLang="zh-CN" dirty="0">
                <a:effectLst/>
              </a:rPr>
              <a:t>) complexity theory studies the difficulties of solving </a:t>
            </a:r>
            <a:r>
              <a:rPr lang="en-US" altLang="zh-CN" dirty="0">
                <a:solidFill>
                  <a:srgbClr val="FF0000"/>
                </a:solidFill>
                <a:effectLst/>
              </a:rPr>
              <a:t>problems</a:t>
            </a:r>
            <a:r>
              <a:rPr lang="en-US" altLang="zh-CN" dirty="0">
                <a:effectLst/>
              </a:rPr>
              <a:t> using computer algorithms. </a:t>
            </a:r>
          </a:p>
        </p:txBody>
      </p:sp>
      <p:sp>
        <p:nvSpPr>
          <p:cNvPr id="3" name="Text Box 46">
            <a:extLst>
              <a:ext uri="{FF2B5EF4-FFF2-40B4-BE49-F238E27FC236}">
                <a16:creationId xmlns:a16="http://schemas.microsoft.com/office/drawing/2014/main" id="{0172F8F9-4B08-436A-94E9-542D7B42C0DC}"/>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4" name="Text Box 46">
            <a:extLst>
              <a:ext uri="{FF2B5EF4-FFF2-40B4-BE49-F238E27FC236}">
                <a16:creationId xmlns:a16="http://schemas.microsoft.com/office/drawing/2014/main" id="{411EEBC8-BF55-4AE8-B7EE-B150DC5252D5}"/>
              </a:ext>
            </a:extLst>
          </p:cNvPr>
          <p:cNvSpPr txBox="1">
            <a:spLocks noChangeArrowheads="1"/>
          </p:cNvSpPr>
          <p:nvPr/>
        </p:nvSpPr>
        <p:spPr bwMode="auto">
          <a:xfrm>
            <a:off x="609711" y="2614195"/>
            <a:ext cx="45682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solidFill>
                  <a:srgbClr val="FF0000"/>
                </a:solidFill>
                <a:effectLst/>
              </a:rPr>
              <a:t>What is a problem?</a:t>
            </a:r>
          </a:p>
        </p:txBody>
      </p:sp>
      <p:sp>
        <p:nvSpPr>
          <p:cNvPr id="5" name="Text Box 46">
            <a:extLst>
              <a:ext uri="{FF2B5EF4-FFF2-40B4-BE49-F238E27FC236}">
                <a16:creationId xmlns:a16="http://schemas.microsoft.com/office/drawing/2014/main" id="{65E338E3-BA65-4E1D-88D8-A83B2C731F7B}"/>
              </a:ext>
            </a:extLst>
          </p:cNvPr>
          <p:cNvSpPr txBox="1">
            <a:spLocks noChangeArrowheads="1"/>
          </p:cNvSpPr>
          <p:nvPr/>
        </p:nvSpPr>
        <p:spPr bwMode="auto">
          <a:xfrm>
            <a:off x="609712" y="3163808"/>
            <a:ext cx="46210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an algorithm?</a:t>
            </a:r>
          </a:p>
        </p:txBody>
      </p:sp>
      <p:sp>
        <p:nvSpPr>
          <p:cNvPr id="9" name="Text Box 46">
            <a:extLst>
              <a:ext uri="{FF2B5EF4-FFF2-40B4-BE49-F238E27FC236}">
                <a16:creationId xmlns:a16="http://schemas.microsoft.com/office/drawing/2014/main" id="{345D9AD0-18F9-46BE-9ECC-525BF2503888}"/>
              </a:ext>
            </a:extLst>
          </p:cNvPr>
          <p:cNvSpPr txBox="1">
            <a:spLocks noChangeArrowheads="1"/>
          </p:cNvSpPr>
          <p:nvPr/>
        </p:nvSpPr>
        <p:spPr bwMode="auto">
          <a:xfrm>
            <a:off x="609711" y="3757489"/>
            <a:ext cx="44910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 computer?</a:t>
            </a:r>
          </a:p>
        </p:txBody>
      </p:sp>
      <p:sp>
        <p:nvSpPr>
          <p:cNvPr id="11" name="Text Box 46">
            <a:extLst>
              <a:ext uri="{FF2B5EF4-FFF2-40B4-BE49-F238E27FC236}">
                <a16:creationId xmlns:a16="http://schemas.microsoft.com/office/drawing/2014/main" id="{812CD5F0-5CF1-421D-9C1F-1E238DD0787E}"/>
              </a:ext>
            </a:extLst>
          </p:cNvPr>
          <p:cNvSpPr txBox="1">
            <a:spLocks noChangeArrowheads="1"/>
          </p:cNvSpPr>
          <p:nvPr/>
        </p:nvSpPr>
        <p:spPr bwMode="auto">
          <a:xfrm>
            <a:off x="609710" y="4376486"/>
            <a:ext cx="421567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the difficulty of solving a problem?</a:t>
            </a:r>
          </a:p>
        </p:txBody>
      </p:sp>
      <p:sp>
        <p:nvSpPr>
          <p:cNvPr id="13" name="Text Box 46">
            <a:extLst>
              <a:ext uri="{FF2B5EF4-FFF2-40B4-BE49-F238E27FC236}">
                <a16:creationId xmlns:a16="http://schemas.microsoft.com/office/drawing/2014/main" id="{2696470D-36BD-45B1-BAE8-74D908DCF3DB}"/>
              </a:ext>
            </a:extLst>
          </p:cNvPr>
          <p:cNvSpPr txBox="1">
            <a:spLocks noChangeArrowheads="1"/>
          </p:cNvSpPr>
          <p:nvPr/>
        </p:nvSpPr>
        <p:spPr bwMode="auto">
          <a:xfrm>
            <a:off x="587676" y="5403031"/>
            <a:ext cx="45461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How do we know the difficulties of a problem?</a:t>
            </a:r>
          </a:p>
        </p:txBody>
      </p:sp>
      <p:sp>
        <p:nvSpPr>
          <p:cNvPr id="2" name="对话气泡: 圆角矩形 1">
            <a:extLst>
              <a:ext uri="{FF2B5EF4-FFF2-40B4-BE49-F238E27FC236}">
                <a16:creationId xmlns:a16="http://schemas.microsoft.com/office/drawing/2014/main" id="{4E104867-28CF-4DA7-8812-13567EEBB86A}"/>
              </a:ext>
            </a:extLst>
          </p:cNvPr>
          <p:cNvSpPr/>
          <p:nvPr/>
        </p:nvSpPr>
        <p:spPr>
          <a:xfrm>
            <a:off x="5023690" y="2455382"/>
            <a:ext cx="3510597" cy="3295423"/>
          </a:xfrm>
          <a:prstGeom prst="wedgeRoundRectCallout">
            <a:avLst>
              <a:gd name="adj1" fmla="val -69508"/>
              <a:gd name="adj2" fmla="val -3868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n"/>
            </a:pPr>
            <a:r>
              <a:rPr lang="en-US" altLang="zh-CN" sz="2000" dirty="0"/>
              <a:t>We are most interested in the (computational) problems that are of practical importance, and those motivated by such problems.</a:t>
            </a:r>
          </a:p>
          <a:p>
            <a:pPr marL="342900" indent="-342900">
              <a:buFont typeface="Wingdings" panose="05000000000000000000" pitchFamily="2" charset="2"/>
              <a:buChar char="n"/>
            </a:pPr>
            <a:r>
              <a:rPr lang="en-US" altLang="zh-CN" sz="2000" dirty="0"/>
              <a:t>We are less interested in “easy” problems, such as sorting.</a:t>
            </a:r>
            <a:endParaRPr lang="zh-CN" altLang="en-US" sz="2000" dirty="0"/>
          </a:p>
        </p:txBody>
      </p:sp>
    </p:spTree>
    <p:extLst>
      <p:ext uri="{BB962C8B-B14F-4D97-AF65-F5344CB8AC3E}">
        <p14:creationId xmlns:p14="http://schemas.microsoft.com/office/powerpoint/2010/main" val="2773064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556850" y="1016350"/>
            <a:ext cx="814546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dirty="0">
                <a:effectLst/>
              </a:rPr>
              <a:t>(</a:t>
            </a:r>
            <a:r>
              <a:rPr lang="en-US" altLang="zh-CN" dirty="0">
                <a:effectLst/>
                <a:latin typeface="+mj-lt"/>
              </a:rPr>
              <a:t>Computational</a:t>
            </a:r>
            <a:r>
              <a:rPr lang="en-US" altLang="zh-CN" dirty="0">
                <a:effectLst/>
              </a:rPr>
              <a:t>) complexity theory studies the difficulties of solving problems using computer </a:t>
            </a:r>
            <a:r>
              <a:rPr lang="en-US" altLang="zh-CN" dirty="0">
                <a:solidFill>
                  <a:srgbClr val="FF0000"/>
                </a:solidFill>
                <a:effectLst/>
              </a:rPr>
              <a:t>algorithms</a:t>
            </a:r>
            <a:r>
              <a:rPr lang="en-US" altLang="zh-CN" dirty="0">
                <a:effectLst/>
              </a:rPr>
              <a:t>. </a:t>
            </a:r>
          </a:p>
        </p:txBody>
      </p:sp>
      <p:sp>
        <p:nvSpPr>
          <p:cNvPr id="3" name="Text Box 46">
            <a:extLst>
              <a:ext uri="{FF2B5EF4-FFF2-40B4-BE49-F238E27FC236}">
                <a16:creationId xmlns:a16="http://schemas.microsoft.com/office/drawing/2014/main" id="{0172F8F9-4B08-436A-94E9-542D7B42C0DC}"/>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4" name="Text Box 46">
            <a:extLst>
              <a:ext uri="{FF2B5EF4-FFF2-40B4-BE49-F238E27FC236}">
                <a16:creationId xmlns:a16="http://schemas.microsoft.com/office/drawing/2014/main" id="{411EEBC8-BF55-4AE8-B7EE-B150DC5252D5}"/>
              </a:ext>
            </a:extLst>
          </p:cNvPr>
          <p:cNvSpPr txBox="1">
            <a:spLocks noChangeArrowheads="1"/>
          </p:cNvSpPr>
          <p:nvPr/>
        </p:nvSpPr>
        <p:spPr bwMode="auto">
          <a:xfrm>
            <a:off x="609711" y="2614195"/>
            <a:ext cx="45682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 problem?</a:t>
            </a:r>
          </a:p>
        </p:txBody>
      </p:sp>
      <p:sp>
        <p:nvSpPr>
          <p:cNvPr id="5" name="Text Box 46">
            <a:extLst>
              <a:ext uri="{FF2B5EF4-FFF2-40B4-BE49-F238E27FC236}">
                <a16:creationId xmlns:a16="http://schemas.microsoft.com/office/drawing/2014/main" id="{65E338E3-BA65-4E1D-88D8-A83B2C731F7B}"/>
              </a:ext>
            </a:extLst>
          </p:cNvPr>
          <p:cNvSpPr txBox="1">
            <a:spLocks noChangeArrowheads="1"/>
          </p:cNvSpPr>
          <p:nvPr/>
        </p:nvSpPr>
        <p:spPr bwMode="auto">
          <a:xfrm>
            <a:off x="609712" y="3163808"/>
            <a:ext cx="46210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solidFill>
                  <a:srgbClr val="FF0000"/>
                </a:solidFill>
                <a:effectLst/>
              </a:rPr>
              <a:t>What is an algorithm?</a:t>
            </a:r>
          </a:p>
        </p:txBody>
      </p:sp>
      <p:sp>
        <p:nvSpPr>
          <p:cNvPr id="9" name="Text Box 46">
            <a:extLst>
              <a:ext uri="{FF2B5EF4-FFF2-40B4-BE49-F238E27FC236}">
                <a16:creationId xmlns:a16="http://schemas.microsoft.com/office/drawing/2014/main" id="{345D9AD0-18F9-46BE-9ECC-525BF2503888}"/>
              </a:ext>
            </a:extLst>
          </p:cNvPr>
          <p:cNvSpPr txBox="1">
            <a:spLocks noChangeArrowheads="1"/>
          </p:cNvSpPr>
          <p:nvPr/>
        </p:nvSpPr>
        <p:spPr bwMode="auto">
          <a:xfrm>
            <a:off x="609711" y="3757489"/>
            <a:ext cx="44910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 computer?</a:t>
            </a:r>
          </a:p>
        </p:txBody>
      </p:sp>
      <p:sp>
        <p:nvSpPr>
          <p:cNvPr id="11" name="Text Box 46">
            <a:extLst>
              <a:ext uri="{FF2B5EF4-FFF2-40B4-BE49-F238E27FC236}">
                <a16:creationId xmlns:a16="http://schemas.microsoft.com/office/drawing/2014/main" id="{812CD5F0-5CF1-421D-9C1F-1E238DD0787E}"/>
              </a:ext>
            </a:extLst>
          </p:cNvPr>
          <p:cNvSpPr txBox="1">
            <a:spLocks noChangeArrowheads="1"/>
          </p:cNvSpPr>
          <p:nvPr/>
        </p:nvSpPr>
        <p:spPr bwMode="auto">
          <a:xfrm>
            <a:off x="609710" y="4376486"/>
            <a:ext cx="421567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the difficulty of solving a problem?</a:t>
            </a:r>
          </a:p>
        </p:txBody>
      </p:sp>
      <p:sp>
        <p:nvSpPr>
          <p:cNvPr id="13" name="Text Box 46">
            <a:extLst>
              <a:ext uri="{FF2B5EF4-FFF2-40B4-BE49-F238E27FC236}">
                <a16:creationId xmlns:a16="http://schemas.microsoft.com/office/drawing/2014/main" id="{2696470D-36BD-45B1-BAE8-74D908DCF3DB}"/>
              </a:ext>
            </a:extLst>
          </p:cNvPr>
          <p:cNvSpPr txBox="1">
            <a:spLocks noChangeArrowheads="1"/>
          </p:cNvSpPr>
          <p:nvPr/>
        </p:nvSpPr>
        <p:spPr bwMode="auto">
          <a:xfrm>
            <a:off x="587676" y="5403031"/>
            <a:ext cx="45461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How do we know the difficulties of a problem?</a:t>
            </a:r>
          </a:p>
        </p:txBody>
      </p:sp>
      <p:sp>
        <p:nvSpPr>
          <p:cNvPr id="2" name="对话气泡: 圆角矩形 1">
            <a:extLst>
              <a:ext uri="{FF2B5EF4-FFF2-40B4-BE49-F238E27FC236}">
                <a16:creationId xmlns:a16="http://schemas.microsoft.com/office/drawing/2014/main" id="{4E104867-28CF-4DA7-8812-13567EEBB86A}"/>
              </a:ext>
            </a:extLst>
          </p:cNvPr>
          <p:cNvSpPr/>
          <p:nvPr/>
        </p:nvSpPr>
        <p:spPr>
          <a:xfrm>
            <a:off x="5244575" y="3757489"/>
            <a:ext cx="3510597" cy="1720011"/>
          </a:xfrm>
          <a:prstGeom prst="wedgeRoundRectCallout">
            <a:avLst>
              <a:gd name="adj1" fmla="val -67625"/>
              <a:gd name="adj2" fmla="val -5539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n"/>
            </a:pPr>
            <a:r>
              <a:rPr lang="en-US" altLang="zh-CN" sz="2000" dirty="0"/>
              <a:t>Roughly, a conventional computer program = a sequence of step-by-step instructions.</a:t>
            </a:r>
            <a:endParaRPr lang="zh-CN" altLang="en-US" sz="2000" dirty="0"/>
          </a:p>
        </p:txBody>
      </p:sp>
    </p:spTree>
    <p:extLst>
      <p:ext uri="{BB962C8B-B14F-4D97-AF65-F5344CB8AC3E}">
        <p14:creationId xmlns:p14="http://schemas.microsoft.com/office/powerpoint/2010/main" val="626684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556850" y="1016350"/>
            <a:ext cx="814546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dirty="0">
                <a:effectLst/>
              </a:rPr>
              <a:t>(</a:t>
            </a:r>
            <a:r>
              <a:rPr lang="en-US" altLang="zh-CN" dirty="0">
                <a:effectLst/>
                <a:latin typeface="+mj-lt"/>
              </a:rPr>
              <a:t>Computational</a:t>
            </a:r>
            <a:r>
              <a:rPr lang="en-US" altLang="zh-CN" dirty="0">
                <a:effectLst/>
              </a:rPr>
              <a:t>) complexity theory studies the difficulties of solving problems using </a:t>
            </a:r>
            <a:r>
              <a:rPr lang="en-US" altLang="zh-CN" dirty="0">
                <a:solidFill>
                  <a:srgbClr val="FF0000"/>
                </a:solidFill>
                <a:effectLst/>
              </a:rPr>
              <a:t>computer</a:t>
            </a:r>
            <a:r>
              <a:rPr lang="en-US" altLang="zh-CN" dirty="0">
                <a:effectLst/>
              </a:rPr>
              <a:t> algorithms. </a:t>
            </a:r>
          </a:p>
        </p:txBody>
      </p:sp>
      <p:sp>
        <p:nvSpPr>
          <p:cNvPr id="3" name="Text Box 46">
            <a:extLst>
              <a:ext uri="{FF2B5EF4-FFF2-40B4-BE49-F238E27FC236}">
                <a16:creationId xmlns:a16="http://schemas.microsoft.com/office/drawing/2014/main" id="{0172F8F9-4B08-436A-94E9-542D7B42C0DC}"/>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4" name="Text Box 46">
            <a:extLst>
              <a:ext uri="{FF2B5EF4-FFF2-40B4-BE49-F238E27FC236}">
                <a16:creationId xmlns:a16="http://schemas.microsoft.com/office/drawing/2014/main" id="{411EEBC8-BF55-4AE8-B7EE-B150DC5252D5}"/>
              </a:ext>
            </a:extLst>
          </p:cNvPr>
          <p:cNvSpPr txBox="1">
            <a:spLocks noChangeArrowheads="1"/>
          </p:cNvSpPr>
          <p:nvPr/>
        </p:nvSpPr>
        <p:spPr bwMode="auto">
          <a:xfrm>
            <a:off x="609711" y="2614195"/>
            <a:ext cx="45682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 problem?</a:t>
            </a:r>
          </a:p>
        </p:txBody>
      </p:sp>
      <p:sp>
        <p:nvSpPr>
          <p:cNvPr id="5" name="Text Box 46">
            <a:extLst>
              <a:ext uri="{FF2B5EF4-FFF2-40B4-BE49-F238E27FC236}">
                <a16:creationId xmlns:a16="http://schemas.microsoft.com/office/drawing/2014/main" id="{65E338E3-BA65-4E1D-88D8-A83B2C731F7B}"/>
              </a:ext>
            </a:extLst>
          </p:cNvPr>
          <p:cNvSpPr txBox="1">
            <a:spLocks noChangeArrowheads="1"/>
          </p:cNvSpPr>
          <p:nvPr/>
        </p:nvSpPr>
        <p:spPr bwMode="auto">
          <a:xfrm>
            <a:off x="609712" y="3163808"/>
            <a:ext cx="46210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an algorithm?</a:t>
            </a:r>
          </a:p>
        </p:txBody>
      </p:sp>
      <p:sp>
        <p:nvSpPr>
          <p:cNvPr id="9" name="Text Box 46">
            <a:extLst>
              <a:ext uri="{FF2B5EF4-FFF2-40B4-BE49-F238E27FC236}">
                <a16:creationId xmlns:a16="http://schemas.microsoft.com/office/drawing/2014/main" id="{345D9AD0-18F9-46BE-9ECC-525BF2503888}"/>
              </a:ext>
            </a:extLst>
          </p:cNvPr>
          <p:cNvSpPr txBox="1">
            <a:spLocks noChangeArrowheads="1"/>
          </p:cNvSpPr>
          <p:nvPr/>
        </p:nvSpPr>
        <p:spPr bwMode="auto">
          <a:xfrm>
            <a:off x="609711" y="3757489"/>
            <a:ext cx="44910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solidFill>
                  <a:srgbClr val="FF0000"/>
                </a:solidFill>
                <a:effectLst/>
              </a:rPr>
              <a:t>What is a computer?</a:t>
            </a:r>
          </a:p>
        </p:txBody>
      </p:sp>
      <p:sp>
        <p:nvSpPr>
          <p:cNvPr id="11" name="Text Box 46">
            <a:extLst>
              <a:ext uri="{FF2B5EF4-FFF2-40B4-BE49-F238E27FC236}">
                <a16:creationId xmlns:a16="http://schemas.microsoft.com/office/drawing/2014/main" id="{812CD5F0-5CF1-421D-9C1F-1E238DD0787E}"/>
              </a:ext>
            </a:extLst>
          </p:cNvPr>
          <p:cNvSpPr txBox="1">
            <a:spLocks noChangeArrowheads="1"/>
          </p:cNvSpPr>
          <p:nvPr/>
        </p:nvSpPr>
        <p:spPr bwMode="auto">
          <a:xfrm>
            <a:off x="609710" y="4376486"/>
            <a:ext cx="421567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the difficulty of solving a problem?</a:t>
            </a:r>
          </a:p>
        </p:txBody>
      </p:sp>
      <p:sp>
        <p:nvSpPr>
          <p:cNvPr id="13" name="Text Box 46">
            <a:extLst>
              <a:ext uri="{FF2B5EF4-FFF2-40B4-BE49-F238E27FC236}">
                <a16:creationId xmlns:a16="http://schemas.microsoft.com/office/drawing/2014/main" id="{2696470D-36BD-45B1-BAE8-74D908DCF3DB}"/>
              </a:ext>
            </a:extLst>
          </p:cNvPr>
          <p:cNvSpPr txBox="1">
            <a:spLocks noChangeArrowheads="1"/>
          </p:cNvSpPr>
          <p:nvPr/>
        </p:nvSpPr>
        <p:spPr bwMode="auto">
          <a:xfrm>
            <a:off x="587676" y="5403031"/>
            <a:ext cx="45461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How do we know the difficulties of a problem?</a:t>
            </a:r>
          </a:p>
        </p:txBody>
      </p:sp>
      <p:sp>
        <p:nvSpPr>
          <p:cNvPr id="2" name="对话气泡: 圆角矩形 1">
            <a:extLst>
              <a:ext uri="{FF2B5EF4-FFF2-40B4-BE49-F238E27FC236}">
                <a16:creationId xmlns:a16="http://schemas.microsoft.com/office/drawing/2014/main" id="{4E104867-28CF-4DA7-8812-13567EEBB86A}"/>
              </a:ext>
            </a:extLst>
          </p:cNvPr>
          <p:cNvSpPr/>
          <p:nvPr/>
        </p:nvSpPr>
        <p:spPr>
          <a:xfrm>
            <a:off x="5133860" y="2269475"/>
            <a:ext cx="3712685" cy="3966072"/>
          </a:xfrm>
          <a:prstGeom prst="wedgeRoundRectCallout">
            <a:avLst>
              <a:gd name="adj1" fmla="val -68880"/>
              <a:gd name="adj2" fmla="val -429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n"/>
            </a:pPr>
            <a:r>
              <a:rPr lang="en-US" altLang="zh-CN" sz="2000" dirty="0"/>
              <a:t>Study of computational models</a:t>
            </a:r>
          </a:p>
          <a:p>
            <a:pPr marL="342900" indent="-342900">
              <a:buFont typeface="Wingdings" panose="05000000000000000000" pitchFamily="2" charset="2"/>
              <a:buChar char="n"/>
            </a:pPr>
            <a:r>
              <a:rPr lang="en-US" altLang="zh-CN" sz="2000" dirty="0"/>
              <a:t>Random access machine </a:t>
            </a:r>
          </a:p>
          <a:p>
            <a:pPr marL="342900" indent="-342900">
              <a:buFont typeface="Wingdings" panose="05000000000000000000" pitchFamily="2" charset="2"/>
              <a:buChar char="n"/>
            </a:pPr>
            <a:r>
              <a:rPr lang="en-US" altLang="zh-CN" sz="2000" dirty="0"/>
              <a:t>Turing machine</a:t>
            </a:r>
          </a:p>
          <a:p>
            <a:pPr marL="342900" indent="-342900">
              <a:buFont typeface="Wingdings" panose="05000000000000000000" pitchFamily="2" charset="2"/>
              <a:buChar char="n"/>
            </a:pPr>
            <a:r>
              <a:rPr lang="en-US" altLang="zh-CN" sz="2000" dirty="0"/>
              <a:t>Circuits</a:t>
            </a:r>
          </a:p>
          <a:p>
            <a:pPr marL="342900" indent="-342900">
              <a:buFont typeface="Wingdings" panose="05000000000000000000" pitchFamily="2" charset="2"/>
              <a:buChar char="n"/>
            </a:pPr>
            <a:r>
              <a:rPr lang="en-US" altLang="zh-CN" sz="2000" dirty="0"/>
              <a:t>Deterministic </a:t>
            </a:r>
          </a:p>
          <a:p>
            <a:pPr marL="342900" indent="-342900">
              <a:buFont typeface="Wingdings" panose="05000000000000000000" pitchFamily="2" charset="2"/>
              <a:buChar char="n"/>
            </a:pPr>
            <a:r>
              <a:rPr lang="en-US" altLang="zh-CN" sz="2000" dirty="0"/>
              <a:t>Nondeterministic </a:t>
            </a:r>
          </a:p>
          <a:p>
            <a:pPr marL="342900" indent="-342900">
              <a:buFont typeface="Wingdings" panose="05000000000000000000" pitchFamily="2" charset="2"/>
              <a:buChar char="n"/>
            </a:pPr>
            <a:r>
              <a:rPr lang="en-US" altLang="zh-CN" sz="2000" dirty="0"/>
              <a:t>Randomized</a:t>
            </a:r>
          </a:p>
          <a:p>
            <a:pPr marL="342900" indent="-342900">
              <a:buFont typeface="Wingdings" panose="05000000000000000000" pitchFamily="2" charset="2"/>
              <a:buChar char="n"/>
            </a:pPr>
            <a:r>
              <a:rPr lang="en-US" altLang="zh-CN" sz="2000" dirty="0"/>
              <a:t>Oracle</a:t>
            </a:r>
          </a:p>
          <a:p>
            <a:pPr marL="342900" indent="-342900">
              <a:buFont typeface="Wingdings" panose="05000000000000000000" pitchFamily="2" charset="2"/>
              <a:buChar char="n"/>
            </a:pPr>
            <a:r>
              <a:rPr lang="en-US" altLang="zh-CN" sz="2000" dirty="0"/>
              <a:t>Quantum </a:t>
            </a:r>
          </a:p>
          <a:p>
            <a:pPr marL="342900" indent="-342900">
              <a:buFont typeface="Wingdings" panose="05000000000000000000" pitchFamily="2" charset="2"/>
              <a:buChar char="n"/>
            </a:pPr>
            <a:r>
              <a:rPr lang="en-US" altLang="zh-CN" sz="2000" dirty="0"/>
              <a:t>…..</a:t>
            </a:r>
          </a:p>
        </p:txBody>
      </p:sp>
    </p:spTree>
    <p:extLst>
      <p:ext uri="{BB962C8B-B14F-4D97-AF65-F5344CB8AC3E}">
        <p14:creationId xmlns:p14="http://schemas.microsoft.com/office/powerpoint/2010/main" val="3253941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556850" y="1016350"/>
            <a:ext cx="814546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dirty="0">
                <a:effectLst/>
              </a:rPr>
              <a:t>(</a:t>
            </a:r>
            <a:r>
              <a:rPr lang="en-US" altLang="zh-CN" dirty="0">
                <a:effectLst/>
                <a:latin typeface="+mj-lt"/>
              </a:rPr>
              <a:t>Computational</a:t>
            </a:r>
            <a:r>
              <a:rPr lang="en-US" altLang="zh-CN" dirty="0">
                <a:effectLst/>
              </a:rPr>
              <a:t>) complexity theory studies the </a:t>
            </a:r>
            <a:r>
              <a:rPr lang="en-US" altLang="zh-CN" dirty="0">
                <a:solidFill>
                  <a:srgbClr val="FF0000"/>
                </a:solidFill>
                <a:effectLst/>
              </a:rPr>
              <a:t>difficulties</a:t>
            </a:r>
            <a:r>
              <a:rPr lang="en-US" altLang="zh-CN" dirty="0">
                <a:effectLst/>
              </a:rPr>
              <a:t> of solving problems using computer algorithms. </a:t>
            </a:r>
          </a:p>
        </p:txBody>
      </p:sp>
      <p:sp>
        <p:nvSpPr>
          <p:cNvPr id="3" name="Text Box 46">
            <a:extLst>
              <a:ext uri="{FF2B5EF4-FFF2-40B4-BE49-F238E27FC236}">
                <a16:creationId xmlns:a16="http://schemas.microsoft.com/office/drawing/2014/main" id="{0172F8F9-4B08-436A-94E9-542D7B42C0DC}"/>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4" name="Text Box 46">
            <a:extLst>
              <a:ext uri="{FF2B5EF4-FFF2-40B4-BE49-F238E27FC236}">
                <a16:creationId xmlns:a16="http://schemas.microsoft.com/office/drawing/2014/main" id="{411EEBC8-BF55-4AE8-B7EE-B150DC5252D5}"/>
              </a:ext>
            </a:extLst>
          </p:cNvPr>
          <p:cNvSpPr txBox="1">
            <a:spLocks noChangeArrowheads="1"/>
          </p:cNvSpPr>
          <p:nvPr/>
        </p:nvSpPr>
        <p:spPr bwMode="auto">
          <a:xfrm>
            <a:off x="609711" y="2614195"/>
            <a:ext cx="45682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 problem?</a:t>
            </a:r>
          </a:p>
        </p:txBody>
      </p:sp>
      <p:sp>
        <p:nvSpPr>
          <p:cNvPr id="5" name="Text Box 46">
            <a:extLst>
              <a:ext uri="{FF2B5EF4-FFF2-40B4-BE49-F238E27FC236}">
                <a16:creationId xmlns:a16="http://schemas.microsoft.com/office/drawing/2014/main" id="{65E338E3-BA65-4E1D-88D8-A83B2C731F7B}"/>
              </a:ext>
            </a:extLst>
          </p:cNvPr>
          <p:cNvSpPr txBox="1">
            <a:spLocks noChangeArrowheads="1"/>
          </p:cNvSpPr>
          <p:nvPr/>
        </p:nvSpPr>
        <p:spPr bwMode="auto">
          <a:xfrm>
            <a:off x="609712" y="3163808"/>
            <a:ext cx="46210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an algorithm?</a:t>
            </a:r>
          </a:p>
        </p:txBody>
      </p:sp>
      <p:sp>
        <p:nvSpPr>
          <p:cNvPr id="9" name="Text Box 46">
            <a:extLst>
              <a:ext uri="{FF2B5EF4-FFF2-40B4-BE49-F238E27FC236}">
                <a16:creationId xmlns:a16="http://schemas.microsoft.com/office/drawing/2014/main" id="{345D9AD0-18F9-46BE-9ECC-525BF2503888}"/>
              </a:ext>
            </a:extLst>
          </p:cNvPr>
          <p:cNvSpPr txBox="1">
            <a:spLocks noChangeArrowheads="1"/>
          </p:cNvSpPr>
          <p:nvPr/>
        </p:nvSpPr>
        <p:spPr bwMode="auto">
          <a:xfrm>
            <a:off x="609711" y="3757489"/>
            <a:ext cx="44910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 computer?</a:t>
            </a:r>
          </a:p>
        </p:txBody>
      </p:sp>
      <p:sp>
        <p:nvSpPr>
          <p:cNvPr id="11" name="Text Box 46">
            <a:extLst>
              <a:ext uri="{FF2B5EF4-FFF2-40B4-BE49-F238E27FC236}">
                <a16:creationId xmlns:a16="http://schemas.microsoft.com/office/drawing/2014/main" id="{812CD5F0-5CF1-421D-9C1F-1E238DD0787E}"/>
              </a:ext>
            </a:extLst>
          </p:cNvPr>
          <p:cNvSpPr txBox="1">
            <a:spLocks noChangeArrowheads="1"/>
          </p:cNvSpPr>
          <p:nvPr/>
        </p:nvSpPr>
        <p:spPr bwMode="auto">
          <a:xfrm>
            <a:off x="609710" y="4376486"/>
            <a:ext cx="421567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solidFill>
                  <a:srgbClr val="FF0000"/>
                </a:solidFill>
                <a:effectLst/>
              </a:rPr>
              <a:t>What is the difficulty of solving a problem?</a:t>
            </a:r>
          </a:p>
        </p:txBody>
      </p:sp>
      <p:sp>
        <p:nvSpPr>
          <p:cNvPr id="13" name="Text Box 46">
            <a:extLst>
              <a:ext uri="{FF2B5EF4-FFF2-40B4-BE49-F238E27FC236}">
                <a16:creationId xmlns:a16="http://schemas.microsoft.com/office/drawing/2014/main" id="{2696470D-36BD-45B1-BAE8-74D908DCF3DB}"/>
              </a:ext>
            </a:extLst>
          </p:cNvPr>
          <p:cNvSpPr txBox="1">
            <a:spLocks noChangeArrowheads="1"/>
          </p:cNvSpPr>
          <p:nvPr/>
        </p:nvSpPr>
        <p:spPr bwMode="auto">
          <a:xfrm>
            <a:off x="587676" y="5403031"/>
            <a:ext cx="45461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How do we know the difficulties of a problem?</a:t>
            </a:r>
          </a:p>
        </p:txBody>
      </p:sp>
      <p:sp>
        <p:nvSpPr>
          <p:cNvPr id="2" name="对话气泡: 圆角矩形 1">
            <a:extLst>
              <a:ext uri="{FF2B5EF4-FFF2-40B4-BE49-F238E27FC236}">
                <a16:creationId xmlns:a16="http://schemas.microsoft.com/office/drawing/2014/main" id="{4E104867-28CF-4DA7-8812-13567EEBB86A}"/>
              </a:ext>
            </a:extLst>
          </p:cNvPr>
          <p:cNvSpPr/>
          <p:nvPr/>
        </p:nvSpPr>
        <p:spPr>
          <a:xfrm>
            <a:off x="5306348" y="3137415"/>
            <a:ext cx="3249976" cy="3338111"/>
          </a:xfrm>
          <a:prstGeom prst="wedgeRoundRectCallout">
            <a:avLst>
              <a:gd name="adj1" fmla="val -74643"/>
              <a:gd name="adj2" fmla="val -429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n"/>
            </a:pPr>
            <a:r>
              <a:rPr lang="en-US" altLang="zh-CN" sz="2000" dirty="0"/>
              <a:t>Computational resources spent in the computation</a:t>
            </a:r>
          </a:p>
          <a:p>
            <a:pPr marL="342900" indent="-342900">
              <a:buFont typeface="Wingdings" panose="05000000000000000000" pitchFamily="2" charset="2"/>
              <a:buChar char="n"/>
            </a:pPr>
            <a:r>
              <a:rPr lang="en-US" altLang="zh-CN" sz="2000" dirty="0"/>
              <a:t>Time complexity</a:t>
            </a:r>
          </a:p>
          <a:p>
            <a:pPr marL="342900" indent="-342900">
              <a:buFont typeface="Wingdings" panose="05000000000000000000" pitchFamily="2" charset="2"/>
              <a:buChar char="n"/>
            </a:pPr>
            <a:r>
              <a:rPr lang="en-US" altLang="zh-CN" sz="2000" dirty="0"/>
              <a:t>Space complexity</a:t>
            </a:r>
          </a:p>
          <a:p>
            <a:pPr marL="342900" indent="-342900">
              <a:buFont typeface="Wingdings" panose="05000000000000000000" pitchFamily="2" charset="2"/>
              <a:buChar char="n"/>
            </a:pPr>
            <a:r>
              <a:rPr lang="en-US" altLang="zh-CN" sz="2000" dirty="0"/>
              <a:t>Randomness</a:t>
            </a:r>
          </a:p>
          <a:p>
            <a:pPr marL="342900" indent="-342900">
              <a:buFont typeface="Wingdings" panose="05000000000000000000" pitchFamily="2" charset="2"/>
              <a:buChar char="n"/>
            </a:pPr>
            <a:r>
              <a:rPr lang="en-US" altLang="zh-CN" sz="2000" dirty="0"/>
              <a:t>Parallelism</a:t>
            </a:r>
          </a:p>
          <a:p>
            <a:pPr marL="342900" indent="-342900">
              <a:buFont typeface="Wingdings" panose="05000000000000000000" pitchFamily="2" charset="2"/>
              <a:buChar char="n"/>
            </a:pPr>
            <a:r>
              <a:rPr lang="en-US" altLang="zh-CN" sz="2000" dirty="0"/>
              <a:t>Descriptive complexity </a:t>
            </a:r>
          </a:p>
        </p:txBody>
      </p:sp>
    </p:spTree>
    <p:extLst>
      <p:ext uri="{BB962C8B-B14F-4D97-AF65-F5344CB8AC3E}">
        <p14:creationId xmlns:p14="http://schemas.microsoft.com/office/powerpoint/2010/main" val="3302141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556850" y="1016350"/>
            <a:ext cx="814546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dirty="0">
                <a:effectLst/>
              </a:rPr>
              <a:t>(</a:t>
            </a:r>
            <a:r>
              <a:rPr lang="en-US" altLang="zh-CN" dirty="0">
                <a:effectLst/>
                <a:latin typeface="+mj-lt"/>
              </a:rPr>
              <a:t>Computational</a:t>
            </a:r>
            <a:r>
              <a:rPr lang="en-US" altLang="zh-CN" dirty="0">
                <a:effectLst/>
              </a:rPr>
              <a:t>) complexity theory studies the </a:t>
            </a:r>
            <a:r>
              <a:rPr lang="en-US" altLang="zh-CN" dirty="0">
                <a:solidFill>
                  <a:srgbClr val="FF0000"/>
                </a:solidFill>
                <a:effectLst/>
              </a:rPr>
              <a:t>difficulties</a:t>
            </a:r>
            <a:r>
              <a:rPr lang="en-US" altLang="zh-CN" dirty="0">
                <a:effectLst/>
              </a:rPr>
              <a:t> of solving problems using computer algorithms. </a:t>
            </a:r>
          </a:p>
        </p:txBody>
      </p:sp>
      <p:sp>
        <p:nvSpPr>
          <p:cNvPr id="3" name="Text Box 46">
            <a:extLst>
              <a:ext uri="{FF2B5EF4-FFF2-40B4-BE49-F238E27FC236}">
                <a16:creationId xmlns:a16="http://schemas.microsoft.com/office/drawing/2014/main" id="{0172F8F9-4B08-436A-94E9-542D7B42C0DC}"/>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4" name="Text Box 46">
            <a:extLst>
              <a:ext uri="{FF2B5EF4-FFF2-40B4-BE49-F238E27FC236}">
                <a16:creationId xmlns:a16="http://schemas.microsoft.com/office/drawing/2014/main" id="{411EEBC8-BF55-4AE8-B7EE-B150DC5252D5}"/>
              </a:ext>
            </a:extLst>
          </p:cNvPr>
          <p:cNvSpPr txBox="1">
            <a:spLocks noChangeArrowheads="1"/>
          </p:cNvSpPr>
          <p:nvPr/>
        </p:nvSpPr>
        <p:spPr bwMode="auto">
          <a:xfrm>
            <a:off x="609711" y="2614195"/>
            <a:ext cx="45682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 problem?</a:t>
            </a:r>
          </a:p>
        </p:txBody>
      </p:sp>
      <p:sp>
        <p:nvSpPr>
          <p:cNvPr id="5" name="Text Box 46">
            <a:extLst>
              <a:ext uri="{FF2B5EF4-FFF2-40B4-BE49-F238E27FC236}">
                <a16:creationId xmlns:a16="http://schemas.microsoft.com/office/drawing/2014/main" id="{65E338E3-BA65-4E1D-88D8-A83B2C731F7B}"/>
              </a:ext>
            </a:extLst>
          </p:cNvPr>
          <p:cNvSpPr txBox="1">
            <a:spLocks noChangeArrowheads="1"/>
          </p:cNvSpPr>
          <p:nvPr/>
        </p:nvSpPr>
        <p:spPr bwMode="auto">
          <a:xfrm>
            <a:off x="609712" y="3163808"/>
            <a:ext cx="46210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an algorithm?</a:t>
            </a:r>
          </a:p>
        </p:txBody>
      </p:sp>
      <p:sp>
        <p:nvSpPr>
          <p:cNvPr id="9" name="Text Box 46">
            <a:extLst>
              <a:ext uri="{FF2B5EF4-FFF2-40B4-BE49-F238E27FC236}">
                <a16:creationId xmlns:a16="http://schemas.microsoft.com/office/drawing/2014/main" id="{345D9AD0-18F9-46BE-9ECC-525BF2503888}"/>
              </a:ext>
            </a:extLst>
          </p:cNvPr>
          <p:cNvSpPr txBox="1">
            <a:spLocks noChangeArrowheads="1"/>
          </p:cNvSpPr>
          <p:nvPr/>
        </p:nvSpPr>
        <p:spPr bwMode="auto">
          <a:xfrm>
            <a:off x="609711" y="3757489"/>
            <a:ext cx="44910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 computer?</a:t>
            </a:r>
          </a:p>
        </p:txBody>
      </p:sp>
      <p:sp>
        <p:nvSpPr>
          <p:cNvPr id="11" name="Text Box 46">
            <a:extLst>
              <a:ext uri="{FF2B5EF4-FFF2-40B4-BE49-F238E27FC236}">
                <a16:creationId xmlns:a16="http://schemas.microsoft.com/office/drawing/2014/main" id="{812CD5F0-5CF1-421D-9C1F-1E238DD0787E}"/>
              </a:ext>
            </a:extLst>
          </p:cNvPr>
          <p:cNvSpPr txBox="1">
            <a:spLocks noChangeArrowheads="1"/>
          </p:cNvSpPr>
          <p:nvPr/>
        </p:nvSpPr>
        <p:spPr bwMode="auto">
          <a:xfrm>
            <a:off x="609710" y="4376486"/>
            <a:ext cx="421567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the difficulty of solving a problem?</a:t>
            </a:r>
          </a:p>
        </p:txBody>
      </p:sp>
      <p:sp>
        <p:nvSpPr>
          <p:cNvPr id="13" name="Text Box 46">
            <a:extLst>
              <a:ext uri="{FF2B5EF4-FFF2-40B4-BE49-F238E27FC236}">
                <a16:creationId xmlns:a16="http://schemas.microsoft.com/office/drawing/2014/main" id="{2696470D-36BD-45B1-BAE8-74D908DCF3DB}"/>
              </a:ext>
            </a:extLst>
          </p:cNvPr>
          <p:cNvSpPr txBox="1">
            <a:spLocks noChangeArrowheads="1"/>
          </p:cNvSpPr>
          <p:nvPr/>
        </p:nvSpPr>
        <p:spPr bwMode="auto">
          <a:xfrm>
            <a:off x="587676" y="5403031"/>
            <a:ext cx="45461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solidFill>
                  <a:srgbClr val="FF0000"/>
                </a:solidFill>
                <a:effectLst/>
              </a:rPr>
              <a:t>How do we know the difficulties of a problem?</a:t>
            </a:r>
          </a:p>
        </p:txBody>
      </p:sp>
      <p:sp>
        <p:nvSpPr>
          <p:cNvPr id="2" name="对话气泡: 圆角矩形 1">
            <a:extLst>
              <a:ext uri="{FF2B5EF4-FFF2-40B4-BE49-F238E27FC236}">
                <a16:creationId xmlns:a16="http://schemas.microsoft.com/office/drawing/2014/main" id="{4E104867-28CF-4DA7-8812-13567EEBB86A}"/>
              </a:ext>
            </a:extLst>
          </p:cNvPr>
          <p:cNvSpPr/>
          <p:nvPr/>
        </p:nvSpPr>
        <p:spPr>
          <a:xfrm>
            <a:off x="5505196" y="2614195"/>
            <a:ext cx="3249976" cy="3720585"/>
          </a:xfrm>
          <a:prstGeom prst="wedgeRoundRectCallout">
            <a:avLst>
              <a:gd name="adj1" fmla="val -73626"/>
              <a:gd name="adj2" fmla="val 3449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n"/>
            </a:pPr>
            <a:r>
              <a:rPr lang="en-US" altLang="zh-CN" sz="2000" dirty="0"/>
              <a:t>Upper bounds by developing algorithms</a:t>
            </a:r>
          </a:p>
          <a:p>
            <a:pPr marL="342900" indent="-342900">
              <a:buFont typeface="Wingdings" panose="05000000000000000000" pitchFamily="2" charset="2"/>
              <a:buChar char="n"/>
            </a:pPr>
            <a:r>
              <a:rPr lang="en-US" altLang="zh-CN" sz="2000" dirty="0"/>
              <a:t>Lower bounds by complexity analysis</a:t>
            </a:r>
          </a:p>
          <a:p>
            <a:pPr marL="342900" indent="-342900">
              <a:buFont typeface="Wingdings" panose="05000000000000000000" pitchFamily="2" charset="2"/>
              <a:buChar char="n"/>
            </a:pPr>
            <a:r>
              <a:rPr lang="en-US" altLang="zh-CN" sz="2000" dirty="0"/>
              <a:t>Classifications via reductions (major tool in complexity theory)</a:t>
            </a:r>
          </a:p>
          <a:p>
            <a:endParaRPr lang="en-US" altLang="zh-CN" sz="2000" dirty="0">
              <a:solidFill>
                <a:srgbClr val="FF0000"/>
              </a:solidFill>
            </a:endParaRPr>
          </a:p>
          <a:p>
            <a:endParaRPr lang="en-US" altLang="zh-CN" sz="2000" dirty="0">
              <a:solidFill>
                <a:srgbClr val="FF0000"/>
              </a:solidFill>
            </a:endParaRPr>
          </a:p>
          <a:p>
            <a:endParaRPr lang="en-US" altLang="zh-CN" sz="2000" dirty="0">
              <a:solidFill>
                <a:srgbClr val="FF0000"/>
              </a:solidFill>
            </a:endParaRPr>
          </a:p>
        </p:txBody>
      </p:sp>
    </p:spTree>
    <p:extLst>
      <p:ext uri="{BB962C8B-B14F-4D97-AF65-F5344CB8AC3E}">
        <p14:creationId xmlns:p14="http://schemas.microsoft.com/office/powerpoint/2010/main" val="793471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556850" y="1016350"/>
            <a:ext cx="814546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dirty="0">
                <a:effectLst/>
              </a:rPr>
              <a:t>(</a:t>
            </a:r>
            <a:r>
              <a:rPr lang="en-US" altLang="zh-CN" dirty="0">
                <a:effectLst/>
                <a:latin typeface="+mj-lt"/>
              </a:rPr>
              <a:t>Computational</a:t>
            </a:r>
            <a:r>
              <a:rPr lang="en-US" altLang="zh-CN" dirty="0">
                <a:effectLst/>
              </a:rPr>
              <a:t>) complexity theory studies the </a:t>
            </a:r>
            <a:r>
              <a:rPr lang="en-US" altLang="zh-CN" dirty="0">
                <a:solidFill>
                  <a:srgbClr val="FF0000"/>
                </a:solidFill>
                <a:effectLst/>
              </a:rPr>
              <a:t>difficulties</a:t>
            </a:r>
            <a:r>
              <a:rPr lang="en-US" altLang="zh-CN" dirty="0">
                <a:effectLst/>
              </a:rPr>
              <a:t> of solving problems using computer algorithms. </a:t>
            </a:r>
          </a:p>
        </p:txBody>
      </p:sp>
      <p:sp>
        <p:nvSpPr>
          <p:cNvPr id="3" name="Text Box 46">
            <a:extLst>
              <a:ext uri="{FF2B5EF4-FFF2-40B4-BE49-F238E27FC236}">
                <a16:creationId xmlns:a16="http://schemas.microsoft.com/office/drawing/2014/main" id="{0172F8F9-4B08-436A-94E9-542D7B42C0DC}"/>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4" name="Text Box 46">
            <a:extLst>
              <a:ext uri="{FF2B5EF4-FFF2-40B4-BE49-F238E27FC236}">
                <a16:creationId xmlns:a16="http://schemas.microsoft.com/office/drawing/2014/main" id="{411EEBC8-BF55-4AE8-B7EE-B150DC5252D5}"/>
              </a:ext>
            </a:extLst>
          </p:cNvPr>
          <p:cNvSpPr txBox="1">
            <a:spLocks noChangeArrowheads="1"/>
          </p:cNvSpPr>
          <p:nvPr/>
        </p:nvSpPr>
        <p:spPr bwMode="auto">
          <a:xfrm>
            <a:off x="609711" y="2614195"/>
            <a:ext cx="45682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 problem?</a:t>
            </a:r>
          </a:p>
        </p:txBody>
      </p:sp>
      <p:sp>
        <p:nvSpPr>
          <p:cNvPr id="5" name="Text Box 46">
            <a:extLst>
              <a:ext uri="{FF2B5EF4-FFF2-40B4-BE49-F238E27FC236}">
                <a16:creationId xmlns:a16="http://schemas.microsoft.com/office/drawing/2014/main" id="{65E338E3-BA65-4E1D-88D8-A83B2C731F7B}"/>
              </a:ext>
            </a:extLst>
          </p:cNvPr>
          <p:cNvSpPr txBox="1">
            <a:spLocks noChangeArrowheads="1"/>
          </p:cNvSpPr>
          <p:nvPr/>
        </p:nvSpPr>
        <p:spPr bwMode="auto">
          <a:xfrm>
            <a:off x="609712" y="3163808"/>
            <a:ext cx="46210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an algorithm?</a:t>
            </a:r>
          </a:p>
        </p:txBody>
      </p:sp>
      <p:sp>
        <p:nvSpPr>
          <p:cNvPr id="9" name="Text Box 46">
            <a:extLst>
              <a:ext uri="{FF2B5EF4-FFF2-40B4-BE49-F238E27FC236}">
                <a16:creationId xmlns:a16="http://schemas.microsoft.com/office/drawing/2014/main" id="{345D9AD0-18F9-46BE-9ECC-525BF2503888}"/>
              </a:ext>
            </a:extLst>
          </p:cNvPr>
          <p:cNvSpPr txBox="1">
            <a:spLocks noChangeArrowheads="1"/>
          </p:cNvSpPr>
          <p:nvPr/>
        </p:nvSpPr>
        <p:spPr bwMode="auto">
          <a:xfrm>
            <a:off x="609711" y="3757489"/>
            <a:ext cx="44910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 computer?</a:t>
            </a:r>
          </a:p>
        </p:txBody>
      </p:sp>
      <p:sp>
        <p:nvSpPr>
          <p:cNvPr id="11" name="Text Box 46">
            <a:extLst>
              <a:ext uri="{FF2B5EF4-FFF2-40B4-BE49-F238E27FC236}">
                <a16:creationId xmlns:a16="http://schemas.microsoft.com/office/drawing/2014/main" id="{812CD5F0-5CF1-421D-9C1F-1E238DD0787E}"/>
              </a:ext>
            </a:extLst>
          </p:cNvPr>
          <p:cNvSpPr txBox="1">
            <a:spLocks noChangeArrowheads="1"/>
          </p:cNvSpPr>
          <p:nvPr/>
        </p:nvSpPr>
        <p:spPr bwMode="auto">
          <a:xfrm>
            <a:off x="609710" y="4376486"/>
            <a:ext cx="421567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the difficulty of solving a problem?</a:t>
            </a:r>
          </a:p>
        </p:txBody>
      </p:sp>
      <p:sp>
        <p:nvSpPr>
          <p:cNvPr id="13" name="Text Box 46">
            <a:extLst>
              <a:ext uri="{FF2B5EF4-FFF2-40B4-BE49-F238E27FC236}">
                <a16:creationId xmlns:a16="http://schemas.microsoft.com/office/drawing/2014/main" id="{2696470D-36BD-45B1-BAE8-74D908DCF3DB}"/>
              </a:ext>
            </a:extLst>
          </p:cNvPr>
          <p:cNvSpPr txBox="1">
            <a:spLocks noChangeArrowheads="1"/>
          </p:cNvSpPr>
          <p:nvPr/>
        </p:nvSpPr>
        <p:spPr bwMode="auto">
          <a:xfrm>
            <a:off x="587676" y="5403031"/>
            <a:ext cx="45461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solidFill>
                  <a:srgbClr val="FF0000"/>
                </a:solidFill>
                <a:effectLst/>
              </a:rPr>
              <a:t>How do we know the difficulties of a problem?</a:t>
            </a:r>
          </a:p>
        </p:txBody>
      </p:sp>
      <p:sp>
        <p:nvSpPr>
          <p:cNvPr id="2" name="对话气泡: 圆角矩形 1">
            <a:extLst>
              <a:ext uri="{FF2B5EF4-FFF2-40B4-BE49-F238E27FC236}">
                <a16:creationId xmlns:a16="http://schemas.microsoft.com/office/drawing/2014/main" id="{4E104867-28CF-4DA7-8812-13567EEBB86A}"/>
              </a:ext>
            </a:extLst>
          </p:cNvPr>
          <p:cNvSpPr/>
          <p:nvPr/>
        </p:nvSpPr>
        <p:spPr>
          <a:xfrm>
            <a:off x="5505196" y="2614195"/>
            <a:ext cx="3249976" cy="3720585"/>
          </a:xfrm>
          <a:prstGeom prst="wedgeRoundRectCallout">
            <a:avLst>
              <a:gd name="adj1" fmla="val -73626"/>
              <a:gd name="adj2" fmla="val 3449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n"/>
            </a:pPr>
            <a:r>
              <a:rPr lang="en-US" altLang="zh-CN" sz="2000" dirty="0"/>
              <a:t>Upper bounds by developing algorithms</a:t>
            </a:r>
          </a:p>
          <a:p>
            <a:pPr marL="342900" indent="-342900">
              <a:buFont typeface="Wingdings" panose="05000000000000000000" pitchFamily="2" charset="2"/>
              <a:buChar char="n"/>
            </a:pPr>
            <a:r>
              <a:rPr lang="en-US" altLang="zh-CN" sz="2000" dirty="0"/>
              <a:t>Lower bounds by complexity analysis</a:t>
            </a:r>
          </a:p>
          <a:p>
            <a:pPr marL="342900" indent="-342900">
              <a:buFont typeface="Wingdings" panose="05000000000000000000" pitchFamily="2" charset="2"/>
              <a:buChar char="n"/>
            </a:pPr>
            <a:r>
              <a:rPr lang="en-US" altLang="zh-CN" sz="2000" dirty="0"/>
              <a:t>Classifications via reductions (major tool in complexity theory)</a:t>
            </a:r>
          </a:p>
          <a:p>
            <a:r>
              <a:rPr lang="en-US" altLang="zh-CN" sz="2000" dirty="0">
                <a:solidFill>
                  <a:srgbClr val="FF0000"/>
                </a:solidFill>
              </a:rPr>
              <a:t>Are the classifications reasonable, robust, and correct?</a:t>
            </a:r>
          </a:p>
        </p:txBody>
      </p:sp>
    </p:spTree>
    <p:extLst>
      <p:ext uri="{BB962C8B-B14F-4D97-AF65-F5344CB8AC3E}">
        <p14:creationId xmlns:p14="http://schemas.microsoft.com/office/powerpoint/2010/main" val="1894182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556850" y="1016350"/>
            <a:ext cx="814546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dirty="0">
                <a:effectLst/>
              </a:rPr>
              <a:t>(</a:t>
            </a:r>
            <a:r>
              <a:rPr lang="en-US" altLang="zh-CN" dirty="0">
                <a:effectLst/>
                <a:latin typeface="+mj-lt"/>
              </a:rPr>
              <a:t>Computational</a:t>
            </a:r>
            <a:r>
              <a:rPr lang="en-US" altLang="zh-CN" dirty="0">
                <a:effectLst/>
              </a:rPr>
              <a:t>) complexity theory studies the difficulties of solving problems using computer algorithms. </a:t>
            </a:r>
          </a:p>
        </p:txBody>
      </p:sp>
      <p:sp>
        <p:nvSpPr>
          <p:cNvPr id="3" name="Text Box 46">
            <a:extLst>
              <a:ext uri="{FF2B5EF4-FFF2-40B4-BE49-F238E27FC236}">
                <a16:creationId xmlns:a16="http://schemas.microsoft.com/office/drawing/2014/main" id="{0172F8F9-4B08-436A-94E9-542D7B42C0DC}"/>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4" name="Text Box 46">
            <a:extLst>
              <a:ext uri="{FF2B5EF4-FFF2-40B4-BE49-F238E27FC236}">
                <a16:creationId xmlns:a16="http://schemas.microsoft.com/office/drawing/2014/main" id="{411EEBC8-BF55-4AE8-B7EE-B150DC5252D5}"/>
              </a:ext>
            </a:extLst>
          </p:cNvPr>
          <p:cNvSpPr txBox="1">
            <a:spLocks noChangeArrowheads="1"/>
          </p:cNvSpPr>
          <p:nvPr/>
        </p:nvSpPr>
        <p:spPr bwMode="auto">
          <a:xfrm>
            <a:off x="609711" y="2614195"/>
            <a:ext cx="45682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 problem?</a:t>
            </a:r>
          </a:p>
        </p:txBody>
      </p:sp>
      <p:sp>
        <p:nvSpPr>
          <p:cNvPr id="5" name="Text Box 46">
            <a:extLst>
              <a:ext uri="{FF2B5EF4-FFF2-40B4-BE49-F238E27FC236}">
                <a16:creationId xmlns:a16="http://schemas.microsoft.com/office/drawing/2014/main" id="{65E338E3-BA65-4E1D-88D8-A83B2C731F7B}"/>
              </a:ext>
            </a:extLst>
          </p:cNvPr>
          <p:cNvSpPr txBox="1">
            <a:spLocks noChangeArrowheads="1"/>
          </p:cNvSpPr>
          <p:nvPr/>
        </p:nvSpPr>
        <p:spPr bwMode="auto">
          <a:xfrm>
            <a:off x="609712" y="3163808"/>
            <a:ext cx="46210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an algorithm?</a:t>
            </a:r>
          </a:p>
        </p:txBody>
      </p:sp>
      <p:sp>
        <p:nvSpPr>
          <p:cNvPr id="9" name="Text Box 46">
            <a:extLst>
              <a:ext uri="{FF2B5EF4-FFF2-40B4-BE49-F238E27FC236}">
                <a16:creationId xmlns:a16="http://schemas.microsoft.com/office/drawing/2014/main" id="{345D9AD0-18F9-46BE-9ECC-525BF2503888}"/>
              </a:ext>
            </a:extLst>
          </p:cNvPr>
          <p:cNvSpPr txBox="1">
            <a:spLocks noChangeArrowheads="1"/>
          </p:cNvSpPr>
          <p:nvPr/>
        </p:nvSpPr>
        <p:spPr bwMode="auto">
          <a:xfrm>
            <a:off x="609711" y="3757489"/>
            <a:ext cx="44910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solidFill>
                  <a:srgbClr val="FF0000"/>
                </a:solidFill>
                <a:effectLst/>
              </a:rPr>
              <a:t>What is a computer?</a:t>
            </a:r>
          </a:p>
        </p:txBody>
      </p:sp>
      <p:sp>
        <p:nvSpPr>
          <p:cNvPr id="11" name="Text Box 46">
            <a:extLst>
              <a:ext uri="{FF2B5EF4-FFF2-40B4-BE49-F238E27FC236}">
                <a16:creationId xmlns:a16="http://schemas.microsoft.com/office/drawing/2014/main" id="{812CD5F0-5CF1-421D-9C1F-1E238DD0787E}"/>
              </a:ext>
            </a:extLst>
          </p:cNvPr>
          <p:cNvSpPr txBox="1">
            <a:spLocks noChangeArrowheads="1"/>
          </p:cNvSpPr>
          <p:nvPr/>
        </p:nvSpPr>
        <p:spPr bwMode="auto">
          <a:xfrm>
            <a:off x="609710" y="4376486"/>
            <a:ext cx="421567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effectLst/>
              </a:rPr>
              <a:t>What is the difficulty of solving a problem?</a:t>
            </a:r>
          </a:p>
        </p:txBody>
      </p:sp>
      <p:sp>
        <p:nvSpPr>
          <p:cNvPr id="13" name="Text Box 46">
            <a:extLst>
              <a:ext uri="{FF2B5EF4-FFF2-40B4-BE49-F238E27FC236}">
                <a16:creationId xmlns:a16="http://schemas.microsoft.com/office/drawing/2014/main" id="{2696470D-36BD-45B1-BAE8-74D908DCF3DB}"/>
              </a:ext>
            </a:extLst>
          </p:cNvPr>
          <p:cNvSpPr txBox="1">
            <a:spLocks noChangeArrowheads="1"/>
          </p:cNvSpPr>
          <p:nvPr/>
        </p:nvSpPr>
        <p:spPr bwMode="auto">
          <a:xfrm>
            <a:off x="587676" y="5403031"/>
            <a:ext cx="45461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457200" indent="-457200"/>
            <a:r>
              <a:rPr lang="en-US" altLang="zh-CN" sz="2800" dirty="0">
                <a:solidFill>
                  <a:srgbClr val="FF0000"/>
                </a:solidFill>
                <a:effectLst/>
              </a:rPr>
              <a:t>How do we know the difficulties of a problem?</a:t>
            </a:r>
          </a:p>
        </p:txBody>
      </p:sp>
      <p:sp>
        <p:nvSpPr>
          <p:cNvPr id="2" name="对话气泡: 圆角矩形 1">
            <a:extLst>
              <a:ext uri="{FF2B5EF4-FFF2-40B4-BE49-F238E27FC236}">
                <a16:creationId xmlns:a16="http://schemas.microsoft.com/office/drawing/2014/main" id="{4E104867-28CF-4DA7-8812-13567EEBB86A}"/>
              </a:ext>
            </a:extLst>
          </p:cNvPr>
          <p:cNvSpPr/>
          <p:nvPr/>
        </p:nvSpPr>
        <p:spPr>
          <a:xfrm>
            <a:off x="5637399" y="3687028"/>
            <a:ext cx="3249976" cy="2985652"/>
          </a:xfrm>
          <a:prstGeom prst="wedgeRoundRectCallout">
            <a:avLst>
              <a:gd name="adj1" fmla="val -76677"/>
              <a:gd name="adj2" fmla="val 1973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n"/>
            </a:pPr>
            <a:r>
              <a:rPr lang="en-US" altLang="zh-CN" sz="2000" dirty="0"/>
              <a:t>Upper bounds by developing algorithms</a:t>
            </a:r>
          </a:p>
          <a:p>
            <a:pPr marL="342900" indent="-342900">
              <a:buFont typeface="Wingdings" panose="05000000000000000000" pitchFamily="2" charset="2"/>
              <a:buChar char="n"/>
            </a:pPr>
            <a:r>
              <a:rPr lang="en-US" altLang="zh-CN" sz="2000" dirty="0"/>
              <a:t>Lower bounds by complexity analysis</a:t>
            </a:r>
          </a:p>
          <a:p>
            <a:pPr marL="342900" indent="-342900">
              <a:buFont typeface="Wingdings" panose="05000000000000000000" pitchFamily="2" charset="2"/>
              <a:buChar char="n"/>
            </a:pPr>
            <a:r>
              <a:rPr lang="en-US" altLang="zh-CN" sz="2000" dirty="0"/>
              <a:t>Classifications via reductions (major tool in complexity theory)</a:t>
            </a:r>
          </a:p>
        </p:txBody>
      </p:sp>
      <p:sp>
        <p:nvSpPr>
          <p:cNvPr id="6" name="对话气泡: 圆角矩形 5">
            <a:extLst>
              <a:ext uri="{FF2B5EF4-FFF2-40B4-BE49-F238E27FC236}">
                <a16:creationId xmlns:a16="http://schemas.microsoft.com/office/drawing/2014/main" id="{F397A9FA-3AF0-4F1F-9AB8-466B04891B9D}"/>
              </a:ext>
            </a:extLst>
          </p:cNvPr>
          <p:cNvSpPr/>
          <p:nvPr/>
        </p:nvSpPr>
        <p:spPr>
          <a:xfrm>
            <a:off x="5230790" y="185320"/>
            <a:ext cx="3712685" cy="3395162"/>
          </a:xfrm>
          <a:prstGeom prst="wedgeRoundRectCallout">
            <a:avLst>
              <a:gd name="adj1" fmla="val -68880"/>
              <a:gd name="adj2" fmla="val 6249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n"/>
            </a:pPr>
            <a:r>
              <a:rPr lang="en-US" altLang="zh-CN" sz="2000" dirty="0"/>
              <a:t>Study of computational models</a:t>
            </a:r>
          </a:p>
          <a:p>
            <a:pPr marL="342900" indent="-342900">
              <a:buFont typeface="Wingdings" panose="05000000000000000000" pitchFamily="2" charset="2"/>
              <a:buChar char="n"/>
            </a:pPr>
            <a:r>
              <a:rPr lang="en-US" altLang="zh-CN" sz="2000" dirty="0"/>
              <a:t>Random access machine </a:t>
            </a:r>
          </a:p>
          <a:p>
            <a:pPr marL="342900" indent="-342900">
              <a:buFont typeface="Wingdings" panose="05000000000000000000" pitchFamily="2" charset="2"/>
              <a:buChar char="n"/>
            </a:pPr>
            <a:r>
              <a:rPr lang="en-US" altLang="zh-CN" sz="2000" dirty="0"/>
              <a:t>Turing machine</a:t>
            </a:r>
          </a:p>
          <a:p>
            <a:pPr marL="342900" indent="-342900">
              <a:buFont typeface="Wingdings" panose="05000000000000000000" pitchFamily="2" charset="2"/>
              <a:buChar char="n"/>
            </a:pPr>
            <a:r>
              <a:rPr lang="en-US" altLang="zh-CN" sz="2000" dirty="0"/>
              <a:t>Circuits</a:t>
            </a:r>
          </a:p>
          <a:p>
            <a:pPr marL="342900" indent="-342900">
              <a:buFont typeface="Wingdings" panose="05000000000000000000" pitchFamily="2" charset="2"/>
              <a:buChar char="n"/>
            </a:pPr>
            <a:r>
              <a:rPr lang="en-US" altLang="zh-CN" sz="2000" dirty="0"/>
              <a:t>Deterministic </a:t>
            </a:r>
          </a:p>
          <a:p>
            <a:pPr marL="342900" indent="-342900">
              <a:buFont typeface="Wingdings" panose="05000000000000000000" pitchFamily="2" charset="2"/>
              <a:buChar char="n"/>
            </a:pPr>
            <a:r>
              <a:rPr lang="en-US" altLang="zh-CN" sz="2000" dirty="0"/>
              <a:t>Nondeterministic </a:t>
            </a:r>
          </a:p>
          <a:p>
            <a:pPr marL="342900" indent="-342900">
              <a:buFont typeface="Wingdings" panose="05000000000000000000" pitchFamily="2" charset="2"/>
              <a:buChar char="n"/>
            </a:pPr>
            <a:r>
              <a:rPr lang="en-US" altLang="zh-CN" sz="2000" dirty="0"/>
              <a:t>Randomized</a:t>
            </a:r>
          </a:p>
          <a:p>
            <a:pPr marL="342900" indent="-342900">
              <a:buFont typeface="Wingdings" panose="05000000000000000000" pitchFamily="2" charset="2"/>
              <a:buChar char="n"/>
            </a:pPr>
            <a:r>
              <a:rPr lang="en-US" altLang="zh-CN" sz="2000" dirty="0"/>
              <a:t>Oracle</a:t>
            </a:r>
          </a:p>
          <a:p>
            <a:pPr marL="342900" indent="-342900">
              <a:buFont typeface="Wingdings" panose="05000000000000000000" pitchFamily="2" charset="2"/>
              <a:buChar char="n"/>
            </a:pPr>
            <a:r>
              <a:rPr lang="en-US" altLang="zh-CN" sz="2000" dirty="0"/>
              <a:t>Quantum </a:t>
            </a:r>
          </a:p>
        </p:txBody>
      </p:sp>
    </p:spTree>
    <p:extLst>
      <p:ext uri="{BB962C8B-B14F-4D97-AF65-F5344CB8AC3E}">
        <p14:creationId xmlns:p14="http://schemas.microsoft.com/office/powerpoint/2010/main" val="18612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499269" y="943656"/>
            <a:ext cx="8145462"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000" dirty="0">
                <a:solidFill>
                  <a:srgbClr val="00B050"/>
                </a:solidFill>
              </a:rPr>
              <a:t>Homework Assignments</a:t>
            </a:r>
            <a:r>
              <a:rPr lang="en-US" altLang="zh-CN" sz="2000" dirty="0"/>
              <a:t> </a:t>
            </a:r>
          </a:p>
          <a:p>
            <a:pPr>
              <a:buNone/>
            </a:pPr>
            <a:r>
              <a:rPr lang="en-US" altLang="zh-CN" sz="2000" dirty="0"/>
              <a:t>Homework assignments are to let students test their understanding of the class lectures and practice the techniques and theories studied in the classes. The assignments are due on the designated due dates before the class starts. </a:t>
            </a:r>
            <a:r>
              <a:rPr lang="en-US" altLang="zh-CN" sz="2000" dirty="0">
                <a:solidFill>
                  <a:srgbClr val="FF0000"/>
                </a:solidFill>
              </a:rPr>
              <a:t>No late submissions will be accepted</a:t>
            </a:r>
            <a:r>
              <a:rPr lang="en-US" altLang="zh-CN" sz="2000" dirty="0"/>
              <a:t>. Discuss unusual circumstances in advance with the instructor.</a:t>
            </a:r>
          </a:p>
        </p:txBody>
      </p:sp>
      <p:sp>
        <p:nvSpPr>
          <p:cNvPr id="2" name="Text Box 46">
            <a:extLst>
              <a:ext uri="{FF2B5EF4-FFF2-40B4-BE49-F238E27FC236}">
                <a16:creationId xmlns:a16="http://schemas.microsoft.com/office/drawing/2014/main" id="{8FA2544A-AC19-4299-AE3E-DB9A5319AC61}"/>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Tree>
    <p:extLst>
      <p:ext uri="{BB962C8B-B14F-4D97-AF65-F5344CB8AC3E}">
        <p14:creationId xmlns:p14="http://schemas.microsoft.com/office/powerpoint/2010/main" val="2740806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499269" y="943656"/>
            <a:ext cx="8145462"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000" dirty="0">
                <a:solidFill>
                  <a:srgbClr val="00B050"/>
                </a:solidFill>
              </a:rPr>
              <a:t>Homework Assignments</a:t>
            </a:r>
            <a:r>
              <a:rPr lang="en-US" altLang="zh-CN" sz="2000" dirty="0"/>
              <a:t> </a:t>
            </a:r>
          </a:p>
          <a:p>
            <a:pPr>
              <a:buNone/>
            </a:pPr>
            <a:r>
              <a:rPr lang="en-US" altLang="zh-CN" sz="2000" dirty="0"/>
              <a:t>Homework assignments are to let students test their understanding of the class lectures and practice the techniques and theories studied in the classes. The assignments are due on the designated due dates before the class starts. </a:t>
            </a:r>
            <a:r>
              <a:rPr lang="en-US" altLang="zh-CN" sz="2000" dirty="0">
                <a:solidFill>
                  <a:srgbClr val="FF0000"/>
                </a:solidFill>
              </a:rPr>
              <a:t>No late submissions will be accepted</a:t>
            </a:r>
            <a:r>
              <a:rPr lang="en-US" altLang="zh-CN" sz="2000" dirty="0"/>
              <a:t>. Discuss unusual circumstances in advance with the instructor.</a:t>
            </a:r>
          </a:p>
        </p:txBody>
      </p:sp>
      <p:sp>
        <p:nvSpPr>
          <p:cNvPr id="2" name="Text Box 46">
            <a:extLst>
              <a:ext uri="{FF2B5EF4-FFF2-40B4-BE49-F238E27FC236}">
                <a16:creationId xmlns:a16="http://schemas.microsoft.com/office/drawing/2014/main" id="{8FA2544A-AC19-4299-AE3E-DB9A5319AC61}"/>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7" name="Text Box 46">
            <a:extLst>
              <a:ext uri="{FF2B5EF4-FFF2-40B4-BE49-F238E27FC236}">
                <a16:creationId xmlns:a16="http://schemas.microsoft.com/office/drawing/2014/main" id="{449749B2-9DA3-4235-A644-CF6869E25AC4}"/>
              </a:ext>
            </a:extLst>
          </p:cNvPr>
          <p:cNvSpPr txBox="1">
            <a:spLocks noChangeArrowheads="1"/>
          </p:cNvSpPr>
          <p:nvPr/>
        </p:nvSpPr>
        <p:spPr bwMode="auto">
          <a:xfrm>
            <a:off x="499269" y="2998616"/>
            <a:ext cx="814546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FontTx/>
              <a:buNone/>
            </a:pPr>
            <a:r>
              <a:rPr lang="en-US" altLang="zh-CN" sz="2000" dirty="0">
                <a:solidFill>
                  <a:srgbClr val="00B050"/>
                </a:solidFill>
              </a:rPr>
              <a:t>Paper Reading and Presentation</a:t>
            </a:r>
          </a:p>
          <a:p>
            <a:pPr>
              <a:buNone/>
            </a:pPr>
            <a:r>
              <a:rPr lang="en-US" altLang="zh-CN" sz="2000" dirty="0">
                <a:latin typeface="+mn-ea"/>
                <a:cs typeface="Times New Roman" panose="02020603050405020304" pitchFamily="18" charset="0"/>
              </a:rPr>
              <a:t>Students will be assigned to read a recent research paper in the area, and give a 10-mins presentation on the paper to the class</a:t>
            </a:r>
          </a:p>
        </p:txBody>
      </p:sp>
    </p:spTree>
    <p:extLst>
      <p:ext uri="{BB962C8B-B14F-4D97-AF65-F5344CB8AC3E}">
        <p14:creationId xmlns:p14="http://schemas.microsoft.com/office/powerpoint/2010/main" val="63010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499269" y="943656"/>
            <a:ext cx="8145462"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000" dirty="0">
                <a:solidFill>
                  <a:srgbClr val="00B050"/>
                </a:solidFill>
              </a:rPr>
              <a:t>Homework Assignments</a:t>
            </a:r>
            <a:r>
              <a:rPr lang="en-US" altLang="zh-CN" sz="2000" dirty="0"/>
              <a:t> </a:t>
            </a:r>
          </a:p>
          <a:p>
            <a:pPr>
              <a:buNone/>
            </a:pPr>
            <a:r>
              <a:rPr lang="en-US" altLang="zh-CN" sz="2000" dirty="0"/>
              <a:t>Homework assignments are to let students test their understanding of the class lectures and practice the techniques and theories studied in the classes. The assignments are due on the designated due dates before the class starts. </a:t>
            </a:r>
            <a:r>
              <a:rPr lang="en-US" altLang="zh-CN" sz="2000" dirty="0">
                <a:solidFill>
                  <a:srgbClr val="FF0000"/>
                </a:solidFill>
              </a:rPr>
              <a:t>No late submissions will be accepted</a:t>
            </a:r>
            <a:r>
              <a:rPr lang="en-US" altLang="zh-CN" sz="2000" dirty="0"/>
              <a:t>. Discuss unusual circumstances in advance with the instructor.</a:t>
            </a:r>
          </a:p>
        </p:txBody>
      </p:sp>
      <p:sp>
        <p:nvSpPr>
          <p:cNvPr id="3" name="Text Box 46">
            <a:extLst>
              <a:ext uri="{FF2B5EF4-FFF2-40B4-BE49-F238E27FC236}">
                <a16:creationId xmlns:a16="http://schemas.microsoft.com/office/drawing/2014/main" id="{7845EA10-6749-47DD-9094-B1CB3D6C77A7}"/>
              </a:ext>
            </a:extLst>
          </p:cNvPr>
          <p:cNvSpPr txBox="1">
            <a:spLocks noChangeArrowheads="1"/>
          </p:cNvSpPr>
          <p:nvPr/>
        </p:nvSpPr>
        <p:spPr bwMode="auto">
          <a:xfrm>
            <a:off x="499269" y="4201696"/>
            <a:ext cx="814546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FontTx/>
              <a:buNone/>
            </a:pPr>
            <a:r>
              <a:rPr lang="en-US" altLang="zh-CN" sz="2000" dirty="0">
                <a:solidFill>
                  <a:srgbClr val="00B050"/>
                </a:solidFill>
              </a:rPr>
              <a:t>Course Projects </a:t>
            </a:r>
          </a:p>
          <a:p>
            <a:pPr>
              <a:buNone/>
            </a:pPr>
            <a:r>
              <a:rPr lang="en-US" altLang="zh-CN" sz="2000" dirty="0">
                <a:latin typeface="+mn-ea"/>
                <a:cs typeface="Times New Roman" panose="02020603050405020304" pitchFamily="18" charset="0"/>
              </a:rPr>
              <a:t>The</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course</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project</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provides</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an</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opportunity</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to</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gain further experience in the frontier research in complexity theory. A project proposal is due November 3, and the final project report is due November 24.</a:t>
            </a:r>
          </a:p>
        </p:txBody>
      </p:sp>
      <p:sp>
        <p:nvSpPr>
          <p:cNvPr id="2" name="Text Box 46">
            <a:extLst>
              <a:ext uri="{FF2B5EF4-FFF2-40B4-BE49-F238E27FC236}">
                <a16:creationId xmlns:a16="http://schemas.microsoft.com/office/drawing/2014/main" id="{8FA2544A-AC19-4299-AE3E-DB9A5319AC61}"/>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7" name="Text Box 46">
            <a:extLst>
              <a:ext uri="{FF2B5EF4-FFF2-40B4-BE49-F238E27FC236}">
                <a16:creationId xmlns:a16="http://schemas.microsoft.com/office/drawing/2014/main" id="{449749B2-9DA3-4235-A644-CF6869E25AC4}"/>
              </a:ext>
            </a:extLst>
          </p:cNvPr>
          <p:cNvSpPr txBox="1">
            <a:spLocks noChangeArrowheads="1"/>
          </p:cNvSpPr>
          <p:nvPr/>
        </p:nvSpPr>
        <p:spPr bwMode="auto">
          <a:xfrm>
            <a:off x="499269" y="2998616"/>
            <a:ext cx="814546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FontTx/>
              <a:buNone/>
            </a:pPr>
            <a:r>
              <a:rPr lang="en-US" altLang="zh-CN" sz="2000" dirty="0">
                <a:solidFill>
                  <a:srgbClr val="00B050"/>
                </a:solidFill>
              </a:rPr>
              <a:t>Paper Reading and Presentation</a:t>
            </a:r>
          </a:p>
          <a:p>
            <a:pPr>
              <a:buNone/>
            </a:pPr>
            <a:r>
              <a:rPr lang="en-US" altLang="zh-CN" sz="2000" dirty="0">
                <a:latin typeface="+mn-ea"/>
                <a:cs typeface="Times New Roman" panose="02020603050405020304" pitchFamily="18" charset="0"/>
              </a:rPr>
              <a:t>Students will be assigned to read a recent research paper in the area, and give a 10-mins presentation on the paper to the class</a:t>
            </a:r>
          </a:p>
        </p:txBody>
      </p:sp>
    </p:spTree>
    <p:extLst>
      <p:ext uri="{BB962C8B-B14F-4D97-AF65-F5344CB8AC3E}">
        <p14:creationId xmlns:p14="http://schemas.microsoft.com/office/powerpoint/2010/main" val="3484817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499269" y="943656"/>
            <a:ext cx="8145462"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000" dirty="0">
                <a:solidFill>
                  <a:srgbClr val="00B050"/>
                </a:solidFill>
              </a:rPr>
              <a:t>Homework Assignments</a:t>
            </a:r>
            <a:r>
              <a:rPr lang="en-US" altLang="zh-CN" sz="2000" dirty="0"/>
              <a:t> </a:t>
            </a:r>
          </a:p>
          <a:p>
            <a:pPr>
              <a:buNone/>
            </a:pPr>
            <a:r>
              <a:rPr lang="en-US" altLang="zh-CN" sz="2000" dirty="0"/>
              <a:t>Homework assignments are to let students test their understanding of the class lectures and practice the techniques and theories studied in the classes. The assignments are due on the designated due dates before the class starts. </a:t>
            </a:r>
            <a:r>
              <a:rPr lang="en-US" altLang="zh-CN" sz="2000" dirty="0">
                <a:solidFill>
                  <a:srgbClr val="FF0000"/>
                </a:solidFill>
              </a:rPr>
              <a:t>No late submissions will be accepted</a:t>
            </a:r>
            <a:r>
              <a:rPr lang="en-US" altLang="zh-CN" sz="2000" dirty="0"/>
              <a:t>. Discuss unusual circumstances in advance with the instructor.</a:t>
            </a:r>
          </a:p>
        </p:txBody>
      </p:sp>
      <p:sp>
        <p:nvSpPr>
          <p:cNvPr id="3" name="Text Box 46">
            <a:extLst>
              <a:ext uri="{FF2B5EF4-FFF2-40B4-BE49-F238E27FC236}">
                <a16:creationId xmlns:a16="http://schemas.microsoft.com/office/drawing/2014/main" id="{7845EA10-6749-47DD-9094-B1CB3D6C77A7}"/>
              </a:ext>
            </a:extLst>
          </p:cNvPr>
          <p:cNvSpPr txBox="1">
            <a:spLocks noChangeArrowheads="1"/>
          </p:cNvSpPr>
          <p:nvPr/>
        </p:nvSpPr>
        <p:spPr bwMode="auto">
          <a:xfrm>
            <a:off x="499269" y="4201696"/>
            <a:ext cx="814546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FontTx/>
              <a:buNone/>
            </a:pPr>
            <a:r>
              <a:rPr lang="en-US" altLang="zh-CN" sz="2000" dirty="0">
                <a:solidFill>
                  <a:srgbClr val="00B050"/>
                </a:solidFill>
              </a:rPr>
              <a:t>Course Projects </a:t>
            </a:r>
          </a:p>
          <a:p>
            <a:pPr>
              <a:buNone/>
            </a:pPr>
            <a:r>
              <a:rPr lang="en-US" altLang="zh-CN" sz="2000" dirty="0">
                <a:latin typeface="+mn-ea"/>
                <a:cs typeface="Times New Roman" panose="02020603050405020304" pitchFamily="18" charset="0"/>
              </a:rPr>
              <a:t>The</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course</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project</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provides</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an</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opportunity</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to</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gain further experience in the frontier research in complexity theory. A project proposal is due November 3, and the final project report is due November 24.</a:t>
            </a:r>
          </a:p>
        </p:txBody>
      </p:sp>
      <p:sp>
        <p:nvSpPr>
          <p:cNvPr id="2" name="Text Box 46">
            <a:extLst>
              <a:ext uri="{FF2B5EF4-FFF2-40B4-BE49-F238E27FC236}">
                <a16:creationId xmlns:a16="http://schemas.microsoft.com/office/drawing/2014/main" id="{8FA2544A-AC19-4299-AE3E-DB9A5319AC61}"/>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6" name="Text Box 46">
            <a:extLst>
              <a:ext uri="{FF2B5EF4-FFF2-40B4-BE49-F238E27FC236}">
                <a16:creationId xmlns:a16="http://schemas.microsoft.com/office/drawing/2014/main" id="{6DE6133F-DBC9-40B2-836A-7E692DA598DF}"/>
              </a:ext>
            </a:extLst>
          </p:cNvPr>
          <p:cNvSpPr txBox="1">
            <a:spLocks noChangeArrowheads="1"/>
          </p:cNvSpPr>
          <p:nvPr/>
        </p:nvSpPr>
        <p:spPr bwMode="auto">
          <a:xfrm>
            <a:off x="499269" y="5677979"/>
            <a:ext cx="814546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FontTx/>
              <a:buNone/>
            </a:pPr>
            <a:r>
              <a:rPr lang="en-US" altLang="zh-CN" sz="2000" dirty="0">
                <a:solidFill>
                  <a:srgbClr val="00B050"/>
                </a:solidFill>
              </a:rPr>
              <a:t>Examinations</a:t>
            </a:r>
          </a:p>
          <a:p>
            <a:pPr>
              <a:buNone/>
            </a:pPr>
            <a:r>
              <a:rPr lang="en-US" altLang="zh-CN" sz="2000" dirty="0">
                <a:latin typeface="+mn-ea"/>
                <a:cs typeface="Times New Roman" panose="02020603050405020304" pitchFamily="18" charset="0"/>
              </a:rPr>
              <a:t>There will be no exams. </a:t>
            </a:r>
          </a:p>
        </p:txBody>
      </p:sp>
      <p:sp>
        <p:nvSpPr>
          <p:cNvPr id="7" name="Text Box 46">
            <a:extLst>
              <a:ext uri="{FF2B5EF4-FFF2-40B4-BE49-F238E27FC236}">
                <a16:creationId xmlns:a16="http://schemas.microsoft.com/office/drawing/2014/main" id="{449749B2-9DA3-4235-A644-CF6869E25AC4}"/>
              </a:ext>
            </a:extLst>
          </p:cNvPr>
          <p:cNvSpPr txBox="1">
            <a:spLocks noChangeArrowheads="1"/>
          </p:cNvSpPr>
          <p:nvPr/>
        </p:nvSpPr>
        <p:spPr bwMode="auto">
          <a:xfrm>
            <a:off x="499269" y="2998616"/>
            <a:ext cx="814546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FontTx/>
              <a:buNone/>
            </a:pPr>
            <a:r>
              <a:rPr lang="en-US" altLang="zh-CN" sz="2000" dirty="0">
                <a:solidFill>
                  <a:srgbClr val="00B050"/>
                </a:solidFill>
              </a:rPr>
              <a:t>Paper Reading and Presentation</a:t>
            </a:r>
          </a:p>
          <a:p>
            <a:pPr>
              <a:buNone/>
            </a:pPr>
            <a:r>
              <a:rPr lang="en-US" altLang="zh-CN" sz="2000" dirty="0">
                <a:latin typeface="+mn-ea"/>
                <a:cs typeface="Times New Roman" panose="02020603050405020304" pitchFamily="18" charset="0"/>
              </a:rPr>
              <a:t>Students will be assigned to read a recent research paper in the area, and give a 10-mins presentation on the paper to the class</a:t>
            </a:r>
          </a:p>
        </p:txBody>
      </p:sp>
    </p:spTree>
    <p:extLst>
      <p:ext uri="{BB962C8B-B14F-4D97-AF65-F5344CB8AC3E}">
        <p14:creationId xmlns:p14="http://schemas.microsoft.com/office/powerpoint/2010/main" val="322244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609710" y="847513"/>
            <a:ext cx="8145462" cy="179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Textbook</a:t>
            </a:r>
          </a:p>
          <a:p>
            <a:pPr>
              <a:buNone/>
            </a:pPr>
            <a:r>
              <a:rPr lang="en-US" altLang="zh-CN" sz="2400" dirty="0"/>
              <a:t>Christos H. Papadimitriou</a:t>
            </a:r>
          </a:p>
          <a:p>
            <a:pPr>
              <a:buNone/>
            </a:pPr>
            <a:r>
              <a:rPr lang="en-US" altLang="zh-CN" sz="2400" i="1" dirty="0">
                <a:solidFill>
                  <a:srgbClr val="FF0000"/>
                </a:solidFill>
              </a:rPr>
              <a:t>Computational Complexity</a:t>
            </a:r>
            <a:r>
              <a:rPr lang="en-US" altLang="zh-CN" sz="2400" dirty="0"/>
              <a:t>, Addison-Wesley, 1994.</a:t>
            </a:r>
          </a:p>
          <a:p>
            <a:pPr>
              <a:buNone/>
            </a:pPr>
            <a:r>
              <a:rPr lang="en-US" altLang="zh-CN" sz="2400" dirty="0"/>
              <a:t>Supplementary reading materials will also be provided.</a:t>
            </a:r>
          </a:p>
        </p:txBody>
      </p:sp>
      <p:sp>
        <p:nvSpPr>
          <p:cNvPr id="2" name="Text Box 46">
            <a:extLst>
              <a:ext uri="{FF2B5EF4-FFF2-40B4-BE49-F238E27FC236}">
                <a16:creationId xmlns:a16="http://schemas.microsoft.com/office/drawing/2014/main" id="{C23FFB4B-85D0-44AA-9547-2A5BB78BB1EE}"/>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Tree>
    <p:extLst>
      <p:ext uri="{BB962C8B-B14F-4D97-AF65-F5344CB8AC3E}">
        <p14:creationId xmlns:p14="http://schemas.microsoft.com/office/powerpoint/2010/main" val="1126772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609710" y="847513"/>
            <a:ext cx="8145462" cy="179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Textbook</a:t>
            </a:r>
          </a:p>
          <a:p>
            <a:pPr>
              <a:buNone/>
            </a:pPr>
            <a:r>
              <a:rPr lang="en-US" altLang="zh-CN" sz="2400" dirty="0"/>
              <a:t>Christos H. Papadimitriou</a:t>
            </a:r>
          </a:p>
          <a:p>
            <a:pPr>
              <a:buNone/>
            </a:pPr>
            <a:r>
              <a:rPr lang="en-US" altLang="zh-CN" sz="2400" i="1" dirty="0">
                <a:solidFill>
                  <a:srgbClr val="FF0000"/>
                </a:solidFill>
              </a:rPr>
              <a:t>Computational Complexity</a:t>
            </a:r>
            <a:r>
              <a:rPr lang="en-US" altLang="zh-CN" sz="2400" dirty="0"/>
              <a:t>, Addison-Wesley, 1994.</a:t>
            </a:r>
          </a:p>
          <a:p>
            <a:pPr>
              <a:buNone/>
            </a:pPr>
            <a:r>
              <a:rPr lang="en-US" altLang="zh-CN" sz="2400" dirty="0"/>
              <a:t>Supplementary reading materials will also be provided.</a:t>
            </a:r>
          </a:p>
        </p:txBody>
      </p:sp>
      <p:sp>
        <p:nvSpPr>
          <p:cNvPr id="5" name="Text Box 46">
            <a:extLst>
              <a:ext uri="{FF2B5EF4-FFF2-40B4-BE49-F238E27FC236}">
                <a16:creationId xmlns:a16="http://schemas.microsoft.com/office/drawing/2014/main" id="{448F3AB6-073A-4326-A59D-FE3B87506AFE}"/>
              </a:ext>
            </a:extLst>
          </p:cNvPr>
          <p:cNvSpPr txBox="1">
            <a:spLocks noChangeArrowheads="1"/>
          </p:cNvSpPr>
          <p:nvPr/>
        </p:nvSpPr>
        <p:spPr bwMode="auto">
          <a:xfrm>
            <a:off x="609710" y="2878042"/>
            <a:ext cx="8145462"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Grading</a:t>
            </a:r>
          </a:p>
          <a:p>
            <a:pPr>
              <a:buNone/>
            </a:pPr>
            <a:r>
              <a:rPr lang="en-US" altLang="zh-CN" sz="2400" dirty="0"/>
              <a:t>Homework: 25%, Paper Reading 30%, Project: 45%, </a:t>
            </a:r>
          </a:p>
        </p:txBody>
      </p:sp>
      <p:sp>
        <p:nvSpPr>
          <p:cNvPr id="2" name="Text Box 46">
            <a:extLst>
              <a:ext uri="{FF2B5EF4-FFF2-40B4-BE49-F238E27FC236}">
                <a16:creationId xmlns:a16="http://schemas.microsoft.com/office/drawing/2014/main" id="{C23FFB4B-85D0-44AA-9547-2A5BB78BB1EE}"/>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Tree>
    <p:extLst>
      <p:ext uri="{BB962C8B-B14F-4D97-AF65-F5344CB8AC3E}">
        <p14:creationId xmlns:p14="http://schemas.microsoft.com/office/powerpoint/2010/main" val="70902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609710" y="847513"/>
            <a:ext cx="8145462" cy="179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Textbook</a:t>
            </a:r>
          </a:p>
          <a:p>
            <a:pPr>
              <a:buNone/>
            </a:pPr>
            <a:r>
              <a:rPr lang="en-US" altLang="zh-CN" sz="2400" dirty="0"/>
              <a:t>Christos H. Papadimitriou</a:t>
            </a:r>
          </a:p>
          <a:p>
            <a:pPr>
              <a:buNone/>
            </a:pPr>
            <a:r>
              <a:rPr lang="en-US" altLang="zh-CN" sz="2400" i="1" dirty="0">
                <a:solidFill>
                  <a:srgbClr val="FF0000"/>
                </a:solidFill>
              </a:rPr>
              <a:t>Computational Complexity</a:t>
            </a:r>
            <a:r>
              <a:rPr lang="en-US" altLang="zh-CN" sz="2400" dirty="0"/>
              <a:t>, Addison-Wesley, 1994.</a:t>
            </a:r>
          </a:p>
          <a:p>
            <a:pPr>
              <a:buNone/>
            </a:pPr>
            <a:r>
              <a:rPr lang="en-US" altLang="zh-CN" sz="2400" dirty="0"/>
              <a:t>Supplementary reading materials will also be provided.</a:t>
            </a:r>
          </a:p>
        </p:txBody>
      </p:sp>
      <p:sp>
        <p:nvSpPr>
          <p:cNvPr id="6" name="Text Box 46">
            <a:extLst>
              <a:ext uri="{FF2B5EF4-FFF2-40B4-BE49-F238E27FC236}">
                <a16:creationId xmlns:a16="http://schemas.microsoft.com/office/drawing/2014/main" id="{9BE3DDDE-4798-4B6D-9F64-AEE9222248C2}"/>
              </a:ext>
            </a:extLst>
          </p:cNvPr>
          <p:cNvSpPr txBox="1">
            <a:spLocks noChangeArrowheads="1"/>
          </p:cNvSpPr>
          <p:nvPr/>
        </p:nvSpPr>
        <p:spPr bwMode="auto">
          <a:xfrm>
            <a:off x="609710" y="3970418"/>
            <a:ext cx="8145462"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Remark</a:t>
            </a:r>
          </a:p>
          <a:p>
            <a:pPr>
              <a:buNone/>
            </a:pPr>
            <a:r>
              <a:rPr lang="en-US" altLang="zh-CN" sz="2400" dirty="0"/>
              <a:t>Course materials, including course description, lecture notes, and homework assignments, can be found via the instructor's home page at </a:t>
            </a:r>
            <a:r>
              <a:rPr lang="en-US" altLang="zh-CN" sz="2400" dirty="0">
                <a:solidFill>
                  <a:srgbClr val="FF0000"/>
                </a:solidFill>
              </a:rPr>
              <a:t>http://faculty.cs.tamu.edu/chen</a:t>
            </a:r>
          </a:p>
        </p:txBody>
      </p:sp>
      <p:sp>
        <p:nvSpPr>
          <p:cNvPr id="2" name="Text Box 46">
            <a:extLst>
              <a:ext uri="{FF2B5EF4-FFF2-40B4-BE49-F238E27FC236}">
                <a16:creationId xmlns:a16="http://schemas.microsoft.com/office/drawing/2014/main" id="{C23FFB4B-85D0-44AA-9547-2A5BB78BB1EE}"/>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7" name="Text Box 46">
            <a:extLst>
              <a:ext uri="{FF2B5EF4-FFF2-40B4-BE49-F238E27FC236}">
                <a16:creationId xmlns:a16="http://schemas.microsoft.com/office/drawing/2014/main" id="{41BCDFCB-27BE-4104-9277-A496A365B8CA}"/>
              </a:ext>
            </a:extLst>
          </p:cNvPr>
          <p:cNvSpPr txBox="1">
            <a:spLocks noChangeArrowheads="1"/>
          </p:cNvSpPr>
          <p:nvPr/>
        </p:nvSpPr>
        <p:spPr bwMode="auto">
          <a:xfrm>
            <a:off x="609710" y="2878042"/>
            <a:ext cx="8145462"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Grading</a:t>
            </a:r>
          </a:p>
          <a:p>
            <a:pPr>
              <a:buNone/>
            </a:pPr>
            <a:r>
              <a:rPr lang="en-US" altLang="zh-CN" sz="2400" dirty="0"/>
              <a:t>Homework: 25%, Paper Reading 30%, Project: 45%, </a:t>
            </a:r>
          </a:p>
        </p:txBody>
      </p:sp>
    </p:spTree>
    <p:extLst>
      <p:ext uri="{BB962C8B-B14F-4D97-AF65-F5344CB8AC3E}">
        <p14:creationId xmlns:p14="http://schemas.microsoft.com/office/powerpoint/2010/main" val="3866280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DA0E16BB-9D49-C54F-BAF0-9224E03C0BE1}" type="slidenum">
              <a:rPr lang="en-US" altLang="en-US" sz="1400"/>
              <a:pPr eaLnBrk="1" hangingPunct="1"/>
              <a:t>18</a:t>
            </a:fld>
            <a:endParaRPr lang="en-US" altLang="en-US" sz="1400"/>
          </a:p>
        </p:txBody>
      </p:sp>
      <p:sp>
        <p:nvSpPr>
          <p:cNvPr id="3" name="Text Box 46">
            <a:extLst>
              <a:ext uri="{FF2B5EF4-FFF2-40B4-BE49-F238E27FC236}">
                <a16:creationId xmlns:a16="http://schemas.microsoft.com/office/drawing/2014/main" id="{09BC564F-107B-4AA6-8BE3-60B5CB466C7B}"/>
              </a:ext>
            </a:extLst>
          </p:cNvPr>
          <p:cNvSpPr txBox="1">
            <a:spLocks noChangeArrowheads="1"/>
          </p:cNvSpPr>
          <p:nvPr/>
        </p:nvSpPr>
        <p:spPr bwMode="auto">
          <a:xfrm>
            <a:off x="685800" y="762000"/>
            <a:ext cx="814546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dirty="0">
                <a:effectLst/>
              </a:rPr>
              <a:t>(</a:t>
            </a:r>
            <a:r>
              <a:rPr lang="en-US" altLang="zh-CN" dirty="0">
                <a:effectLst/>
                <a:latin typeface="+mj-lt"/>
              </a:rPr>
              <a:t>Computational</a:t>
            </a:r>
            <a:r>
              <a:rPr lang="en-US" altLang="zh-CN" dirty="0">
                <a:effectLst/>
              </a:rPr>
              <a:t>) complexity theory studies the difficulties of solving problems using computer algorithms. </a:t>
            </a:r>
          </a:p>
        </p:txBody>
      </p:sp>
    </p:spTree>
    <p:extLst>
      <p:ext uri="{BB962C8B-B14F-4D97-AF65-F5344CB8AC3E}">
        <p14:creationId xmlns:p14="http://schemas.microsoft.com/office/powerpoint/2010/main" val="1179682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DA0E16BB-9D49-C54F-BAF0-9224E03C0BE1}" type="slidenum">
              <a:rPr lang="en-US" altLang="en-US" sz="1400"/>
              <a:pPr eaLnBrk="1" hangingPunct="1"/>
              <a:t>19</a:t>
            </a:fld>
            <a:endParaRPr lang="en-US" altLang="en-US" sz="1400"/>
          </a:p>
        </p:txBody>
      </p:sp>
      <p:sp>
        <p:nvSpPr>
          <p:cNvPr id="19460" name="Rectangle 3"/>
          <p:cNvSpPr>
            <a:spLocks noGrp="1" noChangeArrowheads="1"/>
          </p:cNvSpPr>
          <p:nvPr>
            <p:ph type="body" idx="1"/>
          </p:nvPr>
        </p:nvSpPr>
        <p:spPr>
          <a:xfrm>
            <a:off x="685800" y="2532050"/>
            <a:ext cx="7772400" cy="1673885"/>
          </a:xfrm>
        </p:spPr>
        <p:txBody>
          <a:bodyPr/>
          <a:lstStyle/>
          <a:p>
            <a:pPr eaLnBrk="1" hangingPunct="1"/>
            <a:r>
              <a:rPr lang="en-US" altLang="en-US" dirty="0">
                <a:ea typeface="ＭＳ Ｐゴシック" charset="-128"/>
              </a:rPr>
              <a:t>Contrast with decidability: What is computable?</a:t>
            </a:r>
          </a:p>
          <a:p>
            <a:pPr lvl="1" eaLnBrk="1" hangingPunct="1"/>
            <a:r>
              <a:rPr lang="en-US" altLang="en-US" dirty="0">
                <a:solidFill>
                  <a:schemeClr val="accent2"/>
                </a:solidFill>
                <a:ea typeface="ＭＳ Ｐゴシック" charset="-128"/>
              </a:rPr>
              <a:t>answer: some things are not</a:t>
            </a:r>
          </a:p>
        </p:txBody>
      </p:sp>
      <p:sp>
        <p:nvSpPr>
          <p:cNvPr id="3" name="Text Box 46">
            <a:extLst>
              <a:ext uri="{FF2B5EF4-FFF2-40B4-BE49-F238E27FC236}">
                <a16:creationId xmlns:a16="http://schemas.microsoft.com/office/drawing/2014/main" id="{09BC564F-107B-4AA6-8BE3-60B5CB466C7B}"/>
              </a:ext>
            </a:extLst>
          </p:cNvPr>
          <p:cNvSpPr txBox="1">
            <a:spLocks noChangeArrowheads="1"/>
          </p:cNvSpPr>
          <p:nvPr/>
        </p:nvSpPr>
        <p:spPr bwMode="auto">
          <a:xfrm>
            <a:off x="685800" y="762000"/>
            <a:ext cx="814546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dirty="0">
                <a:effectLst/>
              </a:rPr>
              <a:t>(</a:t>
            </a:r>
            <a:r>
              <a:rPr lang="en-US" altLang="zh-CN" dirty="0">
                <a:effectLst/>
                <a:latin typeface="+mj-lt"/>
              </a:rPr>
              <a:t>Computational</a:t>
            </a:r>
            <a:r>
              <a:rPr lang="en-US" altLang="zh-CN" dirty="0">
                <a:effectLst/>
              </a:rPr>
              <a:t>) complexity theory studies the difficulties of solving problems using computer algorithms. </a:t>
            </a:r>
          </a:p>
        </p:txBody>
      </p:sp>
    </p:spTree>
    <p:extLst>
      <p:ext uri="{BB962C8B-B14F-4D97-AF65-F5344CB8AC3E}">
        <p14:creationId xmlns:p14="http://schemas.microsoft.com/office/powerpoint/2010/main" val="710863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DA0E16BB-9D49-C54F-BAF0-9224E03C0BE1}" type="slidenum">
              <a:rPr lang="en-US" altLang="en-US" sz="1400"/>
              <a:pPr eaLnBrk="1" hangingPunct="1"/>
              <a:t>20</a:t>
            </a:fld>
            <a:endParaRPr lang="en-US" altLang="en-US" sz="1400"/>
          </a:p>
        </p:txBody>
      </p:sp>
      <p:sp>
        <p:nvSpPr>
          <p:cNvPr id="19460" name="Rectangle 3"/>
          <p:cNvSpPr>
            <a:spLocks noGrp="1" noChangeArrowheads="1"/>
          </p:cNvSpPr>
          <p:nvPr>
            <p:ph type="body" idx="1"/>
          </p:nvPr>
        </p:nvSpPr>
        <p:spPr>
          <a:xfrm>
            <a:off x="685800" y="2532050"/>
            <a:ext cx="7772400" cy="1673885"/>
          </a:xfrm>
        </p:spPr>
        <p:txBody>
          <a:bodyPr/>
          <a:lstStyle/>
          <a:p>
            <a:pPr eaLnBrk="1" hangingPunct="1"/>
            <a:r>
              <a:rPr lang="en-US" altLang="en-US" dirty="0">
                <a:ea typeface="ＭＳ Ｐゴシック" charset="-128"/>
              </a:rPr>
              <a:t>Contrast with decidability: What is computable?</a:t>
            </a:r>
          </a:p>
          <a:p>
            <a:pPr lvl="1" eaLnBrk="1" hangingPunct="1"/>
            <a:r>
              <a:rPr lang="en-US" altLang="en-US" dirty="0">
                <a:solidFill>
                  <a:schemeClr val="accent2"/>
                </a:solidFill>
                <a:ea typeface="ＭＳ Ｐゴシック" charset="-128"/>
              </a:rPr>
              <a:t>answer: some things are not</a:t>
            </a:r>
          </a:p>
        </p:txBody>
      </p:sp>
      <p:sp>
        <p:nvSpPr>
          <p:cNvPr id="3" name="Text Box 46">
            <a:extLst>
              <a:ext uri="{FF2B5EF4-FFF2-40B4-BE49-F238E27FC236}">
                <a16:creationId xmlns:a16="http://schemas.microsoft.com/office/drawing/2014/main" id="{09BC564F-107B-4AA6-8BE3-60B5CB466C7B}"/>
              </a:ext>
            </a:extLst>
          </p:cNvPr>
          <p:cNvSpPr txBox="1">
            <a:spLocks noChangeArrowheads="1"/>
          </p:cNvSpPr>
          <p:nvPr/>
        </p:nvSpPr>
        <p:spPr bwMode="auto">
          <a:xfrm>
            <a:off x="685800" y="762000"/>
            <a:ext cx="814546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dirty="0">
                <a:effectLst/>
              </a:rPr>
              <a:t>(</a:t>
            </a:r>
            <a:r>
              <a:rPr lang="en-US" altLang="zh-CN" dirty="0">
                <a:effectLst/>
                <a:latin typeface="+mj-lt"/>
              </a:rPr>
              <a:t>Computational</a:t>
            </a:r>
            <a:r>
              <a:rPr lang="en-US" altLang="zh-CN" dirty="0">
                <a:effectLst/>
              </a:rPr>
              <a:t>) complexity theory studies the difficulties of solving problems using computer algorithms. </a:t>
            </a:r>
          </a:p>
        </p:txBody>
      </p:sp>
      <p:sp>
        <p:nvSpPr>
          <p:cNvPr id="9" name="Rectangle 3">
            <a:extLst>
              <a:ext uri="{FF2B5EF4-FFF2-40B4-BE49-F238E27FC236}">
                <a16:creationId xmlns:a16="http://schemas.microsoft.com/office/drawing/2014/main" id="{70441380-0C2D-463B-A9DD-A76DB6ACBE80}"/>
              </a:ext>
            </a:extLst>
          </p:cNvPr>
          <p:cNvSpPr txBox="1">
            <a:spLocks noChangeArrowheads="1"/>
          </p:cNvSpPr>
          <p:nvPr/>
        </p:nvSpPr>
        <p:spPr bwMode="auto">
          <a:xfrm>
            <a:off x="685800" y="4422115"/>
            <a:ext cx="7772400" cy="167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r>
              <a:rPr lang="en-US" altLang="en-US" kern="0" dirty="0">
                <a:ea typeface="ＭＳ Ｐゴシック" charset="-128"/>
              </a:rPr>
              <a:t>We care about resources!</a:t>
            </a:r>
          </a:p>
          <a:p>
            <a:pPr lvl="1" eaLnBrk="1" hangingPunct="1"/>
            <a:r>
              <a:rPr lang="en-US" altLang="en-US" kern="0" dirty="0">
                <a:solidFill>
                  <a:schemeClr val="accent2"/>
                </a:solidFill>
                <a:ea typeface="ＭＳ Ｐゴシック" charset="-128"/>
              </a:rPr>
              <a:t>leads to many more subtle questions</a:t>
            </a:r>
          </a:p>
          <a:p>
            <a:pPr lvl="1" eaLnBrk="1" hangingPunct="1"/>
            <a:r>
              <a:rPr lang="en-US" altLang="en-US" kern="0" dirty="0">
                <a:solidFill>
                  <a:schemeClr val="accent2"/>
                </a:solidFill>
                <a:ea typeface="ＭＳ Ｐゴシック" charset="-128"/>
              </a:rPr>
              <a:t>fundamental open problems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7F36620-D74D-904D-860A-8193DFBEC8B2}" type="slidenum">
              <a:rPr lang="en-US" altLang="en-US" sz="1400"/>
              <a:pPr eaLnBrk="1" hangingPunct="1"/>
              <a:t>21</a:t>
            </a:fld>
            <a:endParaRPr lang="en-US" altLang="en-US" sz="1400"/>
          </a:p>
        </p:txBody>
      </p:sp>
      <p:sp>
        <p:nvSpPr>
          <p:cNvPr id="21507" name="Rectangle 2"/>
          <p:cNvSpPr>
            <a:spLocks noGrp="1" noChangeArrowheads="1"/>
          </p:cNvSpPr>
          <p:nvPr>
            <p:ph type="title"/>
          </p:nvPr>
        </p:nvSpPr>
        <p:spPr>
          <a:xfrm>
            <a:off x="685800" y="370443"/>
            <a:ext cx="7772400" cy="606387"/>
          </a:xfrm>
        </p:spPr>
        <p:txBody>
          <a:bodyPr/>
          <a:lstStyle/>
          <a:p>
            <a:pPr eaLnBrk="1" hangingPunct="1"/>
            <a:r>
              <a:rPr lang="en-US" altLang="en-US" sz="4000" dirty="0">
                <a:solidFill>
                  <a:srgbClr val="FF0000"/>
                </a:solidFill>
                <a:ea typeface="ＭＳ Ｐゴシック" charset="-128"/>
              </a:rPr>
              <a:t>The central questions</a:t>
            </a:r>
          </a:p>
        </p:txBody>
      </p:sp>
    </p:spTree>
    <p:extLst>
      <p:ext uri="{BB962C8B-B14F-4D97-AF65-F5344CB8AC3E}">
        <p14:creationId xmlns:p14="http://schemas.microsoft.com/office/powerpoint/2010/main" val="1781343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7F36620-D74D-904D-860A-8193DFBEC8B2}" type="slidenum">
              <a:rPr lang="en-US" altLang="en-US" sz="1400"/>
              <a:pPr eaLnBrk="1" hangingPunct="1"/>
              <a:t>22</a:t>
            </a:fld>
            <a:endParaRPr lang="en-US" altLang="en-US" sz="1400"/>
          </a:p>
        </p:txBody>
      </p:sp>
      <p:sp>
        <p:nvSpPr>
          <p:cNvPr id="21507" name="Rectangle 2"/>
          <p:cNvSpPr>
            <a:spLocks noGrp="1" noChangeArrowheads="1"/>
          </p:cNvSpPr>
          <p:nvPr>
            <p:ph type="title"/>
          </p:nvPr>
        </p:nvSpPr>
        <p:spPr>
          <a:xfrm>
            <a:off x="685800" y="370443"/>
            <a:ext cx="7772400" cy="606387"/>
          </a:xfrm>
        </p:spPr>
        <p:txBody>
          <a:bodyPr/>
          <a:lstStyle/>
          <a:p>
            <a:pPr eaLnBrk="1" hangingPunct="1"/>
            <a:r>
              <a:rPr lang="en-US" altLang="en-US" sz="4000" dirty="0">
                <a:solidFill>
                  <a:srgbClr val="FF0000"/>
                </a:solidFill>
                <a:ea typeface="ＭＳ Ｐゴシック" charset="-128"/>
              </a:rPr>
              <a:t>The central questions</a:t>
            </a:r>
          </a:p>
        </p:txBody>
      </p:sp>
      <p:sp>
        <p:nvSpPr>
          <p:cNvPr id="7171" name="Rectangle 3"/>
          <p:cNvSpPr>
            <a:spLocks noGrp="1" noChangeArrowheads="1"/>
          </p:cNvSpPr>
          <p:nvPr>
            <p:ph type="body" idx="1"/>
          </p:nvPr>
        </p:nvSpPr>
        <p:spPr>
          <a:xfrm>
            <a:off x="610519" y="1368619"/>
            <a:ext cx="8229600" cy="825345"/>
          </a:xfrm>
        </p:spPr>
        <p:txBody>
          <a:bodyPr/>
          <a:lstStyle/>
          <a:p>
            <a:pPr eaLnBrk="1" hangingPunct="1">
              <a:lnSpc>
                <a:spcPct val="80000"/>
              </a:lnSpc>
            </a:pPr>
            <a:r>
              <a:rPr lang="en-US" altLang="en-US" sz="2400" dirty="0">
                <a:ea typeface="ＭＳ Ｐゴシック" charset="-128"/>
              </a:rPr>
              <a:t>Is </a:t>
            </a:r>
            <a:r>
              <a:rPr lang="en-US" altLang="en-US" sz="2400" dirty="0">
                <a:solidFill>
                  <a:schemeClr val="accent2"/>
                </a:solidFill>
                <a:ea typeface="ＭＳ Ｐゴシック" charset="-128"/>
              </a:rPr>
              <a:t>finding</a:t>
            </a:r>
            <a:r>
              <a:rPr lang="en-US" altLang="en-US" sz="2400" dirty="0">
                <a:ea typeface="ＭＳ Ｐゴシック" charset="-128"/>
              </a:rPr>
              <a:t> a solution as easy as verifying one?</a:t>
            </a:r>
          </a:p>
          <a:p>
            <a:pPr algn="ctr" eaLnBrk="1" hangingPunct="1">
              <a:lnSpc>
                <a:spcPct val="80000"/>
              </a:lnSpc>
              <a:buFontTx/>
              <a:buNone/>
            </a:pPr>
            <a:r>
              <a:rPr lang="en-US" altLang="en-US" sz="2400" dirty="0">
                <a:solidFill>
                  <a:srgbClr val="FF0000"/>
                </a:solidFill>
                <a:ea typeface="ＭＳ Ｐゴシック" charset="-128"/>
              </a:rPr>
              <a:t>P = NP?  </a:t>
            </a:r>
          </a:p>
        </p:txBody>
      </p:sp>
    </p:spTree>
    <p:extLst>
      <p:ext uri="{BB962C8B-B14F-4D97-AF65-F5344CB8AC3E}">
        <p14:creationId xmlns:p14="http://schemas.microsoft.com/office/powerpoint/2010/main" val="284924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7F36620-D74D-904D-860A-8193DFBEC8B2}" type="slidenum">
              <a:rPr lang="en-US" altLang="en-US" sz="1400"/>
              <a:pPr eaLnBrk="1" hangingPunct="1"/>
              <a:t>23</a:t>
            </a:fld>
            <a:endParaRPr lang="en-US" altLang="en-US" sz="1400"/>
          </a:p>
        </p:txBody>
      </p:sp>
      <p:sp>
        <p:nvSpPr>
          <p:cNvPr id="21507" name="Rectangle 2"/>
          <p:cNvSpPr>
            <a:spLocks noGrp="1" noChangeArrowheads="1"/>
          </p:cNvSpPr>
          <p:nvPr>
            <p:ph type="title"/>
          </p:nvPr>
        </p:nvSpPr>
        <p:spPr>
          <a:xfrm>
            <a:off x="685800" y="370443"/>
            <a:ext cx="7772400" cy="606387"/>
          </a:xfrm>
        </p:spPr>
        <p:txBody>
          <a:bodyPr/>
          <a:lstStyle/>
          <a:p>
            <a:pPr eaLnBrk="1" hangingPunct="1"/>
            <a:r>
              <a:rPr lang="en-US" altLang="en-US" sz="4000" dirty="0">
                <a:solidFill>
                  <a:srgbClr val="FF0000"/>
                </a:solidFill>
                <a:ea typeface="ＭＳ Ｐゴシック" charset="-128"/>
              </a:rPr>
              <a:t>The central questions</a:t>
            </a:r>
          </a:p>
        </p:txBody>
      </p:sp>
      <p:sp>
        <p:nvSpPr>
          <p:cNvPr id="7171" name="Rectangle 3"/>
          <p:cNvSpPr>
            <a:spLocks noGrp="1" noChangeArrowheads="1"/>
          </p:cNvSpPr>
          <p:nvPr>
            <p:ph type="body" idx="1"/>
          </p:nvPr>
        </p:nvSpPr>
        <p:spPr>
          <a:xfrm>
            <a:off x="610519" y="1368619"/>
            <a:ext cx="8229600" cy="825345"/>
          </a:xfrm>
        </p:spPr>
        <p:txBody>
          <a:bodyPr/>
          <a:lstStyle/>
          <a:p>
            <a:pPr eaLnBrk="1" hangingPunct="1">
              <a:lnSpc>
                <a:spcPct val="80000"/>
              </a:lnSpc>
            </a:pPr>
            <a:r>
              <a:rPr lang="en-US" altLang="en-US" sz="2400" dirty="0">
                <a:ea typeface="ＭＳ Ｐゴシック" charset="-128"/>
              </a:rPr>
              <a:t>Is </a:t>
            </a:r>
            <a:r>
              <a:rPr lang="en-US" altLang="en-US" sz="2400" dirty="0">
                <a:solidFill>
                  <a:schemeClr val="accent2"/>
                </a:solidFill>
                <a:ea typeface="ＭＳ Ｐゴシック" charset="-128"/>
              </a:rPr>
              <a:t>finding</a:t>
            </a:r>
            <a:r>
              <a:rPr lang="en-US" altLang="en-US" sz="2400" dirty="0">
                <a:ea typeface="ＭＳ Ｐゴシック" charset="-128"/>
              </a:rPr>
              <a:t> a solution as easy as verifying one?</a:t>
            </a:r>
          </a:p>
          <a:p>
            <a:pPr algn="ctr" eaLnBrk="1" hangingPunct="1">
              <a:lnSpc>
                <a:spcPct val="80000"/>
              </a:lnSpc>
              <a:buFontTx/>
              <a:buNone/>
            </a:pPr>
            <a:r>
              <a:rPr lang="en-US" altLang="en-US" sz="2400" dirty="0">
                <a:solidFill>
                  <a:srgbClr val="FF0000"/>
                </a:solidFill>
                <a:ea typeface="ＭＳ Ｐゴシック" charset="-128"/>
              </a:rPr>
              <a:t>P = NP?  </a:t>
            </a:r>
          </a:p>
        </p:txBody>
      </p:sp>
      <p:sp>
        <p:nvSpPr>
          <p:cNvPr id="9" name="Rectangle 3">
            <a:extLst>
              <a:ext uri="{FF2B5EF4-FFF2-40B4-BE49-F238E27FC236}">
                <a16:creationId xmlns:a16="http://schemas.microsoft.com/office/drawing/2014/main" id="{B6873739-DF17-44AC-A80C-4753E0B4DFA4}"/>
              </a:ext>
            </a:extLst>
          </p:cNvPr>
          <p:cNvSpPr txBox="1">
            <a:spLocks noChangeArrowheads="1"/>
          </p:cNvSpPr>
          <p:nvPr/>
        </p:nvSpPr>
        <p:spPr bwMode="auto">
          <a:xfrm>
            <a:off x="610519" y="2283248"/>
            <a:ext cx="8229600" cy="70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Is </a:t>
            </a:r>
            <a:r>
              <a:rPr lang="en-US" altLang="en-US" sz="2400" i="1" kern="0" dirty="0">
                <a:ea typeface="ＭＳ Ｐゴシック" charset="-128"/>
              </a:rPr>
              <a:t>every</a:t>
            </a:r>
            <a:r>
              <a:rPr lang="en-US" altLang="en-US" sz="2400" kern="0" dirty="0">
                <a:ea typeface="ＭＳ Ｐゴシック" charset="-128"/>
              </a:rPr>
              <a:t> efficient sequential algorithm </a:t>
            </a:r>
            <a:r>
              <a:rPr lang="en-US" altLang="en-US" sz="2400" kern="0" dirty="0">
                <a:solidFill>
                  <a:schemeClr val="accent2"/>
                </a:solidFill>
                <a:ea typeface="ＭＳ Ｐゴシック" charset="-128"/>
              </a:rPr>
              <a:t>parallelizable</a:t>
            </a:r>
            <a:r>
              <a:rPr lang="en-US" altLang="en-US" sz="2400" kern="0" dirty="0">
                <a:ea typeface="ＭＳ Ｐゴシック" charset="-128"/>
              </a:rPr>
              <a:t>?</a:t>
            </a:r>
          </a:p>
          <a:p>
            <a:pPr algn="ctr" eaLnBrk="1" hangingPunct="1">
              <a:lnSpc>
                <a:spcPct val="80000"/>
              </a:lnSpc>
              <a:buFontTx/>
              <a:buNone/>
            </a:pPr>
            <a:r>
              <a:rPr lang="en-US" altLang="en-US" sz="2400" kern="0" dirty="0">
                <a:solidFill>
                  <a:srgbClr val="FF0000"/>
                </a:solidFill>
                <a:ea typeface="ＭＳ Ｐゴシック" charset="-128"/>
              </a:rPr>
              <a:t>P = NC?</a:t>
            </a:r>
          </a:p>
        </p:txBody>
      </p:sp>
    </p:spTree>
    <p:extLst>
      <p:ext uri="{BB962C8B-B14F-4D97-AF65-F5344CB8AC3E}">
        <p14:creationId xmlns:p14="http://schemas.microsoft.com/office/powerpoint/2010/main" val="3164413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7F36620-D74D-904D-860A-8193DFBEC8B2}" type="slidenum">
              <a:rPr lang="en-US" altLang="en-US" sz="1400"/>
              <a:pPr eaLnBrk="1" hangingPunct="1"/>
              <a:t>24</a:t>
            </a:fld>
            <a:endParaRPr lang="en-US" altLang="en-US" sz="1400"/>
          </a:p>
        </p:txBody>
      </p:sp>
      <p:sp>
        <p:nvSpPr>
          <p:cNvPr id="21507" name="Rectangle 2"/>
          <p:cNvSpPr>
            <a:spLocks noGrp="1" noChangeArrowheads="1"/>
          </p:cNvSpPr>
          <p:nvPr>
            <p:ph type="title"/>
          </p:nvPr>
        </p:nvSpPr>
        <p:spPr>
          <a:xfrm>
            <a:off x="685800" y="370443"/>
            <a:ext cx="7772400" cy="606387"/>
          </a:xfrm>
        </p:spPr>
        <p:txBody>
          <a:bodyPr/>
          <a:lstStyle/>
          <a:p>
            <a:pPr eaLnBrk="1" hangingPunct="1"/>
            <a:r>
              <a:rPr lang="en-US" altLang="en-US" sz="4000" dirty="0">
                <a:solidFill>
                  <a:srgbClr val="FF0000"/>
                </a:solidFill>
                <a:ea typeface="ＭＳ Ｐゴシック" charset="-128"/>
              </a:rPr>
              <a:t>The central questions</a:t>
            </a:r>
          </a:p>
        </p:txBody>
      </p:sp>
      <p:sp>
        <p:nvSpPr>
          <p:cNvPr id="7171" name="Rectangle 3"/>
          <p:cNvSpPr>
            <a:spLocks noGrp="1" noChangeArrowheads="1"/>
          </p:cNvSpPr>
          <p:nvPr>
            <p:ph type="body" idx="1"/>
          </p:nvPr>
        </p:nvSpPr>
        <p:spPr>
          <a:xfrm>
            <a:off x="610519" y="1368619"/>
            <a:ext cx="8229600" cy="825345"/>
          </a:xfrm>
        </p:spPr>
        <p:txBody>
          <a:bodyPr/>
          <a:lstStyle/>
          <a:p>
            <a:pPr eaLnBrk="1" hangingPunct="1">
              <a:lnSpc>
                <a:spcPct val="80000"/>
              </a:lnSpc>
            </a:pPr>
            <a:r>
              <a:rPr lang="en-US" altLang="en-US" sz="2400" dirty="0">
                <a:ea typeface="ＭＳ Ｐゴシック" charset="-128"/>
              </a:rPr>
              <a:t>Is </a:t>
            </a:r>
            <a:r>
              <a:rPr lang="en-US" altLang="en-US" sz="2400" dirty="0">
                <a:solidFill>
                  <a:schemeClr val="accent2"/>
                </a:solidFill>
                <a:ea typeface="ＭＳ Ｐゴシック" charset="-128"/>
              </a:rPr>
              <a:t>finding</a:t>
            </a:r>
            <a:r>
              <a:rPr lang="en-US" altLang="en-US" sz="2400" dirty="0">
                <a:ea typeface="ＭＳ Ｐゴシック" charset="-128"/>
              </a:rPr>
              <a:t> a solution as easy as verifying one?</a:t>
            </a:r>
          </a:p>
          <a:p>
            <a:pPr algn="ctr" eaLnBrk="1" hangingPunct="1">
              <a:lnSpc>
                <a:spcPct val="80000"/>
              </a:lnSpc>
              <a:buFontTx/>
              <a:buNone/>
            </a:pPr>
            <a:r>
              <a:rPr lang="en-US" altLang="en-US" sz="2400" dirty="0">
                <a:solidFill>
                  <a:srgbClr val="FF0000"/>
                </a:solidFill>
                <a:ea typeface="ＭＳ Ｐゴシック" charset="-128"/>
              </a:rPr>
              <a:t>P = NP?  </a:t>
            </a:r>
          </a:p>
        </p:txBody>
      </p:sp>
      <p:sp>
        <p:nvSpPr>
          <p:cNvPr id="8" name="Rectangle 3">
            <a:extLst>
              <a:ext uri="{FF2B5EF4-FFF2-40B4-BE49-F238E27FC236}">
                <a16:creationId xmlns:a16="http://schemas.microsoft.com/office/drawing/2014/main" id="{9BA7B68A-231C-4145-AF75-3A99FD9F8F10}"/>
              </a:ext>
            </a:extLst>
          </p:cNvPr>
          <p:cNvSpPr txBox="1">
            <a:spLocks noChangeArrowheads="1"/>
          </p:cNvSpPr>
          <p:nvPr/>
        </p:nvSpPr>
        <p:spPr bwMode="auto">
          <a:xfrm>
            <a:off x="610519" y="3126036"/>
            <a:ext cx="7960604" cy="108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Can </a:t>
            </a:r>
            <a:r>
              <a:rPr lang="en-US" altLang="en-US" sz="2400" i="1" kern="0" dirty="0">
                <a:ea typeface="ＭＳ Ｐゴシック" charset="-128"/>
              </a:rPr>
              <a:t>every</a:t>
            </a:r>
            <a:r>
              <a:rPr lang="en-US" altLang="en-US" sz="2400" kern="0" dirty="0">
                <a:ea typeface="ＭＳ Ｐゴシック" charset="-128"/>
              </a:rPr>
              <a:t> efficient algorithm be converted into one that uses a </a:t>
            </a:r>
            <a:r>
              <a:rPr lang="en-US" altLang="en-US" sz="2400" kern="0" dirty="0">
                <a:solidFill>
                  <a:schemeClr val="accent2"/>
                </a:solidFill>
                <a:ea typeface="ＭＳ Ｐゴシック" charset="-128"/>
              </a:rPr>
              <a:t>tiny</a:t>
            </a:r>
            <a:r>
              <a:rPr lang="en-US" altLang="en-US" sz="2400" kern="0" dirty="0">
                <a:ea typeface="ＭＳ Ｐゴシック" charset="-128"/>
              </a:rPr>
              <a:t> </a:t>
            </a:r>
            <a:r>
              <a:rPr lang="en-US" altLang="en-US" sz="2400" kern="0" dirty="0">
                <a:solidFill>
                  <a:schemeClr val="accent2"/>
                </a:solidFill>
                <a:ea typeface="ＭＳ Ｐゴシック" charset="-128"/>
              </a:rPr>
              <a:t>amount of memory</a:t>
            </a:r>
            <a:r>
              <a:rPr lang="en-US" altLang="en-US" sz="2400" kern="0" dirty="0">
                <a:ea typeface="ＭＳ Ｐゴシック" charset="-128"/>
              </a:rPr>
              <a:t>? </a:t>
            </a:r>
          </a:p>
          <a:p>
            <a:pPr algn="ctr" eaLnBrk="1" hangingPunct="1">
              <a:lnSpc>
                <a:spcPct val="80000"/>
              </a:lnSpc>
              <a:buFontTx/>
              <a:buNone/>
            </a:pPr>
            <a:r>
              <a:rPr lang="en-US" altLang="en-US" sz="2400" kern="0" dirty="0">
                <a:solidFill>
                  <a:srgbClr val="FF0000"/>
                </a:solidFill>
                <a:ea typeface="ＭＳ Ｐゴシック" charset="-128"/>
              </a:rPr>
              <a:t>P = L?</a:t>
            </a:r>
          </a:p>
        </p:txBody>
      </p:sp>
      <p:sp>
        <p:nvSpPr>
          <p:cNvPr id="9" name="Rectangle 3">
            <a:extLst>
              <a:ext uri="{FF2B5EF4-FFF2-40B4-BE49-F238E27FC236}">
                <a16:creationId xmlns:a16="http://schemas.microsoft.com/office/drawing/2014/main" id="{B6873739-DF17-44AC-A80C-4753E0B4DFA4}"/>
              </a:ext>
            </a:extLst>
          </p:cNvPr>
          <p:cNvSpPr txBox="1">
            <a:spLocks noChangeArrowheads="1"/>
          </p:cNvSpPr>
          <p:nvPr/>
        </p:nvSpPr>
        <p:spPr bwMode="auto">
          <a:xfrm>
            <a:off x="610519" y="2283248"/>
            <a:ext cx="8229600" cy="70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Is </a:t>
            </a:r>
            <a:r>
              <a:rPr lang="en-US" altLang="en-US" sz="2400" i="1" kern="0" dirty="0">
                <a:ea typeface="ＭＳ Ｐゴシック" charset="-128"/>
              </a:rPr>
              <a:t>every</a:t>
            </a:r>
            <a:r>
              <a:rPr lang="en-US" altLang="en-US" sz="2400" kern="0" dirty="0">
                <a:ea typeface="ＭＳ Ｐゴシック" charset="-128"/>
              </a:rPr>
              <a:t> efficient sequential algorithm </a:t>
            </a:r>
            <a:r>
              <a:rPr lang="en-US" altLang="en-US" sz="2400" kern="0" dirty="0">
                <a:solidFill>
                  <a:schemeClr val="accent2"/>
                </a:solidFill>
                <a:ea typeface="ＭＳ Ｐゴシック" charset="-128"/>
              </a:rPr>
              <a:t>parallelizable</a:t>
            </a:r>
            <a:r>
              <a:rPr lang="en-US" altLang="en-US" sz="2400" kern="0" dirty="0">
                <a:ea typeface="ＭＳ Ｐゴシック" charset="-128"/>
              </a:rPr>
              <a:t>?</a:t>
            </a:r>
          </a:p>
          <a:p>
            <a:pPr algn="ctr" eaLnBrk="1" hangingPunct="1">
              <a:lnSpc>
                <a:spcPct val="80000"/>
              </a:lnSpc>
              <a:buFontTx/>
              <a:buNone/>
            </a:pPr>
            <a:r>
              <a:rPr lang="en-US" altLang="en-US" sz="2400" kern="0" dirty="0">
                <a:solidFill>
                  <a:srgbClr val="FF0000"/>
                </a:solidFill>
                <a:ea typeface="ＭＳ Ｐゴシック" charset="-128"/>
              </a:rPr>
              <a:t>P = NC?</a:t>
            </a:r>
          </a:p>
        </p:txBody>
      </p:sp>
    </p:spTree>
    <p:extLst>
      <p:ext uri="{BB962C8B-B14F-4D97-AF65-F5344CB8AC3E}">
        <p14:creationId xmlns:p14="http://schemas.microsoft.com/office/powerpoint/2010/main" val="2655152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7F36620-D74D-904D-860A-8193DFBEC8B2}" type="slidenum">
              <a:rPr lang="en-US" altLang="en-US" sz="1400"/>
              <a:pPr eaLnBrk="1" hangingPunct="1"/>
              <a:t>25</a:t>
            </a:fld>
            <a:endParaRPr lang="en-US" altLang="en-US" sz="1400"/>
          </a:p>
        </p:txBody>
      </p:sp>
      <p:sp>
        <p:nvSpPr>
          <p:cNvPr id="21507" name="Rectangle 2"/>
          <p:cNvSpPr>
            <a:spLocks noGrp="1" noChangeArrowheads="1"/>
          </p:cNvSpPr>
          <p:nvPr>
            <p:ph type="title"/>
          </p:nvPr>
        </p:nvSpPr>
        <p:spPr>
          <a:xfrm>
            <a:off x="685800" y="370443"/>
            <a:ext cx="7772400" cy="606387"/>
          </a:xfrm>
        </p:spPr>
        <p:txBody>
          <a:bodyPr/>
          <a:lstStyle/>
          <a:p>
            <a:pPr eaLnBrk="1" hangingPunct="1"/>
            <a:r>
              <a:rPr lang="en-US" altLang="en-US" sz="4000" dirty="0">
                <a:solidFill>
                  <a:srgbClr val="FF0000"/>
                </a:solidFill>
                <a:ea typeface="ＭＳ Ｐゴシック" charset="-128"/>
              </a:rPr>
              <a:t>The central questions</a:t>
            </a:r>
          </a:p>
        </p:txBody>
      </p:sp>
      <p:sp>
        <p:nvSpPr>
          <p:cNvPr id="7171" name="Rectangle 3"/>
          <p:cNvSpPr>
            <a:spLocks noGrp="1" noChangeArrowheads="1"/>
          </p:cNvSpPr>
          <p:nvPr>
            <p:ph type="body" idx="1"/>
          </p:nvPr>
        </p:nvSpPr>
        <p:spPr>
          <a:xfrm>
            <a:off x="610519" y="1368619"/>
            <a:ext cx="8229600" cy="825345"/>
          </a:xfrm>
        </p:spPr>
        <p:txBody>
          <a:bodyPr/>
          <a:lstStyle/>
          <a:p>
            <a:pPr eaLnBrk="1" hangingPunct="1">
              <a:lnSpc>
                <a:spcPct val="80000"/>
              </a:lnSpc>
            </a:pPr>
            <a:r>
              <a:rPr lang="en-US" altLang="en-US" sz="2400" dirty="0">
                <a:ea typeface="ＭＳ Ｐゴシック" charset="-128"/>
              </a:rPr>
              <a:t>Is </a:t>
            </a:r>
            <a:r>
              <a:rPr lang="en-US" altLang="en-US" sz="2400" dirty="0">
                <a:solidFill>
                  <a:schemeClr val="accent2"/>
                </a:solidFill>
                <a:ea typeface="ＭＳ Ｐゴシック" charset="-128"/>
              </a:rPr>
              <a:t>finding</a:t>
            </a:r>
            <a:r>
              <a:rPr lang="en-US" altLang="en-US" sz="2400" dirty="0">
                <a:ea typeface="ＭＳ Ｐゴシック" charset="-128"/>
              </a:rPr>
              <a:t> a solution as easy as verifying one?</a:t>
            </a:r>
          </a:p>
          <a:p>
            <a:pPr algn="ctr" eaLnBrk="1" hangingPunct="1">
              <a:lnSpc>
                <a:spcPct val="80000"/>
              </a:lnSpc>
              <a:buFontTx/>
              <a:buNone/>
            </a:pPr>
            <a:r>
              <a:rPr lang="en-US" altLang="en-US" sz="2400" dirty="0">
                <a:solidFill>
                  <a:srgbClr val="FF0000"/>
                </a:solidFill>
                <a:ea typeface="ＭＳ Ｐゴシック" charset="-128"/>
              </a:rPr>
              <a:t>P = NP?  </a:t>
            </a:r>
          </a:p>
        </p:txBody>
      </p:sp>
      <mc:AlternateContent xmlns:mc="http://schemas.openxmlformats.org/markup-compatibility/2006" xmlns:a14="http://schemas.microsoft.com/office/drawing/2010/main">
        <mc:Choice Requires="a14">
          <p:sp>
            <p:nvSpPr>
              <p:cNvPr id="7" name="Rectangle 3">
                <a:extLst>
                  <a:ext uri="{FF2B5EF4-FFF2-40B4-BE49-F238E27FC236}">
                    <a16:creationId xmlns:a16="http://schemas.microsoft.com/office/drawing/2014/main" id="{7CF987D2-C278-4288-AABC-29A741A8082B}"/>
                  </a:ext>
                </a:extLst>
              </p:cNvPr>
              <p:cNvSpPr txBox="1">
                <a:spLocks noChangeArrowheads="1"/>
              </p:cNvSpPr>
              <p:nvPr/>
            </p:nvSpPr>
            <p:spPr bwMode="auto">
              <a:xfrm>
                <a:off x="610519" y="4294742"/>
                <a:ext cx="8229600" cy="104384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Are there </a:t>
                </a:r>
                <a:r>
                  <a:rPr lang="en-US" altLang="en-US" sz="2400" kern="0" dirty="0">
                    <a:solidFill>
                      <a:schemeClr val="accent2"/>
                    </a:solidFill>
                    <a:ea typeface="ＭＳ Ｐゴシック" charset="-128"/>
                  </a:rPr>
                  <a:t>small Boolean circuits</a:t>
                </a:r>
                <a:r>
                  <a:rPr lang="en-US" altLang="en-US" sz="2400" kern="0" dirty="0">
                    <a:ea typeface="ＭＳ Ｐゴシック" charset="-128"/>
                  </a:rPr>
                  <a:t> for </a:t>
                </a:r>
                <a:r>
                  <a:rPr lang="en-US" altLang="en-US" sz="2400" i="1" kern="0" dirty="0">
                    <a:ea typeface="ＭＳ Ｐゴシック" charset="-128"/>
                  </a:rPr>
                  <a:t>all</a:t>
                </a:r>
                <a:r>
                  <a:rPr lang="en-US" altLang="en-US" sz="2400" kern="0" dirty="0">
                    <a:ea typeface="ＭＳ Ｐゴシック" charset="-128"/>
                  </a:rPr>
                  <a:t> problems that </a:t>
                </a:r>
                <a:r>
                  <a:rPr lang="en-US" altLang="en-US" sz="2400" i="1" kern="0" dirty="0">
                    <a:ea typeface="ＭＳ Ｐゴシック" charset="-128"/>
                  </a:rPr>
                  <a:t>require</a:t>
                </a:r>
                <a:r>
                  <a:rPr lang="en-US" altLang="en-US" sz="2400" kern="0" dirty="0">
                    <a:ea typeface="ＭＳ Ｐゴシック" charset="-128"/>
                  </a:rPr>
                  <a:t> exponential running time? </a:t>
                </a:r>
              </a:p>
              <a:p>
                <a:pPr algn="ctr" eaLnBrk="1" hangingPunct="1">
                  <a:lnSpc>
                    <a:spcPct val="80000"/>
                  </a:lnSpc>
                  <a:buFontTx/>
                  <a:buNone/>
                </a:pPr>
                <a:r>
                  <a:rPr lang="en-US" altLang="en-US" sz="2400" kern="0" dirty="0">
                    <a:solidFill>
                      <a:srgbClr val="FF0000"/>
                    </a:solidFill>
                    <a:ea typeface="ＭＳ Ｐゴシック" charset="-128"/>
                  </a:rPr>
                  <a:t>EXP </a:t>
                </a:r>
                <a14:m>
                  <m:oMath xmlns:m="http://schemas.openxmlformats.org/officeDocument/2006/math">
                    <m:r>
                      <a:rPr lang="en-US" altLang="en-US" sz="2400" i="1" kern="0" smtClean="0">
                        <a:solidFill>
                          <a:srgbClr val="FF0000"/>
                        </a:solidFill>
                        <a:latin typeface="Cambria Math" charset="0"/>
                        <a:ea typeface="ＭＳ Ｐゴシック" charset="-128"/>
                      </a:rPr>
                      <m:t>⊆</m:t>
                    </m:r>
                  </m:oMath>
                </a14:m>
                <a:r>
                  <a:rPr lang="en-US" altLang="en-US" sz="2400" kern="0" dirty="0">
                    <a:solidFill>
                      <a:srgbClr val="FF0000"/>
                    </a:solidFill>
                    <a:ea typeface="ＭＳ Ｐゴシック" charset="-128"/>
                    <a:sym typeface="Symbol" charset="2"/>
                  </a:rPr>
                  <a:t> P/poly?</a:t>
                </a:r>
              </a:p>
            </p:txBody>
          </p:sp>
        </mc:Choice>
        <mc:Fallback xmlns="">
          <p:sp>
            <p:nvSpPr>
              <p:cNvPr id="7" name="Rectangle 3">
                <a:extLst>
                  <a:ext uri="{FF2B5EF4-FFF2-40B4-BE49-F238E27FC236}">
                    <a16:creationId xmlns:a16="http://schemas.microsoft.com/office/drawing/2014/main" id="{7CF987D2-C278-4288-AABC-29A741A8082B}"/>
                  </a:ext>
                </a:extLst>
              </p:cNvPr>
              <p:cNvSpPr txBox="1">
                <a:spLocks noRot="1" noChangeAspect="1" noMove="1" noResize="1" noEditPoints="1" noAdjustHandles="1" noChangeArrowheads="1" noChangeShapeType="1" noTextEdit="1"/>
              </p:cNvSpPr>
              <p:nvPr/>
            </p:nvSpPr>
            <p:spPr bwMode="auto">
              <a:xfrm>
                <a:off x="610519" y="4294742"/>
                <a:ext cx="8229600" cy="1043848"/>
              </a:xfrm>
              <a:prstGeom prst="rect">
                <a:avLst/>
              </a:prstGeom>
              <a:blipFill>
                <a:blip r:embed="rId3"/>
                <a:stretch>
                  <a:fillRect l="-1111" t="-11696" b="-1286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
        <p:nvSpPr>
          <p:cNvPr id="8" name="Rectangle 3">
            <a:extLst>
              <a:ext uri="{FF2B5EF4-FFF2-40B4-BE49-F238E27FC236}">
                <a16:creationId xmlns:a16="http://schemas.microsoft.com/office/drawing/2014/main" id="{9BA7B68A-231C-4145-AF75-3A99FD9F8F10}"/>
              </a:ext>
            </a:extLst>
          </p:cNvPr>
          <p:cNvSpPr txBox="1">
            <a:spLocks noChangeArrowheads="1"/>
          </p:cNvSpPr>
          <p:nvPr/>
        </p:nvSpPr>
        <p:spPr bwMode="auto">
          <a:xfrm>
            <a:off x="610519" y="3126036"/>
            <a:ext cx="7960604" cy="108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Can </a:t>
            </a:r>
            <a:r>
              <a:rPr lang="en-US" altLang="en-US" sz="2400" i="1" kern="0" dirty="0">
                <a:ea typeface="ＭＳ Ｐゴシック" charset="-128"/>
              </a:rPr>
              <a:t>every</a:t>
            </a:r>
            <a:r>
              <a:rPr lang="en-US" altLang="en-US" sz="2400" kern="0" dirty="0">
                <a:ea typeface="ＭＳ Ｐゴシック" charset="-128"/>
              </a:rPr>
              <a:t> efficient algorithm be converted into one that uses a </a:t>
            </a:r>
            <a:r>
              <a:rPr lang="en-US" altLang="en-US" sz="2400" kern="0" dirty="0">
                <a:solidFill>
                  <a:schemeClr val="accent2"/>
                </a:solidFill>
                <a:ea typeface="ＭＳ Ｐゴシック" charset="-128"/>
              </a:rPr>
              <a:t>tiny</a:t>
            </a:r>
            <a:r>
              <a:rPr lang="en-US" altLang="en-US" sz="2400" kern="0" dirty="0">
                <a:ea typeface="ＭＳ Ｐゴシック" charset="-128"/>
              </a:rPr>
              <a:t> </a:t>
            </a:r>
            <a:r>
              <a:rPr lang="en-US" altLang="en-US" sz="2400" kern="0" dirty="0">
                <a:solidFill>
                  <a:schemeClr val="accent2"/>
                </a:solidFill>
                <a:ea typeface="ＭＳ Ｐゴシック" charset="-128"/>
              </a:rPr>
              <a:t>amount of memory</a:t>
            </a:r>
            <a:r>
              <a:rPr lang="en-US" altLang="en-US" sz="2400" kern="0" dirty="0">
                <a:ea typeface="ＭＳ Ｐゴシック" charset="-128"/>
              </a:rPr>
              <a:t>? </a:t>
            </a:r>
          </a:p>
          <a:p>
            <a:pPr algn="ctr" eaLnBrk="1" hangingPunct="1">
              <a:lnSpc>
                <a:spcPct val="80000"/>
              </a:lnSpc>
              <a:buFontTx/>
              <a:buNone/>
            </a:pPr>
            <a:r>
              <a:rPr lang="en-US" altLang="en-US" sz="2400" kern="0" dirty="0">
                <a:solidFill>
                  <a:srgbClr val="FF0000"/>
                </a:solidFill>
                <a:ea typeface="ＭＳ Ｐゴシック" charset="-128"/>
              </a:rPr>
              <a:t>P = L?</a:t>
            </a:r>
          </a:p>
        </p:txBody>
      </p:sp>
      <p:sp>
        <p:nvSpPr>
          <p:cNvPr id="9" name="Rectangle 3">
            <a:extLst>
              <a:ext uri="{FF2B5EF4-FFF2-40B4-BE49-F238E27FC236}">
                <a16:creationId xmlns:a16="http://schemas.microsoft.com/office/drawing/2014/main" id="{B6873739-DF17-44AC-A80C-4753E0B4DFA4}"/>
              </a:ext>
            </a:extLst>
          </p:cNvPr>
          <p:cNvSpPr txBox="1">
            <a:spLocks noChangeArrowheads="1"/>
          </p:cNvSpPr>
          <p:nvPr/>
        </p:nvSpPr>
        <p:spPr bwMode="auto">
          <a:xfrm>
            <a:off x="610519" y="2283248"/>
            <a:ext cx="8229600" cy="70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Is </a:t>
            </a:r>
            <a:r>
              <a:rPr lang="en-US" altLang="en-US" sz="2400" i="1" kern="0" dirty="0">
                <a:ea typeface="ＭＳ Ｐゴシック" charset="-128"/>
              </a:rPr>
              <a:t>every</a:t>
            </a:r>
            <a:r>
              <a:rPr lang="en-US" altLang="en-US" sz="2400" kern="0" dirty="0">
                <a:ea typeface="ＭＳ Ｐゴシック" charset="-128"/>
              </a:rPr>
              <a:t> efficient sequential algorithm </a:t>
            </a:r>
            <a:r>
              <a:rPr lang="en-US" altLang="en-US" sz="2400" kern="0" dirty="0">
                <a:solidFill>
                  <a:schemeClr val="accent2"/>
                </a:solidFill>
                <a:ea typeface="ＭＳ Ｐゴシック" charset="-128"/>
              </a:rPr>
              <a:t>parallelizable</a:t>
            </a:r>
            <a:r>
              <a:rPr lang="en-US" altLang="en-US" sz="2400" kern="0" dirty="0">
                <a:ea typeface="ＭＳ Ｐゴシック" charset="-128"/>
              </a:rPr>
              <a:t>?</a:t>
            </a:r>
          </a:p>
          <a:p>
            <a:pPr algn="ctr" eaLnBrk="1" hangingPunct="1">
              <a:lnSpc>
                <a:spcPct val="80000"/>
              </a:lnSpc>
              <a:buFontTx/>
              <a:buNone/>
            </a:pPr>
            <a:r>
              <a:rPr lang="en-US" altLang="en-US" sz="2400" kern="0" dirty="0">
                <a:solidFill>
                  <a:srgbClr val="FF0000"/>
                </a:solidFill>
                <a:ea typeface="ＭＳ Ｐゴシック" charset="-128"/>
              </a:rPr>
              <a:t>P = NC?</a:t>
            </a:r>
          </a:p>
        </p:txBody>
      </p:sp>
    </p:spTree>
    <p:extLst>
      <p:ext uri="{BB962C8B-B14F-4D97-AF65-F5344CB8AC3E}">
        <p14:creationId xmlns:p14="http://schemas.microsoft.com/office/powerpoint/2010/main" val="1901435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7F36620-D74D-904D-860A-8193DFBEC8B2}" type="slidenum">
              <a:rPr lang="en-US" altLang="en-US" sz="1400"/>
              <a:pPr eaLnBrk="1" hangingPunct="1"/>
              <a:t>26</a:t>
            </a:fld>
            <a:endParaRPr lang="en-US" altLang="en-US" sz="1400"/>
          </a:p>
        </p:txBody>
      </p:sp>
      <p:sp>
        <p:nvSpPr>
          <p:cNvPr id="21507" name="Rectangle 2"/>
          <p:cNvSpPr>
            <a:spLocks noGrp="1" noChangeArrowheads="1"/>
          </p:cNvSpPr>
          <p:nvPr>
            <p:ph type="title"/>
          </p:nvPr>
        </p:nvSpPr>
        <p:spPr>
          <a:xfrm>
            <a:off x="685800" y="370443"/>
            <a:ext cx="7772400" cy="606387"/>
          </a:xfrm>
        </p:spPr>
        <p:txBody>
          <a:bodyPr/>
          <a:lstStyle/>
          <a:p>
            <a:pPr eaLnBrk="1" hangingPunct="1"/>
            <a:r>
              <a:rPr lang="en-US" altLang="en-US" sz="4000" dirty="0">
                <a:solidFill>
                  <a:srgbClr val="FF0000"/>
                </a:solidFill>
                <a:ea typeface="ＭＳ Ｐゴシック" charset="-128"/>
              </a:rPr>
              <a:t>The central questions</a:t>
            </a:r>
          </a:p>
        </p:txBody>
      </p:sp>
      <p:sp>
        <p:nvSpPr>
          <p:cNvPr id="7171" name="Rectangle 3"/>
          <p:cNvSpPr>
            <a:spLocks noGrp="1" noChangeArrowheads="1"/>
          </p:cNvSpPr>
          <p:nvPr>
            <p:ph type="body" idx="1"/>
          </p:nvPr>
        </p:nvSpPr>
        <p:spPr>
          <a:xfrm>
            <a:off x="610519" y="1368619"/>
            <a:ext cx="8229600" cy="825345"/>
          </a:xfrm>
        </p:spPr>
        <p:txBody>
          <a:bodyPr/>
          <a:lstStyle/>
          <a:p>
            <a:pPr eaLnBrk="1" hangingPunct="1">
              <a:lnSpc>
                <a:spcPct val="80000"/>
              </a:lnSpc>
            </a:pPr>
            <a:r>
              <a:rPr lang="en-US" altLang="en-US" sz="2400" dirty="0">
                <a:ea typeface="ＭＳ Ｐゴシック" charset="-128"/>
              </a:rPr>
              <a:t>Is </a:t>
            </a:r>
            <a:r>
              <a:rPr lang="en-US" altLang="en-US" sz="2400" dirty="0">
                <a:solidFill>
                  <a:schemeClr val="accent2"/>
                </a:solidFill>
                <a:ea typeface="ＭＳ Ｐゴシック" charset="-128"/>
              </a:rPr>
              <a:t>finding</a:t>
            </a:r>
            <a:r>
              <a:rPr lang="en-US" altLang="en-US" sz="2400" dirty="0">
                <a:ea typeface="ＭＳ Ｐゴシック" charset="-128"/>
              </a:rPr>
              <a:t> a solution as easy as verifying one?</a:t>
            </a:r>
          </a:p>
          <a:p>
            <a:pPr algn="ctr" eaLnBrk="1" hangingPunct="1">
              <a:lnSpc>
                <a:spcPct val="80000"/>
              </a:lnSpc>
              <a:buFontTx/>
              <a:buNone/>
            </a:pPr>
            <a:r>
              <a:rPr lang="en-US" altLang="en-US" sz="2400" dirty="0">
                <a:solidFill>
                  <a:srgbClr val="FF0000"/>
                </a:solidFill>
                <a:ea typeface="ＭＳ Ｐゴシック" charset="-128"/>
              </a:rPr>
              <a:t>P = NP?  </a:t>
            </a:r>
          </a:p>
        </p:txBody>
      </p:sp>
      <p:sp>
        <p:nvSpPr>
          <p:cNvPr id="6" name="Rectangle 3">
            <a:extLst>
              <a:ext uri="{FF2B5EF4-FFF2-40B4-BE49-F238E27FC236}">
                <a16:creationId xmlns:a16="http://schemas.microsoft.com/office/drawing/2014/main" id="{16344A71-BD9D-4648-8BF7-D3EBE256CE79}"/>
              </a:ext>
            </a:extLst>
          </p:cNvPr>
          <p:cNvSpPr txBox="1">
            <a:spLocks noChangeArrowheads="1"/>
          </p:cNvSpPr>
          <p:nvPr/>
        </p:nvSpPr>
        <p:spPr bwMode="auto">
          <a:xfrm>
            <a:off x="610519" y="5500171"/>
            <a:ext cx="8229600" cy="10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sym typeface="Lucida Bright Math Extension" charset="0"/>
              </a:rPr>
              <a:t>Can </a:t>
            </a:r>
            <a:r>
              <a:rPr lang="en-US" altLang="en-US" sz="2400" i="1" kern="0" dirty="0">
                <a:ea typeface="ＭＳ Ｐゴシック" charset="-128"/>
                <a:sym typeface="Lucida Bright Math Extension" charset="0"/>
              </a:rPr>
              <a:t>every</a:t>
            </a:r>
            <a:r>
              <a:rPr lang="en-US" altLang="en-US" sz="2400" kern="0" dirty="0">
                <a:ea typeface="ＭＳ Ｐゴシック" charset="-128"/>
                <a:sym typeface="Lucida Bright Math Extension" charset="0"/>
              </a:rPr>
              <a:t> efficient randomized algorithm be converted into a </a:t>
            </a:r>
            <a:r>
              <a:rPr lang="en-US" altLang="en-US" sz="2400" kern="0" dirty="0">
                <a:solidFill>
                  <a:schemeClr val="accent2"/>
                </a:solidFill>
                <a:ea typeface="ＭＳ Ｐゴシック" charset="-128"/>
                <a:sym typeface="Lucida Bright Math Extension" charset="0"/>
              </a:rPr>
              <a:t>deterministic</a:t>
            </a:r>
            <a:r>
              <a:rPr lang="en-US" altLang="en-US" sz="2400" kern="0" dirty="0">
                <a:ea typeface="ＭＳ Ｐゴシック" charset="-128"/>
                <a:sym typeface="Lucida Bright Math Extension" charset="0"/>
              </a:rPr>
              <a:t> algorithm one?</a:t>
            </a:r>
          </a:p>
          <a:p>
            <a:pPr algn="ctr" eaLnBrk="1" hangingPunct="1">
              <a:lnSpc>
                <a:spcPct val="80000"/>
              </a:lnSpc>
              <a:buFontTx/>
              <a:buNone/>
            </a:pPr>
            <a:r>
              <a:rPr lang="en-US" altLang="en-US" sz="2400" kern="0" dirty="0">
                <a:solidFill>
                  <a:srgbClr val="FF0000"/>
                </a:solidFill>
                <a:ea typeface="ＭＳ Ｐゴシック" charset="-128"/>
                <a:sym typeface="Lucida Bright Math Extension" charset="0"/>
              </a:rPr>
              <a:t>P = BPP?</a:t>
            </a:r>
          </a:p>
        </p:txBody>
      </p:sp>
      <mc:AlternateContent xmlns:mc="http://schemas.openxmlformats.org/markup-compatibility/2006" xmlns:a14="http://schemas.microsoft.com/office/drawing/2010/main">
        <mc:Choice Requires="a14">
          <p:sp>
            <p:nvSpPr>
              <p:cNvPr id="7" name="Rectangle 3">
                <a:extLst>
                  <a:ext uri="{FF2B5EF4-FFF2-40B4-BE49-F238E27FC236}">
                    <a16:creationId xmlns:a16="http://schemas.microsoft.com/office/drawing/2014/main" id="{7CF987D2-C278-4288-AABC-29A741A8082B}"/>
                  </a:ext>
                </a:extLst>
              </p:cNvPr>
              <p:cNvSpPr txBox="1">
                <a:spLocks noChangeArrowheads="1"/>
              </p:cNvSpPr>
              <p:nvPr/>
            </p:nvSpPr>
            <p:spPr bwMode="auto">
              <a:xfrm>
                <a:off x="610519" y="4294742"/>
                <a:ext cx="8229600" cy="104384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Are there </a:t>
                </a:r>
                <a:r>
                  <a:rPr lang="en-US" altLang="en-US" sz="2400" kern="0" dirty="0">
                    <a:solidFill>
                      <a:schemeClr val="accent2"/>
                    </a:solidFill>
                    <a:ea typeface="ＭＳ Ｐゴシック" charset="-128"/>
                  </a:rPr>
                  <a:t>small Boolean circuits</a:t>
                </a:r>
                <a:r>
                  <a:rPr lang="en-US" altLang="en-US" sz="2400" kern="0" dirty="0">
                    <a:ea typeface="ＭＳ Ｐゴシック" charset="-128"/>
                  </a:rPr>
                  <a:t> for </a:t>
                </a:r>
                <a:r>
                  <a:rPr lang="en-US" altLang="en-US" sz="2400" i="1" kern="0" dirty="0">
                    <a:ea typeface="ＭＳ Ｐゴシック" charset="-128"/>
                  </a:rPr>
                  <a:t>all</a:t>
                </a:r>
                <a:r>
                  <a:rPr lang="en-US" altLang="en-US" sz="2400" kern="0" dirty="0">
                    <a:ea typeface="ＭＳ Ｐゴシック" charset="-128"/>
                  </a:rPr>
                  <a:t> problems that </a:t>
                </a:r>
                <a:r>
                  <a:rPr lang="en-US" altLang="en-US" sz="2400" i="1" kern="0" dirty="0">
                    <a:ea typeface="ＭＳ Ｐゴシック" charset="-128"/>
                  </a:rPr>
                  <a:t>require</a:t>
                </a:r>
                <a:r>
                  <a:rPr lang="en-US" altLang="en-US" sz="2400" kern="0" dirty="0">
                    <a:ea typeface="ＭＳ Ｐゴシック" charset="-128"/>
                  </a:rPr>
                  <a:t> exponential running time? </a:t>
                </a:r>
              </a:p>
              <a:p>
                <a:pPr algn="ctr" eaLnBrk="1" hangingPunct="1">
                  <a:lnSpc>
                    <a:spcPct val="80000"/>
                  </a:lnSpc>
                  <a:buFontTx/>
                  <a:buNone/>
                </a:pPr>
                <a:r>
                  <a:rPr lang="en-US" altLang="en-US" sz="2400" kern="0" dirty="0">
                    <a:solidFill>
                      <a:srgbClr val="FF0000"/>
                    </a:solidFill>
                    <a:ea typeface="ＭＳ Ｐゴシック" charset="-128"/>
                  </a:rPr>
                  <a:t>EXP </a:t>
                </a:r>
                <a14:m>
                  <m:oMath xmlns:m="http://schemas.openxmlformats.org/officeDocument/2006/math">
                    <m:r>
                      <a:rPr lang="en-US" altLang="en-US" sz="2400" i="1" kern="0" smtClean="0">
                        <a:solidFill>
                          <a:srgbClr val="FF0000"/>
                        </a:solidFill>
                        <a:latin typeface="Cambria Math" charset="0"/>
                        <a:ea typeface="ＭＳ Ｐゴシック" charset="-128"/>
                      </a:rPr>
                      <m:t>⊆</m:t>
                    </m:r>
                  </m:oMath>
                </a14:m>
                <a:r>
                  <a:rPr lang="en-US" altLang="en-US" sz="2400" kern="0" dirty="0">
                    <a:solidFill>
                      <a:srgbClr val="FF0000"/>
                    </a:solidFill>
                    <a:ea typeface="ＭＳ Ｐゴシック" charset="-128"/>
                    <a:sym typeface="Symbol" charset="2"/>
                  </a:rPr>
                  <a:t> P/poly?</a:t>
                </a:r>
              </a:p>
            </p:txBody>
          </p:sp>
        </mc:Choice>
        <mc:Fallback xmlns="">
          <p:sp>
            <p:nvSpPr>
              <p:cNvPr id="7" name="Rectangle 3">
                <a:extLst>
                  <a:ext uri="{FF2B5EF4-FFF2-40B4-BE49-F238E27FC236}">
                    <a16:creationId xmlns:a16="http://schemas.microsoft.com/office/drawing/2014/main" id="{7CF987D2-C278-4288-AABC-29A741A8082B}"/>
                  </a:ext>
                </a:extLst>
              </p:cNvPr>
              <p:cNvSpPr txBox="1">
                <a:spLocks noRot="1" noChangeAspect="1" noMove="1" noResize="1" noEditPoints="1" noAdjustHandles="1" noChangeArrowheads="1" noChangeShapeType="1" noTextEdit="1"/>
              </p:cNvSpPr>
              <p:nvPr/>
            </p:nvSpPr>
            <p:spPr bwMode="auto">
              <a:xfrm>
                <a:off x="610519" y="4294742"/>
                <a:ext cx="8229600" cy="1043848"/>
              </a:xfrm>
              <a:prstGeom prst="rect">
                <a:avLst/>
              </a:prstGeom>
              <a:blipFill>
                <a:blip r:embed="rId3"/>
                <a:stretch>
                  <a:fillRect l="-1111" t="-11696" b="-1286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
        <p:nvSpPr>
          <p:cNvPr id="8" name="Rectangle 3">
            <a:extLst>
              <a:ext uri="{FF2B5EF4-FFF2-40B4-BE49-F238E27FC236}">
                <a16:creationId xmlns:a16="http://schemas.microsoft.com/office/drawing/2014/main" id="{9BA7B68A-231C-4145-AF75-3A99FD9F8F10}"/>
              </a:ext>
            </a:extLst>
          </p:cNvPr>
          <p:cNvSpPr txBox="1">
            <a:spLocks noChangeArrowheads="1"/>
          </p:cNvSpPr>
          <p:nvPr/>
        </p:nvSpPr>
        <p:spPr bwMode="auto">
          <a:xfrm>
            <a:off x="610519" y="3126036"/>
            <a:ext cx="7960604" cy="108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Can </a:t>
            </a:r>
            <a:r>
              <a:rPr lang="en-US" altLang="en-US" sz="2400" i="1" kern="0" dirty="0">
                <a:ea typeface="ＭＳ Ｐゴシック" charset="-128"/>
              </a:rPr>
              <a:t>every</a:t>
            </a:r>
            <a:r>
              <a:rPr lang="en-US" altLang="en-US" sz="2400" kern="0" dirty="0">
                <a:ea typeface="ＭＳ Ｐゴシック" charset="-128"/>
              </a:rPr>
              <a:t> efficient algorithm be converted into one that uses a </a:t>
            </a:r>
            <a:r>
              <a:rPr lang="en-US" altLang="en-US" sz="2400" kern="0" dirty="0">
                <a:solidFill>
                  <a:schemeClr val="accent2"/>
                </a:solidFill>
                <a:ea typeface="ＭＳ Ｐゴシック" charset="-128"/>
              </a:rPr>
              <a:t>tiny</a:t>
            </a:r>
            <a:r>
              <a:rPr lang="en-US" altLang="en-US" sz="2400" kern="0" dirty="0">
                <a:ea typeface="ＭＳ Ｐゴシック" charset="-128"/>
              </a:rPr>
              <a:t> </a:t>
            </a:r>
            <a:r>
              <a:rPr lang="en-US" altLang="en-US" sz="2400" kern="0" dirty="0">
                <a:solidFill>
                  <a:schemeClr val="accent2"/>
                </a:solidFill>
                <a:ea typeface="ＭＳ Ｐゴシック" charset="-128"/>
              </a:rPr>
              <a:t>amount of memory</a:t>
            </a:r>
            <a:r>
              <a:rPr lang="en-US" altLang="en-US" sz="2400" kern="0" dirty="0">
                <a:ea typeface="ＭＳ Ｐゴシック" charset="-128"/>
              </a:rPr>
              <a:t>? </a:t>
            </a:r>
          </a:p>
          <a:p>
            <a:pPr algn="ctr" eaLnBrk="1" hangingPunct="1">
              <a:lnSpc>
                <a:spcPct val="80000"/>
              </a:lnSpc>
              <a:buFontTx/>
              <a:buNone/>
            </a:pPr>
            <a:r>
              <a:rPr lang="en-US" altLang="en-US" sz="2400" kern="0" dirty="0">
                <a:solidFill>
                  <a:srgbClr val="FF0000"/>
                </a:solidFill>
                <a:ea typeface="ＭＳ Ｐゴシック" charset="-128"/>
              </a:rPr>
              <a:t>P = L?</a:t>
            </a:r>
          </a:p>
        </p:txBody>
      </p:sp>
      <p:sp>
        <p:nvSpPr>
          <p:cNvPr id="9" name="Rectangle 3">
            <a:extLst>
              <a:ext uri="{FF2B5EF4-FFF2-40B4-BE49-F238E27FC236}">
                <a16:creationId xmlns:a16="http://schemas.microsoft.com/office/drawing/2014/main" id="{B6873739-DF17-44AC-A80C-4753E0B4DFA4}"/>
              </a:ext>
            </a:extLst>
          </p:cNvPr>
          <p:cNvSpPr txBox="1">
            <a:spLocks noChangeArrowheads="1"/>
          </p:cNvSpPr>
          <p:nvPr/>
        </p:nvSpPr>
        <p:spPr bwMode="auto">
          <a:xfrm>
            <a:off x="610519" y="2283248"/>
            <a:ext cx="8229600" cy="70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Is </a:t>
            </a:r>
            <a:r>
              <a:rPr lang="en-US" altLang="en-US" sz="2400" i="1" kern="0" dirty="0">
                <a:ea typeface="ＭＳ Ｐゴシック" charset="-128"/>
              </a:rPr>
              <a:t>every</a:t>
            </a:r>
            <a:r>
              <a:rPr lang="en-US" altLang="en-US" sz="2400" kern="0" dirty="0">
                <a:ea typeface="ＭＳ Ｐゴシック" charset="-128"/>
              </a:rPr>
              <a:t> efficient sequential algorithm </a:t>
            </a:r>
            <a:r>
              <a:rPr lang="en-US" altLang="en-US" sz="2400" kern="0" dirty="0">
                <a:solidFill>
                  <a:schemeClr val="accent2"/>
                </a:solidFill>
                <a:ea typeface="ＭＳ Ｐゴシック" charset="-128"/>
              </a:rPr>
              <a:t>parallelizable</a:t>
            </a:r>
            <a:r>
              <a:rPr lang="en-US" altLang="en-US" sz="2400" kern="0" dirty="0">
                <a:ea typeface="ＭＳ Ｐゴシック" charset="-128"/>
              </a:rPr>
              <a:t>?</a:t>
            </a:r>
          </a:p>
          <a:p>
            <a:pPr algn="ctr" eaLnBrk="1" hangingPunct="1">
              <a:lnSpc>
                <a:spcPct val="80000"/>
              </a:lnSpc>
              <a:buFontTx/>
              <a:buNone/>
            </a:pPr>
            <a:r>
              <a:rPr lang="en-US" altLang="en-US" sz="2400" kern="0" dirty="0">
                <a:solidFill>
                  <a:srgbClr val="FF0000"/>
                </a:solidFill>
                <a:ea typeface="ＭＳ Ｐゴシック" charset="-128"/>
              </a:rPr>
              <a:t>P = NC?</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37E5C7D4-476A-0F4F-BBCF-7233DCF75D70}" type="slidenum">
              <a:rPr lang="en-US" altLang="en-US" sz="1400"/>
              <a:pPr eaLnBrk="1" hangingPunct="1"/>
              <a:t>27</a:t>
            </a:fld>
            <a:endParaRPr lang="en-US" altLang="en-US" sz="1400"/>
          </a:p>
        </p:txBody>
      </p:sp>
      <p:sp>
        <p:nvSpPr>
          <p:cNvPr id="8195" name="Rectangle 3"/>
          <p:cNvSpPr>
            <a:spLocks noGrp="1" noChangeArrowheads="1"/>
          </p:cNvSpPr>
          <p:nvPr>
            <p:ph type="body" idx="1"/>
          </p:nvPr>
        </p:nvSpPr>
        <p:spPr>
          <a:xfrm>
            <a:off x="685800" y="1432881"/>
            <a:ext cx="7772400" cy="1048439"/>
          </a:xfrm>
        </p:spPr>
        <p:txBody>
          <a:bodyPr/>
          <a:lstStyle/>
          <a:p>
            <a:pPr eaLnBrk="1" hangingPunct="1">
              <a:lnSpc>
                <a:spcPct val="90000"/>
              </a:lnSpc>
              <a:buFontTx/>
              <a:buNone/>
            </a:pPr>
            <a:r>
              <a:rPr lang="en-US" altLang="en-US" dirty="0">
                <a:ea typeface="ＭＳ Ｐゴシック" charset="-128"/>
              </a:rPr>
              <a:t>	We </a:t>
            </a:r>
            <a:r>
              <a:rPr lang="en-US" altLang="en-US" dirty="0">
                <a:solidFill>
                  <a:srgbClr val="FF0000"/>
                </a:solidFill>
                <a:ea typeface="ＭＳ Ｐゴシック" charset="-128"/>
              </a:rPr>
              <a:t>think</a:t>
            </a:r>
            <a:r>
              <a:rPr lang="en-US" altLang="en-US" dirty="0">
                <a:ea typeface="ＭＳ Ｐゴシック" charset="-128"/>
              </a:rPr>
              <a:t> we know the answers to all of these questions …</a:t>
            </a:r>
          </a:p>
        </p:txBody>
      </p:sp>
      <p:sp>
        <p:nvSpPr>
          <p:cNvPr id="7" name="Rectangle 2">
            <a:extLst>
              <a:ext uri="{FF2B5EF4-FFF2-40B4-BE49-F238E27FC236}">
                <a16:creationId xmlns:a16="http://schemas.microsoft.com/office/drawing/2014/main" id="{E48606BA-4DB3-4FDD-B74D-8E9A8084B705}"/>
              </a:ext>
            </a:extLst>
          </p:cNvPr>
          <p:cNvSpPr>
            <a:spLocks noGrp="1" noChangeArrowheads="1"/>
          </p:cNvSpPr>
          <p:nvPr>
            <p:ph type="title"/>
          </p:nvPr>
        </p:nvSpPr>
        <p:spPr>
          <a:xfrm>
            <a:off x="685800" y="370443"/>
            <a:ext cx="7772400" cy="606387"/>
          </a:xfrm>
        </p:spPr>
        <p:txBody>
          <a:bodyPr/>
          <a:lstStyle/>
          <a:p>
            <a:pPr eaLnBrk="1" hangingPunct="1"/>
            <a:r>
              <a:rPr lang="en-US" altLang="en-US" sz="4000" dirty="0">
                <a:solidFill>
                  <a:srgbClr val="FF0000"/>
                </a:solidFill>
                <a:ea typeface="ＭＳ Ｐゴシック" charset="-128"/>
              </a:rPr>
              <a:t>The central questions</a:t>
            </a:r>
          </a:p>
        </p:txBody>
      </p:sp>
    </p:spTree>
    <p:extLst>
      <p:ext uri="{BB962C8B-B14F-4D97-AF65-F5344CB8AC3E}">
        <p14:creationId xmlns:p14="http://schemas.microsoft.com/office/powerpoint/2010/main" val="952661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7F36620-D74D-904D-860A-8193DFBEC8B2}" type="slidenum">
              <a:rPr lang="en-US" altLang="en-US" sz="1400"/>
              <a:pPr eaLnBrk="1" hangingPunct="1"/>
              <a:t>28</a:t>
            </a:fld>
            <a:endParaRPr lang="en-US" altLang="en-US" sz="1400"/>
          </a:p>
        </p:txBody>
      </p:sp>
      <p:sp>
        <p:nvSpPr>
          <p:cNvPr id="21507" name="Rectangle 2"/>
          <p:cNvSpPr>
            <a:spLocks noGrp="1" noChangeArrowheads="1"/>
          </p:cNvSpPr>
          <p:nvPr>
            <p:ph type="title"/>
          </p:nvPr>
        </p:nvSpPr>
        <p:spPr>
          <a:xfrm>
            <a:off x="685800" y="370443"/>
            <a:ext cx="7772400" cy="606387"/>
          </a:xfrm>
        </p:spPr>
        <p:txBody>
          <a:bodyPr/>
          <a:lstStyle/>
          <a:p>
            <a:pPr eaLnBrk="1" hangingPunct="1"/>
            <a:r>
              <a:rPr lang="en-US" altLang="en-US" sz="4000" dirty="0">
                <a:solidFill>
                  <a:srgbClr val="FF0000"/>
                </a:solidFill>
                <a:ea typeface="ＭＳ Ｐゴシック" charset="-128"/>
              </a:rPr>
              <a:t>The central questions</a:t>
            </a:r>
          </a:p>
        </p:txBody>
      </p:sp>
      <p:sp>
        <p:nvSpPr>
          <p:cNvPr id="7171" name="Rectangle 3"/>
          <p:cNvSpPr>
            <a:spLocks noGrp="1" noChangeArrowheads="1"/>
          </p:cNvSpPr>
          <p:nvPr>
            <p:ph type="body" idx="1"/>
          </p:nvPr>
        </p:nvSpPr>
        <p:spPr>
          <a:xfrm>
            <a:off x="610519" y="1368619"/>
            <a:ext cx="8229600" cy="825345"/>
          </a:xfrm>
        </p:spPr>
        <p:txBody>
          <a:bodyPr/>
          <a:lstStyle/>
          <a:p>
            <a:pPr eaLnBrk="1" hangingPunct="1">
              <a:lnSpc>
                <a:spcPct val="80000"/>
              </a:lnSpc>
            </a:pPr>
            <a:r>
              <a:rPr lang="en-US" altLang="en-US" sz="2400" dirty="0">
                <a:ea typeface="ＭＳ Ｐゴシック" charset="-128"/>
              </a:rPr>
              <a:t>Is </a:t>
            </a:r>
            <a:r>
              <a:rPr lang="en-US" altLang="en-US" sz="2400" dirty="0">
                <a:solidFill>
                  <a:schemeClr val="accent2"/>
                </a:solidFill>
                <a:ea typeface="ＭＳ Ｐゴシック" charset="-128"/>
              </a:rPr>
              <a:t>finding</a:t>
            </a:r>
            <a:r>
              <a:rPr lang="en-US" altLang="en-US" sz="2400" dirty="0">
                <a:ea typeface="ＭＳ Ｐゴシック" charset="-128"/>
              </a:rPr>
              <a:t> a solution as easy as verifying one?</a:t>
            </a:r>
          </a:p>
          <a:p>
            <a:pPr algn="ctr" eaLnBrk="1" hangingPunct="1">
              <a:lnSpc>
                <a:spcPct val="80000"/>
              </a:lnSpc>
              <a:buFontTx/>
              <a:buNone/>
            </a:pPr>
            <a:r>
              <a:rPr lang="en-US" altLang="en-US" sz="2400" dirty="0">
                <a:solidFill>
                  <a:srgbClr val="FF0000"/>
                </a:solidFill>
                <a:ea typeface="ＭＳ Ｐゴシック" charset="-128"/>
              </a:rPr>
              <a:t>P = NP?  </a:t>
            </a:r>
          </a:p>
        </p:txBody>
      </p:sp>
      <p:sp>
        <p:nvSpPr>
          <p:cNvPr id="6" name="Rectangle 3">
            <a:extLst>
              <a:ext uri="{FF2B5EF4-FFF2-40B4-BE49-F238E27FC236}">
                <a16:creationId xmlns:a16="http://schemas.microsoft.com/office/drawing/2014/main" id="{16344A71-BD9D-4648-8BF7-D3EBE256CE79}"/>
              </a:ext>
            </a:extLst>
          </p:cNvPr>
          <p:cNvSpPr txBox="1">
            <a:spLocks noChangeArrowheads="1"/>
          </p:cNvSpPr>
          <p:nvPr/>
        </p:nvSpPr>
        <p:spPr bwMode="auto">
          <a:xfrm>
            <a:off x="610519" y="5500171"/>
            <a:ext cx="8229600" cy="10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sym typeface="Lucida Bright Math Extension" charset="0"/>
              </a:rPr>
              <a:t>Can </a:t>
            </a:r>
            <a:r>
              <a:rPr lang="en-US" altLang="en-US" sz="2400" i="1" kern="0" dirty="0">
                <a:ea typeface="ＭＳ Ｐゴシック" charset="-128"/>
                <a:sym typeface="Lucida Bright Math Extension" charset="0"/>
              </a:rPr>
              <a:t>every</a:t>
            </a:r>
            <a:r>
              <a:rPr lang="en-US" altLang="en-US" sz="2400" kern="0" dirty="0">
                <a:ea typeface="ＭＳ Ｐゴシック" charset="-128"/>
                <a:sym typeface="Lucida Bright Math Extension" charset="0"/>
              </a:rPr>
              <a:t> efficient randomized algorithm be converted into a </a:t>
            </a:r>
            <a:r>
              <a:rPr lang="en-US" altLang="en-US" sz="2400" kern="0" dirty="0">
                <a:solidFill>
                  <a:schemeClr val="accent2"/>
                </a:solidFill>
                <a:ea typeface="ＭＳ Ｐゴシック" charset="-128"/>
                <a:sym typeface="Lucida Bright Math Extension" charset="0"/>
              </a:rPr>
              <a:t>deterministic</a:t>
            </a:r>
            <a:r>
              <a:rPr lang="en-US" altLang="en-US" sz="2400" kern="0" dirty="0">
                <a:ea typeface="ＭＳ Ｐゴシック" charset="-128"/>
                <a:sym typeface="Lucida Bright Math Extension" charset="0"/>
              </a:rPr>
              <a:t> algorithm one?</a:t>
            </a:r>
          </a:p>
          <a:p>
            <a:pPr algn="ctr" eaLnBrk="1" hangingPunct="1">
              <a:lnSpc>
                <a:spcPct val="80000"/>
              </a:lnSpc>
              <a:buFontTx/>
              <a:buNone/>
            </a:pPr>
            <a:r>
              <a:rPr lang="en-US" altLang="en-US" sz="2400" kern="0" dirty="0">
                <a:solidFill>
                  <a:srgbClr val="FF0000"/>
                </a:solidFill>
                <a:ea typeface="ＭＳ Ｐゴシック" charset="-128"/>
                <a:sym typeface="Lucida Bright Math Extension" charset="0"/>
              </a:rPr>
              <a:t>P = BPP?</a:t>
            </a:r>
          </a:p>
        </p:txBody>
      </p:sp>
      <mc:AlternateContent xmlns:mc="http://schemas.openxmlformats.org/markup-compatibility/2006" xmlns:a14="http://schemas.microsoft.com/office/drawing/2010/main">
        <mc:Choice Requires="a14">
          <p:sp>
            <p:nvSpPr>
              <p:cNvPr id="7" name="Rectangle 3">
                <a:extLst>
                  <a:ext uri="{FF2B5EF4-FFF2-40B4-BE49-F238E27FC236}">
                    <a16:creationId xmlns:a16="http://schemas.microsoft.com/office/drawing/2014/main" id="{7CF987D2-C278-4288-AABC-29A741A8082B}"/>
                  </a:ext>
                </a:extLst>
              </p:cNvPr>
              <p:cNvSpPr txBox="1">
                <a:spLocks noChangeArrowheads="1"/>
              </p:cNvSpPr>
              <p:nvPr/>
            </p:nvSpPr>
            <p:spPr bwMode="auto">
              <a:xfrm>
                <a:off x="610519" y="4294742"/>
                <a:ext cx="8229600" cy="104384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Are there </a:t>
                </a:r>
                <a:r>
                  <a:rPr lang="en-US" altLang="en-US" sz="2400" kern="0" dirty="0">
                    <a:solidFill>
                      <a:schemeClr val="accent2"/>
                    </a:solidFill>
                    <a:ea typeface="ＭＳ Ｐゴシック" charset="-128"/>
                  </a:rPr>
                  <a:t>small Boolean circuits</a:t>
                </a:r>
                <a:r>
                  <a:rPr lang="en-US" altLang="en-US" sz="2400" kern="0" dirty="0">
                    <a:ea typeface="ＭＳ Ｐゴシック" charset="-128"/>
                  </a:rPr>
                  <a:t> for </a:t>
                </a:r>
                <a:r>
                  <a:rPr lang="en-US" altLang="en-US" sz="2400" i="1" kern="0" dirty="0">
                    <a:ea typeface="ＭＳ Ｐゴシック" charset="-128"/>
                  </a:rPr>
                  <a:t>all</a:t>
                </a:r>
                <a:r>
                  <a:rPr lang="en-US" altLang="en-US" sz="2400" kern="0" dirty="0">
                    <a:ea typeface="ＭＳ Ｐゴシック" charset="-128"/>
                  </a:rPr>
                  <a:t> problems that </a:t>
                </a:r>
                <a:r>
                  <a:rPr lang="en-US" altLang="en-US" sz="2400" i="1" kern="0" dirty="0">
                    <a:ea typeface="ＭＳ Ｐゴシック" charset="-128"/>
                  </a:rPr>
                  <a:t>require</a:t>
                </a:r>
                <a:r>
                  <a:rPr lang="en-US" altLang="en-US" sz="2400" kern="0" dirty="0">
                    <a:ea typeface="ＭＳ Ｐゴシック" charset="-128"/>
                  </a:rPr>
                  <a:t> exponential running time? </a:t>
                </a:r>
              </a:p>
              <a:p>
                <a:pPr algn="ctr" eaLnBrk="1" hangingPunct="1">
                  <a:lnSpc>
                    <a:spcPct val="80000"/>
                  </a:lnSpc>
                  <a:buFontTx/>
                  <a:buNone/>
                </a:pPr>
                <a:r>
                  <a:rPr lang="en-US" altLang="en-US" sz="2400" kern="0" dirty="0">
                    <a:solidFill>
                      <a:srgbClr val="FF0000"/>
                    </a:solidFill>
                    <a:ea typeface="ＭＳ Ｐゴシック" charset="-128"/>
                  </a:rPr>
                  <a:t>EXP </a:t>
                </a:r>
                <a14:m>
                  <m:oMath xmlns:m="http://schemas.openxmlformats.org/officeDocument/2006/math">
                    <m:r>
                      <a:rPr lang="en-US" altLang="en-US" sz="2400" i="1" kern="0" smtClean="0">
                        <a:solidFill>
                          <a:srgbClr val="FF0000"/>
                        </a:solidFill>
                        <a:latin typeface="Cambria Math" charset="0"/>
                        <a:ea typeface="ＭＳ Ｐゴシック" charset="-128"/>
                      </a:rPr>
                      <m:t>⊆</m:t>
                    </m:r>
                  </m:oMath>
                </a14:m>
                <a:r>
                  <a:rPr lang="en-US" altLang="en-US" sz="2400" kern="0" dirty="0">
                    <a:solidFill>
                      <a:srgbClr val="FF0000"/>
                    </a:solidFill>
                    <a:ea typeface="ＭＳ Ｐゴシック" charset="-128"/>
                    <a:sym typeface="Symbol" charset="2"/>
                  </a:rPr>
                  <a:t> P/poly?</a:t>
                </a:r>
              </a:p>
            </p:txBody>
          </p:sp>
        </mc:Choice>
        <mc:Fallback xmlns="">
          <p:sp>
            <p:nvSpPr>
              <p:cNvPr id="7" name="Rectangle 3">
                <a:extLst>
                  <a:ext uri="{FF2B5EF4-FFF2-40B4-BE49-F238E27FC236}">
                    <a16:creationId xmlns:a16="http://schemas.microsoft.com/office/drawing/2014/main" id="{7CF987D2-C278-4288-AABC-29A741A8082B}"/>
                  </a:ext>
                </a:extLst>
              </p:cNvPr>
              <p:cNvSpPr txBox="1">
                <a:spLocks noRot="1" noChangeAspect="1" noMove="1" noResize="1" noEditPoints="1" noAdjustHandles="1" noChangeArrowheads="1" noChangeShapeType="1" noTextEdit="1"/>
              </p:cNvSpPr>
              <p:nvPr/>
            </p:nvSpPr>
            <p:spPr bwMode="auto">
              <a:xfrm>
                <a:off x="610519" y="4294742"/>
                <a:ext cx="8229600" cy="1043848"/>
              </a:xfrm>
              <a:prstGeom prst="rect">
                <a:avLst/>
              </a:prstGeom>
              <a:blipFill>
                <a:blip r:embed="rId3"/>
                <a:stretch>
                  <a:fillRect l="-1111" t="-11696" b="-1286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
        <p:nvSpPr>
          <p:cNvPr id="8" name="Rectangle 3">
            <a:extLst>
              <a:ext uri="{FF2B5EF4-FFF2-40B4-BE49-F238E27FC236}">
                <a16:creationId xmlns:a16="http://schemas.microsoft.com/office/drawing/2014/main" id="{9BA7B68A-231C-4145-AF75-3A99FD9F8F10}"/>
              </a:ext>
            </a:extLst>
          </p:cNvPr>
          <p:cNvSpPr txBox="1">
            <a:spLocks noChangeArrowheads="1"/>
          </p:cNvSpPr>
          <p:nvPr/>
        </p:nvSpPr>
        <p:spPr bwMode="auto">
          <a:xfrm>
            <a:off x="610519" y="3126036"/>
            <a:ext cx="7960604" cy="108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Can </a:t>
            </a:r>
            <a:r>
              <a:rPr lang="en-US" altLang="en-US" sz="2400" i="1" kern="0" dirty="0">
                <a:ea typeface="ＭＳ Ｐゴシック" charset="-128"/>
              </a:rPr>
              <a:t>every</a:t>
            </a:r>
            <a:r>
              <a:rPr lang="en-US" altLang="en-US" sz="2400" kern="0" dirty="0">
                <a:ea typeface="ＭＳ Ｐゴシック" charset="-128"/>
              </a:rPr>
              <a:t> efficient algorithm be converted into one that uses a </a:t>
            </a:r>
            <a:r>
              <a:rPr lang="en-US" altLang="en-US" sz="2400" kern="0" dirty="0">
                <a:solidFill>
                  <a:schemeClr val="accent2"/>
                </a:solidFill>
                <a:ea typeface="ＭＳ Ｐゴシック" charset="-128"/>
              </a:rPr>
              <a:t>tiny</a:t>
            </a:r>
            <a:r>
              <a:rPr lang="en-US" altLang="en-US" sz="2400" kern="0" dirty="0">
                <a:ea typeface="ＭＳ Ｐゴシック" charset="-128"/>
              </a:rPr>
              <a:t> </a:t>
            </a:r>
            <a:r>
              <a:rPr lang="en-US" altLang="en-US" sz="2400" kern="0" dirty="0">
                <a:solidFill>
                  <a:schemeClr val="accent2"/>
                </a:solidFill>
                <a:ea typeface="ＭＳ Ｐゴシック" charset="-128"/>
              </a:rPr>
              <a:t>amount of memory</a:t>
            </a:r>
            <a:r>
              <a:rPr lang="en-US" altLang="en-US" sz="2400" kern="0" dirty="0">
                <a:ea typeface="ＭＳ Ｐゴシック" charset="-128"/>
              </a:rPr>
              <a:t>? </a:t>
            </a:r>
          </a:p>
          <a:p>
            <a:pPr algn="ctr" eaLnBrk="1" hangingPunct="1">
              <a:lnSpc>
                <a:spcPct val="80000"/>
              </a:lnSpc>
              <a:buFontTx/>
              <a:buNone/>
            </a:pPr>
            <a:r>
              <a:rPr lang="en-US" altLang="en-US" sz="2400" kern="0" dirty="0">
                <a:solidFill>
                  <a:srgbClr val="FF0000"/>
                </a:solidFill>
                <a:ea typeface="ＭＳ Ｐゴシック" charset="-128"/>
              </a:rPr>
              <a:t>P = L?</a:t>
            </a:r>
          </a:p>
        </p:txBody>
      </p:sp>
      <p:sp>
        <p:nvSpPr>
          <p:cNvPr id="9" name="Rectangle 3">
            <a:extLst>
              <a:ext uri="{FF2B5EF4-FFF2-40B4-BE49-F238E27FC236}">
                <a16:creationId xmlns:a16="http://schemas.microsoft.com/office/drawing/2014/main" id="{B6873739-DF17-44AC-A80C-4753E0B4DFA4}"/>
              </a:ext>
            </a:extLst>
          </p:cNvPr>
          <p:cNvSpPr txBox="1">
            <a:spLocks noChangeArrowheads="1"/>
          </p:cNvSpPr>
          <p:nvPr/>
        </p:nvSpPr>
        <p:spPr bwMode="auto">
          <a:xfrm>
            <a:off x="610519" y="2283248"/>
            <a:ext cx="8229600" cy="70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Is </a:t>
            </a:r>
            <a:r>
              <a:rPr lang="en-US" altLang="en-US" sz="2400" i="1" kern="0" dirty="0">
                <a:ea typeface="ＭＳ Ｐゴシック" charset="-128"/>
              </a:rPr>
              <a:t>every</a:t>
            </a:r>
            <a:r>
              <a:rPr lang="en-US" altLang="en-US" sz="2400" kern="0" dirty="0">
                <a:ea typeface="ＭＳ Ｐゴシック" charset="-128"/>
              </a:rPr>
              <a:t> efficient sequential algorithm </a:t>
            </a:r>
            <a:r>
              <a:rPr lang="en-US" altLang="en-US" sz="2400" kern="0" dirty="0">
                <a:solidFill>
                  <a:schemeClr val="accent2"/>
                </a:solidFill>
                <a:ea typeface="ＭＳ Ｐゴシック" charset="-128"/>
              </a:rPr>
              <a:t>parallelizable</a:t>
            </a:r>
            <a:r>
              <a:rPr lang="en-US" altLang="en-US" sz="2400" kern="0" dirty="0">
                <a:ea typeface="ＭＳ Ｐゴシック" charset="-128"/>
              </a:rPr>
              <a:t>?</a:t>
            </a:r>
          </a:p>
          <a:p>
            <a:pPr algn="ctr" eaLnBrk="1" hangingPunct="1">
              <a:lnSpc>
                <a:spcPct val="80000"/>
              </a:lnSpc>
              <a:buFontTx/>
              <a:buNone/>
            </a:pPr>
            <a:r>
              <a:rPr lang="en-US" altLang="en-US" sz="2400" kern="0" dirty="0">
                <a:solidFill>
                  <a:srgbClr val="FF0000"/>
                </a:solidFill>
                <a:ea typeface="ＭＳ Ｐゴシック" charset="-128"/>
              </a:rPr>
              <a:t>P = NC?</a:t>
            </a:r>
          </a:p>
        </p:txBody>
      </p:sp>
      <p:sp>
        <p:nvSpPr>
          <p:cNvPr id="10" name="Text Box 4">
            <a:extLst>
              <a:ext uri="{FF2B5EF4-FFF2-40B4-BE49-F238E27FC236}">
                <a16:creationId xmlns:a16="http://schemas.microsoft.com/office/drawing/2014/main" id="{40D7E468-841F-4379-817D-E85532C1DB86}"/>
              </a:ext>
            </a:extLst>
          </p:cNvPr>
          <p:cNvSpPr txBox="1">
            <a:spLocks noChangeArrowheads="1"/>
          </p:cNvSpPr>
          <p:nvPr/>
        </p:nvSpPr>
        <p:spPr bwMode="auto">
          <a:xfrm>
            <a:off x="5838940" y="1664467"/>
            <a:ext cx="2875402" cy="461665"/>
          </a:xfrm>
          <a:prstGeom prst="rect">
            <a:avLst/>
          </a:prstGeom>
          <a:solidFill>
            <a:srgbClr val="FFFF00"/>
          </a:solidFill>
          <a:ln>
            <a:solidFill>
              <a:schemeClr val="accent1"/>
            </a:solidFill>
          </a:ln>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dirty="0">
                <a:solidFill>
                  <a:srgbClr val="00B050"/>
                </a:solidFill>
                <a:sym typeface="Wingdings" panose="05000000000000000000" pitchFamily="2" charset="2"/>
              </a:rPr>
              <a:t> </a:t>
            </a:r>
            <a:r>
              <a:rPr lang="en-US" altLang="en-US" dirty="0">
                <a:solidFill>
                  <a:srgbClr val="00B050"/>
                </a:solidFill>
              </a:rPr>
              <a:t>probably FALSE</a:t>
            </a:r>
          </a:p>
        </p:txBody>
      </p:sp>
      <p:sp>
        <p:nvSpPr>
          <p:cNvPr id="11" name="Text Box 4">
            <a:extLst>
              <a:ext uri="{FF2B5EF4-FFF2-40B4-BE49-F238E27FC236}">
                <a16:creationId xmlns:a16="http://schemas.microsoft.com/office/drawing/2014/main" id="{148A71A6-4CF5-4D0B-83BE-0053FF4C2C95}"/>
              </a:ext>
            </a:extLst>
          </p:cNvPr>
          <p:cNvSpPr txBox="1">
            <a:spLocks noChangeArrowheads="1"/>
          </p:cNvSpPr>
          <p:nvPr/>
        </p:nvSpPr>
        <p:spPr bwMode="auto">
          <a:xfrm>
            <a:off x="5838940" y="2607449"/>
            <a:ext cx="2875402" cy="461665"/>
          </a:xfrm>
          <a:prstGeom prst="rect">
            <a:avLst/>
          </a:prstGeom>
          <a:solidFill>
            <a:srgbClr val="FFFF00"/>
          </a:solidFill>
          <a:ln>
            <a:solidFill>
              <a:schemeClr val="accent1"/>
            </a:solidFill>
          </a:ln>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dirty="0">
                <a:solidFill>
                  <a:srgbClr val="00B050"/>
                </a:solidFill>
                <a:sym typeface="Wingdings" panose="05000000000000000000" pitchFamily="2" charset="2"/>
              </a:rPr>
              <a:t> </a:t>
            </a:r>
            <a:r>
              <a:rPr lang="en-US" altLang="en-US" dirty="0">
                <a:solidFill>
                  <a:srgbClr val="00B050"/>
                </a:solidFill>
              </a:rPr>
              <a:t>probably FALSE</a:t>
            </a:r>
          </a:p>
        </p:txBody>
      </p:sp>
      <p:sp>
        <p:nvSpPr>
          <p:cNvPr id="12" name="Text Box 4">
            <a:extLst>
              <a:ext uri="{FF2B5EF4-FFF2-40B4-BE49-F238E27FC236}">
                <a16:creationId xmlns:a16="http://schemas.microsoft.com/office/drawing/2014/main" id="{BDC41BBC-9B41-4F1B-80E7-BD89D80CF5D4}"/>
              </a:ext>
            </a:extLst>
          </p:cNvPr>
          <p:cNvSpPr txBox="1">
            <a:spLocks noChangeArrowheads="1"/>
          </p:cNvSpPr>
          <p:nvPr/>
        </p:nvSpPr>
        <p:spPr bwMode="auto">
          <a:xfrm>
            <a:off x="5838940" y="3763669"/>
            <a:ext cx="2875402" cy="461665"/>
          </a:xfrm>
          <a:prstGeom prst="rect">
            <a:avLst/>
          </a:prstGeom>
          <a:solidFill>
            <a:srgbClr val="FFFF00"/>
          </a:solidFill>
          <a:ln>
            <a:solidFill>
              <a:schemeClr val="accent1"/>
            </a:solidFill>
          </a:ln>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dirty="0">
                <a:solidFill>
                  <a:srgbClr val="00B050"/>
                </a:solidFill>
                <a:sym typeface="Wingdings" panose="05000000000000000000" pitchFamily="2" charset="2"/>
              </a:rPr>
              <a:t> </a:t>
            </a:r>
            <a:r>
              <a:rPr lang="en-US" altLang="en-US" dirty="0">
                <a:solidFill>
                  <a:srgbClr val="00B050"/>
                </a:solidFill>
              </a:rPr>
              <a:t>probably FALSE</a:t>
            </a:r>
          </a:p>
        </p:txBody>
      </p:sp>
      <p:sp>
        <p:nvSpPr>
          <p:cNvPr id="13" name="Text Box 4">
            <a:extLst>
              <a:ext uri="{FF2B5EF4-FFF2-40B4-BE49-F238E27FC236}">
                <a16:creationId xmlns:a16="http://schemas.microsoft.com/office/drawing/2014/main" id="{365C056C-2BFA-4092-B5BB-70C8E4794474}"/>
              </a:ext>
            </a:extLst>
          </p:cNvPr>
          <p:cNvSpPr txBox="1">
            <a:spLocks noChangeArrowheads="1"/>
          </p:cNvSpPr>
          <p:nvPr/>
        </p:nvSpPr>
        <p:spPr bwMode="auto">
          <a:xfrm>
            <a:off x="5838940" y="4919889"/>
            <a:ext cx="2875402" cy="461665"/>
          </a:xfrm>
          <a:prstGeom prst="rect">
            <a:avLst/>
          </a:prstGeom>
          <a:solidFill>
            <a:srgbClr val="FFFF00"/>
          </a:solidFill>
          <a:ln w="9525">
            <a:solidFill>
              <a:srgbClr val="000000"/>
            </a:solidFill>
            <a:miter lim="800000"/>
            <a:headEnd/>
            <a:tailEnd/>
          </a:ln>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dirty="0">
                <a:solidFill>
                  <a:srgbClr val="00B050"/>
                </a:solidFill>
                <a:sym typeface="Wingdings" panose="05000000000000000000" pitchFamily="2" charset="2"/>
              </a:rPr>
              <a:t> </a:t>
            </a:r>
            <a:r>
              <a:rPr lang="en-US" altLang="en-US" dirty="0">
                <a:solidFill>
                  <a:srgbClr val="00B050"/>
                </a:solidFill>
              </a:rPr>
              <a:t>probably FALSE</a:t>
            </a:r>
          </a:p>
        </p:txBody>
      </p:sp>
      <p:sp>
        <p:nvSpPr>
          <p:cNvPr id="14" name="Text Box 4">
            <a:extLst>
              <a:ext uri="{FF2B5EF4-FFF2-40B4-BE49-F238E27FC236}">
                <a16:creationId xmlns:a16="http://schemas.microsoft.com/office/drawing/2014/main" id="{B933346D-C24A-4BE1-A5DB-7A0E8F648136}"/>
              </a:ext>
            </a:extLst>
          </p:cNvPr>
          <p:cNvSpPr txBox="1">
            <a:spLocks noChangeArrowheads="1"/>
          </p:cNvSpPr>
          <p:nvPr/>
        </p:nvSpPr>
        <p:spPr bwMode="auto">
          <a:xfrm>
            <a:off x="5838940" y="6083669"/>
            <a:ext cx="2875402" cy="461665"/>
          </a:xfrm>
          <a:prstGeom prst="rect">
            <a:avLst/>
          </a:prstGeom>
          <a:solidFill>
            <a:srgbClr val="FFFF00"/>
          </a:solidFill>
          <a:ln>
            <a:solidFill>
              <a:schemeClr val="accent1"/>
            </a:solidFill>
          </a:ln>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b="1" dirty="0">
                <a:solidFill>
                  <a:srgbClr val="FF0000"/>
                </a:solidFill>
                <a:sym typeface="Wingdings" panose="05000000000000000000" pitchFamily="2" charset="2"/>
              </a:rPr>
              <a:t> </a:t>
            </a:r>
            <a:r>
              <a:rPr lang="en-US" altLang="en-US" b="1" dirty="0">
                <a:solidFill>
                  <a:srgbClr val="FF0000"/>
                </a:solidFill>
              </a:rPr>
              <a:t>probably TRUE</a:t>
            </a:r>
          </a:p>
        </p:txBody>
      </p:sp>
    </p:spTree>
    <p:extLst>
      <p:ext uri="{BB962C8B-B14F-4D97-AF65-F5344CB8AC3E}">
        <p14:creationId xmlns:p14="http://schemas.microsoft.com/office/powerpoint/2010/main" val="16571258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7F36620-D74D-904D-860A-8193DFBEC8B2}" type="slidenum">
              <a:rPr lang="en-US" altLang="en-US" sz="1400"/>
              <a:pPr eaLnBrk="1" hangingPunct="1"/>
              <a:t>29</a:t>
            </a:fld>
            <a:endParaRPr lang="en-US" altLang="en-US" sz="1400"/>
          </a:p>
        </p:txBody>
      </p:sp>
      <p:sp>
        <p:nvSpPr>
          <p:cNvPr id="21507" name="Rectangle 2"/>
          <p:cNvSpPr>
            <a:spLocks noGrp="1" noChangeArrowheads="1"/>
          </p:cNvSpPr>
          <p:nvPr>
            <p:ph type="title"/>
          </p:nvPr>
        </p:nvSpPr>
        <p:spPr>
          <a:xfrm>
            <a:off x="685800" y="370443"/>
            <a:ext cx="7772400" cy="606387"/>
          </a:xfrm>
        </p:spPr>
        <p:txBody>
          <a:bodyPr/>
          <a:lstStyle/>
          <a:p>
            <a:pPr eaLnBrk="1" hangingPunct="1"/>
            <a:r>
              <a:rPr lang="en-US" altLang="en-US" sz="4000" dirty="0">
                <a:solidFill>
                  <a:srgbClr val="FF0000"/>
                </a:solidFill>
                <a:ea typeface="ＭＳ Ｐゴシック" charset="-128"/>
              </a:rPr>
              <a:t>The central questions</a:t>
            </a:r>
          </a:p>
        </p:txBody>
      </p:sp>
      <p:sp>
        <p:nvSpPr>
          <p:cNvPr id="7171" name="Rectangle 3"/>
          <p:cNvSpPr>
            <a:spLocks noGrp="1" noChangeArrowheads="1"/>
          </p:cNvSpPr>
          <p:nvPr>
            <p:ph type="body" idx="1"/>
          </p:nvPr>
        </p:nvSpPr>
        <p:spPr>
          <a:xfrm>
            <a:off x="610519" y="1368619"/>
            <a:ext cx="8229600" cy="825345"/>
          </a:xfrm>
        </p:spPr>
        <p:txBody>
          <a:bodyPr/>
          <a:lstStyle/>
          <a:p>
            <a:pPr eaLnBrk="1" hangingPunct="1">
              <a:lnSpc>
                <a:spcPct val="80000"/>
              </a:lnSpc>
            </a:pPr>
            <a:r>
              <a:rPr lang="en-US" altLang="en-US" sz="2400" dirty="0">
                <a:ea typeface="ＭＳ Ｐゴシック" charset="-128"/>
              </a:rPr>
              <a:t>Is </a:t>
            </a:r>
            <a:r>
              <a:rPr lang="en-US" altLang="en-US" sz="2400" dirty="0">
                <a:solidFill>
                  <a:schemeClr val="accent2"/>
                </a:solidFill>
                <a:ea typeface="ＭＳ Ｐゴシック" charset="-128"/>
              </a:rPr>
              <a:t>finding</a:t>
            </a:r>
            <a:r>
              <a:rPr lang="en-US" altLang="en-US" sz="2400" dirty="0">
                <a:ea typeface="ＭＳ Ｐゴシック" charset="-128"/>
              </a:rPr>
              <a:t> a solution as easy as verifying one?</a:t>
            </a:r>
          </a:p>
          <a:p>
            <a:pPr algn="ctr" eaLnBrk="1" hangingPunct="1">
              <a:lnSpc>
                <a:spcPct val="80000"/>
              </a:lnSpc>
              <a:buFontTx/>
              <a:buNone/>
            </a:pPr>
            <a:r>
              <a:rPr lang="en-US" altLang="en-US" sz="2400" dirty="0">
                <a:solidFill>
                  <a:srgbClr val="FF0000"/>
                </a:solidFill>
                <a:ea typeface="ＭＳ Ｐゴシック" charset="-128"/>
              </a:rPr>
              <a:t>P = NP?  </a:t>
            </a:r>
          </a:p>
        </p:txBody>
      </p:sp>
      <p:sp>
        <p:nvSpPr>
          <p:cNvPr id="6" name="Rectangle 3">
            <a:extLst>
              <a:ext uri="{FF2B5EF4-FFF2-40B4-BE49-F238E27FC236}">
                <a16:creationId xmlns:a16="http://schemas.microsoft.com/office/drawing/2014/main" id="{16344A71-BD9D-4648-8BF7-D3EBE256CE79}"/>
              </a:ext>
            </a:extLst>
          </p:cNvPr>
          <p:cNvSpPr txBox="1">
            <a:spLocks noChangeArrowheads="1"/>
          </p:cNvSpPr>
          <p:nvPr/>
        </p:nvSpPr>
        <p:spPr bwMode="auto">
          <a:xfrm>
            <a:off x="610519" y="5500171"/>
            <a:ext cx="8229600" cy="10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sym typeface="Lucida Bright Math Extension" charset="0"/>
              </a:rPr>
              <a:t>Can </a:t>
            </a:r>
            <a:r>
              <a:rPr lang="en-US" altLang="en-US" sz="2400" i="1" kern="0" dirty="0">
                <a:ea typeface="ＭＳ Ｐゴシック" charset="-128"/>
                <a:sym typeface="Lucida Bright Math Extension" charset="0"/>
              </a:rPr>
              <a:t>every</a:t>
            </a:r>
            <a:r>
              <a:rPr lang="en-US" altLang="en-US" sz="2400" kern="0" dirty="0">
                <a:ea typeface="ＭＳ Ｐゴシック" charset="-128"/>
                <a:sym typeface="Lucida Bright Math Extension" charset="0"/>
              </a:rPr>
              <a:t> efficient randomized algorithm be converted into a </a:t>
            </a:r>
            <a:r>
              <a:rPr lang="en-US" altLang="en-US" sz="2400" kern="0" dirty="0">
                <a:solidFill>
                  <a:schemeClr val="accent2"/>
                </a:solidFill>
                <a:ea typeface="ＭＳ Ｐゴシック" charset="-128"/>
                <a:sym typeface="Lucida Bright Math Extension" charset="0"/>
              </a:rPr>
              <a:t>deterministic</a:t>
            </a:r>
            <a:r>
              <a:rPr lang="en-US" altLang="en-US" sz="2400" kern="0" dirty="0">
                <a:ea typeface="ＭＳ Ｐゴシック" charset="-128"/>
                <a:sym typeface="Lucida Bright Math Extension" charset="0"/>
              </a:rPr>
              <a:t> algorithm one?</a:t>
            </a:r>
          </a:p>
          <a:p>
            <a:pPr algn="ctr" eaLnBrk="1" hangingPunct="1">
              <a:lnSpc>
                <a:spcPct val="80000"/>
              </a:lnSpc>
              <a:buFontTx/>
              <a:buNone/>
            </a:pPr>
            <a:r>
              <a:rPr lang="en-US" altLang="en-US" sz="2400" kern="0" dirty="0">
                <a:solidFill>
                  <a:srgbClr val="FF0000"/>
                </a:solidFill>
                <a:ea typeface="ＭＳ Ｐゴシック" charset="-128"/>
                <a:sym typeface="Lucida Bright Math Extension" charset="0"/>
              </a:rPr>
              <a:t>P = BPP?</a:t>
            </a:r>
          </a:p>
        </p:txBody>
      </p:sp>
      <mc:AlternateContent xmlns:mc="http://schemas.openxmlformats.org/markup-compatibility/2006" xmlns:a14="http://schemas.microsoft.com/office/drawing/2010/main">
        <mc:Choice Requires="a14">
          <p:sp>
            <p:nvSpPr>
              <p:cNvPr id="7" name="Rectangle 3">
                <a:extLst>
                  <a:ext uri="{FF2B5EF4-FFF2-40B4-BE49-F238E27FC236}">
                    <a16:creationId xmlns:a16="http://schemas.microsoft.com/office/drawing/2014/main" id="{7CF987D2-C278-4288-AABC-29A741A8082B}"/>
                  </a:ext>
                </a:extLst>
              </p:cNvPr>
              <p:cNvSpPr txBox="1">
                <a:spLocks noChangeArrowheads="1"/>
              </p:cNvSpPr>
              <p:nvPr/>
            </p:nvSpPr>
            <p:spPr bwMode="auto">
              <a:xfrm>
                <a:off x="610519" y="4294742"/>
                <a:ext cx="8229600" cy="104384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Are there </a:t>
                </a:r>
                <a:r>
                  <a:rPr lang="en-US" altLang="en-US" sz="2400" kern="0" dirty="0">
                    <a:solidFill>
                      <a:schemeClr val="accent2"/>
                    </a:solidFill>
                    <a:ea typeface="ＭＳ Ｐゴシック" charset="-128"/>
                  </a:rPr>
                  <a:t>small Boolean circuits</a:t>
                </a:r>
                <a:r>
                  <a:rPr lang="en-US" altLang="en-US" sz="2400" kern="0" dirty="0">
                    <a:ea typeface="ＭＳ Ｐゴシック" charset="-128"/>
                  </a:rPr>
                  <a:t> for </a:t>
                </a:r>
                <a:r>
                  <a:rPr lang="en-US" altLang="en-US" sz="2400" i="1" kern="0" dirty="0">
                    <a:ea typeface="ＭＳ Ｐゴシック" charset="-128"/>
                  </a:rPr>
                  <a:t>all</a:t>
                </a:r>
                <a:r>
                  <a:rPr lang="en-US" altLang="en-US" sz="2400" kern="0" dirty="0">
                    <a:ea typeface="ＭＳ Ｐゴシック" charset="-128"/>
                  </a:rPr>
                  <a:t> problems that </a:t>
                </a:r>
                <a:r>
                  <a:rPr lang="en-US" altLang="en-US" sz="2400" i="1" kern="0" dirty="0">
                    <a:ea typeface="ＭＳ Ｐゴシック" charset="-128"/>
                  </a:rPr>
                  <a:t>require</a:t>
                </a:r>
                <a:r>
                  <a:rPr lang="en-US" altLang="en-US" sz="2400" kern="0" dirty="0">
                    <a:ea typeface="ＭＳ Ｐゴシック" charset="-128"/>
                  </a:rPr>
                  <a:t> exponential running time? </a:t>
                </a:r>
              </a:p>
              <a:p>
                <a:pPr algn="ctr" eaLnBrk="1" hangingPunct="1">
                  <a:lnSpc>
                    <a:spcPct val="80000"/>
                  </a:lnSpc>
                  <a:buFontTx/>
                  <a:buNone/>
                </a:pPr>
                <a:r>
                  <a:rPr lang="en-US" altLang="en-US" sz="2400" kern="0" dirty="0">
                    <a:solidFill>
                      <a:srgbClr val="FF0000"/>
                    </a:solidFill>
                    <a:ea typeface="ＭＳ Ｐゴシック" charset="-128"/>
                  </a:rPr>
                  <a:t>EXP </a:t>
                </a:r>
                <a14:m>
                  <m:oMath xmlns:m="http://schemas.openxmlformats.org/officeDocument/2006/math">
                    <m:r>
                      <a:rPr lang="en-US" altLang="en-US" sz="2400" i="1" kern="0" smtClean="0">
                        <a:solidFill>
                          <a:srgbClr val="FF0000"/>
                        </a:solidFill>
                        <a:latin typeface="Cambria Math" charset="0"/>
                        <a:ea typeface="ＭＳ Ｐゴシック" charset="-128"/>
                      </a:rPr>
                      <m:t>⊆</m:t>
                    </m:r>
                  </m:oMath>
                </a14:m>
                <a:r>
                  <a:rPr lang="en-US" altLang="en-US" sz="2400" kern="0" dirty="0">
                    <a:solidFill>
                      <a:srgbClr val="FF0000"/>
                    </a:solidFill>
                    <a:ea typeface="ＭＳ Ｐゴシック" charset="-128"/>
                    <a:sym typeface="Symbol" charset="2"/>
                  </a:rPr>
                  <a:t> P/poly?</a:t>
                </a:r>
              </a:p>
            </p:txBody>
          </p:sp>
        </mc:Choice>
        <mc:Fallback xmlns="">
          <p:sp>
            <p:nvSpPr>
              <p:cNvPr id="7" name="Rectangle 3">
                <a:extLst>
                  <a:ext uri="{FF2B5EF4-FFF2-40B4-BE49-F238E27FC236}">
                    <a16:creationId xmlns:a16="http://schemas.microsoft.com/office/drawing/2014/main" id="{7CF987D2-C278-4288-AABC-29A741A8082B}"/>
                  </a:ext>
                </a:extLst>
              </p:cNvPr>
              <p:cNvSpPr txBox="1">
                <a:spLocks noRot="1" noChangeAspect="1" noMove="1" noResize="1" noEditPoints="1" noAdjustHandles="1" noChangeArrowheads="1" noChangeShapeType="1" noTextEdit="1"/>
              </p:cNvSpPr>
              <p:nvPr/>
            </p:nvSpPr>
            <p:spPr bwMode="auto">
              <a:xfrm>
                <a:off x="610519" y="4294742"/>
                <a:ext cx="8229600" cy="1043848"/>
              </a:xfrm>
              <a:prstGeom prst="rect">
                <a:avLst/>
              </a:prstGeom>
              <a:blipFill>
                <a:blip r:embed="rId3"/>
                <a:stretch>
                  <a:fillRect l="-1111" t="-11696" b="-1286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
        <p:nvSpPr>
          <p:cNvPr id="8" name="Rectangle 3">
            <a:extLst>
              <a:ext uri="{FF2B5EF4-FFF2-40B4-BE49-F238E27FC236}">
                <a16:creationId xmlns:a16="http://schemas.microsoft.com/office/drawing/2014/main" id="{9BA7B68A-231C-4145-AF75-3A99FD9F8F10}"/>
              </a:ext>
            </a:extLst>
          </p:cNvPr>
          <p:cNvSpPr txBox="1">
            <a:spLocks noChangeArrowheads="1"/>
          </p:cNvSpPr>
          <p:nvPr/>
        </p:nvSpPr>
        <p:spPr bwMode="auto">
          <a:xfrm>
            <a:off x="610519" y="3126036"/>
            <a:ext cx="7960604" cy="108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Can </a:t>
            </a:r>
            <a:r>
              <a:rPr lang="en-US" altLang="en-US" sz="2400" i="1" kern="0" dirty="0">
                <a:ea typeface="ＭＳ Ｐゴシック" charset="-128"/>
              </a:rPr>
              <a:t>every</a:t>
            </a:r>
            <a:r>
              <a:rPr lang="en-US" altLang="en-US" sz="2400" kern="0" dirty="0">
                <a:ea typeface="ＭＳ Ｐゴシック" charset="-128"/>
              </a:rPr>
              <a:t> efficient algorithm be converted into one that uses a </a:t>
            </a:r>
            <a:r>
              <a:rPr lang="en-US" altLang="en-US" sz="2400" kern="0" dirty="0">
                <a:solidFill>
                  <a:schemeClr val="accent2"/>
                </a:solidFill>
                <a:ea typeface="ＭＳ Ｐゴシック" charset="-128"/>
              </a:rPr>
              <a:t>tiny</a:t>
            </a:r>
            <a:r>
              <a:rPr lang="en-US" altLang="en-US" sz="2400" kern="0" dirty="0">
                <a:ea typeface="ＭＳ Ｐゴシック" charset="-128"/>
              </a:rPr>
              <a:t> </a:t>
            </a:r>
            <a:r>
              <a:rPr lang="en-US" altLang="en-US" sz="2400" kern="0" dirty="0">
                <a:solidFill>
                  <a:schemeClr val="accent2"/>
                </a:solidFill>
                <a:ea typeface="ＭＳ Ｐゴシック" charset="-128"/>
              </a:rPr>
              <a:t>amount of memory</a:t>
            </a:r>
            <a:r>
              <a:rPr lang="en-US" altLang="en-US" sz="2400" kern="0" dirty="0">
                <a:ea typeface="ＭＳ Ｐゴシック" charset="-128"/>
              </a:rPr>
              <a:t>? </a:t>
            </a:r>
          </a:p>
          <a:p>
            <a:pPr algn="ctr" eaLnBrk="1" hangingPunct="1">
              <a:lnSpc>
                <a:spcPct val="80000"/>
              </a:lnSpc>
              <a:buFontTx/>
              <a:buNone/>
            </a:pPr>
            <a:r>
              <a:rPr lang="en-US" altLang="en-US" sz="2400" kern="0" dirty="0">
                <a:solidFill>
                  <a:srgbClr val="FF0000"/>
                </a:solidFill>
                <a:ea typeface="ＭＳ Ｐゴシック" charset="-128"/>
              </a:rPr>
              <a:t>P = L?</a:t>
            </a:r>
          </a:p>
        </p:txBody>
      </p:sp>
      <p:sp>
        <p:nvSpPr>
          <p:cNvPr id="9" name="Rectangle 3">
            <a:extLst>
              <a:ext uri="{FF2B5EF4-FFF2-40B4-BE49-F238E27FC236}">
                <a16:creationId xmlns:a16="http://schemas.microsoft.com/office/drawing/2014/main" id="{B6873739-DF17-44AC-A80C-4753E0B4DFA4}"/>
              </a:ext>
            </a:extLst>
          </p:cNvPr>
          <p:cNvSpPr txBox="1">
            <a:spLocks noChangeArrowheads="1"/>
          </p:cNvSpPr>
          <p:nvPr/>
        </p:nvSpPr>
        <p:spPr bwMode="auto">
          <a:xfrm>
            <a:off x="610519" y="2283248"/>
            <a:ext cx="8229600" cy="70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Is </a:t>
            </a:r>
            <a:r>
              <a:rPr lang="en-US" altLang="en-US" sz="2400" i="1" kern="0" dirty="0">
                <a:ea typeface="ＭＳ Ｐゴシック" charset="-128"/>
              </a:rPr>
              <a:t>every</a:t>
            </a:r>
            <a:r>
              <a:rPr lang="en-US" altLang="en-US" sz="2400" kern="0" dirty="0">
                <a:ea typeface="ＭＳ Ｐゴシック" charset="-128"/>
              </a:rPr>
              <a:t> efficient sequential algorithm </a:t>
            </a:r>
            <a:r>
              <a:rPr lang="en-US" altLang="en-US" sz="2400" kern="0" dirty="0">
                <a:solidFill>
                  <a:schemeClr val="accent2"/>
                </a:solidFill>
                <a:ea typeface="ＭＳ Ｐゴシック" charset="-128"/>
              </a:rPr>
              <a:t>parallelizable</a:t>
            </a:r>
            <a:r>
              <a:rPr lang="en-US" altLang="en-US" sz="2400" kern="0" dirty="0">
                <a:ea typeface="ＭＳ Ｐゴシック" charset="-128"/>
              </a:rPr>
              <a:t>?</a:t>
            </a:r>
          </a:p>
          <a:p>
            <a:pPr algn="ctr" eaLnBrk="1" hangingPunct="1">
              <a:lnSpc>
                <a:spcPct val="80000"/>
              </a:lnSpc>
              <a:buFontTx/>
              <a:buNone/>
            </a:pPr>
            <a:r>
              <a:rPr lang="en-US" altLang="en-US" sz="2400" kern="0" dirty="0">
                <a:solidFill>
                  <a:srgbClr val="FF0000"/>
                </a:solidFill>
                <a:ea typeface="ＭＳ Ｐゴシック" charset="-128"/>
              </a:rPr>
              <a:t>P = NC?</a:t>
            </a:r>
          </a:p>
        </p:txBody>
      </p:sp>
      <p:sp>
        <p:nvSpPr>
          <p:cNvPr id="10" name="Text Box 4">
            <a:extLst>
              <a:ext uri="{FF2B5EF4-FFF2-40B4-BE49-F238E27FC236}">
                <a16:creationId xmlns:a16="http://schemas.microsoft.com/office/drawing/2014/main" id="{40D7E468-841F-4379-817D-E85532C1DB86}"/>
              </a:ext>
            </a:extLst>
          </p:cNvPr>
          <p:cNvSpPr txBox="1">
            <a:spLocks noChangeArrowheads="1"/>
          </p:cNvSpPr>
          <p:nvPr/>
        </p:nvSpPr>
        <p:spPr bwMode="auto">
          <a:xfrm>
            <a:off x="5838940" y="1664467"/>
            <a:ext cx="2875402" cy="461665"/>
          </a:xfrm>
          <a:prstGeom prst="rect">
            <a:avLst/>
          </a:prstGeom>
          <a:solidFill>
            <a:srgbClr val="FFFF00"/>
          </a:solidFill>
          <a:ln>
            <a:solidFill>
              <a:schemeClr val="accent1"/>
            </a:solidFill>
          </a:ln>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dirty="0">
                <a:solidFill>
                  <a:srgbClr val="00B050"/>
                </a:solidFill>
                <a:sym typeface="Wingdings" panose="05000000000000000000" pitchFamily="2" charset="2"/>
              </a:rPr>
              <a:t> </a:t>
            </a:r>
            <a:r>
              <a:rPr lang="en-US" altLang="en-US" dirty="0">
                <a:solidFill>
                  <a:srgbClr val="00B050"/>
                </a:solidFill>
              </a:rPr>
              <a:t>probably FALSE</a:t>
            </a:r>
          </a:p>
        </p:txBody>
      </p:sp>
      <p:sp>
        <p:nvSpPr>
          <p:cNvPr id="11" name="Text Box 4">
            <a:extLst>
              <a:ext uri="{FF2B5EF4-FFF2-40B4-BE49-F238E27FC236}">
                <a16:creationId xmlns:a16="http://schemas.microsoft.com/office/drawing/2014/main" id="{148A71A6-4CF5-4D0B-83BE-0053FF4C2C95}"/>
              </a:ext>
            </a:extLst>
          </p:cNvPr>
          <p:cNvSpPr txBox="1">
            <a:spLocks noChangeArrowheads="1"/>
          </p:cNvSpPr>
          <p:nvPr/>
        </p:nvSpPr>
        <p:spPr bwMode="auto">
          <a:xfrm>
            <a:off x="5838940" y="2607449"/>
            <a:ext cx="2875402" cy="461665"/>
          </a:xfrm>
          <a:prstGeom prst="rect">
            <a:avLst/>
          </a:prstGeom>
          <a:solidFill>
            <a:srgbClr val="FFFF00"/>
          </a:solidFill>
          <a:ln>
            <a:solidFill>
              <a:schemeClr val="accent1"/>
            </a:solidFill>
          </a:ln>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dirty="0">
                <a:solidFill>
                  <a:srgbClr val="00B050"/>
                </a:solidFill>
                <a:sym typeface="Wingdings" panose="05000000000000000000" pitchFamily="2" charset="2"/>
              </a:rPr>
              <a:t> </a:t>
            </a:r>
            <a:r>
              <a:rPr lang="en-US" altLang="en-US" dirty="0">
                <a:solidFill>
                  <a:srgbClr val="00B050"/>
                </a:solidFill>
              </a:rPr>
              <a:t>probably FALSE</a:t>
            </a:r>
          </a:p>
        </p:txBody>
      </p:sp>
      <p:sp>
        <p:nvSpPr>
          <p:cNvPr id="12" name="Text Box 4">
            <a:extLst>
              <a:ext uri="{FF2B5EF4-FFF2-40B4-BE49-F238E27FC236}">
                <a16:creationId xmlns:a16="http://schemas.microsoft.com/office/drawing/2014/main" id="{BDC41BBC-9B41-4F1B-80E7-BD89D80CF5D4}"/>
              </a:ext>
            </a:extLst>
          </p:cNvPr>
          <p:cNvSpPr txBox="1">
            <a:spLocks noChangeArrowheads="1"/>
          </p:cNvSpPr>
          <p:nvPr/>
        </p:nvSpPr>
        <p:spPr bwMode="auto">
          <a:xfrm>
            <a:off x="5838940" y="3763669"/>
            <a:ext cx="2875402" cy="461665"/>
          </a:xfrm>
          <a:prstGeom prst="rect">
            <a:avLst/>
          </a:prstGeom>
          <a:solidFill>
            <a:srgbClr val="FFFF00"/>
          </a:solidFill>
          <a:ln>
            <a:solidFill>
              <a:schemeClr val="accent1"/>
            </a:solidFill>
          </a:ln>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dirty="0">
                <a:solidFill>
                  <a:srgbClr val="00B050"/>
                </a:solidFill>
                <a:sym typeface="Wingdings" panose="05000000000000000000" pitchFamily="2" charset="2"/>
              </a:rPr>
              <a:t> </a:t>
            </a:r>
            <a:r>
              <a:rPr lang="en-US" altLang="en-US" dirty="0">
                <a:solidFill>
                  <a:srgbClr val="00B050"/>
                </a:solidFill>
              </a:rPr>
              <a:t>probably FALSE</a:t>
            </a:r>
          </a:p>
        </p:txBody>
      </p:sp>
      <p:sp>
        <p:nvSpPr>
          <p:cNvPr id="13" name="Text Box 4">
            <a:extLst>
              <a:ext uri="{FF2B5EF4-FFF2-40B4-BE49-F238E27FC236}">
                <a16:creationId xmlns:a16="http://schemas.microsoft.com/office/drawing/2014/main" id="{365C056C-2BFA-4092-B5BB-70C8E4794474}"/>
              </a:ext>
            </a:extLst>
          </p:cNvPr>
          <p:cNvSpPr txBox="1">
            <a:spLocks noChangeArrowheads="1"/>
          </p:cNvSpPr>
          <p:nvPr/>
        </p:nvSpPr>
        <p:spPr bwMode="auto">
          <a:xfrm>
            <a:off x="5838940" y="4919889"/>
            <a:ext cx="2875402" cy="461665"/>
          </a:xfrm>
          <a:prstGeom prst="rect">
            <a:avLst/>
          </a:prstGeom>
          <a:solidFill>
            <a:srgbClr val="FFFF00"/>
          </a:solidFill>
          <a:ln w="9525">
            <a:solidFill>
              <a:srgbClr val="000000"/>
            </a:solidFill>
            <a:miter lim="800000"/>
            <a:headEnd/>
            <a:tailEnd/>
          </a:ln>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dirty="0">
                <a:solidFill>
                  <a:srgbClr val="00B050"/>
                </a:solidFill>
                <a:sym typeface="Wingdings" panose="05000000000000000000" pitchFamily="2" charset="2"/>
              </a:rPr>
              <a:t> </a:t>
            </a:r>
            <a:r>
              <a:rPr lang="en-US" altLang="en-US" dirty="0">
                <a:solidFill>
                  <a:srgbClr val="00B050"/>
                </a:solidFill>
              </a:rPr>
              <a:t>probably FALSE</a:t>
            </a:r>
          </a:p>
        </p:txBody>
      </p:sp>
      <p:sp>
        <p:nvSpPr>
          <p:cNvPr id="14" name="Text Box 4">
            <a:extLst>
              <a:ext uri="{FF2B5EF4-FFF2-40B4-BE49-F238E27FC236}">
                <a16:creationId xmlns:a16="http://schemas.microsoft.com/office/drawing/2014/main" id="{B933346D-C24A-4BE1-A5DB-7A0E8F648136}"/>
              </a:ext>
            </a:extLst>
          </p:cNvPr>
          <p:cNvSpPr txBox="1">
            <a:spLocks noChangeArrowheads="1"/>
          </p:cNvSpPr>
          <p:nvPr/>
        </p:nvSpPr>
        <p:spPr bwMode="auto">
          <a:xfrm>
            <a:off x="5838940" y="6083669"/>
            <a:ext cx="2875402" cy="461665"/>
          </a:xfrm>
          <a:prstGeom prst="rect">
            <a:avLst/>
          </a:prstGeom>
          <a:solidFill>
            <a:srgbClr val="FFFF00"/>
          </a:solidFill>
          <a:ln>
            <a:solidFill>
              <a:schemeClr val="accent1"/>
            </a:solidFill>
          </a:ln>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b="1" dirty="0">
                <a:solidFill>
                  <a:srgbClr val="FF0000"/>
                </a:solidFill>
                <a:sym typeface="Wingdings" panose="05000000000000000000" pitchFamily="2" charset="2"/>
              </a:rPr>
              <a:t> </a:t>
            </a:r>
            <a:r>
              <a:rPr lang="en-US" altLang="en-US" b="1" dirty="0">
                <a:solidFill>
                  <a:srgbClr val="FF0000"/>
                </a:solidFill>
              </a:rPr>
              <a:t>probably TRUE</a:t>
            </a:r>
          </a:p>
        </p:txBody>
      </p:sp>
      <p:sp>
        <p:nvSpPr>
          <p:cNvPr id="2" name="流程图: 可选过程 1">
            <a:extLst>
              <a:ext uri="{FF2B5EF4-FFF2-40B4-BE49-F238E27FC236}">
                <a16:creationId xmlns:a16="http://schemas.microsoft.com/office/drawing/2014/main" id="{669F18AC-0BC0-4720-9612-B3955FC6D9E8}"/>
              </a:ext>
            </a:extLst>
          </p:cNvPr>
          <p:cNvSpPr/>
          <p:nvPr/>
        </p:nvSpPr>
        <p:spPr>
          <a:xfrm>
            <a:off x="193711" y="1033752"/>
            <a:ext cx="3474905" cy="243472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en-US" sz="2800" kern="0" dirty="0">
                <a:ea typeface="ＭＳ Ｐゴシック" charset="-128"/>
              </a:rPr>
              <a:t>… </a:t>
            </a:r>
            <a:r>
              <a:rPr lang="en-US" altLang="en-US" sz="2800" b="1" kern="0" dirty="0">
                <a:ea typeface="ＭＳ Ｐゴシック" charset="-128"/>
              </a:rPr>
              <a:t>but</a:t>
            </a:r>
            <a:r>
              <a:rPr lang="en-US" altLang="en-US" sz="2800" kern="0" dirty="0">
                <a:ea typeface="ＭＳ Ｐゴシック" charset="-128"/>
              </a:rPr>
              <a:t> no one has been able to prove that even a small part of this </a:t>
            </a:r>
            <a:r>
              <a:rPr lang="ja-JP" altLang="en-US" sz="2800" kern="0" dirty="0">
                <a:ea typeface="ＭＳ Ｐゴシック" charset="-128"/>
              </a:rPr>
              <a:t>“</a:t>
            </a:r>
            <a:r>
              <a:rPr lang="en-US" altLang="ja-JP" sz="2800" kern="0" dirty="0">
                <a:ea typeface="ＭＳ Ｐゴシック" charset="-128"/>
              </a:rPr>
              <a:t>world-view</a:t>
            </a:r>
            <a:r>
              <a:rPr lang="ja-JP" altLang="en-US" sz="2800" kern="0" dirty="0">
                <a:ea typeface="ＭＳ Ｐゴシック" charset="-128"/>
              </a:rPr>
              <a:t>”</a:t>
            </a:r>
            <a:r>
              <a:rPr lang="en-US" altLang="ja-JP" sz="2800" kern="0" dirty="0">
                <a:ea typeface="ＭＳ Ｐゴシック" charset="-128"/>
              </a:rPr>
              <a:t> is correct.</a:t>
            </a:r>
            <a:endParaRPr lang="zh-CN" altLang="en-US" sz="2800" dirty="0"/>
          </a:p>
        </p:txBody>
      </p:sp>
    </p:spTree>
    <p:extLst>
      <p:ext uri="{BB962C8B-B14F-4D97-AF65-F5344CB8AC3E}">
        <p14:creationId xmlns:p14="http://schemas.microsoft.com/office/powerpoint/2010/main" val="776952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7F36620-D74D-904D-860A-8193DFBEC8B2}" type="slidenum">
              <a:rPr lang="en-US" altLang="en-US" sz="1400"/>
              <a:pPr eaLnBrk="1" hangingPunct="1"/>
              <a:t>30</a:t>
            </a:fld>
            <a:endParaRPr lang="en-US" altLang="en-US" sz="1400"/>
          </a:p>
        </p:txBody>
      </p:sp>
      <p:sp>
        <p:nvSpPr>
          <p:cNvPr id="21507" name="Rectangle 2"/>
          <p:cNvSpPr>
            <a:spLocks noGrp="1" noChangeArrowheads="1"/>
          </p:cNvSpPr>
          <p:nvPr>
            <p:ph type="title"/>
          </p:nvPr>
        </p:nvSpPr>
        <p:spPr>
          <a:xfrm>
            <a:off x="685800" y="370443"/>
            <a:ext cx="7772400" cy="606387"/>
          </a:xfrm>
        </p:spPr>
        <p:txBody>
          <a:bodyPr/>
          <a:lstStyle/>
          <a:p>
            <a:pPr eaLnBrk="1" hangingPunct="1"/>
            <a:r>
              <a:rPr lang="en-US" altLang="en-US" sz="4000" dirty="0">
                <a:solidFill>
                  <a:srgbClr val="FF0000"/>
                </a:solidFill>
                <a:ea typeface="ＭＳ Ｐゴシック" charset="-128"/>
              </a:rPr>
              <a:t>The central questions</a:t>
            </a:r>
          </a:p>
        </p:txBody>
      </p:sp>
      <p:sp>
        <p:nvSpPr>
          <p:cNvPr id="7171" name="Rectangle 3"/>
          <p:cNvSpPr>
            <a:spLocks noGrp="1" noChangeArrowheads="1"/>
          </p:cNvSpPr>
          <p:nvPr>
            <p:ph type="body" idx="1"/>
          </p:nvPr>
        </p:nvSpPr>
        <p:spPr>
          <a:xfrm>
            <a:off x="610519" y="1368619"/>
            <a:ext cx="8229600" cy="825345"/>
          </a:xfrm>
        </p:spPr>
        <p:txBody>
          <a:bodyPr/>
          <a:lstStyle/>
          <a:p>
            <a:pPr eaLnBrk="1" hangingPunct="1">
              <a:lnSpc>
                <a:spcPct val="80000"/>
              </a:lnSpc>
            </a:pPr>
            <a:r>
              <a:rPr lang="en-US" altLang="en-US" sz="2400" dirty="0">
                <a:ea typeface="ＭＳ Ｐゴシック" charset="-128"/>
              </a:rPr>
              <a:t>Is </a:t>
            </a:r>
            <a:r>
              <a:rPr lang="en-US" altLang="en-US" sz="2400" dirty="0">
                <a:solidFill>
                  <a:schemeClr val="accent2"/>
                </a:solidFill>
                <a:ea typeface="ＭＳ Ｐゴシック" charset="-128"/>
              </a:rPr>
              <a:t>finding</a:t>
            </a:r>
            <a:r>
              <a:rPr lang="en-US" altLang="en-US" sz="2400" dirty="0">
                <a:ea typeface="ＭＳ Ｐゴシック" charset="-128"/>
              </a:rPr>
              <a:t> a solution as easy as verifying one?</a:t>
            </a:r>
          </a:p>
          <a:p>
            <a:pPr algn="ctr" eaLnBrk="1" hangingPunct="1">
              <a:lnSpc>
                <a:spcPct val="80000"/>
              </a:lnSpc>
              <a:buFontTx/>
              <a:buNone/>
            </a:pPr>
            <a:r>
              <a:rPr lang="en-US" altLang="en-US" sz="2400" dirty="0">
                <a:solidFill>
                  <a:srgbClr val="FF0000"/>
                </a:solidFill>
                <a:ea typeface="ＭＳ Ｐゴシック" charset="-128"/>
              </a:rPr>
              <a:t>P = NP?  </a:t>
            </a:r>
          </a:p>
        </p:txBody>
      </p:sp>
      <p:sp>
        <p:nvSpPr>
          <p:cNvPr id="6" name="Rectangle 3">
            <a:extLst>
              <a:ext uri="{FF2B5EF4-FFF2-40B4-BE49-F238E27FC236}">
                <a16:creationId xmlns:a16="http://schemas.microsoft.com/office/drawing/2014/main" id="{16344A71-BD9D-4648-8BF7-D3EBE256CE79}"/>
              </a:ext>
            </a:extLst>
          </p:cNvPr>
          <p:cNvSpPr txBox="1">
            <a:spLocks noChangeArrowheads="1"/>
          </p:cNvSpPr>
          <p:nvPr/>
        </p:nvSpPr>
        <p:spPr bwMode="auto">
          <a:xfrm>
            <a:off x="610519" y="5500171"/>
            <a:ext cx="8229600" cy="10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sym typeface="Lucida Bright Math Extension" charset="0"/>
              </a:rPr>
              <a:t>Can </a:t>
            </a:r>
            <a:r>
              <a:rPr lang="en-US" altLang="en-US" sz="2400" i="1" kern="0" dirty="0">
                <a:ea typeface="ＭＳ Ｐゴシック" charset="-128"/>
                <a:sym typeface="Lucida Bright Math Extension" charset="0"/>
              </a:rPr>
              <a:t>every</a:t>
            </a:r>
            <a:r>
              <a:rPr lang="en-US" altLang="en-US" sz="2400" kern="0" dirty="0">
                <a:ea typeface="ＭＳ Ｐゴシック" charset="-128"/>
                <a:sym typeface="Lucida Bright Math Extension" charset="0"/>
              </a:rPr>
              <a:t> efficient randomized algorithm be converted into a </a:t>
            </a:r>
            <a:r>
              <a:rPr lang="en-US" altLang="en-US" sz="2400" kern="0" dirty="0">
                <a:solidFill>
                  <a:schemeClr val="accent2"/>
                </a:solidFill>
                <a:ea typeface="ＭＳ Ｐゴシック" charset="-128"/>
                <a:sym typeface="Lucida Bright Math Extension" charset="0"/>
              </a:rPr>
              <a:t>deterministic</a:t>
            </a:r>
            <a:r>
              <a:rPr lang="en-US" altLang="en-US" sz="2400" kern="0" dirty="0">
                <a:ea typeface="ＭＳ Ｐゴシック" charset="-128"/>
                <a:sym typeface="Lucida Bright Math Extension" charset="0"/>
              </a:rPr>
              <a:t> algorithm one?</a:t>
            </a:r>
          </a:p>
          <a:p>
            <a:pPr algn="ctr" eaLnBrk="1" hangingPunct="1">
              <a:lnSpc>
                <a:spcPct val="80000"/>
              </a:lnSpc>
              <a:buFontTx/>
              <a:buNone/>
            </a:pPr>
            <a:r>
              <a:rPr lang="en-US" altLang="en-US" sz="2400" kern="0" dirty="0">
                <a:solidFill>
                  <a:srgbClr val="FF0000"/>
                </a:solidFill>
                <a:ea typeface="ＭＳ Ｐゴシック" charset="-128"/>
                <a:sym typeface="Lucida Bright Math Extension" charset="0"/>
              </a:rPr>
              <a:t>P = BPP?</a:t>
            </a:r>
          </a:p>
        </p:txBody>
      </p:sp>
      <mc:AlternateContent xmlns:mc="http://schemas.openxmlformats.org/markup-compatibility/2006" xmlns:a14="http://schemas.microsoft.com/office/drawing/2010/main">
        <mc:Choice Requires="a14">
          <p:sp>
            <p:nvSpPr>
              <p:cNvPr id="7" name="Rectangle 3">
                <a:extLst>
                  <a:ext uri="{FF2B5EF4-FFF2-40B4-BE49-F238E27FC236}">
                    <a16:creationId xmlns:a16="http://schemas.microsoft.com/office/drawing/2014/main" id="{7CF987D2-C278-4288-AABC-29A741A8082B}"/>
                  </a:ext>
                </a:extLst>
              </p:cNvPr>
              <p:cNvSpPr txBox="1">
                <a:spLocks noChangeArrowheads="1"/>
              </p:cNvSpPr>
              <p:nvPr/>
            </p:nvSpPr>
            <p:spPr bwMode="auto">
              <a:xfrm>
                <a:off x="610519" y="4294742"/>
                <a:ext cx="8229600" cy="104384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Are there </a:t>
                </a:r>
                <a:r>
                  <a:rPr lang="en-US" altLang="en-US" sz="2400" kern="0" dirty="0">
                    <a:solidFill>
                      <a:schemeClr val="accent2"/>
                    </a:solidFill>
                    <a:ea typeface="ＭＳ Ｐゴシック" charset="-128"/>
                  </a:rPr>
                  <a:t>small Boolean circuits</a:t>
                </a:r>
                <a:r>
                  <a:rPr lang="en-US" altLang="en-US" sz="2400" kern="0" dirty="0">
                    <a:ea typeface="ＭＳ Ｐゴシック" charset="-128"/>
                  </a:rPr>
                  <a:t> for </a:t>
                </a:r>
                <a:r>
                  <a:rPr lang="en-US" altLang="en-US" sz="2400" i="1" kern="0" dirty="0">
                    <a:ea typeface="ＭＳ Ｐゴシック" charset="-128"/>
                  </a:rPr>
                  <a:t>all</a:t>
                </a:r>
                <a:r>
                  <a:rPr lang="en-US" altLang="en-US" sz="2400" kern="0" dirty="0">
                    <a:ea typeface="ＭＳ Ｐゴシック" charset="-128"/>
                  </a:rPr>
                  <a:t> problems that </a:t>
                </a:r>
                <a:r>
                  <a:rPr lang="en-US" altLang="en-US" sz="2400" i="1" kern="0" dirty="0">
                    <a:ea typeface="ＭＳ Ｐゴシック" charset="-128"/>
                  </a:rPr>
                  <a:t>require</a:t>
                </a:r>
                <a:r>
                  <a:rPr lang="en-US" altLang="en-US" sz="2400" kern="0" dirty="0">
                    <a:ea typeface="ＭＳ Ｐゴシック" charset="-128"/>
                  </a:rPr>
                  <a:t> exponential running time? </a:t>
                </a:r>
              </a:p>
              <a:p>
                <a:pPr algn="ctr" eaLnBrk="1" hangingPunct="1">
                  <a:lnSpc>
                    <a:spcPct val="80000"/>
                  </a:lnSpc>
                  <a:buFontTx/>
                  <a:buNone/>
                </a:pPr>
                <a:r>
                  <a:rPr lang="en-US" altLang="en-US" sz="2400" kern="0" dirty="0">
                    <a:solidFill>
                      <a:srgbClr val="FF0000"/>
                    </a:solidFill>
                    <a:ea typeface="ＭＳ Ｐゴシック" charset="-128"/>
                  </a:rPr>
                  <a:t>EXP </a:t>
                </a:r>
                <a14:m>
                  <m:oMath xmlns:m="http://schemas.openxmlformats.org/officeDocument/2006/math">
                    <m:r>
                      <a:rPr lang="en-US" altLang="en-US" sz="2400" i="1" kern="0" smtClean="0">
                        <a:solidFill>
                          <a:srgbClr val="FF0000"/>
                        </a:solidFill>
                        <a:latin typeface="Cambria Math" charset="0"/>
                        <a:ea typeface="ＭＳ Ｐゴシック" charset="-128"/>
                      </a:rPr>
                      <m:t>⊆</m:t>
                    </m:r>
                  </m:oMath>
                </a14:m>
                <a:r>
                  <a:rPr lang="en-US" altLang="en-US" sz="2400" kern="0" dirty="0">
                    <a:solidFill>
                      <a:srgbClr val="FF0000"/>
                    </a:solidFill>
                    <a:ea typeface="ＭＳ Ｐゴシック" charset="-128"/>
                    <a:sym typeface="Symbol" charset="2"/>
                  </a:rPr>
                  <a:t> P/poly?</a:t>
                </a:r>
              </a:p>
            </p:txBody>
          </p:sp>
        </mc:Choice>
        <mc:Fallback xmlns="">
          <p:sp>
            <p:nvSpPr>
              <p:cNvPr id="7" name="Rectangle 3">
                <a:extLst>
                  <a:ext uri="{FF2B5EF4-FFF2-40B4-BE49-F238E27FC236}">
                    <a16:creationId xmlns:a16="http://schemas.microsoft.com/office/drawing/2014/main" id="{7CF987D2-C278-4288-AABC-29A741A8082B}"/>
                  </a:ext>
                </a:extLst>
              </p:cNvPr>
              <p:cNvSpPr txBox="1">
                <a:spLocks noRot="1" noChangeAspect="1" noMove="1" noResize="1" noEditPoints="1" noAdjustHandles="1" noChangeArrowheads="1" noChangeShapeType="1" noTextEdit="1"/>
              </p:cNvSpPr>
              <p:nvPr/>
            </p:nvSpPr>
            <p:spPr bwMode="auto">
              <a:xfrm>
                <a:off x="610519" y="4294742"/>
                <a:ext cx="8229600" cy="1043848"/>
              </a:xfrm>
              <a:prstGeom prst="rect">
                <a:avLst/>
              </a:prstGeom>
              <a:blipFill>
                <a:blip r:embed="rId3"/>
                <a:stretch>
                  <a:fillRect l="-1111" t="-11696" b="-1286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
        <p:nvSpPr>
          <p:cNvPr id="8" name="Rectangle 3">
            <a:extLst>
              <a:ext uri="{FF2B5EF4-FFF2-40B4-BE49-F238E27FC236}">
                <a16:creationId xmlns:a16="http://schemas.microsoft.com/office/drawing/2014/main" id="{9BA7B68A-231C-4145-AF75-3A99FD9F8F10}"/>
              </a:ext>
            </a:extLst>
          </p:cNvPr>
          <p:cNvSpPr txBox="1">
            <a:spLocks noChangeArrowheads="1"/>
          </p:cNvSpPr>
          <p:nvPr/>
        </p:nvSpPr>
        <p:spPr bwMode="auto">
          <a:xfrm>
            <a:off x="610519" y="3126036"/>
            <a:ext cx="7960604" cy="108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Can </a:t>
            </a:r>
            <a:r>
              <a:rPr lang="en-US" altLang="en-US" sz="2400" i="1" kern="0" dirty="0">
                <a:ea typeface="ＭＳ Ｐゴシック" charset="-128"/>
              </a:rPr>
              <a:t>every</a:t>
            </a:r>
            <a:r>
              <a:rPr lang="en-US" altLang="en-US" sz="2400" kern="0" dirty="0">
                <a:ea typeface="ＭＳ Ｐゴシック" charset="-128"/>
              </a:rPr>
              <a:t> efficient algorithm be converted into one that uses a </a:t>
            </a:r>
            <a:r>
              <a:rPr lang="en-US" altLang="en-US" sz="2400" kern="0" dirty="0">
                <a:solidFill>
                  <a:schemeClr val="accent2"/>
                </a:solidFill>
                <a:ea typeface="ＭＳ Ｐゴシック" charset="-128"/>
              </a:rPr>
              <a:t>tiny</a:t>
            </a:r>
            <a:r>
              <a:rPr lang="en-US" altLang="en-US" sz="2400" kern="0" dirty="0">
                <a:ea typeface="ＭＳ Ｐゴシック" charset="-128"/>
              </a:rPr>
              <a:t> </a:t>
            </a:r>
            <a:r>
              <a:rPr lang="en-US" altLang="en-US" sz="2400" kern="0" dirty="0">
                <a:solidFill>
                  <a:schemeClr val="accent2"/>
                </a:solidFill>
                <a:ea typeface="ＭＳ Ｐゴシック" charset="-128"/>
              </a:rPr>
              <a:t>amount of memory</a:t>
            </a:r>
            <a:r>
              <a:rPr lang="en-US" altLang="en-US" sz="2400" kern="0" dirty="0">
                <a:ea typeface="ＭＳ Ｐゴシック" charset="-128"/>
              </a:rPr>
              <a:t>? </a:t>
            </a:r>
          </a:p>
          <a:p>
            <a:pPr algn="ctr" eaLnBrk="1" hangingPunct="1">
              <a:lnSpc>
                <a:spcPct val="80000"/>
              </a:lnSpc>
              <a:buFontTx/>
              <a:buNone/>
            </a:pPr>
            <a:r>
              <a:rPr lang="en-US" altLang="en-US" sz="2400" kern="0" dirty="0">
                <a:solidFill>
                  <a:srgbClr val="FF0000"/>
                </a:solidFill>
                <a:ea typeface="ＭＳ Ｐゴシック" charset="-128"/>
              </a:rPr>
              <a:t>P = L?</a:t>
            </a:r>
          </a:p>
        </p:txBody>
      </p:sp>
      <p:sp>
        <p:nvSpPr>
          <p:cNvPr id="9" name="Rectangle 3">
            <a:extLst>
              <a:ext uri="{FF2B5EF4-FFF2-40B4-BE49-F238E27FC236}">
                <a16:creationId xmlns:a16="http://schemas.microsoft.com/office/drawing/2014/main" id="{B6873739-DF17-44AC-A80C-4753E0B4DFA4}"/>
              </a:ext>
            </a:extLst>
          </p:cNvPr>
          <p:cNvSpPr txBox="1">
            <a:spLocks noChangeArrowheads="1"/>
          </p:cNvSpPr>
          <p:nvPr/>
        </p:nvSpPr>
        <p:spPr bwMode="auto">
          <a:xfrm>
            <a:off x="610519" y="2283248"/>
            <a:ext cx="8229600" cy="70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pPr>
            <a:r>
              <a:rPr lang="en-US" altLang="en-US" sz="2400" kern="0" dirty="0">
                <a:ea typeface="ＭＳ Ｐゴシック" charset="-128"/>
              </a:rPr>
              <a:t>Is </a:t>
            </a:r>
            <a:r>
              <a:rPr lang="en-US" altLang="en-US" sz="2400" i="1" kern="0" dirty="0">
                <a:ea typeface="ＭＳ Ｐゴシック" charset="-128"/>
              </a:rPr>
              <a:t>every</a:t>
            </a:r>
            <a:r>
              <a:rPr lang="en-US" altLang="en-US" sz="2400" kern="0" dirty="0">
                <a:ea typeface="ＭＳ Ｐゴシック" charset="-128"/>
              </a:rPr>
              <a:t> efficient sequential algorithm </a:t>
            </a:r>
            <a:r>
              <a:rPr lang="en-US" altLang="en-US" sz="2400" kern="0" dirty="0">
                <a:solidFill>
                  <a:schemeClr val="accent2"/>
                </a:solidFill>
                <a:ea typeface="ＭＳ Ｐゴシック" charset="-128"/>
              </a:rPr>
              <a:t>parallelizable</a:t>
            </a:r>
            <a:r>
              <a:rPr lang="en-US" altLang="en-US" sz="2400" kern="0" dirty="0">
                <a:ea typeface="ＭＳ Ｐゴシック" charset="-128"/>
              </a:rPr>
              <a:t>?</a:t>
            </a:r>
          </a:p>
          <a:p>
            <a:pPr algn="ctr" eaLnBrk="1" hangingPunct="1">
              <a:lnSpc>
                <a:spcPct val="80000"/>
              </a:lnSpc>
              <a:buFontTx/>
              <a:buNone/>
            </a:pPr>
            <a:r>
              <a:rPr lang="en-US" altLang="en-US" sz="2400" kern="0" dirty="0">
                <a:solidFill>
                  <a:srgbClr val="FF0000"/>
                </a:solidFill>
                <a:ea typeface="ＭＳ Ｐゴシック" charset="-128"/>
              </a:rPr>
              <a:t>P = NC?</a:t>
            </a:r>
          </a:p>
        </p:txBody>
      </p:sp>
      <p:sp>
        <p:nvSpPr>
          <p:cNvPr id="10" name="Text Box 4">
            <a:extLst>
              <a:ext uri="{FF2B5EF4-FFF2-40B4-BE49-F238E27FC236}">
                <a16:creationId xmlns:a16="http://schemas.microsoft.com/office/drawing/2014/main" id="{40D7E468-841F-4379-817D-E85532C1DB86}"/>
              </a:ext>
            </a:extLst>
          </p:cNvPr>
          <p:cNvSpPr txBox="1">
            <a:spLocks noChangeArrowheads="1"/>
          </p:cNvSpPr>
          <p:nvPr/>
        </p:nvSpPr>
        <p:spPr bwMode="auto">
          <a:xfrm>
            <a:off x="5838940" y="1664467"/>
            <a:ext cx="2875402" cy="461665"/>
          </a:xfrm>
          <a:prstGeom prst="rect">
            <a:avLst/>
          </a:prstGeom>
          <a:solidFill>
            <a:srgbClr val="FFFF00"/>
          </a:solidFill>
          <a:ln>
            <a:solidFill>
              <a:schemeClr val="accent1"/>
            </a:solidFill>
          </a:ln>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dirty="0">
                <a:solidFill>
                  <a:srgbClr val="00B050"/>
                </a:solidFill>
                <a:sym typeface="Wingdings" panose="05000000000000000000" pitchFamily="2" charset="2"/>
              </a:rPr>
              <a:t> </a:t>
            </a:r>
            <a:r>
              <a:rPr lang="en-US" altLang="en-US" dirty="0">
                <a:solidFill>
                  <a:srgbClr val="00B050"/>
                </a:solidFill>
              </a:rPr>
              <a:t>probably FALSE</a:t>
            </a:r>
          </a:p>
        </p:txBody>
      </p:sp>
      <p:sp>
        <p:nvSpPr>
          <p:cNvPr id="11" name="Text Box 4">
            <a:extLst>
              <a:ext uri="{FF2B5EF4-FFF2-40B4-BE49-F238E27FC236}">
                <a16:creationId xmlns:a16="http://schemas.microsoft.com/office/drawing/2014/main" id="{148A71A6-4CF5-4D0B-83BE-0053FF4C2C95}"/>
              </a:ext>
            </a:extLst>
          </p:cNvPr>
          <p:cNvSpPr txBox="1">
            <a:spLocks noChangeArrowheads="1"/>
          </p:cNvSpPr>
          <p:nvPr/>
        </p:nvSpPr>
        <p:spPr bwMode="auto">
          <a:xfrm>
            <a:off x="5838940" y="2607449"/>
            <a:ext cx="2875402" cy="461665"/>
          </a:xfrm>
          <a:prstGeom prst="rect">
            <a:avLst/>
          </a:prstGeom>
          <a:solidFill>
            <a:srgbClr val="FFFF00"/>
          </a:solidFill>
          <a:ln>
            <a:solidFill>
              <a:schemeClr val="accent1"/>
            </a:solidFill>
          </a:ln>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dirty="0">
                <a:solidFill>
                  <a:srgbClr val="00B050"/>
                </a:solidFill>
                <a:sym typeface="Wingdings" panose="05000000000000000000" pitchFamily="2" charset="2"/>
              </a:rPr>
              <a:t> </a:t>
            </a:r>
            <a:r>
              <a:rPr lang="en-US" altLang="en-US" dirty="0">
                <a:solidFill>
                  <a:srgbClr val="00B050"/>
                </a:solidFill>
              </a:rPr>
              <a:t>probably FALSE</a:t>
            </a:r>
          </a:p>
        </p:txBody>
      </p:sp>
      <p:sp>
        <p:nvSpPr>
          <p:cNvPr id="12" name="Text Box 4">
            <a:extLst>
              <a:ext uri="{FF2B5EF4-FFF2-40B4-BE49-F238E27FC236}">
                <a16:creationId xmlns:a16="http://schemas.microsoft.com/office/drawing/2014/main" id="{BDC41BBC-9B41-4F1B-80E7-BD89D80CF5D4}"/>
              </a:ext>
            </a:extLst>
          </p:cNvPr>
          <p:cNvSpPr txBox="1">
            <a:spLocks noChangeArrowheads="1"/>
          </p:cNvSpPr>
          <p:nvPr/>
        </p:nvSpPr>
        <p:spPr bwMode="auto">
          <a:xfrm>
            <a:off x="5838940" y="3763669"/>
            <a:ext cx="2875402" cy="461665"/>
          </a:xfrm>
          <a:prstGeom prst="rect">
            <a:avLst/>
          </a:prstGeom>
          <a:solidFill>
            <a:srgbClr val="FFFF00"/>
          </a:solidFill>
          <a:ln>
            <a:solidFill>
              <a:schemeClr val="accent1"/>
            </a:solidFill>
          </a:ln>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dirty="0">
                <a:solidFill>
                  <a:srgbClr val="00B050"/>
                </a:solidFill>
                <a:sym typeface="Wingdings" panose="05000000000000000000" pitchFamily="2" charset="2"/>
              </a:rPr>
              <a:t> </a:t>
            </a:r>
            <a:r>
              <a:rPr lang="en-US" altLang="en-US" dirty="0">
                <a:solidFill>
                  <a:srgbClr val="00B050"/>
                </a:solidFill>
              </a:rPr>
              <a:t>probably FALSE</a:t>
            </a:r>
          </a:p>
        </p:txBody>
      </p:sp>
      <p:sp>
        <p:nvSpPr>
          <p:cNvPr id="13" name="Text Box 4">
            <a:extLst>
              <a:ext uri="{FF2B5EF4-FFF2-40B4-BE49-F238E27FC236}">
                <a16:creationId xmlns:a16="http://schemas.microsoft.com/office/drawing/2014/main" id="{365C056C-2BFA-4092-B5BB-70C8E4794474}"/>
              </a:ext>
            </a:extLst>
          </p:cNvPr>
          <p:cNvSpPr txBox="1">
            <a:spLocks noChangeArrowheads="1"/>
          </p:cNvSpPr>
          <p:nvPr/>
        </p:nvSpPr>
        <p:spPr bwMode="auto">
          <a:xfrm>
            <a:off x="5838940" y="4919889"/>
            <a:ext cx="2875402" cy="461665"/>
          </a:xfrm>
          <a:prstGeom prst="rect">
            <a:avLst/>
          </a:prstGeom>
          <a:solidFill>
            <a:srgbClr val="FFFF00"/>
          </a:solidFill>
          <a:ln w="9525">
            <a:solidFill>
              <a:srgbClr val="000000"/>
            </a:solidFill>
            <a:miter lim="800000"/>
            <a:headEnd/>
            <a:tailEnd/>
          </a:ln>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dirty="0">
                <a:solidFill>
                  <a:srgbClr val="00B050"/>
                </a:solidFill>
                <a:sym typeface="Wingdings" panose="05000000000000000000" pitchFamily="2" charset="2"/>
              </a:rPr>
              <a:t> </a:t>
            </a:r>
            <a:r>
              <a:rPr lang="en-US" altLang="en-US" dirty="0">
                <a:solidFill>
                  <a:srgbClr val="00B050"/>
                </a:solidFill>
              </a:rPr>
              <a:t>probably FALSE</a:t>
            </a:r>
          </a:p>
        </p:txBody>
      </p:sp>
      <p:sp>
        <p:nvSpPr>
          <p:cNvPr id="14" name="Text Box 4">
            <a:extLst>
              <a:ext uri="{FF2B5EF4-FFF2-40B4-BE49-F238E27FC236}">
                <a16:creationId xmlns:a16="http://schemas.microsoft.com/office/drawing/2014/main" id="{B933346D-C24A-4BE1-A5DB-7A0E8F648136}"/>
              </a:ext>
            </a:extLst>
          </p:cNvPr>
          <p:cNvSpPr txBox="1">
            <a:spLocks noChangeArrowheads="1"/>
          </p:cNvSpPr>
          <p:nvPr/>
        </p:nvSpPr>
        <p:spPr bwMode="auto">
          <a:xfrm>
            <a:off x="5838940" y="6083669"/>
            <a:ext cx="2875402" cy="461665"/>
          </a:xfrm>
          <a:prstGeom prst="rect">
            <a:avLst/>
          </a:prstGeom>
          <a:solidFill>
            <a:srgbClr val="FFFF00"/>
          </a:solidFill>
          <a:ln>
            <a:solidFill>
              <a:schemeClr val="accent1"/>
            </a:solidFill>
          </a:ln>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b="1" dirty="0">
                <a:solidFill>
                  <a:srgbClr val="FF0000"/>
                </a:solidFill>
                <a:sym typeface="Wingdings" panose="05000000000000000000" pitchFamily="2" charset="2"/>
              </a:rPr>
              <a:t> </a:t>
            </a:r>
            <a:r>
              <a:rPr lang="en-US" altLang="en-US" b="1" dirty="0">
                <a:solidFill>
                  <a:srgbClr val="FF0000"/>
                </a:solidFill>
              </a:rPr>
              <a:t>probably TRUE</a:t>
            </a:r>
          </a:p>
        </p:txBody>
      </p:sp>
      <p:sp>
        <p:nvSpPr>
          <p:cNvPr id="2" name="流程图: 可选过程 1">
            <a:extLst>
              <a:ext uri="{FF2B5EF4-FFF2-40B4-BE49-F238E27FC236}">
                <a16:creationId xmlns:a16="http://schemas.microsoft.com/office/drawing/2014/main" id="{669F18AC-0BC0-4720-9612-B3955FC6D9E8}"/>
              </a:ext>
            </a:extLst>
          </p:cNvPr>
          <p:cNvSpPr/>
          <p:nvPr/>
        </p:nvSpPr>
        <p:spPr>
          <a:xfrm>
            <a:off x="193711" y="1033752"/>
            <a:ext cx="3474905" cy="243472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en-US" sz="2800" kern="0" dirty="0">
                <a:ea typeface="ＭＳ Ｐゴシック" charset="-128"/>
              </a:rPr>
              <a:t>… </a:t>
            </a:r>
            <a:r>
              <a:rPr lang="en-US" altLang="en-US" sz="2800" b="1" kern="0" dirty="0">
                <a:ea typeface="ＭＳ Ｐゴシック" charset="-128"/>
              </a:rPr>
              <a:t>but</a:t>
            </a:r>
            <a:r>
              <a:rPr lang="en-US" altLang="en-US" sz="2800" kern="0" dirty="0">
                <a:ea typeface="ＭＳ Ｐゴシック" charset="-128"/>
              </a:rPr>
              <a:t> no one has been able to prove that even a small part of this </a:t>
            </a:r>
            <a:r>
              <a:rPr lang="ja-JP" altLang="en-US" sz="2800" kern="0" dirty="0">
                <a:ea typeface="ＭＳ Ｐゴシック" charset="-128"/>
              </a:rPr>
              <a:t>“</a:t>
            </a:r>
            <a:r>
              <a:rPr lang="en-US" altLang="ja-JP" sz="2800" kern="0" dirty="0">
                <a:ea typeface="ＭＳ Ｐゴシック" charset="-128"/>
              </a:rPr>
              <a:t>world-view</a:t>
            </a:r>
            <a:r>
              <a:rPr lang="ja-JP" altLang="en-US" sz="2800" kern="0" dirty="0">
                <a:ea typeface="ＭＳ Ｐゴシック" charset="-128"/>
              </a:rPr>
              <a:t>”</a:t>
            </a:r>
            <a:r>
              <a:rPr lang="en-US" altLang="ja-JP" sz="2800" kern="0" dirty="0">
                <a:ea typeface="ＭＳ Ｐゴシック" charset="-128"/>
              </a:rPr>
              <a:t> is correct.</a:t>
            </a:r>
            <a:endParaRPr lang="zh-CN" altLang="en-US" sz="2800" dirty="0"/>
          </a:p>
        </p:txBody>
      </p:sp>
      <p:sp>
        <p:nvSpPr>
          <p:cNvPr id="3" name="流程图: 可选过程 2">
            <a:extLst>
              <a:ext uri="{FF2B5EF4-FFF2-40B4-BE49-F238E27FC236}">
                <a16:creationId xmlns:a16="http://schemas.microsoft.com/office/drawing/2014/main" id="{72B4D071-F6B5-4DBD-AFBC-28C0707F4A5E}"/>
              </a:ext>
            </a:extLst>
          </p:cNvPr>
          <p:cNvSpPr/>
          <p:nvPr/>
        </p:nvSpPr>
        <p:spPr>
          <a:xfrm>
            <a:off x="191876" y="4076241"/>
            <a:ext cx="3474905" cy="2182036"/>
          </a:xfrm>
          <a:prstGeom prst="flowChartAlternate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en-US" b="1" kern="0" dirty="0">
                <a:solidFill>
                  <a:schemeClr val="tx1"/>
                </a:solidFill>
                <a:ea typeface="ＭＳ Ｐゴシック" charset="-128"/>
              </a:rPr>
              <a:t>If we’</a:t>
            </a:r>
            <a:r>
              <a:rPr lang="en-US" altLang="ja-JP" b="1" kern="0" dirty="0">
                <a:solidFill>
                  <a:schemeClr val="tx1"/>
                </a:solidFill>
                <a:ea typeface="ＭＳ Ｐゴシック" charset="-128"/>
              </a:rPr>
              <a:t>re wrong on any one of these then computer science will change dramatically</a:t>
            </a:r>
            <a:endParaRPr lang="zh-CN" altLang="en-US" b="1" dirty="0">
              <a:solidFill>
                <a:schemeClr val="tx1"/>
              </a:solidFill>
            </a:endParaRPr>
          </a:p>
        </p:txBody>
      </p:sp>
    </p:spTree>
    <p:extLst>
      <p:ext uri="{BB962C8B-B14F-4D97-AF65-F5344CB8AC3E}">
        <p14:creationId xmlns:p14="http://schemas.microsoft.com/office/powerpoint/2010/main" val="2102841367"/>
      </p:ext>
    </p:extLst>
  </p:cSld>
  <p:clrMapOvr>
    <a:masterClrMapping/>
  </p:clrMapOvr>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2D2DB9"/>
      </a:hlink>
      <a:folHlink>
        <a:srgbClr val="B2B2B2"/>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2998</TotalTime>
  <Words>1884</Words>
  <Application>Microsoft Office PowerPoint</Application>
  <PresentationFormat>On-screen Show (4:3)</PresentationFormat>
  <Paragraphs>274</Paragraphs>
  <Slides>30</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Lucida Bright Math Extension</vt:lpstr>
      <vt:lpstr>ＭＳ Ｐゴシック</vt:lpstr>
      <vt:lpstr>宋体</vt:lpstr>
      <vt:lpstr>Arial</vt:lpstr>
      <vt:lpstr>Cambria Math</vt:lpstr>
      <vt:lpstr>Symbol</vt:lpstr>
      <vt:lpstr>Tahoma</vt:lpstr>
      <vt:lpstr>Times New Roman</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central questions</vt:lpstr>
      <vt:lpstr>The central questions</vt:lpstr>
      <vt:lpstr>The central questions</vt:lpstr>
      <vt:lpstr>The central questions</vt:lpstr>
      <vt:lpstr>The central questions</vt:lpstr>
      <vt:lpstr>The central questions</vt:lpstr>
      <vt:lpstr>The central questions</vt:lpstr>
      <vt:lpstr>The central questions</vt:lpstr>
      <vt:lpstr>The central questions</vt:lpstr>
      <vt:lpstr>The central questions</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245: Database System Principles</dc:title>
  <dc:creator>Siroker</dc:creator>
  <cp:lastModifiedBy>Chen, Jianer</cp:lastModifiedBy>
  <cp:revision>238</cp:revision>
  <cp:lastPrinted>2001-01-16T17:12:14Z</cp:lastPrinted>
  <dcterms:created xsi:type="dcterms:W3CDTF">1999-07-13T19:55:20Z</dcterms:created>
  <dcterms:modified xsi:type="dcterms:W3CDTF">2020-08-24T14:59:16Z</dcterms:modified>
</cp:coreProperties>
</file>