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93" r:id="rId2"/>
    <p:sldId id="366" r:id="rId3"/>
    <p:sldId id="890" r:id="rId4"/>
    <p:sldId id="891" r:id="rId5"/>
    <p:sldId id="892" r:id="rId6"/>
    <p:sldId id="893" r:id="rId7"/>
    <p:sldId id="894" r:id="rId8"/>
    <p:sldId id="895" r:id="rId9"/>
    <p:sldId id="896" r:id="rId10"/>
    <p:sldId id="897" r:id="rId11"/>
    <p:sldId id="889" r:id="rId1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CC00"/>
    <a:srgbClr val="DE3ED3"/>
    <a:srgbClr val="FFCCFF"/>
    <a:srgbClr val="FF3300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88" d="100"/>
          <a:sy n="88" d="100"/>
        </p:scale>
        <p:origin x="120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CSCE-629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722746" y="2470239"/>
            <a:ext cx="16985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2022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PETE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DC9B17-6771-4BC4-BF0E-E7F95241C4C7}"/>
              </a:ext>
            </a:extLst>
          </p:cNvPr>
          <p:cNvSpPr txBox="1"/>
          <p:nvPr/>
        </p:nvSpPr>
        <p:spPr>
          <a:xfrm>
            <a:off x="0" y="6488668"/>
            <a:ext cx="2049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December 7,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Data structures: 2-3 trees, B+ trees, hashing, Union-Find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BD7651-A3A0-4055-BA24-D6C3871E7EB5}"/>
              </a:ext>
            </a:extLst>
          </p:cNvPr>
          <p:cNvSpPr txBox="1"/>
          <p:nvPr/>
        </p:nvSpPr>
        <p:spPr>
          <a:xfrm>
            <a:off x="6327282" y="5705414"/>
            <a:ext cx="1330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Basic graph algorithms: DFS and BFS, and their applications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50531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Topological sorting, strongly connected components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887E9B-609D-4F3F-903B-0E04DB5EC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565968"/>
            <a:ext cx="7619930" cy="75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Graph optimization problems: shortest path, minimum spanning tree, maximum bandwidth path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D2704431-74F4-4E9B-8F8A-4DE1A40D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04" y="3282300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Dijkstra’s algorithm, Kruskal’s algorithm 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D9C7BF4C-1270-4094-AB0D-655182FF8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4560397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The classes </a:t>
            </a:r>
            <a:r>
              <a:rPr lang="en-US" altLang="en-US" sz="2000" dirty="0">
                <a:latin typeface="Lucida Handwriting" panose="03010101010101010101" pitchFamily="66" charset="0"/>
              </a:rPr>
              <a:t>P</a:t>
            </a:r>
            <a:r>
              <a:rPr lang="en-US" altLang="en-US" sz="2000" kern="0" dirty="0"/>
              <a:t>,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 and their relation, poly-time reductions.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8CE5DC6-A0BC-423B-B0D6-2B5673E08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52" y="4964693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 and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-completeness, Cook Theorem.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A73A53-5238-48AF-BDC0-BB01EA225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5356806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Lucida Handwriting" panose="03010101010101010101" pitchFamily="66" charset="0"/>
              </a:rPr>
              <a:t>NPC</a:t>
            </a:r>
            <a:r>
              <a:rPr lang="en-US" altLang="en-US" sz="2000" kern="0" dirty="0"/>
              <a:t>: SAT, IS, VC, Subset-Sum, Partition, </a:t>
            </a:r>
            <a:r>
              <a:rPr lang="en-US" altLang="en-US" sz="2000" kern="0" dirty="0" err="1"/>
              <a:t>Makespan</a:t>
            </a:r>
            <a:r>
              <a:rPr lang="en-US" altLang="en-US" sz="2000" kern="0" dirty="0"/>
              <a:t>, Knapsack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0AAFF040-A66F-4062-9120-9C5070F10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5752622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Simple poly-time reductions to prove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F312E4AE-F694-461A-B83D-A3AE58F07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67" y="3737480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Bellman-Ford algorithm, Floyd-</a:t>
            </a:r>
            <a:r>
              <a:rPr lang="en-US" altLang="en-US" sz="2000" kern="0" dirty="0" err="1"/>
              <a:t>Warshall</a:t>
            </a:r>
            <a:r>
              <a:rPr lang="en-US" altLang="en-US" sz="2000" kern="0" dirty="0"/>
              <a:t> algorithm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526C091F-407F-450B-965F-B2790270A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4147716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Graph matching, maximum flow, algorithms and complexity</a:t>
            </a:r>
          </a:p>
        </p:txBody>
      </p:sp>
    </p:spTree>
    <p:extLst>
      <p:ext uri="{BB962C8B-B14F-4D97-AF65-F5344CB8AC3E}">
        <p14:creationId xmlns:p14="http://schemas.microsoft.com/office/powerpoint/2010/main" val="337007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Data structures: 2-3 trees, B+ trees, hashing, Union-Find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8821BB-882C-488A-B983-7F1E789B47C8}"/>
              </a:ext>
            </a:extLst>
          </p:cNvPr>
          <p:cNvSpPr txBox="1"/>
          <p:nvPr/>
        </p:nvSpPr>
        <p:spPr>
          <a:xfrm>
            <a:off x="769195" y="2005660"/>
            <a:ext cx="7518712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2-3 trees: structures and properties, operations (search, insert, delete), complexity,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B+ trees: definitions and structures, complexity for basic operations (search, insert, delete)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Hashing: definitions, operations and complexity, perfect hashing, universal hash,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Union-Find: representations, operations and complexity, applications.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A08083B2-1599-4A54-856A-EC0E77893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</p:spTree>
    <p:extLst>
      <p:ext uri="{BB962C8B-B14F-4D97-AF65-F5344CB8AC3E}">
        <p14:creationId xmlns:p14="http://schemas.microsoft.com/office/powerpoint/2010/main" val="1170888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Data structures: 2-3 trees, B+ trees, hashing, Union-Find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Basic graph algorithms: DFS and BFS, and their applications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BA8D43-9922-4577-8435-439C1E5C7A16}"/>
              </a:ext>
            </a:extLst>
          </p:cNvPr>
          <p:cNvSpPr txBox="1"/>
          <p:nvPr/>
        </p:nvSpPr>
        <p:spPr>
          <a:xfrm>
            <a:off x="769195" y="2475243"/>
            <a:ext cx="751871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Basic algorithms and complexity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Properties of DFS trees and BFS trees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Solving graph problems using DFS and BFS: trees, cycles, connectivity, bipartiteness, path …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E70C581D-9453-49F5-9BE2-169EB1EB1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</p:spTree>
    <p:extLst>
      <p:ext uri="{BB962C8B-B14F-4D97-AF65-F5344CB8AC3E}">
        <p14:creationId xmlns:p14="http://schemas.microsoft.com/office/powerpoint/2010/main" val="700740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Data structures: 2-3 trees, B+ trees, hashing, Union-Find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Basic graph algorithms: DFS and BFS, and their applications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50531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Topological sorting, strongly connected components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758C3E-BDBA-4A4E-BE12-52F70DF7CA72}"/>
              </a:ext>
            </a:extLst>
          </p:cNvPr>
          <p:cNvSpPr txBox="1"/>
          <p:nvPr/>
        </p:nvSpPr>
        <p:spPr>
          <a:xfrm>
            <a:off x="707970" y="2707440"/>
            <a:ext cx="751871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definitions of the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algorithms solving the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correctness of the algorithms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669F37F8-AD05-4CA2-8A7B-CD7F81FFC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</p:spTree>
    <p:extLst>
      <p:ext uri="{BB962C8B-B14F-4D97-AF65-F5344CB8AC3E}">
        <p14:creationId xmlns:p14="http://schemas.microsoft.com/office/powerpoint/2010/main" val="222457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Data structures: 2-3 trees, B+ trees, hashing, Union-Find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Basic graph algorithms: DFS and BFS, and their applications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50531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Topological sorting, strongly connected components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887E9B-609D-4F3F-903B-0E04DB5EC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565968"/>
            <a:ext cx="7619930" cy="75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Graph optimization problems: shortest path, minimum spanning tree, maximum bandwidth path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172037-DC04-456B-8353-627EC917AA72}"/>
              </a:ext>
            </a:extLst>
          </p:cNvPr>
          <p:cNvSpPr txBox="1"/>
          <p:nvPr/>
        </p:nvSpPr>
        <p:spPr>
          <a:xfrm>
            <a:off x="769195" y="3483738"/>
            <a:ext cx="7518712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definitions of the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Basic properties of the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Data structures for problem instances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Variations of the problems and their relationship to the original problems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890F92C5-7249-4CDA-A242-DD97CBD6E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</p:spTree>
    <p:extLst>
      <p:ext uri="{BB962C8B-B14F-4D97-AF65-F5344CB8AC3E}">
        <p14:creationId xmlns:p14="http://schemas.microsoft.com/office/powerpoint/2010/main" val="358891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Data structures: 2-3 trees, B+ trees, hashing, Union-Find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Basic graph algorithms: DFS and BFS, and their applications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50531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Topological sorting, strongly connected components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887E9B-609D-4F3F-903B-0E04DB5EC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565968"/>
            <a:ext cx="7619930" cy="75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Graph optimization problems: shortest path, minimum spanning tree, maximum bandwidth path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D2704431-74F4-4E9B-8F8A-4DE1A40D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04" y="3282300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Dijkstra’s algorithm, Kruskal’s algorithm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C39398-44B4-4F17-AA0E-0BD902D4C39D}"/>
              </a:ext>
            </a:extLst>
          </p:cNvPr>
          <p:cNvSpPr txBox="1"/>
          <p:nvPr/>
        </p:nvSpPr>
        <p:spPr>
          <a:xfrm>
            <a:off x="652904" y="3863274"/>
            <a:ext cx="7518712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algorithms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data structures used by the algorithms and the corresponding complexity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correctness of the algorithms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Variations of the problems and their relationship to the original problems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9731047B-92EF-49B9-9F1A-CC77FBE2F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</p:spTree>
    <p:extLst>
      <p:ext uri="{BB962C8B-B14F-4D97-AF65-F5344CB8AC3E}">
        <p14:creationId xmlns:p14="http://schemas.microsoft.com/office/powerpoint/2010/main" val="229813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Data structures: 2-3 trees, B+ trees, hashing, Union-Find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Basic graph algorithms: DFS and BFS, and their applications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50531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Topological sorting, strongly connected components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887E9B-609D-4F3F-903B-0E04DB5EC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565968"/>
            <a:ext cx="7619930" cy="75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Graph optimization problems: shortest path, minimum spanning tree, maximum bandwidth path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D2704431-74F4-4E9B-8F8A-4DE1A40D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04" y="3282300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Dijkstra’s algorithm, Kruskal’s algorithm 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F312E4AE-F694-461A-B83D-A3AE58F07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95" y="3693929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Bellman-Ford algorithm, Floyd-</a:t>
            </a:r>
            <a:r>
              <a:rPr lang="en-US" altLang="en-US" sz="2000" kern="0" dirty="0" err="1"/>
              <a:t>Warshall</a:t>
            </a:r>
            <a:r>
              <a:rPr lang="en-US" altLang="en-US" sz="2000" kern="0" dirty="0"/>
              <a:t> algorithm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4E8718-4610-405E-88A1-9D4ED1FBC7EB}"/>
              </a:ext>
            </a:extLst>
          </p:cNvPr>
          <p:cNvSpPr txBox="1"/>
          <p:nvPr/>
        </p:nvSpPr>
        <p:spPr>
          <a:xfrm>
            <a:off x="639195" y="4140696"/>
            <a:ext cx="751871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algorithms and complexity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correctness of the algorithms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Handling negative cycles in graphs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9934806F-B6A5-4424-B55E-69A110A46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</p:spTree>
    <p:extLst>
      <p:ext uri="{BB962C8B-B14F-4D97-AF65-F5344CB8AC3E}">
        <p14:creationId xmlns:p14="http://schemas.microsoft.com/office/powerpoint/2010/main" val="382331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Data structures: 2-3 trees, B+ trees, hashing, Union-Find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Basic graph algorithms: DFS and BFS, and their applications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50531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Topological sorting, strongly connected components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887E9B-609D-4F3F-903B-0E04DB5EC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565968"/>
            <a:ext cx="7619930" cy="75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Graph optimization problems: shortest path, minimum spanning tree, maximum bandwidth path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D2704431-74F4-4E9B-8F8A-4DE1A40D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04" y="3282300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Dijkstra’s algorithm, Kruskal’s algorithm 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F312E4AE-F694-461A-B83D-A3AE58F07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95" y="3693929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Bellman-Ford algorithm, Floyd-</a:t>
            </a:r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Warshall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 algorithm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287B84-4193-422D-9140-DB55286A4A5C}"/>
              </a:ext>
            </a:extLst>
          </p:cNvPr>
          <p:cNvSpPr txBox="1"/>
          <p:nvPr/>
        </p:nvSpPr>
        <p:spPr>
          <a:xfrm>
            <a:off x="639194" y="4589452"/>
            <a:ext cx="782357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Definition and properties of the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Basic theorems for the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Matching algorithm for bipartite graphs, complexity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Dinic</a:t>
            </a:r>
            <a:r>
              <a:rPr lang="en-US" dirty="0"/>
              <a:t> algorithm for maximum flow, complexity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B2F012D0-4426-4C9A-A8EB-F000FD5EA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82C007A-457F-4ED5-A714-5FC66766D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4147716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Graph matching, maximum flow, algorithms and complexity</a:t>
            </a:r>
          </a:p>
        </p:txBody>
      </p:sp>
    </p:spTree>
    <p:extLst>
      <p:ext uri="{BB962C8B-B14F-4D97-AF65-F5344CB8AC3E}">
        <p14:creationId xmlns:p14="http://schemas.microsoft.com/office/powerpoint/2010/main" val="82101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6ABD7651-A3A0-4055-BA24-D6C3871E7EB5}"/>
              </a:ext>
            </a:extLst>
          </p:cNvPr>
          <p:cNvSpPr txBox="1"/>
          <p:nvPr/>
        </p:nvSpPr>
        <p:spPr>
          <a:xfrm>
            <a:off x="6327282" y="5977556"/>
            <a:ext cx="1330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D9C7BF4C-1270-4094-AB0D-655182FF8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964" y="4473302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The classes </a:t>
            </a:r>
            <a:r>
              <a:rPr lang="en-US" altLang="en-US" sz="2000" dirty="0">
                <a:latin typeface="Lucida Handwriting" panose="03010101010101010101" pitchFamily="66" charset="0"/>
              </a:rPr>
              <a:t>P</a:t>
            </a:r>
            <a:r>
              <a:rPr lang="en-US" altLang="en-US" sz="2000" kern="0" dirty="0"/>
              <a:t>,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 and their relation, poly-time reductions.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8CE5DC6-A0BC-423B-B0D6-2B5673E08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52" y="4877598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 and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-completeness, Cook Theorem.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0AAFF040-A66F-4062-9120-9C5070F10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5665527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Simple poly-time reductions to prove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-hardness.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9762D4F-1B96-41F2-95A8-B5275204B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10F6763-5E94-450F-BADB-9E29630A4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622" y="5291490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Lucida Handwriting" panose="03010101010101010101" pitchFamily="66" charset="0"/>
              </a:rPr>
              <a:t>NPC</a:t>
            </a:r>
            <a:r>
              <a:rPr lang="en-US" altLang="en-US" sz="2000" kern="0" dirty="0"/>
              <a:t>: SAT, IS, VC, Subset-Sum, Partition, </a:t>
            </a:r>
            <a:r>
              <a:rPr lang="en-US" altLang="en-US" sz="2000" kern="0" dirty="0" err="1"/>
              <a:t>Makespan</a:t>
            </a:r>
            <a:r>
              <a:rPr lang="en-US" altLang="en-US" sz="2000" kern="0" dirty="0"/>
              <a:t>, Knapsack</a:t>
            </a:r>
          </a:p>
        </p:txBody>
      </p:sp>
    </p:spTree>
    <p:extLst>
      <p:ext uri="{BB962C8B-B14F-4D97-AF65-F5344CB8AC3E}">
        <p14:creationId xmlns:p14="http://schemas.microsoft.com/office/powerpoint/2010/main" val="2312912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7498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Data structures: 2-3 trees, B+ trees, Hashing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BD7651-A3A0-4055-BA24-D6C3871E7EB5}"/>
              </a:ext>
            </a:extLst>
          </p:cNvPr>
          <p:cNvSpPr txBox="1"/>
          <p:nvPr/>
        </p:nvSpPr>
        <p:spPr>
          <a:xfrm>
            <a:off x="6327282" y="5977556"/>
            <a:ext cx="1330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908007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75190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Basic graph algorithms: DFS and BFS, and their applications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50531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Topological sorting, strongly connected components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887E9B-609D-4F3F-903B-0E04DB5EC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565968"/>
            <a:ext cx="7619930" cy="75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Graph optimization problems: shortest path, minimum spanning tree, maximum bandwidth path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D2704431-74F4-4E9B-8F8A-4DE1A40D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04" y="3282300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Dijkstra’s algorithm, Kruskal’s algorithm 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D9C7BF4C-1270-4094-AB0D-655182FF8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4473302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The classes </a:t>
            </a:r>
            <a:r>
              <a:rPr lang="en-US" altLang="en-US" sz="2000" dirty="0">
                <a:latin typeface="Lucida Handwriting" panose="03010101010101010101" pitchFamily="66" charset="0"/>
              </a:rPr>
              <a:t>P</a:t>
            </a:r>
            <a:r>
              <a:rPr lang="en-US" altLang="en-US" sz="2000" kern="0" dirty="0"/>
              <a:t>,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 and their relation, poly-time reductions.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8CE5DC6-A0BC-423B-B0D6-2B5673E08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52" y="4877598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 and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-completeness, Cook Theorem.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0AAFF040-A66F-4062-9120-9C5070F10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5665527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Simple poly-time reductions to prove </a:t>
            </a:r>
            <a:r>
              <a:rPr lang="en-US" altLang="en-US" sz="2000" dirty="0"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-hardness.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EC85FAA4-1496-4FDD-943D-8949EB0F7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195" y="6112188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 dirty="0"/>
              <a:t>Extended Office Hours: Dec 8, 9, 12: 4:00 pm – 5:00 pm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F312E4AE-F694-461A-B83D-A3AE58F07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95" y="3693929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Bellman-Ford algorithm, Floyd-</a:t>
            </a:r>
            <a:r>
              <a:rPr lang="en-US" altLang="en-US" sz="2000" kern="0" dirty="0" err="1"/>
              <a:t>Warshall</a:t>
            </a:r>
            <a:r>
              <a:rPr lang="en-US" altLang="en-US" sz="2000" kern="0" dirty="0"/>
              <a:t> algorithm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6BE9ADBF-787B-4915-A757-B6C39FF87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96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Review for Final Exam </a:t>
            </a:r>
            <a:r>
              <a:rPr lang="en-US" altLang="zh-CN" sz="2000" dirty="0">
                <a:ea typeface="宋体" panose="02010600030101010101" pitchFamily="2" charset="-122"/>
              </a:rPr>
              <a:t>(Dec 13, 10:30 am–12:30 pm)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1C36CC89-2501-4191-BDC6-BC23CDC9F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36" y="5291490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Lucida Handwriting" panose="03010101010101010101" pitchFamily="66" charset="0"/>
              </a:rPr>
              <a:t>NPC</a:t>
            </a:r>
            <a:r>
              <a:rPr lang="en-US" altLang="en-US" sz="2000" kern="0" dirty="0"/>
              <a:t>: SAT, IS, VC, Subset-Sum, Partition, </a:t>
            </a:r>
            <a:r>
              <a:rPr lang="en-US" altLang="en-US" sz="2000" kern="0" dirty="0" err="1"/>
              <a:t>Makespan</a:t>
            </a:r>
            <a:r>
              <a:rPr lang="en-US" altLang="en-US" sz="2000" kern="0" dirty="0"/>
              <a:t>, Knapsack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9F6E8907-561B-43AF-AB23-6392F33B1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94" y="4082400"/>
            <a:ext cx="782357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Graph matching, maximum flow, algorithms and complexity</a:t>
            </a:r>
          </a:p>
        </p:txBody>
      </p:sp>
    </p:spTree>
    <p:extLst>
      <p:ext uri="{BB962C8B-B14F-4D97-AF65-F5344CB8AC3E}">
        <p14:creationId xmlns:p14="http://schemas.microsoft.com/office/powerpoint/2010/main" val="262948131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8020</TotalTime>
  <Words>1018</Words>
  <Application>Microsoft Office PowerPoint</Application>
  <PresentationFormat>On-screen Show (4:3)</PresentationFormat>
  <Paragraphs>111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宋体</vt:lpstr>
      <vt:lpstr>Arial</vt:lpstr>
      <vt:lpstr>Lucida Handwriting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812</cp:revision>
  <cp:lastPrinted>2001-01-16T17:12:14Z</cp:lastPrinted>
  <dcterms:created xsi:type="dcterms:W3CDTF">1999-07-13T19:55:20Z</dcterms:created>
  <dcterms:modified xsi:type="dcterms:W3CDTF">2022-12-07T22:27:17Z</dcterms:modified>
</cp:coreProperties>
</file>