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67" r:id="rId2"/>
    <p:sldId id="883" r:id="rId3"/>
    <p:sldId id="832" r:id="rId4"/>
    <p:sldId id="831" r:id="rId5"/>
    <p:sldId id="804" r:id="rId6"/>
    <p:sldId id="803" r:id="rId7"/>
    <p:sldId id="802" r:id="rId8"/>
    <p:sldId id="801" r:id="rId9"/>
    <p:sldId id="800" r:id="rId10"/>
    <p:sldId id="798" r:id="rId11"/>
    <p:sldId id="805" r:id="rId12"/>
    <p:sldId id="811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90772" autoAdjust="0"/>
  </p:normalViewPr>
  <p:slideViewPr>
    <p:cSldViewPr snapToGrid="0">
      <p:cViewPr varScale="1">
        <p:scale>
          <a:sx n="80" d="100"/>
          <a:sy n="80" d="100"/>
        </p:scale>
        <p:origin x="14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39264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23163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95023" y="6248400"/>
            <a:ext cx="2412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November 28,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blipFill>
                <a:blip r:embed="rId2"/>
                <a:stretch>
                  <a:fillRect l="-331" t="-1361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(1) 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600" dirty="0"/>
                  <a:t>if for every problem Q’ in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Q.   	 (2) </a:t>
                </a:r>
                <a:r>
                  <a:rPr lang="en-US" altLang="en-US" sz="1600" dirty="0"/>
                  <a:t>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600" dirty="0"/>
                  <a:t>if it is in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 and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–hard. </a:t>
                </a:r>
              </a:p>
              <a:p>
                <a:pPr marL="0" indent="0">
                  <a:buNone/>
                </a:pPr>
                <a:endParaRPr lang="en-US" altLang="en-US" sz="1600" dirty="0"/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blipFill>
                <a:blip r:embed="rId3"/>
                <a:stretch>
                  <a:fillRect l="-331" t="-2000" r="-2483" b="-1200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blipFill>
                <a:blip r:embed="rId4"/>
                <a:stretch>
                  <a:fillRect l="-331" t="-3571" b="-285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6F8A329-AC8A-4FCF-AE32-FD3E34DFB809}"/>
              </a:ext>
            </a:extLst>
          </p:cNvPr>
          <p:cNvGrpSpPr/>
          <p:nvPr/>
        </p:nvGrpSpPr>
        <p:grpSpPr>
          <a:xfrm>
            <a:off x="848356" y="955123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034C7E4-907C-4A62-91D1-3C37EF017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44D270-4307-4EAE-B395-F691C001C195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FF3E3F4-3CD1-48FC-8F56-AFE57692E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66A8B-3FAB-4221-9E7A-4E0E443B3B7E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/>
                  <a:t>A general procedure to prove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–hardness of a problem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600" dirty="0"/>
                  <a:t>(1) Start with a known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 problem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;    (2) Show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/>
                  <a:t>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600" dirty="0"/>
              </a:p>
              <a:p>
                <a:pPr marL="0" indent="0">
                  <a:buNone/>
                </a:pPr>
                <a:r>
                  <a:rPr lang="en-US" altLang="en-US" sz="1600" dirty="0"/>
                  <a:t>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blipFill>
                <a:blip r:embed="rId5"/>
                <a:stretch>
                  <a:fillRect l="-331" t="-4040" b="-2121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3">
            <a:extLst>
              <a:ext uri="{FF2B5EF4-FFF2-40B4-BE49-F238E27FC236}">
                <a16:creationId xmlns:a16="http://schemas.microsoft.com/office/drawing/2014/main" id="{84973D31-8BF5-404B-9F1C-A4C8C86A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4" y="4582336"/>
            <a:ext cx="7345737" cy="3228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600" dirty="0">
                <a:solidFill>
                  <a:srgbClr val="FF0000"/>
                </a:solidFill>
              </a:rPr>
              <a:t>.</a:t>
            </a:r>
            <a:r>
              <a:rPr lang="en-US" altLang="en-US" sz="1600" dirty="0"/>
              <a:t> SAT is </a:t>
            </a:r>
            <a:r>
              <a:rPr lang="en-US" altLang="en-US" sz="1600" dirty="0"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–complete. </a:t>
            </a:r>
          </a:p>
        </p:txBody>
      </p:sp>
    </p:spTree>
    <p:extLst>
      <p:ext uri="{BB962C8B-B14F-4D97-AF65-F5344CB8AC3E}">
        <p14:creationId xmlns:p14="http://schemas.microsoft.com/office/powerpoint/2010/main" val="88678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99457" y="1146028"/>
                <a:ext cx="7658744" cy="2606774"/>
              </a:xfrm>
              <a:ln>
                <a:noFill/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Definition.</a:t>
                </a:r>
                <a:r>
                  <a:rPr lang="en-US" sz="2400" dirty="0"/>
                  <a:t> Q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and Q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: decision problems. </a:t>
                </a:r>
              </a:p>
              <a:p>
                <a:pPr marL="0" indent="0">
                  <a:buNone/>
                </a:pPr>
                <a:r>
                  <a:rPr lang="en-US" sz="2400" dirty="0"/>
                  <a:t>Q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is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polynomial-time reducible </a:t>
                </a:r>
                <a:r>
                  <a:rPr lang="en-US" sz="2400" dirty="0"/>
                  <a:t>to Q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, (</a:t>
                </a:r>
                <a:r>
                  <a:rPr lang="en-US" sz="240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Q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dirty="0"/>
                  <a:t>if there is a polynomial-time algorithm T such that for an instance x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of Q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T(x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) is an instance of Q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such that x</a:t>
                </a:r>
                <a:r>
                  <a:rPr lang="en-US" sz="2400" baseline="-25000" dirty="0"/>
                  <a:t>1  </a:t>
                </a:r>
                <a:r>
                  <a:rPr lang="en-US" sz="2400" dirty="0"/>
                  <a:t>is a yes-instance of Q</a:t>
                </a:r>
                <a:r>
                  <a:rPr lang="en-US" sz="2400" baseline="-25000" dirty="0"/>
                  <a:t>1 </a:t>
                </a:r>
                <a:r>
                  <a:rPr lang="en-US" sz="2400" dirty="0"/>
                  <a:t>if and only if T(x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) is a yes-instance of Q</a:t>
                </a:r>
                <a:r>
                  <a:rPr lang="en-US" sz="2400" baseline="-25000" dirty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30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99457" y="1146028"/>
                <a:ext cx="7658744" cy="2606774"/>
              </a:xfrm>
              <a:blipFill>
                <a:blip r:embed="rId3"/>
                <a:stretch>
                  <a:fillRect l="-1193" t="-18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C31077-2F97-4B0E-9C93-29DA1370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54" y="371986"/>
            <a:ext cx="7828469" cy="58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1" kern="0" dirty="0"/>
              <a:t>Polynomial-time Reduction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B9F8D3-0427-4AEB-9CF5-2AE8EBF627DA}"/>
              </a:ext>
            </a:extLst>
          </p:cNvPr>
          <p:cNvGrpSpPr/>
          <p:nvPr/>
        </p:nvGrpSpPr>
        <p:grpSpPr>
          <a:xfrm>
            <a:off x="1046756" y="3849190"/>
            <a:ext cx="4860747" cy="2399210"/>
            <a:chOff x="1949124" y="4303363"/>
            <a:chExt cx="4860747" cy="23992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3">
                  <a:extLst>
                    <a:ext uri="{FF2B5EF4-FFF2-40B4-BE49-F238E27FC236}">
                      <a16:creationId xmlns:a16="http://schemas.microsoft.com/office/drawing/2014/main" id="{71EB9438-6D64-4A2C-84C1-A4E499C458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7788" y="4303363"/>
                  <a:ext cx="3880192" cy="5814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FontTx/>
                    <a:buNone/>
                  </a:pPr>
                  <a:r>
                    <a:rPr lang="en-US" sz="2400" dirty="0">
                      <a:solidFill>
                        <a:srgbClr val="FF0000"/>
                      </a:solidFill>
                    </a:rPr>
                    <a:t>Q</a:t>
                  </a:r>
                  <a:r>
                    <a:rPr lang="en-US" sz="2400" baseline="-25000" dirty="0">
                      <a:solidFill>
                        <a:srgbClr val="FF0000"/>
                      </a:solidFill>
                    </a:rPr>
                    <a:t>1         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a14:m>
                  <a:r>
                    <a:rPr lang="en-US" sz="2400" dirty="0">
                      <a:solidFill>
                        <a:srgbClr val="FF0000"/>
                      </a:solidFill>
                    </a:rPr>
                    <a:t>             Q</a:t>
                  </a:r>
                  <a:r>
                    <a:rPr lang="en-US" sz="2400" baseline="-25000" dirty="0">
                      <a:solidFill>
                        <a:srgbClr val="FF0000"/>
                      </a:solidFill>
                    </a:rPr>
                    <a:t>2</a:t>
                  </a:r>
                  <a:endParaRPr lang="en-US" sz="2400" kern="0" dirty="0"/>
                </a:p>
              </p:txBody>
            </p:sp>
          </mc:Choice>
          <mc:Fallback xmlns="">
            <p:sp>
              <p:nvSpPr>
                <p:cNvPr id="8" name="Rectangle 3">
                  <a:extLst>
                    <a:ext uri="{FF2B5EF4-FFF2-40B4-BE49-F238E27FC236}">
                      <a16:creationId xmlns:a16="http://schemas.microsoft.com/office/drawing/2014/main" id="{71EB9438-6D64-4A2C-84C1-A4E499C458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788" y="4303363"/>
                  <a:ext cx="3880192" cy="581458"/>
                </a:xfrm>
                <a:prstGeom prst="rect">
                  <a:avLst/>
                </a:prstGeom>
                <a:blipFill>
                  <a:blip r:embed="rId4"/>
                  <a:stretch>
                    <a:fillRect l="-2355" t="-7292" b="-312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AA31695-FCE4-49A6-8309-AB99EFF4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7788" y="4989095"/>
              <a:ext cx="4108791" cy="58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sz="2400" dirty="0"/>
                <a:t>x</a:t>
              </a:r>
              <a:r>
                <a:rPr lang="en-US" sz="2400" baseline="-25000" dirty="0"/>
                <a:t>1 </a:t>
              </a:r>
              <a:r>
                <a:rPr lang="en-US" sz="2400" dirty="0"/>
                <a:t>                              T(x</a:t>
              </a:r>
              <a:r>
                <a:rPr lang="en-US" sz="2400" baseline="-25000" dirty="0"/>
                <a:t>1</a:t>
              </a:r>
              <a:r>
                <a:rPr lang="en-US" sz="2400" dirty="0"/>
                <a:t>)</a:t>
              </a:r>
              <a:endParaRPr lang="en-US" sz="2400" kern="0" dirty="0"/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D39F247-6FFA-47EA-8DAA-FCF7E186C655}"/>
                </a:ext>
              </a:extLst>
            </p:cNvPr>
            <p:cNvCxnSpPr/>
            <p:nvPr/>
          </p:nvCxnSpPr>
          <p:spPr>
            <a:xfrm>
              <a:off x="3188368" y="5279824"/>
              <a:ext cx="181676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A4BFF3-7FF6-49B5-A86E-E1D2D0C6BCE9}"/>
                </a:ext>
              </a:extLst>
            </p:cNvPr>
            <p:cNvSpPr txBox="1"/>
            <p:nvPr/>
          </p:nvSpPr>
          <p:spPr>
            <a:xfrm>
              <a:off x="3981011" y="4879714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T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D0B9A57-8850-4173-966F-7C3B53A47749}"/>
                </a:ext>
              </a:extLst>
            </p:cNvPr>
            <p:cNvCxnSpPr/>
            <p:nvPr/>
          </p:nvCxnSpPr>
          <p:spPr>
            <a:xfrm>
              <a:off x="5835316" y="5570553"/>
              <a:ext cx="0" cy="505394"/>
            </a:xfrm>
            <a:prstGeom prst="straightConnector1">
              <a:avLst/>
            </a:prstGeom>
            <a:ln w="571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4E72F7F1-A7B0-4A5A-9C59-F848109D4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9124" y="6121115"/>
              <a:ext cx="4860747" cy="58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sz="2400" dirty="0"/>
                <a:t>yes/no                          yes/no</a:t>
              </a:r>
              <a:endParaRPr lang="en-US" sz="2400" kern="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DC5BAA9-1CE0-426B-A1FA-B16C85139910}"/>
                </a:ext>
              </a:extLst>
            </p:cNvPr>
            <p:cNvCxnSpPr/>
            <p:nvPr/>
          </p:nvCxnSpPr>
          <p:spPr>
            <a:xfrm flipH="1">
              <a:off x="3188368" y="6389758"/>
              <a:ext cx="198521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3">
            <a:extLst>
              <a:ext uri="{FF2B5EF4-FFF2-40B4-BE49-F238E27FC236}">
                <a16:creationId xmlns:a16="http://schemas.microsoft.com/office/drawing/2014/main" id="{D60B297D-AAC7-4371-B534-7BB2A3252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255" y="3703234"/>
            <a:ext cx="2365640" cy="90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/>
              <a:t>* Q</a:t>
            </a:r>
            <a:r>
              <a:rPr lang="en-US" sz="2400" baseline="-25000" dirty="0"/>
              <a:t>1</a:t>
            </a:r>
            <a:r>
              <a:rPr lang="en-US" sz="2400" dirty="0"/>
              <a:t> is not harder than Q</a:t>
            </a:r>
            <a:r>
              <a:rPr lang="en-US" sz="2400" baseline="-25000" dirty="0"/>
              <a:t>2</a:t>
            </a:r>
            <a:endParaRPr lang="en-US" sz="2400" kern="0" baseline="-25000" dirty="0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33B57E1-A112-4497-845B-08613BDC8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408" y="4573976"/>
            <a:ext cx="2365640" cy="90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/>
              <a:t>* If Q</a:t>
            </a:r>
            <a:r>
              <a:rPr lang="en-US" sz="2400" baseline="-25000" dirty="0"/>
              <a:t>2</a:t>
            </a:r>
            <a:r>
              <a:rPr lang="en-US" sz="2400" dirty="0"/>
              <a:t> is in P, then so is Q</a:t>
            </a:r>
            <a:r>
              <a:rPr lang="en-US" sz="2400" baseline="-25000" dirty="0"/>
              <a:t>1</a:t>
            </a:r>
            <a:endParaRPr lang="en-US" sz="2400" kern="0" baseline="-25000" dirty="0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CA917C25-F19C-4223-AC26-9C1565D8C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559" y="5442818"/>
            <a:ext cx="2630327" cy="90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/>
              <a:t>* If Q</a:t>
            </a:r>
            <a:r>
              <a:rPr lang="en-US" sz="2400" baseline="-25000" dirty="0"/>
              <a:t>1</a:t>
            </a:r>
            <a:r>
              <a:rPr lang="en-US" sz="2400" dirty="0"/>
              <a:t> is not in P, then neither is Q</a:t>
            </a:r>
            <a:r>
              <a:rPr lang="en-US" sz="2400" baseline="-25000" dirty="0"/>
              <a:t>1</a:t>
            </a:r>
            <a:endParaRPr lang="en-US" sz="2400" kern="0" baseline="-25000" dirty="0"/>
          </a:p>
        </p:txBody>
      </p:sp>
    </p:spTree>
    <p:extLst>
      <p:ext uri="{BB962C8B-B14F-4D97-AF65-F5344CB8AC3E}">
        <p14:creationId xmlns:p14="http://schemas.microsoft.com/office/powerpoint/2010/main" val="132824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655" y="1299409"/>
            <a:ext cx="8111857" cy="1070810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400" u="sng" dirty="0"/>
              <a:t>Satisfiability (SAT)</a:t>
            </a:r>
            <a:endParaRPr lang="en-US" sz="2400" u="sng" baseline="-25000" dirty="0"/>
          </a:p>
          <a:p>
            <a:pPr marL="0" indent="0">
              <a:buNone/>
            </a:pPr>
            <a:r>
              <a:rPr lang="en-US" sz="2400" dirty="0"/>
              <a:t>Given a CNF formula F, is F satisfiable?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2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DF34D-654E-4CEA-8B87-72BD3C72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557523"/>
            <a:ext cx="8111857" cy="58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u="sng" kern="0" dirty="0"/>
              <a:t>Problems in </a:t>
            </a:r>
            <a:r>
              <a:rPr lang="en-US" sz="2800" u="sng" dirty="0">
                <a:latin typeface="Cooper Black" panose="0208090404030B020404" pitchFamily="18" charset="0"/>
              </a:rPr>
              <a:t>NP</a:t>
            </a:r>
            <a:r>
              <a:rPr lang="en-US" sz="2800" u="sng" kern="0" dirty="0"/>
              <a:t> that are not known to be in </a:t>
            </a:r>
            <a:r>
              <a:rPr lang="en-US" sz="2800" u="sng" dirty="0">
                <a:latin typeface="Cooper Black" panose="0208090404030B020404" pitchFamily="18" charset="0"/>
              </a:rPr>
              <a:t>P</a:t>
            </a:r>
            <a:r>
              <a:rPr lang="en-US" sz="2800" u="sng" kern="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36E6A44-0B4D-43E4-9DDA-E36D7D535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2302101"/>
            <a:ext cx="8111857" cy="120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 err="1"/>
              <a:t>Indepdent</a:t>
            </a:r>
            <a:r>
              <a:rPr lang="en-US" sz="2400" u="sng" kern="0" dirty="0"/>
              <a:t> Set (IS)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a graph G and k, does G contain an independent set of k vertices?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57C831-AA36-453C-BD8E-B2DC04808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3689688"/>
            <a:ext cx="8111857" cy="129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/>
              <a:t>Vertex Cover (VC)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a graph G and k, does G contain a vertex cover of k vertices?</a:t>
            </a:r>
          </a:p>
          <a:p>
            <a:pPr marL="0" indent="0">
              <a:buFontTx/>
              <a:buNone/>
            </a:pPr>
            <a:endParaRPr lang="en-US" sz="2400" kern="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395B45F-BF5A-4F47-A815-6CDAEB6E9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5089299"/>
            <a:ext cx="8111857" cy="121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/>
              <a:t>Partition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n integers, can they be partitioned into two parts of equal sum?</a:t>
            </a:r>
          </a:p>
        </p:txBody>
      </p:sp>
    </p:spTree>
    <p:extLst>
      <p:ext uri="{BB962C8B-B14F-4D97-AF65-F5344CB8AC3E}">
        <p14:creationId xmlns:p14="http://schemas.microsoft.com/office/powerpoint/2010/main" val="395025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530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FAFA0D0D-C67C-4F84-8118-B9691B8833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FAFA0D0D-C67C-4F84-8118-B9691B883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1792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71EDDAE-AE96-4A96-8805-D3FA5B4974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71EDDAE-AE96-4A96-8805-D3FA5B497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16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888C1293-984A-4F09-AB27-B1642FDA66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888C1293-984A-4F09-AB27-B1642FDA6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5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1916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9214E129-3176-4C8C-9D1C-66A77AA8F290}"/>
              </a:ext>
            </a:extLst>
          </p:cNvPr>
          <p:cNvSpPr/>
          <p:nvPr/>
        </p:nvSpPr>
        <p:spPr>
          <a:xfrm>
            <a:off x="8059980" y="5317954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DD0803-4033-4264-AE0C-76207BEAB5B7}"/>
              </a:ext>
            </a:extLst>
          </p:cNvPr>
          <p:cNvSpPr/>
          <p:nvPr/>
        </p:nvSpPr>
        <p:spPr>
          <a:xfrm>
            <a:off x="8066915" y="5850378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7CA70E-1D3F-4815-A051-828351DE65E8}"/>
              </a:ext>
            </a:extLst>
          </p:cNvPr>
          <p:cNvGrpSpPr/>
          <p:nvPr/>
        </p:nvGrpSpPr>
        <p:grpSpPr>
          <a:xfrm>
            <a:off x="4613487" y="4401251"/>
            <a:ext cx="1268201" cy="1150834"/>
            <a:chOff x="5409060" y="4318416"/>
            <a:chExt cx="1268201" cy="11508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3A8E8F-6E27-4762-8596-B2B9EF225E2C}"/>
                </a:ext>
              </a:extLst>
            </p:cNvPr>
            <p:cNvSpPr/>
            <p:nvPr/>
          </p:nvSpPr>
          <p:spPr>
            <a:xfrm>
              <a:off x="5409060" y="4758345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04170-16D1-4DAA-86A3-DC5CA9261DE9}"/>
                </a:ext>
              </a:extLst>
            </p:cNvPr>
            <p:cNvSpPr/>
            <p:nvPr/>
          </p:nvSpPr>
          <p:spPr>
            <a:xfrm>
              <a:off x="6009920" y="431841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6AF39-40C8-421A-85B5-1357E739826C}"/>
                </a:ext>
              </a:extLst>
            </p:cNvPr>
            <p:cNvSpPr/>
            <p:nvPr/>
          </p:nvSpPr>
          <p:spPr>
            <a:xfrm>
              <a:off x="6401346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BB3273-4752-43F5-A2D0-392C62B44DFB}"/>
                </a:ext>
              </a:extLst>
            </p:cNvPr>
            <p:cNvSpPr/>
            <p:nvPr/>
          </p:nvSpPr>
          <p:spPr>
            <a:xfrm>
              <a:off x="6619556" y="474585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E22CA29-A929-4B21-8A06-2E99A3D8B239}"/>
                </a:ext>
              </a:extLst>
            </p:cNvPr>
            <p:cNvSpPr/>
            <p:nvPr/>
          </p:nvSpPr>
          <p:spPr>
            <a:xfrm>
              <a:off x="5612877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CB5B996E-B78D-4E52-A581-502DA1084E5F}"/>
                </a:ext>
              </a:extLst>
            </p:cNvPr>
            <p:cNvSpPr/>
            <p:nvPr/>
          </p:nvSpPr>
          <p:spPr>
            <a:xfrm>
              <a:off x="5409061" y="4343247"/>
              <a:ext cx="1248054" cy="1115154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E23EE6-C003-4FA8-BC75-3BECD2552E9D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5409062" y="4769197"/>
              <a:ext cx="12480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8653E7-6AD1-4994-8DFA-0C97B77837B1}"/>
                </a:ext>
              </a:extLst>
            </p:cNvPr>
            <p:cNvCxnSpPr>
              <a:stCxn id="5" idx="2"/>
              <a:endCxn id="5" idx="5"/>
            </p:cNvCxnSpPr>
            <p:nvPr/>
          </p:nvCxnSpPr>
          <p:spPr>
            <a:xfrm flipV="1">
              <a:off x="5647419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A37EDB-2DD0-41EF-97A0-C540037FD969}"/>
                </a:ext>
              </a:extLst>
            </p:cNvPr>
            <p:cNvCxnSpPr>
              <a:stCxn id="5" idx="1"/>
              <a:endCxn id="5" idx="4"/>
            </p:cNvCxnSpPr>
            <p:nvPr/>
          </p:nvCxnSpPr>
          <p:spPr>
            <a:xfrm>
              <a:off x="5409062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A59E0F-2623-441F-81A3-E848319734E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 flipH="1">
              <a:off x="5647419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5A7878-810E-476E-9401-7515DD166EE1}"/>
                </a:ext>
              </a:extLst>
            </p:cNvPr>
            <p:cNvCxnSpPr>
              <a:stCxn id="5" idx="0"/>
              <a:endCxn id="5" idx="4"/>
            </p:cNvCxnSpPr>
            <p:nvPr/>
          </p:nvCxnSpPr>
          <p:spPr>
            <a:xfrm>
              <a:off x="6033088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FE935EE-8CA6-4198-96D3-66A26BFB5093}"/>
              </a:ext>
            </a:extLst>
          </p:cNvPr>
          <p:cNvGrpSpPr/>
          <p:nvPr/>
        </p:nvGrpSpPr>
        <p:grpSpPr>
          <a:xfrm>
            <a:off x="6451083" y="4100636"/>
            <a:ext cx="614801" cy="522344"/>
            <a:chOff x="5910435" y="4412653"/>
            <a:chExt cx="614801" cy="52234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B3427E-9A14-418F-997A-FC0D68BCCD5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01EB377-4F34-43B0-BD92-708D25D6A0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BCCA76-CCBD-4E93-878C-5BBDEAA9E472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49DA07FF-ED6B-461D-A934-97D7CAF3C06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6DBB7B-5125-4B1C-830B-6B70BB630F69}"/>
              </a:ext>
            </a:extLst>
          </p:cNvPr>
          <p:cNvGrpSpPr/>
          <p:nvPr/>
        </p:nvGrpSpPr>
        <p:grpSpPr>
          <a:xfrm>
            <a:off x="6463974" y="4837596"/>
            <a:ext cx="614801" cy="522344"/>
            <a:chOff x="5910435" y="4412653"/>
            <a:chExt cx="614801" cy="52234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58D1EF8-0E1C-49C1-AFB3-93DD842B8B25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F369773-8CA5-438E-9457-1C637BA2BEEA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6AAF20A-E81B-412B-95A7-4C0B98B3B3A6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3F0E6C9-2985-41FF-83A9-A7CC952CC386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D217DC-5B06-4456-811E-0D0ADD423EDE}"/>
              </a:ext>
            </a:extLst>
          </p:cNvPr>
          <p:cNvGrpSpPr/>
          <p:nvPr/>
        </p:nvGrpSpPr>
        <p:grpSpPr>
          <a:xfrm>
            <a:off x="6521679" y="5618813"/>
            <a:ext cx="614801" cy="522344"/>
            <a:chOff x="5910435" y="4412653"/>
            <a:chExt cx="614801" cy="52234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E93041-F2F5-4086-B9C4-000325F0838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F00AC73-CA3E-4A5E-B745-127973B0AB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1113DE0-76DD-4913-A3B2-F5D126CFD015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72DE4732-57EA-481D-9FF3-3DC17B51AC7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705AB0C-BD07-40F6-90E1-522C0975B313}"/>
              </a:ext>
            </a:extLst>
          </p:cNvPr>
          <p:cNvGrpSpPr/>
          <p:nvPr/>
        </p:nvGrpSpPr>
        <p:grpSpPr>
          <a:xfrm>
            <a:off x="7720685" y="4217018"/>
            <a:ext cx="732394" cy="683452"/>
            <a:chOff x="7045975" y="4314676"/>
            <a:chExt cx="641383" cy="54668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8FE66C-6934-4217-ABA9-5C4A35939163}"/>
                </a:ext>
              </a:extLst>
            </p:cNvPr>
            <p:cNvSpPr/>
            <p:nvPr/>
          </p:nvSpPr>
          <p:spPr>
            <a:xfrm>
              <a:off x="7045975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346FF8-669C-4E76-805B-C147493CA916}"/>
                </a:ext>
              </a:extLst>
            </p:cNvPr>
            <p:cNvSpPr/>
            <p:nvPr/>
          </p:nvSpPr>
          <p:spPr>
            <a:xfrm>
              <a:off x="7629653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F0A8432-3803-4F54-A208-A3AAEC41C081}"/>
                </a:ext>
              </a:extLst>
            </p:cNvPr>
            <p:cNvSpPr/>
            <p:nvPr/>
          </p:nvSpPr>
          <p:spPr>
            <a:xfrm>
              <a:off x="7058304" y="431467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56FD5C-0A5B-4F2D-91B4-042D0B3F0FB2}"/>
                </a:ext>
              </a:extLst>
            </p:cNvPr>
            <p:cNvSpPr/>
            <p:nvPr/>
          </p:nvSpPr>
          <p:spPr>
            <a:xfrm>
              <a:off x="7623009" y="4323570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70F02BB-2002-4009-A892-7B3F970F4531}"/>
                </a:ext>
              </a:extLst>
            </p:cNvPr>
            <p:cNvSpPr/>
            <p:nvPr/>
          </p:nvSpPr>
          <p:spPr>
            <a:xfrm>
              <a:off x="7074828" y="4351533"/>
              <a:ext cx="599242" cy="48296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7200F0-06F5-4FC6-8AD9-5F6665524B3A}"/>
                </a:ext>
              </a:extLst>
            </p:cNvPr>
            <p:cNvCxnSpPr/>
            <p:nvPr/>
          </p:nvCxnSpPr>
          <p:spPr>
            <a:xfrm flipH="1"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53F0D8-3318-4911-875B-B28BCFB46A93}"/>
                </a:ext>
              </a:extLst>
            </p:cNvPr>
            <p:cNvCxnSpPr/>
            <p:nvPr/>
          </p:nvCxnSpPr>
          <p:spPr>
            <a:xfrm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B526951-6B16-4024-B1B9-4C37D4E2327A}"/>
              </a:ext>
            </a:extLst>
          </p:cNvPr>
          <p:cNvCxnSpPr/>
          <p:nvPr/>
        </p:nvCxnSpPr>
        <p:spPr>
          <a:xfrm>
            <a:off x="8095768" y="5328806"/>
            <a:ext cx="0" cy="5215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/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/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/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/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/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/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/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i="1" baseline="-2500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/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/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/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/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/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/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/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/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/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/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/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/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/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row: Right 99">
            <a:extLst>
              <a:ext uri="{FF2B5EF4-FFF2-40B4-BE49-F238E27FC236}">
                <a16:creationId xmlns:a16="http://schemas.microsoft.com/office/drawing/2014/main" id="{0122ADA8-4FFB-4643-BE62-9D973B3B7884}"/>
              </a:ext>
            </a:extLst>
          </p:cNvPr>
          <p:cNvSpPr/>
          <p:nvPr/>
        </p:nvSpPr>
        <p:spPr>
          <a:xfrm>
            <a:off x="3630966" y="4816101"/>
            <a:ext cx="420818" cy="25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DB1E2ADA-E1F9-4683-B596-7524400356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DB1E2ADA-E1F9-4683-B596-752440035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1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35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BAB02FD-0445-46C4-AE66-21992D57ED6E}"/>
              </a:ext>
            </a:extLst>
          </p:cNvPr>
          <p:cNvCxnSpPr>
            <a:endCxn id="131" idx="3"/>
          </p:cNvCxnSpPr>
          <p:nvPr/>
        </p:nvCxnSpPr>
        <p:spPr>
          <a:xfrm>
            <a:off x="7750206" y="4862831"/>
            <a:ext cx="355107" cy="10141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E2833F42-F8DB-498C-966B-B89D220DFC4A}"/>
              </a:ext>
            </a:extLst>
          </p:cNvPr>
          <p:cNvCxnSpPr>
            <a:cxnSpLocks/>
            <a:endCxn id="80" idx="1"/>
          </p:cNvCxnSpPr>
          <p:nvPr/>
        </p:nvCxnSpPr>
        <p:spPr>
          <a:xfrm flipH="1">
            <a:off x="8083230" y="4228137"/>
            <a:ext cx="332278" cy="10878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F9A677C-C8AA-4202-8868-789FAC7ABF62}"/>
              </a:ext>
            </a:extLst>
          </p:cNvPr>
          <p:cNvCxnSpPr>
            <a:cxnSpLocks/>
          </p:cNvCxnSpPr>
          <p:nvPr/>
        </p:nvCxnSpPr>
        <p:spPr>
          <a:xfrm>
            <a:off x="6462943" y="4598633"/>
            <a:ext cx="71021" cy="1526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9214E129-3176-4C8C-9D1C-66A77AA8F290}"/>
              </a:ext>
            </a:extLst>
          </p:cNvPr>
          <p:cNvSpPr/>
          <p:nvPr/>
        </p:nvSpPr>
        <p:spPr>
          <a:xfrm>
            <a:off x="8059980" y="5317954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DD0803-4033-4264-AE0C-76207BEAB5B7}"/>
              </a:ext>
            </a:extLst>
          </p:cNvPr>
          <p:cNvSpPr/>
          <p:nvPr/>
        </p:nvSpPr>
        <p:spPr>
          <a:xfrm>
            <a:off x="8066915" y="5850378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7CA70E-1D3F-4815-A051-828351DE65E8}"/>
              </a:ext>
            </a:extLst>
          </p:cNvPr>
          <p:cNvGrpSpPr/>
          <p:nvPr/>
        </p:nvGrpSpPr>
        <p:grpSpPr>
          <a:xfrm>
            <a:off x="4613487" y="4401251"/>
            <a:ext cx="1268201" cy="1150834"/>
            <a:chOff x="5409060" y="4318416"/>
            <a:chExt cx="1268201" cy="11508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3A8E8F-6E27-4762-8596-B2B9EF225E2C}"/>
                </a:ext>
              </a:extLst>
            </p:cNvPr>
            <p:cNvSpPr/>
            <p:nvPr/>
          </p:nvSpPr>
          <p:spPr>
            <a:xfrm>
              <a:off x="5409060" y="4758345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04170-16D1-4DAA-86A3-DC5CA9261DE9}"/>
                </a:ext>
              </a:extLst>
            </p:cNvPr>
            <p:cNvSpPr/>
            <p:nvPr/>
          </p:nvSpPr>
          <p:spPr>
            <a:xfrm>
              <a:off x="6009920" y="431841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6AF39-40C8-421A-85B5-1357E739826C}"/>
                </a:ext>
              </a:extLst>
            </p:cNvPr>
            <p:cNvSpPr/>
            <p:nvPr/>
          </p:nvSpPr>
          <p:spPr>
            <a:xfrm>
              <a:off x="6401346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BB3273-4752-43F5-A2D0-392C62B44DFB}"/>
                </a:ext>
              </a:extLst>
            </p:cNvPr>
            <p:cNvSpPr/>
            <p:nvPr/>
          </p:nvSpPr>
          <p:spPr>
            <a:xfrm>
              <a:off x="6619556" y="474585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E22CA29-A929-4B21-8A06-2E99A3D8B239}"/>
                </a:ext>
              </a:extLst>
            </p:cNvPr>
            <p:cNvSpPr/>
            <p:nvPr/>
          </p:nvSpPr>
          <p:spPr>
            <a:xfrm>
              <a:off x="5612877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CB5B996E-B78D-4E52-A581-502DA1084E5F}"/>
                </a:ext>
              </a:extLst>
            </p:cNvPr>
            <p:cNvSpPr/>
            <p:nvPr/>
          </p:nvSpPr>
          <p:spPr>
            <a:xfrm>
              <a:off x="5409061" y="4343247"/>
              <a:ext cx="1248054" cy="1115154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E23EE6-C003-4FA8-BC75-3BECD2552E9D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5409062" y="4769197"/>
              <a:ext cx="12480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8653E7-6AD1-4994-8DFA-0C97B77837B1}"/>
                </a:ext>
              </a:extLst>
            </p:cNvPr>
            <p:cNvCxnSpPr>
              <a:stCxn id="5" idx="2"/>
              <a:endCxn id="5" idx="5"/>
            </p:cNvCxnSpPr>
            <p:nvPr/>
          </p:nvCxnSpPr>
          <p:spPr>
            <a:xfrm flipV="1">
              <a:off x="5647419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A37EDB-2DD0-41EF-97A0-C540037FD969}"/>
                </a:ext>
              </a:extLst>
            </p:cNvPr>
            <p:cNvCxnSpPr>
              <a:stCxn id="5" idx="1"/>
              <a:endCxn id="5" idx="4"/>
            </p:cNvCxnSpPr>
            <p:nvPr/>
          </p:nvCxnSpPr>
          <p:spPr>
            <a:xfrm>
              <a:off x="5409062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A59E0F-2623-441F-81A3-E848319734E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 flipH="1">
              <a:off x="5647419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5A7878-810E-476E-9401-7515DD166EE1}"/>
                </a:ext>
              </a:extLst>
            </p:cNvPr>
            <p:cNvCxnSpPr>
              <a:stCxn id="5" idx="0"/>
              <a:endCxn id="5" idx="4"/>
            </p:cNvCxnSpPr>
            <p:nvPr/>
          </p:nvCxnSpPr>
          <p:spPr>
            <a:xfrm>
              <a:off x="6033088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FE935EE-8CA6-4198-96D3-66A26BFB5093}"/>
              </a:ext>
            </a:extLst>
          </p:cNvPr>
          <p:cNvGrpSpPr/>
          <p:nvPr/>
        </p:nvGrpSpPr>
        <p:grpSpPr>
          <a:xfrm>
            <a:off x="6451083" y="4100636"/>
            <a:ext cx="614801" cy="522344"/>
            <a:chOff x="5910435" y="4412653"/>
            <a:chExt cx="614801" cy="52234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B3427E-9A14-418F-997A-FC0D68BCCD5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01EB377-4F34-43B0-BD92-708D25D6A0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BCCA76-CCBD-4E93-878C-5BBDEAA9E472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49DA07FF-ED6B-461D-A934-97D7CAF3C06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6DBB7B-5125-4B1C-830B-6B70BB630F69}"/>
              </a:ext>
            </a:extLst>
          </p:cNvPr>
          <p:cNvGrpSpPr/>
          <p:nvPr/>
        </p:nvGrpSpPr>
        <p:grpSpPr>
          <a:xfrm>
            <a:off x="6463974" y="4837596"/>
            <a:ext cx="614801" cy="522344"/>
            <a:chOff x="5910435" y="4412653"/>
            <a:chExt cx="614801" cy="52234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58D1EF8-0E1C-49C1-AFB3-93DD842B8B25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F369773-8CA5-438E-9457-1C637BA2BEEA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6AAF20A-E81B-412B-95A7-4C0B98B3B3A6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3F0E6C9-2985-41FF-83A9-A7CC952CC386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D217DC-5B06-4456-811E-0D0ADD423EDE}"/>
              </a:ext>
            </a:extLst>
          </p:cNvPr>
          <p:cNvGrpSpPr/>
          <p:nvPr/>
        </p:nvGrpSpPr>
        <p:grpSpPr>
          <a:xfrm>
            <a:off x="6521679" y="5618813"/>
            <a:ext cx="614801" cy="522344"/>
            <a:chOff x="5910435" y="4412653"/>
            <a:chExt cx="614801" cy="52234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E93041-F2F5-4086-B9C4-000325F0838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F00AC73-CA3E-4A5E-B745-127973B0AB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1113DE0-76DD-4913-A3B2-F5D126CFD015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72DE4732-57EA-481D-9FF3-3DC17B51AC7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705AB0C-BD07-40F6-90E1-522C0975B313}"/>
              </a:ext>
            </a:extLst>
          </p:cNvPr>
          <p:cNvGrpSpPr/>
          <p:nvPr/>
        </p:nvGrpSpPr>
        <p:grpSpPr>
          <a:xfrm>
            <a:off x="7720685" y="4217018"/>
            <a:ext cx="732394" cy="683452"/>
            <a:chOff x="7045975" y="4314676"/>
            <a:chExt cx="641383" cy="54668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8FE66C-6934-4217-ABA9-5C4A35939163}"/>
                </a:ext>
              </a:extLst>
            </p:cNvPr>
            <p:cNvSpPr/>
            <p:nvPr/>
          </p:nvSpPr>
          <p:spPr>
            <a:xfrm>
              <a:off x="7045975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346FF8-669C-4E76-805B-C147493CA916}"/>
                </a:ext>
              </a:extLst>
            </p:cNvPr>
            <p:cNvSpPr/>
            <p:nvPr/>
          </p:nvSpPr>
          <p:spPr>
            <a:xfrm>
              <a:off x="7629653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F0A8432-3803-4F54-A208-A3AAEC41C081}"/>
                </a:ext>
              </a:extLst>
            </p:cNvPr>
            <p:cNvSpPr/>
            <p:nvPr/>
          </p:nvSpPr>
          <p:spPr>
            <a:xfrm>
              <a:off x="7058304" y="431467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56FD5C-0A5B-4F2D-91B4-042D0B3F0FB2}"/>
                </a:ext>
              </a:extLst>
            </p:cNvPr>
            <p:cNvSpPr/>
            <p:nvPr/>
          </p:nvSpPr>
          <p:spPr>
            <a:xfrm>
              <a:off x="7623009" y="4323570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70F02BB-2002-4009-A892-7B3F970F4531}"/>
                </a:ext>
              </a:extLst>
            </p:cNvPr>
            <p:cNvSpPr/>
            <p:nvPr/>
          </p:nvSpPr>
          <p:spPr>
            <a:xfrm>
              <a:off x="7074828" y="4351533"/>
              <a:ext cx="599242" cy="48296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7200F0-06F5-4FC6-8AD9-5F6665524B3A}"/>
                </a:ext>
              </a:extLst>
            </p:cNvPr>
            <p:cNvCxnSpPr/>
            <p:nvPr/>
          </p:nvCxnSpPr>
          <p:spPr>
            <a:xfrm flipH="1"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53F0D8-3318-4911-875B-B28BCFB46A93}"/>
                </a:ext>
              </a:extLst>
            </p:cNvPr>
            <p:cNvCxnSpPr/>
            <p:nvPr/>
          </p:nvCxnSpPr>
          <p:spPr>
            <a:xfrm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B526951-6B16-4024-B1B9-4C37D4E2327A}"/>
              </a:ext>
            </a:extLst>
          </p:cNvPr>
          <p:cNvCxnSpPr/>
          <p:nvPr/>
        </p:nvCxnSpPr>
        <p:spPr>
          <a:xfrm>
            <a:off x="8095768" y="5328806"/>
            <a:ext cx="0" cy="5215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/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/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/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/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/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/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/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i="1" baseline="-2500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/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/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/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/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/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/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/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/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/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/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/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/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/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row: Right 99">
            <a:extLst>
              <a:ext uri="{FF2B5EF4-FFF2-40B4-BE49-F238E27FC236}">
                <a16:creationId xmlns:a16="http://schemas.microsoft.com/office/drawing/2014/main" id="{0122ADA8-4FFB-4643-BE62-9D973B3B7884}"/>
              </a:ext>
            </a:extLst>
          </p:cNvPr>
          <p:cNvSpPr/>
          <p:nvPr/>
        </p:nvSpPr>
        <p:spPr>
          <a:xfrm>
            <a:off x="3630966" y="4816101"/>
            <a:ext cx="420818" cy="25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969817-D74F-46D8-902F-C9C64089F6CC}"/>
              </a:ext>
            </a:extLst>
          </p:cNvPr>
          <p:cNvCxnSpPr>
            <a:stCxn id="5" idx="0"/>
            <a:endCxn id="59" idx="0"/>
          </p:cNvCxnSpPr>
          <p:nvPr/>
        </p:nvCxnSpPr>
        <p:spPr>
          <a:xfrm flipV="1">
            <a:off x="5237515" y="4112093"/>
            <a:ext cx="1528748" cy="3139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C057E35-6E5A-4276-B4A3-E408A8CA2663}"/>
              </a:ext>
            </a:extLst>
          </p:cNvPr>
          <p:cNvCxnSpPr>
            <a:cxnSpLocks/>
            <a:endCxn id="66" idx="0"/>
          </p:cNvCxnSpPr>
          <p:nvPr/>
        </p:nvCxnSpPr>
        <p:spPr>
          <a:xfrm flipV="1">
            <a:off x="5884709" y="4849053"/>
            <a:ext cx="894445" cy="137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47CBB17-8940-44D1-B4E5-A83BD499D7D6}"/>
              </a:ext>
            </a:extLst>
          </p:cNvPr>
          <p:cNvSpPr/>
          <p:nvPr/>
        </p:nvSpPr>
        <p:spPr>
          <a:xfrm>
            <a:off x="5885895" y="4261282"/>
            <a:ext cx="1873188" cy="776707"/>
          </a:xfrm>
          <a:custGeom>
            <a:avLst/>
            <a:gdLst>
              <a:gd name="connsiteX0" fmla="*/ 0 w 1873188"/>
              <a:gd name="connsiteY0" fmla="*/ 612559 h 776707"/>
              <a:gd name="connsiteX1" fmla="*/ 1065321 w 1873188"/>
              <a:gd name="connsiteY1" fmla="*/ 736846 h 776707"/>
              <a:gd name="connsiteX2" fmla="*/ 1873188 w 1873188"/>
              <a:gd name="connsiteY2" fmla="*/ 0 h 77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188" h="776707">
                <a:moveTo>
                  <a:pt x="0" y="612559"/>
                </a:moveTo>
                <a:cubicBezTo>
                  <a:pt x="376561" y="725749"/>
                  <a:pt x="753123" y="838939"/>
                  <a:pt x="1065321" y="736846"/>
                </a:cubicBezTo>
                <a:cubicBezTo>
                  <a:pt x="1377519" y="634753"/>
                  <a:pt x="1625353" y="317376"/>
                  <a:pt x="18731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61DB278C-F62B-4FA3-853A-1A50FBF46933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5655910" y="5534021"/>
            <a:ext cx="1180949" cy="962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E7CA4E1-AEF2-41FC-A377-9AC433364A48}"/>
              </a:ext>
            </a:extLst>
          </p:cNvPr>
          <p:cNvSpPr/>
          <p:nvPr/>
        </p:nvSpPr>
        <p:spPr>
          <a:xfrm>
            <a:off x="5637320" y="5353235"/>
            <a:ext cx="2441360" cy="435973"/>
          </a:xfrm>
          <a:custGeom>
            <a:avLst/>
            <a:gdLst>
              <a:gd name="connsiteX0" fmla="*/ 0 w 2441360"/>
              <a:gd name="connsiteY0" fmla="*/ 168676 h 435973"/>
              <a:gd name="connsiteX1" fmla="*/ 914400 w 2441360"/>
              <a:gd name="connsiteY1" fmla="*/ 435006 h 435973"/>
              <a:gd name="connsiteX2" fmla="*/ 1997476 w 2441360"/>
              <a:gd name="connsiteY2" fmla="*/ 248575 h 435973"/>
              <a:gd name="connsiteX3" fmla="*/ 2441360 w 2441360"/>
              <a:gd name="connsiteY3" fmla="*/ 0 h 43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360" h="435973">
                <a:moveTo>
                  <a:pt x="0" y="168676"/>
                </a:moveTo>
                <a:cubicBezTo>
                  <a:pt x="290743" y="295183"/>
                  <a:pt x="581487" y="421690"/>
                  <a:pt x="914400" y="435006"/>
                </a:cubicBezTo>
                <a:cubicBezTo>
                  <a:pt x="1247313" y="448322"/>
                  <a:pt x="1742983" y="321076"/>
                  <a:pt x="1997476" y="248575"/>
                </a:cubicBezTo>
                <a:cubicBezTo>
                  <a:pt x="2251969" y="176074"/>
                  <a:pt x="2346664" y="88037"/>
                  <a:pt x="2441360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A8CF24A-3DAE-4036-80A6-0E9091B50D40}"/>
              </a:ext>
            </a:extLst>
          </p:cNvPr>
          <p:cNvSpPr/>
          <p:nvPr/>
        </p:nvSpPr>
        <p:spPr>
          <a:xfrm>
            <a:off x="4856085" y="5353235"/>
            <a:ext cx="2303351" cy="567249"/>
          </a:xfrm>
          <a:custGeom>
            <a:avLst/>
            <a:gdLst>
              <a:gd name="connsiteX0" fmla="*/ 0 w 2303351"/>
              <a:gd name="connsiteY0" fmla="*/ 186431 h 567249"/>
              <a:gd name="connsiteX1" fmla="*/ 798991 w 2303351"/>
              <a:gd name="connsiteY1" fmla="*/ 541538 h 567249"/>
              <a:gd name="connsiteX2" fmla="*/ 2157274 w 2303351"/>
              <a:gd name="connsiteY2" fmla="*/ 479394 h 567249"/>
              <a:gd name="connsiteX3" fmla="*/ 2201663 w 2303351"/>
              <a:gd name="connsiteY3" fmla="*/ 0 h 56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351" h="567249">
                <a:moveTo>
                  <a:pt x="0" y="186431"/>
                </a:moveTo>
                <a:cubicBezTo>
                  <a:pt x="219722" y="339571"/>
                  <a:pt x="439445" y="492711"/>
                  <a:pt x="798991" y="541538"/>
                </a:cubicBezTo>
                <a:cubicBezTo>
                  <a:pt x="1158537" y="590365"/>
                  <a:pt x="1923495" y="569650"/>
                  <a:pt x="2157274" y="479394"/>
                </a:cubicBezTo>
                <a:cubicBezTo>
                  <a:pt x="2391053" y="389138"/>
                  <a:pt x="2296358" y="194569"/>
                  <a:pt x="220166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4AE958-FE1B-4556-BF32-234EE1CCF32A}"/>
              </a:ext>
            </a:extLst>
          </p:cNvPr>
          <p:cNvSpPr/>
          <p:nvPr/>
        </p:nvSpPr>
        <p:spPr>
          <a:xfrm>
            <a:off x="4847208" y="5539666"/>
            <a:ext cx="2254928" cy="796402"/>
          </a:xfrm>
          <a:custGeom>
            <a:avLst/>
            <a:gdLst>
              <a:gd name="connsiteX0" fmla="*/ 0 w 2254928"/>
              <a:gd name="connsiteY0" fmla="*/ 0 h 796402"/>
              <a:gd name="connsiteX1" fmla="*/ 1091953 w 2254928"/>
              <a:gd name="connsiteY1" fmla="*/ 763480 h 796402"/>
              <a:gd name="connsiteX2" fmla="*/ 2254928 w 2254928"/>
              <a:gd name="connsiteY2" fmla="*/ 585926 h 79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928" h="796402">
                <a:moveTo>
                  <a:pt x="0" y="0"/>
                </a:moveTo>
                <a:cubicBezTo>
                  <a:pt x="358066" y="332913"/>
                  <a:pt x="716132" y="665826"/>
                  <a:pt x="1091953" y="763480"/>
                </a:cubicBezTo>
                <a:cubicBezTo>
                  <a:pt x="1467774" y="861134"/>
                  <a:pt x="1861351" y="723530"/>
                  <a:pt x="2254928" y="585926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B3E2265-051F-417C-9F83-C30AC379D274}"/>
              </a:ext>
            </a:extLst>
          </p:cNvPr>
          <p:cNvSpPr/>
          <p:nvPr/>
        </p:nvSpPr>
        <p:spPr>
          <a:xfrm>
            <a:off x="4643021" y="4420704"/>
            <a:ext cx="1837678" cy="426504"/>
          </a:xfrm>
          <a:custGeom>
            <a:avLst/>
            <a:gdLst>
              <a:gd name="connsiteX0" fmla="*/ 0 w 1837678"/>
              <a:gd name="connsiteY0" fmla="*/ 426504 h 426504"/>
              <a:gd name="connsiteX1" fmla="*/ 1171853 w 1837678"/>
              <a:gd name="connsiteY1" fmla="*/ 9253 h 426504"/>
              <a:gd name="connsiteX2" fmla="*/ 1837678 w 1837678"/>
              <a:gd name="connsiteY2" fmla="*/ 177929 h 42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7678" h="426504">
                <a:moveTo>
                  <a:pt x="0" y="426504"/>
                </a:moveTo>
                <a:cubicBezTo>
                  <a:pt x="432786" y="238593"/>
                  <a:pt x="865573" y="50682"/>
                  <a:pt x="1171853" y="9253"/>
                </a:cubicBezTo>
                <a:cubicBezTo>
                  <a:pt x="1478133" y="-32176"/>
                  <a:pt x="1657905" y="72876"/>
                  <a:pt x="1837678" y="1779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9D296CE-0F72-49F8-A3C9-4E7F9BEC1B39}"/>
              </a:ext>
            </a:extLst>
          </p:cNvPr>
          <p:cNvSpPr/>
          <p:nvPr/>
        </p:nvSpPr>
        <p:spPr>
          <a:xfrm>
            <a:off x="4634144" y="4873841"/>
            <a:ext cx="3116062" cy="274465"/>
          </a:xfrm>
          <a:custGeom>
            <a:avLst/>
            <a:gdLst>
              <a:gd name="connsiteX0" fmla="*/ 0 w 3116062"/>
              <a:gd name="connsiteY0" fmla="*/ 0 h 274465"/>
              <a:gd name="connsiteX1" fmla="*/ 1287262 w 3116062"/>
              <a:gd name="connsiteY1" fmla="*/ 248575 h 274465"/>
              <a:gd name="connsiteX2" fmla="*/ 2423604 w 3116062"/>
              <a:gd name="connsiteY2" fmla="*/ 239697 h 274465"/>
              <a:gd name="connsiteX3" fmla="*/ 3116062 w 3116062"/>
              <a:gd name="connsiteY3" fmla="*/ 8877 h 27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6062" h="274465">
                <a:moveTo>
                  <a:pt x="0" y="0"/>
                </a:moveTo>
                <a:cubicBezTo>
                  <a:pt x="441664" y="104313"/>
                  <a:pt x="883328" y="208626"/>
                  <a:pt x="1287262" y="248575"/>
                </a:cubicBezTo>
                <a:cubicBezTo>
                  <a:pt x="1691196" y="288524"/>
                  <a:pt x="2118804" y="279647"/>
                  <a:pt x="2423604" y="239697"/>
                </a:cubicBezTo>
                <a:cubicBezTo>
                  <a:pt x="2728404" y="199747"/>
                  <a:pt x="2922233" y="104312"/>
                  <a:pt x="3116062" y="8877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0AE3A1C-4607-470D-9D2B-1355E17DA923}"/>
              </a:ext>
            </a:extLst>
          </p:cNvPr>
          <p:cNvSpPr/>
          <p:nvPr/>
        </p:nvSpPr>
        <p:spPr>
          <a:xfrm>
            <a:off x="4634144" y="4873841"/>
            <a:ext cx="1917576" cy="1251751"/>
          </a:xfrm>
          <a:custGeom>
            <a:avLst/>
            <a:gdLst>
              <a:gd name="connsiteX0" fmla="*/ 0 w 1917576"/>
              <a:gd name="connsiteY0" fmla="*/ 0 h 1251751"/>
              <a:gd name="connsiteX1" fmla="*/ 656947 w 1917576"/>
              <a:gd name="connsiteY1" fmla="*/ 843378 h 1251751"/>
              <a:gd name="connsiteX2" fmla="*/ 1917576 w 1917576"/>
              <a:gd name="connsiteY2" fmla="*/ 1251751 h 125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576" h="1251751">
                <a:moveTo>
                  <a:pt x="0" y="0"/>
                </a:moveTo>
                <a:cubicBezTo>
                  <a:pt x="168675" y="317376"/>
                  <a:pt x="337351" y="634753"/>
                  <a:pt x="656947" y="843378"/>
                </a:cubicBezTo>
                <a:cubicBezTo>
                  <a:pt x="976543" y="1052003"/>
                  <a:pt x="1447059" y="1151877"/>
                  <a:pt x="1917576" y="1251751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C70BA35-5E35-4E80-8F9D-FAB03DA51429}"/>
              </a:ext>
            </a:extLst>
          </p:cNvPr>
          <p:cNvCxnSpPr>
            <a:cxnSpLocks/>
          </p:cNvCxnSpPr>
          <p:nvPr/>
        </p:nvCxnSpPr>
        <p:spPr>
          <a:xfrm flipH="1">
            <a:off x="6845321" y="4596820"/>
            <a:ext cx="187661" cy="1033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6AD66D1-1A23-42EF-A22F-794EFBFBC9B1}"/>
              </a:ext>
            </a:extLst>
          </p:cNvPr>
          <p:cNvCxnSpPr>
            <a:cxnSpLocks/>
          </p:cNvCxnSpPr>
          <p:nvPr/>
        </p:nvCxnSpPr>
        <p:spPr>
          <a:xfrm>
            <a:off x="7006587" y="4578499"/>
            <a:ext cx="1071172" cy="743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3408C004-CA1A-404D-9C41-E8FABA038EDD}"/>
              </a:ext>
            </a:extLst>
          </p:cNvPr>
          <p:cNvSpPr/>
          <p:nvPr/>
        </p:nvSpPr>
        <p:spPr>
          <a:xfrm>
            <a:off x="6489577" y="4616388"/>
            <a:ext cx="1615736" cy="1260629"/>
          </a:xfrm>
          <a:custGeom>
            <a:avLst/>
            <a:gdLst>
              <a:gd name="connsiteX0" fmla="*/ 0 w 1615736"/>
              <a:gd name="connsiteY0" fmla="*/ 0 h 1260629"/>
              <a:gd name="connsiteX1" fmla="*/ 452761 w 1615736"/>
              <a:gd name="connsiteY1" fmla="*/ 115410 h 1260629"/>
              <a:gd name="connsiteX2" fmla="*/ 914400 w 1615736"/>
              <a:gd name="connsiteY2" fmla="*/ 372862 h 1260629"/>
              <a:gd name="connsiteX3" fmla="*/ 1615736 w 1615736"/>
              <a:gd name="connsiteY3" fmla="*/ 1260629 h 12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5736" h="1260629">
                <a:moveTo>
                  <a:pt x="0" y="0"/>
                </a:moveTo>
                <a:cubicBezTo>
                  <a:pt x="150180" y="26633"/>
                  <a:pt x="300361" y="53266"/>
                  <a:pt x="452761" y="115410"/>
                </a:cubicBezTo>
                <a:cubicBezTo>
                  <a:pt x="605161" y="177554"/>
                  <a:pt x="720571" y="181992"/>
                  <a:pt x="914400" y="372862"/>
                </a:cubicBezTo>
                <a:cubicBezTo>
                  <a:pt x="1108229" y="563732"/>
                  <a:pt x="1361982" y="912180"/>
                  <a:pt x="1615736" y="12606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9384EFFA-60A7-48A4-97DF-032ADD8322C6}"/>
              </a:ext>
            </a:extLst>
          </p:cNvPr>
          <p:cNvSpPr/>
          <p:nvPr/>
        </p:nvSpPr>
        <p:spPr>
          <a:xfrm rot="21406391">
            <a:off x="6498598" y="4925633"/>
            <a:ext cx="1242873" cy="373186"/>
          </a:xfrm>
          <a:custGeom>
            <a:avLst/>
            <a:gdLst>
              <a:gd name="connsiteX0" fmla="*/ 0 w 1242873"/>
              <a:gd name="connsiteY0" fmla="*/ 435006 h 435006"/>
              <a:gd name="connsiteX1" fmla="*/ 790112 w 1242873"/>
              <a:gd name="connsiteY1" fmla="*/ 301841 h 435006"/>
              <a:gd name="connsiteX2" fmla="*/ 1242873 w 1242873"/>
              <a:gd name="connsiteY2" fmla="*/ 0 h 43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2873" h="435006">
                <a:moveTo>
                  <a:pt x="0" y="435006"/>
                </a:moveTo>
                <a:cubicBezTo>
                  <a:pt x="291483" y="404674"/>
                  <a:pt x="582967" y="374342"/>
                  <a:pt x="790112" y="301841"/>
                </a:cubicBezTo>
                <a:cubicBezTo>
                  <a:pt x="997257" y="229340"/>
                  <a:pt x="1120065" y="114670"/>
                  <a:pt x="124287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F9B72726-3FA5-4FED-80C3-E26D1839EAE7}"/>
              </a:ext>
            </a:extLst>
          </p:cNvPr>
          <p:cNvSpPr/>
          <p:nvPr/>
        </p:nvSpPr>
        <p:spPr>
          <a:xfrm>
            <a:off x="6551720" y="5885895"/>
            <a:ext cx="1544715" cy="475180"/>
          </a:xfrm>
          <a:custGeom>
            <a:avLst/>
            <a:gdLst>
              <a:gd name="connsiteX0" fmla="*/ 0 w 1544715"/>
              <a:gd name="connsiteY0" fmla="*/ 230820 h 475180"/>
              <a:gd name="connsiteX1" fmla="*/ 417251 w 1544715"/>
              <a:gd name="connsiteY1" fmla="*/ 461639 h 475180"/>
              <a:gd name="connsiteX2" fmla="*/ 1100831 w 1544715"/>
              <a:gd name="connsiteY2" fmla="*/ 399495 h 475180"/>
              <a:gd name="connsiteX3" fmla="*/ 1544715 w 1544715"/>
              <a:gd name="connsiteY3" fmla="*/ 0 h 4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4715" h="475180">
                <a:moveTo>
                  <a:pt x="0" y="230820"/>
                </a:moveTo>
                <a:cubicBezTo>
                  <a:pt x="116889" y="332173"/>
                  <a:pt x="233779" y="433527"/>
                  <a:pt x="417251" y="461639"/>
                </a:cubicBezTo>
                <a:cubicBezTo>
                  <a:pt x="600723" y="489752"/>
                  <a:pt x="912920" y="476435"/>
                  <a:pt x="1100831" y="399495"/>
                </a:cubicBezTo>
                <a:cubicBezTo>
                  <a:pt x="1288742" y="322555"/>
                  <a:pt x="1416728" y="161277"/>
                  <a:pt x="1544715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 Box 46">
            <a:extLst>
              <a:ext uri="{FF2B5EF4-FFF2-40B4-BE49-F238E27FC236}">
                <a16:creationId xmlns:a16="http://schemas.microsoft.com/office/drawing/2014/main" id="{E2F876CF-4FBC-4947-8C8E-F9D8D0179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980" y="6254783"/>
            <a:ext cx="808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6)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2D0A61A5-226F-4843-B4B0-94D59EC074BE}"/>
              </a:ext>
            </a:extLst>
          </p:cNvPr>
          <p:cNvSpPr/>
          <p:nvPr/>
        </p:nvSpPr>
        <p:spPr>
          <a:xfrm>
            <a:off x="4864963" y="4891596"/>
            <a:ext cx="3604097" cy="1625822"/>
          </a:xfrm>
          <a:custGeom>
            <a:avLst/>
            <a:gdLst>
              <a:gd name="connsiteX0" fmla="*/ 0 w 3604097"/>
              <a:gd name="connsiteY0" fmla="*/ 656948 h 1625822"/>
              <a:gd name="connsiteX1" fmla="*/ 417251 w 3604097"/>
              <a:gd name="connsiteY1" fmla="*/ 1305018 h 1625822"/>
              <a:gd name="connsiteX2" fmla="*/ 1580225 w 3604097"/>
              <a:gd name="connsiteY2" fmla="*/ 1615736 h 1625822"/>
              <a:gd name="connsiteX3" fmla="*/ 2867487 w 3604097"/>
              <a:gd name="connsiteY3" fmla="*/ 1509204 h 1625822"/>
              <a:gd name="connsiteX4" fmla="*/ 3524435 w 3604097"/>
              <a:gd name="connsiteY4" fmla="*/ 1109709 h 1625822"/>
              <a:gd name="connsiteX5" fmla="*/ 3568823 w 3604097"/>
              <a:gd name="connsiteY5" fmla="*/ 0 h 162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4097" h="1625822">
                <a:moveTo>
                  <a:pt x="0" y="656948"/>
                </a:moveTo>
                <a:cubicBezTo>
                  <a:pt x="76940" y="901084"/>
                  <a:pt x="153880" y="1145220"/>
                  <a:pt x="417251" y="1305018"/>
                </a:cubicBezTo>
                <a:cubicBezTo>
                  <a:pt x="680622" y="1464816"/>
                  <a:pt x="1171852" y="1581705"/>
                  <a:pt x="1580225" y="1615736"/>
                </a:cubicBezTo>
                <a:cubicBezTo>
                  <a:pt x="1988598" y="1649767"/>
                  <a:pt x="2543452" y="1593542"/>
                  <a:pt x="2867487" y="1509204"/>
                </a:cubicBezTo>
                <a:cubicBezTo>
                  <a:pt x="3191522" y="1424866"/>
                  <a:pt x="3407546" y="1361243"/>
                  <a:pt x="3524435" y="1109709"/>
                </a:cubicBezTo>
                <a:cubicBezTo>
                  <a:pt x="3641324" y="858175"/>
                  <a:pt x="3605073" y="429087"/>
                  <a:pt x="356882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3">
                <a:extLst>
                  <a:ext uri="{FF2B5EF4-FFF2-40B4-BE49-F238E27FC236}">
                    <a16:creationId xmlns:a16="http://schemas.microsoft.com/office/drawing/2014/main" id="{E7BC5011-0572-4F13-8139-3658132120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01" name="Rectangle 3">
                <a:extLst>
                  <a:ext uri="{FF2B5EF4-FFF2-40B4-BE49-F238E27FC236}">
                    <a16:creationId xmlns:a16="http://schemas.microsoft.com/office/drawing/2014/main" id="{E7BC5011-0572-4F13-8139-365813212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1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1C85328-BC9B-485F-AF2B-DEBB78142EBD}"/>
              </a:ext>
            </a:extLst>
          </p:cNvPr>
          <p:cNvSpPr/>
          <p:nvPr/>
        </p:nvSpPr>
        <p:spPr>
          <a:xfrm>
            <a:off x="6836636" y="4307080"/>
            <a:ext cx="1546788" cy="1333144"/>
          </a:xfrm>
          <a:custGeom>
            <a:avLst/>
            <a:gdLst>
              <a:gd name="connsiteX0" fmla="*/ 0 w 1546788"/>
              <a:gd name="connsiteY0" fmla="*/ 1333144 h 1333144"/>
              <a:gd name="connsiteX1" fmla="*/ 777667 w 1546788"/>
              <a:gd name="connsiteY1" fmla="*/ 982767 h 1333144"/>
              <a:gd name="connsiteX2" fmla="*/ 1546788 w 1546788"/>
              <a:gd name="connsiteY2" fmla="*/ 0 h 133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6788" h="1333144">
                <a:moveTo>
                  <a:pt x="0" y="1333144"/>
                </a:moveTo>
                <a:cubicBezTo>
                  <a:pt x="259934" y="1269051"/>
                  <a:pt x="519869" y="1204958"/>
                  <a:pt x="777667" y="982767"/>
                </a:cubicBezTo>
                <a:cubicBezTo>
                  <a:pt x="1035465" y="760576"/>
                  <a:pt x="1291126" y="380288"/>
                  <a:pt x="15467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3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BAB02FD-0445-46C4-AE66-21992D57ED6E}"/>
              </a:ext>
            </a:extLst>
          </p:cNvPr>
          <p:cNvCxnSpPr>
            <a:endCxn id="131" idx="3"/>
          </p:cNvCxnSpPr>
          <p:nvPr/>
        </p:nvCxnSpPr>
        <p:spPr>
          <a:xfrm>
            <a:off x="7750206" y="4862831"/>
            <a:ext cx="355107" cy="10141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E2833F42-F8DB-498C-966B-B89D220DFC4A}"/>
              </a:ext>
            </a:extLst>
          </p:cNvPr>
          <p:cNvCxnSpPr>
            <a:cxnSpLocks/>
            <a:endCxn id="80" idx="1"/>
          </p:cNvCxnSpPr>
          <p:nvPr/>
        </p:nvCxnSpPr>
        <p:spPr>
          <a:xfrm flipH="1">
            <a:off x="8083230" y="4228137"/>
            <a:ext cx="332278" cy="10878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F9A677C-C8AA-4202-8868-789FAC7ABF62}"/>
              </a:ext>
            </a:extLst>
          </p:cNvPr>
          <p:cNvCxnSpPr>
            <a:cxnSpLocks/>
          </p:cNvCxnSpPr>
          <p:nvPr/>
        </p:nvCxnSpPr>
        <p:spPr>
          <a:xfrm>
            <a:off x="6462943" y="4598633"/>
            <a:ext cx="71021" cy="1526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1.</a:t>
            </a:r>
            <a:r>
              <a:rPr lang="en-US" altLang="zh-CN" sz="2000" dirty="0">
                <a:ea typeface="宋体" panose="02010600030101010101" pitchFamily="2" charset="-122"/>
              </a:rPr>
              <a:t> Independent-Set is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8A671-38CD-4E8F-99EE-2DDF653C7C1A}"/>
              </a:ext>
            </a:extLst>
          </p:cNvPr>
          <p:cNvGrpSpPr/>
          <p:nvPr/>
        </p:nvGrpSpPr>
        <p:grpSpPr>
          <a:xfrm>
            <a:off x="835364" y="2005273"/>
            <a:ext cx="7234439" cy="981613"/>
            <a:chOff x="835363" y="2152204"/>
            <a:chExt cx="7234439" cy="98161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BB48C9D-7AEB-4882-B822-05DF3D26B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363" y="2152204"/>
              <a:ext cx="7234439" cy="9816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Independent Set (IS).</a:t>
              </a:r>
              <a:r>
                <a:rPr lang="en-US" altLang="en-US" sz="1400" dirty="0"/>
                <a:t> Given (G, k), where G is a graph and k is an integer, can we find a set I of k vertices in G such that no two vertices in I are adjacent?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Satisfiability (SAT).</a:t>
              </a:r>
              <a:r>
                <a:rPr lang="en-US" altLang="en-US" sz="1400" dirty="0"/>
                <a:t> Given a CNF formula F = F(x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), is there an assignment to x</a:t>
              </a:r>
              <a:r>
                <a:rPr lang="en-US" altLang="en-US" sz="1400" baseline="-25000" dirty="0"/>
                <a:t>1</a:t>
              </a:r>
              <a:r>
                <a:rPr lang="en-US" altLang="en-US" sz="1400" dirty="0"/>
                <a:t>, x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, …, </a:t>
              </a:r>
              <a:r>
                <a:rPr lang="en-US" altLang="en-US" sz="1400" dirty="0" err="1"/>
                <a:t>x</a:t>
              </a:r>
              <a:r>
                <a:rPr lang="en-US" altLang="en-US" sz="1400" baseline="-25000" dirty="0" err="1"/>
                <a:t>n</a:t>
              </a:r>
              <a:r>
                <a:rPr lang="en-US" altLang="en-US" sz="1400" dirty="0"/>
                <a:t> to make F = true?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13D48C-0F87-4B28-933F-4F1E96501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3" y="2658028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6">
            <a:extLst>
              <a:ext uri="{FF2B5EF4-FFF2-40B4-BE49-F238E27FC236}">
                <a16:creationId xmlns:a16="http://schemas.microsoft.com/office/drawing/2014/main" id="{1AA5FA96-E716-40EC-AC97-79766044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48" y="318694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26" name="Text Box 46">
                <a:extLst>
                  <a:ext uri="{FF2B5EF4-FFF2-40B4-BE49-F238E27FC236}">
                    <a16:creationId xmlns:a16="http://schemas.microsoft.com/office/drawing/2014/main" id="{B0D89B71-4E1D-4FF5-8B9E-14A06FB3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793" y="3506330"/>
                <a:ext cx="615578" cy="418513"/>
              </a:xfrm>
              <a:prstGeom prst="rect">
                <a:avLst/>
              </a:prstGeom>
              <a:blipFill>
                <a:blip r:embed="rId3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46">
            <a:extLst>
              <a:ext uri="{FF2B5EF4-FFF2-40B4-BE49-F238E27FC236}">
                <a16:creationId xmlns:a16="http://schemas.microsoft.com/office/drawing/2014/main" id="{31BFE14C-B214-426C-A4F3-3F404FEF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541" y="3515531"/>
            <a:ext cx="429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IS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87D41FC9-F8CC-4C36-B8A8-76A928FA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973" y="3560392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SAT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F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zh-CN" sz="1600" dirty="0"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altLang="en-US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  <m:r>
                          <a:rPr lang="en-US" altLang="zh-CN" sz="1600" b="0" i="1" baseline="-25000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altLang="zh-CN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) </a:t>
                </a:r>
              </a:p>
            </p:txBody>
          </p:sp>
        </mc:Choice>
        <mc:Fallback xmlns="">
          <p:sp>
            <p:nvSpPr>
              <p:cNvPr id="31" name="Text Box 46">
                <a:extLst>
                  <a:ext uri="{FF2B5EF4-FFF2-40B4-BE49-F238E27FC236}">
                    <a16:creationId xmlns:a16="http://schemas.microsoft.com/office/drawing/2014/main" id="{16949E98-827A-481F-9822-7E7944DD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347" y="4122246"/>
                <a:ext cx="2898619" cy="1569660"/>
              </a:xfrm>
              <a:prstGeom prst="rect">
                <a:avLst/>
              </a:prstGeom>
              <a:blipFill>
                <a:blip r:embed="rId4"/>
                <a:stretch>
                  <a:fillRect l="-1050" t="-1163" b="-3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9214E129-3176-4C8C-9D1C-66A77AA8F290}"/>
              </a:ext>
            </a:extLst>
          </p:cNvPr>
          <p:cNvSpPr/>
          <p:nvPr/>
        </p:nvSpPr>
        <p:spPr>
          <a:xfrm>
            <a:off x="8059980" y="5317954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DD0803-4033-4264-AE0C-76207BEAB5B7}"/>
              </a:ext>
            </a:extLst>
          </p:cNvPr>
          <p:cNvSpPr/>
          <p:nvPr/>
        </p:nvSpPr>
        <p:spPr>
          <a:xfrm>
            <a:off x="8066915" y="5850378"/>
            <a:ext cx="57705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7CA70E-1D3F-4815-A051-828351DE65E8}"/>
              </a:ext>
            </a:extLst>
          </p:cNvPr>
          <p:cNvGrpSpPr/>
          <p:nvPr/>
        </p:nvGrpSpPr>
        <p:grpSpPr>
          <a:xfrm>
            <a:off x="4613487" y="4401251"/>
            <a:ext cx="1268201" cy="1150834"/>
            <a:chOff x="5409060" y="4318416"/>
            <a:chExt cx="1268201" cy="11508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3A8E8F-6E27-4762-8596-B2B9EF225E2C}"/>
                </a:ext>
              </a:extLst>
            </p:cNvPr>
            <p:cNvSpPr/>
            <p:nvPr/>
          </p:nvSpPr>
          <p:spPr>
            <a:xfrm>
              <a:off x="5409060" y="4758345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04170-16D1-4DAA-86A3-DC5CA9261DE9}"/>
                </a:ext>
              </a:extLst>
            </p:cNvPr>
            <p:cNvSpPr/>
            <p:nvPr/>
          </p:nvSpPr>
          <p:spPr>
            <a:xfrm>
              <a:off x="6009920" y="431841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6AF39-40C8-421A-85B5-1357E739826C}"/>
                </a:ext>
              </a:extLst>
            </p:cNvPr>
            <p:cNvSpPr/>
            <p:nvPr/>
          </p:nvSpPr>
          <p:spPr>
            <a:xfrm>
              <a:off x="6401346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BB3273-4752-43F5-A2D0-392C62B44DFB}"/>
                </a:ext>
              </a:extLst>
            </p:cNvPr>
            <p:cNvSpPr/>
            <p:nvPr/>
          </p:nvSpPr>
          <p:spPr>
            <a:xfrm>
              <a:off x="6619556" y="474585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E22CA29-A929-4B21-8A06-2E99A3D8B239}"/>
                </a:ext>
              </a:extLst>
            </p:cNvPr>
            <p:cNvSpPr/>
            <p:nvPr/>
          </p:nvSpPr>
          <p:spPr>
            <a:xfrm>
              <a:off x="5612877" y="5423531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CB5B996E-B78D-4E52-A581-502DA1084E5F}"/>
                </a:ext>
              </a:extLst>
            </p:cNvPr>
            <p:cNvSpPr/>
            <p:nvPr/>
          </p:nvSpPr>
          <p:spPr>
            <a:xfrm>
              <a:off x="5409061" y="4343247"/>
              <a:ext cx="1248054" cy="1115154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E23EE6-C003-4FA8-BC75-3BECD2552E9D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5409062" y="4769197"/>
              <a:ext cx="12480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8653E7-6AD1-4994-8DFA-0C97B77837B1}"/>
                </a:ext>
              </a:extLst>
            </p:cNvPr>
            <p:cNvCxnSpPr>
              <a:stCxn id="5" idx="2"/>
              <a:endCxn id="5" idx="5"/>
            </p:cNvCxnSpPr>
            <p:nvPr/>
          </p:nvCxnSpPr>
          <p:spPr>
            <a:xfrm flipV="1">
              <a:off x="5647419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A37EDB-2DD0-41EF-97A0-C540037FD969}"/>
                </a:ext>
              </a:extLst>
            </p:cNvPr>
            <p:cNvCxnSpPr>
              <a:stCxn id="5" idx="1"/>
              <a:endCxn id="5" idx="4"/>
            </p:cNvCxnSpPr>
            <p:nvPr/>
          </p:nvCxnSpPr>
          <p:spPr>
            <a:xfrm>
              <a:off x="5409062" y="4769197"/>
              <a:ext cx="1009695" cy="6892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A59E0F-2623-441F-81A3-E848319734E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 flipH="1">
              <a:off x="5647419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5A7878-810E-476E-9401-7515DD166EE1}"/>
                </a:ext>
              </a:extLst>
            </p:cNvPr>
            <p:cNvCxnSpPr>
              <a:stCxn id="5" idx="0"/>
              <a:endCxn id="5" idx="4"/>
            </p:cNvCxnSpPr>
            <p:nvPr/>
          </p:nvCxnSpPr>
          <p:spPr>
            <a:xfrm>
              <a:off x="6033088" y="4343247"/>
              <a:ext cx="385669" cy="11151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FE935EE-8CA6-4198-96D3-66A26BFB5093}"/>
              </a:ext>
            </a:extLst>
          </p:cNvPr>
          <p:cNvGrpSpPr/>
          <p:nvPr/>
        </p:nvGrpSpPr>
        <p:grpSpPr>
          <a:xfrm>
            <a:off x="6451083" y="4100636"/>
            <a:ext cx="614801" cy="522344"/>
            <a:chOff x="5910435" y="4412653"/>
            <a:chExt cx="614801" cy="52234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B3427E-9A14-418F-997A-FC0D68BCCD5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01EB377-4F34-43B0-BD92-708D25D6A0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BCCA76-CCBD-4E93-878C-5BBDEAA9E472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49DA07FF-ED6B-461D-A934-97D7CAF3C06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6DBB7B-5125-4B1C-830B-6B70BB630F69}"/>
              </a:ext>
            </a:extLst>
          </p:cNvPr>
          <p:cNvGrpSpPr/>
          <p:nvPr/>
        </p:nvGrpSpPr>
        <p:grpSpPr>
          <a:xfrm>
            <a:off x="6463974" y="4837596"/>
            <a:ext cx="614801" cy="522344"/>
            <a:chOff x="5910435" y="4412653"/>
            <a:chExt cx="614801" cy="52234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58D1EF8-0E1C-49C1-AFB3-93DD842B8B25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F369773-8CA5-438E-9457-1C637BA2BEEA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6AAF20A-E81B-412B-95A7-4C0B98B3B3A6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3F0E6C9-2985-41FF-83A9-A7CC952CC386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D217DC-5B06-4456-811E-0D0ADD423EDE}"/>
              </a:ext>
            </a:extLst>
          </p:cNvPr>
          <p:cNvGrpSpPr/>
          <p:nvPr/>
        </p:nvGrpSpPr>
        <p:grpSpPr>
          <a:xfrm>
            <a:off x="6521679" y="5618813"/>
            <a:ext cx="614801" cy="522344"/>
            <a:chOff x="5910435" y="4412653"/>
            <a:chExt cx="614801" cy="52234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E93041-F2F5-4086-B9C4-000325F0838E}"/>
                </a:ext>
              </a:extLst>
            </p:cNvPr>
            <p:cNvSpPr/>
            <p:nvPr/>
          </p:nvSpPr>
          <p:spPr>
            <a:xfrm>
              <a:off x="6196762" y="4412653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F00AC73-CA3E-4A5E-B745-127973B0ABA8}"/>
                </a:ext>
              </a:extLst>
            </p:cNvPr>
            <p:cNvSpPr/>
            <p:nvPr/>
          </p:nvSpPr>
          <p:spPr>
            <a:xfrm>
              <a:off x="5910435" y="488927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1113DE0-76DD-4913-A3B2-F5D126CFD015}"/>
                </a:ext>
              </a:extLst>
            </p:cNvPr>
            <p:cNvSpPr/>
            <p:nvPr/>
          </p:nvSpPr>
          <p:spPr>
            <a:xfrm>
              <a:off x="6467531" y="4882979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72DE4732-57EA-481D-9FF3-3DC17B51AC78}"/>
                </a:ext>
              </a:extLst>
            </p:cNvPr>
            <p:cNvSpPr/>
            <p:nvPr/>
          </p:nvSpPr>
          <p:spPr>
            <a:xfrm>
              <a:off x="5925994" y="4424110"/>
              <a:ext cx="599242" cy="482966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705AB0C-BD07-40F6-90E1-522C0975B313}"/>
              </a:ext>
            </a:extLst>
          </p:cNvPr>
          <p:cNvGrpSpPr/>
          <p:nvPr/>
        </p:nvGrpSpPr>
        <p:grpSpPr>
          <a:xfrm>
            <a:off x="7720685" y="4217018"/>
            <a:ext cx="732394" cy="683452"/>
            <a:chOff x="7045975" y="4314676"/>
            <a:chExt cx="641383" cy="54668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8FE66C-6934-4217-ABA9-5C4A35939163}"/>
                </a:ext>
              </a:extLst>
            </p:cNvPr>
            <p:cNvSpPr/>
            <p:nvPr/>
          </p:nvSpPr>
          <p:spPr>
            <a:xfrm>
              <a:off x="7045975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6346FF8-669C-4E76-805B-C147493CA916}"/>
                </a:ext>
              </a:extLst>
            </p:cNvPr>
            <p:cNvSpPr/>
            <p:nvPr/>
          </p:nvSpPr>
          <p:spPr>
            <a:xfrm>
              <a:off x="7629653" y="4815638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F0A8432-3803-4F54-A208-A3AAEC41C081}"/>
                </a:ext>
              </a:extLst>
            </p:cNvPr>
            <p:cNvSpPr/>
            <p:nvPr/>
          </p:nvSpPr>
          <p:spPr>
            <a:xfrm>
              <a:off x="7058304" y="4314676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56FD5C-0A5B-4F2D-91B4-042D0B3F0FB2}"/>
                </a:ext>
              </a:extLst>
            </p:cNvPr>
            <p:cNvSpPr/>
            <p:nvPr/>
          </p:nvSpPr>
          <p:spPr>
            <a:xfrm>
              <a:off x="7623009" y="4323570"/>
              <a:ext cx="57705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70F02BB-2002-4009-A892-7B3F970F4531}"/>
                </a:ext>
              </a:extLst>
            </p:cNvPr>
            <p:cNvSpPr/>
            <p:nvPr/>
          </p:nvSpPr>
          <p:spPr>
            <a:xfrm>
              <a:off x="7074828" y="4351533"/>
              <a:ext cx="599242" cy="48296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7200F0-06F5-4FC6-8AD9-5F6665524B3A}"/>
                </a:ext>
              </a:extLst>
            </p:cNvPr>
            <p:cNvCxnSpPr/>
            <p:nvPr/>
          </p:nvCxnSpPr>
          <p:spPr>
            <a:xfrm flipH="1"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53F0D8-3318-4911-875B-B28BCFB46A93}"/>
                </a:ext>
              </a:extLst>
            </p:cNvPr>
            <p:cNvCxnSpPr/>
            <p:nvPr/>
          </p:nvCxnSpPr>
          <p:spPr>
            <a:xfrm>
              <a:off x="7074828" y="4351533"/>
              <a:ext cx="599242" cy="4822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B526951-6B16-4024-B1B9-4C37D4E2327A}"/>
              </a:ext>
            </a:extLst>
          </p:cNvPr>
          <p:cNvCxnSpPr/>
          <p:nvPr/>
        </p:nvCxnSpPr>
        <p:spPr>
          <a:xfrm>
            <a:off x="8095768" y="5328806"/>
            <a:ext cx="0" cy="5215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/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11203A8-C089-4ECB-85D8-10778A4E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30" y="5162127"/>
                <a:ext cx="41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/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1BF5013-7FDD-4317-BAAB-DF92ADC9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116" y="583398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/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6C54F9-BCBE-4132-BD50-A3A69E611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20" y="5438129"/>
                <a:ext cx="418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/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7655EC8-4177-4FF6-BD92-A24CD2643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67" y="4116333"/>
                <a:ext cx="41383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/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88BB0B-8AB1-4161-96D0-E40FF84C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284" y="4684075"/>
                <a:ext cx="40267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/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20BD277-4146-47EC-9448-F4EB91C3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41" y="5506366"/>
                <a:ext cx="4026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/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i="1" baseline="-2500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21FA5D2-CEA6-4FA2-9D07-42A08232F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06" y="4581232"/>
                <a:ext cx="40267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/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2B8D4C1-7346-413B-A8F5-DE602B9E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70" y="4389784"/>
                <a:ext cx="4026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/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D9B90C3-B66B-44C3-9CB1-A627A644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778" y="3815718"/>
                <a:ext cx="4026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/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72157-E6B4-4F1B-A9DA-BF52E76C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47" y="4430679"/>
                <a:ext cx="41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/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5D0B5D5-889D-4B27-9B6F-93D99AD18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06" y="4559113"/>
                <a:ext cx="4180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/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5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574EB24-50C2-4D5A-BA94-66BCFC30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6" y="5120101"/>
                <a:ext cx="40267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/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451FA01-C43D-444E-BC2B-75856938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58" y="5200145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/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93FBB0-4DBD-4C23-AF31-C1474452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448" y="5987915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/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7F74B95-A2A5-4E58-937C-1064EFC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47" y="5359678"/>
                <a:ext cx="41800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/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BF14AF-CCC3-4817-9B80-6D99E3FF8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84" y="5983029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/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B85C24E-5028-433D-ADB0-F2627323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00" y="4609924"/>
                <a:ext cx="4180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/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D5A364B-0475-474D-B546-1F25C0EAA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97" y="3973544"/>
                <a:ext cx="41800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/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4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85CF470-42E6-4A2B-BF86-63C160FC4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763813"/>
                <a:ext cx="40267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/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acc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𝑥</m:t>
                          </m:r>
                          <m:r>
                            <a:rPr lang="en-US" altLang="zh-CN" sz="1400" b="0" i="1" baseline="-25000" smtClean="0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F34E903-502D-483A-A1DA-DBF5DAE9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599" y="4047540"/>
                <a:ext cx="40267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row: Right 99">
            <a:extLst>
              <a:ext uri="{FF2B5EF4-FFF2-40B4-BE49-F238E27FC236}">
                <a16:creationId xmlns:a16="http://schemas.microsoft.com/office/drawing/2014/main" id="{0122ADA8-4FFB-4643-BE62-9D973B3B7884}"/>
              </a:ext>
            </a:extLst>
          </p:cNvPr>
          <p:cNvSpPr/>
          <p:nvPr/>
        </p:nvSpPr>
        <p:spPr>
          <a:xfrm>
            <a:off x="3630966" y="4816101"/>
            <a:ext cx="420818" cy="25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969817-D74F-46D8-902F-C9C64089F6CC}"/>
              </a:ext>
            </a:extLst>
          </p:cNvPr>
          <p:cNvCxnSpPr>
            <a:stCxn id="5" idx="0"/>
            <a:endCxn id="59" idx="0"/>
          </p:cNvCxnSpPr>
          <p:nvPr/>
        </p:nvCxnSpPr>
        <p:spPr>
          <a:xfrm flipV="1">
            <a:off x="5237515" y="4112093"/>
            <a:ext cx="1528748" cy="3139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C057E35-6E5A-4276-B4A3-E408A8CA2663}"/>
              </a:ext>
            </a:extLst>
          </p:cNvPr>
          <p:cNvCxnSpPr>
            <a:cxnSpLocks/>
            <a:endCxn id="66" idx="0"/>
          </p:cNvCxnSpPr>
          <p:nvPr/>
        </p:nvCxnSpPr>
        <p:spPr>
          <a:xfrm flipV="1">
            <a:off x="5884709" y="4849053"/>
            <a:ext cx="894445" cy="137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47CBB17-8940-44D1-B4E5-A83BD499D7D6}"/>
              </a:ext>
            </a:extLst>
          </p:cNvPr>
          <p:cNvSpPr/>
          <p:nvPr/>
        </p:nvSpPr>
        <p:spPr>
          <a:xfrm>
            <a:off x="5885895" y="4261282"/>
            <a:ext cx="1873188" cy="776707"/>
          </a:xfrm>
          <a:custGeom>
            <a:avLst/>
            <a:gdLst>
              <a:gd name="connsiteX0" fmla="*/ 0 w 1873188"/>
              <a:gd name="connsiteY0" fmla="*/ 612559 h 776707"/>
              <a:gd name="connsiteX1" fmla="*/ 1065321 w 1873188"/>
              <a:gd name="connsiteY1" fmla="*/ 736846 h 776707"/>
              <a:gd name="connsiteX2" fmla="*/ 1873188 w 1873188"/>
              <a:gd name="connsiteY2" fmla="*/ 0 h 77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188" h="776707">
                <a:moveTo>
                  <a:pt x="0" y="612559"/>
                </a:moveTo>
                <a:cubicBezTo>
                  <a:pt x="376561" y="725749"/>
                  <a:pt x="753123" y="838939"/>
                  <a:pt x="1065321" y="736846"/>
                </a:cubicBezTo>
                <a:cubicBezTo>
                  <a:pt x="1377519" y="634753"/>
                  <a:pt x="1625353" y="317376"/>
                  <a:pt x="18731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61DB278C-F62B-4FA3-853A-1A50FBF46933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5655910" y="5534021"/>
            <a:ext cx="1180949" cy="962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E7CA4E1-AEF2-41FC-A377-9AC433364A48}"/>
              </a:ext>
            </a:extLst>
          </p:cNvPr>
          <p:cNvSpPr/>
          <p:nvPr/>
        </p:nvSpPr>
        <p:spPr>
          <a:xfrm>
            <a:off x="5637320" y="5353235"/>
            <a:ext cx="2441360" cy="435973"/>
          </a:xfrm>
          <a:custGeom>
            <a:avLst/>
            <a:gdLst>
              <a:gd name="connsiteX0" fmla="*/ 0 w 2441360"/>
              <a:gd name="connsiteY0" fmla="*/ 168676 h 435973"/>
              <a:gd name="connsiteX1" fmla="*/ 914400 w 2441360"/>
              <a:gd name="connsiteY1" fmla="*/ 435006 h 435973"/>
              <a:gd name="connsiteX2" fmla="*/ 1997476 w 2441360"/>
              <a:gd name="connsiteY2" fmla="*/ 248575 h 435973"/>
              <a:gd name="connsiteX3" fmla="*/ 2441360 w 2441360"/>
              <a:gd name="connsiteY3" fmla="*/ 0 h 43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360" h="435973">
                <a:moveTo>
                  <a:pt x="0" y="168676"/>
                </a:moveTo>
                <a:cubicBezTo>
                  <a:pt x="290743" y="295183"/>
                  <a:pt x="581487" y="421690"/>
                  <a:pt x="914400" y="435006"/>
                </a:cubicBezTo>
                <a:cubicBezTo>
                  <a:pt x="1247313" y="448322"/>
                  <a:pt x="1742983" y="321076"/>
                  <a:pt x="1997476" y="248575"/>
                </a:cubicBezTo>
                <a:cubicBezTo>
                  <a:pt x="2251969" y="176074"/>
                  <a:pt x="2346664" y="88037"/>
                  <a:pt x="2441360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A8CF24A-3DAE-4036-80A6-0E9091B50D40}"/>
              </a:ext>
            </a:extLst>
          </p:cNvPr>
          <p:cNvSpPr/>
          <p:nvPr/>
        </p:nvSpPr>
        <p:spPr>
          <a:xfrm>
            <a:off x="4856085" y="5353235"/>
            <a:ext cx="2303351" cy="567249"/>
          </a:xfrm>
          <a:custGeom>
            <a:avLst/>
            <a:gdLst>
              <a:gd name="connsiteX0" fmla="*/ 0 w 2303351"/>
              <a:gd name="connsiteY0" fmla="*/ 186431 h 567249"/>
              <a:gd name="connsiteX1" fmla="*/ 798991 w 2303351"/>
              <a:gd name="connsiteY1" fmla="*/ 541538 h 567249"/>
              <a:gd name="connsiteX2" fmla="*/ 2157274 w 2303351"/>
              <a:gd name="connsiteY2" fmla="*/ 479394 h 567249"/>
              <a:gd name="connsiteX3" fmla="*/ 2201663 w 2303351"/>
              <a:gd name="connsiteY3" fmla="*/ 0 h 56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351" h="567249">
                <a:moveTo>
                  <a:pt x="0" y="186431"/>
                </a:moveTo>
                <a:cubicBezTo>
                  <a:pt x="219722" y="339571"/>
                  <a:pt x="439445" y="492711"/>
                  <a:pt x="798991" y="541538"/>
                </a:cubicBezTo>
                <a:cubicBezTo>
                  <a:pt x="1158537" y="590365"/>
                  <a:pt x="1923495" y="569650"/>
                  <a:pt x="2157274" y="479394"/>
                </a:cubicBezTo>
                <a:cubicBezTo>
                  <a:pt x="2391053" y="389138"/>
                  <a:pt x="2296358" y="194569"/>
                  <a:pt x="220166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4AE958-FE1B-4556-BF32-234EE1CCF32A}"/>
              </a:ext>
            </a:extLst>
          </p:cNvPr>
          <p:cNvSpPr/>
          <p:nvPr/>
        </p:nvSpPr>
        <p:spPr>
          <a:xfrm>
            <a:off x="4847208" y="5539666"/>
            <a:ext cx="2254928" cy="796402"/>
          </a:xfrm>
          <a:custGeom>
            <a:avLst/>
            <a:gdLst>
              <a:gd name="connsiteX0" fmla="*/ 0 w 2254928"/>
              <a:gd name="connsiteY0" fmla="*/ 0 h 796402"/>
              <a:gd name="connsiteX1" fmla="*/ 1091953 w 2254928"/>
              <a:gd name="connsiteY1" fmla="*/ 763480 h 796402"/>
              <a:gd name="connsiteX2" fmla="*/ 2254928 w 2254928"/>
              <a:gd name="connsiteY2" fmla="*/ 585926 h 79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928" h="796402">
                <a:moveTo>
                  <a:pt x="0" y="0"/>
                </a:moveTo>
                <a:cubicBezTo>
                  <a:pt x="358066" y="332913"/>
                  <a:pt x="716132" y="665826"/>
                  <a:pt x="1091953" y="763480"/>
                </a:cubicBezTo>
                <a:cubicBezTo>
                  <a:pt x="1467774" y="861134"/>
                  <a:pt x="1861351" y="723530"/>
                  <a:pt x="2254928" y="585926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B3E2265-051F-417C-9F83-C30AC379D274}"/>
              </a:ext>
            </a:extLst>
          </p:cNvPr>
          <p:cNvSpPr/>
          <p:nvPr/>
        </p:nvSpPr>
        <p:spPr>
          <a:xfrm>
            <a:off x="4643021" y="4420704"/>
            <a:ext cx="1837678" cy="426504"/>
          </a:xfrm>
          <a:custGeom>
            <a:avLst/>
            <a:gdLst>
              <a:gd name="connsiteX0" fmla="*/ 0 w 1837678"/>
              <a:gd name="connsiteY0" fmla="*/ 426504 h 426504"/>
              <a:gd name="connsiteX1" fmla="*/ 1171853 w 1837678"/>
              <a:gd name="connsiteY1" fmla="*/ 9253 h 426504"/>
              <a:gd name="connsiteX2" fmla="*/ 1837678 w 1837678"/>
              <a:gd name="connsiteY2" fmla="*/ 177929 h 42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7678" h="426504">
                <a:moveTo>
                  <a:pt x="0" y="426504"/>
                </a:moveTo>
                <a:cubicBezTo>
                  <a:pt x="432786" y="238593"/>
                  <a:pt x="865573" y="50682"/>
                  <a:pt x="1171853" y="9253"/>
                </a:cubicBezTo>
                <a:cubicBezTo>
                  <a:pt x="1478133" y="-32176"/>
                  <a:pt x="1657905" y="72876"/>
                  <a:pt x="1837678" y="1779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9D296CE-0F72-49F8-A3C9-4E7F9BEC1B39}"/>
              </a:ext>
            </a:extLst>
          </p:cNvPr>
          <p:cNvSpPr/>
          <p:nvPr/>
        </p:nvSpPr>
        <p:spPr>
          <a:xfrm>
            <a:off x="4634144" y="4873841"/>
            <a:ext cx="3116062" cy="274465"/>
          </a:xfrm>
          <a:custGeom>
            <a:avLst/>
            <a:gdLst>
              <a:gd name="connsiteX0" fmla="*/ 0 w 3116062"/>
              <a:gd name="connsiteY0" fmla="*/ 0 h 274465"/>
              <a:gd name="connsiteX1" fmla="*/ 1287262 w 3116062"/>
              <a:gd name="connsiteY1" fmla="*/ 248575 h 274465"/>
              <a:gd name="connsiteX2" fmla="*/ 2423604 w 3116062"/>
              <a:gd name="connsiteY2" fmla="*/ 239697 h 274465"/>
              <a:gd name="connsiteX3" fmla="*/ 3116062 w 3116062"/>
              <a:gd name="connsiteY3" fmla="*/ 8877 h 27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6062" h="274465">
                <a:moveTo>
                  <a:pt x="0" y="0"/>
                </a:moveTo>
                <a:cubicBezTo>
                  <a:pt x="441664" y="104313"/>
                  <a:pt x="883328" y="208626"/>
                  <a:pt x="1287262" y="248575"/>
                </a:cubicBezTo>
                <a:cubicBezTo>
                  <a:pt x="1691196" y="288524"/>
                  <a:pt x="2118804" y="279647"/>
                  <a:pt x="2423604" y="239697"/>
                </a:cubicBezTo>
                <a:cubicBezTo>
                  <a:pt x="2728404" y="199747"/>
                  <a:pt x="2922233" y="104312"/>
                  <a:pt x="3116062" y="8877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0AE3A1C-4607-470D-9D2B-1355E17DA923}"/>
              </a:ext>
            </a:extLst>
          </p:cNvPr>
          <p:cNvSpPr/>
          <p:nvPr/>
        </p:nvSpPr>
        <p:spPr>
          <a:xfrm>
            <a:off x="4634144" y="4873841"/>
            <a:ext cx="1917576" cy="1251751"/>
          </a:xfrm>
          <a:custGeom>
            <a:avLst/>
            <a:gdLst>
              <a:gd name="connsiteX0" fmla="*/ 0 w 1917576"/>
              <a:gd name="connsiteY0" fmla="*/ 0 h 1251751"/>
              <a:gd name="connsiteX1" fmla="*/ 656947 w 1917576"/>
              <a:gd name="connsiteY1" fmla="*/ 843378 h 1251751"/>
              <a:gd name="connsiteX2" fmla="*/ 1917576 w 1917576"/>
              <a:gd name="connsiteY2" fmla="*/ 1251751 h 125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576" h="1251751">
                <a:moveTo>
                  <a:pt x="0" y="0"/>
                </a:moveTo>
                <a:cubicBezTo>
                  <a:pt x="168675" y="317376"/>
                  <a:pt x="337351" y="634753"/>
                  <a:pt x="656947" y="843378"/>
                </a:cubicBezTo>
                <a:cubicBezTo>
                  <a:pt x="976543" y="1052003"/>
                  <a:pt x="1447059" y="1151877"/>
                  <a:pt x="1917576" y="1251751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C70BA35-5E35-4E80-8F9D-FAB03DA51429}"/>
              </a:ext>
            </a:extLst>
          </p:cNvPr>
          <p:cNvCxnSpPr>
            <a:cxnSpLocks/>
          </p:cNvCxnSpPr>
          <p:nvPr/>
        </p:nvCxnSpPr>
        <p:spPr>
          <a:xfrm flipH="1">
            <a:off x="6845321" y="4596820"/>
            <a:ext cx="187661" cy="1033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6AD66D1-1A23-42EF-A22F-794EFBFBC9B1}"/>
              </a:ext>
            </a:extLst>
          </p:cNvPr>
          <p:cNvCxnSpPr>
            <a:cxnSpLocks/>
          </p:cNvCxnSpPr>
          <p:nvPr/>
        </p:nvCxnSpPr>
        <p:spPr>
          <a:xfrm>
            <a:off x="7006587" y="4578499"/>
            <a:ext cx="1071172" cy="743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3408C004-CA1A-404D-9C41-E8FABA038EDD}"/>
              </a:ext>
            </a:extLst>
          </p:cNvPr>
          <p:cNvSpPr/>
          <p:nvPr/>
        </p:nvSpPr>
        <p:spPr>
          <a:xfrm>
            <a:off x="6489577" y="4616388"/>
            <a:ext cx="1615736" cy="1260629"/>
          </a:xfrm>
          <a:custGeom>
            <a:avLst/>
            <a:gdLst>
              <a:gd name="connsiteX0" fmla="*/ 0 w 1615736"/>
              <a:gd name="connsiteY0" fmla="*/ 0 h 1260629"/>
              <a:gd name="connsiteX1" fmla="*/ 452761 w 1615736"/>
              <a:gd name="connsiteY1" fmla="*/ 115410 h 1260629"/>
              <a:gd name="connsiteX2" fmla="*/ 914400 w 1615736"/>
              <a:gd name="connsiteY2" fmla="*/ 372862 h 1260629"/>
              <a:gd name="connsiteX3" fmla="*/ 1615736 w 1615736"/>
              <a:gd name="connsiteY3" fmla="*/ 1260629 h 12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5736" h="1260629">
                <a:moveTo>
                  <a:pt x="0" y="0"/>
                </a:moveTo>
                <a:cubicBezTo>
                  <a:pt x="150180" y="26633"/>
                  <a:pt x="300361" y="53266"/>
                  <a:pt x="452761" y="115410"/>
                </a:cubicBezTo>
                <a:cubicBezTo>
                  <a:pt x="605161" y="177554"/>
                  <a:pt x="720571" y="181992"/>
                  <a:pt x="914400" y="372862"/>
                </a:cubicBezTo>
                <a:cubicBezTo>
                  <a:pt x="1108229" y="563732"/>
                  <a:pt x="1361982" y="912180"/>
                  <a:pt x="1615736" y="1260629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9384EFFA-60A7-48A4-97DF-032ADD8322C6}"/>
              </a:ext>
            </a:extLst>
          </p:cNvPr>
          <p:cNvSpPr/>
          <p:nvPr/>
        </p:nvSpPr>
        <p:spPr>
          <a:xfrm rot="21406391">
            <a:off x="6498598" y="4925633"/>
            <a:ext cx="1242873" cy="373186"/>
          </a:xfrm>
          <a:custGeom>
            <a:avLst/>
            <a:gdLst>
              <a:gd name="connsiteX0" fmla="*/ 0 w 1242873"/>
              <a:gd name="connsiteY0" fmla="*/ 435006 h 435006"/>
              <a:gd name="connsiteX1" fmla="*/ 790112 w 1242873"/>
              <a:gd name="connsiteY1" fmla="*/ 301841 h 435006"/>
              <a:gd name="connsiteX2" fmla="*/ 1242873 w 1242873"/>
              <a:gd name="connsiteY2" fmla="*/ 0 h 43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2873" h="435006">
                <a:moveTo>
                  <a:pt x="0" y="435006"/>
                </a:moveTo>
                <a:cubicBezTo>
                  <a:pt x="291483" y="404674"/>
                  <a:pt x="582967" y="374342"/>
                  <a:pt x="790112" y="301841"/>
                </a:cubicBezTo>
                <a:cubicBezTo>
                  <a:pt x="997257" y="229340"/>
                  <a:pt x="1120065" y="114670"/>
                  <a:pt x="124287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F9B72726-3FA5-4FED-80C3-E26D1839EAE7}"/>
              </a:ext>
            </a:extLst>
          </p:cNvPr>
          <p:cNvSpPr/>
          <p:nvPr/>
        </p:nvSpPr>
        <p:spPr>
          <a:xfrm>
            <a:off x="6551720" y="5885895"/>
            <a:ext cx="1544715" cy="475180"/>
          </a:xfrm>
          <a:custGeom>
            <a:avLst/>
            <a:gdLst>
              <a:gd name="connsiteX0" fmla="*/ 0 w 1544715"/>
              <a:gd name="connsiteY0" fmla="*/ 230820 h 475180"/>
              <a:gd name="connsiteX1" fmla="*/ 417251 w 1544715"/>
              <a:gd name="connsiteY1" fmla="*/ 461639 h 475180"/>
              <a:gd name="connsiteX2" fmla="*/ 1100831 w 1544715"/>
              <a:gd name="connsiteY2" fmla="*/ 399495 h 475180"/>
              <a:gd name="connsiteX3" fmla="*/ 1544715 w 1544715"/>
              <a:gd name="connsiteY3" fmla="*/ 0 h 4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4715" h="475180">
                <a:moveTo>
                  <a:pt x="0" y="230820"/>
                </a:moveTo>
                <a:cubicBezTo>
                  <a:pt x="116889" y="332173"/>
                  <a:pt x="233779" y="433527"/>
                  <a:pt x="417251" y="461639"/>
                </a:cubicBezTo>
                <a:cubicBezTo>
                  <a:pt x="600723" y="489752"/>
                  <a:pt x="912920" y="476435"/>
                  <a:pt x="1100831" y="399495"/>
                </a:cubicBezTo>
                <a:cubicBezTo>
                  <a:pt x="1288742" y="322555"/>
                  <a:pt x="1416728" y="161277"/>
                  <a:pt x="1544715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 Box 46">
            <a:extLst>
              <a:ext uri="{FF2B5EF4-FFF2-40B4-BE49-F238E27FC236}">
                <a16:creationId xmlns:a16="http://schemas.microsoft.com/office/drawing/2014/main" id="{E2F876CF-4FBC-4947-8C8E-F9D8D0179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980" y="6254783"/>
            <a:ext cx="808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6)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2D0A61A5-226F-4843-B4B0-94D59EC074BE}"/>
              </a:ext>
            </a:extLst>
          </p:cNvPr>
          <p:cNvSpPr/>
          <p:nvPr/>
        </p:nvSpPr>
        <p:spPr>
          <a:xfrm>
            <a:off x="4864963" y="4891596"/>
            <a:ext cx="3604097" cy="1625822"/>
          </a:xfrm>
          <a:custGeom>
            <a:avLst/>
            <a:gdLst>
              <a:gd name="connsiteX0" fmla="*/ 0 w 3604097"/>
              <a:gd name="connsiteY0" fmla="*/ 656948 h 1625822"/>
              <a:gd name="connsiteX1" fmla="*/ 417251 w 3604097"/>
              <a:gd name="connsiteY1" fmla="*/ 1305018 h 1625822"/>
              <a:gd name="connsiteX2" fmla="*/ 1580225 w 3604097"/>
              <a:gd name="connsiteY2" fmla="*/ 1615736 h 1625822"/>
              <a:gd name="connsiteX3" fmla="*/ 2867487 w 3604097"/>
              <a:gd name="connsiteY3" fmla="*/ 1509204 h 1625822"/>
              <a:gd name="connsiteX4" fmla="*/ 3524435 w 3604097"/>
              <a:gd name="connsiteY4" fmla="*/ 1109709 h 1625822"/>
              <a:gd name="connsiteX5" fmla="*/ 3568823 w 3604097"/>
              <a:gd name="connsiteY5" fmla="*/ 0 h 162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4097" h="1625822">
                <a:moveTo>
                  <a:pt x="0" y="656948"/>
                </a:moveTo>
                <a:cubicBezTo>
                  <a:pt x="76940" y="901084"/>
                  <a:pt x="153880" y="1145220"/>
                  <a:pt x="417251" y="1305018"/>
                </a:cubicBezTo>
                <a:cubicBezTo>
                  <a:pt x="680622" y="1464816"/>
                  <a:pt x="1171852" y="1581705"/>
                  <a:pt x="1580225" y="1615736"/>
                </a:cubicBezTo>
                <a:cubicBezTo>
                  <a:pt x="1988598" y="1649767"/>
                  <a:pt x="2543452" y="1593542"/>
                  <a:pt x="2867487" y="1509204"/>
                </a:cubicBezTo>
                <a:cubicBezTo>
                  <a:pt x="3191522" y="1424866"/>
                  <a:pt x="3407546" y="1361243"/>
                  <a:pt x="3524435" y="1109709"/>
                </a:cubicBezTo>
                <a:cubicBezTo>
                  <a:pt x="3641324" y="858175"/>
                  <a:pt x="3605073" y="429087"/>
                  <a:pt x="3568823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48A3D0AD-9664-4E36-AAD7-0DDF58EF7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54" y="5850798"/>
            <a:ext cx="3404072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 is a yes for SAT if and only if (G, 6) is a yes for IS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3">
                <a:extLst>
                  <a:ext uri="{FF2B5EF4-FFF2-40B4-BE49-F238E27FC236}">
                    <a16:creationId xmlns:a16="http://schemas.microsoft.com/office/drawing/2014/main" id="{40CB6451-D3A9-4BD3-BF2E-033AB65B28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03" name="Rectangle 3">
                <a:extLst>
                  <a:ext uri="{FF2B5EF4-FFF2-40B4-BE49-F238E27FC236}">
                    <a16:creationId xmlns:a16="http://schemas.microsoft.com/office/drawing/2014/main" id="{40CB6451-D3A9-4BD3-BF2E-033AB65B2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1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5AE7192-4C35-4306-8B62-0AB4AFF696FF}"/>
              </a:ext>
            </a:extLst>
          </p:cNvPr>
          <p:cNvSpPr/>
          <p:nvPr/>
        </p:nvSpPr>
        <p:spPr>
          <a:xfrm>
            <a:off x="6836636" y="4307080"/>
            <a:ext cx="1546788" cy="1333144"/>
          </a:xfrm>
          <a:custGeom>
            <a:avLst/>
            <a:gdLst>
              <a:gd name="connsiteX0" fmla="*/ 0 w 1546788"/>
              <a:gd name="connsiteY0" fmla="*/ 1333144 h 1333144"/>
              <a:gd name="connsiteX1" fmla="*/ 777667 w 1546788"/>
              <a:gd name="connsiteY1" fmla="*/ 982767 h 1333144"/>
              <a:gd name="connsiteX2" fmla="*/ 1546788 w 1546788"/>
              <a:gd name="connsiteY2" fmla="*/ 0 h 133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6788" h="1333144">
                <a:moveTo>
                  <a:pt x="0" y="1333144"/>
                </a:moveTo>
                <a:cubicBezTo>
                  <a:pt x="259934" y="1269051"/>
                  <a:pt x="519869" y="1204958"/>
                  <a:pt x="777667" y="982767"/>
                </a:cubicBezTo>
                <a:cubicBezTo>
                  <a:pt x="1035465" y="760576"/>
                  <a:pt x="1291126" y="380288"/>
                  <a:pt x="1546788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two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SAT and IS.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FF99CDBD-94EB-4C87-96B9-F4CB1DE455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FF99CDBD-94EB-4C87-96B9-F4CB1DE45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69167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4184</TotalTime>
  <Words>1706</Words>
  <Application>Microsoft Office PowerPoint</Application>
  <PresentationFormat>On-screen Show (4:3)</PresentationFormat>
  <Paragraphs>211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宋体</vt:lpstr>
      <vt:lpstr>Cambria Math</vt:lpstr>
      <vt:lpstr>Cooper Black</vt:lpstr>
      <vt:lpstr>Lucida Handwriting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288</cp:revision>
  <cp:lastPrinted>2022-11-21T20:21:50Z</cp:lastPrinted>
  <dcterms:created xsi:type="dcterms:W3CDTF">1999-07-13T19:55:20Z</dcterms:created>
  <dcterms:modified xsi:type="dcterms:W3CDTF">2022-11-28T20:36:24Z</dcterms:modified>
</cp:coreProperties>
</file>