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67" r:id="rId2"/>
    <p:sldId id="830" r:id="rId3"/>
    <p:sldId id="831" r:id="rId4"/>
    <p:sldId id="840" r:id="rId5"/>
    <p:sldId id="839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90772" autoAdjust="0"/>
  </p:normalViewPr>
  <p:slideViewPr>
    <p:cSldViewPr snapToGrid="0">
      <p:cViewPr varScale="1">
        <p:scale>
          <a:sx n="80" d="100"/>
          <a:sy n="80" d="100"/>
        </p:scale>
        <p:origin x="14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5412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2316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87162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602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95023" y="6248400"/>
            <a:ext cx="2412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November 16,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9454" y="1446816"/>
            <a:ext cx="7545087" cy="1943071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Definition.</a:t>
            </a:r>
            <a:r>
              <a:rPr lang="en-US" sz="2800" dirty="0"/>
              <a:t> A problem Q is in the </a:t>
            </a:r>
            <a:r>
              <a:rPr lang="en-US" sz="2800" dirty="0">
                <a:solidFill>
                  <a:srgbClr val="FF0000"/>
                </a:solidFill>
              </a:rPr>
              <a:t>class </a:t>
            </a:r>
            <a:r>
              <a:rPr lang="en-US" sz="2800" dirty="0">
                <a:solidFill>
                  <a:srgbClr val="FF0000"/>
                </a:solidFill>
                <a:latin typeface="Cooper Black" panose="0208090404030B020404" pitchFamily="18" charset="0"/>
              </a:rPr>
              <a:t>P</a:t>
            </a:r>
            <a:r>
              <a:rPr lang="en-US" sz="2800" dirty="0"/>
              <a:t> if it can be solved in polynomial time, i.e., by an algorithm that runs in time O(</a:t>
            </a:r>
            <a:r>
              <a:rPr lang="en-US" sz="2800" dirty="0" err="1"/>
              <a:t>n</a:t>
            </a:r>
            <a:r>
              <a:rPr lang="en-US" sz="2800" baseline="30000" dirty="0" err="1"/>
              <a:t>c</a:t>
            </a:r>
            <a:r>
              <a:rPr lang="en-US" sz="2800" dirty="0"/>
              <a:t>) for a fixed constant c, where n is the size of the input.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C31077-2F97-4B0E-9C93-29DA1370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53" y="633753"/>
            <a:ext cx="7828469" cy="58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1" kern="0" dirty="0"/>
              <a:t>NP-Completeness Theory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45A3FD-5A27-45EA-8DDB-77BB664D7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53" y="3416015"/>
            <a:ext cx="7545087" cy="58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All problems we have studied so far are in </a:t>
            </a:r>
            <a:r>
              <a:rPr lang="en-US" sz="2800" dirty="0">
                <a:latin typeface="Cooper Black" panose="0208090404030B020404" pitchFamily="18" charset="0"/>
              </a:rPr>
              <a:t>P</a:t>
            </a:r>
            <a:r>
              <a:rPr lang="en-US" sz="2800" kern="0" dirty="0"/>
              <a:t>.</a:t>
            </a:r>
          </a:p>
          <a:p>
            <a:pPr marL="0" indent="0">
              <a:buFontTx/>
              <a:buNone/>
            </a:pPr>
            <a:endParaRPr lang="en-US" sz="2800" kern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C3DAA81-7073-4457-AF70-7CECFB576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53" y="4211117"/>
            <a:ext cx="7545087" cy="194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u="sng" kern="0" dirty="0"/>
              <a:t>Shortest-Path</a:t>
            </a:r>
            <a:r>
              <a:rPr lang="en-US" sz="2800" kern="0" dirty="0"/>
              <a:t> with positive edges: </a:t>
            </a:r>
          </a:p>
          <a:p>
            <a:pPr marL="0" indent="0">
              <a:buFontTx/>
              <a:buNone/>
            </a:pPr>
            <a:r>
              <a:rPr lang="en-US" sz="2800" kern="0" dirty="0"/>
              <a:t>    Dijkstra: time = O(n</a:t>
            </a:r>
            <a:r>
              <a:rPr lang="en-US" sz="2800" kern="0" baseline="30000" dirty="0"/>
              <a:t>2</a:t>
            </a:r>
            <a:r>
              <a:rPr lang="en-US" sz="2800" kern="0" dirty="0"/>
              <a:t>)</a:t>
            </a:r>
          </a:p>
          <a:p>
            <a:pPr marL="0" indent="0">
              <a:buFontTx/>
              <a:buNone/>
            </a:pPr>
            <a:r>
              <a:rPr lang="en-US" sz="2800" u="sng" kern="0" dirty="0"/>
              <a:t>Minimum-Spanning-Tree</a:t>
            </a:r>
            <a:r>
              <a:rPr lang="en-US" sz="2800" kern="0" dirty="0"/>
              <a:t>:</a:t>
            </a:r>
          </a:p>
          <a:p>
            <a:pPr marL="0" indent="0">
              <a:buFontTx/>
              <a:buNone/>
            </a:pPr>
            <a:r>
              <a:rPr lang="en-US" sz="2800" kern="0" dirty="0"/>
              <a:t>    Kruskal: time = O(nm) = O(n</a:t>
            </a:r>
            <a:r>
              <a:rPr lang="en-US" sz="2800" kern="0" baseline="30000" dirty="0"/>
              <a:t>3</a:t>
            </a:r>
            <a:r>
              <a:rPr lang="en-US" sz="2800" kern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8737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655" y="1191123"/>
            <a:ext cx="8111857" cy="1070810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400" u="sng" dirty="0"/>
              <a:t>Satisfiability (SAT)</a:t>
            </a:r>
            <a:endParaRPr lang="en-US" sz="2400" u="sng" baseline="-25000" dirty="0"/>
          </a:p>
          <a:p>
            <a:pPr marL="0" indent="0">
              <a:buNone/>
            </a:pPr>
            <a:r>
              <a:rPr lang="en-US" sz="2400" dirty="0"/>
              <a:t>Given a CNF formula F, is F satisfiable?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2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DF34D-654E-4CEA-8B87-72BD3C72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71" y="557523"/>
            <a:ext cx="8111857" cy="58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u="sng" kern="0" dirty="0"/>
              <a:t>Problems that are not known to be in </a:t>
            </a:r>
            <a:r>
              <a:rPr lang="en-US" sz="2800" u="sng" dirty="0">
                <a:latin typeface="Cooper Black" panose="0208090404030B020404" pitchFamily="18" charset="0"/>
              </a:rPr>
              <a:t>P</a:t>
            </a:r>
            <a:r>
              <a:rPr lang="en-US" sz="2800" u="sng" kern="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36E6A44-0B4D-43E4-9DDA-E36D7D535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2209797"/>
            <a:ext cx="8111857" cy="120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 err="1"/>
              <a:t>Indepdent</a:t>
            </a:r>
            <a:r>
              <a:rPr lang="en-US" sz="2400" u="sng" kern="0" dirty="0"/>
              <a:t> Set (IS)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a graph G and k, does G contain an independent set of k vertices?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257C831-AA36-453C-BD8E-B2DC04808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3689688"/>
            <a:ext cx="8111857" cy="129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/>
              <a:t>Vertex Cover (VC)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a graph G and k, does G contain a vertex cover of k vertices?</a:t>
            </a:r>
          </a:p>
          <a:p>
            <a:pPr marL="0" indent="0">
              <a:buFontTx/>
              <a:buNone/>
            </a:pPr>
            <a:endParaRPr lang="en-US" sz="2400" kern="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395B45F-BF5A-4F47-A815-6CDAEB6E9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55" y="5089299"/>
            <a:ext cx="8111857" cy="121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u="sng" kern="0" dirty="0"/>
              <a:t>Partition</a:t>
            </a:r>
            <a:endParaRPr lang="en-US" sz="2400" u="sng" kern="0" baseline="-25000" dirty="0"/>
          </a:p>
          <a:p>
            <a:pPr marL="0" indent="0">
              <a:buFontTx/>
              <a:buNone/>
            </a:pPr>
            <a:r>
              <a:rPr lang="en-US" sz="2400" kern="0" dirty="0"/>
              <a:t>Given n integers, can they be partitioned into two parts of equal sum?</a:t>
            </a:r>
          </a:p>
        </p:txBody>
      </p:sp>
    </p:spTree>
    <p:extLst>
      <p:ext uri="{BB962C8B-B14F-4D97-AF65-F5344CB8AC3E}">
        <p14:creationId xmlns:p14="http://schemas.microsoft.com/office/powerpoint/2010/main" val="3950259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623" y="654778"/>
            <a:ext cx="7658746" cy="971536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Definition.</a:t>
            </a:r>
            <a:r>
              <a:rPr lang="en-US" sz="2800" dirty="0"/>
              <a:t> A problem Q is a </a:t>
            </a:r>
            <a:r>
              <a:rPr lang="en-US" sz="2800" dirty="0">
                <a:solidFill>
                  <a:srgbClr val="FF0000"/>
                </a:solidFill>
              </a:rPr>
              <a:t>decision problem </a:t>
            </a:r>
            <a:r>
              <a:rPr lang="en-US" sz="2800" dirty="0"/>
              <a:t>if its instances only require a yes/no answer.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45A3FD-5A27-45EA-8DDB-77BB664D7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23" y="2092537"/>
            <a:ext cx="7545087" cy="58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For the Independent Set problem</a:t>
            </a:r>
          </a:p>
          <a:p>
            <a:pPr marL="0" indent="0">
              <a:buFontTx/>
              <a:buNone/>
            </a:pPr>
            <a:endParaRPr lang="en-US" sz="2800" kern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C3DAA81-7073-4457-AF70-7CECFB576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22" y="2827481"/>
            <a:ext cx="7545087" cy="14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u="sng" kern="0" dirty="0"/>
              <a:t>Decision Version (IS)</a:t>
            </a:r>
            <a:r>
              <a:rPr lang="en-US" sz="2800" kern="0" dirty="0"/>
              <a:t> </a:t>
            </a:r>
          </a:p>
          <a:p>
            <a:pPr marL="0" indent="0">
              <a:buFontTx/>
              <a:buNone/>
            </a:pPr>
            <a:r>
              <a:rPr lang="en-US" sz="2800" kern="0" dirty="0"/>
              <a:t>Given a graph G and k, does G contain an independent set of k vertices?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3195CD-D934-4D8D-85A8-3BD98F860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22" y="4514417"/>
            <a:ext cx="7545087" cy="152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u="sng" kern="0" dirty="0"/>
              <a:t>Optimization Version (</a:t>
            </a:r>
            <a:r>
              <a:rPr lang="en-US" sz="2800" u="sng" kern="0" dirty="0" err="1"/>
              <a:t>MaxIS</a:t>
            </a:r>
            <a:r>
              <a:rPr lang="en-US" sz="2800" u="sng" kern="0" dirty="0"/>
              <a:t>)</a:t>
            </a:r>
            <a:r>
              <a:rPr lang="en-US" sz="2800" kern="0" dirty="0"/>
              <a:t> </a:t>
            </a:r>
          </a:p>
          <a:p>
            <a:pPr marL="0" indent="0">
              <a:buFontTx/>
              <a:buNone/>
            </a:pPr>
            <a:r>
              <a:rPr lang="en-US" sz="2800" kern="0" dirty="0"/>
              <a:t>Given a graph G, find a maximum independent set in G.</a:t>
            </a:r>
          </a:p>
        </p:txBody>
      </p:sp>
    </p:spTree>
    <p:extLst>
      <p:ext uri="{BB962C8B-B14F-4D97-AF65-F5344CB8AC3E}">
        <p14:creationId xmlns:p14="http://schemas.microsoft.com/office/powerpoint/2010/main" val="1053385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2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DF34D-654E-4CEA-8B87-72BD3C72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766" y="569554"/>
            <a:ext cx="7773687" cy="136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kern="0" dirty="0"/>
              <a:t>In most cases, a decision version of a problem Q  is in </a:t>
            </a:r>
            <a:r>
              <a:rPr lang="en-US" sz="2800" dirty="0">
                <a:latin typeface="Cooper Black" panose="0208090404030B020404" pitchFamily="18" charset="0"/>
              </a:rPr>
              <a:t>P</a:t>
            </a:r>
            <a:r>
              <a:rPr lang="en-US" sz="2800" kern="0" dirty="0"/>
              <a:t> if and only if its optimization version is in </a:t>
            </a:r>
            <a:r>
              <a:rPr lang="en-US" sz="2800" dirty="0">
                <a:latin typeface="Cooper Black" panose="0208090404030B020404" pitchFamily="18" charset="0"/>
              </a:rPr>
              <a:t>P</a:t>
            </a:r>
            <a:r>
              <a:rPr lang="en-US" sz="2800" kern="0" dirty="0"/>
              <a:t>.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8F27786-F1F1-411F-A496-5D72AB3F4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47" y="1924993"/>
            <a:ext cx="2671011" cy="101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u="sng" kern="0" dirty="0"/>
              <a:t>Decision Version (IS)</a:t>
            </a:r>
            <a:r>
              <a:rPr lang="en-US" sz="1800" kern="0" dirty="0"/>
              <a:t> 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 and k, does G contain an independent set of k vertices?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36275D8-C8DF-462C-9EAD-680EE8C28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114" y="1937084"/>
            <a:ext cx="3670918" cy="104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u="sng" kern="0" dirty="0"/>
              <a:t>Optimization Version (</a:t>
            </a:r>
            <a:r>
              <a:rPr lang="en-US" sz="1800" u="sng" kern="0" dirty="0" err="1"/>
              <a:t>MaxIS</a:t>
            </a:r>
            <a:r>
              <a:rPr lang="en-US" sz="1800" u="sng" kern="0" dirty="0"/>
              <a:t>)</a:t>
            </a:r>
            <a:r>
              <a:rPr lang="en-US" sz="1800" kern="0" dirty="0"/>
              <a:t> </a:t>
            </a:r>
          </a:p>
          <a:p>
            <a:pPr marL="0" indent="0">
              <a:buFontTx/>
              <a:buNone/>
            </a:pPr>
            <a:r>
              <a:rPr lang="en-US" sz="1800" kern="0" dirty="0"/>
              <a:t>Given a graph G, find a maximum independent set in G.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B059CCA-709B-4C76-A133-5C0442DA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705" y="3051574"/>
            <a:ext cx="3916279" cy="73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/>
              <a:t>Suppose that IS </a:t>
            </a:r>
            <a:r>
              <a:rPr lang="en-US" sz="1800" kern="0" dirty="0" err="1"/>
              <a:t>is</a:t>
            </a:r>
            <a:r>
              <a:rPr lang="en-US" sz="1800" kern="0" dirty="0"/>
              <a:t> in </a:t>
            </a:r>
            <a:r>
              <a:rPr lang="en-US" sz="1800" dirty="0">
                <a:latin typeface="Cooper Black" panose="0208090404030B020404" pitchFamily="18" charset="0"/>
              </a:rPr>
              <a:t>P </a:t>
            </a:r>
            <a:r>
              <a:rPr lang="en-US" sz="1800" kern="0" dirty="0"/>
              <a:t>and is solved by an algorithm A</a:t>
            </a:r>
            <a:r>
              <a:rPr lang="en-US" sz="1800" kern="0" baseline="-25000" dirty="0"/>
              <a:t>IS</a:t>
            </a:r>
            <a:r>
              <a:rPr lang="en-US" sz="1800" kern="0" dirty="0"/>
              <a:t> in time O(</a:t>
            </a:r>
            <a:r>
              <a:rPr lang="en-US" sz="1800" kern="0" dirty="0" err="1"/>
              <a:t>n</a:t>
            </a:r>
            <a:r>
              <a:rPr lang="en-US" sz="1800" kern="0" baseline="30000" dirty="0" err="1"/>
              <a:t>c</a:t>
            </a:r>
            <a:r>
              <a:rPr lang="en-US" sz="1800" kern="0" dirty="0"/>
              <a:t>):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37650E9-C684-4760-87D0-DC52BA939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258" y="3784813"/>
            <a:ext cx="3785216" cy="2692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Solving </a:t>
            </a:r>
            <a:r>
              <a:rPr lang="en-US" sz="1600" kern="0" dirty="0" err="1"/>
              <a:t>MaxIS</a:t>
            </a:r>
            <a:r>
              <a:rPr lang="en-US" sz="1600" kern="0" dirty="0"/>
              <a:t> (G)</a:t>
            </a:r>
          </a:p>
          <a:p>
            <a:pPr>
              <a:buFontTx/>
              <a:buAutoNum type="arabicPeriod"/>
            </a:pPr>
            <a:r>
              <a:rPr lang="en-US" sz="1600" kern="0" dirty="0"/>
              <a:t>finding the largest k such that </a:t>
            </a:r>
          </a:p>
          <a:p>
            <a:pPr marL="0" indent="0">
              <a:buNone/>
            </a:pPr>
            <a:r>
              <a:rPr lang="en-US" sz="1600" kern="0" dirty="0"/>
              <a:t>     A</a:t>
            </a:r>
            <a:r>
              <a:rPr lang="en-US" sz="1600" kern="0" baseline="-25000" dirty="0"/>
              <a:t>IS</a:t>
            </a:r>
            <a:r>
              <a:rPr lang="en-US" sz="1600" kern="0" dirty="0"/>
              <a:t>(G, k) = “yes”;</a:t>
            </a:r>
          </a:p>
          <a:p>
            <a:pPr>
              <a:buAutoNum type="arabicPeriod" startAt="2"/>
            </a:pPr>
            <a:r>
              <a:rPr lang="en-US" sz="1600" kern="0" dirty="0"/>
              <a:t>I = </a:t>
            </a:r>
            <a:r>
              <a:rPr lang="el-GR" sz="1600" kern="0" dirty="0"/>
              <a:t>Φ</a:t>
            </a:r>
            <a:r>
              <a:rPr lang="en-US" sz="1600" kern="0" dirty="0"/>
              <a:t>; k</a:t>
            </a:r>
            <a:r>
              <a:rPr lang="en-US" sz="1600" kern="0" baseline="-25000" dirty="0"/>
              <a:t>0</a:t>
            </a:r>
            <a:r>
              <a:rPr lang="en-US" sz="1600" kern="0" dirty="0"/>
              <a:t> = k;</a:t>
            </a:r>
          </a:p>
          <a:p>
            <a:pPr>
              <a:buAutoNum type="arabicPeriod" startAt="2"/>
            </a:pPr>
            <a:r>
              <a:rPr lang="en-US" sz="1600" kern="0" dirty="0"/>
              <a:t>while (k</a:t>
            </a:r>
            <a:r>
              <a:rPr lang="en-US" sz="1600" kern="0" baseline="-25000" dirty="0"/>
              <a:t>0</a:t>
            </a:r>
            <a:r>
              <a:rPr lang="en-US" sz="1600" kern="0" dirty="0"/>
              <a:t> &gt; 0)</a:t>
            </a:r>
          </a:p>
          <a:p>
            <a:pPr marL="0" indent="0">
              <a:buNone/>
            </a:pPr>
            <a:r>
              <a:rPr lang="en-US" sz="1600" kern="0" dirty="0"/>
              <a:t>         find a vertex v such that </a:t>
            </a:r>
          </a:p>
          <a:p>
            <a:pPr marL="0" indent="0">
              <a:buNone/>
            </a:pPr>
            <a:r>
              <a:rPr lang="en-US" sz="1600" kern="0" dirty="0"/>
              <a:t>            A</a:t>
            </a:r>
            <a:r>
              <a:rPr lang="en-US" sz="1600" kern="0" baseline="-25000" dirty="0"/>
              <a:t>IS</a:t>
            </a:r>
            <a:r>
              <a:rPr lang="en-US" sz="1600" kern="0" dirty="0"/>
              <a:t>(G–N[v], k</a:t>
            </a:r>
            <a:r>
              <a:rPr lang="en-US" sz="1600" kern="0" baseline="-25000" dirty="0"/>
              <a:t>0</a:t>
            </a:r>
            <a:r>
              <a:rPr lang="en-US" sz="1600" kern="0" dirty="0"/>
              <a:t>-1)= “yes”;</a:t>
            </a:r>
          </a:p>
          <a:p>
            <a:pPr marL="0" indent="0">
              <a:buNone/>
            </a:pPr>
            <a:r>
              <a:rPr lang="en-US" sz="1600" kern="0" dirty="0"/>
              <a:t>         I = </a:t>
            </a:r>
            <a:r>
              <a:rPr lang="en-US" sz="1600" kern="0" dirty="0" err="1"/>
              <a:t>I+v</a:t>
            </a:r>
            <a:r>
              <a:rPr lang="en-US" sz="1600" kern="0" dirty="0"/>
              <a:t>; G = G–N[v]; k</a:t>
            </a:r>
            <a:r>
              <a:rPr lang="en-US" sz="1600" kern="0" baseline="-25000" dirty="0"/>
              <a:t>0</a:t>
            </a:r>
            <a:r>
              <a:rPr lang="en-US" sz="1600" kern="0" dirty="0"/>
              <a:t> = k</a:t>
            </a:r>
            <a:r>
              <a:rPr lang="en-US" sz="1600" kern="0" baseline="-25000" dirty="0"/>
              <a:t>0</a:t>
            </a:r>
            <a:r>
              <a:rPr lang="en-US" sz="1600" kern="0" dirty="0"/>
              <a:t>-1;</a:t>
            </a:r>
          </a:p>
          <a:p>
            <a:pPr marL="0" indent="0">
              <a:buNone/>
            </a:pPr>
            <a:r>
              <a:rPr lang="en-US" sz="1600" kern="0" dirty="0"/>
              <a:t>4.   return (I).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9304186-433B-4258-81A8-8D2FA6C13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47" y="3606150"/>
            <a:ext cx="3295367" cy="101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/>
              <a:t>Suppose that </a:t>
            </a:r>
            <a:r>
              <a:rPr lang="en-US" sz="1800" kern="0" dirty="0" err="1"/>
              <a:t>MaxIS</a:t>
            </a:r>
            <a:r>
              <a:rPr lang="en-US" sz="1800" kern="0" dirty="0"/>
              <a:t> is in </a:t>
            </a:r>
            <a:r>
              <a:rPr lang="en-US" sz="1800" dirty="0">
                <a:latin typeface="Cooper Black" panose="0208090404030B020404" pitchFamily="18" charset="0"/>
              </a:rPr>
              <a:t>P </a:t>
            </a:r>
            <a:r>
              <a:rPr lang="en-US" sz="1800" kern="0" dirty="0"/>
              <a:t>and is solved by an algorithm A</a:t>
            </a:r>
            <a:r>
              <a:rPr lang="en-US" sz="1800" kern="0" baseline="-25000" dirty="0"/>
              <a:t>max</a:t>
            </a:r>
            <a:r>
              <a:rPr lang="en-US" sz="1800" kern="0" dirty="0"/>
              <a:t> in time O(</a:t>
            </a:r>
            <a:r>
              <a:rPr lang="en-US" sz="1800" kern="0" dirty="0" err="1"/>
              <a:t>n</a:t>
            </a:r>
            <a:r>
              <a:rPr lang="en-US" sz="1800" kern="0" baseline="30000" dirty="0" err="1"/>
              <a:t>c</a:t>
            </a:r>
            <a:r>
              <a:rPr lang="en-US" sz="1800" kern="0" dirty="0"/>
              <a:t>): 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DBF5DB3-2590-4FF3-8462-BB3E9D975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865" y="4618405"/>
            <a:ext cx="2320809" cy="185859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u="sng" kern="0" dirty="0"/>
              <a:t>Solving IS (G, k)</a:t>
            </a:r>
          </a:p>
          <a:p>
            <a:pPr marL="0" indent="0">
              <a:buFontTx/>
              <a:buNone/>
            </a:pPr>
            <a:r>
              <a:rPr lang="en-US" sz="1800" kern="0" dirty="0"/>
              <a:t>1. I = A</a:t>
            </a:r>
            <a:r>
              <a:rPr lang="en-US" sz="1800" kern="0" baseline="-25000" dirty="0"/>
              <a:t>max</a:t>
            </a:r>
            <a:r>
              <a:rPr lang="en-US" sz="1800" kern="0" dirty="0"/>
              <a:t>(G);</a:t>
            </a:r>
          </a:p>
          <a:p>
            <a:pPr marL="0" indent="0">
              <a:buFontTx/>
              <a:buNone/>
            </a:pPr>
            <a:r>
              <a:rPr lang="en-US" sz="1800" kern="0" dirty="0"/>
              <a:t>2. If (k ≤ |I|)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return(“yes”);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else return (“no”).</a:t>
            </a:r>
          </a:p>
        </p:txBody>
      </p:sp>
    </p:spTree>
    <p:extLst>
      <p:ext uri="{BB962C8B-B14F-4D97-AF65-F5344CB8AC3E}">
        <p14:creationId xmlns:p14="http://schemas.microsoft.com/office/powerpoint/2010/main" val="19942800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</TotalTime>
  <Words>492</Words>
  <Application>Microsoft Office PowerPoint</Application>
  <PresentationFormat>On-screen Show (4:3)</PresentationFormat>
  <Paragraphs>57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宋体</vt:lpstr>
      <vt:lpstr>Cooper Black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283</cp:revision>
  <cp:lastPrinted>2022-11-16T20:10:29Z</cp:lastPrinted>
  <dcterms:created xsi:type="dcterms:W3CDTF">1999-07-13T19:55:20Z</dcterms:created>
  <dcterms:modified xsi:type="dcterms:W3CDTF">2022-11-16T20:11:35Z</dcterms:modified>
</cp:coreProperties>
</file>