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567" r:id="rId2"/>
    <p:sldId id="830" r:id="rId3"/>
    <p:sldId id="831" r:id="rId4"/>
    <p:sldId id="835" r:id="rId5"/>
    <p:sldId id="834" r:id="rId6"/>
    <p:sldId id="836" r:id="rId7"/>
    <p:sldId id="833" r:id="rId8"/>
    <p:sldId id="838" r:id="rId9"/>
    <p:sldId id="837" r:id="rId1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FF00"/>
    <a:srgbClr val="33CC33"/>
    <a:srgbClr val="CCFFCC"/>
    <a:srgbClr val="99FF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00" autoAdjust="0"/>
    <p:restoredTop sz="90772" autoAdjust="0"/>
  </p:normalViewPr>
  <p:slideViewPr>
    <p:cSldViewPr snapToGrid="0">
      <p:cViewPr varScale="1">
        <p:scale>
          <a:sx n="80" d="100"/>
          <a:sy n="80" d="100"/>
        </p:scale>
        <p:origin x="144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3DD87A3-83A5-4403-92E9-8C9451931D9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6940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112" y="4416099"/>
            <a:ext cx="5142177" cy="41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B45974E6-DBD0-4FE9-956E-663159922C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0226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E045727-BFE4-4EC6-AC1C-8CCF51404776}" type="slidenum">
              <a:rPr lang="en-US" altLang="zh-CN" sz="1200">
                <a:latin typeface="Times New Roman" panose="02020603050405020304" pitchFamily="18" charset="0"/>
              </a:rPr>
              <a:pPr/>
              <a:t>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3913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754123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723163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36400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81252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105977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075749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723656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055075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122BD0-28CD-4074-BCD7-8776087EA32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219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DF27BD-B011-4CD9-ADB9-440EF7649B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221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B8FA74-E516-402D-8251-7C8CC1ECB10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542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55B2EB-61D1-459B-8D17-54423F5787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088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AC9FEA-FF89-4487-9F37-807E843CB7F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586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F9184C-6297-42A3-AFD7-865DC849E0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542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9B424D-7B63-49AA-8776-880A7292F82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60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4D3FDA-3544-401F-A9B5-159FE64A61F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174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6DE0-B910-46D6-B55F-371A3C1A8D8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8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A45EA48-B132-4410-BDA9-DAEA7C74A25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3017C5-763A-4B72-837F-3D6F2087197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848600" cy="1981200"/>
          </a:xfrm>
        </p:spPr>
        <p:txBody>
          <a:bodyPr anchor="ctr"/>
          <a:lstStyle/>
          <a:p>
            <a:r>
              <a:rPr lang="en-US" altLang="zh-CN" sz="4000" dirty="0">
                <a:ea typeface="宋体" panose="02010600030101010101" pitchFamily="2" charset="-122"/>
              </a:rPr>
              <a:t>CPSC-629 Analysis of Algorithms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1213"/>
            <a:ext cx="6400800" cy="1068387"/>
          </a:xfrm>
        </p:spPr>
        <p:txBody>
          <a:bodyPr/>
          <a:lstStyle/>
          <a:p>
            <a:r>
              <a:rPr lang="en-US" altLang="zh-CN" sz="2800" dirty="0">
                <a:ea typeface="宋体" panose="02010600030101010101" pitchFamily="2" charset="-122"/>
              </a:rPr>
              <a:t>Professor </a:t>
            </a:r>
            <a:r>
              <a:rPr lang="en-US" altLang="zh-CN" sz="2800" dirty="0" err="1">
                <a:ea typeface="宋体" panose="02010600030101010101" pitchFamily="2" charset="-122"/>
              </a:rPr>
              <a:t>Jianer</a:t>
            </a:r>
            <a:r>
              <a:rPr lang="en-US" altLang="zh-CN" sz="2800" dirty="0">
                <a:ea typeface="宋体" panose="02010600030101010101" pitchFamily="2" charset="-122"/>
              </a:rPr>
              <a:t> Chen</a:t>
            </a:r>
          </a:p>
          <a:p>
            <a:r>
              <a:rPr lang="en-US" altLang="zh-CN" sz="2800" dirty="0">
                <a:ea typeface="宋体" panose="02010600030101010101" pitchFamily="2" charset="-122"/>
              </a:rPr>
              <a:t>Room 428 PETR</a:t>
            </a:r>
          </a:p>
        </p:txBody>
      </p: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295023" y="6248400"/>
            <a:ext cx="24125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November 11, 2022</a:t>
            </a:r>
          </a:p>
        </p:txBody>
      </p:sp>
    </p:spTree>
    <p:extLst>
      <p:ext uri="{BB962C8B-B14F-4D97-AF65-F5344CB8AC3E}">
        <p14:creationId xmlns:p14="http://schemas.microsoft.com/office/powerpoint/2010/main" val="181265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6655" y="705912"/>
            <a:ext cx="8111857" cy="5755848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Flow network: </a:t>
            </a:r>
          </a:p>
          <a:p>
            <a:pPr marL="0" indent="0">
              <a:buNone/>
            </a:pPr>
            <a:r>
              <a:rPr lang="en-US" sz="2800" dirty="0"/>
              <a:t>a directed graph </a:t>
            </a:r>
            <a:r>
              <a:rPr lang="en-US" sz="2800" dirty="0">
                <a:solidFill>
                  <a:srgbClr val="FF0000"/>
                </a:solidFill>
              </a:rPr>
              <a:t>G</a:t>
            </a:r>
            <a:r>
              <a:rPr lang="en-US" sz="2800" dirty="0"/>
              <a:t> with a source </a:t>
            </a:r>
            <a:r>
              <a:rPr lang="en-US" sz="2800" dirty="0">
                <a:solidFill>
                  <a:srgbClr val="FF0000"/>
                </a:solidFill>
              </a:rPr>
              <a:t>s</a:t>
            </a:r>
            <a:r>
              <a:rPr lang="en-US" sz="2800" dirty="0"/>
              <a:t> and a sink </a:t>
            </a:r>
            <a:r>
              <a:rPr lang="en-US" sz="2800" dirty="0">
                <a:solidFill>
                  <a:srgbClr val="FF0000"/>
                </a:solidFill>
              </a:rPr>
              <a:t>t</a:t>
            </a:r>
            <a:r>
              <a:rPr lang="en-US" sz="2800" dirty="0"/>
              <a:t>. Each edge [v, w] has a capacity </a:t>
            </a:r>
            <a:r>
              <a:rPr lang="en-US" sz="2800" dirty="0">
                <a:solidFill>
                  <a:srgbClr val="FF0000"/>
                </a:solidFill>
              </a:rPr>
              <a:t>cap(v, w) &gt; 0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flow</a:t>
            </a:r>
            <a:r>
              <a:rPr lang="en-US" sz="2800" dirty="0"/>
              <a:t> f on a flow network (G, s, t) is a function on V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⨯</a:t>
            </a:r>
            <a:r>
              <a:rPr lang="en-US" sz="2800" dirty="0"/>
              <a:t>V to real numbers satisfying:</a:t>
            </a:r>
          </a:p>
          <a:p>
            <a:pPr marL="514350" indent="-514350">
              <a:buAutoNum type="arabicPeriod"/>
            </a:pPr>
            <a:r>
              <a:rPr lang="en-US" sz="2800" dirty="0"/>
              <a:t>cap(v, w) ≥ f(v, w)  	(capacity constraint)</a:t>
            </a:r>
          </a:p>
          <a:p>
            <a:pPr marL="514350" indent="-514350">
              <a:buAutoNum type="arabicPeriod"/>
            </a:pPr>
            <a:r>
              <a:rPr lang="en-US" sz="2800" dirty="0"/>
              <a:t>f(v, w) = - f(w, v)		(skew constraint)</a:t>
            </a:r>
          </a:p>
          <a:p>
            <a:pPr marL="514350" indent="-514350">
              <a:buAutoNum type="arabicPeriod"/>
            </a:pPr>
            <a:r>
              <a:rPr lang="en-US" sz="2800" dirty="0"/>
              <a:t>For v s, t, ∑</a:t>
            </a:r>
            <a:r>
              <a:rPr lang="en-US" sz="2800" baseline="-25000" dirty="0"/>
              <a:t>w</a:t>
            </a:r>
            <a:r>
              <a:rPr lang="el-GR" sz="2800" baseline="-25000" dirty="0"/>
              <a:t>ε</a:t>
            </a:r>
            <a:r>
              <a:rPr lang="en-US" sz="2800" baseline="-25000" dirty="0"/>
              <a:t>V</a:t>
            </a:r>
            <a:r>
              <a:rPr lang="en-US" sz="2800" dirty="0"/>
              <a:t> f(v, w) = 0 </a:t>
            </a:r>
          </a:p>
          <a:p>
            <a:pPr marL="0" indent="0">
              <a:buNone/>
            </a:pPr>
            <a:r>
              <a:rPr lang="en-US" sz="2800" dirty="0"/>
              <a:t>			(conservation constraint)</a:t>
            </a:r>
          </a:p>
          <a:p>
            <a:pPr marL="0" indent="0">
              <a:buNone/>
            </a:pPr>
            <a:r>
              <a:rPr lang="en-US" sz="2800" dirty="0"/>
              <a:t>Value of f:  |f| = ∑</a:t>
            </a:r>
            <a:r>
              <a:rPr lang="en-US" sz="2800" baseline="-25000" dirty="0"/>
              <a:t>w</a:t>
            </a:r>
            <a:r>
              <a:rPr lang="el-GR" sz="2800" baseline="-25000" dirty="0"/>
              <a:t>ε</a:t>
            </a:r>
            <a:r>
              <a:rPr lang="en-US" sz="2800" baseline="-25000" dirty="0"/>
              <a:t>V</a:t>
            </a:r>
            <a:r>
              <a:rPr lang="en-US" sz="2800" dirty="0"/>
              <a:t> f(s, w) 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087372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6655" y="705912"/>
            <a:ext cx="8111857" cy="5755848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2800" u="sng" dirty="0"/>
              <a:t>Residual network G</a:t>
            </a:r>
            <a:r>
              <a:rPr lang="en-US" sz="2800" u="sng" baseline="-25000" dirty="0"/>
              <a:t>f</a:t>
            </a:r>
          </a:p>
          <a:p>
            <a:pPr marL="0" indent="0">
              <a:buNone/>
            </a:pPr>
            <a:r>
              <a:rPr lang="en-US" sz="2800" dirty="0"/>
              <a:t>G = (V, E): a flow network, f: a flow in G</a:t>
            </a:r>
          </a:p>
          <a:p>
            <a:pPr marL="0" indent="0">
              <a:buNone/>
            </a:pPr>
            <a:r>
              <a:rPr lang="en-US" sz="2800" dirty="0"/>
              <a:t>The residual graph G</a:t>
            </a:r>
            <a:r>
              <a:rPr lang="en-US" sz="2800" baseline="-25000" dirty="0"/>
              <a:t>f </a:t>
            </a:r>
            <a:r>
              <a:rPr lang="en-US" sz="2800" dirty="0"/>
              <a:t>= (V, E’): </a:t>
            </a:r>
          </a:p>
          <a:p>
            <a:pPr marL="0" indent="0">
              <a:buNone/>
            </a:pPr>
            <a:r>
              <a:rPr lang="en-US" sz="2800" dirty="0"/>
              <a:t>[v, w] is an edge in E’ if cap(v, w) &gt; flow(v, w),</a:t>
            </a:r>
          </a:p>
          <a:p>
            <a:pPr marL="0" indent="0">
              <a:buNone/>
            </a:pPr>
            <a:r>
              <a:rPr lang="en-US" sz="2800" dirty="0"/>
              <a:t>In this case, </a:t>
            </a:r>
            <a:r>
              <a:rPr lang="en-US" sz="2800" dirty="0" err="1"/>
              <a:t>cap</a:t>
            </a:r>
            <a:r>
              <a:rPr lang="en-US" sz="2800" baseline="-25000" dirty="0" err="1"/>
              <a:t>f</a:t>
            </a:r>
            <a:r>
              <a:rPr lang="en-US" sz="2800" dirty="0"/>
              <a:t> = cap(v, w) – f(v, w).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u="sng" dirty="0"/>
              <a:t>Fundamental Theorem</a:t>
            </a:r>
          </a:p>
          <a:p>
            <a:pPr marL="0" indent="0">
              <a:buNone/>
            </a:pPr>
            <a:r>
              <a:rPr lang="en-US" sz="2800" dirty="0"/>
              <a:t>A flow f in G is maximum if and only if there is no s-t path in the residual network G</a:t>
            </a:r>
            <a:r>
              <a:rPr lang="en-US" sz="2800" baseline="-25000" dirty="0"/>
              <a:t>f</a:t>
            </a:r>
            <a:r>
              <a:rPr lang="en-US" sz="2800" dirty="0"/>
              <a:t>.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950259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6071" y="422448"/>
            <a:ext cx="8218855" cy="3199057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2800" u="sng" dirty="0"/>
              <a:t>Ford-Fulkerson Algorithm (G, s, t)</a:t>
            </a:r>
            <a:endParaRPr lang="en-US" sz="2800" u="sng" baseline="-25000" dirty="0"/>
          </a:p>
          <a:p>
            <a:pPr marL="514350" indent="-514350">
              <a:buAutoNum type="arabicPeriod"/>
            </a:pPr>
            <a:r>
              <a:rPr lang="en-US" sz="2800" dirty="0"/>
              <a:t>f(v, w) = 0 for all v and w;</a:t>
            </a:r>
          </a:p>
          <a:p>
            <a:pPr marL="514350" indent="-514350">
              <a:buAutoNum type="arabicPeriod"/>
            </a:pPr>
            <a:r>
              <a:rPr lang="en-US" sz="2800" dirty="0"/>
              <a:t>while (there is an s-t path in G</a:t>
            </a:r>
            <a:r>
              <a:rPr lang="en-US" sz="2800" baseline="-25000" dirty="0"/>
              <a:t>f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r>
              <a:rPr lang="en-US" sz="2800" dirty="0"/>
              <a:t>        construct a flow f*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in G</a:t>
            </a:r>
            <a:r>
              <a:rPr lang="en-US" sz="2800" baseline="-25000" dirty="0"/>
              <a:t>f</a:t>
            </a:r>
            <a:r>
              <a:rPr lang="en-US" sz="2800" dirty="0"/>
              <a:t>;</a:t>
            </a:r>
          </a:p>
          <a:p>
            <a:pPr marL="0" indent="0">
              <a:buNone/>
            </a:pPr>
            <a:r>
              <a:rPr lang="en-US" sz="2800" dirty="0"/>
              <a:t>        f = f + f*;</a:t>
            </a:r>
          </a:p>
          <a:p>
            <a:pPr marL="0" indent="0">
              <a:buNone/>
            </a:pPr>
            <a:r>
              <a:rPr lang="en-US" sz="2800" dirty="0"/>
              <a:t>3.  return(f).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42079-D72B-474E-9D50-2CE66AEFA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71" y="3858895"/>
            <a:ext cx="8111857" cy="101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kern="0" dirty="0"/>
              <a:t>To construct a flow f* in G</a:t>
            </a:r>
            <a:r>
              <a:rPr lang="en-US" sz="2800" kern="0" baseline="-25000" dirty="0"/>
              <a:t>f</a:t>
            </a:r>
            <a:r>
              <a:rPr lang="en-US" sz="2800" kern="0" dirty="0"/>
              <a:t>, we construct a flow  that saturates all shortest paths from s to t.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4ABD059-59E8-4652-9E1A-AB50BCB67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71" y="5238187"/>
            <a:ext cx="8111857" cy="101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b="1" u="sng" kern="0" dirty="0"/>
              <a:t>Theorem.</a:t>
            </a:r>
            <a:r>
              <a:rPr lang="en-US" sz="2800" kern="0" dirty="0"/>
              <a:t> If f is a shortest-saturating flow, then </a:t>
            </a:r>
            <a:r>
              <a:rPr lang="en-US" sz="2800" kern="0" dirty="0" err="1"/>
              <a:t>dist</a:t>
            </a:r>
            <a:r>
              <a:rPr lang="en-US" sz="2800" kern="0" dirty="0"/>
              <a:t>(s, t) &lt; </a:t>
            </a:r>
            <a:r>
              <a:rPr lang="en-US" sz="2800" kern="0" dirty="0" err="1"/>
              <a:t>dist</a:t>
            </a:r>
            <a:r>
              <a:rPr lang="en-US" sz="2800" kern="0" baseline="-25000" dirty="0" err="1"/>
              <a:t>f</a:t>
            </a:r>
            <a:r>
              <a:rPr lang="en-US" sz="2800" kern="0" dirty="0"/>
              <a:t>(s, t).</a:t>
            </a:r>
          </a:p>
        </p:txBody>
      </p:sp>
    </p:spTree>
    <p:extLst>
      <p:ext uri="{BB962C8B-B14F-4D97-AF65-F5344CB8AC3E}">
        <p14:creationId xmlns:p14="http://schemas.microsoft.com/office/powerpoint/2010/main" val="3466228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6071" y="422448"/>
            <a:ext cx="8218855" cy="3199057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2800" u="sng" dirty="0"/>
              <a:t>Ford-Fulkerson Algorithm (G, s, t)</a:t>
            </a:r>
            <a:endParaRPr lang="en-US" sz="2800" u="sng" baseline="-25000" dirty="0"/>
          </a:p>
          <a:p>
            <a:pPr marL="514350" indent="-514350">
              <a:buAutoNum type="arabicPeriod"/>
            </a:pPr>
            <a:r>
              <a:rPr lang="en-US" sz="2800" dirty="0"/>
              <a:t>f(v, w) = 0 for all v and w;</a:t>
            </a:r>
          </a:p>
          <a:p>
            <a:pPr marL="514350" indent="-514350">
              <a:buAutoNum type="arabicPeriod"/>
            </a:pPr>
            <a:r>
              <a:rPr lang="en-US" sz="2800" dirty="0"/>
              <a:t>while (there is an s-t path in G</a:t>
            </a:r>
            <a:r>
              <a:rPr lang="en-US" sz="2800" baseline="-25000" dirty="0"/>
              <a:t>f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r>
              <a:rPr lang="en-US" sz="2800" dirty="0"/>
              <a:t>        construct a </a:t>
            </a:r>
            <a:r>
              <a:rPr lang="en-US" sz="2800" dirty="0">
                <a:solidFill>
                  <a:srgbClr val="FF0000"/>
                </a:solidFill>
              </a:rPr>
              <a:t>shortest-saturating flow f* </a:t>
            </a:r>
            <a:r>
              <a:rPr lang="en-US" sz="2800" dirty="0"/>
              <a:t>in G</a:t>
            </a:r>
            <a:r>
              <a:rPr lang="en-US" sz="2800" baseline="-25000" dirty="0"/>
              <a:t>f</a:t>
            </a:r>
            <a:r>
              <a:rPr lang="en-US" sz="2800" dirty="0"/>
              <a:t>;</a:t>
            </a:r>
          </a:p>
          <a:p>
            <a:pPr marL="0" indent="0">
              <a:buNone/>
            </a:pPr>
            <a:r>
              <a:rPr lang="en-US" sz="2800" dirty="0"/>
              <a:t>        f = f + f*;</a:t>
            </a:r>
          </a:p>
          <a:p>
            <a:pPr marL="0" indent="0">
              <a:buNone/>
            </a:pPr>
            <a:r>
              <a:rPr lang="en-US" sz="2800" dirty="0"/>
              <a:t>3.  return(f).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42079-D72B-474E-9D50-2CE66AEFA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71" y="3858895"/>
            <a:ext cx="8111857" cy="101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kern="0" dirty="0"/>
              <a:t>To construct a flow f* in G</a:t>
            </a:r>
            <a:r>
              <a:rPr lang="en-US" sz="2800" kern="0" baseline="-25000" dirty="0"/>
              <a:t>f</a:t>
            </a:r>
            <a:r>
              <a:rPr lang="en-US" sz="2800" kern="0" dirty="0"/>
              <a:t>, we construct a flow  that saturates all shortest paths from s to t.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4ABD059-59E8-4652-9E1A-AB50BCB67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71" y="5238187"/>
            <a:ext cx="8111857" cy="101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b="1" u="sng" kern="0" dirty="0"/>
              <a:t>Theorem.</a:t>
            </a:r>
            <a:r>
              <a:rPr lang="en-US" sz="2800" kern="0" dirty="0"/>
              <a:t> If f is a shortest-saturating flow, then </a:t>
            </a:r>
            <a:r>
              <a:rPr lang="en-US" sz="2800" kern="0" dirty="0" err="1"/>
              <a:t>dist</a:t>
            </a:r>
            <a:r>
              <a:rPr lang="en-US" sz="2800" kern="0" dirty="0"/>
              <a:t>(s, t) &lt; </a:t>
            </a:r>
            <a:r>
              <a:rPr lang="en-US" sz="2800" kern="0" dirty="0" err="1"/>
              <a:t>dist</a:t>
            </a:r>
            <a:r>
              <a:rPr lang="en-US" sz="2800" kern="0" baseline="-25000" dirty="0" err="1"/>
              <a:t>f</a:t>
            </a:r>
            <a:r>
              <a:rPr lang="en-US" sz="2800" kern="0" dirty="0"/>
              <a:t>(s, t).</a:t>
            </a:r>
          </a:p>
        </p:txBody>
      </p:sp>
    </p:spTree>
    <p:extLst>
      <p:ext uri="{BB962C8B-B14F-4D97-AF65-F5344CB8AC3E}">
        <p14:creationId xmlns:p14="http://schemas.microsoft.com/office/powerpoint/2010/main" val="699630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6071" y="422448"/>
            <a:ext cx="8218855" cy="3199057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2800" u="sng" dirty="0"/>
              <a:t>Ford-Fulkerson Algorithm (G, s, t)</a:t>
            </a:r>
            <a:endParaRPr lang="en-US" sz="2800" u="sng" baseline="-25000" dirty="0"/>
          </a:p>
          <a:p>
            <a:pPr marL="514350" indent="-514350">
              <a:buAutoNum type="arabicPeriod"/>
            </a:pPr>
            <a:r>
              <a:rPr lang="en-US" sz="2800" dirty="0"/>
              <a:t>f(v, w) = 0 for all v and w;</a:t>
            </a:r>
          </a:p>
          <a:p>
            <a:pPr marL="514350" indent="-514350">
              <a:buAutoNum type="arabicPeriod"/>
            </a:pPr>
            <a:r>
              <a:rPr lang="en-US" sz="2800" dirty="0"/>
              <a:t>while (there is an s-t path in G</a:t>
            </a:r>
            <a:r>
              <a:rPr lang="en-US" sz="2800" baseline="-25000" dirty="0"/>
              <a:t>f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r>
              <a:rPr lang="en-US" sz="2800" dirty="0"/>
              <a:t>        construct a </a:t>
            </a:r>
            <a:r>
              <a:rPr lang="en-US" sz="2800" dirty="0">
                <a:solidFill>
                  <a:srgbClr val="FF0000"/>
                </a:solidFill>
              </a:rPr>
              <a:t>shortest-saturating flow f* </a:t>
            </a:r>
            <a:r>
              <a:rPr lang="en-US" sz="2800" dirty="0"/>
              <a:t>in G</a:t>
            </a:r>
            <a:r>
              <a:rPr lang="en-US" sz="2800" baseline="-25000" dirty="0"/>
              <a:t>f</a:t>
            </a:r>
            <a:r>
              <a:rPr lang="en-US" sz="2800" dirty="0"/>
              <a:t>;</a:t>
            </a:r>
          </a:p>
          <a:p>
            <a:pPr marL="0" indent="0">
              <a:buNone/>
            </a:pPr>
            <a:r>
              <a:rPr lang="en-US" sz="2800" dirty="0"/>
              <a:t>        f = f + f*;</a:t>
            </a:r>
          </a:p>
          <a:p>
            <a:pPr marL="0" indent="0">
              <a:buNone/>
            </a:pPr>
            <a:r>
              <a:rPr lang="en-US" sz="2800" dirty="0"/>
              <a:t>3.  return(f).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42079-D72B-474E-9D50-2CE66AEFA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71" y="3858895"/>
            <a:ext cx="8111857" cy="101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kern="0" dirty="0"/>
              <a:t>To construct a flow f* in G</a:t>
            </a:r>
            <a:r>
              <a:rPr lang="en-US" sz="2800" kern="0" baseline="-25000" dirty="0"/>
              <a:t>f</a:t>
            </a:r>
            <a:r>
              <a:rPr lang="en-US" sz="2800" kern="0" dirty="0"/>
              <a:t>, we construct a flow  that saturates all shortest paths from s to t.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4ABD059-59E8-4652-9E1A-AB50BCB67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71" y="5238187"/>
            <a:ext cx="8111857" cy="101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b="1" u="sng" kern="0" dirty="0"/>
              <a:t>Theorem.</a:t>
            </a:r>
            <a:r>
              <a:rPr lang="en-US" sz="2800" kern="0" dirty="0"/>
              <a:t> If f is a shortest-saturating flow, then </a:t>
            </a:r>
            <a:r>
              <a:rPr lang="en-US" sz="2800" kern="0" dirty="0" err="1"/>
              <a:t>dist</a:t>
            </a:r>
            <a:r>
              <a:rPr lang="en-US" sz="2800" kern="0" dirty="0"/>
              <a:t>(s, t) &lt; </a:t>
            </a:r>
            <a:r>
              <a:rPr lang="en-US" sz="2800" kern="0" dirty="0" err="1"/>
              <a:t>dist</a:t>
            </a:r>
            <a:r>
              <a:rPr lang="en-US" sz="2800" kern="0" baseline="-25000" dirty="0" err="1"/>
              <a:t>f</a:t>
            </a:r>
            <a:r>
              <a:rPr lang="en-US" sz="2800" kern="0" dirty="0"/>
              <a:t>(s, t).</a:t>
            </a: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5B763882-BB29-4691-8281-26F85885F827}"/>
              </a:ext>
            </a:extLst>
          </p:cNvPr>
          <p:cNvSpPr/>
          <p:nvPr/>
        </p:nvSpPr>
        <p:spPr>
          <a:xfrm>
            <a:off x="7050505" y="745959"/>
            <a:ext cx="1684421" cy="612648"/>
          </a:xfrm>
          <a:prstGeom prst="wedgeRoundRectCallout">
            <a:avLst>
              <a:gd name="adj1" fmla="val -99405"/>
              <a:gd name="adj2" fmla="val 97849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Run at most n-1 times</a:t>
            </a:r>
          </a:p>
        </p:txBody>
      </p:sp>
    </p:spTree>
    <p:extLst>
      <p:ext uri="{BB962C8B-B14F-4D97-AF65-F5344CB8AC3E}">
        <p14:creationId xmlns:p14="http://schemas.microsoft.com/office/powerpoint/2010/main" val="609635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9448" y="641661"/>
            <a:ext cx="4400833" cy="5025219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1800" u="sng" dirty="0"/>
              <a:t>Constructing a layered network </a:t>
            </a:r>
          </a:p>
          <a:p>
            <a:pPr marL="0" indent="0">
              <a:buNone/>
            </a:pPr>
            <a:r>
              <a:rPr lang="en-US" sz="1800" dirty="0"/>
              <a:t>Input: a flow network G = (V, E)</a:t>
            </a:r>
          </a:p>
          <a:p>
            <a:pPr marL="0" indent="0">
              <a:buNone/>
            </a:pPr>
            <a:r>
              <a:rPr lang="en-US" sz="1800" dirty="0" err="1"/>
              <a:t>Outout</a:t>
            </a:r>
            <a:r>
              <a:rPr lang="en-US" sz="1800" dirty="0"/>
              <a:t>: a layered network L</a:t>
            </a:r>
            <a:r>
              <a:rPr lang="en-US" sz="1800" baseline="-25000" dirty="0"/>
              <a:t>0</a:t>
            </a:r>
            <a:r>
              <a:rPr lang="en-US" sz="1800" dirty="0"/>
              <a:t> = (V</a:t>
            </a:r>
            <a:r>
              <a:rPr lang="en-US" sz="1800" baseline="-25000" dirty="0"/>
              <a:t>0</a:t>
            </a:r>
            <a:r>
              <a:rPr lang="en-US" sz="1800" dirty="0"/>
              <a:t>, E</a:t>
            </a:r>
            <a:r>
              <a:rPr lang="en-US" sz="1800" baseline="-25000" dirty="0"/>
              <a:t>0</a:t>
            </a:r>
            <a:r>
              <a:rPr lang="en-US" sz="1800" dirty="0"/>
              <a:t>)</a:t>
            </a:r>
            <a:endParaRPr lang="en-US" sz="1800" baseline="-25000" dirty="0"/>
          </a:p>
          <a:p>
            <a:pPr marL="514350" indent="-514350">
              <a:buAutoNum type="arabicPeriod"/>
            </a:pPr>
            <a:r>
              <a:rPr lang="en-US" sz="1800" dirty="0"/>
              <a:t>V</a:t>
            </a:r>
            <a:r>
              <a:rPr lang="en-US" sz="1800" baseline="-25000" dirty="0"/>
              <a:t>0 </a:t>
            </a:r>
            <a:r>
              <a:rPr lang="en-US" sz="1800" dirty="0"/>
              <a:t>= </a:t>
            </a:r>
            <a:r>
              <a:rPr lang="el-GR" sz="1800" dirty="0"/>
              <a:t>Φ</a:t>
            </a:r>
            <a:r>
              <a:rPr lang="en-US" sz="1800" dirty="0"/>
              <a:t>; E</a:t>
            </a:r>
            <a:r>
              <a:rPr lang="en-US" sz="1800" baseline="-25000" dirty="0"/>
              <a:t>0</a:t>
            </a:r>
            <a:r>
              <a:rPr lang="en-US" sz="1800" dirty="0"/>
              <a:t> = </a:t>
            </a:r>
            <a:r>
              <a:rPr lang="el-GR" sz="1800" dirty="0"/>
              <a:t>Φ</a:t>
            </a:r>
            <a:r>
              <a:rPr lang="en-US" sz="1800" dirty="0"/>
              <a:t>; </a:t>
            </a:r>
          </a:p>
          <a:p>
            <a:pPr marL="514350" indent="-514350">
              <a:buAutoNum type="arabicPeriod"/>
            </a:pPr>
            <a:r>
              <a:rPr lang="en-US" sz="1800" dirty="0"/>
              <a:t>for (each vertex v) </a:t>
            </a:r>
            <a:r>
              <a:rPr lang="en-US" sz="1800" dirty="0" err="1"/>
              <a:t>dist</a:t>
            </a:r>
            <a:r>
              <a:rPr lang="en-US" sz="1800" dirty="0"/>
              <a:t>[v] =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ꝏ</a:t>
            </a:r>
            <a:r>
              <a:rPr lang="en-US" sz="1800" dirty="0"/>
              <a:t>;</a:t>
            </a:r>
          </a:p>
          <a:p>
            <a:pPr marL="514350" indent="-514350">
              <a:buAutoNum type="arabicPeriod"/>
            </a:pPr>
            <a:r>
              <a:rPr lang="en-US" sz="1800" dirty="0" err="1"/>
              <a:t>dist</a:t>
            </a:r>
            <a:r>
              <a:rPr lang="en-US" sz="1800" dirty="0"/>
              <a:t>[s] = 0;  Q ← s;</a:t>
            </a:r>
          </a:p>
          <a:p>
            <a:pPr marL="514350" indent="-514350">
              <a:buAutoNum type="arabicPeriod"/>
            </a:pPr>
            <a:r>
              <a:rPr lang="en-US" sz="1800" dirty="0"/>
              <a:t>While (</a:t>
            </a:r>
            <a:r>
              <a:rPr lang="en-US" sz="1800" dirty="0" err="1"/>
              <a:t>dist</a:t>
            </a:r>
            <a:r>
              <a:rPr lang="en-US" sz="1800" dirty="0"/>
              <a:t>[t] ==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ꝏ or t is in Q)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      v ← Q; </a:t>
            </a:r>
          </a:p>
          <a:p>
            <a:pPr marL="0" indent="0">
              <a:buNone/>
            </a:pPr>
            <a:r>
              <a:rPr lang="en-US" sz="1800" dirty="0"/>
              <a:t>         for (each edge [v, w])</a:t>
            </a:r>
          </a:p>
          <a:p>
            <a:pPr marL="0" indent="0">
              <a:buNone/>
            </a:pPr>
            <a:r>
              <a:rPr lang="en-US" sz="1800" dirty="0"/>
              <a:t>            if (</a:t>
            </a:r>
            <a:r>
              <a:rPr lang="en-US" sz="1800" dirty="0" err="1"/>
              <a:t>dist</a:t>
            </a:r>
            <a:r>
              <a:rPr lang="en-US" sz="1800" dirty="0"/>
              <a:t>[w] ==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ꝏ)</a:t>
            </a:r>
          </a:p>
          <a:p>
            <a:pPr marL="0" indent="0">
              <a:buNone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</a:t>
            </a:r>
            <a:r>
              <a:rPr lang="en-US" sz="1800" dirty="0"/>
              <a:t>Q ← w; </a:t>
            </a:r>
            <a:r>
              <a:rPr lang="en-US" sz="1800" dirty="0" err="1"/>
              <a:t>dist</a:t>
            </a:r>
            <a:r>
              <a:rPr lang="en-US" sz="1800" dirty="0"/>
              <a:t>[w] = </a:t>
            </a:r>
            <a:r>
              <a:rPr lang="en-US" sz="1800" dirty="0" err="1"/>
              <a:t>dist</a:t>
            </a:r>
            <a:r>
              <a:rPr lang="en-US" sz="1800" dirty="0"/>
              <a:t>[v]+1; </a:t>
            </a:r>
          </a:p>
          <a:p>
            <a:pPr marL="0" indent="0">
              <a:buNone/>
            </a:pPr>
            <a:r>
              <a:rPr lang="en-US" sz="1800" dirty="0"/>
              <a:t>                add w to V</a:t>
            </a:r>
            <a:r>
              <a:rPr lang="en-US" sz="1800" baseline="-25000" dirty="0"/>
              <a:t>0</a:t>
            </a:r>
            <a:r>
              <a:rPr lang="en-US" sz="1800" dirty="0"/>
              <a:t>, add [v, w] to E</a:t>
            </a:r>
            <a:r>
              <a:rPr lang="en-US" sz="1800" baseline="-25000" dirty="0"/>
              <a:t>0</a:t>
            </a:r>
            <a:r>
              <a:rPr lang="en-US" sz="1800" dirty="0"/>
              <a:t>;</a:t>
            </a:r>
          </a:p>
          <a:p>
            <a:pPr marL="0" indent="0">
              <a:buNone/>
            </a:pPr>
            <a:r>
              <a:rPr lang="en-US" sz="1800" dirty="0"/>
              <a:t>            else if (</a:t>
            </a:r>
            <a:r>
              <a:rPr lang="en-US" sz="1800" dirty="0" err="1"/>
              <a:t>dist</a:t>
            </a:r>
            <a:r>
              <a:rPr lang="en-US" sz="1800" dirty="0"/>
              <a:t>[w] == </a:t>
            </a:r>
            <a:r>
              <a:rPr lang="en-US" sz="1800" dirty="0" err="1"/>
              <a:t>dist</a:t>
            </a:r>
            <a:r>
              <a:rPr lang="en-US" sz="1800" dirty="0"/>
              <a:t>[v]+1)</a:t>
            </a:r>
          </a:p>
          <a:p>
            <a:pPr marL="0" indent="0">
              <a:buNone/>
            </a:pPr>
            <a:r>
              <a:rPr lang="en-US" sz="1800" dirty="0"/>
              <a:t>                add [v, w] to E</a:t>
            </a:r>
            <a:r>
              <a:rPr lang="en-US" sz="1800" baseline="-25000" dirty="0"/>
              <a:t>0</a:t>
            </a:r>
            <a:r>
              <a:rPr lang="en-US" sz="1800" dirty="0"/>
              <a:t>;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DDE716-3A52-4923-83D8-A5AE71101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8302" y="641661"/>
            <a:ext cx="4193005" cy="502521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u="sng" kern="0" dirty="0"/>
              <a:t>Saturating all shortest paths </a:t>
            </a:r>
          </a:p>
          <a:p>
            <a:pPr marL="0" indent="0">
              <a:buNone/>
            </a:pPr>
            <a:r>
              <a:rPr lang="en-US" sz="2000" kern="0" dirty="0"/>
              <a:t>Input: the layered network L</a:t>
            </a:r>
            <a:r>
              <a:rPr lang="en-US" sz="2000" kern="0" baseline="-25000" dirty="0"/>
              <a:t>0 </a:t>
            </a:r>
          </a:p>
          <a:p>
            <a:pPr marL="0" indent="0">
              <a:buNone/>
            </a:pPr>
            <a:r>
              <a:rPr lang="en-US" sz="2000" kern="0" dirty="0"/>
              <a:t>Output: a flow f saturating all s-t </a:t>
            </a:r>
          </a:p>
          <a:p>
            <a:pPr marL="0" indent="0">
              <a:buNone/>
            </a:pPr>
            <a:r>
              <a:rPr lang="en-US" sz="2000" kern="0" dirty="0"/>
              <a:t>            path in L</a:t>
            </a:r>
            <a:r>
              <a:rPr lang="en-US" sz="2000" kern="0" baseline="-25000" dirty="0"/>
              <a:t>0</a:t>
            </a:r>
            <a:endParaRPr lang="en-US" sz="2000" kern="0" dirty="0"/>
          </a:p>
          <a:p>
            <a:pPr marL="457200" indent="-457200">
              <a:buAutoNum type="arabicPeriod"/>
            </a:pPr>
            <a:r>
              <a:rPr lang="en-US" sz="2000" kern="0" dirty="0"/>
              <a:t>f = 0;</a:t>
            </a:r>
          </a:p>
          <a:p>
            <a:pPr marL="457200" indent="-457200">
              <a:buAutoNum type="arabicPeriod"/>
            </a:pPr>
            <a:r>
              <a:rPr lang="en-US" sz="2000" kern="0" dirty="0"/>
              <a:t>while (there is an edge [s, v])</a:t>
            </a:r>
          </a:p>
          <a:p>
            <a:pPr marL="0" indent="0">
              <a:buNone/>
            </a:pPr>
            <a:r>
              <a:rPr lang="en-US" sz="2000" kern="0" dirty="0"/>
              <a:t>2.1    find a maximal path P from s;</a:t>
            </a:r>
          </a:p>
          <a:p>
            <a:pPr marL="0" indent="0">
              <a:buNone/>
            </a:pPr>
            <a:r>
              <a:rPr lang="en-US" sz="2000" kern="0" dirty="0"/>
              <a:t>2.2    If (P ends at t)</a:t>
            </a:r>
          </a:p>
          <a:p>
            <a:pPr marL="0" indent="0">
              <a:buNone/>
            </a:pPr>
            <a:r>
              <a:rPr lang="en-US" sz="2000" kern="0" dirty="0"/>
              <a:t>           construct a flow f* to </a:t>
            </a:r>
          </a:p>
          <a:p>
            <a:pPr marL="0" indent="0">
              <a:buNone/>
            </a:pPr>
            <a:r>
              <a:rPr lang="en-US" sz="2000" kern="0" dirty="0"/>
              <a:t>           saturating P;</a:t>
            </a:r>
          </a:p>
          <a:p>
            <a:pPr marL="0" indent="0">
              <a:buNone/>
            </a:pPr>
            <a:r>
              <a:rPr lang="en-US" sz="2000" kern="0" dirty="0"/>
              <a:t>           f = f + f*;</a:t>
            </a:r>
          </a:p>
          <a:p>
            <a:pPr marL="0" indent="0">
              <a:buNone/>
            </a:pPr>
            <a:r>
              <a:rPr lang="en-US" sz="2000" kern="0" dirty="0"/>
              <a:t>2.3     else </a:t>
            </a:r>
          </a:p>
          <a:p>
            <a:pPr marL="0" indent="0">
              <a:buNone/>
            </a:pPr>
            <a:r>
              <a:rPr lang="en-US" sz="2000" kern="0" dirty="0"/>
              <a:t>           remove the last vertex in P.</a:t>
            </a:r>
          </a:p>
          <a:p>
            <a:pPr marL="0" indent="0">
              <a:buNone/>
            </a:pPr>
            <a:r>
              <a:rPr lang="en-US" sz="2000" kern="0" dirty="0"/>
              <a:t>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647C7D-61F9-43C4-8976-37793DE03DCD}"/>
              </a:ext>
            </a:extLst>
          </p:cNvPr>
          <p:cNvSpPr txBox="1"/>
          <p:nvPr/>
        </p:nvSpPr>
        <p:spPr>
          <a:xfrm>
            <a:off x="1562012" y="5786735"/>
            <a:ext cx="1907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= O(m)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9E6988-C63A-4F26-B441-BD6793ED8CF3}"/>
              </a:ext>
            </a:extLst>
          </p:cNvPr>
          <p:cNvSpPr txBox="1"/>
          <p:nvPr/>
        </p:nvSpPr>
        <p:spPr>
          <a:xfrm>
            <a:off x="5903048" y="5786734"/>
            <a:ext cx="2079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= O(nm)</a:t>
            </a:r>
          </a:p>
        </p:txBody>
      </p:sp>
    </p:spTree>
    <p:extLst>
      <p:ext uri="{BB962C8B-B14F-4D97-AF65-F5344CB8AC3E}">
        <p14:creationId xmlns:p14="http://schemas.microsoft.com/office/powerpoint/2010/main" val="2249141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6070" y="267390"/>
            <a:ext cx="8218855" cy="2660304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2400" u="sng" dirty="0"/>
              <a:t>Ford-Fulkerson Algorithm (G, s, t)</a:t>
            </a:r>
            <a:endParaRPr lang="en-US" sz="2400" u="sng" baseline="-25000" dirty="0"/>
          </a:p>
          <a:p>
            <a:pPr marL="514350" indent="-514350">
              <a:buAutoNum type="arabicPeriod"/>
            </a:pPr>
            <a:r>
              <a:rPr lang="en-US" sz="2400" dirty="0"/>
              <a:t>f(v, w) = 0 for all v and w;</a:t>
            </a:r>
          </a:p>
          <a:p>
            <a:pPr marL="514350" indent="-514350">
              <a:buAutoNum type="arabicPeriod"/>
            </a:pPr>
            <a:r>
              <a:rPr lang="en-US" sz="2400" dirty="0"/>
              <a:t>while (there is an s-t path in G</a:t>
            </a:r>
            <a:r>
              <a:rPr lang="en-US" sz="2400" baseline="-25000" dirty="0"/>
              <a:t>f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r>
              <a:rPr lang="en-US" sz="2400" dirty="0"/>
              <a:t>        construct a </a:t>
            </a:r>
            <a:r>
              <a:rPr lang="en-US" sz="2400" dirty="0">
                <a:solidFill>
                  <a:srgbClr val="FF0000"/>
                </a:solidFill>
              </a:rPr>
              <a:t>shortest-saturating flow f* </a:t>
            </a:r>
            <a:r>
              <a:rPr lang="en-US" sz="2400" dirty="0"/>
              <a:t>in G</a:t>
            </a:r>
            <a:r>
              <a:rPr lang="en-US" sz="2400" baseline="-25000" dirty="0"/>
              <a:t>f</a:t>
            </a:r>
            <a:r>
              <a:rPr lang="en-US" sz="2400" dirty="0"/>
              <a:t>;</a:t>
            </a:r>
          </a:p>
          <a:p>
            <a:pPr marL="0" indent="0">
              <a:buNone/>
            </a:pPr>
            <a:r>
              <a:rPr lang="en-US" sz="2400" dirty="0"/>
              <a:t>        f = f + f*;</a:t>
            </a:r>
          </a:p>
          <a:p>
            <a:pPr marL="0" indent="0">
              <a:buNone/>
            </a:pPr>
            <a:r>
              <a:rPr lang="en-US" sz="2400" dirty="0"/>
              <a:t>3.  return(f).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5B763882-BB29-4691-8281-26F85885F827}"/>
              </a:ext>
            </a:extLst>
          </p:cNvPr>
          <p:cNvSpPr/>
          <p:nvPr/>
        </p:nvSpPr>
        <p:spPr>
          <a:xfrm>
            <a:off x="6553200" y="409075"/>
            <a:ext cx="1684421" cy="612648"/>
          </a:xfrm>
          <a:prstGeom prst="wedgeRoundRectCallout">
            <a:avLst>
              <a:gd name="adj1" fmla="val -116548"/>
              <a:gd name="adj2" fmla="val 97849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Run at most n-1 times</a:t>
            </a:r>
          </a:p>
        </p:txBody>
      </p:sp>
    </p:spTree>
    <p:extLst>
      <p:ext uri="{BB962C8B-B14F-4D97-AF65-F5344CB8AC3E}">
        <p14:creationId xmlns:p14="http://schemas.microsoft.com/office/powerpoint/2010/main" val="2242306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6070" y="267390"/>
            <a:ext cx="8218855" cy="2660304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2400" u="sng" dirty="0"/>
              <a:t>Ford-Fulkerson Algorithm (G, s, t)</a:t>
            </a:r>
            <a:endParaRPr lang="en-US" sz="2400" u="sng" baseline="-25000" dirty="0"/>
          </a:p>
          <a:p>
            <a:pPr marL="514350" indent="-514350">
              <a:buAutoNum type="arabicPeriod"/>
            </a:pPr>
            <a:r>
              <a:rPr lang="en-US" sz="2400" dirty="0"/>
              <a:t>f(v, w) = 0 for all v and w;</a:t>
            </a:r>
          </a:p>
          <a:p>
            <a:pPr marL="514350" indent="-514350">
              <a:buAutoNum type="arabicPeriod"/>
            </a:pPr>
            <a:r>
              <a:rPr lang="en-US" sz="2400" dirty="0"/>
              <a:t>while (there is an s-t path in G</a:t>
            </a:r>
            <a:r>
              <a:rPr lang="en-US" sz="2400" baseline="-25000" dirty="0"/>
              <a:t>f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r>
              <a:rPr lang="en-US" sz="2400" dirty="0"/>
              <a:t>        construct a </a:t>
            </a:r>
            <a:r>
              <a:rPr lang="en-US" sz="2400" dirty="0">
                <a:solidFill>
                  <a:srgbClr val="FF0000"/>
                </a:solidFill>
              </a:rPr>
              <a:t>shortest-saturating flow f* </a:t>
            </a:r>
            <a:r>
              <a:rPr lang="en-US" sz="2400" dirty="0"/>
              <a:t>in G</a:t>
            </a:r>
            <a:r>
              <a:rPr lang="en-US" sz="2400" baseline="-25000" dirty="0"/>
              <a:t>f</a:t>
            </a:r>
            <a:r>
              <a:rPr lang="en-US" sz="2400" dirty="0"/>
              <a:t>;</a:t>
            </a:r>
          </a:p>
          <a:p>
            <a:pPr marL="0" indent="0">
              <a:buNone/>
            </a:pPr>
            <a:r>
              <a:rPr lang="en-US" sz="2400" dirty="0"/>
              <a:t>        f = f + f*;</a:t>
            </a:r>
          </a:p>
          <a:p>
            <a:pPr marL="0" indent="0">
              <a:buNone/>
            </a:pPr>
            <a:r>
              <a:rPr lang="en-US" sz="2400" dirty="0"/>
              <a:t>3.  return(f).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5B763882-BB29-4691-8281-26F85885F827}"/>
              </a:ext>
            </a:extLst>
          </p:cNvPr>
          <p:cNvSpPr/>
          <p:nvPr/>
        </p:nvSpPr>
        <p:spPr>
          <a:xfrm>
            <a:off x="6553200" y="409075"/>
            <a:ext cx="1684421" cy="612648"/>
          </a:xfrm>
          <a:prstGeom prst="wedgeRoundRectCallout">
            <a:avLst>
              <a:gd name="adj1" fmla="val -116548"/>
              <a:gd name="adj2" fmla="val 97849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Run at most n-1 times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EAA517D-93D1-4698-9857-18BCF3A73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70" y="3125543"/>
            <a:ext cx="8218855" cy="3580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400" u="sng" kern="0" dirty="0" err="1"/>
              <a:t>Dinic</a:t>
            </a:r>
            <a:r>
              <a:rPr lang="en-US" sz="2400" u="sng" kern="0" dirty="0"/>
              <a:t>(G, s, t)</a:t>
            </a:r>
            <a:endParaRPr lang="en-US" sz="2400" u="sng" kern="0" baseline="-25000" dirty="0"/>
          </a:p>
          <a:p>
            <a:pPr marL="514350" indent="-514350">
              <a:buFontTx/>
              <a:buAutoNum type="arabicPeriod"/>
            </a:pPr>
            <a:r>
              <a:rPr lang="en-US" sz="2400" kern="0" dirty="0"/>
              <a:t>f(v, w) = 0 for all v and w;</a:t>
            </a:r>
          </a:p>
          <a:p>
            <a:pPr marL="514350" indent="-514350">
              <a:buFontTx/>
              <a:buAutoNum type="arabicPeriod"/>
            </a:pPr>
            <a:r>
              <a:rPr lang="en-US" sz="2400" kern="0" dirty="0"/>
              <a:t>while (there is an s-t path in G</a:t>
            </a:r>
            <a:r>
              <a:rPr lang="en-US" sz="2400" kern="0" baseline="-25000" dirty="0"/>
              <a:t>f</a:t>
            </a:r>
            <a:r>
              <a:rPr lang="en-US" sz="2400" kern="0" dirty="0"/>
              <a:t>)</a:t>
            </a:r>
          </a:p>
          <a:p>
            <a:pPr marL="0" indent="0">
              <a:buFontTx/>
              <a:buNone/>
            </a:pPr>
            <a:r>
              <a:rPr lang="en-US" sz="2400" kern="0" dirty="0">
                <a:solidFill>
                  <a:srgbClr val="FF0000"/>
                </a:solidFill>
              </a:rPr>
              <a:t>        construct a layered network L</a:t>
            </a:r>
            <a:r>
              <a:rPr lang="en-US" sz="2400" kern="0" baseline="-25000" dirty="0">
                <a:solidFill>
                  <a:srgbClr val="FF0000"/>
                </a:solidFill>
              </a:rPr>
              <a:t>0</a:t>
            </a:r>
            <a:r>
              <a:rPr lang="en-US" sz="2400" kern="0" dirty="0">
                <a:solidFill>
                  <a:srgbClr val="FF0000"/>
                </a:solidFill>
              </a:rPr>
              <a:t> in G</a:t>
            </a:r>
            <a:r>
              <a:rPr lang="en-US" sz="2400" kern="0" baseline="-25000" dirty="0">
                <a:solidFill>
                  <a:srgbClr val="FF0000"/>
                </a:solidFill>
              </a:rPr>
              <a:t>f</a:t>
            </a:r>
            <a:r>
              <a:rPr lang="en-US" sz="2400" kern="0" dirty="0">
                <a:solidFill>
                  <a:srgbClr val="FF0000"/>
                </a:solidFill>
              </a:rPr>
              <a:t>; </a:t>
            </a:r>
          </a:p>
          <a:p>
            <a:pPr marL="0" indent="0">
              <a:buFontTx/>
              <a:buNone/>
            </a:pPr>
            <a:r>
              <a:rPr lang="en-US" sz="2400" kern="0" dirty="0">
                <a:solidFill>
                  <a:srgbClr val="FF0000"/>
                </a:solidFill>
              </a:rPr>
              <a:t>        find a flow f* to saturate all shortest paths in L</a:t>
            </a:r>
            <a:r>
              <a:rPr lang="en-US" sz="2400" kern="0" baseline="-25000" dirty="0">
                <a:solidFill>
                  <a:srgbClr val="FF0000"/>
                </a:solidFill>
              </a:rPr>
              <a:t>0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FontTx/>
              <a:buNone/>
            </a:pPr>
            <a:r>
              <a:rPr lang="en-US" sz="2400" kern="0" dirty="0">
                <a:solidFill>
                  <a:srgbClr val="FF0000"/>
                </a:solidFill>
              </a:rPr>
              <a:t>          (thus also all shortest paths in G</a:t>
            </a:r>
            <a:r>
              <a:rPr lang="en-US" sz="2400" kern="0" baseline="-25000" dirty="0">
                <a:solidFill>
                  <a:srgbClr val="FF0000"/>
                </a:solidFill>
              </a:rPr>
              <a:t>f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FontTx/>
              <a:buNone/>
            </a:pPr>
            <a:r>
              <a:rPr lang="en-US" sz="2400" kern="0" dirty="0"/>
              <a:t>        f = f + f*;</a:t>
            </a:r>
          </a:p>
          <a:p>
            <a:pPr marL="0" indent="0">
              <a:buFontTx/>
              <a:buNone/>
            </a:pPr>
            <a:r>
              <a:rPr lang="en-US" sz="2400" kern="0" dirty="0"/>
              <a:t>3.  return(f).</a:t>
            </a:r>
          </a:p>
          <a:p>
            <a:pPr marL="0" indent="0">
              <a:buFontTx/>
              <a:buNone/>
            </a:pPr>
            <a:endParaRPr lang="en-US" sz="2400" kern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0E0D5A-F669-4DE5-826E-9BE7CD9CDB94}"/>
              </a:ext>
            </a:extLst>
          </p:cNvPr>
          <p:cNvSpPr txBox="1"/>
          <p:nvPr/>
        </p:nvSpPr>
        <p:spPr>
          <a:xfrm>
            <a:off x="5794763" y="3188182"/>
            <a:ext cx="2247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= O(n</a:t>
            </a:r>
            <a:r>
              <a:rPr lang="en-US" baseline="30000" dirty="0"/>
              <a:t>2</a:t>
            </a:r>
            <a:r>
              <a:rPr lang="en-US" dirty="0"/>
              <a:t>m)</a:t>
            </a:r>
          </a:p>
        </p:txBody>
      </p:sp>
    </p:spTree>
    <p:extLst>
      <p:ext uri="{BB962C8B-B14F-4D97-AF65-F5344CB8AC3E}">
        <p14:creationId xmlns:p14="http://schemas.microsoft.com/office/powerpoint/2010/main" val="182956989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4108</TotalTime>
  <Words>1053</Words>
  <Application>Microsoft Office PowerPoint</Application>
  <PresentationFormat>On-screen Show (4:3)</PresentationFormat>
  <Paragraphs>117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宋体</vt:lpstr>
      <vt:lpstr>Cambria Math</vt:lpstr>
      <vt:lpstr>Tahoma</vt:lpstr>
      <vt:lpstr>Times New Roman</vt:lpstr>
      <vt:lpstr>Default Design</vt:lpstr>
      <vt:lpstr>CPSC-629 Analysis of Algorithms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277</cp:revision>
  <cp:lastPrinted>2022-11-07T20:50:24Z</cp:lastPrinted>
  <dcterms:created xsi:type="dcterms:W3CDTF">1999-07-13T19:55:20Z</dcterms:created>
  <dcterms:modified xsi:type="dcterms:W3CDTF">2022-11-11T20:42:42Z</dcterms:modified>
</cp:coreProperties>
</file>