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567" r:id="rId2"/>
    <p:sldId id="832" r:id="rId3"/>
    <p:sldId id="865" r:id="rId4"/>
    <p:sldId id="867" r:id="rId5"/>
    <p:sldId id="875" r:id="rId6"/>
    <p:sldId id="882" r:id="rId7"/>
    <p:sldId id="881" r:id="rId8"/>
    <p:sldId id="880" r:id="rId9"/>
    <p:sldId id="879" r:id="rId10"/>
    <p:sldId id="878" r:id="rId11"/>
    <p:sldId id="876" r:id="rId12"/>
    <p:sldId id="877" r:id="rId1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9933"/>
    <a:srgbClr val="FF66FF"/>
    <a:srgbClr val="00FF00"/>
    <a:srgbClr val="CCFFCC"/>
    <a:srgbClr val="99FF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00" autoAdjust="0"/>
    <p:restoredTop sz="89093" autoAdjust="0"/>
  </p:normalViewPr>
  <p:slideViewPr>
    <p:cSldViewPr snapToGrid="0">
      <p:cViewPr varScale="1">
        <p:scale>
          <a:sx n="79" d="100"/>
          <a:sy n="79" d="100"/>
        </p:scale>
        <p:origin x="147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3DD87A3-83A5-4403-92E9-8C9451931D9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6940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112" y="4416099"/>
            <a:ext cx="5142177" cy="41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B45974E6-DBD0-4FE9-956E-663159922C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0226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E045727-BFE4-4EC6-AC1C-8CCF51404776}" type="slidenum">
              <a:rPr lang="en-US" altLang="zh-CN" sz="1200">
                <a:latin typeface="Times New Roman" panose="02020603050405020304" pitchFamily="18" charset="0"/>
              </a:rPr>
              <a:pPr/>
              <a:t>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39138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716597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32704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49788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21140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546049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265450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843589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353445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55499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177916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488191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122BD0-28CD-4074-BCD7-8776087EA32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219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DF27BD-B011-4CD9-ADB9-440EF7649B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221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B8FA74-E516-402D-8251-7C8CC1ECB10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542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55B2EB-61D1-459B-8D17-54423F5787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088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AC9FEA-FF89-4487-9F37-807E843CB7F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586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F9184C-6297-42A3-AFD7-865DC849E0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542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9B424D-7B63-49AA-8776-880A7292F82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60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4D3FDA-3544-401F-A9B5-159FE64A61F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174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6DE0-B910-46D6-B55F-371A3C1A8D8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8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A45EA48-B132-4410-BDA9-DAEA7C74A25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3017C5-763A-4B72-837F-3D6F2087197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7848600" cy="1981200"/>
          </a:xfrm>
        </p:spPr>
        <p:txBody>
          <a:bodyPr anchor="ctr"/>
          <a:lstStyle/>
          <a:p>
            <a:r>
              <a:rPr lang="en-US" altLang="zh-CN" sz="4000" dirty="0">
                <a:ea typeface="宋体" panose="02010600030101010101" pitchFamily="2" charset="-122"/>
              </a:rPr>
              <a:t>CPSC-629 Analysis of Algorithms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1213"/>
            <a:ext cx="6400800" cy="1068387"/>
          </a:xfrm>
        </p:spPr>
        <p:txBody>
          <a:bodyPr/>
          <a:lstStyle/>
          <a:p>
            <a:r>
              <a:rPr lang="en-US" altLang="zh-CN" sz="2800" dirty="0">
                <a:ea typeface="宋体" panose="02010600030101010101" pitchFamily="2" charset="-122"/>
              </a:rPr>
              <a:t>Professor </a:t>
            </a:r>
            <a:r>
              <a:rPr lang="en-US" altLang="zh-CN" sz="2800" dirty="0" err="1">
                <a:ea typeface="宋体" panose="02010600030101010101" pitchFamily="2" charset="-122"/>
              </a:rPr>
              <a:t>Jianer</a:t>
            </a:r>
            <a:r>
              <a:rPr lang="en-US" altLang="zh-CN" sz="2800" dirty="0">
                <a:ea typeface="宋体" panose="02010600030101010101" pitchFamily="2" charset="-122"/>
              </a:rPr>
              <a:t> Chen</a:t>
            </a:r>
          </a:p>
          <a:p>
            <a:r>
              <a:rPr lang="en-US" altLang="zh-CN" sz="2800" dirty="0">
                <a:ea typeface="宋体" panose="02010600030101010101" pitchFamily="2" charset="-122"/>
              </a:rPr>
              <a:t>Room 428 PETR</a:t>
            </a:r>
          </a:p>
        </p:txBody>
      </p: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250825" y="6199188"/>
            <a:ext cx="21531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October 21, 2022</a:t>
            </a:r>
          </a:p>
        </p:txBody>
      </p:sp>
    </p:spTree>
    <p:extLst>
      <p:ext uri="{BB962C8B-B14F-4D97-AF65-F5344CB8AC3E}">
        <p14:creationId xmlns:p14="http://schemas.microsoft.com/office/powerpoint/2010/main" val="181265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4" y="630884"/>
            <a:ext cx="3265712" cy="853043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1600" dirty="0" err="1"/>
              <a:t>MakeSet</a:t>
            </a:r>
            <a:r>
              <a:rPr lang="en-US" sz="1600" dirty="0"/>
              <a:t>(v)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B050"/>
                </a:solidFill>
              </a:rPr>
              <a:t>\\ make a set containing a single element v</a:t>
            </a:r>
          </a:p>
          <a:p>
            <a:pPr marL="0" indent="0">
              <a:buNone/>
            </a:pPr>
            <a:r>
              <a:rPr lang="en-US" sz="1600" dirty="0"/>
              <a:t>    dad[v] = -1; rank[v] = 0.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75" name="Rectangle 3">
            <a:extLst>
              <a:ext uri="{FF2B5EF4-FFF2-40B4-BE49-F238E27FC236}">
                <a16:creationId xmlns:a16="http://schemas.microsoft.com/office/drawing/2014/main" id="{6EBA5F20-4F93-4966-9490-0EB26DA7F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64" y="1617525"/>
            <a:ext cx="3265713" cy="20677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Union(r</a:t>
            </a:r>
            <a:r>
              <a:rPr lang="en-US" sz="1600" kern="0" baseline="-25000" dirty="0"/>
              <a:t>1</a:t>
            </a:r>
            <a:r>
              <a:rPr lang="en-US" sz="1600" kern="0" dirty="0"/>
              <a:t>, r</a:t>
            </a:r>
            <a:r>
              <a:rPr lang="en-US" sz="1600" kern="0" baseline="-25000" dirty="0"/>
              <a:t>2</a:t>
            </a:r>
            <a:r>
              <a:rPr lang="en-US" sz="1600" kern="0" dirty="0"/>
              <a:t>) </a:t>
            </a:r>
            <a:r>
              <a:rPr lang="en-US" sz="1400" kern="0" dirty="0">
                <a:solidFill>
                  <a:srgbClr val="FF9933"/>
                </a:solidFill>
              </a:rPr>
              <a:t>\\ Union by rank</a:t>
            </a:r>
          </a:p>
          <a:p>
            <a:pPr marL="0" indent="0">
              <a:buFontTx/>
              <a:buNone/>
            </a:pPr>
            <a:r>
              <a:rPr lang="en-US" sz="1200" kern="0" dirty="0">
                <a:solidFill>
                  <a:srgbClr val="00B050"/>
                </a:solidFill>
              </a:rPr>
              <a:t>\\ merge two sets r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r>
              <a:rPr lang="en-US" sz="1200" kern="0" dirty="0">
                <a:solidFill>
                  <a:srgbClr val="00B050"/>
                </a:solidFill>
              </a:rPr>
              <a:t> and r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r>
              <a:rPr lang="en-US" sz="1200" kern="0" dirty="0">
                <a:solidFill>
                  <a:srgbClr val="00B050"/>
                </a:solidFill>
              </a:rPr>
              <a:t> into a single set</a:t>
            </a:r>
          </a:p>
          <a:p>
            <a:pPr marL="0" indent="0">
              <a:buFontTx/>
              <a:buNone/>
            </a:pPr>
            <a:r>
              <a:rPr lang="en-US" sz="1600" kern="0" dirty="0"/>
              <a:t>   if (rank[r</a:t>
            </a:r>
            <a:r>
              <a:rPr lang="en-US" sz="1600" kern="0" baseline="-25000" dirty="0"/>
              <a:t>1</a:t>
            </a:r>
            <a:r>
              <a:rPr lang="en-US" sz="1600" kern="0" dirty="0"/>
              <a:t>] &gt;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</a:t>
            </a:r>
          </a:p>
          <a:p>
            <a:pPr marL="0" indent="0">
              <a:buFontTx/>
              <a:buNone/>
            </a:pPr>
            <a:r>
              <a:rPr lang="en-US" sz="1600" kern="0" dirty="0"/>
              <a:t>      dad[r</a:t>
            </a:r>
            <a:r>
              <a:rPr lang="en-US" sz="1600" kern="0" baseline="-25000" dirty="0"/>
              <a:t>2</a:t>
            </a:r>
            <a:r>
              <a:rPr lang="en-US" sz="1600" kern="0" dirty="0"/>
              <a:t>] = r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FontTx/>
              <a:buNone/>
            </a:pPr>
            <a:r>
              <a:rPr lang="en-US" sz="1600" kern="0" dirty="0"/>
              <a:t>   else if (rank[r</a:t>
            </a:r>
            <a:r>
              <a:rPr lang="en-US" sz="1600" kern="0" baseline="-25000" dirty="0"/>
              <a:t>1</a:t>
            </a:r>
            <a:r>
              <a:rPr lang="en-US" sz="1600" kern="0" dirty="0"/>
              <a:t>] &lt;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</a:t>
            </a:r>
          </a:p>
          <a:p>
            <a:pPr marL="0" indent="0">
              <a:buFontTx/>
              <a:buNone/>
            </a:pPr>
            <a:r>
              <a:rPr lang="en-US" sz="1600" kern="0" dirty="0"/>
              <a:t>      dad[r</a:t>
            </a:r>
            <a:r>
              <a:rPr lang="en-US" sz="1600" kern="0" baseline="-25000" dirty="0"/>
              <a:t>1</a:t>
            </a:r>
            <a:r>
              <a:rPr lang="en-US" sz="1600" kern="0" dirty="0"/>
              <a:t>] = r</a:t>
            </a:r>
            <a:r>
              <a:rPr lang="en-US" sz="1600" kern="0" baseline="-25000" dirty="0"/>
              <a:t>2</a:t>
            </a:r>
            <a:r>
              <a:rPr lang="en-US" sz="1600" kern="0" dirty="0"/>
              <a:t>;</a:t>
            </a:r>
          </a:p>
          <a:p>
            <a:pPr marL="0" indent="0">
              <a:buFontTx/>
              <a:buNone/>
            </a:pPr>
            <a:r>
              <a:rPr lang="en-US" sz="1600" kern="0" dirty="0"/>
              <a:t>   else dad[r</a:t>
            </a:r>
            <a:r>
              <a:rPr lang="en-US" sz="1600" kern="0" baseline="-25000" dirty="0"/>
              <a:t>1</a:t>
            </a:r>
            <a:r>
              <a:rPr lang="en-US" sz="1600" kern="0" dirty="0"/>
              <a:t>] = r</a:t>
            </a:r>
            <a:r>
              <a:rPr lang="en-US" sz="1600" kern="0" baseline="-25000" dirty="0"/>
              <a:t>2</a:t>
            </a:r>
            <a:r>
              <a:rPr lang="en-US" sz="1600" kern="0" dirty="0"/>
              <a:t>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])++.</a:t>
            </a:r>
          </a:p>
          <a:p>
            <a:pPr marL="0" indent="0">
              <a:buFontTx/>
              <a:buNone/>
            </a:pPr>
            <a:endParaRPr lang="en-US" sz="1800" kern="0" dirty="0"/>
          </a:p>
        </p:txBody>
      </p:sp>
      <p:sp>
        <p:nvSpPr>
          <p:cNvPr id="78" name="Rectangle 3">
            <a:extLst>
              <a:ext uri="{FF2B5EF4-FFF2-40B4-BE49-F238E27FC236}">
                <a16:creationId xmlns:a16="http://schemas.microsoft.com/office/drawing/2014/main" id="{02FBDDA4-0AB0-4A17-B6F0-FCBD20DCD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64" y="3816941"/>
            <a:ext cx="3265713" cy="24873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Find(v) </a:t>
            </a:r>
            <a:r>
              <a:rPr lang="en-US" sz="1400" kern="0" dirty="0">
                <a:solidFill>
                  <a:srgbClr val="FF9933"/>
                </a:solidFill>
              </a:rPr>
              <a:t>\\ Find with path compression</a:t>
            </a:r>
          </a:p>
          <a:p>
            <a:pPr marL="0" indent="0">
              <a:buFontTx/>
              <a:buNone/>
            </a:pPr>
            <a:r>
              <a:rPr lang="en-US" sz="1200" kern="0" dirty="0">
                <a:solidFill>
                  <a:srgbClr val="00B050"/>
                </a:solidFill>
              </a:rPr>
              <a:t>\\ find the set containing v</a:t>
            </a:r>
          </a:p>
          <a:p>
            <a:pPr marL="0" indent="0">
              <a:buNone/>
            </a:pPr>
            <a:r>
              <a:rPr lang="en-US" sz="1600" kern="0" dirty="0"/>
              <a:t>1. r = v; S = </a:t>
            </a:r>
            <a:r>
              <a:rPr lang="el-GR" sz="1600" kern="0" dirty="0"/>
              <a:t>Φ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2. while (dad[r] ≠ -1)</a:t>
            </a:r>
          </a:p>
          <a:p>
            <a:pPr marL="0" indent="0">
              <a:buNone/>
            </a:pPr>
            <a:r>
              <a:rPr lang="en-US" sz="1600" kern="0" dirty="0"/>
              <a:t>       r → S;  r = dad[r]; </a:t>
            </a:r>
          </a:p>
          <a:p>
            <a:pPr marL="0" indent="0">
              <a:buNone/>
            </a:pPr>
            <a:r>
              <a:rPr lang="en-US" sz="1600" kern="0" dirty="0"/>
              <a:t>3. while (S ≠ </a:t>
            </a:r>
            <a:r>
              <a:rPr lang="el-GR" sz="1600" kern="0" dirty="0"/>
              <a:t>Φ</a:t>
            </a:r>
            <a:r>
              <a:rPr lang="en-US" sz="1600" kern="0" dirty="0"/>
              <a:t>) </a:t>
            </a:r>
          </a:p>
          <a:p>
            <a:pPr marL="0" indent="0">
              <a:buFontTx/>
              <a:buNone/>
            </a:pPr>
            <a:r>
              <a:rPr lang="en-US" sz="1800" kern="0" dirty="0"/>
              <a:t>      w ← S;  dad[w] = r;</a:t>
            </a:r>
          </a:p>
          <a:p>
            <a:pPr marL="0" indent="0">
              <a:buFontTx/>
              <a:buNone/>
            </a:pPr>
            <a:r>
              <a:rPr lang="en-US" sz="1800" kern="0" dirty="0"/>
              <a:t>4. return (r).</a:t>
            </a:r>
          </a:p>
        </p:txBody>
      </p:sp>
      <p:sp>
        <p:nvSpPr>
          <p:cNvPr id="79" name="Rectangle 3">
            <a:extLst>
              <a:ext uri="{FF2B5EF4-FFF2-40B4-BE49-F238E27FC236}">
                <a16:creationId xmlns:a16="http://schemas.microsoft.com/office/drawing/2014/main" id="{B27B398D-E16E-40F4-B94C-448A86944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630884"/>
            <a:ext cx="4488375" cy="107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Problem:</a:t>
            </a:r>
            <a:r>
              <a:rPr lang="en-US" sz="2000" kern="0" dirty="0"/>
              <a:t> given a sequence of m MUF operations on n elements {a</a:t>
            </a:r>
            <a:r>
              <a:rPr lang="en-US" sz="2000" kern="0" baseline="-25000" dirty="0"/>
              <a:t>1</a:t>
            </a:r>
            <a:r>
              <a:rPr lang="en-US" sz="2000" kern="0" dirty="0"/>
              <a:t>, …, a</a:t>
            </a:r>
            <a:r>
              <a:rPr lang="en-US" sz="2000" kern="0" baseline="-25000" dirty="0"/>
              <a:t>n</a:t>
            </a:r>
            <a:r>
              <a:rPr lang="en-US" sz="2000" kern="0" dirty="0"/>
              <a:t>}, what is the total running time? </a:t>
            </a:r>
          </a:p>
        </p:txBody>
      </p:sp>
      <p:sp>
        <p:nvSpPr>
          <p:cNvPr id="80" name="Rectangle 3">
            <a:extLst>
              <a:ext uri="{FF2B5EF4-FFF2-40B4-BE49-F238E27FC236}">
                <a16:creationId xmlns:a16="http://schemas.microsoft.com/office/drawing/2014/main" id="{8FD22764-39C9-4487-ABA7-D0424036C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1864678"/>
            <a:ext cx="4797136" cy="42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1: </a:t>
            </a:r>
            <a:r>
              <a:rPr lang="en-US" sz="2000" kern="0" dirty="0" err="1"/>
              <a:t>MakeSet</a:t>
            </a:r>
            <a:r>
              <a:rPr lang="en-US" sz="2000" kern="0" dirty="0"/>
              <a:t> &amp; Union take time O(1).</a:t>
            </a:r>
          </a:p>
        </p:txBody>
      </p:sp>
      <p:sp>
        <p:nvSpPr>
          <p:cNvPr id="81" name="Rectangle 3">
            <a:extLst>
              <a:ext uri="{FF2B5EF4-FFF2-40B4-BE49-F238E27FC236}">
                <a16:creationId xmlns:a16="http://schemas.microsoft.com/office/drawing/2014/main" id="{3FA8B758-A373-4017-9FE9-468884637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2291687"/>
            <a:ext cx="4642759" cy="7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2: </a:t>
            </a:r>
            <a:r>
              <a:rPr lang="en-US" sz="2000" kern="0" dirty="0"/>
              <a:t>Find takes time O(L), where L is the length of the Find-path.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0B117AC8-CE3D-487E-A492-943D43C19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3022524"/>
            <a:ext cx="4642759" cy="7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3: </a:t>
            </a:r>
            <a:r>
              <a:rPr lang="en-US" sz="2000" kern="0" dirty="0"/>
              <a:t>The total time of all Finds is </a:t>
            </a:r>
            <a:r>
              <a:rPr lang="en-US" sz="2000" kern="0" dirty="0">
                <a:solidFill>
                  <a:srgbClr val="FF0000"/>
                </a:solidFill>
              </a:rPr>
              <a:t>O(sum of the lengths of all Find-paths)</a:t>
            </a:r>
          </a:p>
        </p:txBody>
      </p:sp>
      <p:sp>
        <p:nvSpPr>
          <p:cNvPr id="98" name="Rectangle 3">
            <a:extLst>
              <a:ext uri="{FF2B5EF4-FFF2-40B4-BE49-F238E27FC236}">
                <a16:creationId xmlns:a16="http://schemas.microsoft.com/office/drawing/2014/main" id="{F347B4B0-B305-4322-A7F5-7C22004C9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413" y="4262992"/>
            <a:ext cx="464275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4: </a:t>
            </a:r>
            <a:r>
              <a:rPr lang="en-US" sz="2000" kern="0" dirty="0"/>
              <a:t>rank[v] ≤ log</a:t>
            </a:r>
            <a:r>
              <a:rPr lang="en-US" sz="1000" kern="0" dirty="0"/>
              <a:t> </a:t>
            </a:r>
            <a:r>
              <a:rPr lang="en-US" sz="2000" kern="0" dirty="0"/>
              <a:t>n for all v.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99" name="Rectangle 3">
            <a:extLst>
              <a:ext uri="{FF2B5EF4-FFF2-40B4-BE49-F238E27FC236}">
                <a16:creationId xmlns:a16="http://schemas.microsoft.com/office/drawing/2014/main" id="{3951658D-0BFE-4BCD-B5C8-05711C175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412" y="4786512"/>
            <a:ext cx="4642759" cy="771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5: </a:t>
            </a:r>
            <a:r>
              <a:rPr lang="en-US" sz="2000" kern="0" dirty="0"/>
              <a:t>if p is the parent of v then 	rank[p] &gt; rank[v].</a:t>
            </a:r>
          </a:p>
        </p:txBody>
      </p:sp>
    </p:spTree>
    <p:extLst>
      <p:ext uri="{BB962C8B-B14F-4D97-AF65-F5344CB8AC3E}">
        <p14:creationId xmlns:p14="http://schemas.microsoft.com/office/powerpoint/2010/main" val="1146075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7A4CD9-DCD9-4018-8762-16D53A119146}"/>
              </a:ext>
            </a:extLst>
          </p:cNvPr>
          <p:cNvCxnSpPr/>
          <p:nvPr/>
        </p:nvCxnSpPr>
        <p:spPr>
          <a:xfrm flipH="1">
            <a:off x="971798" y="1909948"/>
            <a:ext cx="831273" cy="39782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4C2D58-5289-45BC-865B-7665C3DE5A99}"/>
              </a:ext>
            </a:extLst>
          </p:cNvPr>
          <p:cNvCxnSpPr>
            <a:cxnSpLocks/>
          </p:cNvCxnSpPr>
          <p:nvPr/>
        </p:nvCxnSpPr>
        <p:spPr>
          <a:xfrm>
            <a:off x="2830287" y="1909948"/>
            <a:ext cx="0" cy="29945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B01C9A-79BF-4D51-8229-76935F4F3F67}"/>
              </a:ext>
            </a:extLst>
          </p:cNvPr>
          <p:cNvCxnSpPr>
            <a:cxnSpLocks/>
          </p:cNvCxnSpPr>
          <p:nvPr/>
        </p:nvCxnSpPr>
        <p:spPr>
          <a:xfrm>
            <a:off x="3406237" y="1909948"/>
            <a:ext cx="324590" cy="12488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1ABFB7-48D9-4C5D-A5EE-BADF020FE58A}"/>
              </a:ext>
            </a:extLst>
          </p:cNvPr>
          <p:cNvCxnSpPr>
            <a:cxnSpLocks/>
          </p:cNvCxnSpPr>
          <p:nvPr/>
        </p:nvCxnSpPr>
        <p:spPr>
          <a:xfrm flipH="1">
            <a:off x="4199901" y="1909948"/>
            <a:ext cx="1391399" cy="4158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696FB5-7FCF-49A4-9DE7-45CBD07F6868}"/>
              </a:ext>
            </a:extLst>
          </p:cNvPr>
          <p:cNvCxnSpPr>
            <a:cxnSpLocks/>
          </p:cNvCxnSpPr>
          <p:nvPr/>
        </p:nvCxnSpPr>
        <p:spPr>
          <a:xfrm flipH="1">
            <a:off x="6317672" y="1909948"/>
            <a:ext cx="728355" cy="35032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F0C9F1-70C9-4FF9-BA05-02D1964B627A}"/>
              </a:ext>
            </a:extLst>
          </p:cNvPr>
          <p:cNvCxnSpPr>
            <a:cxnSpLocks/>
          </p:cNvCxnSpPr>
          <p:nvPr/>
        </p:nvCxnSpPr>
        <p:spPr>
          <a:xfrm>
            <a:off x="7701149" y="1909948"/>
            <a:ext cx="304799" cy="198911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8E1AA4B-4B39-421A-B3A1-7B57A88F8D41}"/>
              </a:ext>
            </a:extLst>
          </p:cNvPr>
          <p:cNvSpPr/>
          <p:nvPr/>
        </p:nvSpPr>
        <p:spPr>
          <a:xfrm>
            <a:off x="556655" y="5888182"/>
            <a:ext cx="831272" cy="5383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474BA2F-723C-406C-B4A7-A085832175B5}"/>
              </a:ext>
            </a:extLst>
          </p:cNvPr>
          <p:cNvSpPr/>
          <p:nvPr/>
        </p:nvSpPr>
        <p:spPr>
          <a:xfrm>
            <a:off x="4009402" y="6068291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0090B73-2C4A-4342-A22C-07130F7B5491}"/>
              </a:ext>
            </a:extLst>
          </p:cNvPr>
          <p:cNvSpPr/>
          <p:nvPr/>
        </p:nvSpPr>
        <p:spPr>
          <a:xfrm>
            <a:off x="5989124" y="5413819"/>
            <a:ext cx="689260" cy="6551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57BFFC1F-A685-4967-89A0-CDC47A86EA0A}"/>
              </a:ext>
            </a:extLst>
          </p:cNvPr>
          <p:cNvSpPr/>
          <p:nvPr/>
        </p:nvSpPr>
        <p:spPr>
          <a:xfrm>
            <a:off x="7577448" y="3899065"/>
            <a:ext cx="853044" cy="15141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3FB725-C414-43BF-A309-ADF9E8BC1F2F}"/>
              </a:ext>
            </a:extLst>
          </p:cNvPr>
          <p:cNvSpPr/>
          <p:nvPr/>
        </p:nvSpPr>
        <p:spPr>
          <a:xfrm>
            <a:off x="3556654" y="3158836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C4EE4AF-5802-4D4A-8256-5642F6BBA574}"/>
              </a:ext>
            </a:extLst>
          </p:cNvPr>
          <p:cNvSpPr/>
          <p:nvPr/>
        </p:nvSpPr>
        <p:spPr>
          <a:xfrm>
            <a:off x="1659331" y="168165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0E1235-B7D5-4CAE-8C3A-EB2B820A3649}"/>
              </a:ext>
            </a:extLst>
          </p:cNvPr>
          <p:cNvSpPr/>
          <p:nvPr/>
        </p:nvSpPr>
        <p:spPr>
          <a:xfrm>
            <a:off x="2655606" y="238958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F90850F-17E3-4298-80C1-D7574621AB0E}"/>
              </a:ext>
            </a:extLst>
          </p:cNvPr>
          <p:cNvSpPr/>
          <p:nvPr/>
        </p:nvSpPr>
        <p:spPr>
          <a:xfrm>
            <a:off x="2676407" y="30103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0D05C89-6414-4A09-A080-7B9482341096}"/>
              </a:ext>
            </a:extLst>
          </p:cNvPr>
          <p:cNvSpPr/>
          <p:nvPr/>
        </p:nvSpPr>
        <p:spPr>
          <a:xfrm>
            <a:off x="2670218" y="367904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BFA04C3-8457-4422-B951-6A89ED680398}"/>
              </a:ext>
            </a:extLst>
          </p:cNvPr>
          <p:cNvSpPr/>
          <p:nvPr/>
        </p:nvSpPr>
        <p:spPr>
          <a:xfrm>
            <a:off x="323107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961A993-4F8F-49BE-AEED-643FC852C8CC}"/>
              </a:ext>
            </a:extLst>
          </p:cNvPr>
          <p:cNvSpPr/>
          <p:nvPr/>
        </p:nvSpPr>
        <p:spPr>
          <a:xfrm>
            <a:off x="3396331" y="234010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938EEC-D405-412B-ABFA-7A935BB6ED03}"/>
              </a:ext>
            </a:extLst>
          </p:cNvPr>
          <p:cNvSpPr/>
          <p:nvPr/>
        </p:nvSpPr>
        <p:spPr>
          <a:xfrm>
            <a:off x="3569277" y="299522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D034591-60E6-4A3D-9139-D9EC4F03CC00}"/>
              </a:ext>
            </a:extLst>
          </p:cNvPr>
          <p:cNvSpPr/>
          <p:nvPr/>
        </p:nvSpPr>
        <p:spPr>
          <a:xfrm>
            <a:off x="5465119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52C2DC2-0D5D-4F84-AEB9-B06CF7AD17E1}"/>
              </a:ext>
            </a:extLst>
          </p:cNvPr>
          <p:cNvSpPr/>
          <p:nvPr/>
        </p:nvSpPr>
        <p:spPr>
          <a:xfrm>
            <a:off x="5303819" y="219232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419866B-74D0-48F1-B1B0-3AF348DAD637}"/>
              </a:ext>
            </a:extLst>
          </p:cNvPr>
          <p:cNvSpPr/>
          <p:nvPr/>
        </p:nvSpPr>
        <p:spPr>
          <a:xfrm>
            <a:off x="5108983" y="274981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6CF125C-B108-4121-9599-F4C553306EEA}"/>
              </a:ext>
            </a:extLst>
          </p:cNvPr>
          <p:cNvSpPr/>
          <p:nvPr/>
        </p:nvSpPr>
        <p:spPr>
          <a:xfrm>
            <a:off x="4886693" y="337935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4A43711-D761-453D-8AE8-EE8CCF0E4B83}"/>
              </a:ext>
            </a:extLst>
          </p:cNvPr>
          <p:cNvSpPr/>
          <p:nvPr/>
        </p:nvSpPr>
        <p:spPr>
          <a:xfrm>
            <a:off x="4655125" y="403165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04521A8-6D51-477B-9C3F-CBB472827B0D}"/>
              </a:ext>
            </a:extLst>
          </p:cNvPr>
          <p:cNvSpPr/>
          <p:nvPr/>
        </p:nvSpPr>
        <p:spPr>
          <a:xfrm>
            <a:off x="4500003" y="460663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F1926F5-E160-40E0-A89F-6EDDF259E9AD}"/>
              </a:ext>
            </a:extLst>
          </p:cNvPr>
          <p:cNvSpPr/>
          <p:nvPr/>
        </p:nvSpPr>
        <p:spPr>
          <a:xfrm>
            <a:off x="4270902" y="521391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8CA226E-FAC0-4AE6-804A-98FA883027C8}"/>
              </a:ext>
            </a:extLst>
          </p:cNvPr>
          <p:cNvSpPr/>
          <p:nvPr/>
        </p:nvSpPr>
        <p:spPr>
          <a:xfrm>
            <a:off x="4048987" y="584827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24DF7E2-559D-4393-9670-C2B443DE86C3}"/>
              </a:ext>
            </a:extLst>
          </p:cNvPr>
          <p:cNvSpPr/>
          <p:nvPr/>
        </p:nvSpPr>
        <p:spPr>
          <a:xfrm>
            <a:off x="6924927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FE6F7F4-82F4-4C82-A359-A070AC278E75}"/>
              </a:ext>
            </a:extLst>
          </p:cNvPr>
          <p:cNvSpPr/>
          <p:nvPr/>
        </p:nvSpPr>
        <p:spPr>
          <a:xfrm>
            <a:off x="6758546" y="241432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8379811-7979-48BA-915B-25F401BF77D7}"/>
              </a:ext>
            </a:extLst>
          </p:cNvPr>
          <p:cNvSpPr/>
          <p:nvPr/>
        </p:nvSpPr>
        <p:spPr>
          <a:xfrm>
            <a:off x="6614683" y="311034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EDFE658-F9A8-4439-9B14-802D426ED5CF}"/>
              </a:ext>
            </a:extLst>
          </p:cNvPr>
          <p:cNvSpPr/>
          <p:nvPr/>
        </p:nvSpPr>
        <p:spPr>
          <a:xfrm>
            <a:off x="6488876" y="379779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64B04E5-03CA-482B-8BBC-E55209E47249}"/>
              </a:ext>
            </a:extLst>
          </p:cNvPr>
          <p:cNvSpPr/>
          <p:nvPr/>
        </p:nvSpPr>
        <p:spPr>
          <a:xfrm>
            <a:off x="6333754" y="4498118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644E3D0-2ED9-4820-B4BF-036BA3A575FC}"/>
              </a:ext>
            </a:extLst>
          </p:cNvPr>
          <p:cNvSpPr/>
          <p:nvPr/>
        </p:nvSpPr>
        <p:spPr>
          <a:xfrm>
            <a:off x="6178632" y="52637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C627541-53A0-456E-92B6-FA1E004D7E43}"/>
              </a:ext>
            </a:extLst>
          </p:cNvPr>
          <p:cNvSpPr/>
          <p:nvPr/>
        </p:nvSpPr>
        <p:spPr>
          <a:xfrm>
            <a:off x="753538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81ACA3C-6F4B-4882-B12A-288682EF9B0B}"/>
              </a:ext>
            </a:extLst>
          </p:cNvPr>
          <p:cNvSpPr/>
          <p:nvPr/>
        </p:nvSpPr>
        <p:spPr>
          <a:xfrm>
            <a:off x="7650179" y="242768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4DAA832-E102-4026-B5EB-D912FC78E272}"/>
              </a:ext>
            </a:extLst>
          </p:cNvPr>
          <p:cNvSpPr/>
          <p:nvPr/>
        </p:nvSpPr>
        <p:spPr>
          <a:xfrm>
            <a:off x="7746674" y="3072740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AD240EA-5570-499E-AF4D-93E5481B4324}"/>
              </a:ext>
            </a:extLst>
          </p:cNvPr>
          <p:cNvSpPr/>
          <p:nvPr/>
        </p:nvSpPr>
        <p:spPr>
          <a:xfrm>
            <a:off x="7848848" y="37506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437B2AD-BB85-4456-A9F6-FB733F760940}"/>
              </a:ext>
            </a:extLst>
          </p:cNvPr>
          <p:cNvSpPr/>
          <p:nvPr/>
        </p:nvSpPr>
        <p:spPr>
          <a:xfrm>
            <a:off x="2681104" y="432231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0B3D7A1-1D67-4EDF-9531-DA000CE993AD}"/>
              </a:ext>
            </a:extLst>
          </p:cNvPr>
          <p:cNvSpPr/>
          <p:nvPr/>
        </p:nvSpPr>
        <p:spPr>
          <a:xfrm>
            <a:off x="1429737" y="27603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7B43AC8-B416-4C3E-B503-8F90B13ED597}"/>
              </a:ext>
            </a:extLst>
          </p:cNvPr>
          <p:cNvSpPr/>
          <p:nvPr/>
        </p:nvSpPr>
        <p:spPr>
          <a:xfrm>
            <a:off x="1337705" y="335347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5186A1D-6B45-48DE-8A88-B5777815DAB2}"/>
              </a:ext>
            </a:extLst>
          </p:cNvPr>
          <p:cNvSpPr/>
          <p:nvPr/>
        </p:nvSpPr>
        <p:spPr>
          <a:xfrm>
            <a:off x="1208069" y="391755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A123673-D875-4B30-8C78-D0614275A316}"/>
              </a:ext>
            </a:extLst>
          </p:cNvPr>
          <p:cNvSpPr/>
          <p:nvPr/>
        </p:nvSpPr>
        <p:spPr>
          <a:xfrm>
            <a:off x="1077190" y="4530761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976BF93-189A-4624-9202-00716E3D99F9}"/>
              </a:ext>
            </a:extLst>
          </p:cNvPr>
          <p:cNvSpPr/>
          <p:nvPr/>
        </p:nvSpPr>
        <p:spPr>
          <a:xfrm>
            <a:off x="971798" y="5115281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511FC94-D411-4C6C-94DD-8E8C109F918F}"/>
              </a:ext>
            </a:extLst>
          </p:cNvPr>
          <p:cNvSpPr/>
          <p:nvPr/>
        </p:nvSpPr>
        <p:spPr>
          <a:xfrm>
            <a:off x="822615" y="57060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999D079-963F-4CCE-8C5C-CCC3DD812FA9}"/>
              </a:ext>
            </a:extLst>
          </p:cNvPr>
          <p:cNvSpPr/>
          <p:nvPr/>
        </p:nvSpPr>
        <p:spPr>
          <a:xfrm>
            <a:off x="2675165" y="49170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20CB528-754C-40A7-BF40-D9956493EBEA}"/>
              </a:ext>
            </a:extLst>
          </p:cNvPr>
          <p:cNvSpPr/>
          <p:nvPr/>
        </p:nvSpPr>
        <p:spPr>
          <a:xfrm>
            <a:off x="2665512" y="169193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5FBDC9F-B33D-4BCE-B76B-D561BB355D04}"/>
              </a:ext>
            </a:extLst>
          </p:cNvPr>
          <p:cNvSpPr/>
          <p:nvPr/>
        </p:nvSpPr>
        <p:spPr>
          <a:xfrm>
            <a:off x="1558628" y="2206831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7BD23D3-7264-4B8D-A59F-1D39E1AF81DC}"/>
              </a:ext>
            </a:extLst>
          </p:cNvPr>
          <p:cNvSpPr txBox="1"/>
          <p:nvPr/>
        </p:nvSpPr>
        <p:spPr>
          <a:xfrm>
            <a:off x="7988130" y="1417423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2F2F1B4-2C05-4135-850A-5D23CD51647F}"/>
              </a:ext>
            </a:extLst>
          </p:cNvPr>
          <p:cNvSpPr txBox="1"/>
          <p:nvPr/>
        </p:nvSpPr>
        <p:spPr>
          <a:xfrm>
            <a:off x="5972291" y="1400285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DB7709B-4F5E-43E9-8B0C-C97F246C48D0}"/>
              </a:ext>
            </a:extLst>
          </p:cNvPr>
          <p:cNvSpPr txBox="1"/>
          <p:nvPr/>
        </p:nvSpPr>
        <p:spPr>
          <a:xfrm>
            <a:off x="4045030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C65436E-5A13-44CA-B471-BA672006C5B8}"/>
              </a:ext>
            </a:extLst>
          </p:cNvPr>
          <p:cNvSpPr txBox="1"/>
          <p:nvPr/>
        </p:nvSpPr>
        <p:spPr>
          <a:xfrm>
            <a:off x="2001984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C91B789-DA71-4B79-80D2-32DE13A9679C}"/>
              </a:ext>
            </a:extLst>
          </p:cNvPr>
          <p:cNvSpPr txBox="1"/>
          <p:nvPr/>
        </p:nvSpPr>
        <p:spPr>
          <a:xfrm>
            <a:off x="681842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48780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7A4CD9-DCD9-4018-8762-16D53A119146}"/>
              </a:ext>
            </a:extLst>
          </p:cNvPr>
          <p:cNvCxnSpPr/>
          <p:nvPr/>
        </p:nvCxnSpPr>
        <p:spPr>
          <a:xfrm flipH="1">
            <a:off x="971798" y="1909948"/>
            <a:ext cx="831273" cy="39782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4C2D58-5289-45BC-865B-7665C3DE5A99}"/>
              </a:ext>
            </a:extLst>
          </p:cNvPr>
          <p:cNvCxnSpPr>
            <a:cxnSpLocks/>
          </p:cNvCxnSpPr>
          <p:nvPr/>
        </p:nvCxnSpPr>
        <p:spPr>
          <a:xfrm>
            <a:off x="2830287" y="1909948"/>
            <a:ext cx="0" cy="29945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B01C9A-79BF-4D51-8229-76935F4F3F67}"/>
              </a:ext>
            </a:extLst>
          </p:cNvPr>
          <p:cNvCxnSpPr>
            <a:cxnSpLocks/>
          </p:cNvCxnSpPr>
          <p:nvPr/>
        </p:nvCxnSpPr>
        <p:spPr>
          <a:xfrm>
            <a:off x="3406237" y="1909948"/>
            <a:ext cx="324590" cy="12488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1ABFB7-48D9-4C5D-A5EE-BADF020FE58A}"/>
              </a:ext>
            </a:extLst>
          </p:cNvPr>
          <p:cNvCxnSpPr>
            <a:cxnSpLocks/>
          </p:cNvCxnSpPr>
          <p:nvPr/>
        </p:nvCxnSpPr>
        <p:spPr>
          <a:xfrm flipH="1">
            <a:off x="4199901" y="1909948"/>
            <a:ext cx="1391399" cy="4158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696FB5-7FCF-49A4-9DE7-45CBD07F6868}"/>
              </a:ext>
            </a:extLst>
          </p:cNvPr>
          <p:cNvCxnSpPr>
            <a:cxnSpLocks/>
          </p:cNvCxnSpPr>
          <p:nvPr/>
        </p:nvCxnSpPr>
        <p:spPr>
          <a:xfrm flipH="1">
            <a:off x="6317672" y="1909948"/>
            <a:ext cx="728355" cy="35032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F0C9F1-70C9-4FF9-BA05-02D1964B627A}"/>
              </a:ext>
            </a:extLst>
          </p:cNvPr>
          <p:cNvCxnSpPr>
            <a:cxnSpLocks/>
          </p:cNvCxnSpPr>
          <p:nvPr/>
        </p:nvCxnSpPr>
        <p:spPr>
          <a:xfrm>
            <a:off x="7701149" y="1909948"/>
            <a:ext cx="304799" cy="198911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8E1AA4B-4B39-421A-B3A1-7B57A88F8D41}"/>
              </a:ext>
            </a:extLst>
          </p:cNvPr>
          <p:cNvSpPr/>
          <p:nvPr/>
        </p:nvSpPr>
        <p:spPr>
          <a:xfrm>
            <a:off x="556655" y="5888182"/>
            <a:ext cx="831272" cy="5383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474BA2F-723C-406C-B4A7-A085832175B5}"/>
              </a:ext>
            </a:extLst>
          </p:cNvPr>
          <p:cNvSpPr/>
          <p:nvPr/>
        </p:nvSpPr>
        <p:spPr>
          <a:xfrm>
            <a:off x="4009402" y="6068291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0090B73-2C4A-4342-A22C-07130F7B5491}"/>
              </a:ext>
            </a:extLst>
          </p:cNvPr>
          <p:cNvSpPr/>
          <p:nvPr/>
        </p:nvSpPr>
        <p:spPr>
          <a:xfrm>
            <a:off x="5989124" y="5413819"/>
            <a:ext cx="689260" cy="6551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57BFFC1F-A685-4967-89A0-CDC47A86EA0A}"/>
              </a:ext>
            </a:extLst>
          </p:cNvPr>
          <p:cNvSpPr/>
          <p:nvPr/>
        </p:nvSpPr>
        <p:spPr>
          <a:xfrm>
            <a:off x="7577448" y="3899065"/>
            <a:ext cx="853044" cy="15141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3FB725-C414-43BF-A309-ADF9E8BC1F2F}"/>
              </a:ext>
            </a:extLst>
          </p:cNvPr>
          <p:cNvSpPr/>
          <p:nvPr/>
        </p:nvSpPr>
        <p:spPr>
          <a:xfrm>
            <a:off x="3556654" y="3158836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C4EE4AF-5802-4D4A-8256-5642F6BBA574}"/>
              </a:ext>
            </a:extLst>
          </p:cNvPr>
          <p:cNvSpPr/>
          <p:nvPr/>
        </p:nvSpPr>
        <p:spPr>
          <a:xfrm>
            <a:off x="1659331" y="168165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0E1235-B7D5-4CAE-8C3A-EB2B820A3649}"/>
              </a:ext>
            </a:extLst>
          </p:cNvPr>
          <p:cNvSpPr/>
          <p:nvPr/>
        </p:nvSpPr>
        <p:spPr>
          <a:xfrm>
            <a:off x="2655606" y="23895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F90850F-17E3-4298-80C1-D7574621AB0E}"/>
              </a:ext>
            </a:extLst>
          </p:cNvPr>
          <p:cNvSpPr/>
          <p:nvPr/>
        </p:nvSpPr>
        <p:spPr>
          <a:xfrm>
            <a:off x="2676407" y="30103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0D05C89-6414-4A09-A080-7B9482341096}"/>
              </a:ext>
            </a:extLst>
          </p:cNvPr>
          <p:cNvSpPr/>
          <p:nvPr/>
        </p:nvSpPr>
        <p:spPr>
          <a:xfrm>
            <a:off x="2670218" y="367904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BFA04C3-8457-4422-B951-6A89ED680398}"/>
              </a:ext>
            </a:extLst>
          </p:cNvPr>
          <p:cNvSpPr/>
          <p:nvPr/>
        </p:nvSpPr>
        <p:spPr>
          <a:xfrm>
            <a:off x="323107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961A993-4F8F-49BE-AEED-643FC852C8CC}"/>
              </a:ext>
            </a:extLst>
          </p:cNvPr>
          <p:cNvSpPr/>
          <p:nvPr/>
        </p:nvSpPr>
        <p:spPr>
          <a:xfrm>
            <a:off x="3396331" y="2340103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938EEC-D405-412B-ABFA-7A935BB6ED03}"/>
              </a:ext>
            </a:extLst>
          </p:cNvPr>
          <p:cNvSpPr/>
          <p:nvPr/>
        </p:nvSpPr>
        <p:spPr>
          <a:xfrm>
            <a:off x="3569277" y="299522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D034591-60E6-4A3D-9139-D9EC4F03CC00}"/>
              </a:ext>
            </a:extLst>
          </p:cNvPr>
          <p:cNvSpPr/>
          <p:nvPr/>
        </p:nvSpPr>
        <p:spPr>
          <a:xfrm>
            <a:off x="5465119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52C2DC2-0D5D-4F84-AEB9-B06CF7AD17E1}"/>
              </a:ext>
            </a:extLst>
          </p:cNvPr>
          <p:cNvSpPr/>
          <p:nvPr/>
        </p:nvSpPr>
        <p:spPr>
          <a:xfrm>
            <a:off x="5303819" y="219232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419866B-74D0-48F1-B1B0-3AF348DAD637}"/>
              </a:ext>
            </a:extLst>
          </p:cNvPr>
          <p:cNvSpPr/>
          <p:nvPr/>
        </p:nvSpPr>
        <p:spPr>
          <a:xfrm>
            <a:off x="5108983" y="274981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6CF125C-B108-4121-9599-F4C553306EEA}"/>
              </a:ext>
            </a:extLst>
          </p:cNvPr>
          <p:cNvSpPr/>
          <p:nvPr/>
        </p:nvSpPr>
        <p:spPr>
          <a:xfrm>
            <a:off x="4886693" y="337935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4A43711-D761-453D-8AE8-EE8CCF0E4B83}"/>
              </a:ext>
            </a:extLst>
          </p:cNvPr>
          <p:cNvSpPr/>
          <p:nvPr/>
        </p:nvSpPr>
        <p:spPr>
          <a:xfrm>
            <a:off x="4655125" y="4031657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04521A8-6D51-477B-9C3F-CBB472827B0D}"/>
              </a:ext>
            </a:extLst>
          </p:cNvPr>
          <p:cNvSpPr/>
          <p:nvPr/>
        </p:nvSpPr>
        <p:spPr>
          <a:xfrm>
            <a:off x="4500003" y="460663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F1926F5-E160-40E0-A89F-6EDDF259E9AD}"/>
              </a:ext>
            </a:extLst>
          </p:cNvPr>
          <p:cNvSpPr/>
          <p:nvPr/>
        </p:nvSpPr>
        <p:spPr>
          <a:xfrm>
            <a:off x="4270902" y="521391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8CA226E-FAC0-4AE6-804A-98FA883027C8}"/>
              </a:ext>
            </a:extLst>
          </p:cNvPr>
          <p:cNvSpPr/>
          <p:nvPr/>
        </p:nvSpPr>
        <p:spPr>
          <a:xfrm>
            <a:off x="4048987" y="584827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24DF7E2-559D-4393-9670-C2B443DE86C3}"/>
              </a:ext>
            </a:extLst>
          </p:cNvPr>
          <p:cNvSpPr/>
          <p:nvPr/>
        </p:nvSpPr>
        <p:spPr>
          <a:xfrm>
            <a:off x="6924927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FE6F7F4-82F4-4C82-A359-A070AC278E75}"/>
              </a:ext>
            </a:extLst>
          </p:cNvPr>
          <p:cNvSpPr/>
          <p:nvPr/>
        </p:nvSpPr>
        <p:spPr>
          <a:xfrm>
            <a:off x="6758546" y="241432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8379811-7979-48BA-915B-25F401BF77D7}"/>
              </a:ext>
            </a:extLst>
          </p:cNvPr>
          <p:cNvSpPr/>
          <p:nvPr/>
        </p:nvSpPr>
        <p:spPr>
          <a:xfrm>
            <a:off x="6614683" y="311034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EDFE658-F9A8-4439-9B14-802D426ED5CF}"/>
              </a:ext>
            </a:extLst>
          </p:cNvPr>
          <p:cNvSpPr/>
          <p:nvPr/>
        </p:nvSpPr>
        <p:spPr>
          <a:xfrm>
            <a:off x="6488876" y="379779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64B04E5-03CA-482B-8BBC-E55209E47249}"/>
              </a:ext>
            </a:extLst>
          </p:cNvPr>
          <p:cNvSpPr/>
          <p:nvPr/>
        </p:nvSpPr>
        <p:spPr>
          <a:xfrm>
            <a:off x="6333754" y="4498118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644E3D0-2ED9-4820-B4BF-036BA3A575FC}"/>
              </a:ext>
            </a:extLst>
          </p:cNvPr>
          <p:cNvSpPr/>
          <p:nvPr/>
        </p:nvSpPr>
        <p:spPr>
          <a:xfrm>
            <a:off x="6178632" y="52637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C627541-53A0-456E-92B6-FA1E004D7E43}"/>
              </a:ext>
            </a:extLst>
          </p:cNvPr>
          <p:cNvSpPr/>
          <p:nvPr/>
        </p:nvSpPr>
        <p:spPr>
          <a:xfrm>
            <a:off x="753538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81ACA3C-6F4B-4882-B12A-288682EF9B0B}"/>
              </a:ext>
            </a:extLst>
          </p:cNvPr>
          <p:cNvSpPr/>
          <p:nvPr/>
        </p:nvSpPr>
        <p:spPr>
          <a:xfrm>
            <a:off x="7650179" y="24276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4DAA832-E102-4026-B5EB-D912FC78E272}"/>
              </a:ext>
            </a:extLst>
          </p:cNvPr>
          <p:cNvSpPr/>
          <p:nvPr/>
        </p:nvSpPr>
        <p:spPr>
          <a:xfrm>
            <a:off x="7746674" y="3072740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AD240EA-5570-499E-AF4D-93E5481B4324}"/>
              </a:ext>
            </a:extLst>
          </p:cNvPr>
          <p:cNvSpPr/>
          <p:nvPr/>
        </p:nvSpPr>
        <p:spPr>
          <a:xfrm>
            <a:off x="7848848" y="37506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437B2AD-BB85-4456-A9F6-FB733F760940}"/>
              </a:ext>
            </a:extLst>
          </p:cNvPr>
          <p:cNvSpPr/>
          <p:nvPr/>
        </p:nvSpPr>
        <p:spPr>
          <a:xfrm>
            <a:off x="2681104" y="432231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0B3D7A1-1D67-4EDF-9531-DA000CE993AD}"/>
              </a:ext>
            </a:extLst>
          </p:cNvPr>
          <p:cNvSpPr/>
          <p:nvPr/>
        </p:nvSpPr>
        <p:spPr>
          <a:xfrm>
            <a:off x="1429737" y="27603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7B43AC8-B416-4C3E-B503-8F90B13ED597}"/>
              </a:ext>
            </a:extLst>
          </p:cNvPr>
          <p:cNvSpPr/>
          <p:nvPr/>
        </p:nvSpPr>
        <p:spPr>
          <a:xfrm>
            <a:off x="1337705" y="335347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5186A1D-6B45-48DE-8A88-B5777815DAB2}"/>
              </a:ext>
            </a:extLst>
          </p:cNvPr>
          <p:cNvSpPr/>
          <p:nvPr/>
        </p:nvSpPr>
        <p:spPr>
          <a:xfrm>
            <a:off x="1208069" y="391755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A123673-D875-4B30-8C78-D0614275A316}"/>
              </a:ext>
            </a:extLst>
          </p:cNvPr>
          <p:cNvSpPr/>
          <p:nvPr/>
        </p:nvSpPr>
        <p:spPr>
          <a:xfrm>
            <a:off x="1077190" y="4530761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976BF93-189A-4624-9202-00716E3D99F9}"/>
              </a:ext>
            </a:extLst>
          </p:cNvPr>
          <p:cNvSpPr/>
          <p:nvPr/>
        </p:nvSpPr>
        <p:spPr>
          <a:xfrm>
            <a:off x="971798" y="511528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511FC94-D411-4C6C-94DD-8E8C109F918F}"/>
              </a:ext>
            </a:extLst>
          </p:cNvPr>
          <p:cNvSpPr/>
          <p:nvPr/>
        </p:nvSpPr>
        <p:spPr>
          <a:xfrm>
            <a:off x="822615" y="57060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999D079-963F-4CCE-8C5C-CCC3DD812FA9}"/>
              </a:ext>
            </a:extLst>
          </p:cNvPr>
          <p:cNvSpPr/>
          <p:nvPr/>
        </p:nvSpPr>
        <p:spPr>
          <a:xfrm>
            <a:off x="2675165" y="49170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20CB528-754C-40A7-BF40-D9956493EBEA}"/>
              </a:ext>
            </a:extLst>
          </p:cNvPr>
          <p:cNvSpPr/>
          <p:nvPr/>
        </p:nvSpPr>
        <p:spPr>
          <a:xfrm>
            <a:off x="2665512" y="169193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5FBDC9F-B33D-4BCE-B76B-D561BB355D04}"/>
              </a:ext>
            </a:extLst>
          </p:cNvPr>
          <p:cNvSpPr/>
          <p:nvPr/>
        </p:nvSpPr>
        <p:spPr>
          <a:xfrm>
            <a:off x="1558628" y="220683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E55D5B3-F8AF-431C-88F5-59387A26EC9F}"/>
              </a:ext>
            </a:extLst>
          </p:cNvPr>
          <p:cNvSpPr/>
          <p:nvPr/>
        </p:nvSpPr>
        <p:spPr>
          <a:xfrm>
            <a:off x="7522024" y="594261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BE36BD-2D39-41A0-9AB4-B7572F49A062}"/>
              </a:ext>
            </a:extLst>
          </p:cNvPr>
          <p:cNvSpPr txBox="1"/>
          <p:nvPr/>
        </p:nvSpPr>
        <p:spPr>
          <a:xfrm>
            <a:off x="7866579" y="5914402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b-nodes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8479103-09F0-44E6-9459-4EB5B552A813}"/>
              </a:ext>
            </a:extLst>
          </p:cNvPr>
          <p:cNvSpPr/>
          <p:nvPr/>
        </p:nvSpPr>
        <p:spPr>
          <a:xfrm>
            <a:off x="7535385" y="636091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063F348-C37E-4DA3-9B71-D924858F4CDB}"/>
              </a:ext>
            </a:extLst>
          </p:cNvPr>
          <p:cNvSpPr txBox="1"/>
          <p:nvPr/>
        </p:nvSpPr>
        <p:spPr>
          <a:xfrm>
            <a:off x="7901796" y="6360919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i</a:t>
            </a:r>
            <a:r>
              <a:rPr lang="en-US" sz="1400" dirty="0"/>
              <a:t>-nodes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E168061-A015-476D-93D7-C8648CC735C1}"/>
              </a:ext>
            </a:extLst>
          </p:cNvPr>
          <p:cNvSpPr txBox="1"/>
          <p:nvPr/>
        </p:nvSpPr>
        <p:spPr>
          <a:xfrm>
            <a:off x="5113975" y="2717794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3783CF-6947-438D-9705-7FB02B87DBDD}"/>
              </a:ext>
            </a:extLst>
          </p:cNvPr>
          <p:cNvSpPr txBox="1"/>
          <p:nvPr/>
        </p:nvSpPr>
        <p:spPr>
          <a:xfrm>
            <a:off x="2698085" y="2974923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76AB5FB-8FBA-41AA-AF14-3DE4FEFF1271}"/>
              </a:ext>
            </a:extLst>
          </p:cNvPr>
          <p:cNvSpPr txBox="1"/>
          <p:nvPr/>
        </p:nvSpPr>
        <p:spPr>
          <a:xfrm>
            <a:off x="1090409" y="4515930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D20FF7A-4A58-483A-9890-F79E10922CB2}"/>
              </a:ext>
            </a:extLst>
          </p:cNvPr>
          <p:cNvSpPr txBox="1"/>
          <p:nvPr/>
        </p:nvSpPr>
        <p:spPr>
          <a:xfrm>
            <a:off x="3569235" y="2951009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5</a:t>
            </a:r>
            <a:endParaRPr lang="en-US" sz="14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B1BD6E2-0C7C-4A05-9683-1CFB7F539C0E}"/>
              </a:ext>
            </a:extLst>
          </p:cNvPr>
          <p:cNvSpPr txBox="1"/>
          <p:nvPr/>
        </p:nvSpPr>
        <p:spPr>
          <a:xfrm>
            <a:off x="825295" y="5694383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5</a:t>
            </a:r>
            <a:endParaRPr lang="en-US" sz="14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EEF537E-53C2-4EF8-9B40-F5DF2765149B}"/>
              </a:ext>
            </a:extLst>
          </p:cNvPr>
          <p:cNvSpPr txBox="1"/>
          <p:nvPr/>
        </p:nvSpPr>
        <p:spPr>
          <a:xfrm>
            <a:off x="4500003" y="4568668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9</a:t>
            </a:r>
            <a:endParaRPr lang="en-US" sz="14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4E21DA5-52D6-4CB1-B36A-DC267E754BA8}"/>
              </a:ext>
            </a:extLst>
          </p:cNvPr>
          <p:cNvSpPr txBox="1"/>
          <p:nvPr/>
        </p:nvSpPr>
        <p:spPr>
          <a:xfrm>
            <a:off x="7746674" y="3045699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7</a:t>
            </a:r>
            <a:endParaRPr lang="en-US" sz="14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2B5331E-F0C1-4D07-A3D8-9173A7E64096}"/>
              </a:ext>
            </a:extLst>
          </p:cNvPr>
          <p:cNvSpPr txBox="1"/>
          <p:nvPr/>
        </p:nvSpPr>
        <p:spPr>
          <a:xfrm>
            <a:off x="1412376" y="2711531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7</a:t>
            </a:r>
            <a:endParaRPr lang="en-US" sz="14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67A2B1F-8D9E-43AD-9482-61F5225D1BC9}"/>
              </a:ext>
            </a:extLst>
          </p:cNvPr>
          <p:cNvSpPr txBox="1"/>
          <p:nvPr/>
        </p:nvSpPr>
        <p:spPr>
          <a:xfrm>
            <a:off x="2640443" y="4886182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9</a:t>
            </a:r>
            <a:endParaRPr lang="en-US" sz="14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6C4D079-C653-4CD6-9FC8-E6F4791CE18B}"/>
              </a:ext>
            </a:extLst>
          </p:cNvPr>
          <p:cNvSpPr txBox="1"/>
          <p:nvPr/>
        </p:nvSpPr>
        <p:spPr>
          <a:xfrm>
            <a:off x="6316393" y="4465313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6</a:t>
            </a:r>
            <a:endParaRPr lang="en-US" sz="14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749DFB4-8252-4CA3-A585-6CB8AECA4C3A}"/>
              </a:ext>
            </a:extLst>
          </p:cNvPr>
          <p:cNvSpPr txBox="1"/>
          <p:nvPr/>
        </p:nvSpPr>
        <p:spPr>
          <a:xfrm>
            <a:off x="4270902" y="5178127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4</a:t>
            </a:r>
            <a:endParaRPr lang="en-US" sz="14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1F68645-3F2C-4D73-9BC9-397322F7A648}"/>
              </a:ext>
            </a:extLst>
          </p:cNvPr>
          <p:cNvSpPr txBox="1"/>
          <p:nvPr/>
        </p:nvSpPr>
        <p:spPr>
          <a:xfrm>
            <a:off x="2684070" y="3659088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3</a:t>
            </a:r>
            <a:endParaRPr lang="en-US" sz="14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24D6D7C-4365-4A26-ADE1-FD4AF92295C7}"/>
              </a:ext>
            </a:extLst>
          </p:cNvPr>
          <p:cNvSpPr txBox="1"/>
          <p:nvPr/>
        </p:nvSpPr>
        <p:spPr>
          <a:xfrm>
            <a:off x="1214951" y="3878648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  <a:endParaRPr lang="en-US" sz="14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C8C435A-5991-4548-B55D-7B43AC418380}"/>
              </a:ext>
            </a:extLst>
          </p:cNvPr>
          <p:cNvSpPr txBox="1"/>
          <p:nvPr/>
        </p:nvSpPr>
        <p:spPr>
          <a:xfrm>
            <a:off x="4056815" y="5804393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6</a:t>
            </a:r>
            <a:endParaRPr lang="en-US" sz="14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634381E-E4AA-4D9A-9A27-491A7F7F072B}"/>
              </a:ext>
            </a:extLst>
          </p:cNvPr>
          <p:cNvSpPr txBox="1"/>
          <p:nvPr/>
        </p:nvSpPr>
        <p:spPr>
          <a:xfrm>
            <a:off x="6133609" y="5235058"/>
            <a:ext cx="427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11</a:t>
            </a:r>
            <a:endParaRPr lang="en-US" sz="14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93D5193-3F57-450B-A69C-F06F1C9B3300}"/>
              </a:ext>
            </a:extLst>
          </p:cNvPr>
          <p:cNvSpPr txBox="1"/>
          <p:nvPr/>
        </p:nvSpPr>
        <p:spPr>
          <a:xfrm>
            <a:off x="7837622" y="3730968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8</a:t>
            </a:r>
            <a:endParaRPr lang="en-US" sz="14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01D38A9-DA01-4C2A-AB8F-AC5532682F37}"/>
              </a:ext>
            </a:extLst>
          </p:cNvPr>
          <p:cNvSpPr txBox="1"/>
          <p:nvPr/>
        </p:nvSpPr>
        <p:spPr>
          <a:xfrm>
            <a:off x="7988130" y="1417423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F37A349-EDD5-4212-A158-A7A08C56008E}"/>
              </a:ext>
            </a:extLst>
          </p:cNvPr>
          <p:cNvSpPr txBox="1"/>
          <p:nvPr/>
        </p:nvSpPr>
        <p:spPr>
          <a:xfrm>
            <a:off x="5972291" y="1400285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3B56C09-0AEC-4583-B2AB-16A73A496603}"/>
              </a:ext>
            </a:extLst>
          </p:cNvPr>
          <p:cNvSpPr txBox="1"/>
          <p:nvPr/>
        </p:nvSpPr>
        <p:spPr>
          <a:xfrm>
            <a:off x="4045030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B9572D8-A8C4-4691-BC0D-5FCC0616516F}"/>
              </a:ext>
            </a:extLst>
          </p:cNvPr>
          <p:cNvSpPr txBox="1"/>
          <p:nvPr/>
        </p:nvSpPr>
        <p:spPr>
          <a:xfrm>
            <a:off x="2001984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DDC43A1-B949-4315-A780-0A4BD152AB80}"/>
              </a:ext>
            </a:extLst>
          </p:cNvPr>
          <p:cNvSpPr txBox="1"/>
          <p:nvPr/>
        </p:nvSpPr>
        <p:spPr>
          <a:xfrm>
            <a:off x="681842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3F41EA4-83FA-4518-84C4-88E904DBBDD9}"/>
              </a:ext>
            </a:extLst>
          </p:cNvPr>
          <p:cNvSpPr txBox="1"/>
          <p:nvPr/>
        </p:nvSpPr>
        <p:spPr>
          <a:xfrm>
            <a:off x="6628636" y="3059704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83" name="Rectangle 2">
            <a:extLst>
              <a:ext uri="{FF2B5EF4-FFF2-40B4-BE49-F238E27FC236}">
                <a16:creationId xmlns:a16="http://schemas.microsoft.com/office/drawing/2014/main" id="{6DB4C1CA-F170-4CB0-9B41-E9421DC424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</p:spTree>
    <p:extLst>
      <p:ext uri="{BB962C8B-B14F-4D97-AF65-F5344CB8AC3E}">
        <p14:creationId xmlns:p14="http://schemas.microsoft.com/office/powerpoint/2010/main" val="2128620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7A4CD9-DCD9-4018-8762-16D53A119146}"/>
              </a:ext>
            </a:extLst>
          </p:cNvPr>
          <p:cNvCxnSpPr/>
          <p:nvPr/>
        </p:nvCxnSpPr>
        <p:spPr>
          <a:xfrm flipH="1">
            <a:off x="971798" y="1909948"/>
            <a:ext cx="831273" cy="39782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4C2D58-5289-45BC-865B-7665C3DE5A99}"/>
              </a:ext>
            </a:extLst>
          </p:cNvPr>
          <p:cNvCxnSpPr>
            <a:cxnSpLocks/>
          </p:cNvCxnSpPr>
          <p:nvPr/>
        </p:nvCxnSpPr>
        <p:spPr>
          <a:xfrm>
            <a:off x="2830287" y="1909948"/>
            <a:ext cx="0" cy="29945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B01C9A-79BF-4D51-8229-76935F4F3F67}"/>
              </a:ext>
            </a:extLst>
          </p:cNvPr>
          <p:cNvCxnSpPr>
            <a:cxnSpLocks/>
          </p:cNvCxnSpPr>
          <p:nvPr/>
        </p:nvCxnSpPr>
        <p:spPr>
          <a:xfrm>
            <a:off x="3406237" y="1909948"/>
            <a:ext cx="324590" cy="12488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1ABFB7-48D9-4C5D-A5EE-BADF020FE58A}"/>
              </a:ext>
            </a:extLst>
          </p:cNvPr>
          <p:cNvCxnSpPr>
            <a:cxnSpLocks/>
          </p:cNvCxnSpPr>
          <p:nvPr/>
        </p:nvCxnSpPr>
        <p:spPr>
          <a:xfrm flipH="1">
            <a:off x="4199901" y="1909948"/>
            <a:ext cx="1391399" cy="4158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696FB5-7FCF-49A4-9DE7-45CBD07F6868}"/>
              </a:ext>
            </a:extLst>
          </p:cNvPr>
          <p:cNvCxnSpPr>
            <a:cxnSpLocks/>
          </p:cNvCxnSpPr>
          <p:nvPr/>
        </p:nvCxnSpPr>
        <p:spPr>
          <a:xfrm flipH="1">
            <a:off x="6317672" y="1909948"/>
            <a:ext cx="728355" cy="35032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F0C9F1-70C9-4FF9-BA05-02D1964B627A}"/>
              </a:ext>
            </a:extLst>
          </p:cNvPr>
          <p:cNvCxnSpPr>
            <a:cxnSpLocks/>
          </p:cNvCxnSpPr>
          <p:nvPr/>
        </p:nvCxnSpPr>
        <p:spPr>
          <a:xfrm>
            <a:off x="7701149" y="1909948"/>
            <a:ext cx="304799" cy="198911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8E1AA4B-4B39-421A-B3A1-7B57A88F8D41}"/>
              </a:ext>
            </a:extLst>
          </p:cNvPr>
          <p:cNvSpPr/>
          <p:nvPr/>
        </p:nvSpPr>
        <p:spPr>
          <a:xfrm>
            <a:off x="556655" y="5888182"/>
            <a:ext cx="831272" cy="5383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474BA2F-723C-406C-B4A7-A085832175B5}"/>
              </a:ext>
            </a:extLst>
          </p:cNvPr>
          <p:cNvSpPr/>
          <p:nvPr/>
        </p:nvSpPr>
        <p:spPr>
          <a:xfrm>
            <a:off x="4009402" y="6068291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0090B73-2C4A-4342-A22C-07130F7B5491}"/>
              </a:ext>
            </a:extLst>
          </p:cNvPr>
          <p:cNvSpPr/>
          <p:nvPr/>
        </p:nvSpPr>
        <p:spPr>
          <a:xfrm>
            <a:off x="5989124" y="5413819"/>
            <a:ext cx="689260" cy="6551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57BFFC1F-A685-4967-89A0-CDC47A86EA0A}"/>
              </a:ext>
            </a:extLst>
          </p:cNvPr>
          <p:cNvSpPr/>
          <p:nvPr/>
        </p:nvSpPr>
        <p:spPr>
          <a:xfrm>
            <a:off x="7577448" y="3899065"/>
            <a:ext cx="853044" cy="15141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A3FB725-C414-43BF-A309-ADF9E8BC1F2F}"/>
              </a:ext>
            </a:extLst>
          </p:cNvPr>
          <p:cNvSpPr/>
          <p:nvPr/>
        </p:nvSpPr>
        <p:spPr>
          <a:xfrm>
            <a:off x="3556654" y="3158836"/>
            <a:ext cx="380997" cy="3582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C4EE4AF-5802-4D4A-8256-5642F6BBA574}"/>
              </a:ext>
            </a:extLst>
          </p:cNvPr>
          <p:cNvSpPr/>
          <p:nvPr/>
        </p:nvSpPr>
        <p:spPr>
          <a:xfrm>
            <a:off x="1659331" y="168165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0E1235-B7D5-4CAE-8C3A-EB2B820A3649}"/>
              </a:ext>
            </a:extLst>
          </p:cNvPr>
          <p:cNvSpPr/>
          <p:nvPr/>
        </p:nvSpPr>
        <p:spPr>
          <a:xfrm>
            <a:off x="2655606" y="23895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F90850F-17E3-4298-80C1-D7574621AB0E}"/>
              </a:ext>
            </a:extLst>
          </p:cNvPr>
          <p:cNvSpPr/>
          <p:nvPr/>
        </p:nvSpPr>
        <p:spPr>
          <a:xfrm>
            <a:off x="2676407" y="3010394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0D05C89-6414-4A09-A080-7B9482341096}"/>
              </a:ext>
            </a:extLst>
          </p:cNvPr>
          <p:cNvSpPr/>
          <p:nvPr/>
        </p:nvSpPr>
        <p:spPr>
          <a:xfrm>
            <a:off x="2670218" y="367904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BFA04C3-8457-4422-B951-6A89ED680398}"/>
              </a:ext>
            </a:extLst>
          </p:cNvPr>
          <p:cNvSpPr/>
          <p:nvPr/>
        </p:nvSpPr>
        <p:spPr>
          <a:xfrm>
            <a:off x="323107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961A993-4F8F-49BE-AEED-643FC852C8CC}"/>
              </a:ext>
            </a:extLst>
          </p:cNvPr>
          <p:cNvSpPr/>
          <p:nvPr/>
        </p:nvSpPr>
        <p:spPr>
          <a:xfrm>
            <a:off x="3396331" y="2340103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938EEC-D405-412B-ABFA-7A935BB6ED03}"/>
              </a:ext>
            </a:extLst>
          </p:cNvPr>
          <p:cNvSpPr/>
          <p:nvPr/>
        </p:nvSpPr>
        <p:spPr>
          <a:xfrm>
            <a:off x="3569277" y="2995225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D034591-60E6-4A3D-9139-D9EC4F03CC00}"/>
              </a:ext>
            </a:extLst>
          </p:cNvPr>
          <p:cNvSpPr/>
          <p:nvPr/>
        </p:nvSpPr>
        <p:spPr>
          <a:xfrm>
            <a:off x="5465119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52C2DC2-0D5D-4F84-AEB9-B06CF7AD17E1}"/>
              </a:ext>
            </a:extLst>
          </p:cNvPr>
          <p:cNvSpPr/>
          <p:nvPr/>
        </p:nvSpPr>
        <p:spPr>
          <a:xfrm>
            <a:off x="5303819" y="219232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419866B-74D0-48F1-B1B0-3AF348DAD637}"/>
              </a:ext>
            </a:extLst>
          </p:cNvPr>
          <p:cNvSpPr/>
          <p:nvPr/>
        </p:nvSpPr>
        <p:spPr>
          <a:xfrm>
            <a:off x="5108983" y="2749815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6CF125C-B108-4121-9599-F4C553306EEA}"/>
              </a:ext>
            </a:extLst>
          </p:cNvPr>
          <p:cNvSpPr/>
          <p:nvPr/>
        </p:nvSpPr>
        <p:spPr>
          <a:xfrm>
            <a:off x="4886693" y="337935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4A43711-D761-453D-8AE8-EE8CCF0E4B83}"/>
              </a:ext>
            </a:extLst>
          </p:cNvPr>
          <p:cNvSpPr/>
          <p:nvPr/>
        </p:nvSpPr>
        <p:spPr>
          <a:xfrm>
            <a:off x="4655125" y="4031657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04521A8-6D51-477B-9C3F-CBB472827B0D}"/>
              </a:ext>
            </a:extLst>
          </p:cNvPr>
          <p:cNvSpPr/>
          <p:nvPr/>
        </p:nvSpPr>
        <p:spPr>
          <a:xfrm>
            <a:off x="4500003" y="460663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F1926F5-E160-40E0-A89F-6EDDF259E9AD}"/>
              </a:ext>
            </a:extLst>
          </p:cNvPr>
          <p:cNvSpPr/>
          <p:nvPr/>
        </p:nvSpPr>
        <p:spPr>
          <a:xfrm>
            <a:off x="4270902" y="521391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8CA226E-FAC0-4AE6-804A-98FA883027C8}"/>
              </a:ext>
            </a:extLst>
          </p:cNvPr>
          <p:cNvSpPr/>
          <p:nvPr/>
        </p:nvSpPr>
        <p:spPr>
          <a:xfrm>
            <a:off x="4048987" y="584827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24DF7E2-559D-4393-9670-C2B443DE86C3}"/>
              </a:ext>
            </a:extLst>
          </p:cNvPr>
          <p:cNvSpPr/>
          <p:nvPr/>
        </p:nvSpPr>
        <p:spPr>
          <a:xfrm>
            <a:off x="6924927" y="1681362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FE6F7F4-82F4-4C82-A359-A070AC278E75}"/>
              </a:ext>
            </a:extLst>
          </p:cNvPr>
          <p:cNvSpPr/>
          <p:nvPr/>
        </p:nvSpPr>
        <p:spPr>
          <a:xfrm>
            <a:off x="6758546" y="241432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8379811-7979-48BA-915B-25F401BF77D7}"/>
              </a:ext>
            </a:extLst>
          </p:cNvPr>
          <p:cNvSpPr/>
          <p:nvPr/>
        </p:nvSpPr>
        <p:spPr>
          <a:xfrm>
            <a:off x="6614683" y="3110345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EDFE658-F9A8-4439-9B14-802D426ED5CF}"/>
              </a:ext>
            </a:extLst>
          </p:cNvPr>
          <p:cNvSpPr/>
          <p:nvPr/>
        </p:nvSpPr>
        <p:spPr>
          <a:xfrm>
            <a:off x="6488876" y="379779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64B04E5-03CA-482B-8BBC-E55209E47249}"/>
              </a:ext>
            </a:extLst>
          </p:cNvPr>
          <p:cNvSpPr/>
          <p:nvPr/>
        </p:nvSpPr>
        <p:spPr>
          <a:xfrm>
            <a:off x="6333754" y="4498118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644E3D0-2ED9-4820-B4BF-036BA3A575FC}"/>
              </a:ext>
            </a:extLst>
          </p:cNvPr>
          <p:cNvSpPr/>
          <p:nvPr/>
        </p:nvSpPr>
        <p:spPr>
          <a:xfrm>
            <a:off x="6178632" y="52637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C627541-53A0-456E-92B6-FA1E004D7E43}"/>
              </a:ext>
            </a:extLst>
          </p:cNvPr>
          <p:cNvSpPr/>
          <p:nvPr/>
        </p:nvSpPr>
        <p:spPr>
          <a:xfrm>
            <a:off x="7535385" y="1687286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81ACA3C-6F4B-4882-B12A-288682EF9B0B}"/>
              </a:ext>
            </a:extLst>
          </p:cNvPr>
          <p:cNvSpPr/>
          <p:nvPr/>
        </p:nvSpPr>
        <p:spPr>
          <a:xfrm>
            <a:off x="7650179" y="2427684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4DAA832-E102-4026-B5EB-D912FC78E272}"/>
              </a:ext>
            </a:extLst>
          </p:cNvPr>
          <p:cNvSpPr/>
          <p:nvPr/>
        </p:nvSpPr>
        <p:spPr>
          <a:xfrm>
            <a:off x="7746674" y="3072740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AD240EA-5570-499E-AF4D-93E5481B4324}"/>
              </a:ext>
            </a:extLst>
          </p:cNvPr>
          <p:cNvSpPr/>
          <p:nvPr/>
        </p:nvSpPr>
        <p:spPr>
          <a:xfrm>
            <a:off x="7848848" y="3750623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437B2AD-BB85-4456-A9F6-FB733F760940}"/>
              </a:ext>
            </a:extLst>
          </p:cNvPr>
          <p:cNvSpPr/>
          <p:nvPr/>
        </p:nvSpPr>
        <p:spPr>
          <a:xfrm>
            <a:off x="2681104" y="4322319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0B3D7A1-1D67-4EDF-9531-DA000CE993AD}"/>
              </a:ext>
            </a:extLst>
          </p:cNvPr>
          <p:cNvSpPr/>
          <p:nvPr/>
        </p:nvSpPr>
        <p:spPr>
          <a:xfrm>
            <a:off x="1429737" y="27603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7B43AC8-B416-4C3E-B503-8F90B13ED597}"/>
              </a:ext>
            </a:extLst>
          </p:cNvPr>
          <p:cNvSpPr/>
          <p:nvPr/>
        </p:nvSpPr>
        <p:spPr>
          <a:xfrm>
            <a:off x="1337705" y="3353476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5186A1D-6B45-48DE-8A88-B5777815DAB2}"/>
              </a:ext>
            </a:extLst>
          </p:cNvPr>
          <p:cNvSpPr/>
          <p:nvPr/>
        </p:nvSpPr>
        <p:spPr>
          <a:xfrm>
            <a:off x="1208069" y="391755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A123673-D875-4B30-8C78-D0614275A316}"/>
              </a:ext>
            </a:extLst>
          </p:cNvPr>
          <p:cNvSpPr/>
          <p:nvPr/>
        </p:nvSpPr>
        <p:spPr>
          <a:xfrm>
            <a:off x="1077190" y="4530761"/>
            <a:ext cx="310244" cy="296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976BF93-189A-4624-9202-00716E3D99F9}"/>
              </a:ext>
            </a:extLst>
          </p:cNvPr>
          <p:cNvSpPr/>
          <p:nvPr/>
        </p:nvSpPr>
        <p:spPr>
          <a:xfrm>
            <a:off x="971798" y="511528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511FC94-D411-4C6C-94DD-8E8C109F918F}"/>
              </a:ext>
            </a:extLst>
          </p:cNvPr>
          <p:cNvSpPr/>
          <p:nvPr/>
        </p:nvSpPr>
        <p:spPr>
          <a:xfrm>
            <a:off x="822615" y="570609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999D079-963F-4CCE-8C5C-CCC3DD812FA9}"/>
              </a:ext>
            </a:extLst>
          </p:cNvPr>
          <p:cNvSpPr/>
          <p:nvPr/>
        </p:nvSpPr>
        <p:spPr>
          <a:xfrm>
            <a:off x="2675165" y="4917034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20CB528-754C-40A7-BF40-D9956493EBEA}"/>
              </a:ext>
            </a:extLst>
          </p:cNvPr>
          <p:cNvSpPr/>
          <p:nvPr/>
        </p:nvSpPr>
        <p:spPr>
          <a:xfrm>
            <a:off x="2665512" y="1691937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5FBDC9F-B33D-4BCE-B76B-D561BB355D04}"/>
              </a:ext>
            </a:extLst>
          </p:cNvPr>
          <p:cNvSpPr/>
          <p:nvPr/>
        </p:nvSpPr>
        <p:spPr>
          <a:xfrm>
            <a:off x="1558628" y="220683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E55D5B3-F8AF-431C-88F5-59387A26EC9F}"/>
              </a:ext>
            </a:extLst>
          </p:cNvPr>
          <p:cNvSpPr/>
          <p:nvPr/>
        </p:nvSpPr>
        <p:spPr>
          <a:xfrm>
            <a:off x="7522024" y="5942611"/>
            <a:ext cx="310244" cy="2968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BE36BD-2D39-41A0-9AB4-B7572F49A062}"/>
              </a:ext>
            </a:extLst>
          </p:cNvPr>
          <p:cNvSpPr txBox="1"/>
          <p:nvPr/>
        </p:nvSpPr>
        <p:spPr>
          <a:xfrm>
            <a:off x="7866579" y="5914402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b-nodes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8479103-09F0-44E6-9459-4EB5B552A813}"/>
              </a:ext>
            </a:extLst>
          </p:cNvPr>
          <p:cNvSpPr/>
          <p:nvPr/>
        </p:nvSpPr>
        <p:spPr>
          <a:xfrm>
            <a:off x="7535385" y="6360919"/>
            <a:ext cx="310244" cy="2968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063F348-C37E-4DA3-9B71-D924858F4CDB}"/>
              </a:ext>
            </a:extLst>
          </p:cNvPr>
          <p:cNvSpPr txBox="1"/>
          <p:nvPr/>
        </p:nvSpPr>
        <p:spPr>
          <a:xfrm>
            <a:off x="7901796" y="6360919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-nodes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E168061-A015-476D-93D7-C8648CC735C1}"/>
              </a:ext>
            </a:extLst>
          </p:cNvPr>
          <p:cNvSpPr txBox="1"/>
          <p:nvPr/>
        </p:nvSpPr>
        <p:spPr>
          <a:xfrm>
            <a:off x="5113975" y="2717794"/>
            <a:ext cx="344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3F41EA4-83FA-4518-84C4-88E904DBBDD9}"/>
              </a:ext>
            </a:extLst>
          </p:cNvPr>
          <p:cNvSpPr txBox="1"/>
          <p:nvPr/>
        </p:nvSpPr>
        <p:spPr>
          <a:xfrm>
            <a:off x="6628636" y="3059704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3783CF-6947-438D-9705-7FB02B87DBDD}"/>
              </a:ext>
            </a:extLst>
          </p:cNvPr>
          <p:cNvSpPr txBox="1"/>
          <p:nvPr/>
        </p:nvSpPr>
        <p:spPr>
          <a:xfrm>
            <a:off x="2698085" y="2974923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76AB5FB-8FBA-41AA-AF14-3DE4FEFF1271}"/>
              </a:ext>
            </a:extLst>
          </p:cNvPr>
          <p:cNvSpPr txBox="1"/>
          <p:nvPr/>
        </p:nvSpPr>
        <p:spPr>
          <a:xfrm>
            <a:off x="1090409" y="4515930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D40AF81-459B-42F0-A886-AD7B82AC5523}"/>
              </a:ext>
            </a:extLst>
          </p:cNvPr>
          <p:cNvSpPr txBox="1"/>
          <p:nvPr/>
        </p:nvSpPr>
        <p:spPr>
          <a:xfrm>
            <a:off x="807810" y="452531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DA46C45-1D2C-4373-9674-AF8944D07C1E}"/>
              </a:ext>
            </a:extLst>
          </p:cNvPr>
          <p:cNvSpPr txBox="1"/>
          <p:nvPr/>
        </p:nvSpPr>
        <p:spPr>
          <a:xfrm>
            <a:off x="1173208" y="1661045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4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C025657-CED5-4719-A618-9BA5C7E8B407}"/>
              </a:ext>
            </a:extLst>
          </p:cNvPr>
          <p:cNvSpPr/>
          <p:nvPr/>
        </p:nvSpPr>
        <p:spPr>
          <a:xfrm>
            <a:off x="564745" y="1935678"/>
            <a:ext cx="1085925" cy="2636322"/>
          </a:xfrm>
          <a:custGeom>
            <a:avLst/>
            <a:gdLst>
              <a:gd name="connsiteX0" fmla="*/ 1085925 w 1085925"/>
              <a:gd name="connsiteY0" fmla="*/ 0 h 2636322"/>
              <a:gd name="connsiteX1" fmla="*/ 17146 w 1085925"/>
              <a:gd name="connsiteY1" fmla="*/ 1223158 h 2636322"/>
              <a:gd name="connsiteX2" fmla="*/ 527785 w 1085925"/>
              <a:gd name="connsiteY2" fmla="*/ 2636322 h 263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925" h="2636322">
                <a:moveTo>
                  <a:pt x="1085925" y="0"/>
                </a:moveTo>
                <a:cubicBezTo>
                  <a:pt x="598047" y="391885"/>
                  <a:pt x="110169" y="783771"/>
                  <a:pt x="17146" y="1223158"/>
                </a:cubicBezTo>
                <a:cubicBezTo>
                  <a:pt x="-75877" y="1662545"/>
                  <a:pt x="225954" y="2149433"/>
                  <a:pt x="527785" y="263632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EC10DE-0950-4E48-B21D-FA2A0DBC7BA2}"/>
              </a:ext>
            </a:extLst>
          </p:cNvPr>
          <p:cNvCxnSpPr>
            <a:cxnSpLocks/>
          </p:cNvCxnSpPr>
          <p:nvPr/>
        </p:nvCxnSpPr>
        <p:spPr>
          <a:xfrm flipV="1">
            <a:off x="1489868" y="1911016"/>
            <a:ext cx="206579" cy="15562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4BF63CC1-88D7-4B5B-BBA7-84F53F6678E0}"/>
              </a:ext>
            </a:extLst>
          </p:cNvPr>
          <p:cNvSpPr txBox="1"/>
          <p:nvPr/>
        </p:nvSpPr>
        <p:spPr>
          <a:xfrm>
            <a:off x="1470373" y="3921186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049BD1-45A7-4289-9EF6-63FA2390B37B}"/>
              </a:ext>
            </a:extLst>
          </p:cNvPr>
          <p:cNvSpPr txBox="1"/>
          <p:nvPr/>
        </p:nvSpPr>
        <p:spPr>
          <a:xfrm>
            <a:off x="2385657" y="3003131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602DEB1-1C2E-4B42-81E8-B4FD61C24553}"/>
              </a:ext>
            </a:extLst>
          </p:cNvPr>
          <p:cNvSpPr txBox="1"/>
          <p:nvPr/>
        </p:nvSpPr>
        <p:spPr>
          <a:xfrm>
            <a:off x="2206523" y="2368179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4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1809FDD-4ECD-4628-B266-3E911DE98A01}"/>
              </a:ext>
            </a:extLst>
          </p:cNvPr>
          <p:cNvSpPr txBox="1"/>
          <p:nvPr/>
        </p:nvSpPr>
        <p:spPr>
          <a:xfrm>
            <a:off x="2216421" y="1675914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3B39F1D-21D0-4812-B833-FF26F9C4BB43}"/>
              </a:ext>
            </a:extLst>
          </p:cNvPr>
          <p:cNvSpPr txBox="1"/>
          <p:nvPr/>
        </p:nvSpPr>
        <p:spPr>
          <a:xfrm>
            <a:off x="5401703" y="276496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4D73445-7C7A-4D5E-AF1A-B9D7410CA983}"/>
              </a:ext>
            </a:extLst>
          </p:cNvPr>
          <p:cNvSpPr txBox="1"/>
          <p:nvPr/>
        </p:nvSpPr>
        <p:spPr>
          <a:xfrm>
            <a:off x="4849184" y="2208487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5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F998E90-E352-4791-AFEC-FA242F9CFD63}"/>
              </a:ext>
            </a:extLst>
          </p:cNvPr>
          <p:cNvSpPr txBox="1"/>
          <p:nvPr/>
        </p:nvSpPr>
        <p:spPr>
          <a:xfrm>
            <a:off x="4976505" y="1659558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6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DE4201D-60DA-4079-A1D6-01B8AB90B7E5}"/>
              </a:ext>
            </a:extLst>
          </p:cNvPr>
          <p:cNvSpPr txBox="1"/>
          <p:nvPr/>
        </p:nvSpPr>
        <p:spPr>
          <a:xfrm>
            <a:off x="6361548" y="3099451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70C3F1E-7AAE-4253-AF26-9E35E14EB185}"/>
              </a:ext>
            </a:extLst>
          </p:cNvPr>
          <p:cNvSpPr txBox="1"/>
          <p:nvPr/>
        </p:nvSpPr>
        <p:spPr>
          <a:xfrm>
            <a:off x="6303910" y="2416790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&gt; 6</a:t>
            </a: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B35C1742-F536-4AA6-9FF5-70A2C95A6730}"/>
              </a:ext>
            </a:extLst>
          </p:cNvPr>
          <p:cNvSpPr/>
          <p:nvPr/>
        </p:nvSpPr>
        <p:spPr>
          <a:xfrm>
            <a:off x="2945081" y="1971304"/>
            <a:ext cx="214567" cy="1080654"/>
          </a:xfrm>
          <a:custGeom>
            <a:avLst/>
            <a:gdLst>
              <a:gd name="connsiteX0" fmla="*/ 0 w 214567"/>
              <a:gd name="connsiteY0" fmla="*/ 0 h 1080654"/>
              <a:gd name="connsiteX1" fmla="*/ 213755 w 214567"/>
              <a:gd name="connsiteY1" fmla="*/ 558140 h 1080654"/>
              <a:gd name="connsiteX2" fmla="*/ 59376 w 214567"/>
              <a:gd name="connsiteY2" fmla="*/ 1080654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567" h="1080654">
                <a:moveTo>
                  <a:pt x="0" y="0"/>
                </a:moveTo>
                <a:cubicBezTo>
                  <a:pt x="101929" y="189015"/>
                  <a:pt x="203859" y="378031"/>
                  <a:pt x="213755" y="558140"/>
                </a:cubicBezTo>
                <a:cubicBezTo>
                  <a:pt x="223651" y="738249"/>
                  <a:pt x="141513" y="909451"/>
                  <a:pt x="59376" y="1080654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D60A8E3-C8DD-4E98-86B5-97CB60BCF344}"/>
              </a:ext>
            </a:extLst>
          </p:cNvPr>
          <p:cNvCxnSpPr>
            <a:cxnSpLocks/>
          </p:cNvCxnSpPr>
          <p:nvPr/>
        </p:nvCxnSpPr>
        <p:spPr>
          <a:xfrm flipH="1" flipV="1">
            <a:off x="2930861" y="1935304"/>
            <a:ext cx="79414" cy="1662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07637D9-C56D-439D-BC0A-6F04B2F007E8}"/>
              </a:ext>
            </a:extLst>
          </p:cNvPr>
          <p:cNvSpPr/>
          <p:nvPr/>
        </p:nvSpPr>
        <p:spPr>
          <a:xfrm>
            <a:off x="5415148" y="1959429"/>
            <a:ext cx="338468" cy="855023"/>
          </a:xfrm>
          <a:custGeom>
            <a:avLst/>
            <a:gdLst>
              <a:gd name="connsiteX0" fmla="*/ 308758 w 338468"/>
              <a:gd name="connsiteY0" fmla="*/ 0 h 855023"/>
              <a:gd name="connsiteX1" fmla="*/ 308758 w 338468"/>
              <a:gd name="connsiteY1" fmla="*/ 558140 h 855023"/>
              <a:gd name="connsiteX2" fmla="*/ 0 w 338468"/>
              <a:gd name="connsiteY2" fmla="*/ 855023 h 85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468" h="855023">
                <a:moveTo>
                  <a:pt x="308758" y="0"/>
                </a:moveTo>
                <a:cubicBezTo>
                  <a:pt x="334488" y="207818"/>
                  <a:pt x="360218" y="415636"/>
                  <a:pt x="308758" y="558140"/>
                </a:cubicBezTo>
                <a:cubicBezTo>
                  <a:pt x="257298" y="700644"/>
                  <a:pt x="128649" y="777833"/>
                  <a:pt x="0" y="85502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D4C07D32-D1DD-4ECD-8818-D74C5C7C5D59}"/>
              </a:ext>
            </a:extLst>
          </p:cNvPr>
          <p:cNvCxnSpPr>
            <a:cxnSpLocks/>
          </p:cNvCxnSpPr>
          <p:nvPr/>
        </p:nvCxnSpPr>
        <p:spPr>
          <a:xfrm flipH="1" flipV="1">
            <a:off x="5753104" y="1970662"/>
            <a:ext cx="9024" cy="22166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4D7830C5-DD45-4CC3-BA9D-4FF7FD96C3D5}"/>
              </a:ext>
            </a:extLst>
          </p:cNvPr>
          <p:cNvSpPr txBox="1"/>
          <p:nvPr/>
        </p:nvSpPr>
        <p:spPr>
          <a:xfrm>
            <a:off x="2042813" y="6187542"/>
            <a:ext cx="1372492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log n = 16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FFC808D-840B-4824-AC77-F4211F7686E2}"/>
              </a:ext>
            </a:extLst>
          </p:cNvPr>
          <p:cNvSpPr txBox="1"/>
          <p:nvPr/>
        </p:nvSpPr>
        <p:spPr>
          <a:xfrm>
            <a:off x="7988130" y="1417423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6A0B650-8F7F-4DE9-B767-29FA2A9D4F4B}"/>
              </a:ext>
            </a:extLst>
          </p:cNvPr>
          <p:cNvSpPr txBox="1"/>
          <p:nvPr/>
        </p:nvSpPr>
        <p:spPr>
          <a:xfrm>
            <a:off x="5972291" y="1400285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02B4AD8-D239-4398-A45E-ACD0BFDA1849}"/>
              </a:ext>
            </a:extLst>
          </p:cNvPr>
          <p:cNvSpPr txBox="1"/>
          <p:nvPr/>
        </p:nvSpPr>
        <p:spPr>
          <a:xfrm>
            <a:off x="4045030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7B3B8E0-EB17-429A-B365-8171720E45CF}"/>
              </a:ext>
            </a:extLst>
          </p:cNvPr>
          <p:cNvSpPr txBox="1"/>
          <p:nvPr/>
        </p:nvSpPr>
        <p:spPr>
          <a:xfrm>
            <a:off x="2001984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C040C7A-AF36-43B7-92AA-4D3B092043E1}"/>
              </a:ext>
            </a:extLst>
          </p:cNvPr>
          <p:cNvSpPr txBox="1"/>
          <p:nvPr/>
        </p:nvSpPr>
        <p:spPr>
          <a:xfrm>
            <a:off x="681842" y="1429999"/>
            <a:ext cx="579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90" name="Rectangle 2">
            <a:extLst>
              <a:ext uri="{FF2B5EF4-FFF2-40B4-BE49-F238E27FC236}">
                <a16:creationId xmlns:a16="http://schemas.microsoft.com/office/drawing/2014/main" id="{1CC0E922-7040-42D3-ABCB-6AAF5BC830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</p:spTree>
    <p:extLst>
      <p:ext uri="{BB962C8B-B14F-4D97-AF65-F5344CB8AC3E}">
        <p14:creationId xmlns:p14="http://schemas.microsoft.com/office/powerpoint/2010/main" val="2185398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2">
                <a:extLst>
                  <a:ext uri="{FF2B5EF4-FFF2-40B4-BE49-F238E27FC236}">
                    <a16:creationId xmlns:a16="http://schemas.microsoft.com/office/drawing/2014/main" id="{23F41DE5-ECDF-411A-BE39-6BA7AC98E7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9224" y="1395802"/>
                <a:ext cx="7260336" cy="364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# of b-nodes ≤ m</a:t>
                </a:r>
                <a14:m>
                  <m:oMath xmlns:m="http://schemas.openxmlformats.org/officeDocument/2006/math">
                    <m:r>
                      <a:rPr lang="en-US" sz="20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000" kern="0" dirty="0"/>
                  <a:t> # of subintervals in [0 .. log n] </a:t>
                </a:r>
              </a:p>
            </p:txBody>
          </p:sp>
        </mc:Choice>
        <mc:Fallback xmlns="">
          <p:sp>
            <p:nvSpPr>
              <p:cNvPr id="90" name="Rectangle 2">
                <a:extLst>
                  <a:ext uri="{FF2B5EF4-FFF2-40B4-BE49-F238E27FC236}">
                    <a16:creationId xmlns:a16="http://schemas.microsoft.com/office/drawing/2014/main" id="{23F41DE5-ECDF-411A-BE39-6BA7AC98E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24" y="1395802"/>
                <a:ext cx="7260336" cy="364630"/>
              </a:xfrm>
              <a:prstGeom prst="rect">
                <a:avLst/>
              </a:prstGeom>
              <a:blipFill>
                <a:blip r:embed="rId3"/>
                <a:stretch>
                  <a:fillRect l="-924" t="-13333" b="-3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2">
                <a:extLst>
                  <a:ext uri="{FF2B5EF4-FFF2-40B4-BE49-F238E27FC236}">
                    <a16:creationId xmlns:a16="http://schemas.microsoft.com/office/drawing/2014/main" id="{F2AB5B15-A500-4E22-82AD-5D05F16BF4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9224" y="1708341"/>
                <a:ext cx="8025384" cy="521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# of </a:t>
                </a:r>
                <a:r>
                  <a:rPr lang="en-US" sz="2000" kern="0" dirty="0" err="1"/>
                  <a:t>i</a:t>
                </a:r>
                <a:r>
                  <a:rPr lang="en-US" sz="2000" kern="0" dirty="0"/>
                  <a:t>-nodes ≤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#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of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times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label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dirty="0"/>
                          <m:t>a</m:t>
                        </m:r>
                        <m:r>
                          <m:rPr>
                            <m:nor/>
                          </m:rPr>
                          <a:rPr lang="en-US" sz="2000" b="0" i="0" baseline="-25000" dirty="0" smtClean="0"/>
                          <m:t>h</m:t>
                        </m:r>
                        <m:r>
                          <m:rPr>
                            <m:nor/>
                          </m:rPr>
                          <a:rPr lang="en-US" sz="2000" baseline="-2500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can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be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an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i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−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node</m:t>
                        </m:r>
                        <m:r>
                          <m:rPr>
                            <m:nor/>
                          </m:rPr>
                          <a:rPr lang="en-US" sz="2000" b="0" i="0" kern="0" dirty="0" smtClean="0"/>
                          <m:t>)</m:t>
                        </m:r>
                      </m:e>
                    </m:nary>
                  </m:oMath>
                </a14:m>
                <a:endParaRPr lang="en-US" sz="2000" kern="0" dirty="0"/>
              </a:p>
            </p:txBody>
          </p:sp>
        </mc:Choice>
        <mc:Fallback xmlns="">
          <p:sp>
            <p:nvSpPr>
              <p:cNvPr id="91" name="Rectangle 2">
                <a:extLst>
                  <a:ext uri="{FF2B5EF4-FFF2-40B4-BE49-F238E27FC236}">
                    <a16:creationId xmlns:a16="http://schemas.microsoft.com/office/drawing/2014/main" id="{F2AB5B15-A500-4E22-82AD-5D05F16BF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24" y="1708341"/>
                <a:ext cx="8025384" cy="521477"/>
              </a:xfrm>
              <a:prstGeom prst="rect">
                <a:avLst/>
              </a:prstGeom>
              <a:blipFill>
                <a:blip r:embed="rId4"/>
                <a:stretch>
                  <a:fillRect l="-836" t="-80233" b="-1302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Rectangle 2">
            <a:extLst>
              <a:ext uri="{FF2B5EF4-FFF2-40B4-BE49-F238E27FC236}">
                <a16:creationId xmlns:a16="http://schemas.microsoft.com/office/drawing/2014/main" id="{625632DF-896C-4E6D-BCC3-4105512BC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91254"/>
            <a:ext cx="7415784" cy="52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/>
              <a:t>total time of all Finds ≤ # of b-nodes + # of </a:t>
            </a:r>
            <a:r>
              <a:rPr lang="en-US" sz="2000" kern="0" dirty="0" err="1"/>
              <a:t>i</a:t>
            </a:r>
            <a:r>
              <a:rPr lang="en-US" sz="2000" kern="0" dirty="0"/>
              <a:t>-nodes </a:t>
            </a:r>
          </a:p>
        </p:txBody>
      </p:sp>
      <p:sp>
        <p:nvSpPr>
          <p:cNvPr id="93" name="Rectangle 2">
            <a:extLst>
              <a:ext uri="{FF2B5EF4-FFF2-40B4-BE49-F238E27FC236}">
                <a16:creationId xmlns:a16="http://schemas.microsoft.com/office/drawing/2014/main" id="{7ECFD0A6-7A76-4C63-8AE2-57A96732A1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</p:spTree>
    <p:extLst>
      <p:ext uri="{BB962C8B-B14F-4D97-AF65-F5344CB8AC3E}">
        <p14:creationId xmlns:p14="http://schemas.microsoft.com/office/powerpoint/2010/main" val="2334460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2">
                <a:extLst>
                  <a:ext uri="{FF2B5EF4-FFF2-40B4-BE49-F238E27FC236}">
                    <a16:creationId xmlns:a16="http://schemas.microsoft.com/office/drawing/2014/main" id="{23F41DE5-ECDF-411A-BE39-6BA7AC98E7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9224" y="1395802"/>
                <a:ext cx="7260336" cy="364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# of b-nodes ≤ m</a:t>
                </a:r>
                <a14:m>
                  <m:oMath xmlns:m="http://schemas.openxmlformats.org/officeDocument/2006/math">
                    <m:r>
                      <a:rPr lang="en-US" sz="20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000" kern="0" dirty="0"/>
                  <a:t> # of subintervals in [0 .. log n] </a:t>
                </a:r>
              </a:p>
            </p:txBody>
          </p:sp>
        </mc:Choice>
        <mc:Fallback xmlns="">
          <p:sp>
            <p:nvSpPr>
              <p:cNvPr id="90" name="Rectangle 2">
                <a:extLst>
                  <a:ext uri="{FF2B5EF4-FFF2-40B4-BE49-F238E27FC236}">
                    <a16:creationId xmlns:a16="http://schemas.microsoft.com/office/drawing/2014/main" id="{23F41DE5-ECDF-411A-BE39-6BA7AC98E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24" y="1395802"/>
                <a:ext cx="7260336" cy="364630"/>
              </a:xfrm>
              <a:prstGeom prst="rect">
                <a:avLst/>
              </a:prstGeom>
              <a:blipFill>
                <a:blip r:embed="rId3"/>
                <a:stretch>
                  <a:fillRect l="-924" t="-13333" b="-3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2">
                <a:extLst>
                  <a:ext uri="{FF2B5EF4-FFF2-40B4-BE49-F238E27FC236}">
                    <a16:creationId xmlns:a16="http://schemas.microsoft.com/office/drawing/2014/main" id="{F2AB5B15-A500-4E22-82AD-5D05F16BF4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9224" y="1708341"/>
                <a:ext cx="8025384" cy="521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# of </a:t>
                </a:r>
                <a:r>
                  <a:rPr lang="en-US" sz="2000" kern="0" dirty="0" err="1"/>
                  <a:t>i</a:t>
                </a:r>
                <a:r>
                  <a:rPr lang="en-US" sz="2000" kern="0" dirty="0"/>
                  <a:t>-nodes ≤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#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of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times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label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dirty="0"/>
                          <m:t>a</m:t>
                        </m:r>
                        <m:r>
                          <m:rPr>
                            <m:nor/>
                          </m:rPr>
                          <a:rPr lang="en-US" sz="2000" b="0" i="0" baseline="-25000" dirty="0" smtClean="0"/>
                          <m:t>h</m:t>
                        </m:r>
                        <m:r>
                          <m:rPr>
                            <m:nor/>
                          </m:rPr>
                          <a:rPr lang="en-US" sz="2000" baseline="-2500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can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be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an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i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−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node</m:t>
                        </m:r>
                        <m:r>
                          <m:rPr>
                            <m:nor/>
                          </m:rPr>
                          <a:rPr lang="en-US" sz="2000" b="0" i="0" kern="0" dirty="0" smtClean="0"/>
                          <m:t>)</m:t>
                        </m:r>
                      </m:e>
                    </m:nary>
                  </m:oMath>
                </a14:m>
                <a:endParaRPr lang="en-US" sz="2000" kern="0" dirty="0"/>
              </a:p>
            </p:txBody>
          </p:sp>
        </mc:Choice>
        <mc:Fallback xmlns="">
          <p:sp>
            <p:nvSpPr>
              <p:cNvPr id="91" name="Rectangle 2">
                <a:extLst>
                  <a:ext uri="{FF2B5EF4-FFF2-40B4-BE49-F238E27FC236}">
                    <a16:creationId xmlns:a16="http://schemas.microsoft.com/office/drawing/2014/main" id="{F2AB5B15-A500-4E22-82AD-5D05F16BF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24" y="1708341"/>
                <a:ext cx="8025384" cy="521477"/>
              </a:xfrm>
              <a:prstGeom prst="rect">
                <a:avLst/>
              </a:prstGeom>
              <a:blipFill>
                <a:blip r:embed="rId4"/>
                <a:stretch>
                  <a:fillRect l="-836" t="-80233" b="-1302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Rectangle 2">
            <a:extLst>
              <a:ext uri="{FF2B5EF4-FFF2-40B4-BE49-F238E27FC236}">
                <a16:creationId xmlns:a16="http://schemas.microsoft.com/office/drawing/2014/main" id="{625632DF-896C-4E6D-BCC3-4105512BC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91254"/>
            <a:ext cx="7415784" cy="52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/>
              <a:t>total time of all Finds ≤ # of b-nodes + # of </a:t>
            </a:r>
            <a:r>
              <a:rPr lang="en-US" sz="2000" kern="0" dirty="0" err="1"/>
              <a:t>i</a:t>
            </a:r>
            <a:r>
              <a:rPr lang="en-US" sz="2000" kern="0" dirty="0"/>
              <a:t>-nodes </a:t>
            </a:r>
          </a:p>
        </p:txBody>
      </p:sp>
      <p:sp>
        <p:nvSpPr>
          <p:cNvPr id="93" name="Rectangle 2">
            <a:extLst>
              <a:ext uri="{FF2B5EF4-FFF2-40B4-BE49-F238E27FC236}">
                <a16:creationId xmlns:a16="http://schemas.microsoft.com/office/drawing/2014/main" id="{7ECFD0A6-7A76-4C63-8AE2-57A96732A1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sp>
        <p:nvSpPr>
          <p:cNvPr id="94" name="Rectangle 2">
            <a:extLst>
              <a:ext uri="{FF2B5EF4-FFF2-40B4-BE49-F238E27FC236}">
                <a16:creationId xmlns:a16="http://schemas.microsoft.com/office/drawing/2014/main" id="{2863D4C6-82F7-4570-8807-9571B5275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304" y="2631813"/>
            <a:ext cx="3337560" cy="52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sz="2400" kern="0" dirty="0"/>
              <a:t>Subdivide [0 .. log n]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76CBFD-7297-48F7-86AB-AD51392F2CF6}"/>
              </a:ext>
            </a:extLst>
          </p:cNvPr>
          <p:cNvCxnSpPr/>
          <p:nvPr/>
        </p:nvCxnSpPr>
        <p:spPr>
          <a:xfrm>
            <a:off x="918972" y="3681984"/>
            <a:ext cx="714451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5B33D9-4969-44BC-8AD2-DFB923660713}"/>
              </a:ext>
            </a:extLst>
          </p:cNvPr>
          <p:cNvCxnSpPr/>
          <p:nvPr/>
        </p:nvCxnSpPr>
        <p:spPr>
          <a:xfrm>
            <a:off x="118262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D0AF562E-C2E0-4138-A653-581F05031C08}"/>
              </a:ext>
            </a:extLst>
          </p:cNvPr>
          <p:cNvCxnSpPr/>
          <p:nvPr/>
        </p:nvCxnSpPr>
        <p:spPr>
          <a:xfrm>
            <a:off x="91592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F305FFFC-025F-48BC-BA3B-4483B204AF00}"/>
              </a:ext>
            </a:extLst>
          </p:cNvPr>
          <p:cNvCxnSpPr/>
          <p:nvPr/>
        </p:nvCxnSpPr>
        <p:spPr>
          <a:xfrm>
            <a:off x="142646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96A96F33-8DC8-4CEC-8F14-1CDB1C4D8306}"/>
              </a:ext>
            </a:extLst>
          </p:cNvPr>
          <p:cNvCxnSpPr/>
          <p:nvPr/>
        </p:nvCxnSpPr>
        <p:spPr>
          <a:xfrm>
            <a:off x="1935480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06E3580-FF0F-4469-B494-64B67459A543}"/>
              </a:ext>
            </a:extLst>
          </p:cNvPr>
          <p:cNvCxnSpPr/>
          <p:nvPr/>
        </p:nvCxnSpPr>
        <p:spPr>
          <a:xfrm>
            <a:off x="576986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7EA6C060-FD67-468E-A402-685DDE0159EF}"/>
              </a:ext>
            </a:extLst>
          </p:cNvPr>
          <p:cNvCxnSpPr/>
          <p:nvPr/>
        </p:nvCxnSpPr>
        <p:spPr>
          <a:xfrm>
            <a:off x="806348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40C0CF6-29CF-4879-8492-02BFC03AEE03}"/>
              </a:ext>
            </a:extLst>
          </p:cNvPr>
          <p:cNvSpPr txBox="1"/>
          <p:nvPr/>
        </p:nvSpPr>
        <p:spPr>
          <a:xfrm>
            <a:off x="772714" y="3681984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BC37816-473F-4878-A135-C63D2CBC7133}"/>
              </a:ext>
            </a:extLst>
          </p:cNvPr>
          <p:cNvSpPr txBox="1"/>
          <p:nvPr/>
        </p:nvSpPr>
        <p:spPr>
          <a:xfrm>
            <a:off x="1030987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1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B9387D3-3671-4A85-9943-1B6CC3021A92}"/>
              </a:ext>
            </a:extLst>
          </p:cNvPr>
          <p:cNvSpPr txBox="1"/>
          <p:nvPr/>
        </p:nvSpPr>
        <p:spPr>
          <a:xfrm>
            <a:off x="1281729" y="3681984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BCC8478-3150-4CA3-9103-4FDB25A4B37F}"/>
              </a:ext>
            </a:extLst>
          </p:cNvPr>
          <p:cNvSpPr txBox="1"/>
          <p:nvPr/>
        </p:nvSpPr>
        <p:spPr>
          <a:xfrm>
            <a:off x="5603793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3A34E2E-E5E7-416A-BBBB-D5A32F792CE4}"/>
              </a:ext>
            </a:extLst>
          </p:cNvPr>
          <p:cNvSpPr txBox="1"/>
          <p:nvPr/>
        </p:nvSpPr>
        <p:spPr>
          <a:xfrm>
            <a:off x="1831221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3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D46F9EE-D7D1-49E9-88D1-889A66A32FEF}"/>
              </a:ext>
            </a:extLst>
          </p:cNvPr>
          <p:cNvSpPr txBox="1"/>
          <p:nvPr/>
        </p:nvSpPr>
        <p:spPr>
          <a:xfrm>
            <a:off x="4769182" y="2706169"/>
            <a:ext cx="358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B</a:t>
            </a:r>
            <a:r>
              <a:rPr lang="en-US" sz="1400" baseline="-25000" dirty="0" err="1">
                <a:solidFill>
                  <a:srgbClr val="FF0000"/>
                </a:solidFill>
              </a:rPr>
              <a:t>h</a:t>
            </a:r>
            <a:endParaRPr lang="en-US" sz="1400" baseline="-25000" dirty="0">
              <a:solidFill>
                <a:srgbClr val="FF0000"/>
              </a:solidFill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26DC967-37D2-409C-9881-D1D5206F6546}"/>
              </a:ext>
            </a:extLst>
          </p:cNvPr>
          <p:cNvSpPr txBox="1"/>
          <p:nvPr/>
        </p:nvSpPr>
        <p:spPr>
          <a:xfrm>
            <a:off x="3759361" y="2725662"/>
            <a:ext cx="486203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(B</a:t>
            </a:r>
            <a:r>
              <a:rPr lang="en-US" sz="2000" baseline="-25000" dirty="0">
                <a:solidFill>
                  <a:srgbClr val="FF0000"/>
                </a:solidFill>
              </a:rPr>
              <a:t>h+1 </a:t>
            </a:r>
            <a:r>
              <a:rPr lang="en-US" sz="2000" dirty="0">
                <a:solidFill>
                  <a:srgbClr val="FF0000"/>
                </a:solidFill>
              </a:rPr>
              <a:t>= 2  , at most log* n subintervals) 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C028755-9CA0-4F64-83BB-E7CAD9D9496B}"/>
              </a:ext>
            </a:extLst>
          </p:cNvPr>
          <p:cNvSpPr txBox="1"/>
          <p:nvPr/>
        </p:nvSpPr>
        <p:spPr>
          <a:xfrm>
            <a:off x="772714" y="3259173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</a:t>
            </a:r>
            <a:endParaRPr lang="en-US" sz="12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17EF13F-B7E8-403C-810B-BAD11CB2B1A5}"/>
              </a:ext>
            </a:extLst>
          </p:cNvPr>
          <p:cNvSpPr txBox="1"/>
          <p:nvPr/>
        </p:nvSpPr>
        <p:spPr>
          <a:xfrm>
            <a:off x="1044083" y="3246981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  <a:endParaRPr lang="en-US" sz="12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52B1F52-FDBE-4216-83F8-044EC7780B06}"/>
              </a:ext>
            </a:extLst>
          </p:cNvPr>
          <p:cNvSpPr txBox="1"/>
          <p:nvPr/>
        </p:nvSpPr>
        <p:spPr>
          <a:xfrm>
            <a:off x="1279108" y="3253426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  <a:endParaRPr lang="en-US" sz="1200" baseline="-250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57A0EB9-ED1A-4AC1-AF85-6744D843067A}"/>
              </a:ext>
            </a:extLst>
          </p:cNvPr>
          <p:cNvSpPr txBox="1"/>
          <p:nvPr/>
        </p:nvSpPr>
        <p:spPr>
          <a:xfrm>
            <a:off x="1798985" y="3249006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</a:t>
            </a:r>
            <a:endParaRPr lang="en-US" sz="12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3A2902B-4D00-4C34-BF3C-E2BD3F730787}"/>
              </a:ext>
            </a:extLst>
          </p:cNvPr>
          <p:cNvSpPr txBox="1"/>
          <p:nvPr/>
        </p:nvSpPr>
        <p:spPr>
          <a:xfrm>
            <a:off x="5584557" y="324698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16</a:t>
            </a:r>
            <a:endParaRPr lang="en-US" sz="1200" baseline="-25000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A645EA3-7251-4D06-B151-D3592645221F}"/>
              </a:ext>
            </a:extLst>
          </p:cNvPr>
          <p:cNvSpPr txBox="1"/>
          <p:nvPr/>
        </p:nvSpPr>
        <p:spPr>
          <a:xfrm>
            <a:off x="7802034" y="3201240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log n</a:t>
            </a:r>
            <a:endParaRPr lang="en-US" sz="1200" baseline="-25000" dirty="0"/>
          </a:p>
        </p:txBody>
      </p:sp>
    </p:spTree>
    <p:extLst>
      <p:ext uri="{BB962C8B-B14F-4D97-AF65-F5344CB8AC3E}">
        <p14:creationId xmlns:p14="http://schemas.microsoft.com/office/powerpoint/2010/main" val="1956692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2">
                <a:extLst>
                  <a:ext uri="{FF2B5EF4-FFF2-40B4-BE49-F238E27FC236}">
                    <a16:creationId xmlns:a16="http://schemas.microsoft.com/office/drawing/2014/main" id="{23F41DE5-ECDF-411A-BE39-6BA7AC98E7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9224" y="1395802"/>
                <a:ext cx="7260336" cy="364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# of b-nodes ≤ m</a:t>
                </a:r>
                <a14:m>
                  <m:oMath xmlns:m="http://schemas.openxmlformats.org/officeDocument/2006/math">
                    <m:r>
                      <a:rPr lang="en-US" sz="20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000" kern="0" dirty="0"/>
                  <a:t> # of subintervals in [0 .. log n] </a:t>
                </a:r>
              </a:p>
            </p:txBody>
          </p:sp>
        </mc:Choice>
        <mc:Fallback xmlns="">
          <p:sp>
            <p:nvSpPr>
              <p:cNvPr id="90" name="Rectangle 2">
                <a:extLst>
                  <a:ext uri="{FF2B5EF4-FFF2-40B4-BE49-F238E27FC236}">
                    <a16:creationId xmlns:a16="http://schemas.microsoft.com/office/drawing/2014/main" id="{23F41DE5-ECDF-411A-BE39-6BA7AC98E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24" y="1395802"/>
                <a:ext cx="7260336" cy="364630"/>
              </a:xfrm>
              <a:prstGeom prst="rect">
                <a:avLst/>
              </a:prstGeom>
              <a:blipFill>
                <a:blip r:embed="rId3"/>
                <a:stretch>
                  <a:fillRect l="-924" t="-13333" b="-3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2">
                <a:extLst>
                  <a:ext uri="{FF2B5EF4-FFF2-40B4-BE49-F238E27FC236}">
                    <a16:creationId xmlns:a16="http://schemas.microsoft.com/office/drawing/2014/main" id="{F2AB5B15-A500-4E22-82AD-5D05F16BF4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9224" y="1708341"/>
                <a:ext cx="8025384" cy="521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# of </a:t>
                </a:r>
                <a:r>
                  <a:rPr lang="en-US" sz="2000" kern="0" dirty="0" err="1"/>
                  <a:t>i</a:t>
                </a:r>
                <a:r>
                  <a:rPr lang="en-US" sz="2000" kern="0" dirty="0"/>
                  <a:t>-nodes ≤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#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of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times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label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dirty="0"/>
                          <m:t>a</m:t>
                        </m:r>
                        <m:r>
                          <m:rPr>
                            <m:nor/>
                          </m:rPr>
                          <a:rPr lang="en-US" sz="2000" b="0" i="0" baseline="-25000" dirty="0" smtClean="0"/>
                          <m:t>h</m:t>
                        </m:r>
                        <m:r>
                          <m:rPr>
                            <m:nor/>
                          </m:rPr>
                          <a:rPr lang="en-US" sz="2000" baseline="-2500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can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be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an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i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−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node</m:t>
                        </m:r>
                        <m:r>
                          <m:rPr>
                            <m:nor/>
                          </m:rPr>
                          <a:rPr lang="en-US" sz="2000" b="0" i="0" kern="0" dirty="0" smtClean="0"/>
                          <m:t>)</m:t>
                        </m:r>
                      </m:e>
                    </m:nary>
                  </m:oMath>
                </a14:m>
                <a:endParaRPr lang="en-US" sz="2000" kern="0" dirty="0"/>
              </a:p>
            </p:txBody>
          </p:sp>
        </mc:Choice>
        <mc:Fallback xmlns="">
          <p:sp>
            <p:nvSpPr>
              <p:cNvPr id="91" name="Rectangle 2">
                <a:extLst>
                  <a:ext uri="{FF2B5EF4-FFF2-40B4-BE49-F238E27FC236}">
                    <a16:creationId xmlns:a16="http://schemas.microsoft.com/office/drawing/2014/main" id="{F2AB5B15-A500-4E22-82AD-5D05F16BF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24" y="1708341"/>
                <a:ext cx="8025384" cy="521477"/>
              </a:xfrm>
              <a:prstGeom prst="rect">
                <a:avLst/>
              </a:prstGeom>
              <a:blipFill>
                <a:blip r:embed="rId4"/>
                <a:stretch>
                  <a:fillRect l="-836" t="-80233" b="-1302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Rectangle 2">
            <a:extLst>
              <a:ext uri="{FF2B5EF4-FFF2-40B4-BE49-F238E27FC236}">
                <a16:creationId xmlns:a16="http://schemas.microsoft.com/office/drawing/2014/main" id="{625632DF-896C-4E6D-BCC3-4105512BC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91254"/>
            <a:ext cx="7415784" cy="52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/>
              <a:t>total time of all Finds ≤ # of b-nodes + # of </a:t>
            </a:r>
            <a:r>
              <a:rPr lang="en-US" sz="2000" kern="0" dirty="0" err="1"/>
              <a:t>i</a:t>
            </a:r>
            <a:r>
              <a:rPr lang="en-US" sz="2000" kern="0" dirty="0"/>
              <a:t>-nodes </a:t>
            </a:r>
          </a:p>
        </p:txBody>
      </p:sp>
      <p:sp>
        <p:nvSpPr>
          <p:cNvPr id="93" name="Rectangle 2">
            <a:extLst>
              <a:ext uri="{FF2B5EF4-FFF2-40B4-BE49-F238E27FC236}">
                <a16:creationId xmlns:a16="http://schemas.microsoft.com/office/drawing/2014/main" id="{7ECFD0A6-7A76-4C63-8AE2-57A96732A1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sp>
        <p:nvSpPr>
          <p:cNvPr id="94" name="Rectangle 2">
            <a:extLst>
              <a:ext uri="{FF2B5EF4-FFF2-40B4-BE49-F238E27FC236}">
                <a16:creationId xmlns:a16="http://schemas.microsoft.com/office/drawing/2014/main" id="{2863D4C6-82F7-4570-8807-9571B5275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304" y="2631813"/>
            <a:ext cx="3337560" cy="52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sz="2400" kern="0" dirty="0"/>
              <a:t>Subdivide [0 .. log n]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76CBFD-7297-48F7-86AB-AD51392F2CF6}"/>
              </a:ext>
            </a:extLst>
          </p:cNvPr>
          <p:cNvCxnSpPr/>
          <p:nvPr/>
        </p:nvCxnSpPr>
        <p:spPr>
          <a:xfrm>
            <a:off x="918972" y="3681984"/>
            <a:ext cx="714451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5B33D9-4969-44BC-8AD2-DFB923660713}"/>
              </a:ext>
            </a:extLst>
          </p:cNvPr>
          <p:cNvCxnSpPr/>
          <p:nvPr/>
        </p:nvCxnSpPr>
        <p:spPr>
          <a:xfrm>
            <a:off x="118262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D0AF562E-C2E0-4138-A653-581F05031C08}"/>
              </a:ext>
            </a:extLst>
          </p:cNvPr>
          <p:cNvCxnSpPr/>
          <p:nvPr/>
        </p:nvCxnSpPr>
        <p:spPr>
          <a:xfrm>
            <a:off x="91592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F305FFFC-025F-48BC-BA3B-4483B204AF00}"/>
              </a:ext>
            </a:extLst>
          </p:cNvPr>
          <p:cNvCxnSpPr/>
          <p:nvPr/>
        </p:nvCxnSpPr>
        <p:spPr>
          <a:xfrm>
            <a:off x="142646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96A96F33-8DC8-4CEC-8F14-1CDB1C4D8306}"/>
              </a:ext>
            </a:extLst>
          </p:cNvPr>
          <p:cNvCxnSpPr/>
          <p:nvPr/>
        </p:nvCxnSpPr>
        <p:spPr>
          <a:xfrm>
            <a:off x="1935480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06E3580-FF0F-4469-B494-64B67459A543}"/>
              </a:ext>
            </a:extLst>
          </p:cNvPr>
          <p:cNvCxnSpPr/>
          <p:nvPr/>
        </p:nvCxnSpPr>
        <p:spPr>
          <a:xfrm>
            <a:off x="576986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7EA6C060-FD67-468E-A402-685DDE0159EF}"/>
              </a:ext>
            </a:extLst>
          </p:cNvPr>
          <p:cNvCxnSpPr/>
          <p:nvPr/>
        </p:nvCxnSpPr>
        <p:spPr>
          <a:xfrm>
            <a:off x="806348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40C0CF6-29CF-4879-8492-02BFC03AEE03}"/>
              </a:ext>
            </a:extLst>
          </p:cNvPr>
          <p:cNvSpPr txBox="1"/>
          <p:nvPr/>
        </p:nvSpPr>
        <p:spPr>
          <a:xfrm>
            <a:off x="772714" y="3681984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BC37816-473F-4878-A135-C63D2CBC7133}"/>
              </a:ext>
            </a:extLst>
          </p:cNvPr>
          <p:cNvSpPr txBox="1"/>
          <p:nvPr/>
        </p:nvSpPr>
        <p:spPr>
          <a:xfrm>
            <a:off x="1030987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1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B9387D3-3671-4A85-9943-1B6CC3021A92}"/>
              </a:ext>
            </a:extLst>
          </p:cNvPr>
          <p:cNvSpPr txBox="1"/>
          <p:nvPr/>
        </p:nvSpPr>
        <p:spPr>
          <a:xfrm>
            <a:off x="1281729" y="3681984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BCC8478-3150-4CA3-9103-4FDB25A4B37F}"/>
              </a:ext>
            </a:extLst>
          </p:cNvPr>
          <p:cNvSpPr txBox="1"/>
          <p:nvPr/>
        </p:nvSpPr>
        <p:spPr>
          <a:xfrm>
            <a:off x="5603793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3A34E2E-E5E7-416A-BBBB-D5A32F792CE4}"/>
              </a:ext>
            </a:extLst>
          </p:cNvPr>
          <p:cNvSpPr txBox="1"/>
          <p:nvPr/>
        </p:nvSpPr>
        <p:spPr>
          <a:xfrm>
            <a:off x="1831221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3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D46F9EE-D7D1-49E9-88D1-889A66A32FEF}"/>
              </a:ext>
            </a:extLst>
          </p:cNvPr>
          <p:cNvSpPr txBox="1"/>
          <p:nvPr/>
        </p:nvSpPr>
        <p:spPr>
          <a:xfrm>
            <a:off x="4769182" y="2706169"/>
            <a:ext cx="358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B</a:t>
            </a:r>
            <a:r>
              <a:rPr lang="en-US" sz="1400" baseline="-25000" dirty="0" err="1">
                <a:solidFill>
                  <a:srgbClr val="FF0000"/>
                </a:solidFill>
              </a:rPr>
              <a:t>h</a:t>
            </a:r>
            <a:endParaRPr lang="en-US" sz="1400" baseline="-25000" dirty="0">
              <a:solidFill>
                <a:srgbClr val="FF0000"/>
              </a:solidFill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26DC967-37D2-409C-9881-D1D5206F6546}"/>
              </a:ext>
            </a:extLst>
          </p:cNvPr>
          <p:cNvSpPr txBox="1"/>
          <p:nvPr/>
        </p:nvSpPr>
        <p:spPr>
          <a:xfrm>
            <a:off x="3759361" y="2725662"/>
            <a:ext cx="486203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(B</a:t>
            </a:r>
            <a:r>
              <a:rPr lang="en-US" sz="2000" baseline="-25000" dirty="0">
                <a:solidFill>
                  <a:srgbClr val="FF0000"/>
                </a:solidFill>
              </a:rPr>
              <a:t>h+1 </a:t>
            </a:r>
            <a:r>
              <a:rPr lang="en-US" sz="2000" dirty="0">
                <a:solidFill>
                  <a:srgbClr val="FF0000"/>
                </a:solidFill>
              </a:rPr>
              <a:t>= 2  , at most log* n subintervals) 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C028755-9CA0-4F64-83BB-E7CAD9D9496B}"/>
              </a:ext>
            </a:extLst>
          </p:cNvPr>
          <p:cNvSpPr txBox="1"/>
          <p:nvPr/>
        </p:nvSpPr>
        <p:spPr>
          <a:xfrm>
            <a:off x="772714" y="3259173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</a:t>
            </a:r>
            <a:endParaRPr lang="en-US" sz="12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17EF13F-B7E8-403C-810B-BAD11CB2B1A5}"/>
              </a:ext>
            </a:extLst>
          </p:cNvPr>
          <p:cNvSpPr txBox="1"/>
          <p:nvPr/>
        </p:nvSpPr>
        <p:spPr>
          <a:xfrm>
            <a:off x="1044083" y="3246981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  <a:endParaRPr lang="en-US" sz="12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52B1F52-FDBE-4216-83F8-044EC7780B06}"/>
              </a:ext>
            </a:extLst>
          </p:cNvPr>
          <p:cNvSpPr txBox="1"/>
          <p:nvPr/>
        </p:nvSpPr>
        <p:spPr>
          <a:xfrm>
            <a:off x="1279108" y="3253426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  <a:endParaRPr lang="en-US" sz="1200" baseline="-250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57A0EB9-ED1A-4AC1-AF85-6744D843067A}"/>
              </a:ext>
            </a:extLst>
          </p:cNvPr>
          <p:cNvSpPr txBox="1"/>
          <p:nvPr/>
        </p:nvSpPr>
        <p:spPr>
          <a:xfrm>
            <a:off x="1798985" y="3249006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</a:t>
            </a:r>
            <a:endParaRPr lang="en-US" sz="12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3A2902B-4D00-4C34-BF3C-E2BD3F730787}"/>
              </a:ext>
            </a:extLst>
          </p:cNvPr>
          <p:cNvSpPr txBox="1"/>
          <p:nvPr/>
        </p:nvSpPr>
        <p:spPr>
          <a:xfrm>
            <a:off x="5584557" y="324698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16</a:t>
            </a:r>
            <a:endParaRPr lang="en-US" sz="1200" baseline="-25000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A645EA3-7251-4D06-B151-D3592645221F}"/>
              </a:ext>
            </a:extLst>
          </p:cNvPr>
          <p:cNvSpPr txBox="1"/>
          <p:nvPr/>
        </p:nvSpPr>
        <p:spPr>
          <a:xfrm>
            <a:off x="7802034" y="3201240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log n</a:t>
            </a:r>
            <a:endParaRPr lang="en-US" sz="1200" baseline="-25000" dirty="0"/>
          </a:p>
        </p:txBody>
      </p:sp>
      <p:sp>
        <p:nvSpPr>
          <p:cNvPr id="115" name="Rectangle 2">
            <a:extLst>
              <a:ext uri="{FF2B5EF4-FFF2-40B4-BE49-F238E27FC236}">
                <a16:creationId xmlns:a16="http://schemas.microsoft.com/office/drawing/2014/main" id="{DEC1C038-1069-4F94-B7EF-C058497CE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14" y="4170999"/>
            <a:ext cx="3692599" cy="30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>
                <a:solidFill>
                  <a:srgbClr val="FF0000"/>
                </a:solidFill>
              </a:rPr>
              <a:t># of b-nodes ≤ m log* n</a:t>
            </a:r>
          </a:p>
        </p:txBody>
      </p:sp>
    </p:spTree>
    <p:extLst>
      <p:ext uri="{BB962C8B-B14F-4D97-AF65-F5344CB8AC3E}">
        <p14:creationId xmlns:p14="http://schemas.microsoft.com/office/powerpoint/2010/main" val="3123479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2">
                <a:extLst>
                  <a:ext uri="{FF2B5EF4-FFF2-40B4-BE49-F238E27FC236}">
                    <a16:creationId xmlns:a16="http://schemas.microsoft.com/office/drawing/2014/main" id="{23F41DE5-ECDF-411A-BE39-6BA7AC98E7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9224" y="1395802"/>
                <a:ext cx="7260336" cy="364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# of b-nodes ≤ m</a:t>
                </a:r>
                <a14:m>
                  <m:oMath xmlns:m="http://schemas.openxmlformats.org/officeDocument/2006/math">
                    <m:r>
                      <a:rPr lang="en-US" sz="20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000" kern="0" dirty="0"/>
                  <a:t> # of subintervals in [0 .. log n] </a:t>
                </a:r>
              </a:p>
            </p:txBody>
          </p:sp>
        </mc:Choice>
        <mc:Fallback xmlns="">
          <p:sp>
            <p:nvSpPr>
              <p:cNvPr id="90" name="Rectangle 2">
                <a:extLst>
                  <a:ext uri="{FF2B5EF4-FFF2-40B4-BE49-F238E27FC236}">
                    <a16:creationId xmlns:a16="http://schemas.microsoft.com/office/drawing/2014/main" id="{23F41DE5-ECDF-411A-BE39-6BA7AC98E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24" y="1395802"/>
                <a:ext cx="7260336" cy="364630"/>
              </a:xfrm>
              <a:prstGeom prst="rect">
                <a:avLst/>
              </a:prstGeom>
              <a:blipFill>
                <a:blip r:embed="rId3"/>
                <a:stretch>
                  <a:fillRect l="-924" t="-13333" b="-3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2">
                <a:extLst>
                  <a:ext uri="{FF2B5EF4-FFF2-40B4-BE49-F238E27FC236}">
                    <a16:creationId xmlns:a16="http://schemas.microsoft.com/office/drawing/2014/main" id="{F2AB5B15-A500-4E22-82AD-5D05F16BF4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9224" y="1708341"/>
                <a:ext cx="8025384" cy="521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# of </a:t>
                </a:r>
                <a:r>
                  <a:rPr lang="en-US" sz="2000" kern="0" dirty="0" err="1"/>
                  <a:t>i</a:t>
                </a:r>
                <a:r>
                  <a:rPr lang="en-US" sz="2000" kern="0" dirty="0"/>
                  <a:t>-nodes ≤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#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of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times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label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dirty="0"/>
                          <m:t>a</m:t>
                        </m:r>
                        <m:r>
                          <m:rPr>
                            <m:nor/>
                          </m:rPr>
                          <a:rPr lang="en-US" sz="2000" b="0" i="0" baseline="-25000" dirty="0" smtClean="0"/>
                          <m:t>h</m:t>
                        </m:r>
                        <m:r>
                          <m:rPr>
                            <m:nor/>
                          </m:rPr>
                          <a:rPr lang="en-US" sz="2000" baseline="-2500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can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be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an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i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−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node</m:t>
                        </m:r>
                        <m:r>
                          <m:rPr>
                            <m:nor/>
                          </m:rPr>
                          <a:rPr lang="en-US" sz="2000" b="0" i="0" kern="0" dirty="0" smtClean="0"/>
                          <m:t>)</m:t>
                        </m:r>
                      </m:e>
                    </m:nary>
                  </m:oMath>
                </a14:m>
                <a:endParaRPr lang="en-US" sz="2000" kern="0" dirty="0"/>
              </a:p>
            </p:txBody>
          </p:sp>
        </mc:Choice>
        <mc:Fallback xmlns="">
          <p:sp>
            <p:nvSpPr>
              <p:cNvPr id="91" name="Rectangle 2">
                <a:extLst>
                  <a:ext uri="{FF2B5EF4-FFF2-40B4-BE49-F238E27FC236}">
                    <a16:creationId xmlns:a16="http://schemas.microsoft.com/office/drawing/2014/main" id="{F2AB5B15-A500-4E22-82AD-5D05F16BF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24" y="1708341"/>
                <a:ext cx="8025384" cy="521477"/>
              </a:xfrm>
              <a:prstGeom prst="rect">
                <a:avLst/>
              </a:prstGeom>
              <a:blipFill>
                <a:blip r:embed="rId4"/>
                <a:stretch>
                  <a:fillRect l="-836" t="-80233" b="-1302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Rectangle 2">
            <a:extLst>
              <a:ext uri="{FF2B5EF4-FFF2-40B4-BE49-F238E27FC236}">
                <a16:creationId xmlns:a16="http://schemas.microsoft.com/office/drawing/2014/main" id="{625632DF-896C-4E6D-BCC3-4105512BC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91254"/>
            <a:ext cx="7415784" cy="52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/>
              <a:t>total time of all Finds ≤ # of b-nodes + # of </a:t>
            </a:r>
            <a:r>
              <a:rPr lang="en-US" sz="2000" kern="0" dirty="0" err="1"/>
              <a:t>i</a:t>
            </a:r>
            <a:r>
              <a:rPr lang="en-US" sz="2000" kern="0" dirty="0"/>
              <a:t>-nodes </a:t>
            </a:r>
          </a:p>
        </p:txBody>
      </p:sp>
      <p:sp>
        <p:nvSpPr>
          <p:cNvPr id="93" name="Rectangle 2">
            <a:extLst>
              <a:ext uri="{FF2B5EF4-FFF2-40B4-BE49-F238E27FC236}">
                <a16:creationId xmlns:a16="http://schemas.microsoft.com/office/drawing/2014/main" id="{7ECFD0A6-7A76-4C63-8AE2-57A96732A1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sp>
        <p:nvSpPr>
          <p:cNvPr id="94" name="Rectangle 2">
            <a:extLst>
              <a:ext uri="{FF2B5EF4-FFF2-40B4-BE49-F238E27FC236}">
                <a16:creationId xmlns:a16="http://schemas.microsoft.com/office/drawing/2014/main" id="{2863D4C6-82F7-4570-8807-9571B5275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304" y="2631813"/>
            <a:ext cx="3337560" cy="52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sz="2400" kern="0" dirty="0"/>
              <a:t>Subdivide [0 .. log n]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76CBFD-7297-48F7-86AB-AD51392F2CF6}"/>
              </a:ext>
            </a:extLst>
          </p:cNvPr>
          <p:cNvCxnSpPr/>
          <p:nvPr/>
        </p:nvCxnSpPr>
        <p:spPr>
          <a:xfrm>
            <a:off x="918972" y="3681984"/>
            <a:ext cx="714451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5B33D9-4969-44BC-8AD2-DFB923660713}"/>
              </a:ext>
            </a:extLst>
          </p:cNvPr>
          <p:cNvCxnSpPr/>
          <p:nvPr/>
        </p:nvCxnSpPr>
        <p:spPr>
          <a:xfrm>
            <a:off x="118262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D0AF562E-C2E0-4138-A653-581F05031C08}"/>
              </a:ext>
            </a:extLst>
          </p:cNvPr>
          <p:cNvCxnSpPr/>
          <p:nvPr/>
        </p:nvCxnSpPr>
        <p:spPr>
          <a:xfrm>
            <a:off x="91592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F305FFFC-025F-48BC-BA3B-4483B204AF00}"/>
              </a:ext>
            </a:extLst>
          </p:cNvPr>
          <p:cNvCxnSpPr/>
          <p:nvPr/>
        </p:nvCxnSpPr>
        <p:spPr>
          <a:xfrm>
            <a:off x="142646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96A96F33-8DC8-4CEC-8F14-1CDB1C4D8306}"/>
              </a:ext>
            </a:extLst>
          </p:cNvPr>
          <p:cNvCxnSpPr/>
          <p:nvPr/>
        </p:nvCxnSpPr>
        <p:spPr>
          <a:xfrm>
            <a:off x="1935480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06E3580-FF0F-4469-B494-64B67459A543}"/>
              </a:ext>
            </a:extLst>
          </p:cNvPr>
          <p:cNvCxnSpPr/>
          <p:nvPr/>
        </p:nvCxnSpPr>
        <p:spPr>
          <a:xfrm>
            <a:off x="576986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7EA6C060-FD67-468E-A402-685DDE0159EF}"/>
              </a:ext>
            </a:extLst>
          </p:cNvPr>
          <p:cNvCxnSpPr/>
          <p:nvPr/>
        </p:nvCxnSpPr>
        <p:spPr>
          <a:xfrm>
            <a:off x="806348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40C0CF6-29CF-4879-8492-02BFC03AEE03}"/>
              </a:ext>
            </a:extLst>
          </p:cNvPr>
          <p:cNvSpPr txBox="1"/>
          <p:nvPr/>
        </p:nvSpPr>
        <p:spPr>
          <a:xfrm>
            <a:off x="772714" y="3681984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BC37816-473F-4878-A135-C63D2CBC7133}"/>
              </a:ext>
            </a:extLst>
          </p:cNvPr>
          <p:cNvSpPr txBox="1"/>
          <p:nvPr/>
        </p:nvSpPr>
        <p:spPr>
          <a:xfrm>
            <a:off x="1030987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1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B9387D3-3671-4A85-9943-1B6CC3021A92}"/>
              </a:ext>
            </a:extLst>
          </p:cNvPr>
          <p:cNvSpPr txBox="1"/>
          <p:nvPr/>
        </p:nvSpPr>
        <p:spPr>
          <a:xfrm>
            <a:off x="1281729" y="3681984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BCC8478-3150-4CA3-9103-4FDB25A4B37F}"/>
              </a:ext>
            </a:extLst>
          </p:cNvPr>
          <p:cNvSpPr txBox="1"/>
          <p:nvPr/>
        </p:nvSpPr>
        <p:spPr>
          <a:xfrm>
            <a:off x="5603793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3A34E2E-E5E7-416A-BBBB-D5A32F792CE4}"/>
              </a:ext>
            </a:extLst>
          </p:cNvPr>
          <p:cNvSpPr txBox="1"/>
          <p:nvPr/>
        </p:nvSpPr>
        <p:spPr>
          <a:xfrm>
            <a:off x="1831221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3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D46F9EE-D7D1-49E9-88D1-889A66A32FEF}"/>
              </a:ext>
            </a:extLst>
          </p:cNvPr>
          <p:cNvSpPr txBox="1"/>
          <p:nvPr/>
        </p:nvSpPr>
        <p:spPr>
          <a:xfrm>
            <a:off x="4769182" y="2706169"/>
            <a:ext cx="358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B</a:t>
            </a:r>
            <a:r>
              <a:rPr lang="en-US" sz="1400" baseline="-25000" dirty="0" err="1">
                <a:solidFill>
                  <a:srgbClr val="FF0000"/>
                </a:solidFill>
              </a:rPr>
              <a:t>h</a:t>
            </a:r>
            <a:endParaRPr lang="en-US" sz="1400" baseline="-25000" dirty="0">
              <a:solidFill>
                <a:srgbClr val="FF0000"/>
              </a:solidFill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26DC967-37D2-409C-9881-D1D5206F6546}"/>
              </a:ext>
            </a:extLst>
          </p:cNvPr>
          <p:cNvSpPr txBox="1"/>
          <p:nvPr/>
        </p:nvSpPr>
        <p:spPr>
          <a:xfrm>
            <a:off x="3759361" y="2725662"/>
            <a:ext cx="486203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(B</a:t>
            </a:r>
            <a:r>
              <a:rPr lang="en-US" sz="2000" baseline="-25000" dirty="0">
                <a:solidFill>
                  <a:srgbClr val="FF0000"/>
                </a:solidFill>
              </a:rPr>
              <a:t>h+1 </a:t>
            </a:r>
            <a:r>
              <a:rPr lang="en-US" sz="2000" dirty="0">
                <a:solidFill>
                  <a:srgbClr val="FF0000"/>
                </a:solidFill>
              </a:rPr>
              <a:t>= 2  , at most log* n subintervals) 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C028755-9CA0-4F64-83BB-E7CAD9D9496B}"/>
              </a:ext>
            </a:extLst>
          </p:cNvPr>
          <p:cNvSpPr txBox="1"/>
          <p:nvPr/>
        </p:nvSpPr>
        <p:spPr>
          <a:xfrm>
            <a:off x="772714" y="3259173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</a:t>
            </a:r>
            <a:endParaRPr lang="en-US" sz="12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17EF13F-B7E8-403C-810B-BAD11CB2B1A5}"/>
              </a:ext>
            </a:extLst>
          </p:cNvPr>
          <p:cNvSpPr txBox="1"/>
          <p:nvPr/>
        </p:nvSpPr>
        <p:spPr>
          <a:xfrm>
            <a:off x="1044083" y="3246981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  <a:endParaRPr lang="en-US" sz="12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52B1F52-FDBE-4216-83F8-044EC7780B06}"/>
              </a:ext>
            </a:extLst>
          </p:cNvPr>
          <p:cNvSpPr txBox="1"/>
          <p:nvPr/>
        </p:nvSpPr>
        <p:spPr>
          <a:xfrm>
            <a:off x="1279108" y="3253426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  <a:endParaRPr lang="en-US" sz="1200" baseline="-250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57A0EB9-ED1A-4AC1-AF85-6744D843067A}"/>
              </a:ext>
            </a:extLst>
          </p:cNvPr>
          <p:cNvSpPr txBox="1"/>
          <p:nvPr/>
        </p:nvSpPr>
        <p:spPr>
          <a:xfrm>
            <a:off x="1798985" y="3249006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</a:t>
            </a:r>
            <a:endParaRPr lang="en-US" sz="12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3A2902B-4D00-4C34-BF3C-E2BD3F730787}"/>
              </a:ext>
            </a:extLst>
          </p:cNvPr>
          <p:cNvSpPr txBox="1"/>
          <p:nvPr/>
        </p:nvSpPr>
        <p:spPr>
          <a:xfrm>
            <a:off x="5584557" y="324698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16</a:t>
            </a:r>
            <a:endParaRPr lang="en-US" sz="1200" baseline="-25000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A645EA3-7251-4D06-B151-D3592645221F}"/>
              </a:ext>
            </a:extLst>
          </p:cNvPr>
          <p:cNvSpPr txBox="1"/>
          <p:nvPr/>
        </p:nvSpPr>
        <p:spPr>
          <a:xfrm>
            <a:off x="7802034" y="3201240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log n</a:t>
            </a:r>
            <a:endParaRPr lang="en-US" sz="1200" baseline="-25000" dirty="0"/>
          </a:p>
        </p:txBody>
      </p:sp>
      <p:sp>
        <p:nvSpPr>
          <p:cNvPr id="115" name="Rectangle 2">
            <a:extLst>
              <a:ext uri="{FF2B5EF4-FFF2-40B4-BE49-F238E27FC236}">
                <a16:creationId xmlns:a16="http://schemas.microsoft.com/office/drawing/2014/main" id="{DEC1C038-1069-4F94-B7EF-C058497CE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14" y="4170999"/>
            <a:ext cx="3692599" cy="30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>
                <a:solidFill>
                  <a:srgbClr val="FF0000"/>
                </a:solidFill>
              </a:rPr>
              <a:t># of b-nodes ≤ m log*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Rectangle 2">
                <a:extLst>
                  <a:ext uri="{FF2B5EF4-FFF2-40B4-BE49-F238E27FC236}">
                    <a16:creationId xmlns:a16="http://schemas.microsoft.com/office/drawing/2014/main" id="{2C9CD0E9-ADA4-4C9B-B280-35B6640240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4501" y="4480432"/>
                <a:ext cx="77083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A label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dirty="0"/>
                      <m:t>a</m:t>
                    </m:r>
                    <m:r>
                      <m:rPr>
                        <m:nor/>
                      </m:rPr>
                      <a:rPr lang="en-US" sz="2000" b="0" i="0" baseline="-25000" dirty="0" smtClean="0"/>
                      <m:t>t</m:t>
                    </m:r>
                    <m:r>
                      <m:rPr>
                        <m:nor/>
                      </m:rPr>
                      <a:rPr lang="en-US" sz="2000" baseline="-25000" dirty="0"/>
                      <m:t> </m:t>
                    </m:r>
                  </m:oMath>
                </a14:m>
                <a:r>
                  <a:rPr lang="en-US" sz="2000" kern="0" dirty="0"/>
                  <a:t>of rank r in [B</a:t>
                </a:r>
                <a:r>
                  <a:rPr lang="en-US" sz="2000" kern="0" baseline="-25000" dirty="0"/>
                  <a:t>h-1</a:t>
                </a:r>
                <a:r>
                  <a:rPr lang="en-US" sz="2000" kern="0" dirty="0"/>
                  <a:t>, </a:t>
                </a:r>
                <a:r>
                  <a:rPr lang="en-US" sz="2000" kern="0" dirty="0" err="1"/>
                  <a:t>B</a:t>
                </a:r>
                <a:r>
                  <a:rPr lang="en-US" sz="2000" kern="0" baseline="-25000" dirty="0" err="1"/>
                  <a:t>h</a:t>
                </a:r>
                <a:r>
                  <a:rPr lang="en-US" sz="2000" kern="0" dirty="0"/>
                  <a:t>] can be an </a:t>
                </a:r>
                <a:r>
                  <a:rPr lang="en-US" sz="2000" kern="0" dirty="0" err="1"/>
                  <a:t>i</a:t>
                </a:r>
                <a:r>
                  <a:rPr lang="en-US" sz="2000" kern="0" dirty="0"/>
                  <a:t>-node at most </a:t>
                </a:r>
                <a:r>
                  <a:rPr lang="en-US" sz="2000" kern="0" dirty="0" err="1"/>
                  <a:t>B</a:t>
                </a:r>
                <a:r>
                  <a:rPr lang="en-US" sz="2000" kern="0" baseline="-25000" dirty="0" err="1"/>
                  <a:t>h</a:t>
                </a:r>
                <a:r>
                  <a:rPr lang="en-US" sz="2000" kern="0" dirty="0"/>
                  <a:t> times</a:t>
                </a:r>
              </a:p>
            </p:txBody>
          </p:sp>
        </mc:Choice>
        <mc:Fallback xmlns="">
          <p:sp>
            <p:nvSpPr>
              <p:cNvPr id="116" name="Rectangle 2">
                <a:extLst>
                  <a:ext uri="{FF2B5EF4-FFF2-40B4-BE49-F238E27FC236}">
                    <a16:creationId xmlns:a16="http://schemas.microsoft.com/office/drawing/2014/main" id="{2C9CD0E9-ADA4-4C9B-B280-35B664024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4501" y="4480432"/>
                <a:ext cx="7708375" cy="400110"/>
              </a:xfrm>
              <a:prstGeom prst="rect">
                <a:avLst/>
              </a:prstGeom>
              <a:blipFill>
                <a:blip r:embed="rId5"/>
                <a:stretch>
                  <a:fillRect l="-791" t="-7576" b="-2575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3141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2">
                <a:extLst>
                  <a:ext uri="{FF2B5EF4-FFF2-40B4-BE49-F238E27FC236}">
                    <a16:creationId xmlns:a16="http://schemas.microsoft.com/office/drawing/2014/main" id="{23F41DE5-ECDF-411A-BE39-6BA7AC98E7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9224" y="1395802"/>
                <a:ext cx="7260336" cy="364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# of b-nodes ≤ m</a:t>
                </a:r>
                <a14:m>
                  <m:oMath xmlns:m="http://schemas.openxmlformats.org/officeDocument/2006/math">
                    <m:r>
                      <a:rPr lang="en-US" sz="20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000" kern="0" dirty="0"/>
                  <a:t> # of subintervals in [0 .. log n] </a:t>
                </a:r>
              </a:p>
            </p:txBody>
          </p:sp>
        </mc:Choice>
        <mc:Fallback xmlns="">
          <p:sp>
            <p:nvSpPr>
              <p:cNvPr id="90" name="Rectangle 2">
                <a:extLst>
                  <a:ext uri="{FF2B5EF4-FFF2-40B4-BE49-F238E27FC236}">
                    <a16:creationId xmlns:a16="http://schemas.microsoft.com/office/drawing/2014/main" id="{23F41DE5-ECDF-411A-BE39-6BA7AC98E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24" y="1395802"/>
                <a:ext cx="7260336" cy="364630"/>
              </a:xfrm>
              <a:prstGeom prst="rect">
                <a:avLst/>
              </a:prstGeom>
              <a:blipFill>
                <a:blip r:embed="rId3"/>
                <a:stretch>
                  <a:fillRect l="-924" t="-13333" b="-3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2">
                <a:extLst>
                  <a:ext uri="{FF2B5EF4-FFF2-40B4-BE49-F238E27FC236}">
                    <a16:creationId xmlns:a16="http://schemas.microsoft.com/office/drawing/2014/main" id="{F2AB5B15-A500-4E22-82AD-5D05F16BF4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9224" y="1708341"/>
                <a:ext cx="8025384" cy="521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# of </a:t>
                </a:r>
                <a:r>
                  <a:rPr lang="en-US" sz="2000" kern="0" dirty="0" err="1"/>
                  <a:t>i</a:t>
                </a:r>
                <a:r>
                  <a:rPr lang="en-US" sz="2000" kern="0" dirty="0"/>
                  <a:t>-nodes ≤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#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of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times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label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dirty="0"/>
                          <m:t>a</m:t>
                        </m:r>
                        <m:r>
                          <m:rPr>
                            <m:nor/>
                          </m:rPr>
                          <a:rPr lang="en-US" sz="2000" b="0" i="0" baseline="-25000" dirty="0" smtClean="0"/>
                          <m:t>h</m:t>
                        </m:r>
                        <m:r>
                          <m:rPr>
                            <m:nor/>
                          </m:rPr>
                          <a:rPr lang="en-US" sz="2000" baseline="-2500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can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be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an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i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−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node</m:t>
                        </m:r>
                        <m:r>
                          <m:rPr>
                            <m:nor/>
                          </m:rPr>
                          <a:rPr lang="en-US" sz="2000" b="0" i="0" kern="0" dirty="0" smtClean="0"/>
                          <m:t>)</m:t>
                        </m:r>
                      </m:e>
                    </m:nary>
                  </m:oMath>
                </a14:m>
                <a:endParaRPr lang="en-US" sz="2000" kern="0" dirty="0"/>
              </a:p>
            </p:txBody>
          </p:sp>
        </mc:Choice>
        <mc:Fallback xmlns="">
          <p:sp>
            <p:nvSpPr>
              <p:cNvPr id="91" name="Rectangle 2">
                <a:extLst>
                  <a:ext uri="{FF2B5EF4-FFF2-40B4-BE49-F238E27FC236}">
                    <a16:creationId xmlns:a16="http://schemas.microsoft.com/office/drawing/2014/main" id="{F2AB5B15-A500-4E22-82AD-5D05F16BF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24" y="1708341"/>
                <a:ext cx="8025384" cy="521477"/>
              </a:xfrm>
              <a:prstGeom prst="rect">
                <a:avLst/>
              </a:prstGeom>
              <a:blipFill>
                <a:blip r:embed="rId4"/>
                <a:stretch>
                  <a:fillRect l="-836" t="-80233" b="-1302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Rectangle 2">
            <a:extLst>
              <a:ext uri="{FF2B5EF4-FFF2-40B4-BE49-F238E27FC236}">
                <a16:creationId xmlns:a16="http://schemas.microsoft.com/office/drawing/2014/main" id="{625632DF-896C-4E6D-BCC3-4105512BC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91254"/>
            <a:ext cx="7415784" cy="52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/>
              <a:t>total time of all Finds ≤ # of b-nodes + # of </a:t>
            </a:r>
            <a:r>
              <a:rPr lang="en-US" sz="2000" kern="0" dirty="0" err="1"/>
              <a:t>i</a:t>
            </a:r>
            <a:r>
              <a:rPr lang="en-US" sz="2000" kern="0" dirty="0"/>
              <a:t>-nodes </a:t>
            </a:r>
          </a:p>
        </p:txBody>
      </p:sp>
      <p:sp>
        <p:nvSpPr>
          <p:cNvPr id="93" name="Rectangle 2">
            <a:extLst>
              <a:ext uri="{FF2B5EF4-FFF2-40B4-BE49-F238E27FC236}">
                <a16:creationId xmlns:a16="http://schemas.microsoft.com/office/drawing/2014/main" id="{7ECFD0A6-7A76-4C63-8AE2-57A96732A1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sp>
        <p:nvSpPr>
          <p:cNvPr id="94" name="Rectangle 2">
            <a:extLst>
              <a:ext uri="{FF2B5EF4-FFF2-40B4-BE49-F238E27FC236}">
                <a16:creationId xmlns:a16="http://schemas.microsoft.com/office/drawing/2014/main" id="{2863D4C6-82F7-4570-8807-9571B5275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304" y="2631813"/>
            <a:ext cx="3337560" cy="52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sz="2400" kern="0" dirty="0"/>
              <a:t>Subdivide [0 .. log n]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76CBFD-7297-48F7-86AB-AD51392F2CF6}"/>
              </a:ext>
            </a:extLst>
          </p:cNvPr>
          <p:cNvCxnSpPr/>
          <p:nvPr/>
        </p:nvCxnSpPr>
        <p:spPr>
          <a:xfrm>
            <a:off x="918972" y="3681984"/>
            <a:ext cx="714451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5B33D9-4969-44BC-8AD2-DFB923660713}"/>
              </a:ext>
            </a:extLst>
          </p:cNvPr>
          <p:cNvCxnSpPr/>
          <p:nvPr/>
        </p:nvCxnSpPr>
        <p:spPr>
          <a:xfrm>
            <a:off x="118262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D0AF562E-C2E0-4138-A653-581F05031C08}"/>
              </a:ext>
            </a:extLst>
          </p:cNvPr>
          <p:cNvCxnSpPr/>
          <p:nvPr/>
        </p:nvCxnSpPr>
        <p:spPr>
          <a:xfrm>
            <a:off x="91592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F305FFFC-025F-48BC-BA3B-4483B204AF00}"/>
              </a:ext>
            </a:extLst>
          </p:cNvPr>
          <p:cNvCxnSpPr/>
          <p:nvPr/>
        </p:nvCxnSpPr>
        <p:spPr>
          <a:xfrm>
            <a:off x="142646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96A96F33-8DC8-4CEC-8F14-1CDB1C4D8306}"/>
              </a:ext>
            </a:extLst>
          </p:cNvPr>
          <p:cNvCxnSpPr/>
          <p:nvPr/>
        </p:nvCxnSpPr>
        <p:spPr>
          <a:xfrm>
            <a:off x="1935480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06E3580-FF0F-4469-B494-64B67459A543}"/>
              </a:ext>
            </a:extLst>
          </p:cNvPr>
          <p:cNvCxnSpPr/>
          <p:nvPr/>
        </p:nvCxnSpPr>
        <p:spPr>
          <a:xfrm>
            <a:off x="576986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7EA6C060-FD67-468E-A402-685DDE0159EF}"/>
              </a:ext>
            </a:extLst>
          </p:cNvPr>
          <p:cNvCxnSpPr/>
          <p:nvPr/>
        </p:nvCxnSpPr>
        <p:spPr>
          <a:xfrm>
            <a:off x="806348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40C0CF6-29CF-4879-8492-02BFC03AEE03}"/>
              </a:ext>
            </a:extLst>
          </p:cNvPr>
          <p:cNvSpPr txBox="1"/>
          <p:nvPr/>
        </p:nvSpPr>
        <p:spPr>
          <a:xfrm>
            <a:off x="772714" y="3681984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BC37816-473F-4878-A135-C63D2CBC7133}"/>
              </a:ext>
            </a:extLst>
          </p:cNvPr>
          <p:cNvSpPr txBox="1"/>
          <p:nvPr/>
        </p:nvSpPr>
        <p:spPr>
          <a:xfrm>
            <a:off x="1030987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1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B9387D3-3671-4A85-9943-1B6CC3021A92}"/>
              </a:ext>
            </a:extLst>
          </p:cNvPr>
          <p:cNvSpPr txBox="1"/>
          <p:nvPr/>
        </p:nvSpPr>
        <p:spPr>
          <a:xfrm>
            <a:off x="1281729" y="3681984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BCC8478-3150-4CA3-9103-4FDB25A4B37F}"/>
              </a:ext>
            </a:extLst>
          </p:cNvPr>
          <p:cNvSpPr txBox="1"/>
          <p:nvPr/>
        </p:nvSpPr>
        <p:spPr>
          <a:xfrm>
            <a:off x="5603793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3A34E2E-E5E7-416A-BBBB-D5A32F792CE4}"/>
              </a:ext>
            </a:extLst>
          </p:cNvPr>
          <p:cNvSpPr txBox="1"/>
          <p:nvPr/>
        </p:nvSpPr>
        <p:spPr>
          <a:xfrm>
            <a:off x="1831221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3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D46F9EE-D7D1-49E9-88D1-889A66A32FEF}"/>
              </a:ext>
            </a:extLst>
          </p:cNvPr>
          <p:cNvSpPr txBox="1"/>
          <p:nvPr/>
        </p:nvSpPr>
        <p:spPr>
          <a:xfrm>
            <a:off x="4769182" y="2706169"/>
            <a:ext cx="358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B</a:t>
            </a:r>
            <a:r>
              <a:rPr lang="en-US" sz="1400" baseline="-25000" dirty="0" err="1">
                <a:solidFill>
                  <a:srgbClr val="FF0000"/>
                </a:solidFill>
              </a:rPr>
              <a:t>h</a:t>
            </a:r>
            <a:endParaRPr lang="en-US" sz="1400" baseline="-25000" dirty="0">
              <a:solidFill>
                <a:srgbClr val="FF0000"/>
              </a:solidFill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26DC967-37D2-409C-9881-D1D5206F6546}"/>
              </a:ext>
            </a:extLst>
          </p:cNvPr>
          <p:cNvSpPr txBox="1"/>
          <p:nvPr/>
        </p:nvSpPr>
        <p:spPr>
          <a:xfrm>
            <a:off x="3759361" y="2725662"/>
            <a:ext cx="486203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(B</a:t>
            </a:r>
            <a:r>
              <a:rPr lang="en-US" sz="2000" baseline="-25000" dirty="0">
                <a:solidFill>
                  <a:srgbClr val="FF0000"/>
                </a:solidFill>
              </a:rPr>
              <a:t>h+1 </a:t>
            </a:r>
            <a:r>
              <a:rPr lang="en-US" sz="2000" dirty="0">
                <a:solidFill>
                  <a:srgbClr val="FF0000"/>
                </a:solidFill>
              </a:rPr>
              <a:t>= 2  , at most log* n subintervals) 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C028755-9CA0-4F64-83BB-E7CAD9D9496B}"/>
              </a:ext>
            </a:extLst>
          </p:cNvPr>
          <p:cNvSpPr txBox="1"/>
          <p:nvPr/>
        </p:nvSpPr>
        <p:spPr>
          <a:xfrm>
            <a:off x="772714" y="3259173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</a:t>
            </a:r>
            <a:endParaRPr lang="en-US" sz="12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17EF13F-B7E8-403C-810B-BAD11CB2B1A5}"/>
              </a:ext>
            </a:extLst>
          </p:cNvPr>
          <p:cNvSpPr txBox="1"/>
          <p:nvPr/>
        </p:nvSpPr>
        <p:spPr>
          <a:xfrm>
            <a:off x="1044083" y="3246981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  <a:endParaRPr lang="en-US" sz="12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52B1F52-FDBE-4216-83F8-044EC7780B06}"/>
              </a:ext>
            </a:extLst>
          </p:cNvPr>
          <p:cNvSpPr txBox="1"/>
          <p:nvPr/>
        </p:nvSpPr>
        <p:spPr>
          <a:xfrm>
            <a:off x="1279108" y="3253426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  <a:endParaRPr lang="en-US" sz="1200" baseline="-250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57A0EB9-ED1A-4AC1-AF85-6744D843067A}"/>
              </a:ext>
            </a:extLst>
          </p:cNvPr>
          <p:cNvSpPr txBox="1"/>
          <p:nvPr/>
        </p:nvSpPr>
        <p:spPr>
          <a:xfrm>
            <a:off x="1798985" y="3249006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</a:t>
            </a:r>
            <a:endParaRPr lang="en-US" sz="12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3A2902B-4D00-4C34-BF3C-E2BD3F730787}"/>
              </a:ext>
            </a:extLst>
          </p:cNvPr>
          <p:cNvSpPr txBox="1"/>
          <p:nvPr/>
        </p:nvSpPr>
        <p:spPr>
          <a:xfrm>
            <a:off x="5584557" y="324698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16</a:t>
            </a:r>
            <a:endParaRPr lang="en-US" sz="1200" baseline="-25000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A645EA3-7251-4D06-B151-D3592645221F}"/>
              </a:ext>
            </a:extLst>
          </p:cNvPr>
          <p:cNvSpPr txBox="1"/>
          <p:nvPr/>
        </p:nvSpPr>
        <p:spPr>
          <a:xfrm>
            <a:off x="7802034" y="3201240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log n</a:t>
            </a:r>
            <a:endParaRPr lang="en-US" sz="1200" baseline="-25000" dirty="0"/>
          </a:p>
        </p:txBody>
      </p:sp>
      <p:sp>
        <p:nvSpPr>
          <p:cNvPr id="115" name="Rectangle 2">
            <a:extLst>
              <a:ext uri="{FF2B5EF4-FFF2-40B4-BE49-F238E27FC236}">
                <a16:creationId xmlns:a16="http://schemas.microsoft.com/office/drawing/2014/main" id="{DEC1C038-1069-4F94-B7EF-C058497CE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14" y="4170999"/>
            <a:ext cx="3692599" cy="30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>
                <a:solidFill>
                  <a:srgbClr val="FF0000"/>
                </a:solidFill>
              </a:rPr>
              <a:t># of b-nodes ≤ m log*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Rectangle 2">
                <a:extLst>
                  <a:ext uri="{FF2B5EF4-FFF2-40B4-BE49-F238E27FC236}">
                    <a16:creationId xmlns:a16="http://schemas.microsoft.com/office/drawing/2014/main" id="{2C9CD0E9-ADA4-4C9B-B280-35B6640240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4501" y="4480432"/>
                <a:ext cx="77083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A label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dirty="0"/>
                      <m:t>a</m:t>
                    </m:r>
                    <m:r>
                      <m:rPr>
                        <m:nor/>
                      </m:rPr>
                      <a:rPr lang="en-US" sz="2000" b="0" i="0" baseline="-25000" dirty="0" smtClean="0"/>
                      <m:t>t</m:t>
                    </m:r>
                    <m:r>
                      <m:rPr>
                        <m:nor/>
                      </m:rPr>
                      <a:rPr lang="en-US" sz="2000" baseline="-25000" dirty="0"/>
                      <m:t> </m:t>
                    </m:r>
                  </m:oMath>
                </a14:m>
                <a:r>
                  <a:rPr lang="en-US" sz="2000" kern="0" dirty="0"/>
                  <a:t>of rank r in [B</a:t>
                </a:r>
                <a:r>
                  <a:rPr lang="en-US" sz="2000" kern="0" baseline="-25000" dirty="0"/>
                  <a:t>h-1</a:t>
                </a:r>
                <a:r>
                  <a:rPr lang="en-US" sz="2000" kern="0" dirty="0"/>
                  <a:t>, </a:t>
                </a:r>
                <a:r>
                  <a:rPr lang="en-US" sz="2000" kern="0" dirty="0" err="1"/>
                  <a:t>B</a:t>
                </a:r>
                <a:r>
                  <a:rPr lang="en-US" sz="2000" kern="0" baseline="-25000" dirty="0" err="1"/>
                  <a:t>h</a:t>
                </a:r>
                <a:r>
                  <a:rPr lang="en-US" sz="2000" kern="0" dirty="0"/>
                  <a:t>] can be an </a:t>
                </a:r>
                <a:r>
                  <a:rPr lang="en-US" sz="2000" kern="0" dirty="0" err="1"/>
                  <a:t>i</a:t>
                </a:r>
                <a:r>
                  <a:rPr lang="en-US" sz="2000" kern="0" dirty="0"/>
                  <a:t>-node at most </a:t>
                </a:r>
                <a:r>
                  <a:rPr lang="en-US" sz="2000" kern="0" dirty="0" err="1"/>
                  <a:t>B</a:t>
                </a:r>
                <a:r>
                  <a:rPr lang="en-US" sz="2000" kern="0" baseline="-25000" dirty="0" err="1"/>
                  <a:t>h</a:t>
                </a:r>
                <a:r>
                  <a:rPr lang="en-US" sz="2000" kern="0" dirty="0"/>
                  <a:t> times</a:t>
                </a:r>
              </a:p>
            </p:txBody>
          </p:sp>
        </mc:Choice>
        <mc:Fallback xmlns="">
          <p:sp>
            <p:nvSpPr>
              <p:cNvPr id="116" name="Rectangle 2">
                <a:extLst>
                  <a:ext uri="{FF2B5EF4-FFF2-40B4-BE49-F238E27FC236}">
                    <a16:creationId xmlns:a16="http://schemas.microsoft.com/office/drawing/2014/main" id="{2C9CD0E9-ADA4-4C9B-B280-35B664024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4501" y="4480432"/>
                <a:ext cx="7708375" cy="400110"/>
              </a:xfrm>
              <a:prstGeom prst="rect">
                <a:avLst/>
              </a:prstGeom>
              <a:blipFill>
                <a:blip r:embed="rId5"/>
                <a:stretch>
                  <a:fillRect l="-791" t="-7576" b="-2575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Rectangle 2">
            <a:extLst>
              <a:ext uri="{FF2B5EF4-FFF2-40B4-BE49-F238E27FC236}">
                <a16:creationId xmlns:a16="http://schemas.microsoft.com/office/drawing/2014/main" id="{43BFE30B-C4FC-408C-A51C-4CF0DE8DC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501" y="4868260"/>
            <a:ext cx="7708375" cy="35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/>
              <a:t>There are at most n/2</a:t>
            </a:r>
            <a:r>
              <a:rPr lang="en-US" sz="2000" kern="0" baseline="30000" dirty="0"/>
              <a:t>r</a:t>
            </a:r>
            <a:r>
              <a:rPr lang="en-US" sz="2000" kern="0" dirty="0"/>
              <a:t> labels of rank r</a:t>
            </a:r>
          </a:p>
        </p:txBody>
      </p:sp>
    </p:spTree>
    <p:extLst>
      <p:ext uri="{BB962C8B-B14F-4D97-AF65-F5344CB8AC3E}">
        <p14:creationId xmlns:p14="http://schemas.microsoft.com/office/powerpoint/2010/main" val="604147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2">
                <a:extLst>
                  <a:ext uri="{FF2B5EF4-FFF2-40B4-BE49-F238E27FC236}">
                    <a16:creationId xmlns:a16="http://schemas.microsoft.com/office/drawing/2014/main" id="{23F41DE5-ECDF-411A-BE39-6BA7AC98E7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9224" y="1395802"/>
                <a:ext cx="7260336" cy="364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# of b-nodes ≤ m</a:t>
                </a:r>
                <a14:m>
                  <m:oMath xmlns:m="http://schemas.openxmlformats.org/officeDocument/2006/math">
                    <m:r>
                      <a:rPr lang="en-US" sz="20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000" kern="0" dirty="0"/>
                  <a:t> # of subintervals in [0 .. log n] </a:t>
                </a:r>
              </a:p>
            </p:txBody>
          </p:sp>
        </mc:Choice>
        <mc:Fallback xmlns="">
          <p:sp>
            <p:nvSpPr>
              <p:cNvPr id="90" name="Rectangle 2">
                <a:extLst>
                  <a:ext uri="{FF2B5EF4-FFF2-40B4-BE49-F238E27FC236}">
                    <a16:creationId xmlns:a16="http://schemas.microsoft.com/office/drawing/2014/main" id="{23F41DE5-ECDF-411A-BE39-6BA7AC98E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24" y="1395802"/>
                <a:ext cx="7260336" cy="364630"/>
              </a:xfrm>
              <a:prstGeom prst="rect">
                <a:avLst/>
              </a:prstGeom>
              <a:blipFill>
                <a:blip r:embed="rId3"/>
                <a:stretch>
                  <a:fillRect l="-924" t="-13333" b="-3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2">
                <a:extLst>
                  <a:ext uri="{FF2B5EF4-FFF2-40B4-BE49-F238E27FC236}">
                    <a16:creationId xmlns:a16="http://schemas.microsoft.com/office/drawing/2014/main" id="{F2AB5B15-A500-4E22-82AD-5D05F16BF4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9224" y="1708341"/>
                <a:ext cx="8025384" cy="521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# of </a:t>
                </a:r>
                <a:r>
                  <a:rPr lang="en-US" sz="2000" kern="0" dirty="0" err="1"/>
                  <a:t>i</a:t>
                </a:r>
                <a:r>
                  <a:rPr lang="en-US" sz="2000" kern="0" dirty="0"/>
                  <a:t>-nodes ≤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#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of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times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label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dirty="0"/>
                          <m:t>a</m:t>
                        </m:r>
                        <m:r>
                          <m:rPr>
                            <m:nor/>
                          </m:rPr>
                          <a:rPr lang="en-US" sz="2000" b="0" i="0" baseline="-25000" dirty="0" smtClean="0"/>
                          <m:t>h</m:t>
                        </m:r>
                        <m:r>
                          <m:rPr>
                            <m:nor/>
                          </m:rPr>
                          <a:rPr lang="en-US" sz="2000" baseline="-2500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can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be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an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i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−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node</m:t>
                        </m:r>
                        <m:r>
                          <m:rPr>
                            <m:nor/>
                          </m:rPr>
                          <a:rPr lang="en-US" sz="2000" b="0" i="0" kern="0" dirty="0" smtClean="0"/>
                          <m:t>)</m:t>
                        </m:r>
                      </m:e>
                    </m:nary>
                  </m:oMath>
                </a14:m>
                <a:endParaRPr lang="en-US" sz="2000" kern="0" dirty="0"/>
              </a:p>
            </p:txBody>
          </p:sp>
        </mc:Choice>
        <mc:Fallback xmlns="">
          <p:sp>
            <p:nvSpPr>
              <p:cNvPr id="91" name="Rectangle 2">
                <a:extLst>
                  <a:ext uri="{FF2B5EF4-FFF2-40B4-BE49-F238E27FC236}">
                    <a16:creationId xmlns:a16="http://schemas.microsoft.com/office/drawing/2014/main" id="{F2AB5B15-A500-4E22-82AD-5D05F16BF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24" y="1708341"/>
                <a:ext cx="8025384" cy="521477"/>
              </a:xfrm>
              <a:prstGeom prst="rect">
                <a:avLst/>
              </a:prstGeom>
              <a:blipFill>
                <a:blip r:embed="rId4"/>
                <a:stretch>
                  <a:fillRect l="-836" t="-80233" b="-1302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Rectangle 2">
            <a:extLst>
              <a:ext uri="{FF2B5EF4-FFF2-40B4-BE49-F238E27FC236}">
                <a16:creationId xmlns:a16="http://schemas.microsoft.com/office/drawing/2014/main" id="{625632DF-896C-4E6D-BCC3-4105512BC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91254"/>
            <a:ext cx="7415784" cy="52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/>
              <a:t>total time of all Finds ≤ # of b-nodes + # of </a:t>
            </a:r>
            <a:r>
              <a:rPr lang="en-US" sz="2000" kern="0" dirty="0" err="1"/>
              <a:t>i</a:t>
            </a:r>
            <a:r>
              <a:rPr lang="en-US" sz="2000" kern="0" dirty="0"/>
              <a:t>-nodes </a:t>
            </a:r>
          </a:p>
        </p:txBody>
      </p:sp>
      <p:sp>
        <p:nvSpPr>
          <p:cNvPr id="93" name="Rectangle 2">
            <a:extLst>
              <a:ext uri="{FF2B5EF4-FFF2-40B4-BE49-F238E27FC236}">
                <a16:creationId xmlns:a16="http://schemas.microsoft.com/office/drawing/2014/main" id="{7ECFD0A6-7A76-4C63-8AE2-57A96732A1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sp>
        <p:nvSpPr>
          <p:cNvPr id="94" name="Rectangle 2">
            <a:extLst>
              <a:ext uri="{FF2B5EF4-FFF2-40B4-BE49-F238E27FC236}">
                <a16:creationId xmlns:a16="http://schemas.microsoft.com/office/drawing/2014/main" id="{2863D4C6-82F7-4570-8807-9571B5275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304" y="2631813"/>
            <a:ext cx="3337560" cy="52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sz="2400" kern="0" dirty="0"/>
              <a:t>Subdivide [0 .. log n]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76CBFD-7297-48F7-86AB-AD51392F2CF6}"/>
              </a:ext>
            </a:extLst>
          </p:cNvPr>
          <p:cNvCxnSpPr/>
          <p:nvPr/>
        </p:nvCxnSpPr>
        <p:spPr>
          <a:xfrm>
            <a:off x="918972" y="3681984"/>
            <a:ext cx="714451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5B33D9-4969-44BC-8AD2-DFB923660713}"/>
              </a:ext>
            </a:extLst>
          </p:cNvPr>
          <p:cNvCxnSpPr/>
          <p:nvPr/>
        </p:nvCxnSpPr>
        <p:spPr>
          <a:xfrm>
            <a:off x="118262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D0AF562E-C2E0-4138-A653-581F05031C08}"/>
              </a:ext>
            </a:extLst>
          </p:cNvPr>
          <p:cNvCxnSpPr/>
          <p:nvPr/>
        </p:nvCxnSpPr>
        <p:spPr>
          <a:xfrm>
            <a:off x="91592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F305FFFC-025F-48BC-BA3B-4483B204AF00}"/>
              </a:ext>
            </a:extLst>
          </p:cNvPr>
          <p:cNvCxnSpPr/>
          <p:nvPr/>
        </p:nvCxnSpPr>
        <p:spPr>
          <a:xfrm>
            <a:off x="142646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96A96F33-8DC8-4CEC-8F14-1CDB1C4D8306}"/>
              </a:ext>
            </a:extLst>
          </p:cNvPr>
          <p:cNvCxnSpPr/>
          <p:nvPr/>
        </p:nvCxnSpPr>
        <p:spPr>
          <a:xfrm>
            <a:off x="1935480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06E3580-FF0F-4469-B494-64B67459A543}"/>
              </a:ext>
            </a:extLst>
          </p:cNvPr>
          <p:cNvCxnSpPr/>
          <p:nvPr/>
        </p:nvCxnSpPr>
        <p:spPr>
          <a:xfrm>
            <a:off x="576986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7EA6C060-FD67-468E-A402-685DDE0159EF}"/>
              </a:ext>
            </a:extLst>
          </p:cNvPr>
          <p:cNvCxnSpPr/>
          <p:nvPr/>
        </p:nvCxnSpPr>
        <p:spPr>
          <a:xfrm>
            <a:off x="806348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40C0CF6-29CF-4879-8492-02BFC03AEE03}"/>
              </a:ext>
            </a:extLst>
          </p:cNvPr>
          <p:cNvSpPr txBox="1"/>
          <p:nvPr/>
        </p:nvSpPr>
        <p:spPr>
          <a:xfrm>
            <a:off x="772714" y="3681984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BC37816-473F-4878-A135-C63D2CBC7133}"/>
              </a:ext>
            </a:extLst>
          </p:cNvPr>
          <p:cNvSpPr txBox="1"/>
          <p:nvPr/>
        </p:nvSpPr>
        <p:spPr>
          <a:xfrm>
            <a:off x="1030987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1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B9387D3-3671-4A85-9943-1B6CC3021A92}"/>
              </a:ext>
            </a:extLst>
          </p:cNvPr>
          <p:cNvSpPr txBox="1"/>
          <p:nvPr/>
        </p:nvSpPr>
        <p:spPr>
          <a:xfrm>
            <a:off x="1281729" y="3681984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BCC8478-3150-4CA3-9103-4FDB25A4B37F}"/>
              </a:ext>
            </a:extLst>
          </p:cNvPr>
          <p:cNvSpPr txBox="1"/>
          <p:nvPr/>
        </p:nvSpPr>
        <p:spPr>
          <a:xfrm>
            <a:off x="5603793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3A34E2E-E5E7-416A-BBBB-D5A32F792CE4}"/>
              </a:ext>
            </a:extLst>
          </p:cNvPr>
          <p:cNvSpPr txBox="1"/>
          <p:nvPr/>
        </p:nvSpPr>
        <p:spPr>
          <a:xfrm>
            <a:off x="1831221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3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D46F9EE-D7D1-49E9-88D1-889A66A32FEF}"/>
              </a:ext>
            </a:extLst>
          </p:cNvPr>
          <p:cNvSpPr txBox="1"/>
          <p:nvPr/>
        </p:nvSpPr>
        <p:spPr>
          <a:xfrm>
            <a:off x="4769182" y="2706169"/>
            <a:ext cx="358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B</a:t>
            </a:r>
            <a:r>
              <a:rPr lang="en-US" sz="1400" baseline="-25000" dirty="0" err="1">
                <a:solidFill>
                  <a:srgbClr val="FF0000"/>
                </a:solidFill>
              </a:rPr>
              <a:t>h</a:t>
            </a:r>
            <a:endParaRPr lang="en-US" sz="1400" baseline="-25000" dirty="0">
              <a:solidFill>
                <a:srgbClr val="FF0000"/>
              </a:solidFill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26DC967-37D2-409C-9881-D1D5206F6546}"/>
              </a:ext>
            </a:extLst>
          </p:cNvPr>
          <p:cNvSpPr txBox="1"/>
          <p:nvPr/>
        </p:nvSpPr>
        <p:spPr>
          <a:xfrm>
            <a:off x="3759361" y="2725662"/>
            <a:ext cx="486203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(B</a:t>
            </a:r>
            <a:r>
              <a:rPr lang="en-US" sz="2000" baseline="-25000" dirty="0">
                <a:solidFill>
                  <a:srgbClr val="FF0000"/>
                </a:solidFill>
              </a:rPr>
              <a:t>h+1 </a:t>
            </a:r>
            <a:r>
              <a:rPr lang="en-US" sz="2000" dirty="0">
                <a:solidFill>
                  <a:srgbClr val="FF0000"/>
                </a:solidFill>
              </a:rPr>
              <a:t>= 2  , at most log* n subintervals) 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C028755-9CA0-4F64-83BB-E7CAD9D9496B}"/>
              </a:ext>
            </a:extLst>
          </p:cNvPr>
          <p:cNvSpPr txBox="1"/>
          <p:nvPr/>
        </p:nvSpPr>
        <p:spPr>
          <a:xfrm>
            <a:off x="772714" y="3259173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</a:t>
            </a:r>
            <a:endParaRPr lang="en-US" sz="12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17EF13F-B7E8-403C-810B-BAD11CB2B1A5}"/>
              </a:ext>
            </a:extLst>
          </p:cNvPr>
          <p:cNvSpPr txBox="1"/>
          <p:nvPr/>
        </p:nvSpPr>
        <p:spPr>
          <a:xfrm>
            <a:off x="1044083" y="3246981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  <a:endParaRPr lang="en-US" sz="12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52B1F52-FDBE-4216-83F8-044EC7780B06}"/>
              </a:ext>
            </a:extLst>
          </p:cNvPr>
          <p:cNvSpPr txBox="1"/>
          <p:nvPr/>
        </p:nvSpPr>
        <p:spPr>
          <a:xfrm>
            <a:off x="1279108" y="3253426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  <a:endParaRPr lang="en-US" sz="1200" baseline="-250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57A0EB9-ED1A-4AC1-AF85-6744D843067A}"/>
              </a:ext>
            </a:extLst>
          </p:cNvPr>
          <p:cNvSpPr txBox="1"/>
          <p:nvPr/>
        </p:nvSpPr>
        <p:spPr>
          <a:xfrm>
            <a:off x="1798985" y="3249006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</a:t>
            </a:r>
            <a:endParaRPr lang="en-US" sz="12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3A2902B-4D00-4C34-BF3C-E2BD3F730787}"/>
              </a:ext>
            </a:extLst>
          </p:cNvPr>
          <p:cNvSpPr txBox="1"/>
          <p:nvPr/>
        </p:nvSpPr>
        <p:spPr>
          <a:xfrm>
            <a:off x="5584557" y="324698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16</a:t>
            </a:r>
            <a:endParaRPr lang="en-US" sz="1200" baseline="-25000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A645EA3-7251-4D06-B151-D3592645221F}"/>
              </a:ext>
            </a:extLst>
          </p:cNvPr>
          <p:cNvSpPr txBox="1"/>
          <p:nvPr/>
        </p:nvSpPr>
        <p:spPr>
          <a:xfrm>
            <a:off x="7802034" y="3201240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log n</a:t>
            </a:r>
            <a:endParaRPr lang="en-US" sz="1200" baseline="-25000" dirty="0"/>
          </a:p>
        </p:txBody>
      </p:sp>
      <p:sp>
        <p:nvSpPr>
          <p:cNvPr id="115" name="Rectangle 2">
            <a:extLst>
              <a:ext uri="{FF2B5EF4-FFF2-40B4-BE49-F238E27FC236}">
                <a16:creationId xmlns:a16="http://schemas.microsoft.com/office/drawing/2014/main" id="{DEC1C038-1069-4F94-B7EF-C058497CE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14" y="4170999"/>
            <a:ext cx="3692599" cy="30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>
                <a:solidFill>
                  <a:srgbClr val="FF0000"/>
                </a:solidFill>
              </a:rPr>
              <a:t># of b-nodes ≤ m log*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Rectangle 2">
                <a:extLst>
                  <a:ext uri="{FF2B5EF4-FFF2-40B4-BE49-F238E27FC236}">
                    <a16:creationId xmlns:a16="http://schemas.microsoft.com/office/drawing/2014/main" id="{2C9CD0E9-ADA4-4C9B-B280-35B6640240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4501" y="4480432"/>
                <a:ext cx="77083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A label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dirty="0"/>
                      <m:t>a</m:t>
                    </m:r>
                    <m:r>
                      <m:rPr>
                        <m:nor/>
                      </m:rPr>
                      <a:rPr lang="en-US" sz="2000" b="0" i="0" baseline="-25000" dirty="0" smtClean="0"/>
                      <m:t>t</m:t>
                    </m:r>
                    <m:r>
                      <m:rPr>
                        <m:nor/>
                      </m:rPr>
                      <a:rPr lang="en-US" sz="2000" baseline="-25000" dirty="0"/>
                      <m:t> </m:t>
                    </m:r>
                  </m:oMath>
                </a14:m>
                <a:r>
                  <a:rPr lang="en-US" sz="2000" kern="0" dirty="0"/>
                  <a:t>of rank r in [B</a:t>
                </a:r>
                <a:r>
                  <a:rPr lang="en-US" sz="2000" kern="0" baseline="-25000" dirty="0"/>
                  <a:t>h-1</a:t>
                </a:r>
                <a:r>
                  <a:rPr lang="en-US" sz="2000" kern="0" dirty="0"/>
                  <a:t>, </a:t>
                </a:r>
                <a:r>
                  <a:rPr lang="en-US" sz="2000" kern="0" dirty="0" err="1"/>
                  <a:t>B</a:t>
                </a:r>
                <a:r>
                  <a:rPr lang="en-US" sz="2000" kern="0" baseline="-25000" dirty="0" err="1"/>
                  <a:t>h</a:t>
                </a:r>
                <a:r>
                  <a:rPr lang="en-US" sz="2000" kern="0" dirty="0"/>
                  <a:t>] can be an </a:t>
                </a:r>
                <a:r>
                  <a:rPr lang="en-US" sz="2000" kern="0" dirty="0" err="1"/>
                  <a:t>i</a:t>
                </a:r>
                <a:r>
                  <a:rPr lang="en-US" sz="2000" kern="0" dirty="0"/>
                  <a:t>-node at most </a:t>
                </a:r>
                <a:r>
                  <a:rPr lang="en-US" sz="2000" kern="0" dirty="0" err="1"/>
                  <a:t>B</a:t>
                </a:r>
                <a:r>
                  <a:rPr lang="en-US" sz="2000" kern="0" baseline="-25000" dirty="0" err="1"/>
                  <a:t>h</a:t>
                </a:r>
                <a:r>
                  <a:rPr lang="en-US" sz="2000" kern="0" dirty="0"/>
                  <a:t> times</a:t>
                </a:r>
              </a:p>
            </p:txBody>
          </p:sp>
        </mc:Choice>
        <mc:Fallback xmlns="">
          <p:sp>
            <p:nvSpPr>
              <p:cNvPr id="116" name="Rectangle 2">
                <a:extLst>
                  <a:ext uri="{FF2B5EF4-FFF2-40B4-BE49-F238E27FC236}">
                    <a16:creationId xmlns:a16="http://schemas.microsoft.com/office/drawing/2014/main" id="{2C9CD0E9-ADA4-4C9B-B280-35B664024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4501" y="4480432"/>
                <a:ext cx="7708375" cy="400110"/>
              </a:xfrm>
              <a:prstGeom prst="rect">
                <a:avLst/>
              </a:prstGeom>
              <a:blipFill>
                <a:blip r:embed="rId5"/>
                <a:stretch>
                  <a:fillRect l="-791" t="-7576" b="-2575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Rectangle 2">
            <a:extLst>
              <a:ext uri="{FF2B5EF4-FFF2-40B4-BE49-F238E27FC236}">
                <a16:creationId xmlns:a16="http://schemas.microsoft.com/office/drawing/2014/main" id="{43BFE30B-C4FC-408C-A51C-4CF0DE8DC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501" y="4868260"/>
            <a:ext cx="7708375" cy="35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/>
              <a:t>There are at most n/2</a:t>
            </a:r>
            <a:r>
              <a:rPr lang="en-US" sz="2000" kern="0" baseline="30000" dirty="0"/>
              <a:t>r</a:t>
            </a:r>
            <a:r>
              <a:rPr lang="en-US" sz="2000" kern="0" dirty="0"/>
              <a:t> labels of rank r</a:t>
            </a:r>
          </a:p>
        </p:txBody>
      </p:sp>
      <p:sp>
        <p:nvSpPr>
          <p:cNvPr id="118" name="Rectangle 2">
            <a:extLst>
              <a:ext uri="{FF2B5EF4-FFF2-40B4-BE49-F238E27FC236}">
                <a16:creationId xmlns:a16="http://schemas.microsoft.com/office/drawing/2014/main" id="{1EB1C63C-BA51-45F9-B29A-B33FCD07D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93" y="5228299"/>
            <a:ext cx="7708375" cy="35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/>
              <a:t>Total number of </a:t>
            </a:r>
            <a:r>
              <a:rPr lang="en-US" sz="2000" kern="0" dirty="0" err="1"/>
              <a:t>i</a:t>
            </a:r>
            <a:r>
              <a:rPr lang="en-US" sz="2000" kern="0" dirty="0"/>
              <a:t>-nodes whose rank is in [B</a:t>
            </a:r>
            <a:r>
              <a:rPr lang="en-US" sz="2000" kern="0" baseline="-25000" dirty="0"/>
              <a:t>h-1</a:t>
            </a:r>
            <a:r>
              <a:rPr lang="en-US" sz="2000" kern="0" dirty="0"/>
              <a:t>, </a:t>
            </a:r>
            <a:r>
              <a:rPr lang="en-US" sz="2000" kern="0" dirty="0" err="1"/>
              <a:t>B</a:t>
            </a:r>
            <a:r>
              <a:rPr lang="en-US" sz="2000" kern="0" baseline="-25000" dirty="0" err="1"/>
              <a:t>h</a:t>
            </a:r>
            <a:r>
              <a:rPr lang="en-US" sz="2000" kern="0" dirty="0"/>
              <a:t>]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Rectangle 2">
                <a:extLst>
                  <a:ext uri="{FF2B5EF4-FFF2-40B4-BE49-F238E27FC236}">
                    <a16:creationId xmlns:a16="http://schemas.microsoft.com/office/drawing/2014/main" id="{B8DEEF6F-07F8-4F00-B133-9B0A510057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4856" y="5552225"/>
                <a:ext cx="4479701" cy="521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   ≤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Bh</m:t>
                        </m:r>
                        <m:r>
                          <a:rPr lang="en-US" sz="2000" b="0" i="0" kern="0" baseline="-25000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sty m:val="p"/>
                          </m:rPr>
                          <a:rPr lang="en-US" sz="2000" b="0" i="0" kern="0" baseline="-25000" dirty="0" smtClean="0"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sz="2000" b="0" i="0" kern="0" baseline="-25000" dirty="0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/2</m:t>
                        </m:r>
                        <m:r>
                          <m:rPr>
                            <m:nor/>
                          </m:rPr>
                          <a:rPr lang="en-US" sz="2000" b="0" i="0" kern="0" baseline="30000" dirty="0" smtClean="0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000" b="0" i="0" kern="0" baseline="30000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r>
                  <a:rPr lang="en-US" sz="2000" kern="0" dirty="0"/>
                  <a:t> ≤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000" kern="0" baseline="-25000" dirty="0">
                        <a:latin typeface="Cambria Math" panose="02040503050406030204" pitchFamily="18" charset="0"/>
                      </a:rPr>
                      <m:t>h</m:t>
                    </m:r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sz="2000" kern="0" dirty="0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US" sz="2000" kern="0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2000" kern="0" dirty="0">
                            <a:latin typeface="Cambria Math" panose="02040503050406030204" pitchFamily="18" charset="0"/>
                          </a:rPr>
                          <m:t>Bh</m:t>
                        </m:r>
                        <m:r>
                          <a:rPr lang="en-US" sz="2000" b="0" i="1" kern="0" baseline="-25000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US" sz="2000" i="1" kern="0" dirty="0" smtClean="0">
                            <a:latin typeface="Cambria Math" panose="02040503050406030204" pitchFamily="18" charset="0"/>
                          </a:rPr>
                          <m:t>ꝏ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000" kern="0" dirty="0">
                            <a:latin typeface="Cambria Math" panose="02040503050406030204" pitchFamily="18" charset="0"/>
                          </a:rPr>
                          <m:t>/2</m:t>
                        </m:r>
                        <m:r>
                          <m:rPr>
                            <m:nor/>
                          </m:rPr>
                          <a:rPr lang="en-US" sz="2000" kern="0" baseline="30000" dirty="0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000" b="0" i="0" kern="0" baseline="30000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endParaRPr lang="en-US" sz="2000" kern="0" dirty="0"/>
              </a:p>
            </p:txBody>
          </p:sp>
        </mc:Choice>
        <mc:Fallback xmlns="">
          <p:sp>
            <p:nvSpPr>
              <p:cNvPr id="119" name="Rectangle 2">
                <a:extLst>
                  <a:ext uri="{FF2B5EF4-FFF2-40B4-BE49-F238E27FC236}">
                    <a16:creationId xmlns:a16="http://schemas.microsoft.com/office/drawing/2014/main" id="{B8DEEF6F-07F8-4F00-B133-9B0A51005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4856" y="5552225"/>
                <a:ext cx="4479701" cy="521477"/>
              </a:xfrm>
              <a:prstGeom prst="rect">
                <a:avLst/>
              </a:prstGeom>
              <a:blipFill>
                <a:blip r:embed="rId6"/>
                <a:stretch>
                  <a:fillRect t="-80000" b="-13411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0" name="Rectangle 2">
            <a:extLst>
              <a:ext uri="{FF2B5EF4-FFF2-40B4-BE49-F238E27FC236}">
                <a16:creationId xmlns:a16="http://schemas.microsoft.com/office/drawing/2014/main" id="{11ACE852-B010-4ABD-ADE2-FA0C7E4DC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1401" y="5683306"/>
            <a:ext cx="2458159" cy="30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/>
              <a:t>= </a:t>
            </a:r>
            <a:r>
              <a:rPr lang="en-US" sz="2000" kern="0" dirty="0" err="1"/>
              <a:t>B</a:t>
            </a:r>
            <a:r>
              <a:rPr lang="en-US" sz="2000" kern="0" baseline="-25000" dirty="0" err="1"/>
              <a:t>h</a:t>
            </a:r>
            <a:r>
              <a:rPr lang="en-US" sz="2000" kern="0" dirty="0" err="1"/>
              <a:t>n</a:t>
            </a:r>
            <a:r>
              <a:rPr lang="en-US" sz="2000" kern="0" dirty="0"/>
              <a:t> (2/2    ) = 2n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BAFC6680-6EA0-4E24-AFBA-E925D3DF08BF}"/>
              </a:ext>
            </a:extLst>
          </p:cNvPr>
          <p:cNvSpPr txBox="1"/>
          <p:nvPr/>
        </p:nvSpPr>
        <p:spPr>
          <a:xfrm>
            <a:off x="6669420" y="5595886"/>
            <a:ext cx="467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  <a:r>
              <a:rPr lang="en-US" sz="1400" baseline="-25000" dirty="0"/>
              <a:t>h-1</a:t>
            </a:r>
          </a:p>
        </p:txBody>
      </p:sp>
    </p:spTree>
    <p:extLst>
      <p:ext uri="{BB962C8B-B14F-4D97-AF65-F5344CB8AC3E}">
        <p14:creationId xmlns:p14="http://schemas.microsoft.com/office/powerpoint/2010/main" val="174343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2">
                <a:extLst>
                  <a:ext uri="{FF2B5EF4-FFF2-40B4-BE49-F238E27FC236}">
                    <a16:creationId xmlns:a16="http://schemas.microsoft.com/office/drawing/2014/main" id="{23F41DE5-ECDF-411A-BE39-6BA7AC98E7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9224" y="1395802"/>
                <a:ext cx="7260336" cy="364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# of b-nodes ≤ m</a:t>
                </a:r>
                <a14:m>
                  <m:oMath xmlns:m="http://schemas.openxmlformats.org/officeDocument/2006/math">
                    <m:r>
                      <a:rPr lang="en-US" sz="20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000" kern="0" dirty="0"/>
                  <a:t> # of subintervals in [0 .. log n] </a:t>
                </a:r>
              </a:p>
            </p:txBody>
          </p:sp>
        </mc:Choice>
        <mc:Fallback xmlns="">
          <p:sp>
            <p:nvSpPr>
              <p:cNvPr id="90" name="Rectangle 2">
                <a:extLst>
                  <a:ext uri="{FF2B5EF4-FFF2-40B4-BE49-F238E27FC236}">
                    <a16:creationId xmlns:a16="http://schemas.microsoft.com/office/drawing/2014/main" id="{23F41DE5-ECDF-411A-BE39-6BA7AC98E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24" y="1395802"/>
                <a:ext cx="7260336" cy="364630"/>
              </a:xfrm>
              <a:prstGeom prst="rect">
                <a:avLst/>
              </a:prstGeom>
              <a:blipFill>
                <a:blip r:embed="rId3"/>
                <a:stretch>
                  <a:fillRect l="-924" t="-13333" b="-3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2">
                <a:extLst>
                  <a:ext uri="{FF2B5EF4-FFF2-40B4-BE49-F238E27FC236}">
                    <a16:creationId xmlns:a16="http://schemas.microsoft.com/office/drawing/2014/main" id="{F2AB5B15-A500-4E22-82AD-5D05F16BF4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9224" y="1708341"/>
                <a:ext cx="8025384" cy="521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# of </a:t>
                </a:r>
                <a:r>
                  <a:rPr lang="en-US" sz="2000" kern="0" dirty="0" err="1"/>
                  <a:t>i</a:t>
                </a:r>
                <a:r>
                  <a:rPr lang="en-US" sz="2000" kern="0" dirty="0"/>
                  <a:t>-nodes ≤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 kern="0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#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of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times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label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dirty="0"/>
                          <m:t>a</m:t>
                        </m:r>
                        <m:r>
                          <m:rPr>
                            <m:nor/>
                          </m:rPr>
                          <a:rPr lang="en-US" sz="2000" b="0" i="0" baseline="-25000" dirty="0" smtClean="0"/>
                          <m:t>h</m:t>
                        </m:r>
                        <m:r>
                          <m:rPr>
                            <m:nor/>
                          </m:rPr>
                          <a:rPr lang="en-US" sz="2000" baseline="-2500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can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be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an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 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i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−</m:t>
                        </m:r>
                        <m:r>
                          <m:rPr>
                            <m:nor/>
                          </m:rPr>
                          <a:rPr lang="en-US" sz="2000" kern="0" dirty="0"/>
                          <m:t>node</m:t>
                        </m:r>
                        <m:r>
                          <m:rPr>
                            <m:nor/>
                          </m:rPr>
                          <a:rPr lang="en-US" sz="2000" b="0" i="0" kern="0" dirty="0" smtClean="0"/>
                          <m:t>)</m:t>
                        </m:r>
                      </m:e>
                    </m:nary>
                  </m:oMath>
                </a14:m>
                <a:endParaRPr lang="en-US" sz="2000" kern="0" dirty="0"/>
              </a:p>
            </p:txBody>
          </p:sp>
        </mc:Choice>
        <mc:Fallback xmlns="">
          <p:sp>
            <p:nvSpPr>
              <p:cNvPr id="91" name="Rectangle 2">
                <a:extLst>
                  <a:ext uri="{FF2B5EF4-FFF2-40B4-BE49-F238E27FC236}">
                    <a16:creationId xmlns:a16="http://schemas.microsoft.com/office/drawing/2014/main" id="{F2AB5B15-A500-4E22-82AD-5D05F16BF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24" y="1708341"/>
                <a:ext cx="8025384" cy="521477"/>
              </a:xfrm>
              <a:prstGeom prst="rect">
                <a:avLst/>
              </a:prstGeom>
              <a:blipFill>
                <a:blip r:embed="rId4"/>
                <a:stretch>
                  <a:fillRect l="-836" t="-80233" b="-1302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Rectangle 2">
            <a:extLst>
              <a:ext uri="{FF2B5EF4-FFF2-40B4-BE49-F238E27FC236}">
                <a16:creationId xmlns:a16="http://schemas.microsoft.com/office/drawing/2014/main" id="{625632DF-896C-4E6D-BCC3-4105512BC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91254"/>
            <a:ext cx="7415784" cy="52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/>
              <a:t>total time of all Finds ≤ # of b-nodes + # of </a:t>
            </a:r>
            <a:r>
              <a:rPr lang="en-US" sz="2000" kern="0" dirty="0" err="1"/>
              <a:t>i</a:t>
            </a:r>
            <a:r>
              <a:rPr lang="en-US" sz="2000" kern="0" dirty="0"/>
              <a:t>-nodes </a:t>
            </a:r>
          </a:p>
        </p:txBody>
      </p:sp>
      <p:sp>
        <p:nvSpPr>
          <p:cNvPr id="93" name="Rectangle 2">
            <a:extLst>
              <a:ext uri="{FF2B5EF4-FFF2-40B4-BE49-F238E27FC236}">
                <a16:creationId xmlns:a16="http://schemas.microsoft.com/office/drawing/2014/main" id="{7ECFD0A6-7A76-4C63-8AE2-57A96732A1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49347"/>
            <a:ext cx="7772400" cy="976081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Problem:</a:t>
            </a:r>
            <a:r>
              <a:rPr lang="en-US" sz="2400" dirty="0"/>
              <a:t> given a sequence of m MUF operations on n elements {a</a:t>
            </a:r>
            <a:r>
              <a:rPr lang="en-US" sz="2400" baseline="-25000" dirty="0"/>
              <a:t>1</a:t>
            </a:r>
            <a:r>
              <a:rPr lang="en-US" sz="2400" dirty="0"/>
              <a:t>, …, a</a:t>
            </a:r>
            <a:r>
              <a:rPr lang="en-US" sz="2400" baseline="-25000" dirty="0"/>
              <a:t>n</a:t>
            </a:r>
            <a:r>
              <a:rPr lang="en-US" sz="2400" dirty="0"/>
              <a:t>}, what is the total running time? </a:t>
            </a:r>
          </a:p>
        </p:txBody>
      </p:sp>
      <p:sp>
        <p:nvSpPr>
          <p:cNvPr id="94" name="Rectangle 2">
            <a:extLst>
              <a:ext uri="{FF2B5EF4-FFF2-40B4-BE49-F238E27FC236}">
                <a16:creationId xmlns:a16="http://schemas.microsoft.com/office/drawing/2014/main" id="{2863D4C6-82F7-4570-8807-9571B5275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304" y="2631813"/>
            <a:ext cx="3337560" cy="52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sz="2400" kern="0" dirty="0"/>
              <a:t>Subdivide [0 .. log n]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76CBFD-7297-48F7-86AB-AD51392F2CF6}"/>
              </a:ext>
            </a:extLst>
          </p:cNvPr>
          <p:cNvCxnSpPr/>
          <p:nvPr/>
        </p:nvCxnSpPr>
        <p:spPr>
          <a:xfrm>
            <a:off x="918972" y="3681984"/>
            <a:ext cx="714451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5B33D9-4969-44BC-8AD2-DFB923660713}"/>
              </a:ext>
            </a:extLst>
          </p:cNvPr>
          <p:cNvCxnSpPr/>
          <p:nvPr/>
        </p:nvCxnSpPr>
        <p:spPr>
          <a:xfrm>
            <a:off x="118262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D0AF562E-C2E0-4138-A653-581F05031C08}"/>
              </a:ext>
            </a:extLst>
          </p:cNvPr>
          <p:cNvCxnSpPr/>
          <p:nvPr/>
        </p:nvCxnSpPr>
        <p:spPr>
          <a:xfrm>
            <a:off x="91592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F305FFFC-025F-48BC-BA3B-4483B204AF00}"/>
              </a:ext>
            </a:extLst>
          </p:cNvPr>
          <p:cNvCxnSpPr/>
          <p:nvPr/>
        </p:nvCxnSpPr>
        <p:spPr>
          <a:xfrm>
            <a:off x="142646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96A96F33-8DC8-4CEC-8F14-1CDB1C4D8306}"/>
              </a:ext>
            </a:extLst>
          </p:cNvPr>
          <p:cNvCxnSpPr/>
          <p:nvPr/>
        </p:nvCxnSpPr>
        <p:spPr>
          <a:xfrm>
            <a:off x="1935480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06E3580-FF0F-4469-B494-64B67459A543}"/>
              </a:ext>
            </a:extLst>
          </p:cNvPr>
          <p:cNvCxnSpPr/>
          <p:nvPr/>
        </p:nvCxnSpPr>
        <p:spPr>
          <a:xfrm>
            <a:off x="576986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7EA6C060-FD67-468E-A402-685DDE0159EF}"/>
              </a:ext>
            </a:extLst>
          </p:cNvPr>
          <p:cNvCxnSpPr/>
          <p:nvPr/>
        </p:nvCxnSpPr>
        <p:spPr>
          <a:xfrm>
            <a:off x="8063484" y="3474720"/>
            <a:ext cx="0" cy="2194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40C0CF6-29CF-4879-8492-02BFC03AEE03}"/>
              </a:ext>
            </a:extLst>
          </p:cNvPr>
          <p:cNvSpPr txBox="1"/>
          <p:nvPr/>
        </p:nvSpPr>
        <p:spPr>
          <a:xfrm>
            <a:off x="772714" y="3681984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BC37816-473F-4878-A135-C63D2CBC7133}"/>
              </a:ext>
            </a:extLst>
          </p:cNvPr>
          <p:cNvSpPr txBox="1"/>
          <p:nvPr/>
        </p:nvSpPr>
        <p:spPr>
          <a:xfrm>
            <a:off x="1030987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1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B9387D3-3671-4A85-9943-1B6CC3021A92}"/>
              </a:ext>
            </a:extLst>
          </p:cNvPr>
          <p:cNvSpPr txBox="1"/>
          <p:nvPr/>
        </p:nvSpPr>
        <p:spPr>
          <a:xfrm>
            <a:off x="1281729" y="3681984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BCC8478-3150-4CA3-9103-4FDB25A4B37F}"/>
              </a:ext>
            </a:extLst>
          </p:cNvPr>
          <p:cNvSpPr txBox="1"/>
          <p:nvPr/>
        </p:nvSpPr>
        <p:spPr>
          <a:xfrm>
            <a:off x="5603793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3A34E2E-E5E7-416A-BBBB-D5A32F792CE4}"/>
              </a:ext>
            </a:extLst>
          </p:cNvPr>
          <p:cNvSpPr txBox="1"/>
          <p:nvPr/>
        </p:nvSpPr>
        <p:spPr>
          <a:xfrm>
            <a:off x="1831221" y="3694176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baseline="-25000" dirty="0"/>
              <a:t>3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D46F9EE-D7D1-49E9-88D1-889A66A32FEF}"/>
              </a:ext>
            </a:extLst>
          </p:cNvPr>
          <p:cNvSpPr txBox="1"/>
          <p:nvPr/>
        </p:nvSpPr>
        <p:spPr>
          <a:xfrm>
            <a:off x="4769182" y="2706169"/>
            <a:ext cx="358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B</a:t>
            </a:r>
            <a:r>
              <a:rPr lang="en-US" sz="1400" baseline="-25000" dirty="0" err="1">
                <a:solidFill>
                  <a:srgbClr val="FF0000"/>
                </a:solidFill>
              </a:rPr>
              <a:t>h</a:t>
            </a:r>
            <a:endParaRPr lang="en-US" sz="1400" baseline="-25000" dirty="0">
              <a:solidFill>
                <a:srgbClr val="FF0000"/>
              </a:solidFill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26DC967-37D2-409C-9881-D1D5206F6546}"/>
              </a:ext>
            </a:extLst>
          </p:cNvPr>
          <p:cNvSpPr txBox="1"/>
          <p:nvPr/>
        </p:nvSpPr>
        <p:spPr>
          <a:xfrm>
            <a:off x="3759361" y="2725662"/>
            <a:ext cx="486203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(B</a:t>
            </a:r>
            <a:r>
              <a:rPr lang="en-US" sz="2000" baseline="-25000" dirty="0">
                <a:solidFill>
                  <a:srgbClr val="FF0000"/>
                </a:solidFill>
              </a:rPr>
              <a:t>h+1 </a:t>
            </a:r>
            <a:r>
              <a:rPr lang="en-US" sz="2000" dirty="0">
                <a:solidFill>
                  <a:srgbClr val="FF0000"/>
                </a:solidFill>
              </a:rPr>
              <a:t>= 2  , at most log* n subintervals) 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C028755-9CA0-4F64-83BB-E7CAD9D9496B}"/>
              </a:ext>
            </a:extLst>
          </p:cNvPr>
          <p:cNvSpPr txBox="1"/>
          <p:nvPr/>
        </p:nvSpPr>
        <p:spPr>
          <a:xfrm>
            <a:off x="772714" y="3259173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</a:t>
            </a:r>
            <a:endParaRPr lang="en-US" sz="12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17EF13F-B7E8-403C-810B-BAD11CB2B1A5}"/>
              </a:ext>
            </a:extLst>
          </p:cNvPr>
          <p:cNvSpPr txBox="1"/>
          <p:nvPr/>
        </p:nvSpPr>
        <p:spPr>
          <a:xfrm>
            <a:off x="1044083" y="3246981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  <a:endParaRPr lang="en-US" sz="12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52B1F52-FDBE-4216-83F8-044EC7780B06}"/>
              </a:ext>
            </a:extLst>
          </p:cNvPr>
          <p:cNvSpPr txBox="1"/>
          <p:nvPr/>
        </p:nvSpPr>
        <p:spPr>
          <a:xfrm>
            <a:off x="1279108" y="3253426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  <a:endParaRPr lang="en-US" sz="1200" baseline="-250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57A0EB9-ED1A-4AC1-AF85-6744D843067A}"/>
              </a:ext>
            </a:extLst>
          </p:cNvPr>
          <p:cNvSpPr txBox="1"/>
          <p:nvPr/>
        </p:nvSpPr>
        <p:spPr>
          <a:xfrm>
            <a:off x="1798985" y="3249006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</a:t>
            </a:r>
            <a:endParaRPr lang="en-US" sz="12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3A2902B-4D00-4C34-BF3C-E2BD3F730787}"/>
              </a:ext>
            </a:extLst>
          </p:cNvPr>
          <p:cNvSpPr txBox="1"/>
          <p:nvPr/>
        </p:nvSpPr>
        <p:spPr>
          <a:xfrm>
            <a:off x="5584557" y="324698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16</a:t>
            </a:r>
            <a:endParaRPr lang="en-US" sz="1200" baseline="-25000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A645EA3-7251-4D06-B151-D3592645221F}"/>
              </a:ext>
            </a:extLst>
          </p:cNvPr>
          <p:cNvSpPr txBox="1"/>
          <p:nvPr/>
        </p:nvSpPr>
        <p:spPr>
          <a:xfrm>
            <a:off x="7802034" y="3201240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log n</a:t>
            </a:r>
            <a:endParaRPr lang="en-US" sz="1200" baseline="-25000" dirty="0"/>
          </a:p>
        </p:txBody>
      </p:sp>
      <p:sp>
        <p:nvSpPr>
          <p:cNvPr id="115" name="Rectangle 2">
            <a:extLst>
              <a:ext uri="{FF2B5EF4-FFF2-40B4-BE49-F238E27FC236}">
                <a16:creationId xmlns:a16="http://schemas.microsoft.com/office/drawing/2014/main" id="{DEC1C038-1069-4F94-B7EF-C058497CE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14" y="4170999"/>
            <a:ext cx="3692599" cy="30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>
                <a:solidFill>
                  <a:srgbClr val="FF0000"/>
                </a:solidFill>
              </a:rPr>
              <a:t># of b-nodes ≤ m log*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Rectangle 2">
                <a:extLst>
                  <a:ext uri="{FF2B5EF4-FFF2-40B4-BE49-F238E27FC236}">
                    <a16:creationId xmlns:a16="http://schemas.microsoft.com/office/drawing/2014/main" id="{2C9CD0E9-ADA4-4C9B-B280-35B6640240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4501" y="4480432"/>
                <a:ext cx="77083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A label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dirty="0"/>
                      <m:t>a</m:t>
                    </m:r>
                    <m:r>
                      <m:rPr>
                        <m:nor/>
                      </m:rPr>
                      <a:rPr lang="en-US" sz="2000" b="0" i="0" baseline="-25000" dirty="0" smtClean="0"/>
                      <m:t>t</m:t>
                    </m:r>
                    <m:r>
                      <m:rPr>
                        <m:nor/>
                      </m:rPr>
                      <a:rPr lang="en-US" sz="2000" baseline="-25000" dirty="0"/>
                      <m:t> </m:t>
                    </m:r>
                  </m:oMath>
                </a14:m>
                <a:r>
                  <a:rPr lang="en-US" sz="2000" kern="0" dirty="0"/>
                  <a:t>of rank r in [B</a:t>
                </a:r>
                <a:r>
                  <a:rPr lang="en-US" sz="2000" kern="0" baseline="-25000" dirty="0"/>
                  <a:t>h-1</a:t>
                </a:r>
                <a:r>
                  <a:rPr lang="en-US" sz="2000" kern="0" dirty="0"/>
                  <a:t>, </a:t>
                </a:r>
                <a:r>
                  <a:rPr lang="en-US" sz="2000" kern="0" dirty="0" err="1"/>
                  <a:t>B</a:t>
                </a:r>
                <a:r>
                  <a:rPr lang="en-US" sz="2000" kern="0" baseline="-25000" dirty="0" err="1"/>
                  <a:t>h</a:t>
                </a:r>
                <a:r>
                  <a:rPr lang="en-US" sz="2000" kern="0" dirty="0"/>
                  <a:t>] can be an </a:t>
                </a:r>
                <a:r>
                  <a:rPr lang="en-US" sz="2000" kern="0" dirty="0" err="1"/>
                  <a:t>i</a:t>
                </a:r>
                <a:r>
                  <a:rPr lang="en-US" sz="2000" kern="0" dirty="0"/>
                  <a:t>-node at most </a:t>
                </a:r>
                <a:r>
                  <a:rPr lang="en-US" sz="2000" kern="0" dirty="0" err="1"/>
                  <a:t>B</a:t>
                </a:r>
                <a:r>
                  <a:rPr lang="en-US" sz="2000" kern="0" baseline="-25000" dirty="0" err="1"/>
                  <a:t>h</a:t>
                </a:r>
                <a:r>
                  <a:rPr lang="en-US" sz="2000" kern="0" dirty="0"/>
                  <a:t> times</a:t>
                </a:r>
              </a:p>
            </p:txBody>
          </p:sp>
        </mc:Choice>
        <mc:Fallback xmlns="">
          <p:sp>
            <p:nvSpPr>
              <p:cNvPr id="116" name="Rectangle 2">
                <a:extLst>
                  <a:ext uri="{FF2B5EF4-FFF2-40B4-BE49-F238E27FC236}">
                    <a16:creationId xmlns:a16="http://schemas.microsoft.com/office/drawing/2014/main" id="{2C9CD0E9-ADA4-4C9B-B280-35B664024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4501" y="4480432"/>
                <a:ext cx="7708375" cy="400110"/>
              </a:xfrm>
              <a:prstGeom prst="rect">
                <a:avLst/>
              </a:prstGeom>
              <a:blipFill>
                <a:blip r:embed="rId5"/>
                <a:stretch>
                  <a:fillRect l="-791" t="-7576" b="-2575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Rectangle 2">
            <a:extLst>
              <a:ext uri="{FF2B5EF4-FFF2-40B4-BE49-F238E27FC236}">
                <a16:creationId xmlns:a16="http://schemas.microsoft.com/office/drawing/2014/main" id="{43BFE30B-C4FC-408C-A51C-4CF0DE8DC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501" y="4868260"/>
            <a:ext cx="7708375" cy="35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/>
              <a:t>There are at most n/2</a:t>
            </a:r>
            <a:r>
              <a:rPr lang="en-US" sz="2000" kern="0" baseline="30000" dirty="0"/>
              <a:t>r</a:t>
            </a:r>
            <a:r>
              <a:rPr lang="en-US" sz="2000" kern="0" dirty="0"/>
              <a:t> labels of rank r</a:t>
            </a:r>
          </a:p>
        </p:txBody>
      </p:sp>
      <p:sp>
        <p:nvSpPr>
          <p:cNvPr id="118" name="Rectangle 2">
            <a:extLst>
              <a:ext uri="{FF2B5EF4-FFF2-40B4-BE49-F238E27FC236}">
                <a16:creationId xmlns:a16="http://schemas.microsoft.com/office/drawing/2014/main" id="{1EB1C63C-BA51-45F9-B29A-B33FCD07D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93" y="5228299"/>
            <a:ext cx="7708375" cy="35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/>
              <a:t>Total number of </a:t>
            </a:r>
            <a:r>
              <a:rPr lang="en-US" sz="2000" kern="0" dirty="0" err="1"/>
              <a:t>i</a:t>
            </a:r>
            <a:r>
              <a:rPr lang="en-US" sz="2000" kern="0" dirty="0"/>
              <a:t>-nodes whose rank is in [B</a:t>
            </a:r>
            <a:r>
              <a:rPr lang="en-US" sz="2000" kern="0" baseline="-25000" dirty="0"/>
              <a:t>h-1</a:t>
            </a:r>
            <a:r>
              <a:rPr lang="en-US" sz="2000" kern="0" dirty="0"/>
              <a:t>, </a:t>
            </a:r>
            <a:r>
              <a:rPr lang="en-US" sz="2000" kern="0" dirty="0" err="1"/>
              <a:t>B</a:t>
            </a:r>
            <a:r>
              <a:rPr lang="en-US" sz="2000" kern="0" baseline="-25000" dirty="0" err="1"/>
              <a:t>h</a:t>
            </a:r>
            <a:r>
              <a:rPr lang="en-US" sz="2000" kern="0" dirty="0"/>
              <a:t>]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Rectangle 2">
                <a:extLst>
                  <a:ext uri="{FF2B5EF4-FFF2-40B4-BE49-F238E27FC236}">
                    <a16:creationId xmlns:a16="http://schemas.microsoft.com/office/drawing/2014/main" id="{B8DEEF6F-07F8-4F00-B133-9B0A510057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4856" y="5552225"/>
                <a:ext cx="4479701" cy="521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sz="2000" kern="0" dirty="0"/>
                  <a:t>   ≤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Bh</m:t>
                        </m:r>
                        <m:r>
                          <a:rPr lang="en-US" sz="2000" b="0" i="0" kern="0" baseline="-25000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sty m:val="p"/>
                          </m:rPr>
                          <a:rPr lang="en-US" sz="2000" b="0" i="0" kern="0" baseline="-25000" dirty="0" smtClean="0"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sz="2000" b="0" i="0" kern="0" baseline="-25000" dirty="0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/2</m:t>
                        </m:r>
                        <m:r>
                          <m:rPr>
                            <m:nor/>
                          </m:rPr>
                          <a:rPr lang="en-US" sz="2000" b="0" i="0" kern="0" baseline="30000" dirty="0" smtClean="0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000" b="0" i="0" kern="0" baseline="30000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r>
                  <a:rPr lang="en-US" sz="2000" kern="0" dirty="0"/>
                  <a:t> ≤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000" kern="0" baseline="-25000" dirty="0">
                        <a:latin typeface="Cambria Math" panose="02040503050406030204" pitchFamily="18" charset="0"/>
                      </a:rPr>
                      <m:t>h</m:t>
                    </m:r>
                    <m:r>
                      <m:rPr>
                        <m:nor/>
                      </m:rPr>
                      <a:rPr lang="en-US" sz="2000" kern="0" dirty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sz="2000" i="1" kern="0" dirty="0"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ctrlPr>
                          <a:rPr lang="en-US" sz="2000" i="1" kern="0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sz="2000" kern="0" dirty="0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US" sz="2000" kern="0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2000" kern="0" dirty="0">
                            <a:latin typeface="Cambria Math" panose="02040503050406030204" pitchFamily="18" charset="0"/>
                          </a:rPr>
                          <m:t>Bh</m:t>
                        </m:r>
                        <m:r>
                          <a:rPr lang="en-US" sz="2000" b="0" i="1" kern="0" baseline="-25000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US" sz="2000" i="1" kern="0" dirty="0" smtClean="0">
                            <a:latin typeface="Cambria Math" panose="02040503050406030204" pitchFamily="18" charset="0"/>
                          </a:rPr>
                          <m:t>ꝏ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2000" b="0" i="0" kern="0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000" kern="0" dirty="0">
                            <a:latin typeface="Cambria Math" panose="02040503050406030204" pitchFamily="18" charset="0"/>
                          </a:rPr>
                          <m:t>/2</m:t>
                        </m:r>
                        <m:r>
                          <m:rPr>
                            <m:nor/>
                          </m:rPr>
                          <a:rPr lang="en-US" sz="2000" kern="0" baseline="30000" dirty="0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000" b="0" i="0" kern="0" baseline="30000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endParaRPr lang="en-US" sz="2000" kern="0" dirty="0"/>
              </a:p>
            </p:txBody>
          </p:sp>
        </mc:Choice>
        <mc:Fallback xmlns="">
          <p:sp>
            <p:nvSpPr>
              <p:cNvPr id="119" name="Rectangle 2">
                <a:extLst>
                  <a:ext uri="{FF2B5EF4-FFF2-40B4-BE49-F238E27FC236}">
                    <a16:creationId xmlns:a16="http://schemas.microsoft.com/office/drawing/2014/main" id="{B8DEEF6F-07F8-4F00-B133-9B0A51005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4856" y="5552225"/>
                <a:ext cx="4479701" cy="521477"/>
              </a:xfrm>
              <a:prstGeom prst="rect">
                <a:avLst/>
              </a:prstGeom>
              <a:blipFill>
                <a:blip r:embed="rId6"/>
                <a:stretch>
                  <a:fillRect t="-80000" b="-13411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0" name="Rectangle 2">
            <a:extLst>
              <a:ext uri="{FF2B5EF4-FFF2-40B4-BE49-F238E27FC236}">
                <a16:creationId xmlns:a16="http://schemas.microsoft.com/office/drawing/2014/main" id="{11ACE852-B010-4ABD-ADE2-FA0C7E4DC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1401" y="5683306"/>
            <a:ext cx="2458159" cy="30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/>
              <a:t>= </a:t>
            </a:r>
            <a:r>
              <a:rPr lang="en-US" sz="2000" kern="0" dirty="0" err="1"/>
              <a:t>B</a:t>
            </a:r>
            <a:r>
              <a:rPr lang="en-US" sz="2000" kern="0" baseline="-25000" dirty="0" err="1"/>
              <a:t>h</a:t>
            </a:r>
            <a:r>
              <a:rPr lang="en-US" sz="2000" kern="0" dirty="0" err="1"/>
              <a:t>n</a:t>
            </a:r>
            <a:r>
              <a:rPr lang="en-US" sz="2000" kern="0" dirty="0"/>
              <a:t> (2/2    ) = 2n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BAFC6680-6EA0-4E24-AFBA-E925D3DF08BF}"/>
              </a:ext>
            </a:extLst>
          </p:cNvPr>
          <p:cNvSpPr txBox="1"/>
          <p:nvPr/>
        </p:nvSpPr>
        <p:spPr>
          <a:xfrm>
            <a:off x="6669420" y="5595886"/>
            <a:ext cx="467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  <a:r>
              <a:rPr lang="en-US" sz="1400" baseline="-25000" dirty="0"/>
              <a:t>h-1</a:t>
            </a:r>
          </a:p>
        </p:txBody>
      </p:sp>
      <p:sp>
        <p:nvSpPr>
          <p:cNvPr id="122" name="Rectangle 2">
            <a:extLst>
              <a:ext uri="{FF2B5EF4-FFF2-40B4-BE49-F238E27FC236}">
                <a16:creationId xmlns:a16="http://schemas.microsoft.com/office/drawing/2014/main" id="{E751F216-48F4-4C6B-932D-C22D05013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965" y="6200916"/>
            <a:ext cx="3002899" cy="30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2000" kern="0" dirty="0">
                <a:solidFill>
                  <a:srgbClr val="FF0000"/>
                </a:solidFill>
              </a:rPr>
              <a:t># of </a:t>
            </a:r>
            <a:r>
              <a:rPr lang="en-US" sz="2000" kern="0" dirty="0" err="1">
                <a:solidFill>
                  <a:srgbClr val="FF0000"/>
                </a:solidFill>
              </a:rPr>
              <a:t>i</a:t>
            </a:r>
            <a:r>
              <a:rPr lang="en-US" sz="2000" kern="0" dirty="0">
                <a:solidFill>
                  <a:srgbClr val="FF0000"/>
                </a:solidFill>
              </a:rPr>
              <a:t>-nodes ≤ 2n log* n</a:t>
            </a:r>
          </a:p>
        </p:txBody>
      </p:sp>
    </p:spTree>
    <p:extLst>
      <p:ext uri="{BB962C8B-B14F-4D97-AF65-F5344CB8AC3E}">
        <p14:creationId xmlns:p14="http://schemas.microsoft.com/office/powerpoint/2010/main" val="341550164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4273</TotalTime>
  <Words>1308</Words>
  <Application>Microsoft Office PowerPoint</Application>
  <PresentationFormat>On-screen Show (4:3)</PresentationFormat>
  <Paragraphs>230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宋体</vt:lpstr>
      <vt:lpstr>Cambria Math</vt:lpstr>
      <vt:lpstr>Tahoma</vt:lpstr>
      <vt:lpstr>Times New Roman</vt:lpstr>
      <vt:lpstr>Default Design</vt:lpstr>
      <vt:lpstr>CPSC-629 Analysis of Algorithms</vt:lpstr>
      <vt:lpstr>PowerPoint Presentation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  <vt:lpstr>Problem: given a sequence of m MUF operations on n elements {a1, …, an}, what is the total running time? 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305</cp:revision>
  <cp:lastPrinted>2022-10-03T19:42:38Z</cp:lastPrinted>
  <dcterms:created xsi:type="dcterms:W3CDTF">1999-07-13T19:55:20Z</dcterms:created>
  <dcterms:modified xsi:type="dcterms:W3CDTF">2022-10-21T19:29:34Z</dcterms:modified>
</cp:coreProperties>
</file>