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567" r:id="rId2"/>
    <p:sldId id="835" r:id="rId3"/>
    <p:sldId id="834" r:id="rId4"/>
    <p:sldId id="833" r:id="rId5"/>
    <p:sldId id="831" r:id="rId6"/>
    <p:sldId id="832" r:id="rId7"/>
    <p:sldId id="863" r:id="rId8"/>
    <p:sldId id="864" r:id="rId9"/>
    <p:sldId id="865" r:id="rId10"/>
    <p:sldId id="866" r:id="rId11"/>
    <p:sldId id="868" r:id="rId12"/>
    <p:sldId id="870" r:id="rId13"/>
    <p:sldId id="871" r:id="rId14"/>
    <p:sldId id="872" r:id="rId15"/>
    <p:sldId id="873" r:id="rId16"/>
    <p:sldId id="874" r:id="rId17"/>
    <p:sldId id="869" r:id="rId18"/>
    <p:sldId id="875" r:id="rId1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9933"/>
    <a:srgbClr val="FF66FF"/>
    <a:srgbClr val="00FF00"/>
    <a:srgbClr val="CCFFCC"/>
    <a:srgbClr val="99FFCC"/>
    <a:srgbClr val="DDDDDD"/>
    <a:srgbClr val="FF33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00" autoAdjust="0"/>
    <p:restoredTop sz="89093" autoAdjust="0"/>
  </p:normalViewPr>
  <p:slideViewPr>
    <p:cSldViewPr snapToGrid="0">
      <p:cViewPr varScale="1">
        <p:scale>
          <a:sx n="81" d="100"/>
          <a:sy n="81" d="100"/>
        </p:scale>
        <p:origin x="96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122"/>
    </p:cViewPr>
  </p:sorterViewPr>
  <p:notesViewPr>
    <p:cSldViewPr snapToGrid="0">
      <p:cViewPr varScale="1">
        <p:scale>
          <a:sx n="104" d="100"/>
          <a:sy n="104" d="100"/>
        </p:scale>
        <p:origin x="-3498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257" y="8832195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3DD87A3-83A5-4403-92E9-8C9451931D9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6940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112" y="4416099"/>
            <a:ext cx="5142177" cy="418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257" y="8832195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B45974E6-DBD0-4FE9-956E-663159922C3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0226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E045727-BFE4-4EC6-AC1C-8CCF51404776}" type="slidenum">
              <a:rPr lang="en-US" altLang="zh-CN" sz="1200">
                <a:latin typeface="Times New Roman" panose="02020603050405020304" pitchFamily="18" charset="0"/>
              </a:rPr>
              <a:pPr/>
              <a:t>1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39138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50239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907726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381716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799371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16130" indent="-275434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0173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542433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983128" indent="-220348" defTabSz="922706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42382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86451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305213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745908" indent="-220348" defTabSz="9227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7165972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80638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054323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6307231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92784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3025570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857501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371646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26323071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7352699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15422664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389485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Notes #7</a:t>
            </a:r>
          </a:p>
        </p:txBody>
      </p:sp>
    </p:spTree>
    <p:extLst>
      <p:ext uri="{BB962C8B-B14F-4D97-AF65-F5344CB8AC3E}">
        <p14:creationId xmlns:p14="http://schemas.microsoft.com/office/powerpoint/2010/main" val="3414928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122BD0-28CD-4074-BCD7-8776087EA32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219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DF27BD-B011-4CD9-ADB9-440EF7649B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221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B8FA74-E516-402D-8251-7C8CC1ECB10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542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455B2EB-61D1-459B-8D17-54423F5787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088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AC9FEA-FF89-4487-9F37-807E843CB7F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586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F9184C-6297-42A3-AFD7-865DC849E0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7542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9B424D-7B63-49AA-8776-880A7292F82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860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245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4D3FDA-3544-401F-A9B5-159FE64A61F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174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16DE0-B910-46D6-B55F-371A3C1A8D8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08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CS 245/Summer ‘08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US"/>
              <a:t>Notes 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A45EA48-B132-4410-BDA9-DAEA7C74A25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3017C5-763A-4B72-837F-3D6F20871979}" type="slidenum">
              <a:rPr lang="en-US" altLang="zh-CN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371600"/>
            <a:ext cx="7848600" cy="1981200"/>
          </a:xfrm>
        </p:spPr>
        <p:txBody>
          <a:bodyPr anchor="ctr"/>
          <a:lstStyle/>
          <a:p>
            <a:r>
              <a:rPr lang="en-US" altLang="zh-CN" sz="4000" dirty="0">
                <a:ea typeface="宋体" panose="02010600030101010101" pitchFamily="2" charset="-122"/>
              </a:rPr>
              <a:t>CPSC-629 Analysis of Algorithms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1213"/>
            <a:ext cx="6400800" cy="1068387"/>
          </a:xfrm>
        </p:spPr>
        <p:txBody>
          <a:bodyPr/>
          <a:lstStyle/>
          <a:p>
            <a:r>
              <a:rPr lang="en-US" altLang="zh-CN" sz="2800" dirty="0">
                <a:ea typeface="宋体" panose="02010600030101010101" pitchFamily="2" charset="-122"/>
              </a:rPr>
              <a:t>Professor </a:t>
            </a:r>
            <a:r>
              <a:rPr lang="en-US" altLang="zh-CN" sz="2800" dirty="0" err="1">
                <a:ea typeface="宋体" panose="02010600030101010101" pitchFamily="2" charset="-122"/>
              </a:rPr>
              <a:t>Jianer</a:t>
            </a:r>
            <a:r>
              <a:rPr lang="en-US" altLang="zh-CN" sz="2800" dirty="0">
                <a:ea typeface="宋体" panose="02010600030101010101" pitchFamily="2" charset="-122"/>
              </a:rPr>
              <a:t> Chen</a:t>
            </a:r>
          </a:p>
          <a:p>
            <a:r>
              <a:rPr lang="en-US" altLang="zh-CN" sz="2800" dirty="0">
                <a:ea typeface="宋体" panose="02010600030101010101" pitchFamily="2" charset="-122"/>
              </a:rPr>
              <a:t>Room 428 PETR</a:t>
            </a:r>
          </a:p>
        </p:txBody>
      </p: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250825" y="6199188"/>
            <a:ext cx="21531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October 14, 2022</a:t>
            </a:r>
          </a:p>
        </p:txBody>
      </p:sp>
    </p:spTree>
    <p:extLst>
      <p:ext uri="{BB962C8B-B14F-4D97-AF65-F5344CB8AC3E}">
        <p14:creationId xmlns:p14="http://schemas.microsoft.com/office/powerpoint/2010/main" val="181265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4" y="630884"/>
            <a:ext cx="3265712" cy="853043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1600" dirty="0" err="1"/>
              <a:t>MakeSet</a:t>
            </a:r>
            <a:r>
              <a:rPr lang="en-US" sz="1600" dirty="0"/>
              <a:t>(v)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B050"/>
                </a:solidFill>
              </a:rPr>
              <a:t>\\ make a set containing a single element v</a:t>
            </a:r>
          </a:p>
          <a:p>
            <a:pPr marL="0" indent="0">
              <a:buNone/>
            </a:pPr>
            <a:r>
              <a:rPr lang="en-US" sz="1600" dirty="0"/>
              <a:t>    dad[v] = -1; rank[v] = 0.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75" name="Rectangle 3">
            <a:extLst>
              <a:ext uri="{FF2B5EF4-FFF2-40B4-BE49-F238E27FC236}">
                <a16:creationId xmlns:a16="http://schemas.microsoft.com/office/drawing/2014/main" id="{6EBA5F20-4F93-4966-9490-0EB26DA7F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264" y="1617525"/>
            <a:ext cx="3265713" cy="20677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Union(r</a:t>
            </a:r>
            <a:r>
              <a:rPr lang="en-US" sz="1600" kern="0" baseline="-25000" dirty="0"/>
              <a:t>1</a:t>
            </a:r>
            <a:r>
              <a:rPr lang="en-US" sz="1600" kern="0" dirty="0"/>
              <a:t>, r</a:t>
            </a:r>
            <a:r>
              <a:rPr lang="en-US" sz="1600" kern="0" baseline="-25000" dirty="0"/>
              <a:t>2</a:t>
            </a:r>
            <a:r>
              <a:rPr lang="en-US" sz="1600" kern="0" dirty="0"/>
              <a:t>) </a:t>
            </a:r>
            <a:r>
              <a:rPr lang="en-US" sz="1400" kern="0" dirty="0">
                <a:solidFill>
                  <a:srgbClr val="FF9933"/>
                </a:solidFill>
              </a:rPr>
              <a:t>\\ Union by rank</a:t>
            </a:r>
          </a:p>
          <a:p>
            <a:pPr marL="0" indent="0">
              <a:buFontTx/>
              <a:buNone/>
            </a:pPr>
            <a:r>
              <a:rPr lang="en-US" sz="1200" kern="0" dirty="0">
                <a:solidFill>
                  <a:srgbClr val="00B050"/>
                </a:solidFill>
              </a:rPr>
              <a:t>\\ merge two sets r</a:t>
            </a:r>
            <a:r>
              <a:rPr lang="en-US" sz="1200" kern="0" baseline="-25000" dirty="0">
                <a:solidFill>
                  <a:srgbClr val="00B050"/>
                </a:solidFill>
              </a:rPr>
              <a:t>1</a:t>
            </a:r>
            <a:r>
              <a:rPr lang="en-US" sz="1200" kern="0" dirty="0">
                <a:solidFill>
                  <a:srgbClr val="00B050"/>
                </a:solidFill>
              </a:rPr>
              <a:t> and r</a:t>
            </a:r>
            <a:r>
              <a:rPr lang="en-US" sz="1200" kern="0" baseline="-25000" dirty="0">
                <a:solidFill>
                  <a:srgbClr val="00B050"/>
                </a:solidFill>
              </a:rPr>
              <a:t>2</a:t>
            </a:r>
            <a:r>
              <a:rPr lang="en-US" sz="1200" kern="0" dirty="0">
                <a:solidFill>
                  <a:srgbClr val="00B050"/>
                </a:solidFill>
              </a:rPr>
              <a:t> into a single set</a:t>
            </a:r>
          </a:p>
          <a:p>
            <a:pPr marL="0" indent="0">
              <a:buFontTx/>
              <a:buNone/>
            </a:pPr>
            <a:r>
              <a:rPr lang="en-US" sz="1600" kern="0" dirty="0"/>
              <a:t>   if (rank[r</a:t>
            </a:r>
            <a:r>
              <a:rPr lang="en-US" sz="1600" kern="0" baseline="-25000" dirty="0"/>
              <a:t>1</a:t>
            </a:r>
            <a:r>
              <a:rPr lang="en-US" sz="1600" kern="0" dirty="0"/>
              <a:t>] &gt;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</a:t>
            </a:r>
          </a:p>
          <a:p>
            <a:pPr marL="0" indent="0">
              <a:buFontTx/>
              <a:buNone/>
            </a:pPr>
            <a:r>
              <a:rPr lang="en-US" sz="1600" kern="0" dirty="0"/>
              <a:t>      dad[r</a:t>
            </a:r>
            <a:r>
              <a:rPr lang="en-US" sz="1600" kern="0" baseline="-25000" dirty="0"/>
              <a:t>2</a:t>
            </a:r>
            <a:r>
              <a:rPr lang="en-US" sz="1600" kern="0" dirty="0"/>
              <a:t>] = r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FontTx/>
              <a:buNone/>
            </a:pPr>
            <a:r>
              <a:rPr lang="en-US" sz="1600" kern="0" dirty="0"/>
              <a:t>   else if (rank[r</a:t>
            </a:r>
            <a:r>
              <a:rPr lang="en-US" sz="1600" kern="0" baseline="-25000" dirty="0"/>
              <a:t>1</a:t>
            </a:r>
            <a:r>
              <a:rPr lang="en-US" sz="1600" kern="0" dirty="0"/>
              <a:t>] &lt;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</a:t>
            </a:r>
          </a:p>
          <a:p>
            <a:pPr marL="0" indent="0">
              <a:buFontTx/>
              <a:buNone/>
            </a:pPr>
            <a:r>
              <a:rPr lang="en-US" sz="1600" kern="0" dirty="0"/>
              <a:t>      dad[r</a:t>
            </a:r>
            <a:r>
              <a:rPr lang="en-US" sz="1600" kern="0" baseline="-25000" dirty="0"/>
              <a:t>1</a:t>
            </a:r>
            <a:r>
              <a:rPr lang="en-US" sz="1600" kern="0" dirty="0"/>
              <a:t>] = r</a:t>
            </a:r>
            <a:r>
              <a:rPr lang="en-US" sz="1600" kern="0" baseline="-25000" dirty="0"/>
              <a:t>2</a:t>
            </a:r>
            <a:r>
              <a:rPr lang="en-US" sz="1600" kern="0" dirty="0"/>
              <a:t>;</a:t>
            </a:r>
          </a:p>
          <a:p>
            <a:pPr marL="0" indent="0">
              <a:buFontTx/>
              <a:buNone/>
            </a:pPr>
            <a:r>
              <a:rPr lang="en-US" sz="1600" kern="0" dirty="0"/>
              <a:t>   else dad[r</a:t>
            </a:r>
            <a:r>
              <a:rPr lang="en-US" sz="1600" kern="0" baseline="-25000" dirty="0"/>
              <a:t>1</a:t>
            </a:r>
            <a:r>
              <a:rPr lang="en-US" sz="1600" kern="0" dirty="0"/>
              <a:t>] = r</a:t>
            </a:r>
            <a:r>
              <a:rPr lang="en-US" sz="1600" kern="0" baseline="-25000" dirty="0"/>
              <a:t>2</a:t>
            </a:r>
            <a:r>
              <a:rPr lang="en-US" sz="1600" kern="0" dirty="0"/>
              <a:t>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])++.</a:t>
            </a:r>
          </a:p>
          <a:p>
            <a:pPr marL="0" indent="0">
              <a:buFontTx/>
              <a:buNone/>
            </a:pPr>
            <a:endParaRPr lang="en-US" sz="1800" kern="0" dirty="0"/>
          </a:p>
        </p:txBody>
      </p:sp>
      <p:sp>
        <p:nvSpPr>
          <p:cNvPr id="78" name="Rectangle 3">
            <a:extLst>
              <a:ext uri="{FF2B5EF4-FFF2-40B4-BE49-F238E27FC236}">
                <a16:creationId xmlns:a16="http://schemas.microsoft.com/office/drawing/2014/main" id="{02FBDDA4-0AB0-4A17-B6F0-FCBD20DCD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264" y="3816941"/>
            <a:ext cx="3265713" cy="248738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Find(v) </a:t>
            </a:r>
            <a:r>
              <a:rPr lang="en-US" sz="1400" kern="0" dirty="0">
                <a:solidFill>
                  <a:srgbClr val="FF9933"/>
                </a:solidFill>
              </a:rPr>
              <a:t>\\ Find with path compression</a:t>
            </a:r>
          </a:p>
          <a:p>
            <a:pPr marL="0" indent="0">
              <a:buFontTx/>
              <a:buNone/>
            </a:pPr>
            <a:r>
              <a:rPr lang="en-US" sz="1200" kern="0" dirty="0">
                <a:solidFill>
                  <a:srgbClr val="00B050"/>
                </a:solidFill>
              </a:rPr>
              <a:t>\\ find the set containing v</a:t>
            </a:r>
          </a:p>
          <a:p>
            <a:pPr marL="0" indent="0">
              <a:buNone/>
            </a:pPr>
            <a:r>
              <a:rPr lang="en-US" sz="1600" kern="0" dirty="0"/>
              <a:t>1. r = v; S = </a:t>
            </a:r>
            <a:r>
              <a:rPr lang="el-GR" sz="1600" kern="0" dirty="0"/>
              <a:t>Φ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2. while (dad[r] ≠ -1)</a:t>
            </a:r>
          </a:p>
          <a:p>
            <a:pPr marL="0" indent="0">
              <a:buNone/>
            </a:pPr>
            <a:r>
              <a:rPr lang="en-US" sz="1600" kern="0" dirty="0"/>
              <a:t>       r → S;  r = dad[r]; </a:t>
            </a:r>
          </a:p>
          <a:p>
            <a:pPr marL="0" indent="0">
              <a:buNone/>
            </a:pPr>
            <a:r>
              <a:rPr lang="en-US" sz="1600" kern="0" dirty="0"/>
              <a:t>3. while (S ≠ </a:t>
            </a:r>
            <a:r>
              <a:rPr lang="el-GR" sz="1600" kern="0" dirty="0"/>
              <a:t>Φ</a:t>
            </a:r>
            <a:r>
              <a:rPr lang="en-US" sz="1600" kern="0" dirty="0"/>
              <a:t>) </a:t>
            </a:r>
          </a:p>
          <a:p>
            <a:pPr marL="0" indent="0">
              <a:buFontTx/>
              <a:buNone/>
            </a:pPr>
            <a:r>
              <a:rPr lang="en-US" sz="1800" kern="0" dirty="0"/>
              <a:t>      w ← S;  dad[w] = r;</a:t>
            </a:r>
          </a:p>
          <a:p>
            <a:pPr marL="0" indent="0">
              <a:buFontTx/>
              <a:buNone/>
            </a:pPr>
            <a:r>
              <a:rPr lang="en-US" sz="1800" kern="0" dirty="0"/>
              <a:t>4. return (r).</a:t>
            </a:r>
          </a:p>
        </p:txBody>
      </p:sp>
    </p:spTree>
    <p:extLst>
      <p:ext uri="{BB962C8B-B14F-4D97-AF65-F5344CB8AC3E}">
        <p14:creationId xmlns:p14="http://schemas.microsoft.com/office/powerpoint/2010/main" val="938148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4" y="630884"/>
            <a:ext cx="3265712" cy="853043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1600" dirty="0" err="1"/>
              <a:t>MakeSet</a:t>
            </a:r>
            <a:r>
              <a:rPr lang="en-US" sz="1600" dirty="0"/>
              <a:t>(v)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B050"/>
                </a:solidFill>
              </a:rPr>
              <a:t>\\ make a set containing a single element v</a:t>
            </a:r>
          </a:p>
          <a:p>
            <a:pPr marL="0" indent="0">
              <a:buNone/>
            </a:pPr>
            <a:r>
              <a:rPr lang="en-US" sz="1600" dirty="0"/>
              <a:t>    dad[v] = -1; rank[v] = 0.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75" name="Rectangle 3">
            <a:extLst>
              <a:ext uri="{FF2B5EF4-FFF2-40B4-BE49-F238E27FC236}">
                <a16:creationId xmlns:a16="http://schemas.microsoft.com/office/drawing/2014/main" id="{6EBA5F20-4F93-4966-9490-0EB26DA7F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264" y="1617525"/>
            <a:ext cx="3265713" cy="20677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Union(r</a:t>
            </a:r>
            <a:r>
              <a:rPr lang="en-US" sz="1600" kern="0" baseline="-25000" dirty="0"/>
              <a:t>1</a:t>
            </a:r>
            <a:r>
              <a:rPr lang="en-US" sz="1600" kern="0" dirty="0"/>
              <a:t>, r</a:t>
            </a:r>
            <a:r>
              <a:rPr lang="en-US" sz="1600" kern="0" baseline="-25000" dirty="0"/>
              <a:t>2</a:t>
            </a:r>
            <a:r>
              <a:rPr lang="en-US" sz="1600" kern="0" dirty="0"/>
              <a:t>) </a:t>
            </a:r>
            <a:r>
              <a:rPr lang="en-US" sz="1400" kern="0" dirty="0">
                <a:solidFill>
                  <a:srgbClr val="FF9933"/>
                </a:solidFill>
              </a:rPr>
              <a:t>\\ Union by rank</a:t>
            </a:r>
          </a:p>
          <a:p>
            <a:pPr marL="0" indent="0">
              <a:buFontTx/>
              <a:buNone/>
            </a:pPr>
            <a:r>
              <a:rPr lang="en-US" sz="1200" kern="0" dirty="0">
                <a:solidFill>
                  <a:srgbClr val="00B050"/>
                </a:solidFill>
              </a:rPr>
              <a:t>\\ merge two sets r</a:t>
            </a:r>
            <a:r>
              <a:rPr lang="en-US" sz="1200" kern="0" baseline="-25000" dirty="0">
                <a:solidFill>
                  <a:srgbClr val="00B050"/>
                </a:solidFill>
              </a:rPr>
              <a:t>1</a:t>
            </a:r>
            <a:r>
              <a:rPr lang="en-US" sz="1200" kern="0" dirty="0">
                <a:solidFill>
                  <a:srgbClr val="00B050"/>
                </a:solidFill>
              </a:rPr>
              <a:t> and r</a:t>
            </a:r>
            <a:r>
              <a:rPr lang="en-US" sz="1200" kern="0" baseline="-25000" dirty="0">
                <a:solidFill>
                  <a:srgbClr val="00B050"/>
                </a:solidFill>
              </a:rPr>
              <a:t>2</a:t>
            </a:r>
            <a:r>
              <a:rPr lang="en-US" sz="1200" kern="0" dirty="0">
                <a:solidFill>
                  <a:srgbClr val="00B050"/>
                </a:solidFill>
              </a:rPr>
              <a:t> into a single set</a:t>
            </a:r>
          </a:p>
          <a:p>
            <a:pPr marL="0" indent="0">
              <a:buFontTx/>
              <a:buNone/>
            </a:pPr>
            <a:r>
              <a:rPr lang="en-US" sz="1600" kern="0" dirty="0"/>
              <a:t>   if (rank[r</a:t>
            </a:r>
            <a:r>
              <a:rPr lang="en-US" sz="1600" kern="0" baseline="-25000" dirty="0"/>
              <a:t>1</a:t>
            </a:r>
            <a:r>
              <a:rPr lang="en-US" sz="1600" kern="0" dirty="0"/>
              <a:t>] &gt;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</a:t>
            </a:r>
          </a:p>
          <a:p>
            <a:pPr marL="0" indent="0">
              <a:buFontTx/>
              <a:buNone/>
            </a:pPr>
            <a:r>
              <a:rPr lang="en-US" sz="1600" kern="0" dirty="0"/>
              <a:t>      dad[r</a:t>
            </a:r>
            <a:r>
              <a:rPr lang="en-US" sz="1600" kern="0" baseline="-25000" dirty="0"/>
              <a:t>2</a:t>
            </a:r>
            <a:r>
              <a:rPr lang="en-US" sz="1600" kern="0" dirty="0"/>
              <a:t>] = r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FontTx/>
              <a:buNone/>
            </a:pPr>
            <a:r>
              <a:rPr lang="en-US" sz="1600" kern="0" dirty="0"/>
              <a:t>   else if (rank[r</a:t>
            </a:r>
            <a:r>
              <a:rPr lang="en-US" sz="1600" kern="0" baseline="-25000" dirty="0"/>
              <a:t>1</a:t>
            </a:r>
            <a:r>
              <a:rPr lang="en-US" sz="1600" kern="0" dirty="0"/>
              <a:t>] &lt;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</a:t>
            </a:r>
          </a:p>
          <a:p>
            <a:pPr marL="0" indent="0">
              <a:buFontTx/>
              <a:buNone/>
            </a:pPr>
            <a:r>
              <a:rPr lang="en-US" sz="1600" kern="0" dirty="0"/>
              <a:t>      dad[r</a:t>
            </a:r>
            <a:r>
              <a:rPr lang="en-US" sz="1600" kern="0" baseline="-25000" dirty="0"/>
              <a:t>1</a:t>
            </a:r>
            <a:r>
              <a:rPr lang="en-US" sz="1600" kern="0" dirty="0"/>
              <a:t>] = r</a:t>
            </a:r>
            <a:r>
              <a:rPr lang="en-US" sz="1600" kern="0" baseline="-25000" dirty="0"/>
              <a:t>2</a:t>
            </a:r>
            <a:r>
              <a:rPr lang="en-US" sz="1600" kern="0" dirty="0"/>
              <a:t>;</a:t>
            </a:r>
          </a:p>
          <a:p>
            <a:pPr marL="0" indent="0">
              <a:buFontTx/>
              <a:buNone/>
            </a:pPr>
            <a:r>
              <a:rPr lang="en-US" sz="1600" kern="0" dirty="0"/>
              <a:t>   else dad[r</a:t>
            </a:r>
            <a:r>
              <a:rPr lang="en-US" sz="1600" kern="0" baseline="-25000" dirty="0"/>
              <a:t>1</a:t>
            </a:r>
            <a:r>
              <a:rPr lang="en-US" sz="1600" kern="0" dirty="0"/>
              <a:t>] = r</a:t>
            </a:r>
            <a:r>
              <a:rPr lang="en-US" sz="1600" kern="0" baseline="-25000" dirty="0"/>
              <a:t>2</a:t>
            </a:r>
            <a:r>
              <a:rPr lang="en-US" sz="1600" kern="0" dirty="0"/>
              <a:t>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])++.</a:t>
            </a:r>
          </a:p>
          <a:p>
            <a:pPr marL="0" indent="0">
              <a:buFontTx/>
              <a:buNone/>
            </a:pPr>
            <a:endParaRPr lang="en-US" sz="1800" kern="0" dirty="0"/>
          </a:p>
        </p:txBody>
      </p:sp>
      <p:sp>
        <p:nvSpPr>
          <p:cNvPr id="78" name="Rectangle 3">
            <a:extLst>
              <a:ext uri="{FF2B5EF4-FFF2-40B4-BE49-F238E27FC236}">
                <a16:creationId xmlns:a16="http://schemas.microsoft.com/office/drawing/2014/main" id="{02FBDDA4-0AB0-4A17-B6F0-FCBD20DCD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264" y="3816941"/>
            <a:ext cx="3265713" cy="248738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Find(v) </a:t>
            </a:r>
            <a:r>
              <a:rPr lang="en-US" sz="1400" kern="0" dirty="0">
                <a:solidFill>
                  <a:srgbClr val="FF9933"/>
                </a:solidFill>
              </a:rPr>
              <a:t>\\ Find with path compression</a:t>
            </a:r>
          </a:p>
          <a:p>
            <a:pPr marL="0" indent="0">
              <a:buFontTx/>
              <a:buNone/>
            </a:pPr>
            <a:r>
              <a:rPr lang="en-US" sz="1200" kern="0" dirty="0">
                <a:solidFill>
                  <a:srgbClr val="00B050"/>
                </a:solidFill>
              </a:rPr>
              <a:t>\\ find the set containing v</a:t>
            </a:r>
          </a:p>
          <a:p>
            <a:pPr marL="0" indent="0">
              <a:buNone/>
            </a:pPr>
            <a:r>
              <a:rPr lang="en-US" sz="1600" kern="0" dirty="0"/>
              <a:t>1. r = v; S = </a:t>
            </a:r>
            <a:r>
              <a:rPr lang="el-GR" sz="1600" kern="0" dirty="0"/>
              <a:t>Φ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2. while (dad[r] ≠ -1)</a:t>
            </a:r>
          </a:p>
          <a:p>
            <a:pPr marL="0" indent="0">
              <a:buNone/>
            </a:pPr>
            <a:r>
              <a:rPr lang="en-US" sz="1600" kern="0" dirty="0"/>
              <a:t>       r → S;  r = dad[r]; </a:t>
            </a:r>
          </a:p>
          <a:p>
            <a:pPr marL="0" indent="0">
              <a:buNone/>
            </a:pPr>
            <a:r>
              <a:rPr lang="en-US" sz="1600" kern="0" dirty="0"/>
              <a:t>3. while (S ≠ </a:t>
            </a:r>
            <a:r>
              <a:rPr lang="el-GR" sz="1600" kern="0" dirty="0"/>
              <a:t>Φ</a:t>
            </a:r>
            <a:r>
              <a:rPr lang="en-US" sz="1600" kern="0" dirty="0"/>
              <a:t>) </a:t>
            </a:r>
          </a:p>
          <a:p>
            <a:pPr marL="0" indent="0">
              <a:buFontTx/>
              <a:buNone/>
            </a:pPr>
            <a:r>
              <a:rPr lang="en-US" sz="1800" kern="0" dirty="0"/>
              <a:t>      w ← S;  dad[w] = r;</a:t>
            </a:r>
          </a:p>
          <a:p>
            <a:pPr marL="0" indent="0">
              <a:buFontTx/>
              <a:buNone/>
            </a:pPr>
            <a:r>
              <a:rPr lang="en-US" sz="1800" kern="0" dirty="0"/>
              <a:t>4. return (r).</a:t>
            </a:r>
          </a:p>
        </p:txBody>
      </p:sp>
      <p:sp>
        <p:nvSpPr>
          <p:cNvPr id="79" name="Rectangle 3">
            <a:extLst>
              <a:ext uri="{FF2B5EF4-FFF2-40B4-BE49-F238E27FC236}">
                <a16:creationId xmlns:a16="http://schemas.microsoft.com/office/drawing/2014/main" id="{B27B398D-E16E-40F4-B94C-448A86944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630884"/>
            <a:ext cx="4488375" cy="107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Problem:</a:t>
            </a:r>
            <a:r>
              <a:rPr lang="en-US" sz="2000" kern="0" dirty="0"/>
              <a:t> given a sequence of m MUF operations on n elements {a</a:t>
            </a:r>
            <a:r>
              <a:rPr lang="en-US" sz="2000" kern="0" baseline="-25000" dirty="0"/>
              <a:t>1</a:t>
            </a:r>
            <a:r>
              <a:rPr lang="en-US" sz="2000" kern="0" dirty="0"/>
              <a:t>, …, a</a:t>
            </a:r>
            <a:r>
              <a:rPr lang="en-US" sz="2000" kern="0" baseline="-25000" dirty="0"/>
              <a:t>n</a:t>
            </a:r>
            <a:r>
              <a:rPr lang="en-US" sz="2000" kern="0" dirty="0"/>
              <a:t>}, what is the total running time? </a:t>
            </a:r>
          </a:p>
        </p:txBody>
      </p:sp>
    </p:spTree>
    <p:extLst>
      <p:ext uri="{BB962C8B-B14F-4D97-AF65-F5344CB8AC3E}">
        <p14:creationId xmlns:p14="http://schemas.microsoft.com/office/powerpoint/2010/main" val="463640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4" y="630884"/>
            <a:ext cx="3265712" cy="853043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1600" dirty="0" err="1"/>
              <a:t>MakeSet</a:t>
            </a:r>
            <a:r>
              <a:rPr lang="en-US" sz="1600" dirty="0"/>
              <a:t>(v)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B050"/>
                </a:solidFill>
              </a:rPr>
              <a:t>\\ make a set containing a single element v</a:t>
            </a:r>
          </a:p>
          <a:p>
            <a:pPr marL="0" indent="0">
              <a:buNone/>
            </a:pPr>
            <a:r>
              <a:rPr lang="en-US" sz="1600" dirty="0"/>
              <a:t>    dad[v] = -1; rank[v] = 0.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75" name="Rectangle 3">
            <a:extLst>
              <a:ext uri="{FF2B5EF4-FFF2-40B4-BE49-F238E27FC236}">
                <a16:creationId xmlns:a16="http://schemas.microsoft.com/office/drawing/2014/main" id="{6EBA5F20-4F93-4966-9490-0EB26DA7F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264" y="1617525"/>
            <a:ext cx="3265713" cy="20677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Union(r</a:t>
            </a:r>
            <a:r>
              <a:rPr lang="en-US" sz="1600" kern="0" baseline="-25000" dirty="0"/>
              <a:t>1</a:t>
            </a:r>
            <a:r>
              <a:rPr lang="en-US" sz="1600" kern="0" dirty="0"/>
              <a:t>, r</a:t>
            </a:r>
            <a:r>
              <a:rPr lang="en-US" sz="1600" kern="0" baseline="-25000" dirty="0"/>
              <a:t>2</a:t>
            </a:r>
            <a:r>
              <a:rPr lang="en-US" sz="1600" kern="0" dirty="0"/>
              <a:t>) </a:t>
            </a:r>
            <a:r>
              <a:rPr lang="en-US" sz="1400" kern="0" dirty="0">
                <a:solidFill>
                  <a:srgbClr val="FF9933"/>
                </a:solidFill>
              </a:rPr>
              <a:t>\\ Union by rank</a:t>
            </a:r>
          </a:p>
          <a:p>
            <a:pPr marL="0" indent="0">
              <a:buFontTx/>
              <a:buNone/>
            </a:pPr>
            <a:r>
              <a:rPr lang="en-US" sz="1200" kern="0" dirty="0">
                <a:solidFill>
                  <a:srgbClr val="00B050"/>
                </a:solidFill>
              </a:rPr>
              <a:t>\\ merge two sets r</a:t>
            </a:r>
            <a:r>
              <a:rPr lang="en-US" sz="1200" kern="0" baseline="-25000" dirty="0">
                <a:solidFill>
                  <a:srgbClr val="00B050"/>
                </a:solidFill>
              </a:rPr>
              <a:t>1</a:t>
            </a:r>
            <a:r>
              <a:rPr lang="en-US" sz="1200" kern="0" dirty="0">
                <a:solidFill>
                  <a:srgbClr val="00B050"/>
                </a:solidFill>
              </a:rPr>
              <a:t> and r</a:t>
            </a:r>
            <a:r>
              <a:rPr lang="en-US" sz="1200" kern="0" baseline="-25000" dirty="0">
                <a:solidFill>
                  <a:srgbClr val="00B050"/>
                </a:solidFill>
              </a:rPr>
              <a:t>2</a:t>
            </a:r>
            <a:r>
              <a:rPr lang="en-US" sz="1200" kern="0" dirty="0">
                <a:solidFill>
                  <a:srgbClr val="00B050"/>
                </a:solidFill>
              </a:rPr>
              <a:t> into a single set</a:t>
            </a:r>
          </a:p>
          <a:p>
            <a:pPr marL="0" indent="0">
              <a:buFontTx/>
              <a:buNone/>
            </a:pPr>
            <a:r>
              <a:rPr lang="en-US" sz="1600" kern="0" dirty="0"/>
              <a:t>   if (rank[r</a:t>
            </a:r>
            <a:r>
              <a:rPr lang="en-US" sz="1600" kern="0" baseline="-25000" dirty="0"/>
              <a:t>1</a:t>
            </a:r>
            <a:r>
              <a:rPr lang="en-US" sz="1600" kern="0" dirty="0"/>
              <a:t>] &gt;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</a:t>
            </a:r>
          </a:p>
          <a:p>
            <a:pPr marL="0" indent="0">
              <a:buFontTx/>
              <a:buNone/>
            </a:pPr>
            <a:r>
              <a:rPr lang="en-US" sz="1600" kern="0" dirty="0"/>
              <a:t>      dad[r</a:t>
            </a:r>
            <a:r>
              <a:rPr lang="en-US" sz="1600" kern="0" baseline="-25000" dirty="0"/>
              <a:t>2</a:t>
            </a:r>
            <a:r>
              <a:rPr lang="en-US" sz="1600" kern="0" dirty="0"/>
              <a:t>] = r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FontTx/>
              <a:buNone/>
            </a:pPr>
            <a:r>
              <a:rPr lang="en-US" sz="1600" kern="0" dirty="0"/>
              <a:t>   else if (rank[r</a:t>
            </a:r>
            <a:r>
              <a:rPr lang="en-US" sz="1600" kern="0" baseline="-25000" dirty="0"/>
              <a:t>1</a:t>
            </a:r>
            <a:r>
              <a:rPr lang="en-US" sz="1600" kern="0" dirty="0"/>
              <a:t>] &lt;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</a:t>
            </a:r>
          </a:p>
          <a:p>
            <a:pPr marL="0" indent="0">
              <a:buFontTx/>
              <a:buNone/>
            </a:pPr>
            <a:r>
              <a:rPr lang="en-US" sz="1600" kern="0" dirty="0"/>
              <a:t>      dad[r</a:t>
            </a:r>
            <a:r>
              <a:rPr lang="en-US" sz="1600" kern="0" baseline="-25000" dirty="0"/>
              <a:t>1</a:t>
            </a:r>
            <a:r>
              <a:rPr lang="en-US" sz="1600" kern="0" dirty="0"/>
              <a:t>] = r</a:t>
            </a:r>
            <a:r>
              <a:rPr lang="en-US" sz="1600" kern="0" baseline="-25000" dirty="0"/>
              <a:t>2</a:t>
            </a:r>
            <a:r>
              <a:rPr lang="en-US" sz="1600" kern="0" dirty="0"/>
              <a:t>;</a:t>
            </a:r>
          </a:p>
          <a:p>
            <a:pPr marL="0" indent="0">
              <a:buFontTx/>
              <a:buNone/>
            </a:pPr>
            <a:r>
              <a:rPr lang="en-US" sz="1600" kern="0" dirty="0"/>
              <a:t>   else dad[r</a:t>
            </a:r>
            <a:r>
              <a:rPr lang="en-US" sz="1600" kern="0" baseline="-25000" dirty="0"/>
              <a:t>1</a:t>
            </a:r>
            <a:r>
              <a:rPr lang="en-US" sz="1600" kern="0" dirty="0"/>
              <a:t>] = r</a:t>
            </a:r>
            <a:r>
              <a:rPr lang="en-US" sz="1600" kern="0" baseline="-25000" dirty="0"/>
              <a:t>2</a:t>
            </a:r>
            <a:r>
              <a:rPr lang="en-US" sz="1600" kern="0" dirty="0"/>
              <a:t>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])++.</a:t>
            </a:r>
          </a:p>
          <a:p>
            <a:pPr marL="0" indent="0">
              <a:buFontTx/>
              <a:buNone/>
            </a:pPr>
            <a:endParaRPr lang="en-US" sz="1800" kern="0" dirty="0"/>
          </a:p>
        </p:txBody>
      </p:sp>
      <p:sp>
        <p:nvSpPr>
          <p:cNvPr id="78" name="Rectangle 3">
            <a:extLst>
              <a:ext uri="{FF2B5EF4-FFF2-40B4-BE49-F238E27FC236}">
                <a16:creationId xmlns:a16="http://schemas.microsoft.com/office/drawing/2014/main" id="{02FBDDA4-0AB0-4A17-B6F0-FCBD20DCD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264" y="3816941"/>
            <a:ext cx="3265713" cy="248738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Find(v) </a:t>
            </a:r>
            <a:r>
              <a:rPr lang="en-US" sz="1400" kern="0" dirty="0">
                <a:solidFill>
                  <a:srgbClr val="FF9933"/>
                </a:solidFill>
              </a:rPr>
              <a:t>\\ Find with path compression</a:t>
            </a:r>
          </a:p>
          <a:p>
            <a:pPr marL="0" indent="0">
              <a:buFontTx/>
              <a:buNone/>
            </a:pPr>
            <a:r>
              <a:rPr lang="en-US" sz="1200" kern="0" dirty="0">
                <a:solidFill>
                  <a:srgbClr val="00B050"/>
                </a:solidFill>
              </a:rPr>
              <a:t>\\ find the set containing v</a:t>
            </a:r>
          </a:p>
          <a:p>
            <a:pPr marL="0" indent="0">
              <a:buNone/>
            </a:pPr>
            <a:r>
              <a:rPr lang="en-US" sz="1600" kern="0" dirty="0"/>
              <a:t>1. r = v; S = </a:t>
            </a:r>
            <a:r>
              <a:rPr lang="el-GR" sz="1600" kern="0" dirty="0"/>
              <a:t>Φ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2. while (dad[r] ≠ -1)</a:t>
            </a:r>
          </a:p>
          <a:p>
            <a:pPr marL="0" indent="0">
              <a:buNone/>
            </a:pPr>
            <a:r>
              <a:rPr lang="en-US" sz="1600" kern="0" dirty="0"/>
              <a:t>       r → S;  r = dad[r]; </a:t>
            </a:r>
          </a:p>
          <a:p>
            <a:pPr marL="0" indent="0">
              <a:buNone/>
            </a:pPr>
            <a:r>
              <a:rPr lang="en-US" sz="1600" kern="0" dirty="0"/>
              <a:t>3. while (S ≠ </a:t>
            </a:r>
            <a:r>
              <a:rPr lang="el-GR" sz="1600" kern="0" dirty="0"/>
              <a:t>Φ</a:t>
            </a:r>
            <a:r>
              <a:rPr lang="en-US" sz="1600" kern="0" dirty="0"/>
              <a:t>) </a:t>
            </a:r>
          </a:p>
          <a:p>
            <a:pPr marL="0" indent="0">
              <a:buFontTx/>
              <a:buNone/>
            </a:pPr>
            <a:r>
              <a:rPr lang="en-US" sz="1800" kern="0" dirty="0"/>
              <a:t>      w ← S;  dad[w] = r;</a:t>
            </a:r>
          </a:p>
          <a:p>
            <a:pPr marL="0" indent="0">
              <a:buFontTx/>
              <a:buNone/>
            </a:pPr>
            <a:r>
              <a:rPr lang="en-US" sz="1800" kern="0" dirty="0"/>
              <a:t>4. return (r).</a:t>
            </a:r>
          </a:p>
        </p:txBody>
      </p:sp>
      <p:sp>
        <p:nvSpPr>
          <p:cNvPr id="79" name="Rectangle 3">
            <a:extLst>
              <a:ext uri="{FF2B5EF4-FFF2-40B4-BE49-F238E27FC236}">
                <a16:creationId xmlns:a16="http://schemas.microsoft.com/office/drawing/2014/main" id="{B27B398D-E16E-40F4-B94C-448A86944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630884"/>
            <a:ext cx="4488375" cy="107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Problem:</a:t>
            </a:r>
            <a:r>
              <a:rPr lang="en-US" sz="2000" kern="0" dirty="0"/>
              <a:t> given a sequence of m MUF operations on n elements {a</a:t>
            </a:r>
            <a:r>
              <a:rPr lang="en-US" sz="2000" kern="0" baseline="-25000" dirty="0"/>
              <a:t>1</a:t>
            </a:r>
            <a:r>
              <a:rPr lang="en-US" sz="2000" kern="0" dirty="0"/>
              <a:t>, …, a</a:t>
            </a:r>
            <a:r>
              <a:rPr lang="en-US" sz="2000" kern="0" baseline="-25000" dirty="0"/>
              <a:t>n</a:t>
            </a:r>
            <a:r>
              <a:rPr lang="en-US" sz="2000" kern="0" dirty="0"/>
              <a:t>}, what is the total running time? </a:t>
            </a:r>
          </a:p>
        </p:txBody>
      </p:sp>
      <p:sp>
        <p:nvSpPr>
          <p:cNvPr id="80" name="Rectangle 3">
            <a:extLst>
              <a:ext uri="{FF2B5EF4-FFF2-40B4-BE49-F238E27FC236}">
                <a16:creationId xmlns:a16="http://schemas.microsoft.com/office/drawing/2014/main" id="{8FD22764-39C9-4487-ABA7-D0424036C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1864678"/>
            <a:ext cx="4797136" cy="42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1: </a:t>
            </a:r>
            <a:r>
              <a:rPr lang="en-US" sz="2000" kern="0" dirty="0" err="1"/>
              <a:t>MakeSet</a:t>
            </a:r>
            <a:r>
              <a:rPr lang="en-US" sz="2000" kern="0" dirty="0"/>
              <a:t> &amp; Union take time O(1).</a:t>
            </a:r>
          </a:p>
        </p:txBody>
      </p:sp>
      <p:sp>
        <p:nvSpPr>
          <p:cNvPr id="81" name="Rectangle 3">
            <a:extLst>
              <a:ext uri="{FF2B5EF4-FFF2-40B4-BE49-F238E27FC236}">
                <a16:creationId xmlns:a16="http://schemas.microsoft.com/office/drawing/2014/main" id="{3FA8B758-A373-4017-9FE9-468884637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2291687"/>
            <a:ext cx="4642759" cy="7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2: </a:t>
            </a:r>
            <a:r>
              <a:rPr lang="en-US" sz="2000" kern="0" dirty="0"/>
              <a:t>Find takes time O(L), where L is the length of the Find-path.</a:t>
            </a:r>
          </a:p>
        </p:txBody>
      </p:sp>
    </p:spTree>
    <p:extLst>
      <p:ext uri="{BB962C8B-B14F-4D97-AF65-F5344CB8AC3E}">
        <p14:creationId xmlns:p14="http://schemas.microsoft.com/office/powerpoint/2010/main" val="191597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4" y="630884"/>
            <a:ext cx="3265712" cy="853043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1600" dirty="0" err="1"/>
              <a:t>MakeSet</a:t>
            </a:r>
            <a:r>
              <a:rPr lang="en-US" sz="1600" dirty="0"/>
              <a:t>(v)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B050"/>
                </a:solidFill>
              </a:rPr>
              <a:t>\\ make a set containing a single element v</a:t>
            </a:r>
          </a:p>
          <a:p>
            <a:pPr marL="0" indent="0">
              <a:buNone/>
            </a:pPr>
            <a:r>
              <a:rPr lang="en-US" sz="1600" dirty="0"/>
              <a:t>    dad[v] = -1; rank[v] = 0.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75" name="Rectangle 3">
            <a:extLst>
              <a:ext uri="{FF2B5EF4-FFF2-40B4-BE49-F238E27FC236}">
                <a16:creationId xmlns:a16="http://schemas.microsoft.com/office/drawing/2014/main" id="{6EBA5F20-4F93-4966-9490-0EB26DA7F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264" y="1617525"/>
            <a:ext cx="3265713" cy="20677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Union(r</a:t>
            </a:r>
            <a:r>
              <a:rPr lang="en-US" sz="1600" kern="0" baseline="-25000" dirty="0"/>
              <a:t>1</a:t>
            </a:r>
            <a:r>
              <a:rPr lang="en-US" sz="1600" kern="0" dirty="0"/>
              <a:t>, r</a:t>
            </a:r>
            <a:r>
              <a:rPr lang="en-US" sz="1600" kern="0" baseline="-25000" dirty="0"/>
              <a:t>2</a:t>
            </a:r>
            <a:r>
              <a:rPr lang="en-US" sz="1600" kern="0" dirty="0"/>
              <a:t>) </a:t>
            </a:r>
            <a:r>
              <a:rPr lang="en-US" sz="1400" kern="0" dirty="0">
                <a:solidFill>
                  <a:srgbClr val="FF9933"/>
                </a:solidFill>
              </a:rPr>
              <a:t>\\ Union by rank</a:t>
            </a:r>
          </a:p>
          <a:p>
            <a:pPr marL="0" indent="0">
              <a:buFontTx/>
              <a:buNone/>
            </a:pPr>
            <a:r>
              <a:rPr lang="en-US" sz="1200" kern="0" dirty="0">
                <a:solidFill>
                  <a:srgbClr val="00B050"/>
                </a:solidFill>
              </a:rPr>
              <a:t>\\ merge two sets r</a:t>
            </a:r>
            <a:r>
              <a:rPr lang="en-US" sz="1200" kern="0" baseline="-25000" dirty="0">
                <a:solidFill>
                  <a:srgbClr val="00B050"/>
                </a:solidFill>
              </a:rPr>
              <a:t>1</a:t>
            </a:r>
            <a:r>
              <a:rPr lang="en-US" sz="1200" kern="0" dirty="0">
                <a:solidFill>
                  <a:srgbClr val="00B050"/>
                </a:solidFill>
              </a:rPr>
              <a:t> and r</a:t>
            </a:r>
            <a:r>
              <a:rPr lang="en-US" sz="1200" kern="0" baseline="-25000" dirty="0">
                <a:solidFill>
                  <a:srgbClr val="00B050"/>
                </a:solidFill>
              </a:rPr>
              <a:t>2</a:t>
            </a:r>
            <a:r>
              <a:rPr lang="en-US" sz="1200" kern="0" dirty="0">
                <a:solidFill>
                  <a:srgbClr val="00B050"/>
                </a:solidFill>
              </a:rPr>
              <a:t> into a single set</a:t>
            </a:r>
          </a:p>
          <a:p>
            <a:pPr marL="0" indent="0">
              <a:buFontTx/>
              <a:buNone/>
            </a:pPr>
            <a:r>
              <a:rPr lang="en-US" sz="1600" kern="0" dirty="0"/>
              <a:t>   if (rank[r</a:t>
            </a:r>
            <a:r>
              <a:rPr lang="en-US" sz="1600" kern="0" baseline="-25000" dirty="0"/>
              <a:t>1</a:t>
            </a:r>
            <a:r>
              <a:rPr lang="en-US" sz="1600" kern="0" dirty="0"/>
              <a:t>] &gt;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</a:t>
            </a:r>
          </a:p>
          <a:p>
            <a:pPr marL="0" indent="0">
              <a:buFontTx/>
              <a:buNone/>
            </a:pPr>
            <a:r>
              <a:rPr lang="en-US" sz="1600" kern="0" dirty="0"/>
              <a:t>      dad[r</a:t>
            </a:r>
            <a:r>
              <a:rPr lang="en-US" sz="1600" kern="0" baseline="-25000" dirty="0"/>
              <a:t>2</a:t>
            </a:r>
            <a:r>
              <a:rPr lang="en-US" sz="1600" kern="0" dirty="0"/>
              <a:t>] = r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FontTx/>
              <a:buNone/>
            </a:pPr>
            <a:r>
              <a:rPr lang="en-US" sz="1600" kern="0" dirty="0"/>
              <a:t>   else if (rank[r</a:t>
            </a:r>
            <a:r>
              <a:rPr lang="en-US" sz="1600" kern="0" baseline="-25000" dirty="0"/>
              <a:t>1</a:t>
            </a:r>
            <a:r>
              <a:rPr lang="en-US" sz="1600" kern="0" dirty="0"/>
              <a:t>] &lt;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</a:t>
            </a:r>
          </a:p>
          <a:p>
            <a:pPr marL="0" indent="0">
              <a:buFontTx/>
              <a:buNone/>
            </a:pPr>
            <a:r>
              <a:rPr lang="en-US" sz="1600" kern="0" dirty="0"/>
              <a:t>      dad[r</a:t>
            </a:r>
            <a:r>
              <a:rPr lang="en-US" sz="1600" kern="0" baseline="-25000" dirty="0"/>
              <a:t>1</a:t>
            </a:r>
            <a:r>
              <a:rPr lang="en-US" sz="1600" kern="0" dirty="0"/>
              <a:t>] = r</a:t>
            </a:r>
            <a:r>
              <a:rPr lang="en-US" sz="1600" kern="0" baseline="-25000" dirty="0"/>
              <a:t>2</a:t>
            </a:r>
            <a:r>
              <a:rPr lang="en-US" sz="1600" kern="0" dirty="0"/>
              <a:t>;</a:t>
            </a:r>
          </a:p>
          <a:p>
            <a:pPr marL="0" indent="0">
              <a:buFontTx/>
              <a:buNone/>
            </a:pPr>
            <a:r>
              <a:rPr lang="en-US" sz="1600" kern="0" dirty="0"/>
              <a:t>   else dad[r</a:t>
            </a:r>
            <a:r>
              <a:rPr lang="en-US" sz="1600" kern="0" baseline="-25000" dirty="0"/>
              <a:t>1</a:t>
            </a:r>
            <a:r>
              <a:rPr lang="en-US" sz="1600" kern="0" dirty="0"/>
              <a:t>] = r</a:t>
            </a:r>
            <a:r>
              <a:rPr lang="en-US" sz="1600" kern="0" baseline="-25000" dirty="0"/>
              <a:t>2</a:t>
            </a:r>
            <a:r>
              <a:rPr lang="en-US" sz="1600" kern="0" dirty="0"/>
              <a:t>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])++.</a:t>
            </a:r>
          </a:p>
          <a:p>
            <a:pPr marL="0" indent="0">
              <a:buFontTx/>
              <a:buNone/>
            </a:pPr>
            <a:endParaRPr lang="en-US" sz="1800" kern="0" dirty="0"/>
          </a:p>
        </p:txBody>
      </p:sp>
      <p:sp>
        <p:nvSpPr>
          <p:cNvPr id="78" name="Rectangle 3">
            <a:extLst>
              <a:ext uri="{FF2B5EF4-FFF2-40B4-BE49-F238E27FC236}">
                <a16:creationId xmlns:a16="http://schemas.microsoft.com/office/drawing/2014/main" id="{02FBDDA4-0AB0-4A17-B6F0-FCBD20DCD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264" y="3816941"/>
            <a:ext cx="3265713" cy="248738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Find(v) </a:t>
            </a:r>
            <a:r>
              <a:rPr lang="en-US" sz="1400" kern="0" dirty="0">
                <a:solidFill>
                  <a:srgbClr val="FF9933"/>
                </a:solidFill>
              </a:rPr>
              <a:t>\\ Find with path compression</a:t>
            </a:r>
          </a:p>
          <a:p>
            <a:pPr marL="0" indent="0">
              <a:buFontTx/>
              <a:buNone/>
            </a:pPr>
            <a:r>
              <a:rPr lang="en-US" sz="1200" kern="0" dirty="0">
                <a:solidFill>
                  <a:srgbClr val="00B050"/>
                </a:solidFill>
              </a:rPr>
              <a:t>\\ find the set containing v</a:t>
            </a:r>
          </a:p>
          <a:p>
            <a:pPr marL="0" indent="0">
              <a:buNone/>
            </a:pPr>
            <a:r>
              <a:rPr lang="en-US" sz="1600" kern="0" dirty="0"/>
              <a:t>1. r = v; S = </a:t>
            </a:r>
            <a:r>
              <a:rPr lang="el-GR" sz="1600" kern="0" dirty="0"/>
              <a:t>Φ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2. while (dad[r] ≠ -1)</a:t>
            </a:r>
          </a:p>
          <a:p>
            <a:pPr marL="0" indent="0">
              <a:buNone/>
            </a:pPr>
            <a:r>
              <a:rPr lang="en-US" sz="1600" kern="0" dirty="0"/>
              <a:t>       r → S;  r = dad[r]; </a:t>
            </a:r>
          </a:p>
          <a:p>
            <a:pPr marL="0" indent="0">
              <a:buNone/>
            </a:pPr>
            <a:r>
              <a:rPr lang="en-US" sz="1600" kern="0" dirty="0"/>
              <a:t>3. while (S ≠ </a:t>
            </a:r>
            <a:r>
              <a:rPr lang="el-GR" sz="1600" kern="0" dirty="0"/>
              <a:t>Φ</a:t>
            </a:r>
            <a:r>
              <a:rPr lang="en-US" sz="1600" kern="0" dirty="0"/>
              <a:t>) </a:t>
            </a:r>
          </a:p>
          <a:p>
            <a:pPr marL="0" indent="0">
              <a:buFontTx/>
              <a:buNone/>
            </a:pPr>
            <a:r>
              <a:rPr lang="en-US" sz="1800" kern="0" dirty="0"/>
              <a:t>      w ← S;  dad[w] = r;</a:t>
            </a:r>
          </a:p>
          <a:p>
            <a:pPr marL="0" indent="0">
              <a:buFontTx/>
              <a:buNone/>
            </a:pPr>
            <a:r>
              <a:rPr lang="en-US" sz="1800" kern="0" dirty="0"/>
              <a:t>4. return (r).</a:t>
            </a:r>
          </a:p>
        </p:txBody>
      </p:sp>
      <p:sp>
        <p:nvSpPr>
          <p:cNvPr id="79" name="Rectangle 3">
            <a:extLst>
              <a:ext uri="{FF2B5EF4-FFF2-40B4-BE49-F238E27FC236}">
                <a16:creationId xmlns:a16="http://schemas.microsoft.com/office/drawing/2014/main" id="{B27B398D-E16E-40F4-B94C-448A86944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630884"/>
            <a:ext cx="4488375" cy="107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Problem:</a:t>
            </a:r>
            <a:r>
              <a:rPr lang="en-US" sz="2000" kern="0" dirty="0"/>
              <a:t> given a sequence of m MUF operations on n elements {a</a:t>
            </a:r>
            <a:r>
              <a:rPr lang="en-US" sz="2000" kern="0" baseline="-25000" dirty="0"/>
              <a:t>1</a:t>
            </a:r>
            <a:r>
              <a:rPr lang="en-US" sz="2000" kern="0" dirty="0"/>
              <a:t>, …, a</a:t>
            </a:r>
            <a:r>
              <a:rPr lang="en-US" sz="2000" kern="0" baseline="-25000" dirty="0"/>
              <a:t>n</a:t>
            </a:r>
            <a:r>
              <a:rPr lang="en-US" sz="2000" kern="0" dirty="0"/>
              <a:t>}, what is the total running time? </a:t>
            </a:r>
          </a:p>
        </p:txBody>
      </p:sp>
      <p:sp>
        <p:nvSpPr>
          <p:cNvPr id="80" name="Rectangle 3">
            <a:extLst>
              <a:ext uri="{FF2B5EF4-FFF2-40B4-BE49-F238E27FC236}">
                <a16:creationId xmlns:a16="http://schemas.microsoft.com/office/drawing/2014/main" id="{8FD22764-39C9-4487-ABA7-D0424036C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1864678"/>
            <a:ext cx="4797136" cy="42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1: </a:t>
            </a:r>
            <a:r>
              <a:rPr lang="en-US" sz="2000" kern="0" dirty="0" err="1"/>
              <a:t>MakeSet</a:t>
            </a:r>
            <a:r>
              <a:rPr lang="en-US" sz="2000" kern="0" dirty="0"/>
              <a:t> &amp; Union take time O(1).</a:t>
            </a:r>
          </a:p>
        </p:txBody>
      </p:sp>
      <p:sp>
        <p:nvSpPr>
          <p:cNvPr id="81" name="Rectangle 3">
            <a:extLst>
              <a:ext uri="{FF2B5EF4-FFF2-40B4-BE49-F238E27FC236}">
                <a16:creationId xmlns:a16="http://schemas.microsoft.com/office/drawing/2014/main" id="{3FA8B758-A373-4017-9FE9-468884637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2291687"/>
            <a:ext cx="4642759" cy="7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2: </a:t>
            </a:r>
            <a:r>
              <a:rPr lang="en-US" sz="2000" kern="0" dirty="0"/>
              <a:t>Find takes time O(L), where L is the length of the Find-path.</a:t>
            </a:r>
          </a:p>
        </p:txBody>
      </p:sp>
      <p:sp>
        <p:nvSpPr>
          <p:cNvPr id="97" name="Rectangle 3">
            <a:extLst>
              <a:ext uri="{FF2B5EF4-FFF2-40B4-BE49-F238E27FC236}">
                <a16:creationId xmlns:a16="http://schemas.microsoft.com/office/drawing/2014/main" id="{0B117AC8-CE3D-487E-A492-943D43C19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3022524"/>
            <a:ext cx="4642759" cy="7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3: </a:t>
            </a:r>
            <a:r>
              <a:rPr lang="en-US" sz="2000" kern="0" dirty="0"/>
              <a:t>The total time of all Finds is </a:t>
            </a:r>
            <a:r>
              <a:rPr lang="en-US" sz="2000" kern="0" dirty="0">
                <a:solidFill>
                  <a:srgbClr val="FF0000"/>
                </a:solidFill>
              </a:rPr>
              <a:t>O(sum of the lengths of all Find-paths)</a:t>
            </a:r>
          </a:p>
        </p:txBody>
      </p:sp>
    </p:spTree>
    <p:extLst>
      <p:ext uri="{BB962C8B-B14F-4D97-AF65-F5344CB8AC3E}">
        <p14:creationId xmlns:p14="http://schemas.microsoft.com/office/powerpoint/2010/main" val="4169017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4" y="630884"/>
            <a:ext cx="3265712" cy="853043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1600" dirty="0" err="1"/>
              <a:t>MakeSet</a:t>
            </a:r>
            <a:r>
              <a:rPr lang="en-US" sz="1600" dirty="0"/>
              <a:t>(v)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B050"/>
                </a:solidFill>
              </a:rPr>
              <a:t>\\ make a set containing a single element v</a:t>
            </a:r>
          </a:p>
          <a:p>
            <a:pPr marL="0" indent="0">
              <a:buNone/>
            </a:pPr>
            <a:r>
              <a:rPr lang="en-US" sz="1600" dirty="0"/>
              <a:t>    dad[v] = -1; rank[v] = 0.</a:t>
            </a:r>
          </a:p>
        </p:txBody>
      </p:sp>
      <p:sp>
        <p:nvSpPr>
          <p:cNvPr id="1536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A204C0-0C88-450A-9576-2D817BE0A5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75" name="Rectangle 3">
            <a:extLst>
              <a:ext uri="{FF2B5EF4-FFF2-40B4-BE49-F238E27FC236}">
                <a16:creationId xmlns:a16="http://schemas.microsoft.com/office/drawing/2014/main" id="{6EBA5F20-4F93-4966-9490-0EB26DA7F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264" y="1617525"/>
            <a:ext cx="3265713" cy="20677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Union(r</a:t>
            </a:r>
            <a:r>
              <a:rPr lang="en-US" sz="1600" kern="0" baseline="-25000" dirty="0"/>
              <a:t>1</a:t>
            </a:r>
            <a:r>
              <a:rPr lang="en-US" sz="1600" kern="0" dirty="0"/>
              <a:t>, r</a:t>
            </a:r>
            <a:r>
              <a:rPr lang="en-US" sz="1600" kern="0" baseline="-25000" dirty="0"/>
              <a:t>2</a:t>
            </a:r>
            <a:r>
              <a:rPr lang="en-US" sz="1600" kern="0" dirty="0"/>
              <a:t>) </a:t>
            </a:r>
            <a:r>
              <a:rPr lang="en-US" sz="1400" kern="0" dirty="0">
                <a:solidFill>
                  <a:srgbClr val="FF9933"/>
                </a:solidFill>
              </a:rPr>
              <a:t>\\ Union by rank</a:t>
            </a:r>
          </a:p>
          <a:p>
            <a:pPr marL="0" indent="0">
              <a:buFontTx/>
              <a:buNone/>
            </a:pPr>
            <a:r>
              <a:rPr lang="en-US" sz="1200" kern="0" dirty="0">
                <a:solidFill>
                  <a:srgbClr val="00B050"/>
                </a:solidFill>
              </a:rPr>
              <a:t>\\ merge two sets r</a:t>
            </a:r>
            <a:r>
              <a:rPr lang="en-US" sz="1200" kern="0" baseline="-25000" dirty="0">
                <a:solidFill>
                  <a:srgbClr val="00B050"/>
                </a:solidFill>
              </a:rPr>
              <a:t>1</a:t>
            </a:r>
            <a:r>
              <a:rPr lang="en-US" sz="1200" kern="0" dirty="0">
                <a:solidFill>
                  <a:srgbClr val="00B050"/>
                </a:solidFill>
              </a:rPr>
              <a:t> and r</a:t>
            </a:r>
            <a:r>
              <a:rPr lang="en-US" sz="1200" kern="0" baseline="-25000" dirty="0">
                <a:solidFill>
                  <a:srgbClr val="00B050"/>
                </a:solidFill>
              </a:rPr>
              <a:t>2</a:t>
            </a:r>
            <a:r>
              <a:rPr lang="en-US" sz="1200" kern="0" dirty="0">
                <a:solidFill>
                  <a:srgbClr val="00B050"/>
                </a:solidFill>
              </a:rPr>
              <a:t> into a single set</a:t>
            </a:r>
          </a:p>
          <a:p>
            <a:pPr marL="0" indent="0">
              <a:buFontTx/>
              <a:buNone/>
            </a:pPr>
            <a:r>
              <a:rPr lang="en-US" sz="1600" kern="0" dirty="0"/>
              <a:t>   if (rank[r</a:t>
            </a:r>
            <a:r>
              <a:rPr lang="en-US" sz="1600" kern="0" baseline="-25000" dirty="0"/>
              <a:t>1</a:t>
            </a:r>
            <a:r>
              <a:rPr lang="en-US" sz="1600" kern="0" dirty="0"/>
              <a:t>] &gt;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</a:t>
            </a:r>
          </a:p>
          <a:p>
            <a:pPr marL="0" indent="0">
              <a:buFontTx/>
              <a:buNone/>
            </a:pPr>
            <a:r>
              <a:rPr lang="en-US" sz="1600" kern="0" dirty="0"/>
              <a:t>      dad[r</a:t>
            </a:r>
            <a:r>
              <a:rPr lang="en-US" sz="1600" kern="0" baseline="-25000" dirty="0"/>
              <a:t>2</a:t>
            </a:r>
            <a:r>
              <a:rPr lang="en-US" sz="1600" kern="0" dirty="0"/>
              <a:t>] = r</a:t>
            </a:r>
            <a:r>
              <a:rPr lang="en-US" sz="1600" kern="0" baseline="-25000" dirty="0"/>
              <a:t>1</a:t>
            </a:r>
            <a:r>
              <a:rPr lang="en-US" sz="1600" kern="0" dirty="0"/>
              <a:t>;</a:t>
            </a:r>
          </a:p>
          <a:p>
            <a:pPr marL="0" indent="0">
              <a:buFontTx/>
              <a:buNone/>
            </a:pPr>
            <a:r>
              <a:rPr lang="en-US" sz="1600" kern="0" dirty="0"/>
              <a:t>   else if (rank[r</a:t>
            </a:r>
            <a:r>
              <a:rPr lang="en-US" sz="1600" kern="0" baseline="-25000" dirty="0"/>
              <a:t>1</a:t>
            </a:r>
            <a:r>
              <a:rPr lang="en-US" sz="1600" kern="0" dirty="0"/>
              <a:t>] &lt;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</a:t>
            </a:r>
          </a:p>
          <a:p>
            <a:pPr marL="0" indent="0">
              <a:buFontTx/>
              <a:buNone/>
            </a:pPr>
            <a:r>
              <a:rPr lang="en-US" sz="1600" kern="0" dirty="0"/>
              <a:t>      dad[r</a:t>
            </a:r>
            <a:r>
              <a:rPr lang="en-US" sz="1600" kern="0" baseline="-25000" dirty="0"/>
              <a:t>1</a:t>
            </a:r>
            <a:r>
              <a:rPr lang="en-US" sz="1600" kern="0" dirty="0"/>
              <a:t>] = r</a:t>
            </a:r>
            <a:r>
              <a:rPr lang="en-US" sz="1600" kern="0" baseline="-25000" dirty="0"/>
              <a:t>2</a:t>
            </a:r>
            <a:r>
              <a:rPr lang="en-US" sz="1600" kern="0" dirty="0"/>
              <a:t>;</a:t>
            </a:r>
          </a:p>
          <a:p>
            <a:pPr marL="0" indent="0">
              <a:buFontTx/>
              <a:buNone/>
            </a:pPr>
            <a:r>
              <a:rPr lang="en-US" sz="1600" kern="0" dirty="0"/>
              <a:t>   else dad[r</a:t>
            </a:r>
            <a:r>
              <a:rPr lang="en-US" sz="1600" kern="0" baseline="-25000" dirty="0"/>
              <a:t>1</a:t>
            </a:r>
            <a:r>
              <a:rPr lang="en-US" sz="1600" kern="0" dirty="0"/>
              <a:t>] = r</a:t>
            </a:r>
            <a:r>
              <a:rPr lang="en-US" sz="1600" kern="0" baseline="-25000" dirty="0"/>
              <a:t>2</a:t>
            </a:r>
            <a:r>
              <a:rPr lang="en-US" sz="1600" kern="0" dirty="0"/>
              <a:t>; rank[r</a:t>
            </a:r>
            <a:r>
              <a:rPr lang="en-US" sz="1600" kern="0" baseline="-25000" dirty="0"/>
              <a:t>2</a:t>
            </a:r>
            <a:r>
              <a:rPr lang="en-US" sz="1600" kern="0" dirty="0"/>
              <a:t>])++.</a:t>
            </a:r>
          </a:p>
          <a:p>
            <a:pPr marL="0" indent="0">
              <a:buFontTx/>
              <a:buNone/>
            </a:pPr>
            <a:endParaRPr lang="en-US" sz="1800" kern="0" dirty="0"/>
          </a:p>
        </p:txBody>
      </p:sp>
      <p:sp>
        <p:nvSpPr>
          <p:cNvPr id="78" name="Rectangle 3">
            <a:extLst>
              <a:ext uri="{FF2B5EF4-FFF2-40B4-BE49-F238E27FC236}">
                <a16:creationId xmlns:a16="http://schemas.microsoft.com/office/drawing/2014/main" id="{02FBDDA4-0AB0-4A17-B6F0-FCBD20DCD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264" y="3816941"/>
            <a:ext cx="3265713" cy="248738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kern="0" dirty="0"/>
              <a:t>Find(v) </a:t>
            </a:r>
            <a:r>
              <a:rPr lang="en-US" sz="1400" kern="0" dirty="0">
                <a:solidFill>
                  <a:srgbClr val="FF9933"/>
                </a:solidFill>
              </a:rPr>
              <a:t>\\ Find with path compression</a:t>
            </a:r>
          </a:p>
          <a:p>
            <a:pPr marL="0" indent="0">
              <a:buFontTx/>
              <a:buNone/>
            </a:pPr>
            <a:r>
              <a:rPr lang="en-US" sz="1200" kern="0" dirty="0">
                <a:solidFill>
                  <a:srgbClr val="00B050"/>
                </a:solidFill>
              </a:rPr>
              <a:t>\\ find the set containing v</a:t>
            </a:r>
          </a:p>
          <a:p>
            <a:pPr marL="0" indent="0">
              <a:buNone/>
            </a:pPr>
            <a:r>
              <a:rPr lang="en-US" sz="1600" kern="0" dirty="0"/>
              <a:t>1. r = v; S = </a:t>
            </a:r>
            <a:r>
              <a:rPr lang="el-GR" sz="1600" kern="0" dirty="0"/>
              <a:t>Φ</a:t>
            </a:r>
            <a:r>
              <a:rPr lang="en-US" sz="1600" kern="0" dirty="0"/>
              <a:t>;</a:t>
            </a:r>
          </a:p>
          <a:p>
            <a:pPr marL="0" indent="0">
              <a:buNone/>
            </a:pPr>
            <a:r>
              <a:rPr lang="en-US" sz="1600" kern="0" dirty="0"/>
              <a:t>2. while (dad[r] ≠ -1)</a:t>
            </a:r>
          </a:p>
          <a:p>
            <a:pPr marL="0" indent="0">
              <a:buNone/>
            </a:pPr>
            <a:r>
              <a:rPr lang="en-US" sz="1600" kern="0" dirty="0"/>
              <a:t>       r → S;  r = dad[r]; </a:t>
            </a:r>
          </a:p>
          <a:p>
            <a:pPr marL="0" indent="0">
              <a:buNone/>
            </a:pPr>
            <a:r>
              <a:rPr lang="en-US" sz="1600" kern="0" dirty="0"/>
              <a:t>3. while (S ≠ </a:t>
            </a:r>
            <a:r>
              <a:rPr lang="el-GR" sz="1600" kern="0" dirty="0"/>
              <a:t>Φ</a:t>
            </a:r>
            <a:r>
              <a:rPr lang="en-US" sz="1600" kern="0" dirty="0"/>
              <a:t>) </a:t>
            </a:r>
          </a:p>
          <a:p>
            <a:pPr marL="0" indent="0">
              <a:buFontTx/>
              <a:buNone/>
            </a:pPr>
            <a:r>
              <a:rPr lang="en-US" sz="1800" kern="0" dirty="0"/>
              <a:t>      w ← S;  dad[w] = r;</a:t>
            </a:r>
          </a:p>
          <a:p>
            <a:pPr marL="0" indent="0">
              <a:buFontTx/>
              <a:buNone/>
            </a:pPr>
            <a:r>
              <a:rPr lang="en-US" sz="1800" kern="0" dirty="0"/>
              <a:t>4. return (r).</a:t>
            </a:r>
          </a:p>
        </p:txBody>
      </p:sp>
      <p:sp>
        <p:nvSpPr>
          <p:cNvPr id="79" name="Rectangle 3">
            <a:extLst>
              <a:ext uri="{FF2B5EF4-FFF2-40B4-BE49-F238E27FC236}">
                <a16:creationId xmlns:a16="http://schemas.microsoft.com/office/drawing/2014/main" id="{B27B398D-E16E-40F4-B94C-448A86944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630884"/>
            <a:ext cx="4488375" cy="107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FF0000"/>
                </a:solidFill>
              </a:rPr>
              <a:t>Problem:</a:t>
            </a:r>
            <a:r>
              <a:rPr lang="en-US" sz="2000" kern="0" dirty="0"/>
              <a:t> given a sequence of m MUF operations on n elements {a</a:t>
            </a:r>
            <a:r>
              <a:rPr lang="en-US" sz="2000" kern="0" baseline="-25000" dirty="0"/>
              <a:t>1</a:t>
            </a:r>
            <a:r>
              <a:rPr lang="en-US" sz="2000" kern="0" dirty="0"/>
              <a:t>, …, a</a:t>
            </a:r>
            <a:r>
              <a:rPr lang="en-US" sz="2000" kern="0" baseline="-25000" dirty="0"/>
              <a:t>n</a:t>
            </a:r>
            <a:r>
              <a:rPr lang="en-US" sz="2000" kern="0" dirty="0"/>
              <a:t>}, what is the total running time? </a:t>
            </a:r>
          </a:p>
        </p:txBody>
      </p:sp>
      <p:sp>
        <p:nvSpPr>
          <p:cNvPr id="80" name="Rectangle 3">
            <a:extLst>
              <a:ext uri="{FF2B5EF4-FFF2-40B4-BE49-F238E27FC236}">
                <a16:creationId xmlns:a16="http://schemas.microsoft.com/office/drawing/2014/main" id="{8FD22764-39C9-4487-ABA7-D0424036C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1864678"/>
            <a:ext cx="4797136" cy="42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1: </a:t>
            </a:r>
            <a:r>
              <a:rPr lang="en-US" sz="2000" kern="0" dirty="0" err="1"/>
              <a:t>MakeSet</a:t>
            </a:r>
            <a:r>
              <a:rPr lang="en-US" sz="2000" kern="0" dirty="0"/>
              <a:t> &amp; Union take time O(1).</a:t>
            </a:r>
          </a:p>
        </p:txBody>
      </p:sp>
      <p:sp>
        <p:nvSpPr>
          <p:cNvPr id="81" name="Rectangle 3">
            <a:extLst>
              <a:ext uri="{FF2B5EF4-FFF2-40B4-BE49-F238E27FC236}">
                <a16:creationId xmlns:a16="http://schemas.microsoft.com/office/drawing/2014/main" id="{3FA8B758-A373-4017-9FE9-468884637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2291687"/>
            <a:ext cx="4642759" cy="7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2: </a:t>
            </a:r>
            <a:r>
              <a:rPr lang="en-US" sz="2000" kern="0" dirty="0"/>
              <a:t>Find takes time O(L), where L is the length of the Find-path.</a:t>
            </a:r>
          </a:p>
        </p:txBody>
      </p:sp>
      <p:sp>
        <p:nvSpPr>
          <p:cNvPr id="97" name="Rectangle 3">
            <a:extLst>
              <a:ext uri="{FF2B5EF4-FFF2-40B4-BE49-F238E27FC236}">
                <a16:creationId xmlns:a16="http://schemas.microsoft.com/office/drawing/2014/main" id="{0B117AC8-CE3D-487E-A492-943D43C19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225" y="3022524"/>
            <a:ext cx="4642759" cy="7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3: </a:t>
            </a:r>
            <a:r>
              <a:rPr lang="en-US" sz="2000" kern="0" dirty="0"/>
              <a:t>The total time of all Finds is </a:t>
            </a:r>
            <a:r>
              <a:rPr lang="en-US" sz="2000" kern="0" dirty="0">
                <a:solidFill>
                  <a:srgbClr val="FF0000"/>
                </a:solidFill>
              </a:rPr>
              <a:t>O(sum of the lengths of all Find-paths)</a:t>
            </a:r>
          </a:p>
        </p:txBody>
      </p:sp>
      <p:sp>
        <p:nvSpPr>
          <p:cNvPr id="98" name="Rectangle 3">
            <a:extLst>
              <a:ext uri="{FF2B5EF4-FFF2-40B4-BE49-F238E27FC236}">
                <a16:creationId xmlns:a16="http://schemas.microsoft.com/office/drawing/2014/main" id="{F347B4B0-B305-4322-A7F5-7C22004C9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413" y="4262992"/>
            <a:ext cx="464275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4: </a:t>
            </a:r>
            <a:r>
              <a:rPr lang="en-US" sz="2000" kern="0" dirty="0"/>
              <a:t>rank[v] ≤ log</a:t>
            </a:r>
            <a:r>
              <a:rPr lang="en-US" sz="1000" kern="0" dirty="0"/>
              <a:t> </a:t>
            </a:r>
            <a:r>
              <a:rPr lang="en-US" sz="2000" kern="0" dirty="0"/>
              <a:t>n for all v.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99" name="Rectangle 3">
            <a:extLst>
              <a:ext uri="{FF2B5EF4-FFF2-40B4-BE49-F238E27FC236}">
                <a16:creationId xmlns:a16="http://schemas.microsoft.com/office/drawing/2014/main" id="{3951658D-0BFE-4BCD-B5C8-05711C175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412" y="4786512"/>
            <a:ext cx="4642759" cy="771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kern="0" dirty="0">
                <a:solidFill>
                  <a:srgbClr val="00B050"/>
                </a:solidFill>
              </a:rPr>
              <a:t>Fact 5: </a:t>
            </a:r>
            <a:r>
              <a:rPr lang="en-US" sz="2000" kern="0" dirty="0"/>
              <a:t>if p is the parent of v then 	rank[p] &gt; rank[v].</a:t>
            </a:r>
          </a:p>
        </p:txBody>
      </p:sp>
    </p:spTree>
    <p:extLst>
      <p:ext uri="{BB962C8B-B14F-4D97-AF65-F5344CB8AC3E}">
        <p14:creationId xmlns:p14="http://schemas.microsoft.com/office/powerpoint/2010/main" val="1146075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1" y="1325429"/>
            <a:ext cx="8006939" cy="502787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2-3 trees: definition, operations, and complexity. Using 2-3 trees as a data structure to develop faster algorithms;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B+ trees: definition and complexity of the basic operations;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Hashing: definitions and structures, universal hashing, perfect hashing;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Graph representations: adjacency list and adjacency matrix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DFS and BFS. Using them to solve graph problems;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Topological sorting and strongly connected components, and their variations;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Dijkstra’s algorithm and Kruskal’s algorithm: for maximum bandwidth path, </a:t>
            </a:r>
            <a:r>
              <a:rPr lang="en-US" altLang="en-US" sz="2200" dirty="0">
                <a:solidFill>
                  <a:srgbClr val="FF0000"/>
                </a:solidFill>
                <a:cs typeface="Times New Roman" panose="02020603050405020304" pitchFamily="18" charset="0"/>
              </a:rPr>
              <a:t>shortest path</a:t>
            </a:r>
            <a:r>
              <a:rPr lang="en-US" altLang="en-US" sz="2200" dirty="0">
                <a:cs typeface="Times New Roman" panose="02020603050405020304" pitchFamily="18" charset="0"/>
              </a:rPr>
              <a:t>, max/</a:t>
            </a:r>
            <a:r>
              <a:rPr lang="en-US" altLang="en-US" sz="2200" dirty="0">
                <a:solidFill>
                  <a:srgbClr val="FF0000"/>
                </a:solidFill>
                <a:cs typeface="Times New Roman" panose="02020603050405020304" pitchFamily="18" charset="0"/>
              </a:rPr>
              <a:t>min spanning trees</a:t>
            </a:r>
            <a:r>
              <a:rPr lang="en-US" altLang="en-US" sz="2200" dirty="0"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Union (by rank) and Find (with path compression): data structures and implementation.</a:t>
            </a:r>
          </a:p>
          <a:p>
            <a:pPr marL="457200" indent="-457200">
              <a:buFont typeface="+mj-lt"/>
              <a:buAutoNum type="arabicPeriod"/>
            </a:pPr>
            <a:endParaRPr lang="en-US" altLang="en-US" sz="2200" dirty="0">
              <a:cs typeface="Times New Roman" panose="02020603050405020304" pitchFamily="18" charset="0"/>
            </a:endParaRPr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8"/>
            <a:ext cx="7772400" cy="600678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Midterm Review</a:t>
            </a:r>
            <a:endParaRPr lang="en-US" altLang="en-US" sz="3200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907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1" y="1325429"/>
            <a:ext cx="8110848" cy="502787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2-3 trees: definition, operations, and complexity. Using 2-3 trees as a data structure to develop faster algorithms; </a:t>
            </a:r>
          </a:p>
          <a:p>
            <a:pPr marL="0" indent="0">
              <a:buNone/>
            </a:pPr>
            <a:endParaRPr lang="en-US" altLang="en-US" sz="22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200" dirty="0">
                <a:solidFill>
                  <a:srgbClr val="FF0000"/>
                </a:solidFill>
                <a:cs typeface="Times New Roman" panose="02020603050405020304" pitchFamily="18" charset="0"/>
              </a:rPr>
              <a:t>Sample Questions:</a:t>
            </a:r>
          </a:p>
          <a:p>
            <a:pPr marL="457200" indent="-457200">
              <a:buAutoNum type="alphaUcPeriod"/>
            </a:pPr>
            <a:r>
              <a:rPr lang="en-US" altLang="en-US" sz="2200" dirty="0">
                <a:solidFill>
                  <a:srgbClr val="00B050"/>
                </a:solidFill>
                <a:cs typeface="Times New Roman" panose="02020603050405020304" pitchFamily="18" charset="0"/>
              </a:rPr>
              <a:t>Construct a sorted array of the elements stored in a 2-3 tree in time O(n).</a:t>
            </a:r>
          </a:p>
          <a:p>
            <a:pPr marL="457200" indent="-457200">
              <a:buAutoNum type="alphaUcPeriod"/>
            </a:pPr>
            <a:r>
              <a:rPr lang="en-US" altLang="en-US" sz="2200" dirty="0">
                <a:solidFill>
                  <a:srgbClr val="00B050"/>
                </a:solidFill>
                <a:cs typeface="Times New Roman" panose="02020603050405020304" pitchFamily="18" charset="0"/>
              </a:rPr>
              <a:t>Find the 10</a:t>
            </a:r>
            <a:r>
              <a:rPr lang="en-US" altLang="en-US" sz="2200" baseline="30000" dirty="0">
                <a:solidFill>
                  <a:srgbClr val="00B050"/>
                </a:solidFill>
                <a:cs typeface="Times New Roman" panose="02020603050405020304" pitchFamily="18" charset="0"/>
              </a:rPr>
              <a:t>th</a:t>
            </a:r>
            <a:r>
              <a:rPr lang="en-US" altLang="en-US" sz="2200" dirty="0">
                <a:solidFill>
                  <a:srgbClr val="00B050"/>
                </a:solidFill>
                <a:cs typeface="Times New Roman" panose="02020603050405020304" pitchFamily="18" charset="0"/>
              </a:rPr>
              <a:t> smallest element in a 2-3 tree in time O(log n)</a:t>
            </a:r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8"/>
            <a:ext cx="7772400" cy="600678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Midterm Review</a:t>
            </a:r>
            <a:endParaRPr lang="en-US" altLang="en-US" sz="3200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28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1" y="1325429"/>
            <a:ext cx="8006939" cy="502787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2-3 trees: definition, operations, and complexity. Using 2-3 trees as a data structure to develop faster algorithms;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B+ trees: definition and complexity of the basic operations;</a:t>
            </a:r>
          </a:p>
          <a:p>
            <a:pPr marL="0" indent="0">
              <a:buNone/>
            </a:pPr>
            <a:endParaRPr lang="en-US" altLang="en-US" sz="22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200" dirty="0">
                <a:solidFill>
                  <a:srgbClr val="FF0000"/>
                </a:solidFill>
                <a:cs typeface="Times New Roman" panose="02020603050405020304" pitchFamily="18" charset="0"/>
              </a:rPr>
              <a:t>Sample questions:</a:t>
            </a:r>
          </a:p>
          <a:p>
            <a:pPr marL="0" indent="0">
              <a:buNone/>
            </a:pPr>
            <a:r>
              <a:rPr lang="en-US" altLang="en-US" sz="2200" dirty="0">
                <a:solidFill>
                  <a:srgbClr val="00B050"/>
                </a:solidFill>
                <a:cs typeface="Times New Roman" panose="02020603050405020304" pitchFamily="18" charset="0"/>
              </a:rPr>
              <a:t>To store 10,000 records in a B+ tree T of order 100, at least (or at most) how many levels does T have to have? </a:t>
            </a:r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8"/>
            <a:ext cx="7772400" cy="600678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Midterm Review</a:t>
            </a:r>
            <a:endParaRPr lang="en-US" altLang="en-US" sz="3200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045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1" y="1325429"/>
            <a:ext cx="8006939" cy="502787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2-3 trees: definition, operations, and complexity. Using 2-3 trees as a data structure to develop faster algorithms;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B+ trees: definition and complexity of the basic operations;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Hashing: definitions and structures, universal hashing, perfect hashing;</a:t>
            </a:r>
          </a:p>
          <a:p>
            <a:pPr marL="0" indent="0">
              <a:buNone/>
            </a:pPr>
            <a:endParaRPr lang="en-US" altLang="en-US" sz="22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200" dirty="0">
                <a:solidFill>
                  <a:srgbClr val="FF0000"/>
                </a:solidFill>
                <a:cs typeface="Times New Roman" panose="02020603050405020304" pitchFamily="18" charset="0"/>
              </a:rPr>
              <a:t>Sample questions:</a:t>
            </a:r>
          </a:p>
          <a:p>
            <a:pPr marL="457200" indent="-457200">
              <a:buAutoNum type="alphaUcPeriod"/>
            </a:pPr>
            <a:r>
              <a:rPr lang="en-US" altLang="en-US" sz="2200" dirty="0">
                <a:solidFill>
                  <a:srgbClr val="00B050"/>
                </a:solidFill>
                <a:cs typeface="Times New Roman" panose="02020603050405020304" pitchFamily="18" charset="0"/>
              </a:rPr>
              <a:t>How do you use hashing to store data?</a:t>
            </a:r>
          </a:p>
          <a:p>
            <a:pPr marL="457200" indent="-457200">
              <a:buAutoNum type="alphaUcPeriod"/>
            </a:pPr>
            <a:r>
              <a:rPr lang="en-US" altLang="en-US" sz="2200" dirty="0">
                <a:solidFill>
                  <a:srgbClr val="00B050"/>
                </a:solidFill>
                <a:cs typeface="Times New Roman" panose="02020603050405020304" pitchFamily="18" charset="0"/>
              </a:rPr>
              <a:t>How bad can a hash function be? </a:t>
            </a:r>
          </a:p>
          <a:p>
            <a:pPr marL="457200" indent="-457200">
              <a:buAutoNum type="alphaUcPeriod"/>
            </a:pPr>
            <a:r>
              <a:rPr lang="en-US" altLang="en-US" sz="2200" dirty="0">
                <a:solidFill>
                  <a:srgbClr val="00B050"/>
                </a:solidFill>
                <a:cs typeface="Times New Roman" panose="02020603050405020304" pitchFamily="18" charset="0"/>
              </a:rPr>
              <a:t>How do you get a reasonably good hash function?</a:t>
            </a:r>
          </a:p>
          <a:p>
            <a:pPr marL="457200" indent="-457200">
              <a:buAutoNum type="alphaUcPeriod"/>
            </a:pPr>
            <a:r>
              <a:rPr lang="en-US" altLang="en-US" sz="2200" dirty="0">
                <a:solidFill>
                  <a:srgbClr val="00B050"/>
                </a:solidFill>
                <a:cs typeface="Times New Roman" panose="02020603050405020304" pitchFamily="18" charset="0"/>
              </a:rPr>
              <a:t>Universal hashing, perfect hashing, ..</a:t>
            </a:r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8"/>
            <a:ext cx="7772400" cy="600678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Midterm Review</a:t>
            </a:r>
            <a:endParaRPr lang="en-US" altLang="en-US" sz="3200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275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1" y="1325429"/>
            <a:ext cx="8006939" cy="502787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2-3 trees: definition, operations, and complexity. Using 2-3 trees as a data structure to develop faster algorithms;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B+ trees: definition and complexity of the basic operations;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Hashing: definitions and structures, universal hashing, perfect hashing;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Graph representations: adjacency list and adjacency matrix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DFS and BFS. Using them to solve graph problems;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Topological sorting and strongly connected components, and their variations;</a:t>
            </a:r>
          </a:p>
          <a:p>
            <a:pPr marL="457200" indent="-457200">
              <a:buFont typeface="+mj-lt"/>
              <a:buAutoNum type="arabicPeriod"/>
            </a:pPr>
            <a:endParaRPr lang="en-US" altLang="en-US" sz="22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200" dirty="0">
                <a:solidFill>
                  <a:srgbClr val="FF0000"/>
                </a:solidFill>
                <a:cs typeface="Times New Roman" panose="02020603050405020304" pitchFamily="18" charset="0"/>
              </a:rPr>
              <a:t>Sample questions:</a:t>
            </a:r>
          </a:p>
          <a:p>
            <a:pPr marL="0" indent="0">
              <a:buNone/>
            </a:pPr>
            <a:r>
              <a:rPr lang="en-US" altLang="en-US" sz="2200" dirty="0">
                <a:solidFill>
                  <a:srgbClr val="00B050"/>
                </a:solidFill>
                <a:cs typeface="Times New Roman" panose="02020603050405020304" pitchFamily="18" charset="0"/>
              </a:rPr>
              <a:t>A. Using DFS and BFS to solve graph problems</a:t>
            </a:r>
          </a:p>
          <a:p>
            <a:pPr marL="457200" indent="-457200">
              <a:buFont typeface="+mj-lt"/>
              <a:buAutoNum type="arabicPeriod"/>
            </a:pPr>
            <a:endParaRPr lang="en-US" altLang="en-US" sz="22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en-US" sz="2200" dirty="0">
              <a:cs typeface="Times New Roman" panose="02020603050405020304" pitchFamily="18" charset="0"/>
            </a:endParaRPr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8"/>
            <a:ext cx="7772400" cy="600678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Midterm Review</a:t>
            </a:r>
            <a:endParaRPr lang="en-US" altLang="en-US" sz="3200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227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1" y="1325429"/>
            <a:ext cx="8006939" cy="502787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2-3 trees: definition, operations, and complexity. Using 2-3 trees as a data structure to develop faster algorithms;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B+ trees: definition and complexity of the basic operations;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Hashing: definitions and structures, universal hashing, perfect hashing;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Graph representations: adjacency list and adjacency matrix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DFS and BFS. Using them to solve graph problems;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Topological sorting and strongly connected components, and their variations;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Dijkstra’s algorithm and Kruskal’s algorithm: for maximum bandwidth path, </a:t>
            </a:r>
            <a:r>
              <a:rPr lang="en-US" altLang="en-US" sz="2200" dirty="0">
                <a:solidFill>
                  <a:srgbClr val="FF0000"/>
                </a:solidFill>
                <a:cs typeface="Times New Roman" panose="02020603050405020304" pitchFamily="18" charset="0"/>
              </a:rPr>
              <a:t>shortest path</a:t>
            </a:r>
            <a:r>
              <a:rPr lang="en-US" altLang="en-US" sz="2200" dirty="0">
                <a:cs typeface="Times New Roman" panose="02020603050405020304" pitchFamily="18" charset="0"/>
              </a:rPr>
              <a:t>, max/</a:t>
            </a:r>
            <a:r>
              <a:rPr lang="en-US" altLang="en-US" sz="2200" dirty="0">
                <a:solidFill>
                  <a:srgbClr val="FF0000"/>
                </a:solidFill>
                <a:cs typeface="Times New Roman" panose="02020603050405020304" pitchFamily="18" charset="0"/>
              </a:rPr>
              <a:t>min spanning trees</a:t>
            </a:r>
            <a:r>
              <a:rPr lang="en-US" altLang="en-US" sz="2200" dirty="0"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altLang="en-US" sz="22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200" dirty="0">
                <a:cs typeface="Times New Roman" panose="02020603050405020304" pitchFamily="18" charset="0"/>
              </a:rPr>
              <a:t>     </a:t>
            </a:r>
            <a:r>
              <a:rPr lang="en-US" altLang="en-US" sz="2200" dirty="0">
                <a:solidFill>
                  <a:srgbClr val="00B050"/>
                </a:solidFill>
                <a:cs typeface="Times New Roman" panose="02020603050405020304" pitchFamily="18" charset="0"/>
              </a:rPr>
              <a:t>Correctness, data structures, complexity</a:t>
            </a:r>
          </a:p>
          <a:p>
            <a:pPr marL="0" indent="0">
              <a:buNone/>
            </a:pPr>
            <a:endParaRPr lang="en-US" altLang="en-US" sz="2200" dirty="0">
              <a:cs typeface="Times New Roman" panose="02020603050405020304" pitchFamily="18" charset="0"/>
            </a:endParaRPr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8"/>
            <a:ext cx="7772400" cy="600678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Midterm Review</a:t>
            </a:r>
            <a:endParaRPr lang="en-US" altLang="en-US" sz="3200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73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1" y="1420432"/>
            <a:ext cx="8158349" cy="5027870"/>
          </a:xfrm>
        </p:spPr>
        <p:txBody>
          <a:bodyPr/>
          <a:lstStyle/>
          <a:p>
            <a:pPr lvl="0">
              <a:buAutoNum type="arabicPeriod"/>
            </a:pPr>
            <a:r>
              <a:rPr lang="en-US" sz="1800" dirty="0"/>
              <a:t>for (v = 0; v &lt; n; v++) status[v] = unseen;</a:t>
            </a:r>
          </a:p>
          <a:p>
            <a:pPr lvl="0">
              <a:buAutoNum type="arabicPeriod"/>
            </a:pPr>
            <a:r>
              <a:rPr lang="en-US" sz="1800" dirty="0"/>
              <a:t>status[s] = in-tree; </a:t>
            </a:r>
          </a:p>
          <a:p>
            <a:pPr lvl="0">
              <a:buAutoNum type="arabicPeriod"/>
            </a:pPr>
            <a:r>
              <a:rPr lang="en-US" sz="1800" dirty="0"/>
              <a:t>for (each edge [s, w])</a:t>
            </a:r>
          </a:p>
          <a:p>
            <a:pPr marL="0" indent="0">
              <a:buNone/>
            </a:pPr>
            <a:r>
              <a:rPr lang="en-US" sz="1800" dirty="0"/>
              <a:t>         status[w] = fringe; dad[w] = s;  </a:t>
            </a:r>
            <a:r>
              <a:rPr lang="en-US" sz="1800" dirty="0" err="1"/>
              <a:t>bw</a:t>
            </a:r>
            <a:r>
              <a:rPr lang="en-US" sz="1800" dirty="0"/>
              <a:t>[w] = weight(s, w);</a:t>
            </a:r>
          </a:p>
          <a:p>
            <a:pPr lvl="0">
              <a:buAutoNum type="arabicPeriod" startAt="4"/>
            </a:pPr>
            <a:r>
              <a:rPr lang="en-US" sz="1800" dirty="0"/>
              <a:t>while (there are fringes)</a:t>
            </a:r>
          </a:p>
          <a:p>
            <a:pPr marL="0" lvl="0" indent="0">
              <a:buNone/>
            </a:pPr>
            <a:r>
              <a:rPr lang="en-US" sz="1800" dirty="0"/>
              <a:t>        pick the fringe v of the largest </a:t>
            </a:r>
            <a:r>
              <a:rPr lang="en-US" sz="1800" dirty="0" err="1"/>
              <a:t>bw</a:t>
            </a:r>
            <a:r>
              <a:rPr lang="en-US" sz="1800" dirty="0"/>
              <a:t>[v]; status[v] = in-tree;</a:t>
            </a:r>
          </a:p>
          <a:p>
            <a:pPr marL="0" lvl="0" indent="0">
              <a:buNone/>
            </a:pPr>
            <a:r>
              <a:rPr lang="en-US" sz="1800" dirty="0"/>
              <a:t>        for (each edge [v, w])</a:t>
            </a:r>
          </a:p>
          <a:p>
            <a:pPr marL="0" lvl="0" indent="0">
              <a:buNone/>
            </a:pPr>
            <a:r>
              <a:rPr lang="en-US" sz="1800" dirty="0"/>
              <a:t>            if (status[w] == unseen)</a:t>
            </a:r>
          </a:p>
          <a:p>
            <a:pPr marL="0" lvl="0" indent="0">
              <a:buNone/>
            </a:pPr>
            <a:r>
              <a:rPr lang="en-US" sz="1800" dirty="0"/>
              <a:t>                status[w] = fringe;   </a:t>
            </a:r>
            <a:r>
              <a:rPr lang="en-US" sz="1800" dirty="0" err="1"/>
              <a:t>bw</a:t>
            </a:r>
            <a:r>
              <a:rPr lang="en-US" sz="1800" dirty="0"/>
              <a:t>[w] = min{ </a:t>
            </a:r>
            <a:r>
              <a:rPr lang="en-US" sz="1800" dirty="0" err="1"/>
              <a:t>bw</a:t>
            </a:r>
            <a:r>
              <a:rPr lang="en-US" sz="1800" dirty="0"/>
              <a:t>[v], weight(v, w) };  </a:t>
            </a:r>
          </a:p>
          <a:p>
            <a:pPr marL="0" lvl="0" indent="0">
              <a:buNone/>
            </a:pPr>
            <a:r>
              <a:rPr lang="en-US" sz="1800" dirty="0"/>
              <a:t>                dad[w] = v; </a:t>
            </a:r>
          </a:p>
          <a:p>
            <a:pPr marL="0" lvl="0" indent="0">
              <a:buNone/>
            </a:pPr>
            <a:r>
              <a:rPr lang="en-US" sz="1800" dirty="0"/>
              <a:t>            else if (status[w] == fringe) &amp; (</a:t>
            </a:r>
            <a:r>
              <a:rPr lang="en-US" sz="1800" dirty="0" err="1"/>
              <a:t>bw</a:t>
            </a:r>
            <a:r>
              <a:rPr lang="en-US" sz="1800" dirty="0"/>
              <a:t>[w] &lt; min{</a:t>
            </a:r>
            <a:r>
              <a:rPr lang="en-US" sz="1800" dirty="0" err="1"/>
              <a:t>bw</a:t>
            </a:r>
            <a:r>
              <a:rPr lang="en-US" sz="1800" dirty="0"/>
              <a:t>[v], weight(v, w)})</a:t>
            </a:r>
          </a:p>
          <a:p>
            <a:pPr marL="0" lvl="0" indent="0">
              <a:buNone/>
            </a:pPr>
            <a:r>
              <a:rPr lang="en-US" sz="1800" dirty="0"/>
              <a:t>                 </a:t>
            </a:r>
            <a:r>
              <a:rPr lang="en-US" sz="1800" dirty="0" err="1"/>
              <a:t>bw</a:t>
            </a:r>
            <a:r>
              <a:rPr lang="en-US" sz="1800" dirty="0"/>
              <a:t>[w] = min{ </a:t>
            </a:r>
            <a:r>
              <a:rPr lang="en-US" sz="1800" dirty="0" err="1"/>
              <a:t>bw</a:t>
            </a:r>
            <a:r>
              <a:rPr lang="en-US" sz="1800" dirty="0"/>
              <a:t>[v], weight(v, w)};  dad[w] = v;</a:t>
            </a:r>
          </a:p>
          <a:p>
            <a:pPr lvl="0">
              <a:buAutoNum type="arabicPeriod" startAt="5"/>
            </a:pPr>
            <a:r>
              <a:rPr lang="en-US" sz="1800" dirty="0"/>
              <a:t>if (status[t] != in-tree) return (‘no s-t path’);</a:t>
            </a:r>
          </a:p>
          <a:p>
            <a:pPr marL="0" lvl="0" indent="0">
              <a:buNone/>
            </a:pPr>
            <a:r>
              <a:rPr lang="en-US" sz="1800" dirty="0"/>
              <a:t>     else  x = t;  print(x);  </a:t>
            </a:r>
          </a:p>
          <a:p>
            <a:pPr marL="0" lvl="0" indent="0">
              <a:buNone/>
            </a:pPr>
            <a:r>
              <a:rPr lang="en-US" sz="1800" dirty="0"/>
              <a:t>            while (x ≠ s)  {print(x);  x = dad[x].}</a:t>
            </a:r>
          </a:p>
          <a:p>
            <a:pPr marL="0" indent="0">
              <a:buNone/>
            </a:pPr>
            <a:endParaRPr lang="en-US" altLang="en-US" sz="1800" dirty="0">
              <a:cs typeface="Times New Roman" panose="02020603050405020304" pitchFamily="18" charset="0"/>
            </a:endParaRPr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3722"/>
            <a:ext cx="7772400" cy="600678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+mn-lt"/>
                <a:cs typeface="Times New Roman" panose="02020603050405020304" pitchFamily="18" charset="0"/>
              </a:rPr>
              <a:t>Dijkstra’s Algorithm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7C57AE-52F4-49AF-B0ED-B0F18FC79952}"/>
              </a:ext>
            </a:extLst>
          </p:cNvPr>
          <p:cNvSpPr txBox="1"/>
          <p:nvPr/>
        </p:nvSpPr>
        <p:spPr>
          <a:xfrm>
            <a:off x="546263" y="914400"/>
            <a:ext cx="3124766" cy="40011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Maximum Bandwidth Path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159F2B-DF7A-406A-AB26-DB82917B9C29}"/>
              </a:ext>
            </a:extLst>
          </p:cNvPr>
          <p:cNvSpPr/>
          <p:nvPr/>
        </p:nvSpPr>
        <p:spPr>
          <a:xfrm>
            <a:off x="4488874" y="2398815"/>
            <a:ext cx="2280062" cy="405739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6D39D9-051A-4B05-BD00-6A6F8AD5FC6B}"/>
              </a:ext>
            </a:extLst>
          </p:cNvPr>
          <p:cNvSpPr/>
          <p:nvPr/>
        </p:nvSpPr>
        <p:spPr>
          <a:xfrm>
            <a:off x="4736276" y="4053445"/>
            <a:ext cx="2792680" cy="344384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F12379-7D74-449B-88B7-23D24328B717}"/>
              </a:ext>
            </a:extLst>
          </p:cNvPr>
          <p:cNvSpPr/>
          <p:nvPr/>
        </p:nvSpPr>
        <p:spPr>
          <a:xfrm>
            <a:off x="4524501" y="4731669"/>
            <a:ext cx="3728850" cy="344384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A35012-5771-44A5-AB01-4D8D31C12D71}"/>
              </a:ext>
            </a:extLst>
          </p:cNvPr>
          <p:cNvSpPr/>
          <p:nvPr/>
        </p:nvSpPr>
        <p:spPr>
          <a:xfrm>
            <a:off x="2660076" y="5065509"/>
            <a:ext cx="2790698" cy="344384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13F712-075F-4EF7-9DA7-A2C1C4B16D06}"/>
              </a:ext>
            </a:extLst>
          </p:cNvPr>
          <p:cNvSpPr/>
          <p:nvPr/>
        </p:nvSpPr>
        <p:spPr>
          <a:xfrm>
            <a:off x="3431969" y="3040101"/>
            <a:ext cx="783771" cy="405739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822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4E26485-05C4-486A-A634-D32A520D49F1}"/>
              </a:ext>
            </a:extLst>
          </p:cNvPr>
          <p:cNvSpPr/>
          <p:nvPr/>
        </p:nvSpPr>
        <p:spPr>
          <a:xfrm>
            <a:off x="3431969" y="3040101"/>
            <a:ext cx="902525" cy="405739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A35012-5771-44A5-AB01-4D8D31C12D71}"/>
              </a:ext>
            </a:extLst>
          </p:cNvPr>
          <p:cNvSpPr/>
          <p:nvPr/>
        </p:nvSpPr>
        <p:spPr>
          <a:xfrm>
            <a:off x="2660076" y="5065509"/>
            <a:ext cx="2280062" cy="344384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F12379-7D74-449B-88B7-23D24328B717}"/>
              </a:ext>
            </a:extLst>
          </p:cNvPr>
          <p:cNvSpPr/>
          <p:nvPr/>
        </p:nvSpPr>
        <p:spPr>
          <a:xfrm>
            <a:off x="4524501" y="4731669"/>
            <a:ext cx="3728850" cy="344384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6D39D9-051A-4B05-BD00-6A6F8AD5FC6B}"/>
              </a:ext>
            </a:extLst>
          </p:cNvPr>
          <p:cNvSpPr/>
          <p:nvPr/>
        </p:nvSpPr>
        <p:spPr>
          <a:xfrm>
            <a:off x="4736276" y="4053445"/>
            <a:ext cx="2280062" cy="344384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1" y="1420432"/>
            <a:ext cx="8158349" cy="5027870"/>
          </a:xfrm>
        </p:spPr>
        <p:txBody>
          <a:bodyPr/>
          <a:lstStyle/>
          <a:p>
            <a:pPr lvl="0">
              <a:buAutoNum type="arabicPeriod"/>
            </a:pPr>
            <a:r>
              <a:rPr lang="en-US" sz="1800" dirty="0"/>
              <a:t>for (v = 0; v &lt; n; v++) status[v] = unseen;</a:t>
            </a:r>
          </a:p>
          <a:p>
            <a:pPr lvl="0">
              <a:buAutoNum type="arabicPeriod"/>
            </a:pPr>
            <a:r>
              <a:rPr lang="en-US" sz="1800" dirty="0"/>
              <a:t>status[s] = in-tree; </a:t>
            </a:r>
          </a:p>
          <a:p>
            <a:pPr lvl="0">
              <a:buAutoNum type="arabicPeriod"/>
            </a:pPr>
            <a:r>
              <a:rPr lang="en-US" sz="1800" dirty="0"/>
              <a:t>for (each edge [s, w])</a:t>
            </a:r>
          </a:p>
          <a:p>
            <a:pPr marL="0" indent="0">
              <a:buNone/>
            </a:pPr>
            <a:r>
              <a:rPr lang="en-US" sz="1800" dirty="0"/>
              <a:t>         status[w] = fringe; dad[w] = s;  </a:t>
            </a:r>
            <a:r>
              <a:rPr lang="en-US" sz="1800" dirty="0" err="1"/>
              <a:t>bw</a:t>
            </a:r>
            <a:r>
              <a:rPr lang="en-US" sz="1800" dirty="0"/>
              <a:t>[w] = weight(s, w);</a:t>
            </a:r>
          </a:p>
          <a:p>
            <a:pPr lvl="0">
              <a:buAutoNum type="arabicPeriod" startAt="4"/>
            </a:pPr>
            <a:r>
              <a:rPr lang="en-US" sz="1800" dirty="0"/>
              <a:t>while (there are fringes)</a:t>
            </a:r>
          </a:p>
          <a:p>
            <a:pPr marL="0" lvl="0" indent="0">
              <a:buNone/>
            </a:pPr>
            <a:r>
              <a:rPr lang="en-US" sz="1800" dirty="0"/>
              <a:t>        pick the fringe v of the smallest </a:t>
            </a:r>
            <a:r>
              <a:rPr lang="en-US" sz="1800" dirty="0" err="1"/>
              <a:t>bw</a:t>
            </a:r>
            <a:r>
              <a:rPr lang="en-US" sz="1800" dirty="0"/>
              <a:t>[v]; status[v] = in-tree;</a:t>
            </a:r>
          </a:p>
          <a:p>
            <a:pPr marL="0" lvl="0" indent="0">
              <a:buNone/>
            </a:pPr>
            <a:r>
              <a:rPr lang="en-US" sz="1800" dirty="0"/>
              <a:t>        for (each edge [v, w])</a:t>
            </a:r>
          </a:p>
          <a:p>
            <a:pPr marL="0" lvl="0" indent="0">
              <a:buNone/>
            </a:pPr>
            <a:r>
              <a:rPr lang="en-US" sz="1800" dirty="0"/>
              <a:t>            if (status[w] == unseen)</a:t>
            </a:r>
          </a:p>
          <a:p>
            <a:pPr marL="0" lvl="0" indent="0">
              <a:buNone/>
            </a:pPr>
            <a:r>
              <a:rPr lang="en-US" sz="1800" dirty="0"/>
              <a:t>                status[w] = fringe;   </a:t>
            </a:r>
            <a:r>
              <a:rPr lang="en-US" sz="1800" dirty="0" err="1"/>
              <a:t>bw</a:t>
            </a:r>
            <a:r>
              <a:rPr lang="en-US" sz="1800" dirty="0"/>
              <a:t>[w] = </a:t>
            </a:r>
            <a:r>
              <a:rPr lang="en-US" sz="1800" dirty="0" err="1"/>
              <a:t>bw</a:t>
            </a:r>
            <a:r>
              <a:rPr lang="en-US" sz="1800" dirty="0"/>
              <a:t>[v] + weight(v, w);  </a:t>
            </a:r>
          </a:p>
          <a:p>
            <a:pPr marL="0" lvl="0" indent="0">
              <a:buNone/>
            </a:pPr>
            <a:r>
              <a:rPr lang="en-US" sz="1800" dirty="0"/>
              <a:t>                dad[w] = v; </a:t>
            </a:r>
          </a:p>
          <a:p>
            <a:pPr marL="0" lvl="0" indent="0">
              <a:buNone/>
            </a:pPr>
            <a:r>
              <a:rPr lang="en-US" sz="1800" dirty="0"/>
              <a:t>            else if (status[w] == fringe) &amp; (</a:t>
            </a:r>
            <a:r>
              <a:rPr lang="en-US" sz="1800" dirty="0" err="1"/>
              <a:t>bw</a:t>
            </a:r>
            <a:r>
              <a:rPr lang="en-US" sz="1800" dirty="0"/>
              <a:t>[w] &gt; </a:t>
            </a:r>
            <a:r>
              <a:rPr lang="en-US" sz="1800" dirty="0" err="1"/>
              <a:t>bw</a:t>
            </a:r>
            <a:r>
              <a:rPr lang="en-US" sz="1800" dirty="0"/>
              <a:t>[v] + weight(v, w))</a:t>
            </a:r>
          </a:p>
          <a:p>
            <a:pPr marL="0" lvl="0" indent="0">
              <a:buNone/>
            </a:pPr>
            <a:r>
              <a:rPr lang="en-US" sz="1800" dirty="0"/>
              <a:t>                 </a:t>
            </a:r>
            <a:r>
              <a:rPr lang="en-US" sz="1800" dirty="0" err="1"/>
              <a:t>bw</a:t>
            </a:r>
            <a:r>
              <a:rPr lang="en-US" sz="1800" dirty="0"/>
              <a:t>[w] = </a:t>
            </a:r>
            <a:r>
              <a:rPr lang="en-US" sz="1800" dirty="0" err="1"/>
              <a:t>bw</a:t>
            </a:r>
            <a:r>
              <a:rPr lang="en-US" sz="1800" dirty="0"/>
              <a:t>[v] + weight(v, w);  dad[w] = v;</a:t>
            </a:r>
          </a:p>
          <a:p>
            <a:pPr lvl="0">
              <a:buAutoNum type="arabicPeriod" startAt="5"/>
            </a:pPr>
            <a:r>
              <a:rPr lang="en-US" sz="1800" dirty="0"/>
              <a:t>if (status[t] != in-tree) return (‘no s-t path’);</a:t>
            </a:r>
          </a:p>
          <a:p>
            <a:pPr marL="0" lvl="0" indent="0">
              <a:buNone/>
            </a:pPr>
            <a:r>
              <a:rPr lang="en-US" sz="1800" dirty="0"/>
              <a:t>     else  x = t;  print(x);  </a:t>
            </a:r>
          </a:p>
          <a:p>
            <a:pPr marL="0" lvl="0" indent="0">
              <a:buNone/>
            </a:pPr>
            <a:r>
              <a:rPr lang="en-US" sz="1800" dirty="0"/>
              <a:t>            while (x ≠ s)  {print(x);  x = dad[x].}</a:t>
            </a:r>
          </a:p>
          <a:p>
            <a:pPr marL="0" indent="0">
              <a:buNone/>
            </a:pPr>
            <a:endParaRPr lang="en-US" altLang="en-US" sz="1800" dirty="0">
              <a:cs typeface="Times New Roman" panose="02020603050405020304" pitchFamily="18" charset="0"/>
            </a:endParaRPr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3722"/>
            <a:ext cx="7772400" cy="600678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+mn-lt"/>
                <a:cs typeface="Times New Roman" panose="02020603050405020304" pitchFamily="18" charset="0"/>
              </a:rPr>
              <a:t>Dijkstra’s Algorithm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7C57AE-52F4-49AF-B0ED-B0F18FC79952}"/>
              </a:ext>
            </a:extLst>
          </p:cNvPr>
          <p:cNvSpPr txBox="1"/>
          <p:nvPr/>
        </p:nvSpPr>
        <p:spPr>
          <a:xfrm>
            <a:off x="546263" y="914400"/>
            <a:ext cx="1703223" cy="40011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Shortest Path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159F2B-DF7A-406A-AB26-DB82917B9C29}"/>
              </a:ext>
            </a:extLst>
          </p:cNvPr>
          <p:cNvSpPr/>
          <p:nvPr/>
        </p:nvSpPr>
        <p:spPr>
          <a:xfrm>
            <a:off x="4488874" y="2398815"/>
            <a:ext cx="2280062" cy="405739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853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DB3EEDC-5C4D-4851-850C-F5BC61A84DCA}"/>
              </a:ext>
            </a:extLst>
          </p:cNvPr>
          <p:cNvSpPr/>
          <p:nvPr/>
        </p:nvSpPr>
        <p:spPr>
          <a:xfrm>
            <a:off x="3431969" y="3040101"/>
            <a:ext cx="902525" cy="405739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A35012-5771-44A5-AB01-4D8D31C12D71}"/>
              </a:ext>
            </a:extLst>
          </p:cNvPr>
          <p:cNvSpPr/>
          <p:nvPr/>
        </p:nvSpPr>
        <p:spPr>
          <a:xfrm>
            <a:off x="2660076" y="5065509"/>
            <a:ext cx="1330033" cy="344384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F12379-7D74-449B-88B7-23D24328B717}"/>
              </a:ext>
            </a:extLst>
          </p:cNvPr>
          <p:cNvSpPr/>
          <p:nvPr/>
        </p:nvSpPr>
        <p:spPr>
          <a:xfrm>
            <a:off x="4524501" y="4731669"/>
            <a:ext cx="2517567" cy="344384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6D39D9-051A-4B05-BD00-6A6F8AD5FC6B}"/>
              </a:ext>
            </a:extLst>
          </p:cNvPr>
          <p:cNvSpPr/>
          <p:nvPr/>
        </p:nvSpPr>
        <p:spPr>
          <a:xfrm>
            <a:off x="4736276" y="4053445"/>
            <a:ext cx="1438893" cy="344384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1" y="1420432"/>
            <a:ext cx="8158349" cy="5027870"/>
          </a:xfrm>
        </p:spPr>
        <p:txBody>
          <a:bodyPr/>
          <a:lstStyle/>
          <a:p>
            <a:pPr lvl="0">
              <a:buAutoNum type="arabicPeriod"/>
            </a:pPr>
            <a:r>
              <a:rPr lang="en-US" sz="1800" dirty="0"/>
              <a:t>for (v = 0; v &lt; n; v++) status[v] = unseen;</a:t>
            </a:r>
          </a:p>
          <a:p>
            <a:pPr lvl="0">
              <a:buAutoNum type="arabicPeriod"/>
            </a:pPr>
            <a:r>
              <a:rPr lang="en-US" sz="1800" dirty="0"/>
              <a:t>status[s] = in-tree; </a:t>
            </a:r>
          </a:p>
          <a:p>
            <a:pPr lvl="0">
              <a:buAutoNum type="arabicPeriod"/>
            </a:pPr>
            <a:r>
              <a:rPr lang="en-US" sz="1800" dirty="0"/>
              <a:t>for (each edge [s, w])</a:t>
            </a:r>
          </a:p>
          <a:p>
            <a:pPr marL="0" indent="0">
              <a:buNone/>
            </a:pPr>
            <a:r>
              <a:rPr lang="en-US" sz="1800" dirty="0"/>
              <a:t>         status[w] = fringe; dad[w] = s;  </a:t>
            </a:r>
            <a:r>
              <a:rPr lang="en-US" sz="1800" dirty="0" err="1"/>
              <a:t>bw</a:t>
            </a:r>
            <a:r>
              <a:rPr lang="en-US" sz="1800" dirty="0"/>
              <a:t>[w] = weight(s, w);</a:t>
            </a:r>
          </a:p>
          <a:p>
            <a:pPr lvl="0">
              <a:buAutoNum type="arabicPeriod" startAt="4"/>
            </a:pPr>
            <a:r>
              <a:rPr lang="en-US" sz="1800" dirty="0"/>
              <a:t>while (there are fringes)</a:t>
            </a:r>
          </a:p>
          <a:p>
            <a:pPr marL="0" lvl="0" indent="0">
              <a:buNone/>
            </a:pPr>
            <a:r>
              <a:rPr lang="en-US" sz="1800" dirty="0"/>
              <a:t>        pick the fringe v of the smallest </a:t>
            </a:r>
            <a:r>
              <a:rPr lang="en-US" sz="1800" dirty="0" err="1"/>
              <a:t>bw</a:t>
            </a:r>
            <a:r>
              <a:rPr lang="en-US" sz="1800" dirty="0"/>
              <a:t>[v]; status[v] = in-tree;</a:t>
            </a:r>
          </a:p>
          <a:p>
            <a:pPr marL="0" lvl="0" indent="0">
              <a:buNone/>
            </a:pPr>
            <a:r>
              <a:rPr lang="en-US" sz="1800" dirty="0"/>
              <a:t>        for (each edge [v, w])</a:t>
            </a:r>
          </a:p>
          <a:p>
            <a:pPr marL="0" lvl="0" indent="0">
              <a:buNone/>
            </a:pPr>
            <a:r>
              <a:rPr lang="en-US" sz="1800" dirty="0"/>
              <a:t>            if (status[w] == unseen)</a:t>
            </a:r>
          </a:p>
          <a:p>
            <a:pPr marL="0" lvl="0" indent="0">
              <a:buNone/>
            </a:pPr>
            <a:r>
              <a:rPr lang="en-US" sz="1800" dirty="0"/>
              <a:t>                status[w] = fringe;   </a:t>
            </a:r>
            <a:r>
              <a:rPr lang="en-US" sz="1800" dirty="0" err="1"/>
              <a:t>bw</a:t>
            </a:r>
            <a:r>
              <a:rPr lang="en-US" sz="1800" dirty="0"/>
              <a:t>[w] = weight(v, w);  </a:t>
            </a:r>
          </a:p>
          <a:p>
            <a:pPr marL="0" lvl="0" indent="0">
              <a:buNone/>
            </a:pPr>
            <a:r>
              <a:rPr lang="en-US" sz="1800" dirty="0"/>
              <a:t>                dad[w] = v; </a:t>
            </a:r>
          </a:p>
          <a:p>
            <a:pPr marL="0" lvl="0" indent="0">
              <a:buNone/>
            </a:pPr>
            <a:r>
              <a:rPr lang="en-US" sz="1800" dirty="0"/>
              <a:t>            else if (status[w] == fringe) &amp; (</a:t>
            </a:r>
            <a:r>
              <a:rPr lang="en-US" sz="1800" dirty="0" err="1"/>
              <a:t>bw</a:t>
            </a:r>
            <a:r>
              <a:rPr lang="en-US" sz="1800" dirty="0"/>
              <a:t>[w] &gt; weight(v, w))</a:t>
            </a:r>
          </a:p>
          <a:p>
            <a:pPr marL="0" lvl="0" indent="0">
              <a:buNone/>
            </a:pPr>
            <a:r>
              <a:rPr lang="en-US" sz="1800" dirty="0"/>
              <a:t>                 </a:t>
            </a:r>
            <a:r>
              <a:rPr lang="en-US" sz="1800" dirty="0" err="1"/>
              <a:t>bw</a:t>
            </a:r>
            <a:r>
              <a:rPr lang="en-US" sz="1800" dirty="0"/>
              <a:t>[w] = weight(v, w);  dad[w] = v;</a:t>
            </a:r>
          </a:p>
          <a:p>
            <a:pPr lvl="0">
              <a:buAutoNum type="arabicPeriod" startAt="5"/>
            </a:pPr>
            <a:r>
              <a:rPr lang="en-US" sz="1800" dirty="0"/>
              <a:t>if (status[t] != in-tree) return (‘no s-t path’);</a:t>
            </a:r>
          </a:p>
          <a:p>
            <a:pPr marL="0" lvl="0" indent="0">
              <a:buNone/>
            </a:pPr>
            <a:r>
              <a:rPr lang="en-US" sz="1800" dirty="0"/>
              <a:t>     else  x = t;  print(x);  </a:t>
            </a:r>
          </a:p>
          <a:p>
            <a:pPr marL="0" lvl="0" indent="0">
              <a:buNone/>
            </a:pPr>
            <a:r>
              <a:rPr lang="en-US" sz="1800" dirty="0"/>
              <a:t>            while (x ≠ s)  {print(x);  x = dad[x].}</a:t>
            </a:r>
          </a:p>
          <a:p>
            <a:pPr marL="0" indent="0">
              <a:buNone/>
            </a:pPr>
            <a:endParaRPr lang="en-US" altLang="en-US" sz="1800" dirty="0">
              <a:cs typeface="Times New Roman" panose="02020603050405020304" pitchFamily="18" charset="0"/>
            </a:endParaRPr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3722"/>
            <a:ext cx="7772400" cy="600678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+mn-lt"/>
                <a:cs typeface="Times New Roman" panose="02020603050405020304" pitchFamily="18" charset="0"/>
              </a:rPr>
              <a:t>Dijkstra’s Algorithm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7C57AE-52F4-49AF-B0ED-B0F18FC79952}"/>
              </a:ext>
            </a:extLst>
          </p:cNvPr>
          <p:cNvSpPr txBox="1"/>
          <p:nvPr/>
        </p:nvSpPr>
        <p:spPr>
          <a:xfrm>
            <a:off x="546263" y="914400"/>
            <a:ext cx="2908745" cy="40011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Minimum Spanning Tree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159F2B-DF7A-406A-AB26-DB82917B9C29}"/>
              </a:ext>
            </a:extLst>
          </p:cNvPr>
          <p:cNvSpPr/>
          <p:nvPr/>
        </p:nvSpPr>
        <p:spPr>
          <a:xfrm>
            <a:off x="4488874" y="2398815"/>
            <a:ext cx="2280062" cy="405739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75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DB3EEDC-5C4D-4851-850C-F5BC61A84DCA}"/>
              </a:ext>
            </a:extLst>
          </p:cNvPr>
          <p:cNvSpPr/>
          <p:nvPr/>
        </p:nvSpPr>
        <p:spPr>
          <a:xfrm>
            <a:off x="3431969" y="3040101"/>
            <a:ext cx="724395" cy="405739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A35012-5771-44A5-AB01-4D8D31C12D71}"/>
              </a:ext>
            </a:extLst>
          </p:cNvPr>
          <p:cNvSpPr/>
          <p:nvPr/>
        </p:nvSpPr>
        <p:spPr>
          <a:xfrm>
            <a:off x="2660076" y="5065509"/>
            <a:ext cx="1496288" cy="344384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F12379-7D74-449B-88B7-23D24328B717}"/>
              </a:ext>
            </a:extLst>
          </p:cNvPr>
          <p:cNvSpPr/>
          <p:nvPr/>
        </p:nvSpPr>
        <p:spPr>
          <a:xfrm>
            <a:off x="4524501" y="4731669"/>
            <a:ext cx="2517567" cy="344384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6D39D9-051A-4B05-BD00-6A6F8AD5FC6B}"/>
              </a:ext>
            </a:extLst>
          </p:cNvPr>
          <p:cNvSpPr/>
          <p:nvPr/>
        </p:nvSpPr>
        <p:spPr>
          <a:xfrm>
            <a:off x="4736276" y="4053445"/>
            <a:ext cx="1438893" cy="344384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1" y="1420432"/>
            <a:ext cx="8158349" cy="5027870"/>
          </a:xfrm>
        </p:spPr>
        <p:txBody>
          <a:bodyPr/>
          <a:lstStyle/>
          <a:p>
            <a:pPr lvl="0">
              <a:buAutoNum type="arabicPeriod"/>
            </a:pPr>
            <a:r>
              <a:rPr lang="en-US" sz="1800" dirty="0"/>
              <a:t>for (v = 0; v &lt; n; v++) status[v] = unseen;</a:t>
            </a:r>
          </a:p>
          <a:p>
            <a:pPr lvl="0">
              <a:buAutoNum type="arabicPeriod"/>
            </a:pPr>
            <a:r>
              <a:rPr lang="en-US" sz="1800" dirty="0"/>
              <a:t>status[s] = in-tree; </a:t>
            </a:r>
          </a:p>
          <a:p>
            <a:pPr lvl="0">
              <a:buAutoNum type="arabicPeriod"/>
            </a:pPr>
            <a:r>
              <a:rPr lang="en-US" sz="1800" dirty="0"/>
              <a:t>for (each edge [s, w])</a:t>
            </a:r>
          </a:p>
          <a:p>
            <a:pPr marL="0" indent="0">
              <a:buNone/>
            </a:pPr>
            <a:r>
              <a:rPr lang="en-US" sz="1800" dirty="0"/>
              <a:t>         status[w] = fringe; dad[w] = s;  </a:t>
            </a:r>
            <a:r>
              <a:rPr lang="en-US" sz="1800" dirty="0" err="1"/>
              <a:t>bw</a:t>
            </a:r>
            <a:r>
              <a:rPr lang="en-US" sz="1800" dirty="0"/>
              <a:t>[w] = weight(s, w);</a:t>
            </a:r>
          </a:p>
          <a:p>
            <a:pPr lvl="0">
              <a:buAutoNum type="arabicPeriod" startAt="4"/>
            </a:pPr>
            <a:r>
              <a:rPr lang="en-US" sz="1800" dirty="0"/>
              <a:t>while (there are fringes)</a:t>
            </a:r>
          </a:p>
          <a:p>
            <a:pPr marL="0" lvl="0" indent="0">
              <a:buNone/>
            </a:pPr>
            <a:r>
              <a:rPr lang="en-US" sz="1800" dirty="0"/>
              <a:t>        pick the fringe v of the largest </a:t>
            </a:r>
            <a:r>
              <a:rPr lang="en-US" sz="1800" dirty="0" err="1"/>
              <a:t>bw</a:t>
            </a:r>
            <a:r>
              <a:rPr lang="en-US" sz="1800" dirty="0"/>
              <a:t>[v]; status[v] = in-tree;</a:t>
            </a:r>
          </a:p>
          <a:p>
            <a:pPr marL="0" lvl="0" indent="0">
              <a:buNone/>
            </a:pPr>
            <a:r>
              <a:rPr lang="en-US" sz="1800" dirty="0"/>
              <a:t>        for (each edge [v, w])</a:t>
            </a:r>
          </a:p>
          <a:p>
            <a:pPr marL="0" lvl="0" indent="0">
              <a:buNone/>
            </a:pPr>
            <a:r>
              <a:rPr lang="en-US" sz="1800" dirty="0"/>
              <a:t>            if (status[w] == unseen)</a:t>
            </a:r>
          </a:p>
          <a:p>
            <a:pPr marL="0" lvl="0" indent="0">
              <a:buNone/>
            </a:pPr>
            <a:r>
              <a:rPr lang="en-US" sz="1800" dirty="0"/>
              <a:t>                status[w] = fringe;   </a:t>
            </a:r>
            <a:r>
              <a:rPr lang="en-US" sz="1800" dirty="0" err="1"/>
              <a:t>bw</a:t>
            </a:r>
            <a:r>
              <a:rPr lang="en-US" sz="1800" dirty="0"/>
              <a:t>[w] = weight(v, w);  </a:t>
            </a:r>
          </a:p>
          <a:p>
            <a:pPr marL="0" lvl="0" indent="0">
              <a:buNone/>
            </a:pPr>
            <a:r>
              <a:rPr lang="en-US" sz="1800" dirty="0"/>
              <a:t>                dad[w] = v; </a:t>
            </a:r>
          </a:p>
          <a:p>
            <a:pPr marL="0" lvl="0" indent="0">
              <a:buNone/>
            </a:pPr>
            <a:r>
              <a:rPr lang="en-US" sz="1800" dirty="0"/>
              <a:t>            else if (status[w] == fringe) &amp; (</a:t>
            </a:r>
            <a:r>
              <a:rPr lang="en-US" sz="1800" dirty="0" err="1"/>
              <a:t>bw</a:t>
            </a:r>
            <a:r>
              <a:rPr lang="en-US" sz="1800" dirty="0"/>
              <a:t>[w] &lt; weight(v, w))</a:t>
            </a:r>
          </a:p>
          <a:p>
            <a:pPr marL="0" lvl="0" indent="0">
              <a:buNone/>
            </a:pPr>
            <a:r>
              <a:rPr lang="en-US" sz="1800" dirty="0"/>
              <a:t>                 </a:t>
            </a:r>
            <a:r>
              <a:rPr lang="en-US" sz="1800" dirty="0" err="1"/>
              <a:t>bw</a:t>
            </a:r>
            <a:r>
              <a:rPr lang="en-US" sz="1800" dirty="0"/>
              <a:t>[w] = weight(v, w);  dad[w] = v;</a:t>
            </a:r>
          </a:p>
          <a:p>
            <a:pPr lvl="0">
              <a:buAutoNum type="arabicPeriod" startAt="5"/>
            </a:pPr>
            <a:r>
              <a:rPr lang="en-US" sz="1800" dirty="0"/>
              <a:t>if (status[t] != in-tree) return (‘no s-t path’);</a:t>
            </a:r>
          </a:p>
          <a:p>
            <a:pPr marL="0" lvl="0" indent="0">
              <a:buNone/>
            </a:pPr>
            <a:r>
              <a:rPr lang="en-US" sz="1800" dirty="0"/>
              <a:t>     else  x = t;  print(x);  </a:t>
            </a:r>
          </a:p>
          <a:p>
            <a:pPr marL="0" lvl="0" indent="0">
              <a:buNone/>
            </a:pPr>
            <a:r>
              <a:rPr lang="en-US" sz="1800" dirty="0"/>
              <a:t>            while (x ≠ s)  {print(x);  x = dad[x].}</a:t>
            </a:r>
          </a:p>
          <a:p>
            <a:pPr marL="0" indent="0">
              <a:buNone/>
            </a:pPr>
            <a:endParaRPr lang="en-US" altLang="en-US" sz="1800" dirty="0">
              <a:cs typeface="Times New Roman" panose="02020603050405020304" pitchFamily="18" charset="0"/>
            </a:endParaRPr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3722"/>
            <a:ext cx="7772400" cy="600678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+mn-lt"/>
                <a:cs typeface="Times New Roman" panose="02020603050405020304" pitchFamily="18" charset="0"/>
              </a:rPr>
              <a:t>Dijkstra’s Algorithm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7C57AE-52F4-49AF-B0ED-B0F18FC79952}"/>
              </a:ext>
            </a:extLst>
          </p:cNvPr>
          <p:cNvSpPr txBox="1"/>
          <p:nvPr/>
        </p:nvSpPr>
        <p:spPr>
          <a:xfrm>
            <a:off x="546263" y="914400"/>
            <a:ext cx="2968057" cy="40011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Maximum Spanning Tree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159F2B-DF7A-406A-AB26-DB82917B9C29}"/>
              </a:ext>
            </a:extLst>
          </p:cNvPr>
          <p:cNvSpPr/>
          <p:nvPr/>
        </p:nvSpPr>
        <p:spPr>
          <a:xfrm>
            <a:off x="4488874" y="2398815"/>
            <a:ext cx="2280062" cy="405739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19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1" y="1325429"/>
            <a:ext cx="8006939" cy="502787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2-3 trees: definition, operations, and complexity. Using 2-3 trees as a data structure to develop faster algorithms;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B+ trees: definition and complexity of the basic operations;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Hashing: definitions and structures, universal hashing, perfect hashing;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Graph representations: adjacency list and adjacency matrix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DFS and BFS. Using them to solve graph problems;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Topological sorting and strongly connected components, and their variations;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Dijkstra’s algorithm and Kruskal’s algorithm: for maximum bandwidth path, shortest path, max/min spanning trees.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Union (by rank) and Find (with path compression): data structures and implementation.</a:t>
            </a:r>
          </a:p>
          <a:p>
            <a:pPr marL="0" indent="0">
              <a:buNone/>
            </a:pPr>
            <a:r>
              <a:rPr lang="en-US" altLang="en-US" sz="2200" dirty="0">
                <a:cs typeface="Times New Roman" panose="02020603050405020304" pitchFamily="18" charset="0"/>
              </a:rPr>
              <a:t>      </a:t>
            </a:r>
            <a:r>
              <a:rPr lang="en-US" altLang="en-US" sz="2200" dirty="0">
                <a:solidFill>
                  <a:srgbClr val="00B050"/>
                </a:solidFill>
                <a:cs typeface="Times New Roman" panose="02020603050405020304" pitchFamily="18" charset="0"/>
              </a:rPr>
              <a:t>Properties and complexity</a:t>
            </a:r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8"/>
            <a:ext cx="7772400" cy="600678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Midterm Review</a:t>
            </a:r>
            <a:endParaRPr lang="en-US" altLang="en-US" sz="3200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336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1261" y="1325429"/>
            <a:ext cx="8006939" cy="502787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2-3 trees: definition, operations, and complexity. Using 2-3 trees as a data structure to develop faster algorithms;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B+ trees: definition and complexity of the basic operations;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Hashing: definitions and structures, universal hashing, perfect hashing;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Graph representations: adjacency list and adjacency matrix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DFS and BFS. Using them to solve graph problems;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Topological sorting and strongly connected components, and their variations;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Dijkstra’s algorithm and Kruskal’s algorithm: for maximum bandwidth path, </a:t>
            </a:r>
            <a:r>
              <a:rPr lang="en-US" altLang="en-US" sz="2200" dirty="0">
                <a:solidFill>
                  <a:srgbClr val="FF0000"/>
                </a:solidFill>
                <a:cs typeface="Times New Roman" panose="02020603050405020304" pitchFamily="18" charset="0"/>
              </a:rPr>
              <a:t>shortest path</a:t>
            </a:r>
            <a:r>
              <a:rPr lang="en-US" altLang="en-US" sz="2200" dirty="0">
                <a:cs typeface="Times New Roman" panose="02020603050405020304" pitchFamily="18" charset="0"/>
              </a:rPr>
              <a:t>, max/</a:t>
            </a:r>
            <a:r>
              <a:rPr lang="en-US" altLang="en-US" sz="2200" dirty="0">
                <a:solidFill>
                  <a:srgbClr val="FF0000"/>
                </a:solidFill>
                <a:cs typeface="Times New Roman" panose="02020603050405020304" pitchFamily="18" charset="0"/>
              </a:rPr>
              <a:t>min spanning trees</a:t>
            </a:r>
            <a:r>
              <a:rPr lang="en-US" altLang="en-US" sz="2200" dirty="0"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200" dirty="0">
                <a:cs typeface="Times New Roman" panose="02020603050405020304" pitchFamily="18" charset="0"/>
              </a:rPr>
              <a:t>Union (by rank) and Find (with path compression): data structures and implementation.</a:t>
            </a:r>
          </a:p>
          <a:p>
            <a:pPr marL="457200" indent="-457200">
              <a:buFont typeface="+mj-lt"/>
              <a:buAutoNum type="arabicPeriod"/>
            </a:pPr>
            <a:endParaRPr lang="en-US" altLang="en-US" sz="2200" dirty="0">
              <a:cs typeface="Times New Roman" panose="02020603050405020304" pitchFamily="18" charset="0"/>
            </a:endParaRPr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348"/>
            <a:ext cx="7772400" cy="600678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latin typeface="+mn-lt"/>
                <a:cs typeface="Times New Roman" panose="02020603050405020304" pitchFamily="18" charset="0"/>
              </a:rPr>
              <a:t>Midterm Review</a:t>
            </a:r>
            <a:endParaRPr lang="en-US" altLang="en-US" sz="3200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66340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4169</TotalTime>
  <Words>2919</Words>
  <Application>Microsoft Office PowerPoint</Application>
  <PresentationFormat>On-screen Show (4:3)</PresentationFormat>
  <Paragraphs>270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宋体</vt:lpstr>
      <vt:lpstr>Tahoma</vt:lpstr>
      <vt:lpstr>Times New Roman</vt:lpstr>
      <vt:lpstr>Default Design</vt:lpstr>
      <vt:lpstr>CPSC-629 Analysis of Algorithms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Midterm Review</vt:lpstr>
      <vt:lpstr>Midterm Review</vt:lpstr>
      <vt:lpstr>Midterm Review</vt:lpstr>
      <vt:lpstr>Midterm Review</vt:lpstr>
      <vt:lpstr>Midterm Review</vt:lpstr>
      <vt:lpstr>Midterm Review</vt:lpstr>
      <vt:lpstr>Dijkstra’s Algorithm</vt:lpstr>
      <vt:lpstr>Dijkstra’s Algorithm</vt:lpstr>
      <vt:lpstr>Dijkstra’s Algorithm</vt:lpstr>
      <vt:lpstr>Dijkstra’s Algorithm</vt:lpstr>
      <vt:lpstr>Midterm Review</vt:lpstr>
      <vt:lpstr>Midterm Review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245: Database System Principles</dc:title>
  <dc:creator>Siroker</dc:creator>
  <cp:lastModifiedBy>Chen, Jianer</cp:lastModifiedBy>
  <cp:revision>291</cp:revision>
  <cp:lastPrinted>2022-10-03T19:42:38Z</cp:lastPrinted>
  <dcterms:created xsi:type="dcterms:W3CDTF">1999-07-13T19:55:20Z</dcterms:created>
  <dcterms:modified xsi:type="dcterms:W3CDTF">2022-10-14T19:12:29Z</dcterms:modified>
</cp:coreProperties>
</file>