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567" r:id="rId2"/>
    <p:sldId id="829" r:id="rId3"/>
    <p:sldId id="827" r:id="rId4"/>
    <p:sldId id="830" r:id="rId5"/>
    <p:sldId id="828" r:id="rId6"/>
    <p:sldId id="831" r:id="rId7"/>
    <p:sldId id="832" r:id="rId8"/>
    <p:sldId id="833" r:id="rId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F66FF"/>
    <a:srgbClr val="00FF00"/>
    <a:srgbClr val="33CC33"/>
    <a:srgbClr val="CCFFCC"/>
    <a:srgbClr val="99FF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00" autoAdjust="0"/>
    <p:restoredTop sz="89093" autoAdjust="0"/>
  </p:normalViewPr>
  <p:slideViewPr>
    <p:cSldViewPr snapToGrid="0">
      <p:cViewPr varScale="1">
        <p:scale>
          <a:sx n="81" d="100"/>
          <a:sy n="81" d="100"/>
        </p:scale>
        <p:origin x="5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257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195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257" y="8832195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3DD87A3-83A5-4403-92E9-8C9451931D9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56940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257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112" y="4416099"/>
            <a:ext cx="5142177" cy="4182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195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257" y="8832195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B45974E6-DBD0-4FE9-956E-663159922C3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02260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E045727-BFE4-4EC6-AC1C-8CCF51404776}" type="slidenum">
              <a:rPr lang="en-US" altLang="zh-CN" sz="1200">
                <a:latin typeface="Times New Roman" panose="02020603050405020304" pitchFamily="18" charset="0"/>
              </a:rPr>
              <a:pPr/>
              <a:t>1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39138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017058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644346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726043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461830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799371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8761677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666826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122BD0-28CD-4074-BCD7-8776087EA32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02197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DF27BD-B011-4CD9-ADB9-440EF7649BE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92218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B8FA74-E516-402D-8251-7C8CC1ECB10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5422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455B2EB-61D1-459B-8D17-54423F5787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8088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2AC9FEA-FF89-4487-9F37-807E843CB7F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45860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9F9184C-6297-42A3-AFD7-865DC849E0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75425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D9B424D-7B63-49AA-8776-880A7292F82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68605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A4D3FDA-3544-401F-A9B5-159FE64A61F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174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16DE0-B910-46D6-B55F-371A3C1A8D8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081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A45EA48-B132-4410-BDA9-DAEA7C74A25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0" r:id="rId1"/>
    <p:sldLayoutId id="2147484251" r:id="rId2"/>
    <p:sldLayoutId id="2147484252" r:id="rId3"/>
    <p:sldLayoutId id="2147484253" r:id="rId4"/>
    <p:sldLayoutId id="2147484254" r:id="rId5"/>
    <p:sldLayoutId id="2147484255" r:id="rId6"/>
    <p:sldLayoutId id="2147484256" r:id="rId7"/>
    <p:sldLayoutId id="2147484257" r:id="rId8"/>
    <p:sldLayoutId id="2147484258" r:id="rId9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3017C5-763A-4B72-837F-3D6F20871979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371600"/>
            <a:ext cx="7848600" cy="1981200"/>
          </a:xfrm>
        </p:spPr>
        <p:txBody>
          <a:bodyPr anchor="ctr"/>
          <a:lstStyle/>
          <a:p>
            <a:r>
              <a:rPr lang="en-US" altLang="zh-CN" sz="4000" dirty="0">
                <a:ea typeface="宋体" panose="02010600030101010101" pitchFamily="2" charset="-122"/>
              </a:rPr>
              <a:t>CPSC-629 Analysis of Algorithms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51213"/>
            <a:ext cx="6400800" cy="1068387"/>
          </a:xfrm>
        </p:spPr>
        <p:txBody>
          <a:bodyPr/>
          <a:lstStyle/>
          <a:p>
            <a:r>
              <a:rPr lang="en-US" altLang="zh-CN" sz="2800" dirty="0">
                <a:ea typeface="宋体" panose="02010600030101010101" pitchFamily="2" charset="-122"/>
              </a:rPr>
              <a:t>Professor </a:t>
            </a:r>
            <a:r>
              <a:rPr lang="en-US" altLang="zh-CN" sz="2800" dirty="0" err="1">
                <a:ea typeface="宋体" panose="02010600030101010101" pitchFamily="2" charset="-122"/>
              </a:rPr>
              <a:t>Jianer</a:t>
            </a:r>
            <a:r>
              <a:rPr lang="en-US" altLang="zh-CN" sz="2800" dirty="0">
                <a:ea typeface="宋体" panose="02010600030101010101" pitchFamily="2" charset="-122"/>
              </a:rPr>
              <a:t> Chen</a:t>
            </a:r>
          </a:p>
          <a:p>
            <a:r>
              <a:rPr lang="en-US" altLang="zh-CN" sz="2800" dirty="0">
                <a:ea typeface="宋体" panose="02010600030101010101" pitchFamily="2" charset="-122"/>
              </a:rPr>
              <a:t>Room 428 PETR</a:t>
            </a:r>
          </a:p>
        </p:txBody>
      </p: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250825" y="6199188"/>
            <a:ext cx="215315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October 12, 2022</a:t>
            </a:r>
          </a:p>
        </p:txBody>
      </p:sp>
    </p:spTree>
    <p:extLst>
      <p:ext uri="{BB962C8B-B14F-4D97-AF65-F5344CB8AC3E}">
        <p14:creationId xmlns:p14="http://schemas.microsoft.com/office/powerpoint/2010/main" val="1812658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139" y="629392"/>
            <a:ext cx="8217724" cy="4726379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Kruskal-MST(G) </a:t>
            </a:r>
          </a:p>
          <a:p>
            <a:pPr marL="0" indent="0">
              <a:buNone/>
            </a:pPr>
            <a:r>
              <a:rPr lang="en-US" sz="2400" dirty="0"/>
              <a:t>\\ construct a max spanning tree for the graph G</a:t>
            </a:r>
          </a:p>
          <a:p>
            <a:pPr marL="0" indent="0">
              <a:buNone/>
            </a:pPr>
            <a:r>
              <a:rPr lang="en-US" sz="800" dirty="0"/>
              <a:t> </a:t>
            </a:r>
          </a:p>
          <a:p>
            <a:pPr>
              <a:buAutoNum type="arabicPeriod"/>
            </a:pPr>
            <a:r>
              <a:rPr lang="en-US" sz="2400" dirty="0"/>
              <a:t>  sort the edges of G in non-increasing order:</a:t>
            </a:r>
          </a:p>
          <a:p>
            <a:pPr marL="0" indent="0" algn="ctr">
              <a:buNone/>
            </a:pPr>
            <a:r>
              <a:rPr lang="en-US" sz="2400" dirty="0"/>
              <a:t>e</a:t>
            </a:r>
            <a:r>
              <a:rPr lang="en-US" sz="2400" baseline="-25000" dirty="0"/>
              <a:t>1</a:t>
            </a:r>
            <a:r>
              <a:rPr lang="en-US" sz="2400" dirty="0"/>
              <a:t>, e</a:t>
            </a:r>
            <a:r>
              <a:rPr lang="en-US" sz="2400" baseline="-25000" dirty="0"/>
              <a:t>2</a:t>
            </a:r>
            <a:r>
              <a:rPr lang="en-US" sz="2400" dirty="0"/>
              <a:t>, . . . , </a:t>
            </a:r>
            <a:r>
              <a:rPr lang="en-US" sz="2400" dirty="0" err="1"/>
              <a:t>e</a:t>
            </a:r>
            <a:r>
              <a:rPr lang="en-US" sz="2400" baseline="-25000" dirty="0" err="1"/>
              <a:t>m</a:t>
            </a:r>
            <a:r>
              <a:rPr lang="en-US" sz="2400" dirty="0"/>
              <a:t>; </a:t>
            </a:r>
          </a:p>
          <a:p>
            <a:pPr marL="457200" indent="-457200">
              <a:buAutoNum type="arabicPeriod" startAt="2"/>
            </a:pPr>
            <a:r>
              <a:rPr lang="en-US" sz="2400" dirty="0"/>
              <a:t>T = the vertices of G (without any edges); </a:t>
            </a:r>
          </a:p>
          <a:p>
            <a:pPr marL="0" indent="0">
              <a:buNone/>
            </a:pPr>
            <a:r>
              <a:rPr lang="en-US" sz="2400" dirty="0"/>
              <a:t>3.   for (</a:t>
            </a:r>
            <a:r>
              <a:rPr lang="en-US" sz="2400" dirty="0" err="1"/>
              <a:t>i</a:t>
            </a:r>
            <a:r>
              <a:rPr lang="en-US" sz="2400" dirty="0"/>
              <a:t> = 1;i ≤ </a:t>
            </a:r>
            <a:r>
              <a:rPr lang="en-US" sz="2400" dirty="0" err="1"/>
              <a:t>m;i</a:t>
            </a:r>
            <a:r>
              <a:rPr lang="en-US" sz="2400" dirty="0"/>
              <a:t>++) </a:t>
            </a:r>
          </a:p>
          <a:p>
            <a:pPr marL="0" indent="0">
              <a:buNone/>
            </a:pPr>
            <a:r>
              <a:rPr lang="en-US" sz="2400" dirty="0"/>
              <a:t>3.1      let </a:t>
            </a:r>
            <a:r>
              <a:rPr lang="en-US" sz="2400" dirty="0" err="1"/>
              <a:t>e</a:t>
            </a:r>
            <a:r>
              <a:rPr lang="en-US" sz="2400" baseline="-25000" dirty="0" err="1"/>
              <a:t>i</a:t>
            </a:r>
            <a:r>
              <a:rPr lang="en-US" sz="2400" dirty="0"/>
              <a:t> = [</a:t>
            </a:r>
            <a:r>
              <a:rPr lang="en-US" sz="2400" dirty="0" err="1"/>
              <a:t>u</a:t>
            </a:r>
            <a:r>
              <a:rPr lang="en-US" sz="2400" baseline="-25000" dirty="0" err="1"/>
              <a:t>i</a:t>
            </a:r>
            <a:r>
              <a:rPr lang="en-US" sz="2400" dirty="0"/>
              <a:t>, v</a:t>
            </a:r>
            <a:r>
              <a:rPr lang="en-US" sz="2400" baseline="-25000" dirty="0"/>
              <a:t>i</a:t>
            </a:r>
            <a:r>
              <a:rPr lang="en-US" sz="2400" dirty="0"/>
              <a:t>]; </a:t>
            </a:r>
          </a:p>
          <a:p>
            <a:pPr marL="0" indent="0">
              <a:buNone/>
            </a:pPr>
            <a:r>
              <a:rPr lang="en-US" sz="2400" dirty="0"/>
              <a:t>3.2      if (</a:t>
            </a:r>
            <a:r>
              <a:rPr lang="en-US" sz="2400" dirty="0" err="1"/>
              <a:t>u</a:t>
            </a:r>
            <a:r>
              <a:rPr lang="en-US" sz="2400" baseline="-25000" dirty="0" err="1"/>
              <a:t>i</a:t>
            </a:r>
            <a:r>
              <a:rPr lang="en-US" sz="2400" dirty="0"/>
              <a:t> and v</a:t>
            </a:r>
            <a:r>
              <a:rPr lang="en-US" sz="2400" baseline="-25000" dirty="0"/>
              <a:t>i</a:t>
            </a:r>
            <a:r>
              <a:rPr lang="en-US" sz="2400" dirty="0"/>
              <a:t> are in different pieces of T) </a:t>
            </a:r>
          </a:p>
          <a:p>
            <a:pPr marL="0" indent="0">
              <a:buNone/>
            </a:pPr>
            <a:r>
              <a:rPr lang="en-US" sz="2400" dirty="0"/>
              <a:t> 	    add </a:t>
            </a:r>
            <a:r>
              <a:rPr lang="en-US" sz="2400" dirty="0" err="1"/>
              <a:t>e</a:t>
            </a:r>
            <a:r>
              <a:rPr lang="en-US" sz="2400" baseline="-25000" dirty="0" err="1"/>
              <a:t>i</a:t>
            </a:r>
            <a:r>
              <a:rPr lang="en-US" sz="2400" dirty="0"/>
              <a:t> to T (to connect the two pieces);</a:t>
            </a:r>
          </a:p>
          <a:p>
            <a:pPr marL="0" indent="0">
              <a:buNone/>
            </a:pPr>
            <a:r>
              <a:rPr lang="en-US" sz="2400" dirty="0"/>
              <a:t>4.   return (T). 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242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139" y="629392"/>
            <a:ext cx="8217724" cy="5759534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Kruskal-MST(G) </a:t>
            </a:r>
          </a:p>
          <a:p>
            <a:pPr marL="0" indent="0">
              <a:buNone/>
            </a:pPr>
            <a:r>
              <a:rPr lang="en-US" sz="2400" dirty="0"/>
              <a:t>\\ construct a max spanning tree for the graph G</a:t>
            </a:r>
          </a:p>
          <a:p>
            <a:pPr marL="0" indent="0">
              <a:buNone/>
            </a:pPr>
            <a:r>
              <a:rPr lang="en-US" sz="800" dirty="0"/>
              <a:t> </a:t>
            </a:r>
          </a:p>
          <a:p>
            <a:pPr>
              <a:buAutoNum type="arabicPeriod"/>
            </a:pPr>
            <a:r>
              <a:rPr lang="en-US" sz="2400" dirty="0"/>
              <a:t>  sort the edges of G in non-increasing order:</a:t>
            </a:r>
          </a:p>
          <a:p>
            <a:pPr marL="0" indent="0" algn="ctr">
              <a:buNone/>
            </a:pPr>
            <a:r>
              <a:rPr lang="en-US" sz="2400" dirty="0"/>
              <a:t>e</a:t>
            </a:r>
            <a:r>
              <a:rPr lang="en-US" sz="2400" baseline="-25000" dirty="0"/>
              <a:t>1</a:t>
            </a:r>
            <a:r>
              <a:rPr lang="en-US" sz="2400" dirty="0"/>
              <a:t>, e</a:t>
            </a:r>
            <a:r>
              <a:rPr lang="en-US" sz="2400" baseline="-25000" dirty="0"/>
              <a:t>2</a:t>
            </a:r>
            <a:r>
              <a:rPr lang="en-US" sz="2400" dirty="0"/>
              <a:t>, . . . , </a:t>
            </a:r>
            <a:r>
              <a:rPr lang="en-US" sz="2400" dirty="0" err="1"/>
              <a:t>e</a:t>
            </a:r>
            <a:r>
              <a:rPr lang="en-US" sz="2400" baseline="-25000" dirty="0" err="1"/>
              <a:t>m</a:t>
            </a:r>
            <a:r>
              <a:rPr lang="en-US" sz="2400" dirty="0"/>
              <a:t>; </a:t>
            </a:r>
          </a:p>
          <a:p>
            <a:pPr marL="457200" indent="-457200">
              <a:buAutoNum type="arabicPeriod" startAt="2"/>
            </a:pPr>
            <a:r>
              <a:rPr lang="en-US" sz="2400" dirty="0"/>
              <a:t>T = the vertices of G (without any edges); </a:t>
            </a:r>
          </a:p>
          <a:p>
            <a:pPr marL="0" indent="0">
              <a:buNone/>
            </a:pPr>
            <a:r>
              <a:rPr lang="en-US" sz="2000" dirty="0"/>
              <a:t>       </a:t>
            </a:r>
          </a:p>
          <a:p>
            <a:pPr marL="0" indent="0">
              <a:buNone/>
            </a:pPr>
            <a:r>
              <a:rPr lang="en-US" sz="2400" dirty="0"/>
              <a:t>3.   for (</a:t>
            </a:r>
            <a:r>
              <a:rPr lang="en-US" sz="2400" dirty="0" err="1"/>
              <a:t>i</a:t>
            </a:r>
            <a:r>
              <a:rPr lang="en-US" sz="2400" dirty="0"/>
              <a:t> = 1;i ≤ </a:t>
            </a:r>
            <a:r>
              <a:rPr lang="en-US" sz="2400" dirty="0" err="1"/>
              <a:t>m;i</a:t>
            </a:r>
            <a:r>
              <a:rPr lang="en-US" sz="2400" dirty="0"/>
              <a:t>++) </a:t>
            </a:r>
          </a:p>
          <a:p>
            <a:pPr marL="0" indent="0">
              <a:buNone/>
            </a:pPr>
            <a:r>
              <a:rPr lang="en-US" sz="2400" dirty="0"/>
              <a:t>3.1      let </a:t>
            </a:r>
            <a:r>
              <a:rPr lang="en-US" sz="2400" dirty="0" err="1"/>
              <a:t>e</a:t>
            </a:r>
            <a:r>
              <a:rPr lang="en-US" sz="2400" baseline="-25000" dirty="0" err="1"/>
              <a:t>i</a:t>
            </a:r>
            <a:r>
              <a:rPr lang="en-US" sz="2400" dirty="0"/>
              <a:t> = [</a:t>
            </a:r>
            <a:r>
              <a:rPr lang="en-US" sz="2400" dirty="0" err="1"/>
              <a:t>u</a:t>
            </a:r>
            <a:r>
              <a:rPr lang="en-US" sz="2400" baseline="-25000" dirty="0" err="1"/>
              <a:t>i</a:t>
            </a:r>
            <a:r>
              <a:rPr lang="en-US" sz="2400" dirty="0"/>
              <a:t>, v</a:t>
            </a:r>
            <a:r>
              <a:rPr lang="en-US" sz="2400" baseline="-25000" dirty="0"/>
              <a:t>i</a:t>
            </a:r>
            <a:r>
              <a:rPr lang="en-US" sz="2400" dirty="0"/>
              <a:t>]; </a:t>
            </a:r>
          </a:p>
          <a:p>
            <a:pPr marL="0" indent="0">
              <a:buNone/>
            </a:pPr>
            <a:r>
              <a:rPr lang="en-US" sz="2400" dirty="0"/>
              <a:t>3.2      if (</a:t>
            </a:r>
            <a:r>
              <a:rPr lang="en-US" sz="2400" dirty="0" err="1"/>
              <a:t>u</a:t>
            </a:r>
            <a:r>
              <a:rPr lang="en-US" sz="2400" baseline="-25000" dirty="0" err="1"/>
              <a:t>i</a:t>
            </a:r>
            <a:r>
              <a:rPr lang="en-US" sz="2400" dirty="0"/>
              <a:t> and v</a:t>
            </a:r>
            <a:r>
              <a:rPr lang="en-US" sz="2400" baseline="-25000" dirty="0"/>
              <a:t>i</a:t>
            </a:r>
            <a:r>
              <a:rPr lang="en-US" sz="2400" dirty="0"/>
              <a:t> are in different pieces of T) </a:t>
            </a:r>
          </a:p>
          <a:p>
            <a:pPr marL="0" indent="0">
              <a:buNone/>
            </a:pPr>
            <a:r>
              <a:rPr lang="en-US" sz="2400" dirty="0"/>
              <a:t> 	    add </a:t>
            </a:r>
            <a:r>
              <a:rPr lang="en-US" sz="2400" dirty="0" err="1"/>
              <a:t>e</a:t>
            </a:r>
            <a:r>
              <a:rPr lang="en-US" sz="2400" baseline="-25000" dirty="0" err="1"/>
              <a:t>i</a:t>
            </a:r>
            <a:r>
              <a:rPr lang="en-US" sz="2400" dirty="0"/>
              <a:t> to T (to connect the two pieces);</a:t>
            </a:r>
          </a:p>
          <a:p>
            <a:pPr marL="0" indent="0">
              <a:buNone/>
            </a:pPr>
            <a:r>
              <a:rPr lang="en-US" sz="2000" dirty="0"/>
              <a:t>               </a:t>
            </a:r>
            <a:endParaRPr lang="en-US" sz="2400" dirty="0"/>
          </a:p>
          <a:p>
            <a:pPr marL="0" indent="0">
              <a:buNone/>
            </a:pPr>
            <a:r>
              <a:rPr lang="en-US" sz="2000" dirty="0"/>
              <a:t>               </a:t>
            </a:r>
          </a:p>
          <a:p>
            <a:pPr marL="0" indent="0">
              <a:buNone/>
            </a:pPr>
            <a:r>
              <a:rPr lang="en-US" sz="2400" dirty="0"/>
              <a:t>4.   return (T). 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816267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139" y="629392"/>
            <a:ext cx="8217724" cy="5759534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Kruskal-MST(G) </a:t>
            </a:r>
          </a:p>
          <a:p>
            <a:pPr marL="0" indent="0">
              <a:buNone/>
            </a:pPr>
            <a:r>
              <a:rPr lang="en-US" sz="2400" dirty="0"/>
              <a:t>\\ construct a max spanning tree for the graph G</a:t>
            </a:r>
          </a:p>
          <a:p>
            <a:pPr marL="0" indent="0">
              <a:buNone/>
            </a:pPr>
            <a:r>
              <a:rPr lang="en-US" sz="800" dirty="0"/>
              <a:t> </a:t>
            </a:r>
          </a:p>
          <a:p>
            <a:pPr>
              <a:buAutoNum type="arabicPeriod"/>
            </a:pPr>
            <a:r>
              <a:rPr lang="en-US" sz="2400" dirty="0"/>
              <a:t>  sort the edges of G in non-increasing order:</a:t>
            </a:r>
          </a:p>
          <a:p>
            <a:pPr marL="0" indent="0" algn="ctr">
              <a:buNone/>
            </a:pPr>
            <a:r>
              <a:rPr lang="en-US" sz="2400" dirty="0"/>
              <a:t>e</a:t>
            </a:r>
            <a:r>
              <a:rPr lang="en-US" sz="2400" baseline="-25000" dirty="0"/>
              <a:t>1</a:t>
            </a:r>
            <a:r>
              <a:rPr lang="en-US" sz="2400" dirty="0"/>
              <a:t>, e</a:t>
            </a:r>
            <a:r>
              <a:rPr lang="en-US" sz="2400" baseline="-25000" dirty="0"/>
              <a:t>2</a:t>
            </a:r>
            <a:r>
              <a:rPr lang="en-US" sz="2400" dirty="0"/>
              <a:t>, . . . , </a:t>
            </a:r>
            <a:r>
              <a:rPr lang="en-US" sz="2400" dirty="0" err="1"/>
              <a:t>e</a:t>
            </a:r>
            <a:r>
              <a:rPr lang="en-US" sz="2400" baseline="-25000" dirty="0" err="1"/>
              <a:t>m</a:t>
            </a:r>
            <a:r>
              <a:rPr lang="en-US" sz="2400" dirty="0"/>
              <a:t>; </a:t>
            </a:r>
          </a:p>
          <a:p>
            <a:pPr marL="457200" indent="-457200">
              <a:buAutoNum type="arabicPeriod" startAt="2"/>
            </a:pPr>
            <a:r>
              <a:rPr lang="en-US" sz="2400" dirty="0"/>
              <a:t>T = the vertices of G (without any edges); </a:t>
            </a:r>
          </a:p>
          <a:p>
            <a:pPr marL="0" indent="0">
              <a:buNone/>
            </a:pPr>
            <a:r>
              <a:rPr lang="en-US" sz="2000" dirty="0"/>
              <a:t>       </a:t>
            </a:r>
          </a:p>
          <a:p>
            <a:pPr marL="0" indent="0">
              <a:buNone/>
            </a:pPr>
            <a:r>
              <a:rPr lang="en-US" sz="2400" dirty="0"/>
              <a:t>3.   for (</a:t>
            </a:r>
            <a:r>
              <a:rPr lang="en-US" sz="2400" dirty="0" err="1"/>
              <a:t>i</a:t>
            </a:r>
            <a:r>
              <a:rPr lang="en-US" sz="2400" dirty="0"/>
              <a:t> = 1;i ≤ </a:t>
            </a:r>
            <a:r>
              <a:rPr lang="en-US" sz="2400" dirty="0" err="1"/>
              <a:t>m;i</a:t>
            </a:r>
            <a:r>
              <a:rPr lang="en-US" sz="2400" dirty="0"/>
              <a:t>++) </a:t>
            </a:r>
          </a:p>
          <a:p>
            <a:pPr marL="0" indent="0">
              <a:buNone/>
            </a:pPr>
            <a:r>
              <a:rPr lang="en-US" sz="2400" dirty="0"/>
              <a:t>3.1      let </a:t>
            </a:r>
            <a:r>
              <a:rPr lang="en-US" sz="2400" dirty="0" err="1"/>
              <a:t>e</a:t>
            </a:r>
            <a:r>
              <a:rPr lang="en-US" sz="2400" baseline="-25000" dirty="0" err="1"/>
              <a:t>i</a:t>
            </a:r>
            <a:r>
              <a:rPr lang="en-US" sz="2400" dirty="0"/>
              <a:t> = [</a:t>
            </a:r>
            <a:r>
              <a:rPr lang="en-US" sz="2400" dirty="0" err="1"/>
              <a:t>u</a:t>
            </a:r>
            <a:r>
              <a:rPr lang="en-US" sz="2400" baseline="-25000" dirty="0" err="1"/>
              <a:t>i</a:t>
            </a:r>
            <a:r>
              <a:rPr lang="en-US" sz="2400" dirty="0"/>
              <a:t>, v</a:t>
            </a:r>
            <a:r>
              <a:rPr lang="en-US" sz="2400" baseline="-25000" dirty="0"/>
              <a:t>i</a:t>
            </a:r>
            <a:r>
              <a:rPr lang="en-US" sz="2400" dirty="0"/>
              <a:t>]; </a:t>
            </a:r>
          </a:p>
          <a:p>
            <a:pPr marL="0" indent="0">
              <a:buNone/>
            </a:pPr>
            <a:r>
              <a:rPr lang="en-US" sz="2400" dirty="0"/>
              <a:t>3.2      if (</a:t>
            </a:r>
            <a:r>
              <a:rPr lang="en-US" sz="2400" dirty="0" err="1"/>
              <a:t>u</a:t>
            </a:r>
            <a:r>
              <a:rPr lang="en-US" sz="2400" baseline="-25000" dirty="0" err="1"/>
              <a:t>i</a:t>
            </a:r>
            <a:r>
              <a:rPr lang="en-US" sz="2400" dirty="0"/>
              <a:t> and v</a:t>
            </a:r>
            <a:r>
              <a:rPr lang="en-US" sz="2400" baseline="-25000" dirty="0"/>
              <a:t>i</a:t>
            </a:r>
            <a:r>
              <a:rPr lang="en-US" sz="2400" dirty="0"/>
              <a:t> are in different pieces of T) </a:t>
            </a:r>
          </a:p>
          <a:p>
            <a:pPr marL="0" indent="0">
              <a:buNone/>
            </a:pPr>
            <a:r>
              <a:rPr lang="en-US" sz="2400" dirty="0"/>
              <a:t> 	    add </a:t>
            </a:r>
            <a:r>
              <a:rPr lang="en-US" sz="2400" dirty="0" err="1"/>
              <a:t>e</a:t>
            </a:r>
            <a:r>
              <a:rPr lang="en-US" sz="2400" baseline="-25000" dirty="0" err="1"/>
              <a:t>i</a:t>
            </a:r>
            <a:r>
              <a:rPr lang="en-US" sz="2400" dirty="0"/>
              <a:t> to T (to connect the two pieces);</a:t>
            </a:r>
          </a:p>
          <a:p>
            <a:pPr marL="0" indent="0">
              <a:buNone/>
            </a:pPr>
            <a:r>
              <a:rPr lang="en-US" sz="2000" dirty="0"/>
              <a:t>               </a:t>
            </a:r>
            <a:endParaRPr lang="en-US" sz="2400" dirty="0"/>
          </a:p>
          <a:p>
            <a:pPr marL="0" indent="0">
              <a:buNone/>
            </a:pPr>
            <a:r>
              <a:rPr lang="en-US" sz="2000" dirty="0"/>
              <a:t>               </a:t>
            </a:r>
          </a:p>
          <a:p>
            <a:pPr marL="0" indent="0">
              <a:buNone/>
            </a:pPr>
            <a:r>
              <a:rPr lang="en-US" sz="2400" dirty="0"/>
              <a:t>4.   return (T). 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8D1206-9A13-4FC8-89FA-CD3D37952D15}"/>
              </a:ext>
            </a:extLst>
          </p:cNvPr>
          <p:cNvSpPr/>
          <p:nvPr/>
        </p:nvSpPr>
        <p:spPr>
          <a:xfrm>
            <a:off x="973777" y="2576945"/>
            <a:ext cx="5747657" cy="356260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B648D1-0BDD-4147-BED8-77EAE829B840}"/>
              </a:ext>
            </a:extLst>
          </p:cNvPr>
          <p:cNvSpPr/>
          <p:nvPr/>
        </p:nvSpPr>
        <p:spPr>
          <a:xfrm>
            <a:off x="1494313" y="4276105"/>
            <a:ext cx="5393375" cy="356260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6DA2C4-3070-4675-92BC-4232C2C35A39}"/>
              </a:ext>
            </a:extLst>
          </p:cNvPr>
          <p:cNvSpPr/>
          <p:nvPr/>
        </p:nvSpPr>
        <p:spPr>
          <a:xfrm>
            <a:off x="3463639" y="4702628"/>
            <a:ext cx="3530928" cy="356260"/>
          </a:xfrm>
          <a:prstGeom prst="rect">
            <a:avLst/>
          </a:prstGeom>
          <a:noFill/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122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139" y="629392"/>
            <a:ext cx="8217724" cy="5759534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Kruskal-MST(G) </a:t>
            </a:r>
          </a:p>
          <a:p>
            <a:pPr marL="0" indent="0">
              <a:buNone/>
            </a:pPr>
            <a:r>
              <a:rPr lang="en-US" sz="2400" dirty="0"/>
              <a:t>\\ construct a max spanning tree for the graph G</a:t>
            </a:r>
          </a:p>
          <a:p>
            <a:pPr marL="0" indent="0">
              <a:buNone/>
            </a:pPr>
            <a:r>
              <a:rPr lang="en-US" sz="800" dirty="0"/>
              <a:t> </a:t>
            </a:r>
          </a:p>
          <a:p>
            <a:pPr>
              <a:buAutoNum type="arabicPeriod"/>
            </a:pPr>
            <a:r>
              <a:rPr lang="en-US" sz="2400" dirty="0"/>
              <a:t>  sort the edges of G in non-increasing order:</a:t>
            </a:r>
          </a:p>
          <a:p>
            <a:pPr marL="0" indent="0" algn="ctr">
              <a:buNone/>
            </a:pPr>
            <a:r>
              <a:rPr lang="en-US" sz="2400" dirty="0"/>
              <a:t>e</a:t>
            </a:r>
            <a:r>
              <a:rPr lang="en-US" sz="2400" baseline="-25000" dirty="0"/>
              <a:t>1</a:t>
            </a:r>
            <a:r>
              <a:rPr lang="en-US" sz="2400" dirty="0"/>
              <a:t>, e</a:t>
            </a:r>
            <a:r>
              <a:rPr lang="en-US" sz="2400" baseline="-25000" dirty="0"/>
              <a:t>2</a:t>
            </a:r>
            <a:r>
              <a:rPr lang="en-US" sz="2400" dirty="0"/>
              <a:t>, . . . , </a:t>
            </a:r>
            <a:r>
              <a:rPr lang="en-US" sz="2400" dirty="0" err="1"/>
              <a:t>e</a:t>
            </a:r>
            <a:r>
              <a:rPr lang="en-US" sz="2400" baseline="-25000" dirty="0" err="1"/>
              <a:t>m</a:t>
            </a:r>
            <a:r>
              <a:rPr lang="en-US" sz="2400" dirty="0"/>
              <a:t>; </a:t>
            </a:r>
          </a:p>
          <a:p>
            <a:pPr marL="457200" indent="-457200">
              <a:buAutoNum type="arabicPeriod" startAt="2"/>
            </a:pPr>
            <a:r>
              <a:rPr lang="en-US" sz="2400" dirty="0">
                <a:solidFill>
                  <a:srgbClr val="00B050"/>
                </a:solidFill>
              </a:rPr>
              <a:t>T = the vertices of G (without any edges); </a:t>
            </a:r>
          </a:p>
          <a:p>
            <a:pPr marL="0" indent="0">
              <a:buNone/>
            </a:pPr>
            <a:r>
              <a:rPr lang="en-US" sz="2000" dirty="0"/>
              <a:t>      </a:t>
            </a:r>
            <a:r>
              <a:rPr lang="en-US" sz="2000" dirty="0">
                <a:solidFill>
                  <a:srgbClr val="00B050"/>
                </a:solidFill>
              </a:rPr>
              <a:t>for (v = 0; v &lt; n; v++) </a:t>
            </a:r>
            <a:r>
              <a:rPr lang="en-US" sz="2000" dirty="0" err="1">
                <a:solidFill>
                  <a:srgbClr val="00B050"/>
                </a:solidFill>
              </a:rPr>
              <a:t>MakeSet</a:t>
            </a:r>
            <a:r>
              <a:rPr lang="en-US" sz="2000" dirty="0">
                <a:solidFill>
                  <a:srgbClr val="00B050"/>
                </a:solidFill>
              </a:rPr>
              <a:t>(v);</a:t>
            </a:r>
          </a:p>
          <a:p>
            <a:pPr marL="0" indent="0">
              <a:buNone/>
            </a:pPr>
            <a:r>
              <a:rPr lang="en-US" sz="2400" dirty="0"/>
              <a:t>3.   for (</a:t>
            </a:r>
            <a:r>
              <a:rPr lang="en-US" sz="2400" dirty="0" err="1"/>
              <a:t>i</a:t>
            </a:r>
            <a:r>
              <a:rPr lang="en-US" sz="2400" dirty="0"/>
              <a:t> = 1;i ≤ </a:t>
            </a:r>
            <a:r>
              <a:rPr lang="en-US" sz="2400" dirty="0" err="1"/>
              <a:t>m;i</a:t>
            </a:r>
            <a:r>
              <a:rPr lang="en-US" sz="2400" dirty="0"/>
              <a:t>++) </a:t>
            </a:r>
          </a:p>
          <a:p>
            <a:pPr marL="0" indent="0">
              <a:buNone/>
            </a:pPr>
            <a:r>
              <a:rPr lang="en-US" sz="2400" dirty="0"/>
              <a:t>3.1      let </a:t>
            </a:r>
            <a:r>
              <a:rPr lang="en-US" sz="2400" dirty="0" err="1"/>
              <a:t>e</a:t>
            </a:r>
            <a:r>
              <a:rPr lang="en-US" sz="2400" baseline="-25000" dirty="0" err="1"/>
              <a:t>i</a:t>
            </a:r>
            <a:r>
              <a:rPr lang="en-US" sz="2400" dirty="0"/>
              <a:t> = [</a:t>
            </a:r>
            <a:r>
              <a:rPr lang="en-US" sz="2400" dirty="0" err="1"/>
              <a:t>u</a:t>
            </a:r>
            <a:r>
              <a:rPr lang="en-US" sz="2400" baseline="-25000" dirty="0" err="1"/>
              <a:t>i</a:t>
            </a:r>
            <a:r>
              <a:rPr lang="en-US" sz="2400" dirty="0"/>
              <a:t>, v</a:t>
            </a:r>
            <a:r>
              <a:rPr lang="en-US" sz="2400" baseline="-25000" dirty="0"/>
              <a:t>i</a:t>
            </a:r>
            <a:r>
              <a:rPr lang="en-US" sz="2400" dirty="0"/>
              <a:t>]; </a:t>
            </a:r>
          </a:p>
          <a:p>
            <a:pPr marL="0" indent="0">
              <a:buNone/>
            </a:pPr>
            <a:r>
              <a:rPr lang="en-US" sz="2400" dirty="0"/>
              <a:t>3.2     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if (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</a:rPr>
              <a:t>u</a:t>
            </a:r>
            <a:r>
              <a:rPr lang="en-US" sz="2400" baseline="-25000" dirty="0" err="1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and v</a:t>
            </a:r>
            <a:r>
              <a:rPr lang="en-US" sz="2400" baseline="-25000" dirty="0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are in different pieces of T) </a:t>
            </a:r>
          </a:p>
          <a:p>
            <a:pPr marL="0" indent="0">
              <a:buNone/>
            </a:pPr>
            <a:r>
              <a:rPr lang="en-US" sz="2400" dirty="0"/>
              <a:t> 	    add </a:t>
            </a:r>
            <a:r>
              <a:rPr lang="en-US" sz="2400" dirty="0" err="1"/>
              <a:t>e</a:t>
            </a:r>
            <a:r>
              <a:rPr lang="en-US" sz="2400" baseline="-25000" dirty="0" err="1"/>
              <a:t>i</a:t>
            </a:r>
            <a:r>
              <a:rPr lang="en-US" sz="2400" dirty="0"/>
              <a:t> to T (</a:t>
            </a:r>
            <a:r>
              <a:rPr lang="en-US" sz="2400" dirty="0">
                <a:solidFill>
                  <a:srgbClr val="FF9933"/>
                </a:solidFill>
              </a:rPr>
              <a:t>to connect the two pieces</a:t>
            </a:r>
            <a:r>
              <a:rPr lang="en-US" sz="2400" dirty="0"/>
              <a:t>);</a:t>
            </a:r>
          </a:p>
          <a:p>
            <a:pPr marL="0" indent="0">
              <a:buNone/>
            </a:pPr>
            <a:r>
              <a:rPr lang="en-US" sz="2000" dirty="0"/>
              <a:t>            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r</a:t>
            </a:r>
            <a:r>
              <a:rPr lang="en-US" sz="2000" baseline="-25000" dirty="0" err="1">
                <a:solidFill>
                  <a:schemeClr val="accent2">
                    <a:lumMod val="75000"/>
                  </a:schemeClr>
                </a:solidFill>
              </a:rPr>
              <a:t>u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= Find(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u</a:t>
            </a:r>
            <a:r>
              <a:rPr lang="en-US" sz="2000" baseline="-25000" dirty="0" err="1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);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r</a:t>
            </a:r>
            <a:r>
              <a:rPr lang="en-US" sz="2000" baseline="-25000" dirty="0" err="1">
                <a:solidFill>
                  <a:schemeClr val="accent2">
                    <a:lumMod val="75000"/>
                  </a:schemeClr>
                </a:solidFill>
              </a:rPr>
              <a:t>v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= Find(v</a:t>
            </a:r>
            <a:r>
              <a:rPr lang="en-US" sz="2000" baseline="-25000" dirty="0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); 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2000" dirty="0"/>
              <a:t>            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if (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r</a:t>
            </a:r>
            <a:r>
              <a:rPr lang="en-US" sz="2000" baseline="-25000" dirty="0" err="1">
                <a:solidFill>
                  <a:schemeClr val="accent2">
                    <a:lumMod val="75000"/>
                  </a:schemeClr>
                </a:solidFill>
              </a:rPr>
              <a:t>u</a:t>
            </a:r>
            <a:r>
              <a:rPr lang="en-US" sz="2000" baseline="-25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≠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r</a:t>
            </a:r>
            <a:r>
              <a:rPr lang="en-US" sz="2000" baseline="-25000" dirty="0" err="1">
                <a:solidFill>
                  <a:schemeClr val="accent2">
                    <a:lumMod val="75000"/>
                  </a:schemeClr>
                </a:solidFill>
              </a:rPr>
              <a:t>v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) </a:t>
            </a:r>
            <a:r>
              <a:rPr lang="en-US" sz="2000" dirty="0">
                <a:solidFill>
                  <a:srgbClr val="FF0000"/>
                </a:solidFill>
              </a:rPr>
              <a:t>{</a:t>
            </a:r>
            <a:r>
              <a:rPr lang="en-US" sz="2000" dirty="0"/>
              <a:t>T = T + </a:t>
            </a:r>
            <a:r>
              <a:rPr lang="en-US" sz="2000" dirty="0" err="1"/>
              <a:t>e</a:t>
            </a:r>
            <a:r>
              <a:rPr lang="en-US" sz="2000" baseline="-25000" dirty="0" err="1"/>
              <a:t>i</a:t>
            </a:r>
            <a:r>
              <a:rPr lang="en-US" sz="2000" dirty="0"/>
              <a:t>;   </a:t>
            </a:r>
            <a:r>
              <a:rPr lang="en-US" sz="2000" dirty="0">
                <a:solidFill>
                  <a:srgbClr val="FF9933"/>
                </a:solidFill>
              </a:rPr>
              <a:t>Union(</a:t>
            </a:r>
            <a:r>
              <a:rPr lang="en-US" sz="2000" dirty="0" err="1">
                <a:solidFill>
                  <a:srgbClr val="FF9933"/>
                </a:solidFill>
              </a:rPr>
              <a:t>r</a:t>
            </a:r>
            <a:r>
              <a:rPr lang="en-US" sz="2000" baseline="-25000" dirty="0" err="1">
                <a:solidFill>
                  <a:srgbClr val="FF9933"/>
                </a:solidFill>
              </a:rPr>
              <a:t>u</a:t>
            </a:r>
            <a:r>
              <a:rPr lang="en-US" sz="2000" dirty="0">
                <a:solidFill>
                  <a:srgbClr val="FF9933"/>
                </a:solidFill>
              </a:rPr>
              <a:t>, </a:t>
            </a:r>
            <a:r>
              <a:rPr lang="en-US" sz="2000" dirty="0" err="1">
                <a:solidFill>
                  <a:srgbClr val="FF9933"/>
                </a:solidFill>
              </a:rPr>
              <a:t>r</a:t>
            </a:r>
            <a:r>
              <a:rPr lang="en-US" sz="2000" baseline="-25000" dirty="0" err="1">
                <a:solidFill>
                  <a:srgbClr val="FF9933"/>
                </a:solidFill>
              </a:rPr>
              <a:t>v</a:t>
            </a:r>
            <a:r>
              <a:rPr lang="en-US" sz="2000" dirty="0">
                <a:solidFill>
                  <a:srgbClr val="FF9933"/>
                </a:solidFill>
              </a:rPr>
              <a:t>);</a:t>
            </a:r>
            <a:r>
              <a:rPr lang="en-US" sz="2000" dirty="0">
                <a:solidFill>
                  <a:srgbClr val="FF0000"/>
                </a:solidFill>
              </a:rPr>
              <a:t>}</a:t>
            </a:r>
            <a:r>
              <a:rPr lang="en-US" sz="2000" dirty="0">
                <a:solidFill>
                  <a:srgbClr val="FF9933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400" dirty="0"/>
              <a:t>4.   return (T). 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957B3AF-0985-44BD-8335-0D1C98DADC98}"/>
              </a:ext>
            </a:extLst>
          </p:cNvPr>
          <p:cNvSpPr/>
          <p:nvPr/>
        </p:nvSpPr>
        <p:spPr>
          <a:xfrm>
            <a:off x="973777" y="2576945"/>
            <a:ext cx="5747657" cy="356260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4D5D0C-E276-41D4-B3B2-69A04BEFCECD}"/>
              </a:ext>
            </a:extLst>
          </p:cNvPr>
          <p:cNvSpPr/>
          <p:nvPr/>
        </p:nvSpPr>
        <p:spPr>
          <a:xfrm>
            <a:off x="1494313" y="4276105"/>
            <a:ext cx="5393375" cy="356260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99E732-30B1-4BEB-AADB-E00917E7043E}"/>
              </a:ext>
            </a:extLst>
          </p:cNvPr>
          <p:cNvSpPr/>
          <p:nvPr/>
        </p:nvSpPr>
        <p:spPr>
          <a:xfrm>
            <a:off x="3463639" y="4702628"/>
            <a:ext cx="3530928" cy="356260"/>
          </a:xfrm>
          <a:prstGeom prst="rect">
            <a:avLst/>
          </a:prstGeom>
          <a:noFill/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414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139" y="629392"/>
            <a:ext cx="8217724" cy="5619008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400" dirty="0" err="1"/>
              <a:t>MakeSet</a:t>
            </a:r>
            <a:r>
              <a:rPr lang="en-US" sz="2400" dirty="0"/>
              <a:t>(v): make a set consisting of a single element v</a:t>
            </a:r>
          </a:p>
          <a:p>
            <a:pPr marL="0" indent="0">
              <a:buNone/>
            </a:pPr>
            <a:r>
              <a:rPr lang="en-US" sz="2400" dirty="0"/>
              <a:t>Find(v): find the set containing the element v</a:t>
            </a:r>
          </a:p>
          <a:p>
            <a:pPr marL="0" indent="0">
              <a:buNone/>
            </a:pPr>
            <a:r>
              <a:rPr lang="en-US" sz="2400" dirty="0"/>
              <a:t>Union(r</a:t>
            </a:r>
            <a:r>
              <a:rPr lang="en-US" sz="2400" baseline="-25000" dirty="0"/>
              <a:t>1</a:t>
            </a:r>
            <a:r>
              <a:rPr lang="en-US" sz="2400" dirty="0"/>
              <a:t>, r</a:t>
            </a:r>
            <a:r>
              <a:rPr lang="en-US" sz="2400" baseline="-25000" dirty="0"/>
              <a:t>2</a:t>
            </a:r>
            <a:r>
              <a:rPr lang="en-US" sz="2400" dirty="0"/>
              <a:t>): merge the two sets r</a:t>
            </a:r>
            <a:r>
              <a:rPr lang="en-US" sz="2400" baseline="-25000" dirty="0"/>
              <a:t>1</a:t>
            </a:r>
            <a:r>
              <a:rPr lang="en-US" sz="2400" dirty="0"/>
              <a:t> and r</a:t>
            </a:r>
            <a:r>
              <a:rPr lang="en-US" sz="2400" baseline="-25000" dirty="0"/>
              <a:t>2</a:t>
            </a:r>
            <a:r>
              <a:rPr lang="en-US" sz="2400" dirty="0"/>
              <a:t> into a single set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169017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139" y="629392"/>
            <a:ext cx="8217724" cy="5619008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400" dirty="0" err="1"/>
              <a:t>MakeSet</a:t>
            </a:r>
            <a:r>
              <a:rPr lang="en-US" sz="2400" dirty="0"/>
              <a:t>(v): make a set consisting of a single element v</a:t>
            </a:r>
          </a:p>
          <a:p>
            <a:pPr marL="0" indent="0">
              <a:buNone/>
            </a:pPr>
            <a:r>
              <a:rPr lang="en-US" sz="2400" dirty="0"/>
              <a:t>Find(v): find the set containing the element v</a:t>
            </a:r>
          </a:p>
          <a:p>
            <a:pPr marL="0" indent="0">
              <a:buNone/>
            </a:pPr>
            <a:r>
              <a:rPr lang="en-US" sz="2400" dirty="0"/>
              <a:t>Union(r</a:t>
            </a:r>
            <a:r>
              <a:rPr lang="en-US" sz="2400" baseline="-25000" dirty="0"/>
              <a:t>1</a:t>
            </a:r>
            <a:r>
              <a:rPr lang="en-US" sz="2400" dirty="0"/>
              <a:t>, r</a:t>
            </a:r>
            <a:r>
              <a:rPr lang="en-US" sz="2400" baseline="-25000" dirty="0"/>
              <a:t>2</a:t>
            </a:r>
            <a:r>
              <a:rPr lang="en-US" sz="2400" dirty="0"/>
              <a:t>): merge the two sets r</a:t>
            </a:r>
            <a:r>
              <a:rPr lang="en-US" sz="2400" baseline="-25000" dirty="0"/>
              <a:t>1</a:t>
            </a:r>
            <a:r>
              <a:rPr lang="en-US" sz="2400" dirty="0"/>
              <a:t> and r</a:t>
            </a:r>
            <a:r>
              <a:rPr lang="en-US" sz="2400" baseline="-25000" dirty="0"/>
              <a:t>2</a:t>
            </a:r>
            <a:r>
              <a:rPr lang="en-US" sz="2400" dirty="0"/>
              <a:t> into a single set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Implemented using an array</a:t>
            </a:r>
            <a:endParaRPr lang="en-US" sz="800" dirty="0"/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647B54D-ADDD-4FB2-88F5-D04FAC42DE2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79614" y="3243580"/>
          <a:ext cx="352301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301">
                  <a:extLst>
                    <a:ext uri="{9D8B030D-6E8A-4147-A177-3AD203B41FA5}">
                      <a16:colId xmlns:a16="http://schemas.microsoft.com/office/drawing/2014/main" val="1638116221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2278115365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1959081264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2807090748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1780640216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552192292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1893268846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1138489788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3571507063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4139809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529201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B08FF7A-BB58-46BE-8808-BF673FA96AD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702630" y="3243580"/>
          <a:ext cx="352301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301">
                  <a:extLst>
                    <a:ext uri="{9D8B030D-6E8A-4147-A177-3AD203B41FA5}">
                      <a16:colId xmlns:a16="http://schemas.microsoft.com/office/drawing/2014/main" val="1638116221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2278115365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1959081264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2807090748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1780640216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552192292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1893268846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1138489788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3571507063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4139809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52920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D01021A-1316-4B24-AAE6-8845F0DB005C}"/>
              </a:ext>
            </a:extLst>
          </p:cNvPr>
          <p:cNvSpPr txBox="1"/>
          <p:nvPr/>
        </p:nvSpPr>
        <p:spPr>
          <a:xfrm>
            <a:off x="1215233" y="3590670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F958BF-BD5C-4832-A968-6D2812FA2A9E}"/>
              </a:ext>
            </a:extLst>
          </p:cNvPr>
          <p:cNvSpPr txBox="1"/>
          <p:nvPr/>
        </p:nvSpPr>
        <p:spPr>
          <a:xfrm>
            <a:off x="1930431" y="3614419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BDDC44-4C3B-42EC-B1E2-3BEDB426CB3B}"/>
              </a:ext>
            </a:extLst>
          </p:cNvPr>
          <p:cNvSpPr txBox="1"/>
          <p:nvPr/>
        </p:nvSpPr>
        <p:spPr>
          <a:xfrm>
            <a:off x="1541723" y="3614420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CC6462-3A71-4292-B5E9-E99D263EE37E}"/>
              </a:ext>
            </a:extLst>
          </p:cNvPr>
          <p:cNvSpPr txBox="1"/>
          <p:nvPr/>
        </p:nvSpPr>
        <p:spPr>
          <a:xfrm>
            <a:off x="7843811" y="3614420"/>
            <a:ext cx="4475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n-1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B49C7C-871D-48A1-9CBE-10836E49B837}"/>
              </a:ext>
            </a:extLst>
          </p:cNvPr>
          <p:cNvSpPr txBox="1"/>
          <p:nvPr/>
        </p:nvSpPr>
        <p:spPr>
          <a:xfrm>
            <a:off x="4366888" y="3614418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41BED6-2C93-4F39-A0EF-FD60EA0BFFA5}"/>
              </a:ext>
            </a:extLst>
          </p:cNvPr>
          <p:cNvSpPr txBox="1"/>
          <p:nvPr/>
        </p:nvSpPr>
        <p:spPr>
          <a:xfrm>
            <a:off x="4317997" y="3282893"/>
            <a:ext cx="3802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A51F65-1CC7-4F2E-BA6B-3FDF559EF9E3}"/>
              </a:ext>
            </a:extLst>
          </p:cNvPr>
          <p:cNvSpPr txBox="1"/>
          <p:nvPr/>
        </p:nvSpPr>
        <p:spPr>
          <a:xfrm>
            <a:off x="693177" y="3282892"/>
            <a:ext cx="4780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dad</a:t>
            </a:r>
          </a:p>
        </p:txBody>
      </p:sp>
    </p:spTree>
    <p:extLst>
      <p:ext uri="{BB962C8B-B14F-4D97-AF65-F5344CB8AC3E}">
        <p14:creationId xmlns:p14="http://schemas.microsoft.com/office/powerpoint/2010/main" val="3594009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139" y="629392"/>
            <a:ext cx="8217724" cy="5619008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400" dirty="0" err="1"/>
              <a:t>MakeSet</a:t>
            </a:r>
            <a:r>
              <a:rPr lang="en-US" sz="2400" dirty="0"/>
              <a:t>(v): make a set consisting of a single element v</a:t>
            </a:r>
          </a:p>
          <a:p>
            <a:pPr marL="0" indent="0">
              <a:buNone/>
            </a:pPr>
            <a:r>
              <a:rPr lang="en-US" sz="2400" dirty="0"/>
              <a:t>Find(v): find the set containing the element v</a:t>
            </a:r>
          </a:p>
          <a:p>
            <a:pPr marL="0" indent="0">
              <a:buNone/>
            </a:pPr>
            <a:r>
              <a:rPr lang="en-US" sz="2400" dirty="0"/>
              <a:t>Union(r</a:t>
            </a:r>
            <a:r>
              <a:rPr lang="en-US" sz="2400" baseline="-25000" dirty="0"/>
              <a:t>1</a:t>
            </a:r>
            <a:r>
              <a:rPr lang="en-US" sz="2400" dirty="0"/>
              <a:t>, r</a:t>
            </a:r>
            <a:r>
              <a:rPr lang="en-US" sz="2400" baseline="-25000" dirty="0"/>
              <a:t>2</a:t>
            </a:r>
            <a:r>
              <a:rPr lang="en-US" sz="2400" dirty="0"/>
              <a:t>): merge the two sets r</a:t>
            </a:r>
            <a:r>
              <a:rPr lang="en-US" sz="2400" baseline="-25000" dirty="0"/>
              <a:t>1</a:t>
            </a:r>
            <a:r>
              <a:rPr lang="en-US" sz="2400" dirty="0"/>
              <a:t> and r</a:t>
            </a:r>
            <a:r>
              <a:rPr lang="en-US" sz="2400" baseline="-25000" dirty="0"/>
              <a:t>2</a:t>
            </a:r>
            <a:r>
              <a:rPr lang="en-US" sz="2400" dirty="0"/>
              <a:t> into a single set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Implemented using an array</a:t>
            </a:r>
            <a:endParaRPr lang="en-US" sz="800" dirty="0"/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647B54D-ADDD-4FB2-88F5-D04FAC42DE2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79614" y="3243580"/>
          <a:ext cx="352301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301">
                  <a:extLst>
                    <a:ext uri="{9D8B030D-6E8A-4147-A177-3AD203B41FA5}">
                      <a16:colId xmlns:a16="http://schemas.microsoft.com/office/drawing/2014/main" val="1638116221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2278115365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1959081264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2807090748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1780640216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552192292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1893268846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1138489788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3571507063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4139809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529201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B08FF7A-BB58-46BE-8808-BF673FA96AD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702630" y="3243580"/>
          <a:ext cx="352301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301">
                  <a:extLst>
                    <a:ext uri="{9D8B030D-6E8A-4147-A177-3AD203B41FA5}">
                      <a16:colId xmlns:a16="http://schemas.microsoft.com/office/drawing/2014/main" val="1638116221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2278115365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1959081264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2807090748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1780640216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552192292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1893268846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1138489788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3571507063"/>
                    </a:ext>
                  </a:extLst>
                </a:gridCol>
                <a:gridCol w="352301">
                  <a:extLst>
                    <a:ext uri="{9D8B030D-6E8A-4147-A177-3AD203B41FA5}">
                      <a16:colId xmlns:a16="http://schemas.microsoft.com/office/drawing/2014/main" val="4139809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52920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D01021A-1316-4B24-AAE6-8845F0DB005C}"/>
              </a:ext>
            </a:extLst>
          </p:cNvPr>
          <p:cNvSpPr txBox="1"/>
          <p:nvPr/>
        </p:nvSpPr>
        <p:spPr>
          <a:xfrm>
            <a:off x="1215233" y="3590670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F958BF-BD5C-4832-A968-6D2812FA2A9E}"/>
              </a:ext>
            </a:extLst>
          </p:cNvPr>
          <p:cNvSpPr txBox="1"/>
          <p:nvPr/>
        </p:nvSpPr>
        <p:spPr>
          <a:xfrm>
            <a:off x="1930431" y="3614419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BDDC44-4C3B-42EC-B1E2-3BEDB426CB3B}"/>
              </a:ext>
            </a:extLst>
          </p:cNvPr>
          <p:cNvSpPr txBox="1"/>
          <p:nvPr/>
        </p:nvSpPr>
        <p:spPr>
          <a:xfrm>
            <a:off x="1541723" y="3614420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CC6462-3A71-4292-B5E9-E99D263EE37E}"/>
              </a:ext>
            </a:extLst>
          </p:cNvPr>
          <p:cNvSpPr txBox="1"/>
          <p:nvPr/>
        </p:nvSpPr>
        <p:spPr>
          <a:xfrm>
            <a:off x="7843811" y="3614420"/>
            <a:ext cx="4475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n-1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B49C7C-871D-48A1-9CBE-10836E49B837}"/>
              </a:ext>
            </a:extLst>
          </p:cNvPr>
          <p:cNvSpPr txBox="1"/>
          <p:nvPr/>
        </p:nvSpPr>
        <p:spPr>
          <a:xfrm>
            <a:off x="4366888" y="3614418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41BED6-2C93-4F39-A0EF-FD60EA0BFFA5}"/>
              </a:ext>
            </a:extLst>
          </p:cNvPr>
          <p:cNvSpPr txBox="1"/>
          <p:nvPr/>
        </p:nvSpPr>
        <p:spPr>
          <a:xfrm>
            <a:off x="4317997" y="3282893"/>
            <a:ext cx="3802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A51F65-1CC7-4F2E-BA6B-3FDF559EF9E3}"/>
              </a:ext>
            </a:extLst>
          </p:cNvPr>
          <p:cNvSpPr txBox="1"/>
          <p:nvPr/>
        </p:nvSpPr>
        <p:spPr>
          <a:xfrm>
            <a:off x="693177" y="3282892"/>
            <a:ext cx="4780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dad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F7DDCBF-909E-475F-B289-EA04E9B4D2D9}"/>
              </a:ext>
            </a:extLst>
          </p:cNvPr>
          <p:cNvSpPr/>
          <p:nvPr/>
        </p:nvSpPr>
        <p:spPr>
          <a:xfrm>
            <a:off x="843148" y="4227616"/>
            <a:ext cx="807522" cy="878774"/>
          </a:xfrm>
          <a:prstGeom prst="ellipse">
            <a:avLst/>
          </a:prstGeom>
          <a:solidFill>
            <a:srgbClr val="FFFF0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9ADC0C5-1425-4F8F-A416-F39FE940D930}"/>
              </a:ext>
            </a:extLst>
          </p:cNvPr>
          <p:cNvSpPr/>
          <p:nvPr/>
        </p:nvSpPr>
        <p:spPr>
          <a:xfrm>
            <a:off x="2071656" y="5106390"/>
            <a:ext cx="647793" cy="736270"/>
          </a:xfrm>
          <a:prstGeom prst="ellipse">
            <a:avLst/>
          </a:prstGeom>
          <a:solidFill>
            <a:srgbClr val="FFFF0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3938478-E514-4C7C-8422-BBFE6D5C5060}"/>
              </a:ext>
            </a:extLst>
          </p:cNvPr>
          <p:cNvSpPr/>
          <p:nvPr/>
        </p:nvSpPr>
        <p:spPr>
          <a:xfrm>
            <a:off x="734201" y="5266707"/>
            <a:ext cx="1089972" cy="878774"/>
          </a:xfrm>
          <a:prstGeom prst="ellipse">
            <a:avLst/>
          </a:prstGeom>
          <a:solidFill>
            <a:srgbClr val="FFFF0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8EABE06-2F31-4FA7-B598-F9C81F48E227}"/>
              </a:ext>
            </a:extLst>
          </p:cNvPr>
          <p:cNvSpPr/>
          <p:nvPr/>
        </p:nvSpPr>
        <p:spPr>
          <a:xfrm>
            <a:off x="1938348" y="4380016"/>
            <a:ext cx="419481" cy="461664"/>
          </a:xfrm>
          <a:prstGeom prst="ellipse">
            <a:avLst/>
          </a:prstGeom>
          <a:solidFill>
            <a:srgbClr val="FFFF0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A68432-93AE-433C-A251-01997E1553B6}"/>
              </a:ext>
            </a:extLst>
          </p:cNvPr>
          <p:cNvSpPr txBox="1"/>
          <p:nvPr/>
        </p:nvSpPr>
        <p:spPr>
          <a:xfrm>
            <a:off x="1111284" y="5587034"/>
            <a:ext cx="3802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DD9260F-B2A3-4F50-94B8-0C8427C4C150}"/>
              </a:ext>
            </a:extLst>
          </p:cNvPr>
          <p:cNvSpPr txBox="1"/>
          <p:nvPr/>
        </p:nvSpPr>
        <p:spPr>
          <a:xfrm>
            <a:off x="976040" y="5766133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4A2DD0-A900-4EE1-8909-193D7CC6B93B}"/>
              </a:ext>
            </a:extLst>
          </p:cNvPr>
          <p:cNvSpPr txBox="1"/>
          <p:nvPr/>
        </p:nvSpPr>
        <p:spPr>
          <a:xfrm>
            <a:off x="818887" y="550325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31C3CFE-8651-40AD-B1E3-BB3DC81332C4}"/>
              </a:ext>
            </a:extLst>
          </p:cNvPr>
          <p:cNvSpPr txBox="1"/>
          <p:nvPr/>
        </p:nvSpPr>
        <p:spPr>
          <a:xfrm>
            <a:off x="883310" y="4408383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2F4BC7F-4E16-4650-AED1-81D1204D1912}"/>
              </a:ext>
            </a:extLst>
          </p:cNvPr>
          <p:cNvSpPr txBox="1"/>
          <p:nvPr/>
        </p:nvSpPr>
        <p:spPr>
          <a:xfrm>
            <a:off x="1105684" y="4274799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42067AB-F505-4767-9B35-B473F104FE9B}"/>
              </a:ext>
            </a:extLst>
          </p:cNvPr>
          <p:cNvSpPr txBox="1"/>
          <p:nvPr/>
        </p:nvSpPr>
        <p:spPr>
          <a:xfrm>
            <a:off x="1105684" y="5338621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0A8A73D-5337-4EA7-AE12-C9DABA78308D}"/>
              </a:ext>
            </a:extLst>
          </p:cNvPr>
          <p:cNvSpPr txBox="1"/>
          <p:nvPr/>
        </p:nvSpPr>
        <p:spPr>
          <a:xfrm>
            <a:off x="2153390" y="5492510"/>
            <a:ext cx="3802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4C243D3-8898-4ADF-8FA5-FB8AC76EE404}"/>
              </a:ext>
            </a:extLst>
          </p:cNvPr>
          <p:cNvSpPr txBox="1"/>
          <p:nvPr/>
        </p:nvSpPr>
        <p:spPr>
          <a:xfrm>
            <a:off x="2400873" y="5326918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8DC012B-BBBF-4691-BC10-27A75AE7ABA5}"/>
              </a:ext>
            </a:extLst>
          </p:cNvPr>
          <p:cNvSpPr txBox="1"/>
          <p:nvPr/>
        </p:nvSpPr>
        <p:spPr>
          <a:xfrm>
            <a:off x="2171904" y="5168899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0787E5A-798F-4496-A379-ECE71172DE43}"/>
              </a:ext>
            </a:extLst>
          </p:cNvPr>
          <p:cNvSpPr txBox="1"/>
          <p:nvPr/>
        </p:nvSpPr>
        <p:spPr>
          <a:xfrm>
            <a:off x="2030679" y="4452420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C180AFE-EA88-4198-8C46-CB4ED54D26FE}"/>
              </a:ext>
            </a:extLst>
          </p:cNvPr>
          <p:cNvSpPr txBox="1"/>
          <p:nvPr/>
        </p:nvSpPr>
        <p:spPr>
          <a:xfrm>
            <a:off x="1178715" y="4711805"/>
            <a:ext cx="3802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4056120-707D-4B1A-8E44-C3B036178060}"/>
              </a:ext>
            </a:extLst>
          </p:cNvPr>
          <p:cNvSpPr txBox="1"/>
          <p:nvPr/>
        </p:nvSpPr>
        <p:spPr>
          <a:xfrm>
            <a:off x="1258084" y="4455079"/>
            <a:ext cx="3802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993AF2C-81CF-4D2C-A01A-ECFEDDE6B4DD}"/>
              </a:ext>
            </a:extLst>
          </p:cNvPr>
          <p:cNvSpPr txBox="1"/>
          <p:nvPr/>
        </p:nvSpPr>
        <p:spPr>
          <a:xfrm>
            <a:off x="1425141" y="5492510"/>
            <a:ext cx="3802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071AF0A-2770-4E9E-A740-440497DAC693}"/>
              </a:ext>
            </a:extLst>
          </p:cNvPr>
          <p:cNvSpPr txBox="1"/>
          <p:nvPr/>
        </p:nvSpPr>
        <p:spPr>
          <a:xfrm>
            <a:off x="1359104" y="5775232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9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267D119-37ED-4E6D-9192-BB9612E4323A}"/>
              </a:ext>
            </a:extLst>
          </p:cNvPr>
          <p:cNvSpPr txBox="1"/>
          <p:nvPr/>
        </p:nvSpPr>
        <p:spPr>
          <a:xfrm>
            <a:off x="929469" y="4675070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8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E9EB0C7-82E1-42C0-B7ED-9630E21B09C2}"/>
              </a:ext>
            </a:extLst>
          </p:cNvPr>
          <p:cNvSpPr/>
          <p:nvPr/>
        </p:nvSpPr>
        <p:spPr>
          <a:xfrm flipH="1">
            <a:off x="3966640" y="4533266"/>
            <a:ext cx="45775" cy="4867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0981D452-9CA8-4BBC-8999-BFA38E4A0780}"/>
              </a:ext>
            </a:extLst>
          </p:cNvPr>
          <p:cNvSpPr/>
          <p:nvPr/>
        </p:nvSpPr>
        <p:spPr>
          <a:xfrm flipH="1">
            <a:off x="5706491" y="5551205"/>
            <a:ext cx="45775" cy="4867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6E0F378-8500-4C7A-9292-0BADB44428A2}"/>
              </a:ext>
            </a:extLst>
          </p:cNvPr>
          <p:cNvSpPr/>
          <p:nvPr/>
        </p:nvSpPr>
        <p:spPr>
          <a:xfrm flipH="1">
            <a:off x="5907056" y="5232166"/>
            <a:ext cx="45775" cy="4867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676A8202-401F-4CBF-926A-44CF474DF921}"/>
              </a:ext>
            </a:extLst>
          </p:cNvPr>
          <p:cNvSpPr/>
          <p:nvPr/>
        </p:nvSpPr>
        <p:spPr>
          <a:xfrm flipH="1">
            <a:off x="5253660" y="4970082"/>
            <a:ext cx="45775" cy="4867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FD4334AF-41D1-43D2-ADC1-5478FF91A6BD}"/>
              </a:ext>
            </a:extLst>
          </p:cNvPr>
          <p:cNvSpPr/>
          <p:nvPr/>
        </p:nvSpPr>
        <p:spPr>
          <a:xfrm flipH="1">
            <a:off x="5677466" y="4928744"/>
            <a:ext cx="45775" cy="4867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F81C9B8-7F23-4F5C-BABC-04F0D90E1D45}"/>
              </a:ext>
            </a:extLst>
          </p:cNvPr>
          <p:cNvSpPr/>
          <p:nvPr/>
        </p:nvSpPr>
        <p:spPr>
          <a:xfrm flipH="1">
            <a:off x="5464058" y="4593183"/>
            <a:ext cx="45775" cy="4867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CEE517B9-0DE0-4CEA-B11A-706C18D8EC43}"/>
              </a:ext>
            </a:extLst>
          </p:cNvPr>
          <p:cNvSpPr/>
          <p:nvPr/>
        </p:nvSpPr>
        <p:spPr>
          <a:xfrm flipH="1">
            <a:off x="6564157" y="4566466"/>
            <a:ext cx="45775" cy="4867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7B3CDE4-91B0-4235-82D2-864FB0807DFA}"/>
              </a:ext>
            </a:extLst>
          </p:cNvPr>
          <p:cNvSpPr/>
          <p:nvPr/>
        </p:nvSpPr>
        <p:spPr>
          <a:xfrm flipH="1">
            <a:off x="7766988" y="4921734"/>
            <a:ext cx="45775" cy="4867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01C0E2CD-AE12-43F7-8154-8A43BE3410B9}"/>
              </a:ext>
            </a:extLst>
          </p:cNvPr>
          <p:cNvSpPr/>
          <p:nvPr/>
        </p:nvSpPr>
        <p:spPr>
          <a:xfrm flipH="1">
            <a:off x="7405075" y="4848302"/>
            <a:ext cx="45775" cy="4867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A1638C18-D223-4B51-8378-921C702D73B4}"/>
              </a:ext>
            </a:extLst>
          </p:cNvPr>
          <p:cNvSpPr/>
          <p:nvPr/>
        </p:nvSpPr>
        <p:spPr>
          <a:xfrm flipH="1">
            <a:off x="7567622" y="4536054"/>
            <a:ext cx="45775" cy="4867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DA48CD1-A2BD-45BC-BA38-2D18A6668B39}"/>
              </a:ext>
            </a:extLst>
          </p:cNvPr>
          <p:cNvCxnSpPr>
            <a:cxnSpLocks/>
          </p:cNvCxnSpPr>
          <p:nvPr/>
        </p:nvCxnSpPr>
        <p:spPr>
          <a:xfrm flipV="1">
            <a:off x="7424226" y="4601966"/>
            <a:ext cx="130180" cy="2778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53B1516-DBEE-44DC-AA7B-3807761FEE7C}"/>
              </a:ext>
            </a:extLst>
          </p:cNvPr>
          <p:cNvCxnSpPr>
            <a:cxnSpLocks/>
          </p:cNvCxnSpPr>
          <p:nvPr/>
        </p:nvCxnSpPr>
        <p:spPr>
          <a:xfrm flipH="1" flipV="1">
            <a:off x="7590509" y="4604830"/>
            <a:ext cx="175984" cy="2913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6C442ECF-610F-40C9-A4B7-13B0F11F5059}"/>
              </a:ext>
            </a:extLst>
          </p:cNvPr>
          <p:cNvSpPr/>
          <p:nvPr/>
        </p:nvSpPr>
        <p:spPr>
          <a:xfrm flipH="1">
            <a:off x="3974581" y="4925717"/>
            <a:ext cx="45775" cy="4867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B4581919-24E0-4A09-91EA-77C0CBE3A050}"/>
              </a:ext>
            </a:extLst>
          </p:cNvPr>
          <p:cNvSpPr/>
          <p:nvPr/>
        </p:nvSpPr>
        <p:spPr>
          <a:xfrm flipH="1">
            <a:off x="4293582" y="4877045"/>
            <a:ext cx="45775" cy="4867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3F916B52-920B-4A90-ACD7-648250886E07}"/>
              </a:ext>
            </a:extLst>
          </p:cNvPr>
          <p:cNvSpPr/>
          <p:nvPr/>
        </p:nvSpPr>
        <p:spPr>
          <a:xfrm flipH="1">
            <a:off x="3663952" y="4928809"/>
            <a:ext cx="45775" cy="4867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CB8545C5-2A0B-44E7-969A-2A0815D2F98B}"/>
              </a:ext>
            </a:extLst>
          </p:cNvPr>
          <p:cNvSpPr/>
          <p:nvPr/>
        </p:nvSpPr>
        <p:spPr>
          <a:xfrm flipH="1">
            <a:off x="3345886" y="4897448"/>
            <a:ext cx="45775" cy="4867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B6240550-037E-4FED-85CB-6E14AA18B494}"/>
              </a:ext>
            </a:extLst>
          </p:cNvPr>
          <p:cNvSpPr/>
          <p:nvPr/>
        </p:nvSpPr>
        <p:spPr>
          <a:xfrm flipH="1">
            <a:off x="4584569" y="4828698"/>
            <a:ext cx="45775" cy="4867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57F761F4-388B-4708-A367-5E61D2772435}"/>
              </a:ext>
            </a:extLst>
          </p:cNvPr>
          <p:cNvCxnSpPr>
            <a:cxnSpLocks/>
            <a:stCxn id="57" idx="1"/>
          </p:cNvCxnSpPr>
          <p:nvPr/>
        </p:nvCxnSpPr>
        <p:spPr>
          <a:xfrm flipV="1">
            <a:off x="3384957" y="4593240"/>
            <a:ext cx="571573" cy="3113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A5FD3F2-3271-42A7-A65D-BD4E37D9D96D}"/>
              </a:ext>
            </a:extLst>
          </p:cNvPr>
          <p:cNvCxnSpPr>
            <a:cxnSpLocks/>
            <a:stCxn id="56" idx="1"/>
          </p:cNvCxnSpPr>
          <p:nvPr/>
        </p:nvCxnSpPr>
        <p:spPr>
          <a:xfrm flipV="1">
            <a:off x="3703023" y="4602799"/>
            <a:ext cx="286504" cy="3331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80E70002-23A3-4F02-B806-9B78D162B0AB}"/>
              </a:ext>
            </a:extLst>
          </p:cNvPr>
          <p:cNvCxnSpPr>
            <a:cxnSpLocks/>
          </p:cNvCxnSpPr>
          <p:nvPr/>
        </p:nvCxnSpPr>
        <p:spPr>
          <a:xfrm flipH="1" flipV="1">
            <a:off x="4061596" y="4681788"/>
            <a:ext cx="247435" cy="2269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D4468A79-1DA8-4576-94C8-EF055F3C0F7D}"/>
              </a:ext>
            </a:extLst>
          </p:cNvPr>
          <p:cNvCxnSpPr>
            <a:cxnSpLocks/>
            <a:stCxn id="41" idx="3"/>
          </p:cNvCxnSpPr>
          <p:nvPr/>
        </p:nvCxnSpPr>
        <p:spPr>
          <a:xfrm flipV="1">
            <a:off x="5745562" y="5284490"/>
            <a:ext cx="161494" cy="30825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216A6D35-05F8-4A74-9ADF-D29010C9EF4D}"/>
              </a:ext>
            </a:extLst>
          </p:cNvPr>
          <p:cNvCxnSpPr>
            <a:cxnSpLocks/>
            <a:stCxn id="42" idx="6"/>
          </p:cNvCxnSpPr>
          <p:nvPr/>
        </p:nvCxnSpPr>
        <p:spPr>
          <a:xfrm flipH="1" flipV="1">
            <a:off x="5702148" y="4990484"/>
            <a:ext cx="204908" cy="2660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EB4C2F8-A53F-45FF-81EB-25E53B34DE57}"/>
              </a:ext>
            </a:extLst>
          </p:cNvPr>
          <p:cNvCxnSpPr>
            <a:cxnSpLocks/>
            <a:stCxn id="44" idx="0"/>
          </p:cNvCxnSpPr>
          <p:nvPr/>
        </p:nvCxnSpPr>
        <p:spPr>
          <a:xfrm flipH="1" flipV="1">
            <a:off x="5503063" y="4661940"/>
            <a:ext cx="197290" cy="2668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F0C6642B-57E5-498A-BF74-CB3BA33E314E}"/>
              </a:ext>
            </a:extLst>
          </p:cNvPr>
          <p:cNvCxnSpPr>
            <a:cxnSpLocks/>
            <a:stCxn id="43" idx="2"/>
          </p:cNvCxnSpPr>
          <p:nvPr/>
        </p:nvCxnSpPr>
        <p:spPr>
          <a:xfrm flipV="1">
            <a:off x="5299435" y="4650638"/>
            <a:ext cx="174903" cy="3437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8C47D95D-F8E6-485B-A026-EDE288A4EB54}"/>
              </a:ext>
            </a:extLst>
          </p:cNvPr>
          <p:cNvCxnSpPr>
            <a:cxnSpLocks/>
            <a:stCxn id="58" idx="6"/>
            <a:endCxn id="7" idx="3"/>
          </p:cNvCxnSpPr>
          <p:nvPr/>
        </p:nvCxnSpPr>
        <p:spPr>
          <a:xfrm flipH="1" flipV="1">
            <a:off x="4005711" y="4574809"/>
            <a:ext cx="578858" cy="2782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468C1872-E5FF-4452-8B8E-F526D154D3DD}"/>
              </a:ext>
            </a:extLst>
          </p:cNvPr>
          <p:cNvCxnSpPr>
            <a:cxnSpLocks/>
            <a:stCxn id="54" idx="5"/>
          </p:cNvCxnSpPr>
          <p:nvPr/>
        </p:nvCxnSpPr>
        <p:spPr>
          <a:xfrm flipV="1">
            <a:off x="3981285" y="4644962"/>
            <a:ext cx="25963" cy="3222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348A2981-AE97-4267-969C-F2A8AA6AF906}"/>
              </a:ext>
            </a:extLst>
          </p:cNvPr>
          <p:cNvSpPr txBox="1"/>
          <p:nvPr/>
        </p:nvSpPr>
        <p:spPr>
          <a:xfrm>
            <a:off x="6445819" y="425327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8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14CB654-3549-41F4-BFF8-3D82A59FC02D}"/>
              </a:ext>
            </a:extLst>
          </p:cNvPr>
          <p:cNvSpPr txBox="1"/>
          <p:nvPr/>
        </p:nvSpPr>
        <p:spPr>
          <a:xfrm>
            <a:off x="7453082" y="4268990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5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45A8EB8-FC1B-4D21-BCDF-4C667288E32B}"/>
              </a:ext>
            </a:extLst>
          </p:cNvPr>
          <p:cNvSpPr txBox="1"/>
          <p:nvPr/>
        </p:nvSpPr>
        <p:spPr>
          <a:xfrm>
            <a:off x="7716056" y="4926851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8462B09-6E7D-4B18-876B-5925B7ED01DA}"/>
              </a:ext>
            </a:extLst>
          </p:cNvPr>
          <p:cNvSpPr txBox="1"/>
          <p:nvPr/>
        </p:nvSpPr>
        <p:spPr>
          <a:xfrm>
            <a:off x="7187390" y="4896146"/>
            <a:ext cx="3802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14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33DF2BB-5F89-4155-B3C4-EB607B9682B3}"/>
              </a:ext>
            </a:extLst>
          </p:cNvPr>
          <p:cNvSpPr txBox="1"/>
          <p:nvPr/>
        </p:nvSpPr>
        <p:spPr>
          <a:xfrm>
            <a:off x="5297234" y="4283024"/>
            <a:ext cx="3802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12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D96019B-C5D2-4C63-8291-E4A91CFF31DC}"/>
              </a:ext>
            </a:extLst>
          </p:cNvPr>
          <p:cNvSpPr txBox="1"/>
          <p:nvPr/>
        </p:nvSpPr>
        <p:spPr>
          <a:xfrm>
            <a:off x="5072500" y="4975698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8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9F03034-5D80-4E30-927B-CD9571C1CC91}"/>
              </a:ext>
            </a:extLst>
          </p:cNvPr>
          <p:cNvSpPr txBox="1"/>
          <p:nvPr/>
        </p:nvSpPr>
        <p:spPr>
          <a:xfrm>
            <a:off x="5685790" y="477215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E545D4C-A807-422C-9F05-F97971A81907}"/>
              </a:ext>
            </a:extLst>
          </p:cNvPr>
          <p:cNvSpPr txBox="1"/>
          <p:nvPr/>
        </p:nvSpPr>
        <p:spPr>
          <a:xfrm>
            <a:off x="5879218" y="5232674"/>
            <a:ext cx="3802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11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1CCC578-1E6D-4B42-A1B6-18B4E2409C79}"/>
              </a:ext>
            </a:extLst>
          </p:cNvPr>
          <p:cNvSpPr txBox="1"/>
          <p:nvPr/>
        </p:nvSpPr>
        <p:spPr>
          <a:xfrm>
            <a:off x="5483026" y="5513570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C965C48-6456-4B21-89DB-598DCCCE4B10}"/>
              </a:ext>
            </a:extLst>
          </p:cNvPr>
          <p:cNvSpPr txBox="1"/>
          <p:nvPr/>
        </p:nvSpPr>
        <p:spPr>
          <a:xfrm>
            <a:off x="3855722" y="4242697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9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6CD77D8C-5A59-445E-9623-EAE31248598B}"/>
              </a:ext>
            </a:extLst>
          </p:cNvPr>
          <p:cNvSpPr txBox="1"/>
          <p:nvPr/>
        </p:nvSpPr>
        <p:spPr>
          <a:xfrm>
            <a:off x="3860637" y="4982401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7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EA793C3-FFFA-42B8-835B-62FDBF3250A9}"/>
              </a:ext>
            </a:extLst>
          </p:cNvPr>
          <p:cNvSpPr txBox="1"/>
          <p:nvPr/>
        </p:nvSpPr>
        <p:spPr>
          <a:xfrm>
            <a:off x="4138368" y="4921783"/>
            <a:ext cx="3802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13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A23072A-939B-46F3-B912-230F09E5CBDC}"/>
              </a:ext>
            </a:extLst>
          </p:cNvPr>
          <p:cNvSpPr txBox="1"/>
          <p:nvPr/>
        </p:nvSpPr>
        <p:spPr>
          <a:xfrm>
            <a:off x="3536150" y="4967260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6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50E7F15E-4790-4CE0-A54A-F38096BF20C9}"/>
              </a:ext>
            </a:extLst>
          </p:cNvPr>
          <p:cNvSpPr txBox="1"/>
          <p:nvPr/>
        </p:nvSpPr>
        <p:spPr>
          <a:xfrm>
            <a:off x="4513881" y="491259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8FDD829C-6512-461E-A97A-10AD70C8A078}"/>
              </a:ext>
            </a:extLst>
          </p:cNvPr>
          <p:cNvSpPr txBox="1"/>
          <p:nvPr/>
        </p:nvSpPr>
        <p:spPr>
          <a:xfrm>
            <a:off x="3087923" y="4946119"/>
            <a:ext cx="3802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61872085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3993</TotalTime>
  <Words>683</Words>
  <Application>Microsoft Office PowerPoint</Application>
  <PresentationFormat>On-screen Show (4:3)</PresentationFormat>
  <Paragraphs>130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宋体</vt:lpstr>
      <vt:lpstr>Tahoma</vt:lpstr>
      <vt:lpstr>Times New Roman</vt:lpstr>
      <vt:lpstr>Default Design</vt:lpstr>
      <vt:lpstr>CPSC-629 Analysis of Algorithms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277</cp:revision>
  <cp:lastPrinted>2022-10-03T19:42:38Z</cp:lastPrinted>
  <dcterms:created xsi:type="dcterms:W3CDTF">1999-07-13T19:55:20Z</dcterms:created>
  <dcterms:modified xsi:type="dcterms:W3CDTF">2022-10-12T19:43:26Z</dcterms:modified>
</cp:coreProperties>
</file>