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67" r:id="rId2"/>
    <p:sldId id="827" r:id="rId3"/>
    <p:sldId id="828" r:id="rId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44346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6707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4822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September 26,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797" y="550864"/>
            <a:ext cx="4289961" cy="2281736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 err="1">
                <a:solidFill>
                  <a:srgbClr val="FF0000"/>
                </a:solidFill>
              </a:rPr>
              <a:t>StrongCC</a:t>
            </a:r>
            <a:r>
              <a:rPr lang="en-US" sz="2000" dirty="0">
                <a:solidFill>
                  <a:srgbClr val="FF0000"/>
                </a:solidFill>
              </a:rPr>
              <a:t>(G)   </a:t>
            </a:r>
            <a:r>
              <a:rPr lang="en-US" sz="1400" dirty="0">
                <a:solidFill>
                  <a:srgbClr val="00B050"/>
                </a:solidFill>
              </a:rPr>
              <a:t>\\ G is a directed graph. </a:t>
            </a:r>
          </a:p>
          <a:p>
            <a:pPr marL="0" indent="0">
              <a:buNone/>
            </a:pPr>
            <a:r>
              <a:rPr lang="en-US" sz="2000" dirty="0"/>
              <a:t>1.  for (v = 0; v &lt; n; v++) </a:t>
            </a:r>
          </a:p>
          <a:p>
            <a:pPr marL="0" indent="0">
              <a:buNone/>
            </a:pPr>
            <a:r>
              <a:rPr lang="en-US" sz="2000" dirty="0"/>
              <a:t>        color[v] = white;</a:t>
            </a:r>
          </a:p>
          <a:p>
            <a:pPr marL="0" indent="0">
              <a:buNone/>
            </a:pPr>
            <a:r>
              <a:rPr lang="en-US" sz="2000" dirty="0"/>
              <a:t>2.  k = n;</a:t>
            </a:r>
          </a:p>
          <a:p>
            <a:pPr marL="0" indent="0">
              <a:buNone/>
            </a:pPr>
            <a:r>
              <a:rPr lang="en-US" sz="2000" dirty="0"/>
              <a:t>3.  for (v = 0; v &lt; n; v++) </a:t>
            </a:r>
          </a:p>
          <a:p>
            <a:pPr marL="0" indent="0">
              <a:buNone/>
            </a:pPr>
            <a:r>
              <a:rPr lang="en-US" sz="2000" dirty="0"/>
              <a:t>       if (color[v] == white) DFS(v);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D67B432-80BA-4369-A03A-D7BE190C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937" y="550864"/>
            <a:ext cx="3213263" cy="26250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DFS(v)</a:t>
            </a:r>
            <a:endParaRPr lang="en-US" sz="2000" kern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kern="0" dirty="0"/>
              <a:t>1. color[v] = gray; </a:t>
            </a:r>
          </a:p>
          <a:p>
            <a:pPr marL="0" indent="0">
              <a:buNone/>
            </a:pPr>
            <a:r>
              <a:rPr lang="en-US" sz="2000" kern="0" dirty="0"/>
              <a:t>2. for (each edge [v, w])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if (color[w] == white) 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   DFS(w);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3. color[v] = black;  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H[--k] = v.</a:t>
            </a:r>
          </a:p>
        </p:txBody>
      </p:sp>
    </p:spTree>
    <p:extLst>
      <p:ext uri="{BB962C8B-B14F-4D97-AF65-F5344CB8AC3E}">
        <p14:creationId xmlns:p14="http://schemas.microsoft.com/office/powerpoint/2010/main" val="181626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797" y="550863"/>
            <a:ext cx="4289961" cy="5861812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 err="1">
                <a:solidFill>
                  <a:srgbClr val="FF0000"/>
                </a:solidFill>
              </a:rPr>
              <a:t>StrongCC</a:t>
            </a:r>
            <a:r>
              <a:rPr lang="en-US" sz="2000" dirty="0">
                <a:solidFill>
                  <a:srgbClr val="FF0000"/>
                </a:solidFill>
              </a:rPr>
              <a:t>(G)   </a:t>
            </a:r>
            <a:r>
              <a:rPr lang="en-US" sz="1400" dirty="0">
                <a:solidFill>
                  <a:srgbClr val="00B050"/>
                </a:solidFill>
              </a:rPr>
              <a:t>\\ G is a directed graph. </a:t>
            </a:r>
          </a:p>
          <a:p>
            <a:pPr marL="0" indent="0">
              <a:buNone/>
            </a:pPr>
            <a:r>
              <a:rPr lang="en-US" sz="2000" dirty="0"/>
              <a:t>1.  for (v = 0; v &lt; n; v++) </a:t>
            </a:r>
          </a:p>
          <a:p>
            <a:pPr marL="0" indent="0">
              <a:buNone/>
            </a:pPr>
            <a:r>
              <a:rPr lang="en-US" sz="2000" dirty="0"/>
              <a:t>        color[v] = white;</a:t>
            </a:r>
          </a:p>
          <a:p>
            <a:pPr marL="0" indent="0">
              <a:buNone/>
            </a:pPr>
            <a:r>
              <a:rPr lang="en-US" sz="2000" dirty="0"/>
              <a:t>2.  k = n;</a:t>
            </a:r>
          </a:p>
          <a:p>
            <a:pPr marL="0" indent="0">
              <a:buNone/>
            </a:pPr>
            <a:r>
              <a:rPr lang="en-US" sz="2000" dirty="0"/>
              <a:t>3.  for (v = 0; v &lt; n; v++) </a:t>
            </a:r>
          </a:p>
          <a:p>
            <a:pPr marL="0" indent="0">
              <a:buNone/>
            </a:pPr>
            <a:r>
              <a:rPr lang="en-US" sz="2000" dirty="0"/>
              <a:t>       if (color[v] == white) DFS(v);</a:t>
            </a:r>
          </a:p>
          <a:p>
            <a:pPr marL="0" indent="0">
              <a:buNone/>
            </a:pPr>
            <a:r>
              <a:rPr lang="en-US" sz="2000" dirty="0"/>
              <a:t>4.  G</a:t>
            </a:r>
            <a:r>
              <a:rPr lang="en-US" sz="2000" baseline="-25000" dirty="0"/>
              <a:t>r</a:t>
            </a:r>
            <a:r>
              <a:rPr lang="en-US" sz="2000" dirty="0"/>
              <a:t> = the reverse of G;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50"/>
                </a:solidFill>
              </a:rPr>
              <a:t>\\ the following is on the graph G</a:t>
            </a:r>
            <a:r>
              <a:rPr lang="en-US" sz="1400" baseline="-25000" dirty="0">
                <a:solidFill>
                  <a:srgbClr val="00B050"/>
                </a:solidFill>
              </a:rPr>
              <a:t>r</a:t>
            </a:r>
          </a:p>
          <a:p>
            <a:pPr marL="0" indent="0">
              <a:buNone/>
            </a:pPr>
            <a:r>
              <a:rPr lang="en-US" sz="2000" dirty="0"/>
              <a:t>5.  for (v = 0; v &lt; n; v++) </a:t>
            </a:r>
          </a:p>
          <a:p>
            <a:pPr marL="0" indent="0">
              <a:buNone/>
            </a:pPr>
            <a:r>
              <a:rPr lang="en-US" sz="2000" dirty="0"/>
              <a:t>        color[v] = white; </a:t>
            </a:r>
            <a:r>
              <a:rPr lang="en-US" sz="1400" dirty="0">
                <a:solidFill>
                  <a:srgbClr val="00B050"/>
                </a:solidFill>
              </a:rPr>
              <a:t>\\ on graph G</a:t>
            </a:r>
            <a:r>
              <a:rPr lang="en-US" sz="1400" baseline="-25000" dirty="0">
                <a:solidFill>
                  <a:srgbClr val="00B050"/>
                </a:solidFill>
              </a:rPr>
              <a:t>r</a:t>
            </a:r>
            <a:endParaRPr lang="en-US" sz="1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dirty="0"/>
              <a:t>6.  </a:t>
            </a:r>
            <a:r>
              <a:rPr lang="en-US" sz="2000" dirty="0" err="1"/>
              <a:t>scc</a:t>
            </a:r>
            <a:r>
              <a:rPr lang="en-US" sz="2000" dirty="0"/>
              <a:t># = 0;</a:t>
            </a:r>
          </a:p>
          <a:p>
            <a:pPr marL="0" indent="0">
              <a:buNone/>
            </a:pPr>
            <a:r>
              <a:rPr lang="en-US" sz="2000" dirty="0"/>
              <a:t>7.  for (</a:t>
            </a:r>
            <a:r>
              <a:rPr lang="en-US" sz="2000" dirty="0" err="1"/>
              <a:t>i</a:t>
            </a:r>
            <a:r>
              <a:rPr lang="en-US" sz="2000" dirty="0"/>
              <a:t> = 0; </a:t>
            </a:r>
            <a:r>
              <a:rPr lang="en-US" sz="2000" dirty="0" err="1"/>
              <a:t>i</a:t>
            </a:r>
            <a:r>
              <a:rPr lang="en-US" sz="2000" dirty="0"/>
              <a:t> &lt; n; </a:t>
            </a:r>
            <a:r>
              <a:rPr lang="en-US" sz="2000" dirty="0" err="1"/>
              <a:t>i</a:t>
            </a:r>
            <a:r>
              <a:rPr lang="en-US" sz="2000" dirty="0"/>
              <a:t>++)</a:t>
            </a:r>
          </a:p>
          <a:p>
            <a:pPr marL="0" indent="0">
              <a:buNone/>
            </a:pPr>
            <a:r>
              <a:rPr lang="en-US" sz="2000" dirty="0"/>
              <a:t>        if (color[H[</a:t>
            </a:r>
            <a:r>
              <a:rPr lang="en-US" sz="2000" dirty="0" err="1"/>
              <a:t>i</a:t>
            </a:r>
            <a:r>
              <a:rPr lang="en-US" sz="2000" dirty="0"/>
              <a:t>]] == white)</a:t>
            </a:r>
          </a:p>
          <a:p>
            <a:pPr marL="0" indent="0">
              <a:buNone/>
            </a:pPr>
            <a:r>
              <a:rPr lang="en-US" sz="2000" dirty="0"/>
              <a:t>            </a:t>
            </a:r>
            <a:r>
              <a:rPr lang="en-US" sz="2000" dirty="0" err="1"/>
              <a:t>scc</a:t>
            </a:r>
            <a:r>
              <a:rPr lang="en-US" sz="2000" dirty="0"/>
              <a:t>#++; </a:t>
            </a:r>
          </a:p>
          <a:p>
            <a:pPr marL="0" indent="0">
              <a:buNone/>
            </a:pPr>
            <a:r>
              <a:rPr lang="en-US" sz="2000" dirty="0"/>
              <a:t>            </a:t>
            </a:r>
            <a:r>
              <a:rPr lang="en-US" sz="2000" dirty="0" err="1"/>
              <a:t>DFS</a:t>
            </a:r>
            <a:r>
              <a:rPr lang="en-US" sz="2000" baseline="-25000" dirty="0" err="1"/>
              <a:t>r</a:t>
            </a:r>
            <a:r>
              <a:rPr lang="en-US" sz="2000" dirty="0"/>
              <a:t>(H[</a:t>
            </a:r>
            <a:r>
              <a:rPr lang="en-US" sz="2000" dirty="0" err="1"/>
              <a:t>i</a:t>
            </a:r>
            <a:r>
              <a:rPr lang="en-US" sz="2000" dirty="0"/>
              <a:t>]); </a:t>
            </a:r>
            <a:r>
              <a:rPr lang="en-US" sz="1400" dirty="0">
                <a:solidFill>
                  <a:srgbClr val="00B050"/>
                </a:solidFill>
              </a:rPr>
              <a:t>\\ on graph G</a:t>
            </a:r>
            <a:r>
              <a:rPr lang="en-US" sz="1400" baseline="-25000" dirty="0">
                <a:solidFill>
                  <a:srgbClr val="00B050"/>
                </a:solidFill>
              </a:rPr>
              <a:t>r</a:t>
            </a:r>
            <a:endParaRPr lang="en-US" sz="1400" dirty="0"/>
          </a:p>
          <a:p>
            <a:pPr marL="0" indent="0">
              <a:buNone/>
            </a:pPr>
            <a:r>
              <a:rPr lang="en-US" sz="2000" dirty="0"/>
              <a:t>8.  output(SCC[0..n-1]).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D67B432-80BA-4369-A03A-D7BE190C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937" y="550864"/>
            <a:ext cx="3213263" cy="26250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DFS(v)</a:t>
            </a:r>
            <a:endParaRPr lang="en-US" sz="2000" kern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kern="0" dirty="0"/>
              <a:t>1. color[v] = gray; </a:t>
            </a:r>
          </a:p>
          <a:p>
            <a:pPr marL="0" indent="0">
              <a:buNone/>
            </a:pPr>
            <a:r>
              <a:rPr lang="en-US" sz="2000" kern="0" dirty="0"/>
              <a:t>2. for (each edge [v, w])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if (color[w] == white) 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   DFS(w);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3. color[v] = black;  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H[--k] = v.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1E761C-50AA-4266-9693-FFB936AA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936" y="3399631"/>
            <a:ext cx="3213263" cy="26250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 err="1">
                <a:solidFill>
                  <a:srgbClr val="FF0000"/>
                </a:solidFill>
              </a:rPr>
              <a:t>DFS</a:t>
            </a:r>
            <a:r>
              <a:rPr lang="en-US" sz="2000" kern="0" baseline="-25000" dirty="0" err="1">
                <a:solidFill>
                  <a:srgbClr val="FF0000"/>
                </a:solidFill>
              </a:rPr>
              <a:t>r</a:t>
            </a:r>
            <a:r>
              <a:rPr lang="en-US" sz="2000" kern="0" dirty="0">
                <a:solidFill>
                  <a:srgbClr val="FF0000"/>
                </a:solidFill>
              </a:rPr>
              <a:t>(v) </a:t>
            </a:r>
            <a:r>
              <a:rPr lang="en-US" sz="1400" dirty="0">
                <a:solidFill>
                  <a:srgbClr val="00B050"/>
                </a:solidFill>
              </a:rPr>
              <a:t>\\ on graph G</a:t>
            </a:r>
            <a:r>
              <a:rPr lang="en-US" sz="1400" baseline="-25000" dirty="0">
                <a:solidFill>
                  <a:srgbClr val="00B050"/>
                </a:solidFill>
              </a:rPr>
              <a:t>r</a:t>
            </a:r>
            <a:endParaRPr lang="en-US" sz="1400" kern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kern="0" dirty="0"/>
              <a:t>1. color[v] = gray; </a:t>
            </a:r>
          </a:p>
          <a:p>
            <a:pPr marL="0" indent="0">
              <a:buNone/>
            </a:pPr>
            <a:r>
              <a:rPr lang="en-US" sz="2000" kern="0" dirty="0"/>
              <a:t>2. for (each edge [v, w])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if (color[w] == white) </a:t>
            </a:r>
          </a:p>
          <a:p>
            <a:pPr marL="0" indent="0">
              <a:buFontTx/>
              <a:buNone/>
            </a:pPr>
            <a:r>
              <a:rPr lang="en-US" sz="2000" kern="0" dirty="0"/>
              <a:t>         DFS(w);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3. color[v] = black;  </a:t>
            </a:r>
          </a:p>
          <a:p>
            <a:pPr marL="0" indent="0">
              <a:buFontTx/>
              <a:buNone/>
            </a:pPr>
            <a:r>
              <a:rPr lang="en-US" altLang="en-US" sz="2000" kern="0" dirty="0">
                <a:cs typeface="Times New Roman" panose="02020603050405020304" pitchFamily="18" charset="0"/>
              </a:rPr>
              <a:t>    SCC[v] = </a:t>
            </a:r>
            <a:r>
              <a:rPr lang="en-US" altLang="en-US" sz="2000" kern="0" dirty="0" err="1">
                <a:cs typeface="Times New Roman" panose="02020603050405020304" pitchFamily="18" charset="0"/>
              </a:rPr>
              <a:t>scc</a:t>
            </a:r>
            <a:r>
              <a:rPr lang="en-US" altLang="en-US" sz="2000" kern="0" dirty="0">
                <a:cs typeface="Times New Roman" panose="02020603050405020304" pitchFamily="18" charset="0"/>
              </a:rPr>
              <a:t>#.</a:t>
            </a:r>
          </a:p>
        </p:txBody>
      </p:sp>
    </p:spTree>
    <p:extLst>
      <p:ext uri="{BB962C8B-B14F-4D97-AF65-F5344CB8AC3E}">
        <p14:creationId xmlns:p14="http://schemas.microsoft.com/office/powerpoint/2010/main" val="42425971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3938</TotalTime>
  <Words>430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263</cp:revision>
  <cp:lastPrinted>2001-01-16T17:12:14Z</cp:lastPrinted>
  <dcterms:created xsi:type="dcterms:W3CDTF">1999-07-13T19:55:20Z</dcterms:created>
  <dcterms:modified xsi:type="dcterms:W3CDTF">2022-09-28T22:19:00Z</dcterms:modified>
</cp:coreProperties>
</file>