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567" r:id="rId2"/>
    <p:sldId id="824" r:id="rId3"/>
    <p:sldId id="827" r:id="rId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FF00"/>
    <a:srgbClr val="33CC33"/>
    <a:srgbClr val="CCFFCC"/>
    <a:srgbClr val="99FF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00" autoAdjust="0"/>
    <p:restoredTop sz="89093" autoAdjust="0"/>
  </p:normalViewPr>
  <p:slideViewPr>
    <p:cSldViewPr snapToGrid="0">
      <p:cViewPr varScale="1">
        <p:scale>
          <a:sx n="81" d="100"/>
          <a:sy n="81" d="100"/>
        </p:scale>
        <p:origin x="5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3DD87A3-83A5-4403-92E9-8C9451931D9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6940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B45974E6-DBD0-4FE9-956E-663159922C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0226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045727-BFE4-4EC6-AC1C-8CCF51404776}" type="slidenum">
              <a:rPr lang="en-US" altLang="zh-CN" sz="1200" smtClean="0">
                <a:latin typeface="Times New Roman" panose="02020603050405020304" pitchFamily="18" charset="0"/>
              </a:rPr>
              <a:pPr/>
              <a:t>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3913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106277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44346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22BD0-28CD-4074-BCD7-8776087EA32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19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DF27BD-B011-4CD9-ADB9-440EF7649B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221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B8FA74-E516-402D-8251-7C8CC1ECB10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542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55B2EB-61D1-459B-8D17-54423F5787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088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AC9FEA-FF89-4487-9F37-807E843CB7F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86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F9184C-6297-42A3-AFD7-865DC849E0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542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9B424D-7B63-49AA-8776-880A7292F82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60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4D3FDA-3544-401F-A9B5-159FE64A61F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174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6DE0-B910-46D6-B55F-371A3C1A8D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8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A45EA48-B132-4410-BDA9-DAEA7C74A25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3017C5-763A-4B72-837F-3D6F2087197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848600" cy="1981200"/>
          </a:xfrm>
        </p:spPr>
        <p:txBody>
          <a:bodyPr anchor="ctr"/>
          <a:lstStyle/>
          <a:p>
            <a:r>
              <a:rPr lang="en-US" altLang="zh-CN" sz="4000" dirty="0">
                <a:ea typeface="宋体" panose="02010600030101010101" pitchFamily="2" charset="-122"/>
              </a:rPr>
              <a:t>CPSC-629 Analysis of Algorithms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1213"/>
            <a:ext cx="6400800" cy="1068387"/>
          </a:xfrm>
        </p:spPr>
        <p:txBody>
          <a:bodyPr/>
          <a:lstStyle/>
          <a:p>
            <a:r>
              <a:rPr lang="en-US" altLang="zh-CN" sz="2800" dirty="0">
                <a:ea typeface="宋体" panose="02010600030101010101" pitchFamily="2" charset="-122"/>
              </a:rPr>
              <a:t>Professor </a:t>
            </a:r>
            <a:r>
              <a:rPr lang="en-US" altLang="zh-CN" sz="2800" dirty="0" err="1">
                <a:ea typeface="宋体" panose="02010600030101010101" pitchFamily="2" charset="-122"/>
              </a:rPr>
              <a:t>Jianer</a:t>
            </a:r>
            <a:r>
              <a:rPr lang="en-US" altLang="zh-CN" sz="2800" dirty="0">
                <a:ea typeface="宋体" panose="02010600030101010101" pitchFamily="2" charset="-122"/>
              </a:rPr>
              <a:t> Chen</a:t>
            </a:r>
          </a:p>
          <a:p>
            <a:r>
              <a:rPr lang="en-US" altLang="zh-CN" sz="2800" dirty="0">
                <a:ea typeface="宋体" panose="02010600030101010101" pitchFamily="2" charset="-122"/>
              </a:rPr>
              <a:t>Room 428 PETR</a:t>
            </a:r>
          </a:p>
        </p:txBody>
      </p: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250825" y="6199188"/>
            <a:ext cx="24822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September 23, 2022</a:t>
            </a:r>
          </a:p>
        </p:txBody>
      </p:sp>
    </p:spTree>
    <p:extLst>
      <p:ext uri="{BB962C8B-B14F-4D97-AF65-F5344CB8AC3E}">
        <p14:creationId xmlns:p14="http://schemas.microsoft.com/office/powerpoint/2010/main" val="181265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57742"/>
            <a:ext cx="7848600" cy="2281736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Breadth-First-Search(G)   </a:t>
            </a:r>
            <a:r>
              <a:rPr lang="en-US" sz="2000" dirty="0">
                <a:solidFill>
                  <a:srgbClr val="00B050"/>
                </a:solidFill>
              </a:rPr>
              <a:t>\\ time O(n) without counting BFS(v)</a:t>
            </a:r>
          </a:p>
          <a:p>
            <a:pPr marL="514350" indent="-514350">
              <a:buAutoNum type="arabicPeriod"/>
            </a:pPr>
            <a:r>
              <a:rPr lang="en-US" sz="2400" dirty="0"/>
              <a:t>for (v = 0; v &lt; n; v++) level[v] = -1;</a:t>
            </a:r>
          </a:p>
          <a:p>
            <a:pPr marL="514350" indent="-514350">
              <a:buAutoNum type="arabicPeriod"/>
            </a:pPr>
            <a:r>
              <a:rPr lang="en-US" sz="2400" dirty="0"/>
              <a:t>for (v = 0; v &lt; n; v++) </a:t>
            </a:r>
          </a:p>
          <a:p>
            <a:pPr marL="0" indent="0">
              <a:buNone/>
            </a:pPr>
            <a:r>
              <a:rPr lang="en-US" sz="2400" dirty="0"/>
              <a:t>       if (level[v] == -1) BFS(v);</a:t>
            </a:r>
          </a:p>
          <a:p>
            <a:pPr marL="0" indent="0"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3.  Q = </a:t>
            </a:r>
            <a:r>
              <a:rPr lang="el-GR" altLang="en-US" sz="2400" dirty="0">
                <a:cs typeface="Times New Roman" panose="02020603050405020304" pitchFamily="18" charset="0"/>
              </a:rPr>
              <a:t>Φ</a:t>
            </a:r>
            <a:r>
              <a:rPr lang="en-US" altLang="en-US" sz="2400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D67B432-80BA-4369-A03A-D7BE190C5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096841"/>
            <a:ext cx="7848600" cy="3351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kern="0" dirty="0">
                <a:solidFill>
                  <a:srgbClr val="FF0000"/>
                </a:solidFill>
              </a:rPr>
              <a:t>BFS(v)   </a:t>
            </a:r>
            <a:r>
              <a:rPr lang="en-US" sz="2000" kern="0" dirty="0">
                <a:solidFill>
                  <a:srgbClr val="00B050"/>
                </a:solidFill>
              </a:rPr>
              <a:t>\\ for each vertex w, look at each edge from w once </a:t>
            </a:r>
          </a:p>
          <a:p>
            <a:pPr marL="514350" indent="-514350">
              <a:buFontTx/>
              <a:buAutoNum type="arabicPeriod"/>
            </a:pPr>
            <a:r>
              <a:rPr lang="en-US" sz="2400" kern="0" dirty="0"/>
              <a:t>Level[v] = 0; Q ← v; dad[v] = -1;</a:t>
            </a:r>
          </a:p>
          <a:p>
            <a:pPr marL="514350" indent="-514350">
              <a:buFontTx/>
              <a:buAutoNum type="arabicPeriod"/>
            </a:pPr>
            <a:r>
              <a:rPr lang="en-US" sz="2400" kern="0" dirty="0"/>
              <a:t>while (Q ≠ </a:t>
            </a:r>
            <a:r>
              <a:rPr lang="el-GR" altLang="en-US" sz="2400" dirty="0">
                <a:cs typeface="Times New Roman" panose="02020603050405020304" pitchFamily="18" charset="0"/>
              </a:rPr>
              <a:t>Φ</a:t>
            </a:r>
            <a:r>
              <a:rPr lang="en-US" sz="2400" kern="0" dirty="0"/>
              <a:t>) </a:t>
            </a:r>
          </a:p>
          <a:p>
            <a:pPr marL="0" indent="0">
              <a:buFontTx/>
              <a:buNone/>
            </a:pPr>
            <a:r>
              <a:rPr lang="en-US" sz="2400" kern="0" dirty="0"/>
              <a:t>         w ← Q;</a:t>
            </a:r>
          </a:p>
          <a:p>
            <a:pPr marL="0" indent="0">
              <a:buFontTx/>
              <a:buNone/>
            </a:pPr>
            <a:r>
              <a:rPr lang="en-US" sz="2400" kern="0" dirty="0"/>
              <a:t>         for (each edge [w, u])</a:t>
            </a:r>
          </a:p>
          <a:p>
            <a:pPr marL="0" indent="0">
              <a:buFontTx/>
              <a:buNone/>
            </a:pPr>
            <a:r>
              <a:rPr lang="en-US" sz="2400" kern="0" dirty="0"/>
              <a:t>             if (level[u] == -1)</a:t>
            </a:r>
          </a:p>
          <a:p>
            <a:pPr marL="0" indent="0">
              <a:buFontTx/>
              <a:buNone/>
            </a:pPr>
            <a:r>
              <a:rPr lang="en-US" sz="2400" kern="0" dirty="0"/>
              <a:t>                 level[u] = level[w] + 1; Q ← u; dad[u] = w. </a:t>
            </a:r>
            <a:endParaRPr lang="en-US" altLang="en-US" sz="2400" kern="0" dirty="0"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C0B6A6-EB8B-4E47-89CB-65161A499C01}"/>
              </a:ext>
            </a:extLst>
          </p:cNvPr>
          <p:cNvSpPr txBox="1"/>
          <p:nvPr/>
        </p:nvSpPr>
        <p:spPr>
          <a:xfrm>
            <a:off x="6553200" y="117395"/>
            <a:ext cx="2380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Time = O(</a:t>
            </a:r>
            <a:r>
              <a:rPr lang="en-US" dirty="0" err="1">
                <a:solidFill>
                  <a:srgbClr val="FF0000"/>
                </a:solidFill>
              </a:rPr>
              <a:t>n+m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12347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57742"/>
            <a:ext cx="7848600" cy="2281736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err="1">
                <a:solidFill>
                  <a:srgbClr val="FF0000"/>
                </a:solidFill>
              </a:rPr>
              <a:t>TopSort</a:t>
            </a:r>
            <a:r>
              <a:rPr lang="en-US" sz="2400" dirty="0">
                <a:solidFill>
                  <a:srgbClr val="FF0000"/>
                </a:solidFill>
              </a:rPr>
              <a:t>(G)   </a:t>
            </a:r>
            <a:r>
              <a:rPr lang="en-US" sz="2000" dirty="0">
                <a:solidFill>
                  <a:srgbClr val="00B050"/>
                </a:solidFill>
              </a:rPr>
              <a:t>\\ G is a directed graph. The output is H[0 .. N-1]</a:t>
            </a:r>
          </a:p>
          <a:p>
            <a:pPr marL="514350" indent="-514350">
              <a:buAutoNum type="arabicPeriod"/>
            </a:pPr>
            <a:r>
              <a:rPr lang="en-US" sz="2400" dirty="0"/>
              <a:t>for (v = 0; v &lt; n; v++) color[v] = white;</a:t>
            </a:r>
          </a:p>
          <a:p>
            <a:pPr marL="514350" indent="-514350">
              <a:buAutoNum type="arabicPeriod"/>
            </a:pPr>
            <a:r>
              <a:rPr lang="en-US" sz="2400" dirty="0"/>
              <a:t>k = n;</a:t>
            </a:r>
          </a:p>
          <a:p>
            <a:pPr marL="514350" indent="-514350">
              <a:buAutoNum type="arabicPeriod"/>
            </a:pPr>
            <a:r>
              <a:rPr lang="en-US" sz="2400" dirty="0"/>
              <a:t>for (v = 0; v &lt; n; v++) </a:t>
            </a:r>
          </a:p>
          <a:p>
            <a:pPr marL="0" indent="0">
              <a:buNone/>
            </a:pPr>
            <a:r>
              <a:rPr lang="en-US" sz="2400" dirty="0"/>
              <a:t>       if (color[v] == white) DFS(v);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D67B432-80BA-4369-A03A-D7BE190C5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125540"/>
            <a:ext cx="7848600" cy="3351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kern="0" dirty="0">
                <a:solidFill>
                  <a:srgbClr val="FF0000"/>
                </a:solidFill>
              </a:rPr>
              <a:t>DFS(v)</a:t>
            </a:r>
            <a:endParaRPr lang="en-US" sz="2000" kern="0" dirty="0">
              <a:solidFill>
                <a:srgbClr val="00B050"/>
              </a:solidFill>
            </a:endParaRPr>
          </a:p>
          <a:p>
            <a:pPr marL="514350" indent="-514350">
              <a:buFontTx/>
              <a:buAutoNum type="arabicPeriod"/>
            </a:pPr>
            <a:r>
              <a:rPr lang="en-US" sz="2400" kern="0" dirty="0"/>
              <a:t>color[v] = gray; </a:t>
            </a:r>
          </a:p>
          <a:p>
            <a:pPr marL="514350" indent="-514350">
              <a:buFontTx/>
              <a:buAutoNum type="arabicPeriod"/>
            </a:pPr>
            <a:r>
              <a:rPr lang="en-US" sz="2400" kern="0" dirty="0"/>
              <a:t>for (each edge [v, w])</a:t>
            </a:r>
          </a:p>
          <a:p>
            <a:pPr marL="0" indent="0">
              <a:buFontTx/>
              <a:buNone/>
            </a:pPr>
            <a:r>
              <a:rPr lang="en-US" sz="2400" kern="0" dirty="0"/>
              <a:t>         if (color[w] == white) DFS(w);</a:t>
            </a:r>
          </a:p>
          <a:p>
            <a:pPr marL="0" indent="0">
              <a:buFontTx/>
              <a:buNone/>
            </a:pPr>
            <a:r>
              <a:rPr lang="en-US" sz="2400" kern="0" dirty="0"/>
              <a:t>         else if (color[w] == gray)</a:t>
            </a:r>
          </a:p>
          <a:p>
            <a:pPr marL="0" indent="0">
              <a:buFontTx/>
              <a:buNone/>
            </a:pPr>
            <a:r>
              <a:rPr lang="en-US" sz="2400" kern="0" dirty="0"/>
              <a:t>              stop (“no topological order”); </a:t>
            </a:r>
          </a:p>
          <a:p>
            <a:pPr marL="0" indent="0">
              <a:buFontTx/>
              <a:buNone/>
            </a:pPr>
            <a:r>
              <a:rPr lang="en-US" altLang="en-US" sz="2400" kern="0" dirty="0">
                <a:cs typeface="Times New Roman" panose="02020603050405020304" pitchFamily="18" charset="0"/>
              </a:rPr>
              <a:t>3.  color[v] = black;  H[--k] = v.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C0B6A6-EB8B-4E47-89CB-65161A499C01}"/>
              </a:ext>
            </a:extLst>
          </p:cNvPr>
          <p:cNvSpPr txBox="1"/>
          <p:nvPr/>
        </p:nvSpPr>
        <p:spPr>
          <a:xfrm>
            <a:off x="6553200" y="117395"/>
            <a:ext cx="2380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Time = O(</a:t>
            </a:r>
            <a:r>
              <a:rPr lang="en-US" dirty="0" err="1">
                <a:solidFill>
                  <a:srgbClr val="FF0000"/>
                </a:solidFill>
              </a:rPr>
              <a:t>n+m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58C4A5-C0A5-4B33-BEA0-F7C8A72EFDEE}"/>
              </a:ext>
            </a:extLst>
          </p:cNvPr>
          <p:cNvSpPr/>
          <p:nvPr/>
        </p:nvSpPr>
        <p:spPr>
          <a:xfrm>
            <a:off x="1425039" y="4904509"/>
            <a:ext cx="4762005" cy="8906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6796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3923</TotalTime>
  <Words>338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宋体</vt:lpstr>
      <vt:lpstr>Tahoma</vt:lpstr>
      <vt:lpstr>Times New Roman</vt:lpstr>
      <vt:lpstr>Default Design</vt:lpstr>
      <vt:lpstr>CPSC-629 Analysis of Algorithms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260</cp:revision>
  <cp:lastPrinted>2001-01-16T17:12:14Z</cp:lastPrinted>
  <dcterms:created xsi:type="dcterms:W3CDTF">1999-07-13T19:55:20Z</dcterms:created>
  <dcterms:modified xsi:type="dcterms:W3CDTF">2022-09-21T22:14:35Z</dcterms:modified>
</cp:coreProperties>
</file>