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9"/>
  </p:notesMasterIdLst>
  <p:handoutMasterIdLst>
    <p:handoutMasterId r:id="rId150"/>
  </p:handoutMasterIdLst>
  <p:sldIdLst>
    <p:sldId id="567" r:id="rId2"/>
    <p:sldId id="813" r:id="rId3"/>
    <p:sldId id="819" r:id="rId4"/>
    <p:sldId id="823" r:id="rId5"/>
    <p:sldId id="912" r:id="rId6"/>
    <p:sldId id="829" r:id="rId7"/>
    <p:sldId id="830" r:id="rId8"/>
    <p:sldId id="832" r:id="rId9"/>
    <p:sldId id="836" r:id="rId10"/>
    <p:sldId id="837" r:id="rId11"/>
    <p:sldId id="840" r:id="rId12"/>
    <p:sldId id="847" r:id="rId13"/>
    <p:sldId id="851" r:id="rId14"/>
    <p:sldId id="863" r:id="rId15"/>
    <p:sldId id="869" r:id="rId16"/>
    <p:sldId id="870" r:id="rId17"/>
    <p:sldId id="871" r:id="rId18"/>
    <p:sldId id="874" r:id="rId19"/>
    <p:sldId id="875" r:id="rId20"/>
    <p:sldId id="876" r:id="rId21"/>
    <p:sldId id="1057" r:id="rId22"/>
    <p:sldId id="877" r:id="rId23"/>
    <p:sldId id="880" r:id="rId24"/>
    <p:sldId id="881" r:id="rId25"/>
    <p:sldId id="882" r:id="rId26"/>
    <p:sldId id="883" r:id="rId27"/>
    <p:sldId id="884" r:id="rId28"/>
    <p:sldId id="885" r:id="rId29"/>
    <p:sldId id="886" r:id="rId30"/>
    <p:sldId id="1033" r:id="rId31"/>
    <p:sldId id="888" r:id="rId32"/>
    <p:sldId id="889" r:id="rId33"/>
    <p:sldId id="890" r:id="rId34"/>
    <p:sldId id="891" r:id="rId35"/>
    <p:sldId id="892" r:id="rId36"/>
    <p:sldId id="893" r:id="rId37"/>
    <p:sldId id="894" r:id="rId38"/>
    <p:sldId id="1034" r:id="rId39"/>
    <p:sldId id="896" r:id="rId40"/>
    <p:sldId id="897" r:id="rId41"/>
    <p:sldId id="898" r:id="rId42"/>
    <p:sldId id="899" r:id="rId43"/>
    <p:sldId id="900" r:id="rId44"/>
    <p:sldId id="901" r:id="rId45"/>
    <p:sldId id="902" r:id="rId46"/>
    <p:sldId id="1035" r:id="rId47"/>
    <p:sldId id="903" r:id="rId48"/>
    <p:sldId id="904" r:id="rId49"/>
    <p:sldId id="905" r:id="rId50"/>
    <p:sldId id="906" r:id="rId51"/>
    <p:sldId id="907" r:id="rId52"/>
    <p:sldId id="908" r:id="rId53"/>
    <p:sldId id="909" r:id="rId54"/>
    <p:sldId id="910" r:id="rId55"/>
    <p:sldId id="911" r:id="rId56"/>
    <p:sldId id="917" r:id="rId57"/>
    <p:sldId id="918" r:id="rId58"/>
    <p:sldId id="920" r:id="rId59"/>
    <p:sldId id="921" r:id="rId60"/>
    <p:sldId id="922" r:id="rId61"/>
    <p:sldId id="923" r:id="rId62"/>
    <p:sldId id="924" r:id="rId63"/>
    <p:sldId id="925" r:id="rId64"/>
    <p:sldId id="926" r:id="rId65"/>
    <p:sldId id="1036" r:id="rId66"/>
    <p:sldId id="1037" r:id="rId67"/>
    <p:sldId id="1038" r:id="rId68"/>
    <p:sldId id="1039" r:id="rId69"/>
    <p:sldId id="1040" r:id="rId70"/>
    <p:sldId id="1041" r:id="rId71"/>
    <p:sldId id="1042" r:id="rId72"/>
    <p:sldId id="1043" r:id="rId73"/>
    <p:sldId id="1044" r:id="rId74"/>
    <p:sldId id="1045" r:id="rId75"/>
    <p:sldId id="1046" r:id="rId76"/>
    <p:sldId id="944" r:id="rId77"/>
    <p:sldId id="945" r:id="rId78"/>
    <p:sldId id="946" r:id="rId79"/>
    <p:sldId id="949" r:id="rId80"/>
    <p:sldId id="950" r:id="rId81"/>
    <p:sldId id="951" r:id="rId82"/>
    <p:sldId id="952" r:id="rId83"/>
    <p:sldId id="958" r:id="rId84"/>
    <p:sldId id="959" r:id="rId85"/>
    <p:sldId id="960" r:id="rId86"/>
    <p:sldId id="963" r:id="rId87"/>
    <p:sldId id="964" r:id="rId88"/>
    <p:sldId id="965" r:id="rId89"/>
    <p:sldId id="966" r:id="rId90"/>
    <p:sldId id="968" r:id="rId91"/>
    <p:sldId id="969" r:id="rId92"/>
    <p:sldId id="970" r:id="rId93"/>
    <p:sldId id="971" r:id="rId94"/>
    <p:sldId id="972" r:id="rId95"/>
    <p:sldId id="973" r:id="rId96"/>
    <p:sldId id="974" r:id="rId97"/>
    <p:sldId id="975" r:id="rId98"/>
    <p:sldId id="976" r:id="rId99"/>
    <p:sldId id="977" r:id="rId100"/>
    <p:sldId id="978" r:id="rId101"/>
    <p:sldId id="979" r:id="rId102"/>
    <p:sldId id="980" r:id="rId103"/>
    <p:sldId id="981" r:id="rId104"/>
    <p:sldId id="982" r:id="rId105"/>
    <p:sldId id="983" r:id="rId106"/>
    <p:sldId id="985" r:id="rId107"/>
    <p:sldId id="986" r:id="rId108"/>
    <p:sldId id="988" r:id="rId109"/>
    <p:sldId id="989" r:id="rId110"/>
    <p:sldId id="990" r:id="rId111"/>
    <p:sldId id="991" r:id="rId112"/>
    <p:sldId id="994" r:id="rId113"/>
    <p:sldId id="995" r:id="rId114"/>
    <p:sldId id="996" r:id="rId115"/>
    <p:sldId id="997" r:id="rId116"/>
    <p:sldId id="998" r:id="rId117"/>
    <p:sldId id="999" r:id="rId118"/>
    <p:sldId id="1000" r:id="rId119"/>
    <p:sldId id="1001" r:id="rId120"/>
    <p:sldId id="1002" r:id="rId121"/>
    <p:sldId id="1003" r:id="rId122"/>
    <p:sldId id="1004" r:id="rId123"/>
    <p:sldId id="1005" r:id="rId124"/>
    <p:sldId id="1006" r:id="rId125"/>
    <p:sldId id="1007" r:id="rId126"/>
    <p:sldId id="1008" r:id="rId127"/>
    <p:sldId id="1009" r:id="rId128"/>
    <p:sldId id="1010" r:id="rId129"/>
    <p:sldId id="1011" r:id="rId130"/>
    <p:sldId id="1014" r:id="rId131"/>
    <p:sldId id="1015" r:id="rId132"/>
    <p:sldId id="1016" r:id="rId133"/>
    <p:sldId id="1017" r:id="rId134"/>
    <p:sldId id="1018" r:id="rId135"/>
    <p:sldId id="1019" r:id="rId136"/>
    <p:sldId id="1020" r:id="rId137"/>
    <p:sldId id="1021" r:id="rId138"/>
    <p:sldId id="1022" r:id="rId139"/>
    <p:sldId id="1047" r:id="rId140"/>
    <p:sldId id="1049" r:id="rId141"/>
    <p:sldId id="1050" r:id="rId142"/>
    <p:sldId id="1051" r:id="rId143"/>
    <p:sldId id="1052" r:id="rId144"/>
    <p:sldId id="1054" r:id="rId145"/>
    <p:sldId id="1055" r:id="rId146"/>
    <p:sldId id="1056" r:id="rId147"/>
    <p:sldId id="1032" r:id="rId148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00FF00"/>
    <a:srgbClr val="33CC33"/>
    <a:srgbClr val="CCFFCC"/>
    <a:srgbClr val="99FFCC"/>
    <a:srgbClr val="DDDDDD"/>
    <a:srgbClr val="FF3300"/>
    <a:srgbClr val="FFCC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00" autoAdjust="0"/>
    <p:restoredTop sz="89093" autoAdjust="0"/>
  </p:normalViewPr>
  <p:slideViewPr>
    <p:cSldViewPr snapToGrid="0">
      <p:cViewPr varScale="1">
        <p:scale>
          <a:sx n="81" d="100"/>
          <a:sy n="81" d="100"/>
        </p:scale>
        <p:origin x="50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handoutMaster" Target="handoutMasters/handoutMaster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ableStyles" Target="tableStyle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43DD87A3-83A5-4403-92E9-8C9451931D9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56940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B45974E6-DBD0-4FE9-956E-663159922C3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502260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E045727-BFE4-4EC6-AC1C-8CCF51404776}" type="slidenum">
              <a:rPr lang="en-US" altLang="zh-CN" sz="1200" smtClean="0">
                <a:latin typeface="Times New Roman" panose="02020603050405020304" pitchFamily="18" charset="0"/>
              </a:rPr>
              <a:pPr/>
              <a:t>1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739138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722771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288102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843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7173706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458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8136838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0484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366396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2532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6301462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867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4199455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0724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6727704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0724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8563036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8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2282698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8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31016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891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1171049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8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0992355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5425639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130272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1219772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8500318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0327654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4985217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7974288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5025197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9748437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9853861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0812927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3979593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5054047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65126564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05209910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05888892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939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71140790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939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3516663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939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78914299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939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9364285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939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82762839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939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17787598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939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05365571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939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14002320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76777093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14374626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84922074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8662134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52086520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60684937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14138669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88735931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6963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57926583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6963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71525821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6963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37169625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6963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0158257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6963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20267503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6963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74942983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6963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48639305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6963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70610320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6963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57401099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63609436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92812534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860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85852484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860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06504396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860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00742714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860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78414370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860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02481271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8602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86096122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70548877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07625541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47461481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91583770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89265532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72253896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140105193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348517376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07942227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19961692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9866022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66819025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540365464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05270423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12612624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052030026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586410107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29659739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743545802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71372055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629961139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181498118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023164360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812737944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337142569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465559280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114362196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045084434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086987450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763343209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02226817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373319949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30901371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539217480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990134047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476560164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542977440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009325783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234858792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700651396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936911711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390615373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755852610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609018393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301370482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730021207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418727508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905244138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588218078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64936142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132248251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567787251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168368675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937965801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597566916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965152335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43379646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102810207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225105059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49363488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526182098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465415199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846859031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389059636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50047785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144325063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208389040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899733218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430514809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77193880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961869658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640627013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44292143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6500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306842432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4452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240878794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4452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812320362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4452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722851396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4452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001513888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4452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364705101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4452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961768696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4452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4020722838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4452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914679540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4452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687400858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41316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185868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0122BD0-28CD-4074-BCD7-8776087EA32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02197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DF27BD-B011-4CD9-ADB9-440EF7649BE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92218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5B8FA74-E516-402D-8251-7C8CC1ECB109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85422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455B2EB-61D1-459B-8D17-54423F5787F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80880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2AC9FEA-FF89-4487-9F37-807E843CB7F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45860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9F9184C-6297-42A3-AFD7-865DC849E0F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75425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D9B424D-7B63-49AA-8776-880A7292F82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68605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A4D3FDA-3544-401F-A9B5-159FE64A61F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9174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16DE0-B910-46D6-B55F-371A3C1A8D8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1081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A45EA48-B132-4410-BDA9-DAEA7C74A25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0" r:id="rId1"/>
    <p:sldLayoutId id="2147484251" r:id="rId2"/>
    <p:sldLayoutId id="2147484252" r:id="rId3"/>
    <p:sldLayoutId id="2147484253" r:id="rId4"/>
    <p:sldLayoutId id="2147484254" r:id="rId5"/>
    <p:sldLayoutId id="2147484255" r:id="rId6"/>
    <p:sldLayoutId id="2147484256" r:id="rId7"/>
    <p:sldLayoutId id="2147484257" r:id="rId8"/>
    <p:sldLayoutId id="2147484258" r:id="rId9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10" Type="http://schemas.openxmlformats.org/officeDocument/2006/relationships/image" Target="NULL"/><Relationship Id="rId9" Type="http://schemas.openxmlformats.org/officeDocument/2006/relationships/image" Target="NUL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83017C5-763A-4B72-837F-3D6F20871979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371600"/>
            <a:ext cx="7848600" cy="1981200"/>
          </a:xfrm>
        </p:spPr>
        <p:txBody>
          <a:bodyPr anchor="ctr"/>
          <a:lstStyle/>
          <a:p>
            <a:r>
              <a:rPr lang="en-US" altLang="zh-CN" sz="4000" dirty="0">
                <a:ea typeface="宋体" panose="02010600030101010101" pitchFamily="2" charset="-122"/>
              </a:rPr>
              <a:t>CPSC-629 Analysis of Algorithms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351213"/>
            <a:ext cx="6400800" cy="1068387"/>
          </a:xfrm>
        </p:spPr>
        <p:txBody>
          <a:bodyPr/>
          <a:lstStyle/>
          <a:p>
            <a:r>
              <a:rPr lang="en-US" altLang="zh-CN" sz="2800" dirty="0">
                <a:ea typeface="宋体" panose="02010600030101010101" pitchFamily="2" charset="-122"/>
              </a:rPr>
              <a:t>Professor </a:t>
            </a:r>
            <a:r>
              <a:rPr lang="en-US" altLang="zh-CN" sz="2800" dirty="0" err="1">
                <a:ea typeface="宋体" panose="02010600030101010101" pitchFamily="2" charset="-122"/>
              </a:rPr>
              <a:t>Jianer</a:t>
            </a:r>
            <a:r>
              <a:rPr lang="en-US" altLang="zh-CN" sz="2800" dirty="0">
                <a:ea typeface="宋体" panose="02010600030101010101" pitchFamily="2" charset="-122"/>
              </a:rPr>
              <a:t> Chen</a:t>
            </a:r>
          </a:p>
          <a:p>
            <a:r>
              <a:rPr lang="en-US" altLang="zh-CN" sz="2800" dirty="0">
                <a:ea typeface="宋体" panose="02010600030101010101" pitchFamily="2" charset="-122"/>
              </a:rPr>
              <a:t>Room 428 PETR</a:t>
            </a:r>
          </a:p>
        </p:txBody>
      </p:sp>
      <p:sp>
        <p:nvSpPr>
          <p:cNvPr id="14341" name="TextBox 1"/>
          <p:cNvSpPr txBox="1">
            <a:spLocks noChangeArrowheads="1"/>
          </p:cNvSpPr>
          <p:nvPr/>
        </p:nvSpPr>
        <p:spPr bwMode="auto">
          <a:xfrm>
            <a:off x="250825" y="6199188"/>
            <a:ext cx="23240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September 7, 2022</a:t>
            </a:r>
          </a:p>
        </p:txBody>
      </p:sp>
    </p:spTree>
    <p:extLst>
      <p:ext uri="{BB962C8B-B14F-4D97-AF65-F5344CB8AC3E}">
        <p14:creationId xmlns:p14="http://schemas.microsoft.com/office/powerpoint/2010/main" val="1812658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65263"/>
            <a:ext cx="7848600" cy="4697412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A popular data structure used in 	database, dealing with data stored in 	disks.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Support fast search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Support dynamic changes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Support range search </a:t>
            </a:r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998538"/>
          </a:xfrm>
        </p:spPr>
        <p:txBody>
          <a:bodyPr/>
          <a:lstStyle/>
          <a:p>
            <a:pPr eaLnBrk="1" hangingPunct="1"/>
            <a:r>
              <a:rPr lang="en-US" altLang="en-US" sz="4000" dirty="0" err="1">
                <a:latin typeface="+mn-lt"/>
                <a:cs typeface="Times New Roman" panose="02020603050405020304" pitchFamily="18" charset="0"/>
              </a:rPr>
              <a:t>B+Trees</a:t>
            </a:r>
            <a:endParaRPr lang="en-US" altLang="en-US" sz="4000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3296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65262"/>
            <a:ext cx="7651955" cy="4783137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cs typeface="Times New Roman" panose="02020603050405020304" pitchFamily="18" charset="0"/>
              </a:rPr>
              <a:t>A</a:t>
            </a:r>
            <a:r>
              <a:rPr lang="en-US" alt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cs typeface="Times New Roman" panose="02020603050405020304" pitchFamily="18" charset="0"/>
              </a:rPr>
              <a:t>B+tree</a:t>
            </a:r>
            <a:r>
              <a:rPr lang="en-US" altLang="en-US" sz="2800" dirty="0">
                <a:cs typeface="Times New Roman" panose="02020603050405020304" pitchFamily="18" charset="0"/>
              </a:rPr>
              <a:t> node of </a:t>
            </a:r>
            <a:r>
              <a:rPr lang="en-US" alt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order n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endParaRPr lang="en-US" altLang="en-US" dirty="0"/>
          </a:p>
          <a:p>
            <a:pPr marL="0" indent="0" defTabSz="548640" eaLnBrk="1" hangingPunct="1">
              <a:buClr>
                <a:schemeClr val="accent2"/>
              </a:buClr>
              <a:buNone/>
            </a:pPr>
            <a:endParaRPr lang="en-US" altLang="en-US" sz="1600" dirty="0"/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400" dirty="0"/>
              <a:t>	 </a:t>
            </a:r>
            <a:r>
              <a:rPr lang="en-US" altLang="en-US" sz="2400" i="1" dirty="0" err="1">
                <a:cs typeface="Times New Roman" panose="02020603050405020304" pitchFamily="18" charset="0"/>
              </a:rPr>
              <a:t>p</a:t>
            </a:r>
            <a:r>
              <a:rPr lang="en-US" altLang="en-US" sz="2400" i="1" baseline="-25000" dirty="0" err="1">
                <a:cs typeface="Times New Roman" panose="02020603050405020304" pitchFamily="18" charset="0"/>
              </a:rPr>
              <a:t>h</a:t>
            </a:r>
            <a:r>
              <a:rPr lang="en-US" altLang="en-US" sz="2400" dirty="0"/>
              <a:t> : </a:t>
            </a:r>
            <a:r>
              <a:rPr lang="en-US" altLang="en-US" sz="2400" dirty="0">
                <a:solidFill>
                  <a:srgbClr val="FF0000"/>
                </a:solidFill>
              </a:rPr>
              <a:t>pointers</a:t>
            </a:r>
            <a:r>
              <a:rPr lang="en-US" altLang="en-US" sz="2400" dirty="0"/>
              <a:t> (disk addresses) 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400" i="1" dirty="0">
                <a:cs typeface="Times New Roman" panose="02020603050405020304" pitchFamily="18" charset="0"/>
              </a:rPr>
              <a:t>       </a:t>
            </a:r>
            <a:r>
              <a:rPr lang="en-US" altLang="en-US" sz="2400" i="1" dirty="0" err="1">
                <a:cs typeface="Times New Roman" panose="02020603050405020304" pitchFamily="18" charset="0"/>
              </a:rPr>
              <a:t>k</a:t>
            </a:r>
            <a:r>
              <a:rPr lang="en-US" altLang="en-US" sz="2400" i="1" baseline="-25000" dirty="0" err="1">
                <a:cs typeface="Times New Roman" panose="02020603050405020304" pitchFamily="18" charset="0"/>
              </a:rPr>
              <a:t>h</a:t>
            </a:r>
            <a:r>
              <a:rPr lang="en-US" altLang="en-US" sz="2400" dirty="0"/>
              <a:t> : </a:t>
            </a:r>
            <a:r>
              <a:rPr lang="en-US" altLang="en-US" sz="2400" dirty="0">
                <a:solidFill>
                  <a:srgbClr val="FF0000"/>
                </a:solidFill>
              </a:rPr>
              <a:t>search-keys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endParaRPr lang="en-US" altLang="en-US" sz="900" dirty="0"/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/>
              <a:t>How big is n?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800" dirty="0"/>
              <a:t>	Basically we want each </a:t>
            </a:r>
            <a:r>
              <a:rPr lang="en-US" altLang="en-US" sz="2800" dirty="0" err="1"/>
              <a:t>B+tree</a:t>
            </a:r>
            <a:r>
              <a:rPr lang="en-US" altLang="en-US" sz="2800" dirty="0"/>
              <a:t> node to fit 	in a disk block so that a </a:t>
            </a:r>
            <a:r>
              <a:rPr lang="en-US" altLang="en-US" sz="2800" dirty="0" err="1"/>
              <a:t>B+tree</a:t>
            </a:r>
            <a:r>
              <a:rPr lang="en-US" altLang="en-US" sz="2800" dirty="0"/>
              <a:t> node can 	be 	read/written by a single disk I/O. 	Typically, 	n ~ 100-200.</a:t>
            </a:r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2072554" y="2164487"/>
            <a:ext cx="5580270" cy="573087"/>
            <a:chOff x="3701143" y="4542972"/>
            <a:chExt cx="4579249" cy="573313"/>
          </a:xfrm>
        </p:grpSpPr>
        <p:sp>
          <p:nvSpPr>
            <p:cNvPr id="15366" name="Rectangle 4"/>
            <p:cNvSpPr>
              <a:spLocks noChangeArrowheads="1"/>
            </p:cNvSpPr>
            <p:nvPr/>
          </p:nvSpPr>
          <p:spPr bwMode="auto">
            <a:xfrm>
              <a:off x="3701143" y="4586514"/>
              <a:ext cx="4455886" cy="52251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3600">
                <a:latin typeface="+mn-lt"/>
              </a:endParaRPr>
            </a:p>
          </p:txBody>
        </p:sp>
        <p:cxnSp>
          <p:nvCxnSpPr>
            <p:cNvPr id="15367" name="Straight Connector 12"/>
            <p:cNvCxnSpPr>
              <a:cxnSpLocks noChangeShapeType="1"/>
            </p:cNvCxnSpPr>
            <p:nvPr/>
          </p:nvCxnSpPr>
          <p:spPr bwMode="auto">
            <a:xfrm rot="5400000">
              <a:off x="3926114" y="4840514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368" name="Straight Connector 13"/>
            <p:cNvCxnSpPr>
              <a:cxnSpLocks noChangeShapeType="1"/>
            </p:cNvCxnSpPr>
            <p:nvPr/>
          </p:nvCxnSpPr>
          <p:spPr bwMode="auto">
            <a:xfrm rot="5400000">
              <a:off x="4397829" y="4847771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369" name="Straight Connector 14"/>
            <p:cNvCxnSpPr>
              <a:cxnSpLocks noChangeShapeType="1"/>
            </p:cNvCxnSpPr>
            <p:nvPr/>
          </p:nvCxnSpPr>
          <p:spPr bwMode="auto">
            <a:xfrm rot="5400000">
              <a:off x="4884056" y="4840514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370" name="Straight Connector 15"/>
            <p:cNvCxnSpPr>
              <a:cxnSpLocks noChangeShapeType="1"/>
            </p:cNvCxnSpPr>
            <p:nvPr/>
          </p:nvCxnSpPr>
          <p:spPr bwMode="auto">
            <a:xfrm rot="5400000">
              <a:off x="5341258" y="4862285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371" name="Straight Connector 16"/>
            <p:cNvCxnSpPr>
              <a:cxnSpLocks noChangeShapeType="1"/>
            </p:cNvCxnSpPr>
            <p:nvPr/>
          </p:nvCxnSpPr>
          <p:spPr bwMode="auto">
            <a:xfrm rot="5400000">
              <a:off x="5914571" y="4840514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372" name="Straight Connector 17"/>
            <p:cNvCxnSpPr>
              <a:cxnSpLocks noChangeShapeType="1"/>
            </p:cNvCxnSpPr>
            <p:nvPr/>
          </p:nvCxnSpPr>
          <p:spPr bwMode="auto">
            <a:xfrm rot="5400000">
              <a:off x="6894285" y="4847771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373" name="TextBox 20"/>
            <p:cNvSpPr txBox="1">
              <a:spLocks noChangeArrowheads="1"/>
            </p:cNvSpPr>
            <p:nvPr/>
          </p:nvSpPr>
          <p:spPr bwMode="auto">
            <a:xfrm>
              <a:off x="7550741" y="4572000"/>
              <a:ext cx="729651" cy="461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+mn-lt"/>
                  <a:cs typeface="Times New Roman" panose="02020603050405020304" pitchFamily="18" charset="0"/>
                </a:rPr>
                <a:t>p</a:t>
              </a:r>
              <a:r>
                <a:rPr lang="en-US" altLang="en-US" sz="2400" i="1" baseline="-25000" dirty="0">
                  <a:latin typeface="+mn-lt"/>
                  <a:cs typeface="Times New Roman" panose="02020603050405020304" pitchFamily="18" charset="0"/>
                </a:rPr>
                <a:t>n+</a:t>
              </a:r>
              <a:r>
                <a:rPr lang="en-US" altLang="en-US" sz="2400" baseline="-25000" dirty="0">
                  <a:latin typeface="+mn-lt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5374" name="TextBox 21"/>
            <p:cNvSpPr txBox="1">
              <a:spLocks noChangeArrowheads="1"/>
            </p:cNvSpPr>
            <p:nvPr/>
          </p:nvSpPr>
          <p:spPr bwMode="auto">
            <a:xfrm>
              <a:off x="7188651" y="4579257"/>
              <a:ext cx="452345" cy="461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 err="1">
                  <a:latin typeface="+mn-lt"/>
                  <a:cs typeface="Times New Roman" panose="02020603050405020304" pitchFamily="18" charset="0"/>
                </a:rPr>
                <a:t>k</a:t>
              </a:r>
              <a:r>
                <a:rPr lang="en-US" altLang="en-US" sz="2400" i="1" baseline="-25000" dirty="0" err="1">
                  <a:latin typeface="+mn-lt"/>
                  <a:cs typeface="Times New Roman" panose="02020603050405020304" pitchFamily="18" charset="0"/>
                </a:rPr>
                <a:t>n</a:t>
              </a:r>
              <a:endParaRPr lang="en-US" altLang="en-US" sz="2400" i="1" baseline="-25000" dirty="0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15375" name="TextBox 22"/>
            <p:cNvSpPr txBox="1">
              <a:spLocks noChangeArrowheads="1"/>
            </p:cNvSpPr>
            <p:nvPr/>
          </p:nvSpPr>
          <p:spPr bwMode="auto">
            <a:xfrm>
              <a:off x="5150195" y="4586514"/>
              <a:ext cx="450742" cy="461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>
                  <a:latin typeface="+mn-lt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+mn-lt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5376" name="TextBox 23"/>
            <p:cNvSpPr txBox="1">
              <a:spLocks noChangeArrowheads="1"/>
            </p:cNvSpPr>
            <p:nvPr/>
          </p:nvSpPr>
          <p:spPr bwMode="auto">
            <a:xfrm>
              <a:off x="4670467" y="4593771"/>
              <a:ext cx="466771" cy="461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+mn-lt"/>
                  <a:cs typeface="Times New Roman" panose="02020603050405020304" pitchFamily="18" charset="0"/>
                </a:rPr>
                <a:t>p</a:t>
              </a:r>
              <a:r>
                <a:rPr lang="en-US" altLang="en-US" sz="2400" baseline="-25000" dirty="0">
                  <a:latin typeface="+mn-lt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5377" name="TextBox 24"/>
            <p:cNvSpPr txBox="1">
              <a:spLocks noChangeArrowheads="1"/>
            </p:cNvSpPr>
            <p:nvPr/>
          </p:nvSpPr>
          <p:spPr bwMode="auto">
            <a:xfrm>
              <a:off x="4192253" y="4601029"/>
              <a:ext cx="450742" cy="461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>
                  <a:latin typeface="+mn-lt"/>
                  <a:cs typeface="Times New Roman" panose="02020603050405020304" pitchFamily="18" charset="0"/>
                </a:rPr>
                <a:t>k</a:t>
              </a:r>
              <a:r>
                <a:rPr lang="en-US" altLang="en-US" sz="2400" baseline="-25000">
                  <a:latin typeface="+mn-lt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5378" name="TextBox 25"/>
            <p:cNvSpPr txBox="1">
              <a:spLocks noChangeArrowheads="1"/>
            </p:cNvSpPr>
            <p:nvPr/>
          </p:nvSpPr>
          <p:spPr bwMode="auto">
            <a:xfrm>
              <a:off x="3727038" y="4593771"/>
              <a:ext cx="466771" cy="461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+mn-lt"/>
                  <a:cs typeface="Times New Roman" panose="02020603050405020304" pitchFamily="18" charset="0"/>
                </a:rPr>
                <a:t>p</a:t>
              </a:r>
              <a:r>
                <a:rPr lang="en-US" altLang="en-US" sz="2400" baseline="-25000" dirty="0">
                  <a:latin typeface="+mn-lt"/>
                  <a:cs typeface="Times New Roman" panose="02020603050405020304" pitchFamily="18" charset="0"/>
                </a:rPr>
                <a:t>1</a:t>
              </a:r>
            </a:p>
          </p:txBody>
        </p:sp>
        <p:cxnSp>
          <p:nvCxnSpPr>
            <p:cNvPr id="15379" name="Straight Connector 26"/>
            <p:cNvCxnSpPr>
              <a:cxnSpLocks noChangeShapeType="1"/>
            </p:cNvCxnSpPr>
            <p:nvPr/>
          </p:nvCxnSpPr>
          <p:spPr bwMode="auto">
            <a:xfrm rot="5400000">
              <a:off x="7409543" y="4855028"/>
              <a:ext cx="5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380" name="TextBox 27"/>
            <p:cNvSpPr txBox="1">
              <a:spLocks noChangeArrowheads="1"/>
            </p:cNvSpPr>
            <p:nvPr/>
          </p:nvSpPr>
          <p:spPr bwMode="auto">
            <a:xfrm>
              <a:off x="5673604" y="4601028"/>
              <a:ext cx="466771" cy="461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+mn-lt"/>
                  <a:cs typeface="Times New Roman" panose="02020603050405020304" pitchFamily="18" charset="0"/>
                </a:rPr>
                <a:t>p</a:t>
              </a:r>
              <a:r>
                <a:rPr lang="en-US" altLang="en-US" sz="2400" baseline="-25000" dirty="0">
                  <a:latin typeface="+mn-lt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5381" name="TextBox 28"/>
            <p:cNvSpPr txBox="1">
              <a:spLocks noChangeArrowheads="1"/>
            </p:cNvSpPr>
            <p:nvPr/>
          </p:nvSpPr>
          <p:spPr bwMode="auto">
            <a:xfrm>
              <a:off x="6309707" y="4542972"/>
              <a:ext cx="71526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+mn-lt"/>
                </a:rPr>
                <a:t>……</a:t>
              </a:r>
            </a:p>
          </p:txBody>
        </p:sp>
      </p:grpSp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998538"/>
          </a:xfrm>
        </p:spPr>
        <p:txBody>
          <a:bodyPr/>
          <a:lstStyle/>
          <a:p>
            <a:pPr eaLnBrk="1" hangingPunct="1"/>
            <a:r>
              <a:rPr lang="en-US" altLang="en-US" sz="4000" dirty="0" err="1">
                <a:latin typeface="+mn-lt"/>
                <a:cs typeface="Times New Roman" panose="02020603050405020304" pitchFamily="18" charset="0"/>
              </a:rPr>
              <a:t>B+Trees</a:t>
            </a:r>
            <a:endParaRPr lang="en-US" altLang="en-US" sz="4000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7690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Line 33"/>
          <p:cNvSpPr>
            <a:spLocks noChangeShapeType="1"/>
          </p:cNvSpPr>
          <p:nvPr/>
        </p:nvSpPr>
        <p:spPr bwMode="auto">
          <a:xfrm>
            <a:off x="7295713" y="562737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Line 33"/>
          <p:cNvSpPr>
            <a:spLocks noChangeShapeType="1"/>
          </p:cNvSpPr>
          <p:nvPr/>
        </p:nvSpPr>
        <p:spPr bwMode="auto">
          <a:xfrm>
            <a:off x="5862572" y="5623936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Line 33"/>
          <p:cNvSpPr>
            <a:spLocks noChangeShapeType="1"/>
          </p:cNvSpPr>
          <p:nvPr/>
        </p:nvSpPr>
        <p:spPr bwMode="auto">
          <a:xfrm>
            <a:off x="4443793" y="5623936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33"/>
          <p:cNvSpPr>
            <a:spLocks noChangeShapeType="1"/>
          </p:cNvSpPr>
          <p:nvPr/>
        </p:nvSpPr>
        <p:spPr bwMode="auto">
          <a:xfrm>
            <a:off x="3012073" y="5622080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33"/>
          <p:cNvSpPr>
            <a:spLocks noChangeShapeType="1"/>
          </p:cNvSpPr>
          <p:nvPr/>
        </p:nvSpPr>
        <p:spPr bwMode="auto">
          <a:xfrm>
            <a:off x="1603603" y="5622080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1" name="Rectangle 6"/>
          <p:cNvSpPr>
            <a:spLocks noChangeArrowheads="1"/>
          </p:cNvSpPr>
          <p:nvPr/>
        </p:nvSpPr>
        <p:spPr bwMode="auto">
          <a:xfrm>
            <a:off x="2564003" y="516007"/>
            <a:ext cx="390645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 err="1">
                <a:latin typeface="+mn-lt"/>
                <a:cs typeface="Times New Roman" panose="02020603050405020304" pitchFamily="18" charset="0"/>
              </a:rPr>
              <a:t>B+Tree</a:t>
            </a:r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 Example</a:t>
            </a:r>
          </a:p>
        </p:txBody>
      </p:sp>
      <p:sp>
        <p:nvSpPr>
          <p:cNvPr id="17425" name="Line 26"/>
          <p:cNvSpPr>
            <a:spLocks noChangeShapeType="1"/>
          </p:cNvSpPr>
          <p:nvPr/>
        </p:nvSpPr>
        <p:spPr bwMode="auto">
          <a:xfrm flipH="1">
            <a:off x="3815468" y="4669063"/>
            <a:ext cx="1951976" cy="809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6" name="Line 27"/>
          <p:cNvSpPr>
            <a:spLocks noChangeShapeType="1"/>
          </p:cNvSpPr>
          <p:nvPr/>
        </p:nvSpPr>
        <p:spPr bwMode="auto">
          <a:xfrm flipH="1">
            <a:off x="5304052" y="4669064"/>
            <a:ext cx="869057" cy="7958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7" name="Line 28"/>
          <p:cNvSpPr>
            <a:spLocks noChangeShapeType="1"/>
          </p:cNvSpPr>
          <p:nvPr/>
        </p:nvSpPr>
        <p:spPr bwMode="auto">
          <a:xfrm>
            <a:off x="6599852" y="4676383"/>
            <a:ext cx="105747" cy="78849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8" name="Line 29"/>
          <p:cNvSpPr>
            <a:spLocks noChangeShapeType="1"/>
          </p:cNvSpPr>
          <p:nvPr/>
        </p:nvSpPr>
        <p:spPr bwMode="auto">
          <a:xfrm>
            <a:off x="7013772" y="4676382"/>
            <a:ext cx="1111313" cy="7884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4" name="Slide Number Placeholder 3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C47ED91-0706-4A79-94E7-8D7974DC56B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  <p:sp>
        <p:nvSpPr>
          <p:cNvPr id="17415" name="Line 10"/>
          <p:cNvSpPr>
            <a:spLocks noChangeShapeType="1"/>
          </p:cNvSpPr>
          <p:nvPr/>
        </p:nvSpPr>
        <p:spPr bwMode="auto">
          <a:xfrm flipH="1">
            <a:off x="2773675" y="3708305"/>
            <a:ext cx="1143456" cy="7099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6" name="Line 11"/>
          <p:cNvSpPr>
            <a:spLocks noChangeShapeType="1"/>
          </p:cNvSpPr>
          <p:nvPr/>
        </p:nvSpPr>
        <p:spPr bwMode="auto">
          <a:xfrm>
            <a:off x="4321892" y="3716242"/>
            <a:ext cx="2078907" cy="6718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3" name="Line 24"/>
          <p:cNvSpPr>
            <a:spLocks noChangeShapeType="1"/>
          </p:cNvSpPr>
          <p:nvPr/>
        </p:nvSpPr>
        <p:spPr bwMode="auto">
          <a:xfrm flipH="1">
            <a:off x="1014116" y="4714780"/>
            <a:ext cx="1079130" cy="7500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4" name="Line 25"/>
          <p:cNvSpPr>
            <a:spLocks noChangeShapeType="1"/>
          </p:cNvSpPr>
          <p:nvPr/>
        </p:nvSpPr>
        <p:spPr bwMode="auto">
          <a:xfrm flipH="1">
            <a:off x="2425033" y="4696046"/>
            <a:ext cx="94956" cy="7688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2" name="Line 33"/>
          <p:cNvSpPr>
            <a:spLocks noChangeShapeType="1"/>
          </p:cNvSpPr>
          <p:nvPr/>
        </p:nvSpPr>
        <p:spPr bwMode="auto">
          <a:xfrm>
            <a:off x="394422" y="5711778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728565"/>
              </p:ext>
            </p:extLst>
          </p:nvPr>
        </p:nvGraphicFramePr>
        <p:xfrm>
          <a:off x="3917131" y="34492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1" name="Table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6278805"/>
              </p:ext>
            </p:extLst>
          </p:nvPr>
        </p:nvGraphicFramePr>
        <p:xfrm>
          <a:off x="2105024" y="443696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1543599"/>
              </p:ext>
            </p:extLst>
          </p:nvPr>
        </p:nvGraphicFramePr>
        <p:xfrm>
          <a:off x="5767444" y="441347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3" name="Table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4842285"/>
              </p:ext>
            </p:extLst>
          </p:nvPr>
        </p:nvGraphicFramePr>
        <p:xfrm>
          <a:off x="394423" y="547883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33"/>
          <p:cNvSpPr>
            <a:spLocks noChangeShapeType="1"/>
          </p:cNvSpPr>
          <p:nvPr/>
        </p:nvSpPr>
        <p:spPr bwMode="auto">
          <a:xfrm>
            <a:off x="802741" y="5735658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33"/>
          <p:cNvSpPr>
            <a:spLocks noChangeShapeType="1"/>
          </p:cNvSpPr>
          <p:nvPr/>
        </p:nvSpPr>
        <p:spPr bwMode="auto">
          <a:xfrm>
            <a:off x="1217191" y="5736401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Line 33"/>
          <p:cNvSpPr>
            <a:spLocks noChangeShapeType="1"/>
          </p:cNvSpPr>
          <p:nvPr/>
        </p:nvSpPr>
        <p:spPr bwMode="auto">
          <a:xfrm>
            <a:off x="7912164" y="5742688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9" name="Table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2717389"/>
              </p:ext>
            </p:extLst>
          </p:nvPr>
        </p:nvGraphicFramePr>
        <p:xfrm>
          <a:off x="1813185" y="548360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0" name="Line 33"/>
          <p:cNvSpPr>
            <a:spLocks noChangeShapeType="1"/>
          </p:cNvSpPr>
          <p:nvPr/>
        </p:nvSpPr>
        <p:spPr bwMode="auto">
          <a:xfrm>
            <a:off x="2224853" y="5742688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33"/>
          <p:cNvSpPr>
            <a:spLocks noChangeShapeType="1"/>
          </p:cNvSpPr>
          <p:nvPr/>
        </p:nvSpPr>
        <p:spPr bwMode="auto">
          <a:xfrm>
            <a:off x="1808267" y="5737055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4" name="Table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121327"/>
              </p:ext>
            </p:extLst>
          </p:nvPr>
        </p:nvGraphicFramePr>
        <p:xfrm>
          <a:off x="3225464" y="5488002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6" name="Line 33"/>
          <p:cNvSpPr>
            <a:spLocks noChangeShapeType="1"/>
          </p:cNvSpPr>
          <p:nvPr/>
        </p:nvSpPr>
        <p:spPr bwMode="auto">
          <a:xfrm>
            <a:off x="4043051" y="5738611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Line 33"/>
          <p:cNvSpPr>
            <a:spLocks noChangeShapeType="1"/>
          </p:cNvSpPr>
          <p:nvPr/>
        </p:nvSpPr>
        <p:spPr bwMode="auto">
          <a:xfrm>
            <a:off x="3634257" y="5721610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Line 33"/>
          <p:cNvSpPr>
            <a:spLocks noChangeShapeType="1"/>
          </p:cNvSpPr>
          <p:nvPr/>
        </p:nvSpPr>
        <p:spPr bwMode="auto">
          <a:xfrm>
            <a:off x="3222246" y="5748575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9" name="Table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6524212"/>
              </p:ext>
            </p:extLst>
          </p:nvPr>
        </p:nvGraphicFramePr>
        <p:xfrm>
          <a:off x="4659962" y="549439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0" name="Line 33"/>
          <p:cNvSpPr>
            <a:spLocks noChangeShapeType="1"/>
          </p:cNvSpPr>
          <p:nvPr/>
        </p:nvSpPr>
        <p:spPr bwMode="auto">
          <a:xfrm>
            <a:off x="5063021" y="574708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33"/>
          <p:cNvSpPr>
            <a:spLocks noChangeShapeType="1"/>
          </p:cNvSpPr>
          <p:nvPr/>
        </p:nvSpPr>
        <p:spPr bwMode="auto">
          <a:xfrm>
            <a:off x="4655044" y="5742688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3" name="Table 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5723498"/>
              </p:ext>
            </p:extLst>
          </p:nvPr>
        </p:nvGraphicFramePr>
        <p:xfrm>
          <a:off x="6075964" y="549439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4" name="Line 33"/>
          <p:cNvSpPr>
            <a:spLocks noChangeShapeType="1"/>
          </p:cNvSpPr>
          <p:nvPr/>
        </p:nvSpPr>
        <p:spPr bwMode="auto">
          <a:xfrm>
            <a:off x="6902026" y="5757058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Line 33"/>
          <p:cNvSpPr>
            <a:spLocks noChangeShapeType="1"/>
          </p:cNvSpPr>
          <p:nvPr/>
        </p:nvSpPr>
        <p:spPr bwMode="auto">
          <a:xfrm>
            <a:off x="6485987" y="5743644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Line 33"/>
          <p:cNvSpPr>
            <a:spLocks noChangeShapeType="1"/>
          </p:cNvSpPr>
          <p:nvPr/>
        </p:nvSpPr>
        <p:spPr bwMode="auto">
          <a:xfrm>
            <a:off x="6085795" y="5743644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8" name="Table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5396108"/>
              </p:ext>
            </p:extLst>
          </p:nvPr>
        </p:nvGraphicFramePr>
        <p:xfrm>
          <a:off x="7509104" y="549439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9" name="Line 33"/>
          <p:cNvSpPr>
            <a:spLocks noChangeShapeType="1"/>
          </p:cNvSpPr>
          <p:nvPr/>
        </p:nvSpPr>
        <p:spPr bwMode="auto">
          <a:xfrm>
            <a:off x="7511621" y="5747578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265847" y="3068899"/>
            <a:ext cx="5027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root</a:t>
            </a:r>
          </a:p>
        </p:txBody>
      </p:sp>
      <p:sp>
        <p:nvSpPr>
          <p:cNvPr id="42" name="Rectangle 6">
            <a:extLst>
              <a:ext uri="{FF2B5EF4-FFF2-40B4-BE49-F238E27FC236}">
                <a16:creationId xmlns:a16="http://schemas.microsoft.com/office/drawing/2014/main" id="{273A4954-5AC8-471F-9CB6-BFBAA407C6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715" y="1425300"/>
            <a:ext cx="51194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</a:t>
            </a:r>
            <a:r>
              <a:rPr lang="en-US" altLang="en-US" sz="2800" i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= 2: basically 2-3 trees</a:t>
            </a:r>
          </a:p>
        </p:txBody>
      </p:sp>
      <p:sp>
        <p:nvSpPr>
          <p:cNvPr id="43" name="Rectangle 6">
            <a:extLst>
              <a:ext uri="{FF2B5EF4-FFF2-40B4-BE49-F238E27FC236}">
                <a16:creationId xmlns:a16="http://schemas.microsoft.com/office/drawing/2014/main" id="{15B59F5C-894A-47F1-B863-16A64B4DE2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574" y="2455655"/>
            <a:ext cx="21466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</a:t>
            </a:r>
            <a:r>
              <a:rPr lang="en-US" altLang="en-US" sz="2800" i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= 3:</a:t>
            </a:r>
          </a:p>
        </p:txBody>
      </p:sp>
    </p:spTree>
    <p:extLst>
      <p:ext uri="{BB962C8B-B14F-4D97-AF65-F5344CB8AC3E}">
        <p14:creationId xmlns:p14="http://schemas.microsoft.com/office/powerpoint/2010/main" val="3117383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44500"/>
            <a:ext cx="7772400" cy="889000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A </a:t>
            </a:r>
            <a:r>
              <a:rPr lang="en-US" altLang="en-US" sz="4000" dirty="0" err="1">
                <a:latin typeface="+mn-lt"/>
                <a:cs typeface="Times New Roman" panose="02020603050405020304" pitchFamily="18" charset="0"/>
              </a:rPr>
              <a:t>B+Tree</a:t>
            </a:r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 of order 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1333500"/>
            <a:ext cx="7766050" cy="4838700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cs typeface="Times New Roman" panose="02020603050405020304" pitchFamily="18" charset="0"/>
              </a:rPr>
              <a:t>Each node has:	n keys and n+1 pointers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cs typeface="Times New Roman" panose="02020603050405020304" pitchFamily="18" charset="0"/>
              </a:rPr>
              <a:t>	  These are fixed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cs typeface="Times New Roman" panose="02020603050405020304" pitchFamily="18" charset="0"/>
              </a:rPr>
              <a:t>To keep the nodes not too empty, also for 	the operations to be applied efficiently: 	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800" dirty="0">
                <a:cs typeface="Times New Roman" panose="02020603050405020304" pitchFamily="18" charset="0"/>
              </a:rPr>
              <a:t>	* </a:t>
            </a:r>
            <a:r>
              <a:rPr lang="en-US" altLang="en-US" sz="2400" dirty="0">
                <a:cs typeface="Times New Roman" panose="02020603050405020304" pitchFamily="18" charset="0"/>
              </a:rPr>
              <a:t>Non-leaf:	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400" dirty="0">
                <a:cs typeface="Times New Roman" panose="02020603050405020304" pitchFamily="18" charset="0"/>
                <a:sym typeface="Symbol" panose="05050102010706020507" pitchFamily="18" charset="2"/>
              </a:rPr>
              <a:t>		at least (</a:t>
            </a:r>
            <a:r>
              <a:rPr lang="en-US" altLang="en-US" sz="2400" dirty="0">
                <a:cs typeface="Times New Roman" panose="02020603050405020304" pitchFamily="18" charset="0"/>
              </a:rPr>
              <a:t>n+1)/2</a:t>
            </a:r>
            <a:r>
              <a:rPr lang="en-US" altLang="en-US" sz="2400" dirty="0">
                <a:cs typeface="Times New Roman" panose="02020603050405020304" pitchFamily="18" charset="0"/>
                <a:sym typeface="Symbol" panose="05050102010706020507" pitchFamily="18" charset="2"/>
              </a:rPr>
              <a:t> </a:t>
            </a:r>
            <a:r>
              <a:rPr lang="en-US" altLang="en-US" sz="2400" dirty="0">
                <a:cs typeface="Times New Roman" panose="02020603050405020304" pitchFamily="18" charset="0"/>
              </a:rPr>
              <a:t>pointers (to children)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400" dirty="0">
                <a:cs typeface="Times New Roman" panose="02020603050405020304" pitchFamily="18" charset="0"/>
              </a:rPr>
              <a:t>	* Leaf:		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400" dirty="0">
                <a:cs typeface="Times New Roman" panose="02020603050405020304" pitchFamily="18" charset="0"/>
                <a:sym typeface="Symbol" panose="05050102010706020507" pitchFamily="18" charset="2"/>
              </a:rPr>
              <a:t>		at least </a:t>
            </a:r>
            <a:r>
              <a:rPr lang="en-US" altLang="en-US" sz="2400" dirty="0">
                <a:cs typeface="Times New Roman" panose="02020603050405020304" pitchFamily="18" charset="0"/>
              </a:rPr>
              <a:t>(n+1)/2</a:t>
            </a:r>
            <a:r>
              <a:rPr lang="en-US" altLang="en-US" sz="2400" dirty="0">
                <a:cs typeface="Times New Roman" panose="02020603050405020304" pitchFamily="18" charset="0"/>
                <a:sym typeface="Symbol" panose="05050102010706020507" pitchFamily="18" charset="2"/>
              </a:rPr>
              <a:t></a:t>
            </a:r>
            <a:r>
              <a:rPr lang="en-US" altLang="en-US" sz="2400" dirty="0">
                <a:cs typeface="Times New Roman" panose="02020603050405020304" pitchFamily="18" charset="0"/>
              </a:rPr>
              <a:t>  pointers to data 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400" dirty="0">
                <a:cs typeface="Times New Roman" panose="02020603050405020304" pitchFamily="18" charset="0"/>
              </a:rPr>
              <a:t>		(plus a “sequence pointer” to the next leaf)</a:t>
            </a:r>
          </a:p>
          <a:p>
            <a:pPr eaLnBrk="1" hangingPunct="1">
              <a:buNone/>
            </a:pPr>
            <a:r>
              <a:rPr lang="en-US" altLang="en-US" sz="2800" dirty="0">
                <a:solidFill>
                  <a:srgbClr val="00B0F0"/>
                </a:solidFill>
                <a:cs typeface="Times New Roman" panose="02020603050405020304" pitchFamily="18" charset="0"/>
              </a:rPr>
              <a:t>	Basically: use at least one half of the pointers</a:t>
            </a:r>
          </a:p>
          <a:p>
            <a:pPr eaLnBrk="1" hangingPunct="1">
              <a:buFontTx/>
              <a:buNone/>
            </a:pP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6" name="Slide Number Placeholder 1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F80E406-D254-463A-B1B1-7BDBD7F5192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865509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95325" y="495300"/>
            <a:ext cx="7772400" cy="781050"/>
          </a:xfrm>
        </p:spPr>
        <p:txBody>
          <a:bodyPr/>
          <a:lstStyle/>
          <a:p>
            <a:pPr algn="l"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Sample non-leaf		order </a:t>
            </a:r>
            <a:r>
              <a:rPr lang="en-US" altLang="en-US" sz="4000" i="1" dirty="0">
                <a:latin typeface="+mn-lt"/>
                <a:cs typeface="Times New Roman" panose="02020603050405020304" pitchFamily="18" charset="0"/>
              </a:rPr>
              <a:t>n</a:t>
            </a:r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 = 3</a:t>
            </a:r>
            <a:endParaRPr lang="en-US" altLang="en-US" sz="4000" u="sng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9461" name="Line 6"/>
          <p:cNvSpPr>
            <a:spLocks noChangeShapeType="1"/>
          </p:cNvSpPr>
          <p:nvPr/>
        </p:nvSpPr>
        <p:spPr bwMode="auto">
          <a:xfrm flipH="1">
            <a:off x="4382012" y="1945930"/>
            <a:ext cx="314325" cy="525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Line 7"/>
          <p:cNvSpPr>
            <a:spLocks noChangeShapeType="1"/>
          </p:cNvSpPr>
          <p:nvPr/>
        </p:nvSpPr>
        <p:spPr bwMode="auto">
          <a:xfrm flipH="1">
            <a:off x="1897626" y="2857629"/>
            <a:ext cx="1567014" cy="140004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3" name="Line 8"/>
          <p:cNvSpPr>
            <a:spLocks noChangeShapeType="1"/>
          </p:cNvSpPr>
          <p:nvPr/>
        </p:nvSpPr>
        <p:spPr bwMode="auto">
          <a:xfrm flipH="1">
            <a:off x="3618270" y="2857628"/>
            <a:ext cx="442451" cy="139711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Line 9"/>
          <p:cNvSpPr>
            <a:spLocks noChangeShapeType="1"/>
          </p:cNvSpPr>
          <p:nvPr/>
        </p:nvSpPr>
        <p:spPr bwMode="auto">
          <a:xfrm>
            <a:off x="4690295" y="2878995"/>
            <a:ext cx="774284" cy="138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5" name="Line 10"/>
          <p:cNvSpPr>
            <a:spLocks noChangeShapeType="1"/>
          </p:cNvSpPr>
          <p:nvPr/>
        </p:nvSpPr>
        <p:spPr bwMode="auto">
          <a:xfrm>
            <a:off x="5299382" y="2857628"/>
            <a:ext cx="1730683" cy="137574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6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B14D61D-DAC2-4006-9ADF-B8F0719F166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/>
          </p:nvPr>
        </p:nvGraphicFramePr>
        <p:xfrm>
          <a:off x="3464642" y="2492759"/>
          <a:ext cx="1834740" cy="364869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611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1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1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4869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302057" y="4267508"/>
            <a:ext cx="10182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/>
              <a:t>To keys </a:t>
            </a:r>
          </a:p>
          <a:p>
            <a:pPr algn="ctr"/>
            <a:r>
              <a:rPr lang="en-US" sz="1800" dirty="0"/>
              <a:t>k &lt; 57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07927" y="4268698"/>
            <a:ext cx="1317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/>
              <a:t>To keys </a:t>
            </a:r>
          </a:p>
          <a:p>
            <a:pPr algn="ctr"/>
            <a:r>
              <a:rPr lang="en-US" sz="1800" dirty="0"/>
              <a:t>  57</a:t>
            </a:r>
            <a:r>
              <a:rPr lang="en-US" sz="1800" dirty="0">
                <a:sym typeface="Symbol" panose="05050102010706020507" pitchFamily="18" charset="2"/>
              </a:rPr>
              <a:t> k&lt;81</a:t>
            </a:r>
            <a:endParaRPr lang="en-US" sz="1800" dirty="0"/>
          </a:p>
        </p:txBody>
      </p:sp>
      <p:sp>
        <p:nvSpPr>
          <p:cNvPr id="18" name="TextBox 17"/>
          <p:cNvSpPr txBox="1"/>
          <p:nvPr/>
        </p:nvSpPr>
        <p:spPr>
          <a:xfrm>
            <a:off x="4746933" y="4254744"/>
            <a:ext cx="1317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/>
              <a:t>To keys </a:t>
            </a:r>
          </a:p>
          <a:p>
            <a:pPr algn="ctr"/>
            <a:r>
              <a:rPr lang="en-US" sz="1800" dirty="0"/>
              <a:t>  81</a:t>
            </a:r>
            <a:r>
              <a:rPr lang="en-US" sz="1800" dirty="0">
                <a:sym typeface="Symbol" panose="05050102010706020507" pitchFamily="18" charset="2"/>
              </a:rPr>
              <a:t> k&lt;95</a:t>
            </a:r>
            <a:endParaRPr lang="en-US" sz="1800" dirty="0"/>
          </a:p>
        </p:txBody>
      </p:sp>
      <p:sp>
        <p:nvSpPr>
          <p:cNvPr id="19" name="TextBox 18"/>
          <p:cNvSpPr txBox="1"/>
          <p:nvPr/>
        </p:nvSpPr>
        <p:spPr>
          <a:xfrm>
            <a:off x="6553200" y="4254743"/>
            <a:ext cx="10182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/>
              <a:t>To keys </a:t>
            </a:r>
          </a:p>
          <a:p>
            <a:pPr algn="ctr"/>
            <a:r>
              <a:rPr lang="en-US" sz="1800" dirty="0"/>
              <a:t>  </a:t>
            </a:r>
            <a:r>
              <a:rPr lang="en-US" sz="1800" dirty="0">
                <a:sym typeface="Symbol" panose="05050102010706020507" pitchFamily="18" charset="2"/>
              </a:rPr>
              <a:t>k  95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44561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44500"/>
            <a:ext cx="7772400" cy="889000"/>
          </a:xfrm>
        </p:spPr>
        <p:txBody>
          <a:bodyPr/>
          <a:lstStyle/>
          <a:p>
            <a:pPr algn="l"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Sample leaf node	  order </a:t>
            </a:r>
            <a:r>
              <a:rPr lang="en-US" altLang="en-US" sz="4000" i="1" dirty="0">
                <a:latin typeface="+mn-lt"/>
                <a:cs typeface="Times New Roman" panose="02020603050405020304" pitchFamily="18" charset="0"/>
              </a:rPr>
              <a:t>n</a:t>
            </a:r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 = 3</a:t>
            </a:r>
            <a:endParaRPr lang="en-US" altLang="en-US" sz="4000" u="sng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1682750"/>
            <a:ext cx="1165225" cy="9080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/>
              <a:t>					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400" dirty="0"/>
          </a:p>
          <a:p>
            <a:pPr eaLnBrk="1" hangingPunct="1">
              <a:buFontTx/>
              <a:buNone/>
            </a:pPr>
            <a:r>
              <a:rPr lang="en-US" altLang="en-US" sz="2400" dirty="0"/>
              <a:t>							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09" name="Line 6"/>
          <p:cNvSpPr>
            <a:spLocks noChangeShapeType="1"/>
          </p:cNvSpPr>
          <p:nvPr/>
        </p:nvSpPr>
        <p:spPr bwMode="auto">
          <a:xfrm flipH="1">
            <a:off x="4021393" y="2177042"/>
            <a:ext cx="112507" cy="6683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0" name="Line 7"/>
          <p:cNvSpPr>
            <a:spLocks noChangeShapeType="1"/>
          </p:cNvSpPr>
          <p:nvPr/>
        </p:nvSpPr>
        <p:spPr bwMode="auto">
          <a:xfrm flipV="1">
            <a:off x="4951413" y="2990850"/>
            <a:ext cx="1011237" cy="4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1" name="Line 9"/>
          <p:cNvSpPr>
            <a:spLocks noChangeShapeType="1"/>
          </p:cNvSpPr>
          <p:nvPr/>
        </p:nvSpPr>
        <p:spPr bwMode="auto">
          <a:xfrm flipH="1">
            <a:off x="2357398" y="3214688"/>
            <a:ext cx="779757" cy="11663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2" name="Line 10"/>
          <p:cNvSpPr>
            <a:spLocks noChangeShapeType="1"/>
          </p:cNvSpPr>
          <p:nvPr/>
        </p:nvSpPr>
        <p:spPr bwMode="auto">
          <a:xfrm>
            <a:off x="3741379" y="3195022"/>
            <a:ext cx="176264" cy="117615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4" name="Slide Number Placeholder 1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1CA2FE4-B9FD-41E3-BC96-FAE60A73096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  <p:sp>
        <p:nvSpPr>
          <p:cNvPr id="21521" name="TextBox 17"/>
          <p:cNvSpPr txBox="1">
            <a:spLocks noChangeArrowheads="1"/>
          </p:cNvSpPr>
          <p:nvPr/>
        </p:nvSpPr>
        <p:spPr bwMode="auto">
          <a:xfrm>
            <a:off x="3121966" y="1828800"/>
            <a:ext cx="21888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+mn-lt"/>
                <a:cs typeface="Times New Roman" panose="02020603050405020304" pitchFamily="18" charset="0"/>
              </a:rPr>
              <a:t>From non-leaf node</a:t>
            </a:r>
          </a:p>
        </p:txBody>
      </p:sp>
      <p:sp>
        <p:nvSpPr>
          <p:cNvPr id="21522" name="TextBox 18"/>
          <p:cNvSpPr txBox="1">
            <a:spLocks noChangeArrowheads="1"/>
          </p:cNvSpPr>
          <p:nvPr/>
        </p:nvSpPr>
        <p:spPr bwMode="auto">
          <a:xfrm>
            <a:off x="6072136" y="2667684"/>
            <a:ext cx="144834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To next leaf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in sequence</a:t>
            </a:r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/>
          </p:nvPr>
        </p:nvGraphicFramePr>
        <p:xfrm>
          <a:off x="3137156" y="2845439"/>
          <a:ext cx="1834740" cy="36924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611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1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1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9248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1675962" y="4348846"/>
            <a:ext cx="13628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/>
              <a:t>To record </a:t>
            </a:r>
          </a:p>
          <a:p>
            <a:pPr algn="ctr"/>
            <a:r>
              <a:rPr lang="en-US" sz="1800" dirty="0"/>
              <a:t>with key 57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74769" y="4349529"/>
            <a:ext cx="13628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/>
              <a:t>To record </a:t>
            </a:r>
          </a:p>
          <a:p>
            <a:pPr algn="ctr"/>
            <a:r>
              <a:rPr lang="en-US" sz="1800" dirty="0"/>
              <a:t>with key 81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53093" y="4348845"/>
            <a:ext cx="13628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/>
              <a:t>To record </a:t>
            </a:r>
          </a:p>
          <a:p>
            <a:pPr algn="ctr"/>
            <a:r>
              <a:rPr lang="en-US" sz="1800" dirty="0"/>
              <a:t>with key 95</a:t>
            </a:r>
          </a:p>
        </p:txBody>
      </p:sp>
      <p:sp>
        <p:nvSpPr>
          <p:cNvPr id="21513" name="Line 11"/>
          <p:cNvSpPr>
            <a:spLocks noChangeShapeType="1"/>
          </p:cNvSpPr>
          <p:nvPr/>
        </p:nvSpPr>
        <p:spPr bwMode="auto">
          <a:xfrm>
            <a:off x="4359121" y="3204855"/>
            <a:ext cx="1079385" cy="11663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334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609600" y="495300"/>
            <a:ext cx="7772400" cy="635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Example (B+ tree of order n=3)</a:t>
            </a:r>
          </a:p>
        </p:txBody>
      </p:sp>
      <p:sp>
        <p:nvSpPr>
          <p:cNvPr id="27652" name="AutoShape 15"/>
          <p:cNvSpPr>
            <a:spLocks/>
          </p:cNvSpPr>
          <p:nvPr/>
        </p:nvSpPr>
        <p:spPr bwMode="auto">
          <a:xfrm>
            <a:off x="2197099" y="2324100"/>
            <a:ext cx="228600" cy="1447800"/>
          </a:xfrm>
          <a:prstGeom prst="leftBrace">
            <a:avLst>
              <a:gd name="adj1" fmla="val 5277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27653" name="AutoShape 16"/>
          <p:cNvSpPr>
            <a:spLocks/>
          </p:cNvSpPr>
          <p:nvPr/>
        </p:nvSpPr>
        <p:spPr bwMode="auto">
          <a:xfrm>
            <a:off x="2120899" y="4064000"/>
            <a:ext cx="228600" cy="1447800"/>
          </a:xfrm>
          <a:prstGeom prst="leftBrace">
            <a:avLst>
              <a:gd name="adj1" fmla="val 5277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27658" name="Line 21"/>
          <p:cNvSpPr>
            <a:spLocks noChangeShapeType="1"/>
          </p:cNvSpPr>
          <p:nvPr/>
        </p:nvSpPr>
        <p:spPr bwMode="auto">
          <a:xfrm flipH="1">
            <a:off x="5827147" y="2749076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9" name="Line 22"/>
          <p:cNvSpPr>
            <a:spLocks noChangeShapeType="1"/>
          </p:cNvSpPr>
          <p:nvPr/>
        </p:nvSpPr>
        <p:spPr bwMode="auto">
          <a:xfrm flipH="1">
            <a:off x="6439717" y="2749076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4" name="Line 27"/>
          <p:cNvSpPr>
            <a:spLocks noChangeShapeType="1"/>
          </p:cNvSpPr>
          <p:nvPr/>
        </p:nvSpPr>
        <p:spPr bwMode="auto">
          <a:xfrm>
            <a:off x="4678516" y="4367981"/>
            <a:ext cx="51209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5" name="Line 28"/>
          <p:cNvSpPr>
            <a:spLocks noChangeShapeType="1"/>
          </p:cNvSpPr>
          <p:nvPr/>
        </p:nvSpPr>
        <p:spPr bwMode="auto">
          <a:xfrm>
            <a:off x="3032328" y="4566124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6" name="Line 29"/>
          <p:cNvSpPr>
            <a:spLocks noChangeShapeType="1"/>
          </p:cNvSpPr>
          <p:nvPr/>
        </p:nvSpPr>
        <p:spPr bwMode="auto">
          <a:xfrm>
            <a:off x="3644898" y="4562437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7" name="Line 30"/>
          <p:cNvSpPr>
            <a:spLocks noChangeShapeType="1"/>
          </p:cNvSpPr>
          <p:nvPr/>
        </p:nvSpPr>
        <p:spPr bwMode="auto">
          <a:xfrm>
            <a:off x="4246715" y="4556292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8" name="Line 31"/>
          <p:cNvSpPr>
            <a:spLocks noChangeShapeType="1"/>
          </p:cNvSpPr>
          <p:nvPr/>
        </p:nvSpPr>
        <p:spPr bwMode="auto">
          <a:xfrm>
            <a:off x="6469213" y="4556292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9" name="Line 32"/>
          <p:cNvSpPr>
            <a:spLocks noChangeShapeType="1"/>
          </p:cNvSpPr>
          <p:nvPr/>
        </p:nvSpPr>
        <p:spPr bwMode="auto">
          <a:xfrm>
            <a:off x="5867398" y="454646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70" name="Line 33"/>
          <p:cNvSpPr>
            <a:spLocks noChangeShapeType="1"/>
          </p:cNvSpPr>
          <p:nvPr/>
        </p:nvSpPr>
        <p:spPr bwMode="auto">
          <a:xfrm>
            <a:off x="7531099" y="4374126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71" name="AutoShape 35"/>
          <p:cNvSpPr>
            <a:spLocks/>
          </p:cNvSpPr>
          <p:nvPr/>
        </p:nvSpPr>
        <p:spPr bwMode="auto">
          <a:xfrm rot="5400000">
            <a:off x="3873499" y="1358900"/>
            <a:ext cx="228600" cy="1447800"/>
          </a:xfrm>
          <a:prstGeom prst="leftBrace">
            <a:avLst>
              <a:gd name="adj1" fmla="val 5277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27672" name="AutoShape 36"/>
          <p:cNvSpPr>
            <a:spLocks/>
          </p:cNvSpPr>
          <p:nvPr/>
        </p:nvSpPr>
        <p:spPr bwMode="auto">
          <a:xfrm rot="5400000">
            <a:off x="6640049" y="1377476"/>
            <a:ext cx="228600" cy="1447800"/>
          </a:xfrm>
          <a:prstGeom prst="leftBrace">
            <a:avLst>
              <a:gd name="adj1" fmla="val 5277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27673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D4A3F8-88D5-4CE0-973A-8B76C18EACE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>
            <a:off x="4869227" y="2741470"/>
            <a:ext cx="252970" cy="7072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9"/>
          <p:cNvSpPr>
            <a:spLocks noChangeShapeType="1"/>
          </p:cNvSpPr>
          <p:nvPr/>
        </p:nvSpPr>
        <p:spPr bwMode="auto">
          <a:xfrm flipH="1">
            <a:off x="2730498" y="2741862"/>
            <a:ext cx="307865" cy="73699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10"/>
          <p:cNvSpPr>
            <a:spLocks noChangeShapeType="1"/>
          </p:cNvSpPr>
          <p:nvPr/>
        </p:nvSpPr>
        <p:spPr bwMode="auto">
          <a:xfrm flipH="1">
            <a:off x="3480618" y="2736708"/>
            <a:ext cx="154448" cy="7120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11"/>
          <p:cNvSpPr>
            <a:spLocks noChangeShapeType="1"/>
          </p:cNvSpPr>
          <p:nvPr/>
        </p:nvSpPr>
        <p:spPr bwMode="auto">
          <a:xfrm>
            <a:off x="4270116" y="2738309"/>
            <a:ext cx="56077" cy="71045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>
            <p:extLst/>
          </p:nvPr>
        </p:nvGraphicFramePr>
        <p:xfrm>
          <a:off x="3038364" y="2379828"/>
          <a:ext cx="1834740" cy="36924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611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1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1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9248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2" name="Table 31"/>
          <p:cNvGraphicFramePr>
            <a:graphicFrameLocks noGrp="1"/>
          </p:cNvGraphicFramePr>
          <p:nvPr>
            <p:extLst/>
          </p:nvPr>
        </p:nvGraphicFramePr>
        <p:xfrm>
          <a:off x="5836979" y="2385142"/>
          <a:ext cx="1834740" cy="36924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611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1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1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9248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3" name="Table 32"/>
          <p:cNvGraphicFramePr>
            <a:graphicFrameLocks noGrp="1"/>
          </p:cNvGraphicFramePr>
          <p:nvPr>
            <p:extLst/>
          </p:nvPr>
        </p:nvGraphicFramePr>
        <p:xfrm>
          <a:off x="3032328" y="4196876"/>
          <a:ext cx="1834740" cy="36924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611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1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1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9248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>
            <p:extLst/>
          </p:nvPr>
        </p:nvGraphicFramePr>
        <p:xfrm>
          <a:off x="5865349" y="4187044"/>
          <a:ext cx="1834740" cy="36924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611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1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1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9248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460747" y="1585665"/>
            <a:ext cx="12177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Full node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133342" y="1576244"/>
            <a:ext cx="12987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Min. node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99634" y="2847945"/>
            <a:ext cx="11416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Non-leaf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99638" y="4576921"/>
            <a:ext cx="6639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Leaf</a:t>
            </a:r>
          </a:p>
        </p:txBody>
      </p:sp>
    </p:spTree>
    <p:extLst>
      <p:ext uri="{BB962C8B-B14F-4D97-AF65-F5344CB8AC3E}">
        <p14:creationId xmlns:p14="http://schemas.microsoft.com/office/powerpoint/2010/main" val="2164626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0942"/>
            <a:ext cx="7772400" cy="560439"/>
          </a:xfrm>
        </p:spPr>
        <p:txBody>
          <a:bodyPr/>
          <a:lstStyle/>
          <a:p>
            <a:pPr eaLnBrk="1" hangingPunct="1"/>
            <a:r>
              <a:rPr lang="en-US" altLang="en-US" dirty="0" err="1">
                <a:latin typeface="+mn-lt"/>
                <a:cs typeface="Times New Roman" panose="02020603050405020304" pitchFamily="18" charset="0"/>
              </a:rPr>
              <a:t>B+tree</a:t>
            </a:r>
            <a:r>
              <a:rPr lang="en-US" altLang="en-US" dirty="0">
                <a:latin typeface="+mn-lt"/>
                <a:cs typeface="Times New Roman" panose="02020603050405020304" pitchFamily="18" charset="0"/>
              </a:rPr>
              <a:t> rules</a:t>
            </a:r>
            <a:endParaRPr lang="en-US" alt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3787" y="1420756"/>
            <a:ext cx="7772400" cy="2482645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srgbClr val="00B0F0"/>
                </a:solidFill>
                <a:cs typeface="Times New Roman" panose="02020603050405020304" pitchFamily="18" charset="0"/>
              </a:rPr>
              <a:t>Rule 1.</a:t>
            </a:r>
            <a:r>
              <a:rPr lang="en-US" altLang="en-US" sz="2800" dirty="0">
                <a:cs typeface="Times New Roman" panose="02020603050405020304" pitchFamily="18" charset="0"/>
              </a:rPr>
              <a:t> All leaves are at same lowest level 	(balanced tree)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srgbClr val="00B0F0"/>
                </a:solidFill>
                <a:cs typeface="Times New Roman" panose="02020603050405020304" pitchFamily="18" charset="0"/>
              </a:rPr>
              <a:t>Rule 2.</a:t>
            </a:r>
            <a:r>
              <a:rPr lang="en-US" altLang="en-US" sz="2800" dirty="0">
                <a:cs typeface="Times New Roman" panose="02020603050405020304" pitchFamily="18" charset="0"/>
              </a:rPr>
              <a:t> Pointers in leaves point to records 	except for “sequence pointer”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srgbClr val="00B0F0"/>
                </a:solidFill>
                <a:cs typeface="Times New Roman" panose="02020603050405020304" pitchFamily="18" charset="0"/>
              </a:rPr>
              <a:t>Rule 3.</a:t>
            </a:r>
            <a:r>
              <a:rPr lang="en-US" altLang="en-US" sz="2800" dirty="0">
                <a:cs typeface="Times New Roman" panose="02020603050405020304" pitchFamily="18" charset="0"/>
              </a:rPr>
              <a:t> Number of keys/pointers in nodes:</a:t>
            </a:r>
          </a:p>
        </p:txBody>
      </p:sp>
      <p:sp>
        <p:nvSpPr>
          <p:cNvPr id="2970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AB41530-5E3C-4D96-B771-80E078ED2A5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923262"/>
              </p:ext>
            </p:extLst>
          </p:nvPr>
        </p:nvGraphicFramePr>
        <p:xfrm>
          <a:off x="1268360" y="3977144"/>
          <a:ext cx="6607279" cy="17578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9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23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26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36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0606">
                <a:tc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Max. #</a:t>
                      </a:r>
                    </a:p>
                    <a:p>
                      <a:pPr algn="ctr"/>
                      <a:r>
                        <a:rPr lang="en-US" b="0" dirty="0"/>
                        <a:t>pointers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Max. # keys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Min. #</a:t>
                      </a:r>
                    </a:p>
                    <a:p>
                      <a:pPr algn="ctr"/>
                      <a:r>
                        <a:rPr lang="en-US" b="0" dirty="0"/>
                        <a:t>pointers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Min. #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keys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308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Non-leaf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n+1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ym typeface="Symbol" panose="05050102010706020507" pitchFamily="18" charset="2"/>
                        </a:rPr>
                        <a:t>(n+1)/2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ym typeface="Symbol" panose="05050102010706020507" pitchFamily="18" charset="2"/>
                        </a:rPr>
                        <a:t>(n+1)/2 1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308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Leaf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n+1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ym typeface="Symbol" panose="05050102010706020507" pitchFamily="18" charset="2"/>
                        </a:rPr>
                        <a:t>(n+1)/2 + 1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ym typeface="Symbol" panose="05050102010706020507" pitchFamily="18" charset="2"/>
                        </a:rPr>
                        <a:t>(n+1)/2 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8308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Root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n+1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5051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0942"/>
            <a:ext cx="7772400" cy="560439"/>
          </a:xfrm>
        </p:spPr>
        <p:txBody>
          <a:bodyPr/>
          <a:lstStyle/>
          <a:p>
            <a:pPr eaLnBrk="1" hangingPunct="1"/>
            <a:r>
              <a:rPr lang="en-US" altLang="en-US" dirty="0" err="1">
                <a:latin typeface="+mn-lt"/>
                <a:cs typeface="Times New Roman" panose="02020603050405020304" pitchFamily="18" charset="0"/>
              </a:rPr>
              <a:t>B+tree</a:t>
            </a:r>
            <a:r>
              <a:rPr lang="en-US" altLang="en-US" dirty="0">
                <a:latin typeface="+mn-lt"/>
                <a:cs typeface="Times New Roman" panose="02020603050405020304" pitchFamily="18" charset="0"/>
              </a:rPr>
              <a:t> rules</a:t>
            </a:r>
            <a:endParaRPr lang="en-US" alt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3787" y="1420756"/>
            <a:ext cx="7772400" cy="2482645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srgbClr val="00B0F0"/>
                </a:solidFill>
                <a:cs typeface="Times New Roman" panose="02020603050405020304" pitchFamily="18" charset="0"/>
              </a:rPr>
              <a:t>Rule 1.</a:t>
            </a:r>
            <a:r>
              <a:rPr lang="en-US" altLang="en-US" sz="2800" dirty="0">
                <a:cs typeface="Times New Roman" panose="02020603050405020304" pitchFamily="18" charset="0"/>
              </a:rPr>
              <a:t> All leaves are at same lowest level 	(balanced tree)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srgbClr val="00B0F0"/>
                </a:solidFill>
                <a:cs typeface="Times New Roman" panose="02020603050405020304" pitchFamily="18" charset="0"/>
              </a:rPr>
              <a:t>Rule 2.</a:t>
            </a:r>
            <a:r>
              <a:rPr lang="en-US" altLang="en-US" sz="2800" dirty="0">
                <a:cs typeface="Times New Roman" panose="02020603050405020304" pitchFamily="18" charset="0"/>
              </a:rPr>
              <a:t> Pointers in leaves point to records 	except for “sequence pointer”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srgbClr val="00B0F0"/>
                </a:solidFill>
                <a:cs typeface="Times New Roman" panose="02020603050405020304" pitchFamily="18" charset="0"/>
              </a:rPr>
              <a:t>Rule 3.</a:t>
            </a:r>
            <a:r>
              <a:rPr lang="en-US" altLang="en-US" sz="2800" dirty="0">
                <a:cs typeface="Times New Roman" panose="02020603050405020304" pitchFamily="18" charset="0"/>
              </a:rPr>
              <a:t> Number of keys/pointers in nodes:</a:t>
            </a:r>
          </a:p>
        </p:txBody>
      </p:sp>
      <p:sp>
        <p:nvSpPr>
          <p:cNvPr id="2970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AB41530-5E3C-4D96-B771-80E078ED2A5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3392033"/>
              </p:ext>
            </p:extLst>
          </p:nvPr>
        </p:nvGraphicFramePr>
        <p:xfrm>
          <a:off x="1268360" y="3977144"/>
          <a:ext cx="6607279" cy="17578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9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23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26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36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0606">
                <a:tc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Max. #</a:t>
                      </a:r>
                    </a:p>
                    <a:p>
                      <a:pPr algn="ctr"/>
                      <a:r>
                        <a:rPr lang="en-US" b="0" dirty="0"/>
                        <a:t>pointers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Max. # keys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Min. #</a:t>
                      </a:r>
                    </a:p>
                    <a:p>
                      <a:pPr algn="ctr"/>
                      <a:r>
                        <a:rPr lang="en-US" b="0" dirty="0"/>
                        <a:t>pointers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Min. #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keys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308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Non-leaf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n+1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ym typeface="Symbol" panose="05050102010706020507" pitchFamily="18" charset="2"/>
                        </a:rPr>
                        <a:t>(n+1)/2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ym typeface="Symbol" panose="05050102010706020507" pitchFamily="18" charset="2"/>
                        </a:rPr>
                        <a:t>(n+1)/2 1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308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Leaf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n+1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ym typeface="Symbol" panose="05050102010706020507" pitchFamily="18" charset="2"/>
                        </a:rPr>
                        <a:t>(n+1)/2 + 1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ym typeface="Symbol" panose="05050102010706020507" pitchFamily="18" charset="2"/>
                        </a:rPr>
                        <a:t>(n+1)/2 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8308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Root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n+1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892675" y="6041920"/>
            <a:ext cx="1252538" cy="40005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could be 1</a:t>
            </a:r>
          </a:p>
        </p:txBody>
      </p:sp>
      <p:cxnSp>
        <p:nvCxnSpPr>
          <p:cNvPr id="3" name="Straight Arrow Connector 2"/>
          <p:cNvCxnSpPr>
            <a:stCxn id="6" idx="0"/>
          </p:cNvCxnSpPr>
          <p:nvPr/>
        </p:nvCxnSpPr>
        <p:spPr>
          <a:xfrm flipV="1">
            <a:off x="5518944" y="5663381"/>
            <a:ext cx="6785" cy="37853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1040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69925" y="383458"/>
            <a:ext cx="7772400" cy="615950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+mn-lt"/>
                <a:cs typeface="Times New Roman" panose="02020603050405020304" pitchFamily="18" charset="0"/>
              </a:rPr>
              <a:t>Search in a </a:t>
            </a:r>
            <a:r>
              <a:rPr lang="en-US" altLang="en-US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66658"/>
            <a:ext cx="7772400" cy="1822348"/>
          </a:xfrm>
        </p:spPr>
        <p:txBody>
          <a:bodyPr/>
          <a:lstStyle/>
          <a:p>
            <a:pPr marL="514350" indent="-514350" eaLnBrk="1" hangingPunct="1">
              <a:buFont typeface="+mj-lt"/>
              <a:buAutoNum type="arabicPeriod"/>
            </a:pPr>
            <a:r>
              <a:rPr lang="en-US" altLang="en-US" sz="2800" dirty="0">
                <a:cs typeface="Times New Roman" panose="02020603050405020304" pitchFamily="18" charset="0"/>
              </a:rPr>
              <a:t>Start from the root</a:t>
            </a:r>
          </a:p>
          <a:p>
            <a:pPr marL="514350" indent="-514350" eaLnBrk="1" hangingPunct="1">
              <a:spcBef>
                <a:spcPts val="600"/>
              </a:spcBef>
              <a:buFont typeface="+mj-lt"/>
              <a:buAutoNum type="arabicPeriod"/>
            </a:pPr>
            <a:r>
              <a:rPr lang="en-US" altLang="en-US" sz="2800" dirty="0">
                <a:cs typeface="Times New Roman" panose="02020603050405020304" pitchFamily="18" charset="0"/>
              </a:rPr>
              <a:t>Search in a leaf block</a:t>
            </a:r>
          </a:p>
          <a:p>
            <a:pPr marL="514350" indent="-514350" eaLnBrk="1" hangingPunct="1">
              <a:spcBef>
                <a:spcPts val="600"/>
              </a:spcBef>
              <a:buFont typeface="+mj-lt"/>
              <a:buAutoNum type="arabicPeriod"/>
            </a:pPr>
            <a:r>
              <a:rPr lang="en-US" altLang="en-US" sz="2800" dirty="0">
                <a:cs typeface="Times New Roman" panose="02020603050405020304" pitchFamily="18" charset="0"/>
              </a:rPr>
              <a:t>May not have to go to the data file</a:t>
            </a:r>
            <a:r>
              <a:rPr lang="en-US" altLang="en-US" dirty="0"/>
              <a:t>		</a:t>
            </a:r>
          </a:p>
        </p:txBody>
      </p:sp>
      <p:sp>
        <p:nvSpPr>
          <p:cNvPr id="3379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EF30C3-71AC-4AFD-974D-77739A24A3B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681191" y="3096385"/>
            <a:ext cx="5451129" cy="3098459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Search(</a:t>
            </a:r>
            <a:r>
              <a:rPr lang="en-US" alt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search a record of key value </a:t>
            </a:r>
            <a:r>
              <a:rPr lang="en-US" alt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subtree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rooted at </a:t>
            </a:r>
            <a:r>
              <a:rPr lang="en-US" alt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endParaRPr lang="en-US" altLang="en-US" sz="20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 </a:t>
            </a:r>
            <a:r>
              <a:rPr lang="en-US" alt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leaf    \\ </a:t>
            </a:r>
            <a:r>
              <a:rPr lang="en-US" alt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n+1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sequence pointer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IF (</a:t>
            </a:r>
            <a:r>
              <a:rPr lang="en-US" alt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for a key </a:t>
            </a:r>
            <a:r>
              <a:rPr lang="en-US" alt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return(</a:t>
            </a:r>
            <a:r>
              <a:rPr lang="en-US" alt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0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ELSE return(fail); </a:t>
            </a:r>
            <a:endParaRPr lang="en-US" altLang="en-US" sz="8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2. </a:t>
            </a:r>
            <a:r>
              <a:rPr lang="en-US" alt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find a key </a:t>
            </a:r>
            <a:r>
              <a:rPr lang="en-US" alt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20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alt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20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return(Search(</a:t>
            </a:r>
            <a:r>
              <a:rPr lang="en-US" alt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0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 </a:t>
            </a:r>
            <a:r>
              <a:rPr lang="en-US" altLang="en-US" sz="1400" kern="0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074487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70127" y="542131"/>
            <a:ext cx="4121329" cy="615950"/>
          </a:xfrm>
        </p:spPr>
        <p:txBody>
          <a:bodyPr/>
          <a:lstStyle/>
          <a:p>
            <a:pPr algn="l"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Search in </a:t>
            </a:r>
            <a:r>
              <a:rPr lang="en-US" altLang="en-US" sz="40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4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379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EF30C3-71AC-4AFD-974D-77739A24A3B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  <p:sp>
        <p:nvSpPr>
          <p:cNvPr id="7" name="Line 33"/>
          <p:cNvSpPr>
            <a:spLocks noChangeShapeType="1"/>
          </p:cNvSpPr>
          <p:nvPr/>
        </p:nvSpPr>
        <p:spPr bwMode="auto">
          <a:xfrm>
            <a:off x="7295713" y="5280372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33"/>
          <p:cNvSpPr>
            <a:spLocks noChangeShapeType="1"/>
          </p:cNvSpPr>
          <p:nvPr/>
        </p:nvSpPr>
        <p:spPr bwMode="auto">
          <a:xfrm>
            <a:off x="5862572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33"/>
          <p:cNvSpPr>
            <a:spLocks noChangeShapeType="1"/>
          </p:cNvSpPr>
          <p:nvPr/>
        </p:nvSpPr>
        <p:spPr bwMode="auto">
          <a:xfrm>
            <a:off x="4443793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33"/>
          <p:cNvSpPr>
            <a:spLocks noChangeShapeType="1"/>
          </p:cNvSpPr>
          <p:nvPr/>
        </p:nvSpPr>
        <p:spPr bwMode="auto">
          <a:xfrm>
            <a:off x="301207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33"/>
          <p:cNvSpPr>
            <a:spLocks noChangeShapeType="1"/>
          </p:cNvSpPr>
          <p:nvPr/>
        </p:nvSpPr>
        <p:spPr bwMode="auto">
          <a:xfrm>
            <a:off x="160360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26"/>
          <p:cNvSpPr>
            <a:spLocks noChangeShapeType="1"/>
          </p:cNvSpPr>
          <p:nvPr/>
        </p:nvSpPr>
        <p:spPr bwMode="auto">
          <a:xfrm flipH="1">
            <a:off x="3815468" y="4322061"/>
            <a:ext cx="1951976" cy="809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5304052" y="4322062"/>
            <a:ext cx="869057" cy="7958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28"/>
          <p:cNvSpPr>
            <a:spLocks noChangeShapeType="1"/>
          </p:cNvSpPr>
          <p:nvPr/>
        </p:nvSpPr>
        <p:spPr bwMode="auto">
          <a:xfrm>
            <a:off x="6599852" y="4329381"/>
            <a:ext cx="105747" cy="78849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29"/>
          <p:cNvSpPr>
            <a:spLocks noChangeShapeType="1"/>
          </p:cNvSpPr>
          <p:nvPr/>
        </p:nvSpPr>
        <p:spPr bwMode="auto">
          <a:xfrm>
            <a:off x="7013772" y="4329380"/>
            <a:ext cx="1111313" cy="7884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0"/>
          <p:cNvSpPr>
            <a:spLocks noChangeShapeType="1"/>
          </p:cNvSpPr>
          <p:nvPr/>
        </p:nvSpPr>
        <p:spPr bwMode="auto">
          <a:xfrm flipH="1">
            <a:off x="2773675" y="3361303"/>
            <a:ext cx="1143456" cy="7099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4321892" y="3369240"/>
            <a:ext cx="2078907" cy="6718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24"/>
          <p:cNvSpPr>
            <a:spLocks noChangeShapeType="1"/>
          </p:cNvSpPr>
          <p:nvPr/>
        </p:nvSpPr>
        <p:spPr bwMode="auto">
          <a:xfrm flipH="1">
            <a:off x="1014116" y="4367778"/>
            <a:ext cx="1079130" cy="7500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25"/>
          <p:cNvSpPr>
            <a:spLocks noChangeShapeType="1"/>
          </p:cNvSpPr>
          <p:nvPr/>
        </p:nvSpPr>
        <p:spPr bwMode="auto">
          <a:xfrm flipH="1">
            <a:off x="2425033" y="4349044"/>
            <a:ext cx="94956" cy="7688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33"/>
          <p:cNvSpPr>
            <a:spLocks noChangeShapeType="1"/>
          </p:cNvSpPr>
          <p:nvPr/>
        </p:nvSpPr>
        <p:spPr bwMode="auto">
          <a:xfrm>
            <a:off x="394422" y="53647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/>
          </p:nvPr>
        </p:nvGraphicFramePr>
        <p:xfrm>
          <a:off x="3917131" y="31022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>
            <p:extLst/>
          </p:nvPr>
        </p:nvGraphicFramePr>
        <p:xfrm>
          <a:off x="2105024" y="408996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>
            <p:extLst/>
          </p:nvPr>
        </p:nvGraphicFramePr>
        <p:xfrm>
          <a:off x="5767444" y="4066472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/>
          </p:nvPr>
        </p:nvGraphicFramePr>
        <p:xfrm>
          <a:off x="394423" y="513183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Line 33"/>
          <p:cNvSpPr>
            <a:spLocks noChangeShapeType="1"/>
          </p:cNvSpPr>
          <p:nvPr/>
        </p:nvSpPr>
        <p:spPr bwMode="auto">
          <a:xfrm>
            <a:off x="802741" y="53886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33"/>
          <p:cNvSpPr>
            <a:spLocks noChangeShapeType="1"/>
          </p:cNvSpPr>
          <p:nvPr/>
        </p:nvSpPr>
        <p:spPr bwMode="auto">
          <a:xfrm>
            <a:off x="1217191" y="538939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33"/>
          <p:cNvSpPr>
            <a:spLocks noChangeShapeType="1"/>
          </p:cNvSpPr>
          <p:nvPr/>
        </p:nvSpPr>
        <p:spPr bwMode="auto">
          <a:xfrm>
            <a:off x="791216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8" name="Table 27"/>
          <p:cNvGraphicFramePr>
            <a:graphicFrameLocks noGrp="1"/>
          </p:cNvGraphicFramePr>
          <p:nvPr>
            <p:extLst/>
          </p:nvPr>
        </p:nvGraphicFramePr>
        <p:xfrm>
          <a:off x="1813185" y="513660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" name="Line 33"/>
          <p:cNvSpPr>
            <a:spLocks noChangeShapeType="1"/>
          </p:cNvSpPr>
          <p:nvPr/>
        </p:nvSpPr>
        <p:spPr bwMode="auto">
          <a:xfrm>
            <a:off x="2224853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33"/>
          <p:cNvSpPr>
            <a:spLocks noChangeShapeType="1"/>
          </p:cNvSpPr>
          <p:nvPr/>
        </p:nvSpPr>
        <p:spPr bwMode="auto">
          <a:xfrm>
            <a:off x="1808267" y="539005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>
            <p:extLst/>
          </p:nvPr>
        </p:nvGraphicFramePr>
        <p:xfrm>
          <a:off x="3225464" y="5141000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" name="Line 33"/>
          <p:cNvSpPr>
            <a:spLocks noChangeShapeType="1"/>
          </p:cNvSpPr>
          <p:nvPr/>
        </p:nvSpPr>
        <p:spPr bwMode="auto">
          <a:xfrm>
            <a:off x="4043051" y="539160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33"/>
          <p:cNvSpPr>
            <a:spLocks noChangeShapeType="1"/>
          </p:cNvSpPr>
          <p:nvPr/>
        </p:nvSpPr>
        <p:spPr bwMode="auto">
          <a:xfrm>
            <a:off x="3634257" y="5374608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3222246" y="540157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/>
          </p:nvPr>
        </p:nvGraphicFramePr>
        <p:xfrm>
          <a:off x="4659962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Line 33"/>
          <p:cNvSpPr>
            <a:spLocks noChangeShapeType="1"/>
          </p:cNvSpPr>
          <p:nvPr/>
        </p:nvSpPr>
        <p:spPr bwMode="auto">
          <a:xfrm>
            <a:off x="5063021" y="5400080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33"/>
          <p:cNvSpPr>
            <a:spLocks noChangeShapeType="1"/>
          </p:cNvSpPr>
          <p:nvPr/>
        </p:nvSpPr>
        <p:spPr bwMode="auto">
          <a:xfrm>
            <a:off x="465504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8" name="Table 37"/>
          <p:cNvGraphicFramePr>
            <a:graphicFrameLocks noGrp="1"/>
          </p:cNvGraphicFramePr>
          <p:nvPr>
            <p:extLst/>
          </p:nvPr>
        </p:nvGraphicFramePr>
        <p:xfrm>
          <a:off x="607596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33"/>
          <p:cNvSpPr>
            <a:spLocks noChangeShapeType="1"/>
          </p:cNvSpPr>
          <p:nvPr/>
        </p:nvSpPr>
        <p:spPr bwMode="auto">
          <a:xfrm>
            <a:off x="6902026" y="54100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33"/>
          <p:cNvSpPr>
            <a:spLocks noChangeShapeType="1"/>
          </p:cNvSpPr>
          <p:nvPr/>
        </p:nvSpPr>
        <p:spPr bwMode="auto">
          <a:xfrm>
            <a:off x="6485987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33"/>
          <p:cNvSpPr>
            <a:spLocks noChangeShapeType="1"/>
          </p:cNvSpPr>
          <p:nvPr/>
        </p:nvSpPr>
        <p:spPr bwMode="auto">
          <a:xfrm>
            <a:off x="6085795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2" name="Table 41"/>
          <p:cNvGraphicFramePr>
            <a:graphicFrameLocks noGrp="1"/>
          </p:cNvGraphicFramePr>
          <p:nvPr>
            <p:extLst/>
          </p:nvPr>
        </p:nvGraphicFramePr>
        <p:xfrm>
          <a:off x="750910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3" name="Line 33"/>
          <p:cNvSpPr>
            <a:spLocks noChangeShapeType="1"/>
          </p:cNvSpPr>
          <p:nvPr/>
        </p:nvSpPr>
        <p:spPr bwMode="auto">
          <a:xfrm>
            <a:off x="7511621" y="54005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4265847" y="2721897"/>
            <a:ext cx="5027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root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15717" y="2483301"/>
            <a:ext cx="15819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Search(*</a:t>
            </a:r>
            <a:r>
              <a:rPr lang="en-US" sz="1400" dirty="0" err="1">
                <a:solidFill>
                  <a:srgbClr val="FF0000"/>
                </a:solidFill>
              </a:rPr>
              <a:t>prt</a:t>
            </a:r>
            <a:r>
              <a:rPr lang="en-US" sz="1400" dirty="0">
                <a:solidFill>
                  <a:srgbClr val="FF0000"/>
                </a:solidFill>
              </a:rPr>
              <a:t>, 130)</a:t>
            </a:r>
          </a:p>
        </p:txBody>
      </p:sp>
      <p:cxnSp>
        <p:nvCxnSpPr>
          <p:cNvPr id="67" name="Straight Arrow Connector 66"/>
          <p:cNvCxnSpPr/>
          <p:nvPr/>
        </p:nvCxnSpPr>
        <p:spPr>
          <a:xfrm flipH="1">
            <a:off x="5447072" y="4395922"/>
            <a:ext cx="772810" cy="703956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 rot="19068478">
            <a:off x="5498441" y="4619714"/>
            <a:ext cx="11031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120 </a:t>
            </a:r>
            <a:r>
              <a:rPr lang="en-US" sz="1000" dirty="0">
                <a:sym typeface="Symbol" panose="05050102010706020507" pitchFamily="18" charset="2"/>
              </a:rPr>
              <a:t></a:t>
            </a:r>
            <a:r>
              <a:rPr lang="en-US" sz="1000" dirty="0"/>
              <a:t> </a:t>
            </a:r>
            <a:r>
              <a:rPr lang="en-US" sz="1000" dirty="0">
                <a:solidFill>
                  <a:srgbClr val="FF0000"/>
                </a:solidFill>
              </a:rPr>
              <a:t>130</a:t>
            </a:r>
            <a:r>
              <a:rPr lang="en-US" sz="1000" dirty="0"/>
              <a:t> &lt;150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142455" y="5444576"/>
            <a:ext cx="789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130</a:t>
            </a:r>
            <a:r>
              <a:rPr lang="en-US" sz="1000" dirty="0"/>
              <a:t> =130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4791456" y="5751800"/>
            <a:ext cx="6022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return</a:t>
            </a:r>
          </a:p>
        </p:txBody>
      </p:sp>
      <p:sp>
        <p:nvSpPr>
          <p:cNvPr id="70" name="Oval 69"/>
          <p:cNvSpPr/>
          <p:nvPr/>
        </p:nvSpPr>
        <p:spPr>
          <a:xfrm>
            <a:off x="4968468" y="5517758"/>
            <a:ext cx="215379" cy="2111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3877803" y="3048670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4620953" y="5080705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5726608" y="4012628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Arrow Connector 80"/>
          <p:cNvCxnSpPr/>
          <p:nvPr/>
        </p:nvCxnSpPr>
        <p:spPr>
          <a:xfrm>
            <a:off x="4956463" y="3466765"/>
            <a:ext cx="1323527" cy="420056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 rot="1134417">
            <a:off x="5483301" y="3458620"/>
            <a:ext cx="7585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100 </a:t>
            </a:r>
            <a:r>
              <a:rPr lang="en-US" sz="1000" dirty="0">
                <a:sym typeface="Symbol" panose="05050102010706020507" pitchFamily="18" charset="2"/>
              </a:rPr>
              <a:t></a:t>
            </a:r>
            <a:r>
              <a:rPr lang="en-US" sz="1000" dirty="0"/>
              <a:t> </a:t>
            </a:r>
            <a:r>
              <a:rPr lang="en-US" sz="1000" dirty="0">
                <a:solidFill>
                  <a:srgbClr val="FF0000"/>
                </a:solidFill>
              </a:rPr>
              <a:t>130</a:t>
            </a:r>
            <a:endParaRPr lang="en-US" sz="1000" dirty="0"/>
          </a:p>
        </p:txBody>
      </p:sp>
      <p:sp>
        <p:nvSpPr>
          <p:cNvPr id="75" name="TextBox 74"/>
          <p:cNvSpPr txBox="1"/>
          <p:nvPr/>
        </p:nvSpPr>
        <p:spPr>
          <a:xfrm>
            <a:off x="2098054" y="1619259"/>
            <a:ext cx="1107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 tree node</a:t>
            </a:r>
          </a:p>
        </p:txBody>
      </p:sp>
      <p:graphicFrame>
        <p:nvGraphicFramePr>
          <p:cNvPr id="77" name="Table 76"/>
          <p:cNvGraphicFramePr>
            <a:graphicFrameLocks noGrp="1"/>
          </p:cNvGraphicFramePr>
          <p:nvPr>
            <p:extLst/>
          </p:nvPr>
        </p:nvGraphicFramePr>
        <p:xfrm>
          <a:off x="839363" y="1307749"/>
          <a:ext cx="3624481" cy="31151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530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6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30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09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67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57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675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662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1151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1400" b="0" baseline="-250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rgbClr val="00B050"/>
                          </a:solidFill>
                        </a:rPr>
                        <a:t>k</a:t>
                      </a:r>
                      <a:r>
                        <a:rPr lang="en-US" sz="1400" b="0" baseline="-25000" dirty="0">
                          <a:solidFill>
                            <a:srgbClr val="00B05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1400" b="0" baseline="-250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rgbClr val="00B050"/>
                          </a:solidFill>
                        </a:rPr>
                        <a:t>k</a:t>
                      </a:r>
                      <a:r>
                        <a:rPr lang="en-US" sz="1400" b="0" baseline="-25000" dirty="0">
                          <a:solidFill>
                            <a:srgbClr val="00B05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……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err="1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1400" b="0" baseline="-25000" dirty="0" err="1">
                          <a:solidFill>
                            <a:srgbClr val="FF0000"/>
                          </a:solidFill>
                        </a:rPr>
                        <a:t>n</a:t>
                      </a:r>
                      <a:endParaRPr lang="en-US" sz="1400" b="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err="1">
                          <a:solidFill>
                            <a:srgbClr val="00B050"/>
                          </a:solidFill>
                        </a:rPr>
                        <a:t>k</a:t>
                      </a:r>
                      <a:r>
                        <a:rPr lang="en-US" sz="1400" b="0" baseline="-25000" dirty="0" err="1">
                          <a:solidFill>
                            <a:srgbClr val="00B050"/>
                          </a:solidFill>
                        </a:rPr>
                        <a:t>n</a:t>
                      </a:r>
                      <a:endParaRPr lang="en-US" sz="1400" b="0" baseline="-250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1400" b="0" baseline="-25000" dirty="0">
                          <a:solidFill>
                            <a:srgbClr val="FF0000"/>
                          </a:solidFill>
                        </a:rPr>
                        <a:t>n+1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7" name="Rectangle 3">
            <a:extLst>
              <a:ext uri="{FF2B5EF4-FFF2-40B4-BE49-F238E27FC236}">
                <a16:creationId xmlns:a16="http://schemas.microsoft.com/office/drawing/2014/main" id="{B7224925-E8C0-4ACD-82D1-574E2612B5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1020" y="110630"/>
            <a:ext cx="3884031" cy="2132339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Search(</a:t>
            </a:r>
            <a:r>
              <a:rPr lang="en-US" altLang="en-US" sz="14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search a record of key value 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subtree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rooted at </a:t>
            </a:r>
            <a:r>
              <a:rPr lang="en-US" altLang="en-US" sz="14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endParaRPr lang="en-US" altLang="en-US" sz="14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 </a:t>
            </a:r>
            <a:r>
              <a:rPr lang="en-US" altLang="en-US" sz="14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leaf    \\ 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n+1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sequence pointer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IF (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4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for a key </a:t>
            </a:r>
            <a:r>
              <a:rPr lang="en-US" altLang="en-US" sz="14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4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return(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4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ELSE return(fail); </a:t>
            </a:r>
          </a:p>
          <a:p>
            <a:pPr eaLnBrk="1" hangingPunct="1">
              <a:buFontTx/>
              <a:buNone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2. </a:t>
            </a:r>
            <a:r>
              <a:rPr lang="en-US" altLang="en-US" sz="14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find a key </a:t>
            </a:r>
            <a:r>
              <a:rPr lang="en-US" altLang="en-US" sz="14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4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4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return(Search(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4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 </a:t>
            </a:r>
            <a:r>
              <a:rPr lang="en-US" altLang="en-US" sz="1400" kern="0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965497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50606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+mn-lt"/>
                <a:cs typeface="Times New Roman" panose="02020603050405020304" pitchFamily="18" charset="0"/>
              </a:rPr>
              <a:t>Range Search in </a:t>
            </a:r>
            <a:r>
              <a:rPr lang="en-US" altLang="en-US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789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DAE3C0-23C4-4219-B5C4-A881FC30FD8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984864" y="1513553"/>
            <a:ext cx="739222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-548640" defTabSz="548640" eaLnBrk="1" hangingPunct="1">
              <a:buFontTx/>
              <a:buNone/>
            </a:pPr>
            <a:r>
              <a:rPr lang="en-US" altLang="en-US" sz="2800" kern="0" dirty="0">
                <a:cs typeface="Times New Roman" panose="02020603050405020304" pitchFamily="18" charset="0"/>
              </a:rPr>
              <a:t>To research all records whose key values are between </a:t>
            </a:r>
            <a:r>
              <a:rPr lang="en-US" altLang="en-US" sz="2800" i="1" kern="0" dirty="0">
                <a:cs typeface="Times New Roman" panose="02020603050405020304" pitchFamily="18" charset="0"/>
              </a:rPr>
              <a:t>x</a:t>
            </a:r>
            <a:r>
              <a:rPr lang="en-US" altLang="en-US" sz="2800" kern="0" baseline="-25000" dirty="0">
                <a:cs typeface="Times New Roman" panose="02020603050405020304" pitchFamily="18" charset="0"/>
              </a:rPr>
              <a:t>1</a:t>
            </a:r>
            <a:r>
              <a:rPr lang="en-US" altLang="en-US" sz="2800" kern="0" dirty="0">
                <a:cs typeface="Times New Roman" panose="02020603050405020304" pitchFamily="18" charset="0"/>
              </a:rPr>
              <a:t> and </a:t>
            </a:r>
            <a:r>
              <a:rPr lang="en-US" altLang="en-US" sz="2800" i="1" kern="0" dirty="0">
                <a:cs typeface="Times New Roman" panose="02020603050405020304" pitchFamily="18" charset="0"/>
              </a:rPr>
              <a:t>x</a:t>
            </a:r>
            <a:r>
              <a:rPr lang="en-US" altLang="en-US" sz="2800" kern="0" baseline="-25000" dirty="0">
                <a:cs typeface="Times New Roman" panose="02020603050405020304" pitchFamily="18" charset="0"/>
              </a:rPr>
              <a:t>2</a:t>
            </a:r>
            <a:r>
              <a:rPr lang="en-US" altLang="en-US" sz="2800" kern="0" dirty="0">
                <a:cs typeface="Times New Roman" panose="02020603050405020304" pitchFamily="18" charset="0"/>
              </a:rPr>
              <a:t>:</a:t>
            </a:r>
          </a:p>
          <a:p>
            <a:pPr marL="0" indent="-548640" defTabSz="548640" eaLnBrk="1" hangingPunct="1">
              <a:buFontTx/>
              <a:buNone/>
            </a:pPr>
            <a:endParaRPr lang="en-US" altLang="en-US" sz="1400" kern="0" dirty="0">
              <a:cs typeface="Times New Roman" panose="02020603050405020304" pitchFamily="18" charset="0"/>
            </a:endParaRPr>
          </a:p>
          <a:p>
            <a:pPr marL="0" indent="-548640" defTabSz="548640" eaLnBrk="1" hangingPunct="1">
              <a:buFontTx/>
              <a:buNone/>
            </a:pPr>
            <a:r>
              <a:rPr lang="en-US" altLang="en-US" sz="2800" u="sng" kern="0" dirty="0">
                <a:cs typeface="Times New Roman" panose="02020603050405020304" pitchFamily="18" charset="0"/>
              </a:rPr>
              <a:t>Range-Search(</a:t>
            </a:r>
            <a:r>
              <a:rPr lang="en-US" altLang="en-US" sz="2800" u="sng" kern="0" dirty="0" err="1">
                <a:cs typeface="Times New Roman" panose="02020603050405020304" pitchFamily="18" charset="0"/>
              </a:rPr>
              <a:t>ptr</a:t>
            </a:r>
            <a:r>
              <a:rPr lang="en-US" altLang="en-US" sz="2800" u="sng" kern="0" dirty="0">
                <a:cs typeface="Times New Roman" panose="02020603050405020304" pitchFamily="18" charset="0"/>
              </a:rPr>
              <a:t>, </a:t>
            </a:r>
            <a:r>
              <a:rPr lang="en-US" altLang="en-US" sz="2800" i="1" u="sng" kern="0" dirty="0">
                <a:cs typeface="Times New Roman" panose="02020603050405020304" pitchFamily="18" charset="0"/>
              </a:rPr>
              <a:t>x</a:t>
            </a:r>
            <a:r>
              <a:rPr lang="en-US" altLang="en-US" sz="2800" u="sng" kern="0" baseline="-25000" dirty="0">
                <a:cs typeface="Times New Roman" panose="02020603050405020304" pitchFamily="18" charset="0"/>
              </a:rPr>
              <a:t>1</a:t>
            </a:r>
            <a:r>
              <a:rPr lang="en-US" altLang="en-US" sz="2800" u="sng" kern="0" dirty="0">
                <a:cs typeface="Times New Roman" panose="02020603050405020304" pitchFamily="18" charset="0"/>
              </a:rPr>
              <a:t>, </a:t>
            </a:r>
            <a:r>
              <a:rPr lang="en-US" altLang="en-US" sz="2800" i="1" u="sng" kern="0" dirty="0">
                <a:cs typeface="Times New Roman" panose="02020603050405020304" pitchFamily="18" charset="0"/>
              </a:rPr>
              <a:t>x</a:t>
            </a:r>
            <a:r>
              <a:rPr lang="en-US" altLang="en-US" sz="2800" u="sng" kern="0" baseline="-25000" dirty="0">
                <a:cs typeface="Times New Roman" panose="02020603050405020304" pitchFamily="18" charset="0"/>
              </a:rPr>
              <a:t>2</a:t>
            </a:r>
            <a:r>
              <a:rPr lang="en-US" altLang="en-US" sz="2800" u="sng" kern="0" dirty="0">
                <a:cs typeface="Times New Roman" panose="02020603050405020304" pitchFamily="18" charset="0"/>
              </a:rPr>
              <a:t>)</a:t>
            </a:r>
          </a:p>
          <a:p>
            <a:pPr marL="0" indent="-548640" defTabSz="548640" eaLnBrk="1" hangingPunct="1">
              <a:buFont typeface="+mj-lt"/>
              <a:buAutoNum type="arabicPeriod"/>
            </a:pPr>
            <a:r>
              <a:rPr lang="en-US" altLang="en-US" sz="2800" kern="0" dirty="0">
                <a:cs typeface="Times New Roman" panose="02020603050405020304" pitchFamily="18" charset="0"/>
              </a:rPr>
              <a:t>Call Search(</a:t>
            </a:r>
            <a:r>
              <a:rPr lang="en-US" altLang="en-US" sz="2800" kern="0" dirty="0" err="1">
                <a:cs typeface="Times New Roman" panose="02020603050405020304" pitchFamily="18" charset="0"/>
              </a:rPr>
              <a:t>ptr</a:t>
            </a:r>
            <a:r>
              <a:rPr lang="en-US" altLang="en-US" sz="2800" kern="0" dirty="0">
                <a:cs typeface="Times New Roman" panose="02020603050405020304" pitchFamily="18" charset="0"/>
              </a:rPr>
              <a:t>, </a:t>
            </a:r>
            <a:r>
              <a:rPr lang="en-US" altLang="en-US" sz="2800" i="1" kern="0" dirty="0">
                <a:cs typeface="Times New Roman" panose="02020603050405020304" pitchFamily="18" charset="0"/>
              </a:rPr>
              <a:t>x</a:t>
            </a:r>
            <a:r>
              <a:rPr lang="en-US" altLang="en-US" sz="2800" kern="0" baseline="-25000" dirty="0">
                <a:cs typeface="Times New Roman" panose="02020603050405020304" pitchFamily="18" charset="0"/>
              </a:rPr>
              <a:t>1</a:t>
            </a:r>
            <a:r>
              <a:rPr lang="en-US" altLang="en-US" sz="2800" kern="0" dirty="0">
                <a:cs typeface="Times New Roman" panose="02020603050405020304" pitchFamily="18" charset="0"/>
              </a:rPr>
              <a:t>);</a:t>
            </a:r>
          </a:p>
          <a:p>
            <a:pPr marL="0" indent="-548640" defTabSz="548640" eaLnBrk="1" hangingPunct="1">
              <a:buFont typeface="+mj-lt"/>
              <a:buAutoNum type="arabicPeriod"/>
            </a:pPr>
            <a:r>
              <a:rPr lang="en-US" altLang="en-US" sz="2800" kern="0" dirty="0">
                <a:cs typeface="Times New Roman" panose="02020603050405020304" pitchFamily="18" charset="0"/>
              </a:rPr>
              <a:t>Follow the sequence pointers until the 	search key value is larger than </a:t>
            </a:r>
            <a:r>
              <a:rPr lang="en-US" altLang="en-US" sz="2800" i="1" kern="0" dirty="0">
                <a:cs typeface="Times New Roman" panose="02020603050405020304" pitchFamily="18" charset="0"/>
              </a:rPr>
              <a:t>x</a:t>
            </a:r>
            <a:r>
              <a:rPr lang="en-US" altLang="en-US" sz="2800" kern="0" baseline="-25000" dirty="0">
                <a:cs typeface="Times New Roman" panose="02020603050405020304" pitchFamily="18" charset="0"/>
              </a:rPr>
              <a:t>2</a:t>
            </a:r>
            <a:r>
              <a:rPr lang="en-US" altLang="en-US" sz="2800" kern="0" dirty="0"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659666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884889" y="345110"/>
            <a:ext cx="3708685" cy="1190259"/>
          </a:xfrm>
        </p:spPr>
        <p:txBody>
          <a:bodyPr/>
          <a:lstStyle/>
          <a:p>
            <a:pPr algn="l"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Range Search in </a:t>
            </a:r>
            <a:r>
              <a:rPr lang="en-US" altLang="en-US" sz="40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4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379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EF30C3-71AC-4AFD-974D-77739A24A3B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  <p:sp>
        <p:nvSpPr>
          <p:cNvPr id="7" name="Line 33"/>
          <p:cNvSpPr>
            <a:spLocks noChangeShapeType="1"/>
          </p:cNvSpPr>
          <p:nvPr/>
        </p:nvSpPr>
        <p:spPr bwMode="auto">
          <a:xfrm>
            <a:off x="7295713" y="5280372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33"/>
          <p:cNvSpPr>
            <a:spLocks noChangeShapeType="1"/>
          </p:cNvSpPr>
          <p:nvPr/>
        </p:nvSpPr>
        <p:spPr bwMode="auto">
          <a:xfrm>
            <a:off x="5862572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33"/>
          <p:cNvSpPr>
            <a:spLocks noChangeShapeType="1"/>
          </p:cNvSpPr>
          <p:nvPr/>
        </p:nvSpPr>
        <p:spPr bwMode="auto">
          <a:xfrm>
            <a:off x="4443793" y="5276934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33"/>
          <p:cNvSpPr>
            <a:spLocks noChangeShapeType="1"/>
          </p:cNvSpPr>
          <p:nvPr/>
        </p:nvSpPr>
        <p:spPr bwMode="auto">
          <a:xfrm>
            <a:off x="301207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33"/>
          <p:cNvSpPr>
            <a:spLocks noChangeShapeType="1"/>
          </p:cNvSpPr>
          <p:nvPr/>
        </p:nvSpPr>
        <p:spPr bwMode="auto">
          <a:xfrm>
            <a:off x="1603603" y="5275078"/>
            <a:ext cx="2133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26"/>
          <p:cNvSpPr>
            <a:spLocks noChangeShapeType="1"/>
          </p:cNvSpPr>
          <p:nvPr/>
        </p:nvSpPr>
        <p:spPr bwMode="auto">
          <a:xfrm flipH="1">
            <a:off x="3815468" y="4322061"/>
            <a:ext cx="1951976" cy="809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5304052" y="4322062"/>
            <a:ext cx="869057" cy="7958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28"/>
          <p:cNvSpPr>
            <a:spLocks noChangeShapeType="1"/>
          </p:cNvSpPr>
          <p:nvPr/>
        </p:nvSpPr>
        <p:spPr bwMode="auto">
          <a:xfrm>
            <a:off x="6599852" y="4329381"/>
            <a:ext cx="105747" cy="78849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29"/>
          <p:cNvSpPr>
            <a:spLocks noChangeShapeType="1"/>
          </p:cNvSpPr>
          <p:nvPr/>
        </p:nvSpPr>
        <p:spPr bwMode="auto">
          <a:xfrm>
            <a:off x="7013772" y="4329380"/>
            <a:ext cx="1111313" cy="7884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0"/>
          <p:cNvSpPr>
            <a:spLocks noChangeShapeType="1"/>
          </p:cNvSpPr>
          <p:nvPr/>
        </p:nvSpPr>
        <p:spPr bwMode="auto">
          <a:xfrm flipH="1">
            <a:off x="2773675" y="3361303"/>
            <a:ext cx="1143456" cy="7099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4321892" y="3369240"/>
            <a:ext cx="2078907" cy="6718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24"/>
          <p:cNvSpPr>
            <a:spLocks noChangeShapeType="1"/>
          </p:cNvSpPr>
          <p:nvPr/>
        </p:nvSpPr>
        <p:spPr bwMode="auto">
          <a:xfrm flipH="1">
            <a:off x="1014116" y="4367778"/>
            <a:ext cx="1079130" cy="7500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25"/>
          <p:cNvSpPr>
            <a:spLocks noChangeShapeType="1"/>
          </p:cNvSpPr>
          <p:nvPr/>
        </p:nvSpPr>
        <p:spPr bwMode="auto">
          <a:xfrm flipH="1">
            <a:off x="2425033" y="4349044"/>
            <a:ext cx="94956" cy="7688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33"/>
          <p:cNvSpPr>
            <a:spLocks noChangeShapeType="1"/>
          </p:cNvSpPr>
          <p:nvPr/>
        </p:nvSpPr>
        <p:spPr bwMode="auto">
          <a:xfrm>
            <a:off x="394422" y="53647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/>
          </p:nvPr>
        </p:nvGraphicFramePr>
        <p:xfrm>
          <a:off x="3917131" y="31022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>
            <p:extLst/>
          </p:nvPr>
        </p:nvGraphicFramePr>
        <p:xfrm>
          <a:off x="2105024" y="408996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>
            <p:extLst/>
          </p:nvPr>
        </p:nvGraphicFramePr>
        <p:xfrm>
          <a:off x="5767444" y="4066472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/>
          </p:nvPr>
        </p:nvGraphicFramePr>
        <p:xfrm>
          <a:off x="394423" y="513183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Line 33"/>
          <p:cNvSpPr>
            <a:spLocks noChangeShapeType="1"/>
          </p:cNvSpPr>
          <p:nvPr/>
        </p:nvSpPr>
        <p:spPr bwMode="auto">
          <a:xfrm>
            <a:off x="802741" y="53886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33"/>
          <p:cNvSpPr>
            <a:spLocks noChangeShapeType="1"/>
          </p:cNvSpPr>
          <p:nvPr/>
        </p:nvSpPr>
        <p:spPr bwMode="auto">
          <a:xfrm>
            <a:off x="1217191" y="538939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33"/>
          <p:cNvSpPr>
            <a:spLocks noChangeShapeType="1"/>
          </p:cNvSpPr>
          <p:nvPr/>
        </p:nvSpPr>
        <p:spPr bwMode="auto">
          <a:xfrm>
            <a:off x="791216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8" name="Table 27"/>
          <p:cNvGraphicFramePr>
            <a:graphicFrameLocks noGrp="1"/>
          </p:cNvGraphicFramePr>
          <p:nvPr>
            <p:extLst/>
          </p:nvPr>
        </p:nvGraphicFramePr>
        <p:xfrm>
          <a:off x="1813185" y="513660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" name="Line 33"/>
          <p:cNvSpPr>
            <a:spLocks noChangeShapeType="1"/>
          </p:cNvSpPr>
          <p:nvPr/>
        </p:nvSpPr>
        <p:spPr bwMode="auto">
          <a:xfrm>
            <a:off x="2224853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33"/>
          <p:cNvSpPr>
            <a:spLocks noChangeShapeType="1"/>
          </p:cNvSpPr>
          <p:nvPr/>
        </p:nvSpPr>
        <p:spPr bwMode="auto">
          <a:xfrm>
            <a:off x="1808267" y="539005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>
            <p:extLst/>
          </p:nvPr>
        </p:nvGraphicFramePr>
        <p:xfrm>
          <a:off x="3225464" y="5141000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" name="Line 33"/>
          <p:cNvSpPr>
            <a:spLocks noChangeShapeType="1"/>
          </p:cNvSpPr>
          <p:nvPr/>
        </p:nvSpPr>
        <p:spPr bwMode="auto">
          <a:xfrm>
            <a:off x="4043051" y="5391609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33"/>
          <p:cNvSpPr>
            <a:spLocks noChangeShapeType="1"/>
          </p:cNvSpPr>
          <p:nvPr/>
        </p:nvSpPr>
        <p:spPr bwMode="auto">
          <a:xfrm>
            <a:off x="3634257" y="5374608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3222246" y="5401573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/>
          </p:nvPr>
        </p:nvGraphicFramePr>
        <p:xfrm>
          <a:off x="4659962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Line 33"/>
          <p:cNvSpPr>
            <a:spLocks noChangeShapeType="1"/>
          </p:cNvSpPr>
          <p:nvPr/>
        </p:nvSpPr>
        <p:spPr bwMode="auto">
          <a:xfrm>
            <a:off x="5063021" y="5400080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33"/>
          <p:cNvSpPr>
            <a:spLocks noChangeShapeType="1"/>
          </p:cNvSpPr>
          <p:nvPr/>
        </p:nvSpPr>
        <p:spPr bwMode="auto">
          <a:xfrm>
            <a:off x="4655044" y="539568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8" name="Table 37"/>
          <p:cNvGraphicFramePr>
            <a:graphicFrameLocks noGrp="1"/>
          </p:cNvGraphicFramePr>
          <p:nvPr>
            <p:extLst/>
          </p:nvPr>
        </p:nvGraphicFramePr>
        <p:xfrm>
          <a:off x="607596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33"/>
          <p:cNvSpPr>
            <a:spLocks noChangeShapeType="1"/>
          </p:cNvSpPr>
          <p:nvPr/>
        </p:nvSpPr>
        <p:spPr bwMode="auto">
          <a:xfrm>
            <a:off x="6902026" y="541005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33"/>
          <p:cNvSpPr>
            <a:spLocks noChangeShapeType="1"/>
          </p:cNvSpPr>
          <p:nvPr/>
        </p:nvSpPr>
        <p:spPr bwMode="auto">
          <a:xfrm>
            <a:off x="6485987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33"/>
          <p:cNvSpPr>
            <a:spLocks noChangeShapeType="1"/>
          </p:cNvSpPr>
          <p:nvPr/>
        </p:nvSpPr>
        <p:spPr bwMode="auto">
          <a:xfrm>
            <a:off x="6085795" y="5396642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2" name="Table 41"/>
          <p:cNvGraphicFramePr>
            <a:graphicFrameLocks noGrp="1"/>
          </p:cNvGraphicFramePr>
          <p:nvPr>
            <p:extLst/>
          </p:nvPr>
        </p:nvGraphicFramePr>
        <p:xfrm>
          <a:off x="7509104" y="51473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3" name="Line 33"/>
          <p:cNvSpPr>
            <a:spLocks noChangeShapeType="1"/>
          </p:cNvSpPr>
          <p:nvPr/>
        </p:nvSpPr>
        <p:spPr bwMode="auto">
          <a:xfrm>
            <a:off x="7511621" y="5400576"/>
            <a:ext cx="9833" cy="30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4265847" y="2721897"/>
            <a:ext cx="5027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root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283725" y="6084802"/>
            <a:ext cx="789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120 </a:t>
            </a:r>
            <a:r>
              <a:rPr lang="en-US" sz="1000" dirty="0">
                <a:sym typeface="Symbol" panose="05050102010706020507" pitchFamily="18" charset="2"/>
              </a:rPr>
              <a:t> </a:t>
            </a:r>
            <a:r>
              <a:rPr lang="en-US" sz="1000" dirty="0">
                <a:solidFill>
                  <a:srgbClr val="FF0000"/>
                </a:solidFill>
              </a:rPr>
              <a:t>125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4377671" y="6216884"/>
            <a:ext cx="5645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return</a:t>
            </a:r>
          </a:p>
        </p:txBody>
      </p:sp>
      <p:sp>
        <p:nvSpPr>
          <p:cNvPr id="70" name="Oval 69"/>
          <p:cNvSpPr/>
          <p:nvPr/>
        </p:nvSpPr>
        <p:spPr>
          <a:xfrm>
            <a:off x="4545688" y="5517758"/>
            <a:ext cx="215379" cy="2111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3877803" y="3048670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4620953" y="5080705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2068140" y="4031303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Arrow Connector 80"/>
          <p:cNvCxnSpPr/>
          <p:nvPr/>
        </p:nvCxnSpPr>
        <p:spPr>
          <a:xfrm flipH="1">
            <a:off x="2690839" y="3359810"/>
            <a:ext cx="1004609" cy="611482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 rot="19733181">
            <a:off x="2662674" y="3490228"/>
            <a:ext cx="7104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50</a:t>
            </a:r>
            <a:r>
              <a:rPr lang="en-US" sz="1000" dirty="0"/>
              <a:t> </a:t>
            </a:r>
            <a:r>
              <a:rPr lang="en-US" sz="1000" dirty="0">
                <a:sym typeface="Symbol" panose="05050102010706020507" pitchFamily="18" charset="2"/>
              </a:rPr>
              <a:t>&lt;</a:t>
            </a:r>
            <a:r>
              <a:rPr lang="en-US" sz="1000" dirty="0"/>
              <a:t> 100</a:t>
            </a:r>
          </a:p>
        </p:txBody>
      </p:sp>
      <p:cxnSp>
        <p:nvCxnSpPr>
          <p:cNvPr id="78" name="Straight Arrow Connector 77"/>
          <p:cNvCxnSpPr/>
          <p:nvPr/>
        </p:nvCxnSpPr>
        <p:spPr>
          <a:xfrm flipH="1">
            <a:off x="2519960" y="4405927"/>
            <a:ext cx="88338" cy="634959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2563593" y="4596856"/>
            <a:ext cx="6174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30 </a:t>
            </a:r>
            <a:r>
              <a:rPr lang="en-US" sz="1000" dirty="0">
                <a:sym typeface="Symbol" panose="05050102010706020507" pitchFamily="18" charset="2"/>
              </a:rPr>
              <a:t></a:t>
            </a:r>
            <a:r>
              <a:rPr lang="en-US" sz="1000" dirty="0"/>
              <a:t> </a:t>
            </a:r>
            <a:r>
              <a:rPr lang="en-US" sz="1000" dirty="0">
                <a:solidFill>
                  <a:srgbClr val="FF0000"/>
                </a:solidFill>
              </a:rPr>
              <a:t>50</a:t>
            </a:r>
            <a:endParaRPr lang="en-US" sz="1000" dirty="0"/>
          </a:p>
        </p:txBody>
      </p:sp>
      <p:sp>
        <p:nvSpPr>
          <p:cNvPr id="84" name="Oval 83"/>
          <p:cNvSpPr/>
          <p:nvPr/>
        </p:nvSpPr>
        <p:spPr>
          <a:xfrm>
            <a:off x="3123369" y="5541638"/>
            <a:ext cx="215379" cy="2111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3544449" y="5548667"/>
            <a:ext cx="215379" cy="2111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3940277" y="5548668"/>
            <a:ext cx="215379" cy="2111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TextBox 86"/>
          <p:cNvSpPr txBox="1"/>
          <p:nvPr/>
        </p:nvSpPr>
        <p:spPr>
          <a:xfrm>
            <a:off x="3681713" y="5756564"/>
            <a:ext cx="789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110 </a:t>
            </a:r>
            <a:r>
              <a:rPr lang="en-US" sz="1000" dirty="0">
                <a:sym typeface="Symbol" panose="05050102010706020507" pitchFamily="18" charset="2"/>
              </a:rPr>
              <a:t> </a:t>
            </a:r>
            <a:r>
              <a:rPr lang="en-US" sz="1000" dirty="0">
                <a:solidFill>
                  <a:srgbClr val="FF0000"/>
                </a:solidFill>
              </a:rPr>
              <a:t>125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3257573" y="6072665"/>
            <a:ext cx="789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101 </a:t>
            </a:r>
            <a:r>
              <a:rPr lang="en-US" sz="1000" dirty="0">
                <a:sym typeface="Symbol" panose="05050102010706020507" pitchFamily="18" charset="2"/>
              </a:rPr>
              <a:t> </a:t>
            </a:r>
            <a:r>
              <a:rPr lang="en-US" sz="1000" dirty="0">
                <a:solidFill>
                  <a:srgbClr val="FF0000"/>
                </a:solidFill>
              </a:rPr>
              <a:t>125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2822771" y="5763129"/>
            <a:ext cx="789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100 </a:t>
            </a:r>
            <a:r>
              <a:rPr lang="en-US" sz="1000" dirty="0">
                <a:sym typeface="Symbol" panose="05050102010706020507" pitchFamily="18" charset="2"/>
              </a:rPr>
              <a:t> </a:t>
            </a:r>
            <a:r>
              <a:rPr lang="en-US" sz="1000" dirty="0">
                <a:solidFill>
                  <a:srgbClr val="FF0000"/>
                </a:solidFill>
              </a:rPr>
              <a:t>125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3358580" y="6200218"/>
            <a:ext cx="5645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return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3784602" y="5893358"/>
            <a:ext cx="5645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return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2943175" y="5896111"/>
            <a:ext cx="5645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return</a:t>
            </a:r>
          </a:p>
        </p:txBody>
      </p:sp>
      <p:sp>
        <p:nvSpPr>
          <p:cNvPr id="93" name="Rectangle 92"/>
          <p:cNvSpPr/>
          <p:nvPr/>
        </p:nvSpPr>
        <p:spPr>
          <a:xfrm>
            <a:off x="3190555" y="5087059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/>
          <p:cNvSpPr/>
          <p:nvPr/>
        </p:nvSpPr>
        <p:spPr>
          <a:xfrm>
            <a:off x="1779667" y="5080723"/>
            <a:ext cx="1309054" cy="36696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extBox 94"/>
          <p:cNvSpPr txBox="1"/>
          <p:nvPr/>
        </p:nvSpPr>
        <p:spPr>
          <a:xfrm>
            <a:off x="4691800" y="5737870"/>
            <a:ext cx="789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135 </a:t>
            </a:r>
            <a:r>
              <a:rPr lang="en-US" sz="1000" dirty="0">
                <a:sym typeface="Symbol" panose="05050102010706020507" pitchFamily="18" charset="2"/>
              </a:rPr>
              <a:t>&gt; </a:t>
            </a:r>
            <a:r>
              <a:rPr lang="en-US" sz="1000" dirty="0">
                <a:solidFill>
                  <a:srgbClr val="FF0000"/>
                </a:solidFill>
              </a:rPr>
              <a:t>125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4804075" y="5877884"/>
            <a:ext cx="56297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rgbClr val="00B0F0"/>
                </a:solidFill>
              </a:rPr>
              <a:t>STOP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867025" y="5684408"/>
            <a:ext cx="789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35 </a:t>
            </a:r>
            <a:r>
              <a:rPr lang="en-US" sz="1000" dirty="0">
                <a:sym typeface="Symbol" panose="05050102010706020507" pitchFamily="18" charset="2"/>
              </a:rPr>
              <a:t>&lt; </a:t>
            </a:r>
            <a:r>
              <a:rPr lang="en-US" sz="1000" dirty="0">
                <a:solidFill>
                  <a:srgbClr val="FF0000"/>
                </a:solidFill>
              </a:rPr>
              <a:t>50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1902484" y="5844653"/>
            <a:ext cx="67037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>
                <a:solidFill>
                  <a:srgbClr val="00B0F0"/>
                </a:solidFill>
              </a:rPr>
              <a:t>Not</a:t>
            </a:r>
          </a:p>
          <a:p>
            <a:pPr algn="ctr"/>
            <a:r>
              <a:rPr lang="en-US" sz="1100" b="1" dirty="0">
                <a:solidFill>
                  <a:srgbClr val="00B0F0"/>
                </a:solidFill>
              </a:rPr>
              <a:t>Return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3352076" y="2294089"/>
            <a:ext cx="24507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Range-Search(*</a:t>
            </a:r>
            <a:r>
              <a:rPr lang="en-US" sz="1400" dirty="0" err="1">
                <a:solidFill>
                  <a:srgbClr val="FF0000"/>
                </a:solidFill>
              </a:rPr>
              <a:t>prt</a:t>
            </a:r>
            <a:r>
              <a:rPr lang="en-US" sz="1400" dirty="0">
                <a:solidFill>
                  <a:srgbClr val="FF0000"/>
                </a:solidFill>
              </a:rPr>
              <a:t>, 50, 125)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3812074" y="2520527"/>
            <a:ext cx="15307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66FF"/>
                </a:solidFill>
              </a:rPr>
              <a:t>Search(*</a:t>
            </a:r>
            <a:r>
              <a:rPr lang="en-US" sz="1400" dirty="0" err="1">
                <a:solidFill>
                  <a:srgbClr val="FF66FF"/>
                </a:solidFill>
              </a:rPr>
              <a:t>prt</a:t>
            </a:r>
            <a:r>
              <a:rPr lang="en-US" sz="1400" dirty="0">
                <a:solidFill>
                  <a:srgbClr val="FF66FF"/>
                </a:solidFill>
              </a:rPr>
              <a:t>, 50)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2029085" y="1984803"/>
            <a:ext cx="1107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 tree node</a:t>
            </a:r>
          </a:p>
        </p:txBody>
      </p:sp>
      <p:graphicFrame>
        <p:nvGraphicFramePr>
          <p:cNvPr id="103" name="Table 102"/>
          <p:cNvGraphicFramePr>
            <a:graphicFrameLocks noGrp="1"/>
          </p:cNvGraphicFramePr>
          <p:nvPr>
            <p:extLst/>
          </p:nvPr>
        </p:nvGraphicFramePr>
        <p:xfrm>
          <a:off x="770394" y="1673293"/>
          <a:ext cx="3624481" cy="31151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530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6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30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09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67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57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675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662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1151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1400" b="0" baseline="-250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rgbClr val="00B050"/>
                          </a:solidFill>
                        </a:rPr>
                        <a:t>k</a:t>
                      </a:r>
                      <a:r>
                        <a:rPr lang="en-US" sz="1400" b="0" baseline="-25000" dirty="0">
                          <a:solidFill>
                            <a:srgbClr val="00B05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1400" b="0" baseline="-250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rgbClr val="00B050"/>
                          </a:solidFill>
                        </a:rPr>
                        <a:t>k</a:t>
                      </a:r>
                      <a:r>
                        <a:rPr lang="en-US" sz="1400" b="0" baseline="-25000" dirty="0">
                          <a:solidFill>
                            <a:srgbClr val="00B05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……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err="1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1400" b="0" baseline="-25000" dirty="0" err="1">
                          <a:solidFill>
                            <a:srgbClr val="FF0000"/>
                          </a:solidFill>
                        </a:rPr>
                        <a:t>n</a:t>
                      </a:r>
                      <a:endParaRPr lang="en-US" sz="1400" b="0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err="1">
                          <a:solidFill>
                            <a:srgbClr val="00B050"/>
                          </a:solidFill>
                        </a:rPr>
                        <a:t>k</a:t>
                      </a:r>
                      <a:r>
                        <a:rPr lang="en-US" sz="1400" b="0" baseline="-25000" dirty="0" err="1">
                          <a:solidFill>
                            <a:srgbClr val="00B050"/>
                          </a:solidFill>
                        </a:rPr>
                        <a:t>n</a:t>
                      </a:r>
                      <a:endParaRPr lang="en-US" sz="1400" b="0" baseline="-250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1400" b="0" baseline="-25000" dirty="0">
                          <a:solidFill>
                            <a:srgbClr val="FF0000"/>
                          </a:solidFill>
                        </a:rPr>
                        <a:t>n+1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3" name="Rectangle 3">
            <a:extLst>
              <a:ext uri="{FF2B5EF4-FFF2-40B4-BE49-F238E27FC236}">
                <a16:creationId xmlns:a16="http://schemas.microsoft.com/office/drawing/2014/main" id="{62D13CBD-4803-497C-ADCE-847AE75F1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2140" y="2304431"/>
            <a:ext cx="3185134" cy="1077774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-548640" defTabSz="548640" eaLnBrk="1" hangingPunct="1">
              <a:buFontTx/>
              <a:buNone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Range-Search(</a:t>
            </a:r>
            <a:r>
              <a:rPr lang="en-US" altLang="en-US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-274320" defTabSz="274320" eaLnBrk="1" hangingPunct="1">
              <a:buFont typeface="+mj-lt"/>
              <a:buAutoNum type="arabicPeriod"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Call Search(</a:t>
            </a:r>
            <a:r>
              <a:rPr lang="en-US" altLang="en-US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-274320" defTabSz="274320" eaLnBrk="1" hangingPunct="1">
              <a:buFont typeface="+mj-lt"/>
              <a:buAutoNum type="arabicPeriod"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Follow the sequence pointers until the 	search key value is larger than 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400" kern="0" dirty="0"/>
              <a:t>	</a:t>
            </a:r>
          </a:p>
        </p:txBody>
      </p:sp>
      <p:sp>
        <p:nvSpPr>
          <p:cNvPr id="77" name="Rectangle 3">
            <a:extLst>
              <a:ext uri="{FF2B5EF4-FFF2-40B4-BE49-F238E27FC236}">
                <a16:creationId xmlns:a16="http://schemas.microsoft.com/office/drawing/2014/main" id="{7C250E9D-A8B0-4E59-B686-BE6D2B5989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1020" y="110630"/>
            <a:ext cx="3884031" cy="2132339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Search(</a:t>
            </a:r>
            <a:r>
              <a:rPr lang="en-US" altLang="en-US" sz="14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search a record of key value 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subtree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\\ rooted at </a:t>
            </a:r>
            <a:r>
              <a:rPr lang="en-US" altLang="en-US" sz="14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endParaRPr lang="en-US" altLang="en-US" sz="14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 </a:t>
            </a:r>
            <a:r>
              <a:rPr lang="en-US" altLang="en-US" sz="14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leaf    \\ 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n+1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sequence pointer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IF (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4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for a key </a:t>
            </a:r>
            <a:r>
              <a:rPr lang="en-US" altLang="en-US" sz="14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4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return(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4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ELSE return(fail); </a:t>
            </a:r>
          </a:p>
          <a:p>
            <a:pPr eaLnBrk="1" hangingPunct="1">
              <a:buFontTx/>
              <a:buNone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 2. </a:t>
            </a:r>
            <a:r>
              <a:rPr lang="en-US" altLang="en-US" sz="14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find a key </a:t>
            </a:r>
            <a:r>
              <a:rPr lang="en-US" altLang="en-US" sz="14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4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4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4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4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return(Search(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4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 </a:t>
            </a:r>
            <a:r>
              <a:rPr lang="en-US" altLang="en-US" sz="1400" kern="0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222212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Insert into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599"/>
            <a:ext cx="7772400" cy="4372898"/>
          </a:xfrm>
        </p:spPr>
        <p:txBody>
          <a:bodyPr/>
          <a:lstStyle/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dirty="0">
                <a:cs typeface="Times New Roman" panose="02020603050405020304" pitchFamily="18" charset="0"/>
              </a:rPr>
              <a:t>Basic idea:</a:t>
            </a:r>
          </a:p>
          <a:p>
            <a:pPr indent="-548640" defTabSz="548640" eaLnBrk="1" hangingPunct="1">
              <a:buClr>
                <a:schemeClr val="accent2"/>
              </a:buClr>
              <a:buFont typeface="+mj-lt"/>
              <a:buAutoNum type="arabicPeriod"/>
            </a:pPr>
            <a:r>
              <a:rPr lang="en-US" altLang="en-US" sz="2400" dirty="0">
                <a:cs typeface="Times New Roman" panose="02020603050405020304" pitchFamily="18" charset="0"/>
              </a:rPr>
              <a:t>Find the leaf L where the record r should be 	inserted;</a:t>
            </a:r>
          </a:p>
          <a:p>
            <a:pPr indent="-548640" defTabSz="548640" eaLnBrk="1" hangingPunct="1">
              <a:buClr>
                <a:schemeClr val="accent2"/>
              </a:buClr>
              <a:buFont typeface="+mj-lt"/>
              <a:buAutoNum type="arabicPeriod"/>
            </a:pPr>
            <a:r>
              <a:rPr lang="en-US" altLang="en-US" sz="2400" dirty="0">
                <a:cs typeface="Times New Roman" panose="02020603050405020304" pitchFamily="18" charset="0"/>
              </a:rPr>
              <a:t>If L has further room, then insert r into L, and 	return;</a:t>
            </a:r>
          </a:p>
          <a:p>
            <a:pPr indent="-548640" defTabSz="548640" eaLnBrk="1" hangingPunct="1">
              <a:buClr>
                <a:schemeClr val="accent2"/>
              </a:buClr>
              <a:buFont typeface="+mj-lt"/>
              <a:buAutoNum type="arabicPeriod"/>
            </a:pPr>
            <a:r>
              <a:rPr lang="en-US" altLang="en-US" sz="2400" dirty="0">
                <a:cs typeface="Times New Roman" panose="02020603050405020304" pitchFamily="18" charset="0"/>
              </a:rPr>
              <a:t>If L is full, spilt L plus r into two leaves (each is 	about half full): this causes an additional child for 	the parent P of L, thus we need to add a child to P;</a:t>
            </a:r>
          </a:p>
          <a:p>
            <a:pPr indent="-548640" defTabSz="548640" eaLnBrk="1" hangingPunct="1">
              <a:buClr>
                <a:schemeClr val="accent2"/>
              </a:buClr>
              <a:buFont typeface="+mj-lt"/>
              <a:buAutoNum type="arabicPeriod"/>
            </a:pPr>
            <a:r>
              <a:rPr lang="en-US" altLang="en-US" sz="2400" dirty="0">
                <a:cs typeface="Times New Roman" panose="02020603050405020304" pitchFamily="18" charset="0"/>
              </a:rPr>
              <a:t>If P is already full, then we have to split P and add 	an additional child to P’s parent … (recursively) 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3489366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Insert into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599"/>
            <a:ext cx="7701116" cy="2996381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Simple case (space available for new 	child)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Leaf overflow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Non-leaf overflow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New root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2286195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Insert into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599"/>
            <a:ext cx="7701116" cy="2996381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solidFill>
                  <a:srgbClr val="00FF00"/>
                </a:solidFill>
                <a:cs typeface="Times New Roman" panose="02020603050405020304" pitchFamily="18" charset="0"/>
              </a:rPr>
              <a:t>Simple case (space available for new 	child)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Leaf overflow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Non-leaf overflow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New root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0986434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6662644" y="607080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6327" name="Line 7"/>
          <p:cNvSpPr>
            <a:spLocks noChangeShapeType="1"/>
          </p:cNvSpPr>
          <p:nvPr/>
        </p:nvSpPr>
        <p:spPr bwMode="auto">
          <a:xfrm flipH="1">
            <a:off x="1982431" y="4673681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2" name="Line 12"/>
          <p:cNvSpPr>
            <a:spLocks noChangeShapeType="1"/>
          </p:cNvSpPr>
          <p:nvPr/>
        </p:nvSpPr>
        <p:spPr bwMode="auto">
          <a:xfrm>
            <a:off x="2997513" y="4574457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5" name="Line 15"/>
          <p:cNvSpPr>
            <a:spLocks noChangeShapeType="1"/>
          </p:cNvSpPr>
          <p:nvPr/>
        </p:nvSpPr>
        <p:spPr bwMode="auto">
          <a:xfrm flipH="1">
            <a:off x="3995489" y="2601655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6" name="Line 16"/>
          <p:cNvSpPr>
            <a:spLocks noChangeShapeType="1"/>
          </p:cNvSpPr>
          <p:nvPr/>
        </p:nvSpPr>
        <p:spPr bwMode="auto">
          <a:xfrm>
            <a:off x="5094135" y="2601655"/>
            <a:ext cx="272954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7" name="Line 17"/>
          <p:cNvSpPr>
            <a:spLocks noChangeShapeType="1"/>
          </p:cNvSpPr>
          <p:nvPr/>
        </p:nvSpPr>
        <p:spPr bwMode="auto">
          <a:xfrm flipH="1">
            <a:off x="2408907" y="3489999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8" name="Line 18"/>
          <p:cNvSpPr>
            <a:spLocks noChangeShapeType="1"/>
          </p:cNvSpPr>
          <p:nvPr/>
        </p:nvSpPr>
        <p:spPr bwMode="auto">
          <a:xfrm>
            <a:off x="3803758" y="3483875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10253" y="533400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I. Simple case: Insert key 32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/>
          </p:nvPr>
        </p:nvGraphicFramePr>
        <p:xfrm>
          <a:off x="4681289" y="234376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/>
          </p:nvPr>
        </p:nvGraphicFramePr>
        <p:xfrm>
          <a:off x="3389992" y="323091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>
            <p:extLst/>
          </p:nvPr>
        </p:nvGraphicFramePr>
        <p:xfrm>
          <a:off x="1774317" y="442443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>
            <p:extLst/>
          </p:nvPr>
        </p:nvGraphicFramePr>
        <p:xfrm>
          <a:off x="3315428" y="442443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" name="Line 18"/>
          <p:cNvSpPr>
            <a:spLocks noChangeShapeType="1"/>
          </p:cNvSpPr>
          <p:nvPr/>
        </p:nvSpPr>
        <p:spPr bwMode="auto">
          <a:xfrm>
            <a:off x="4221112" y="3483875"/>
            <a:ext cx="873023" cy="8742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 flipH="1">
            <a:off x="2397843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7"/>
          <p:cNvSpPr>
            <a:spLocks noChangeShapeType="1"/>
          </p:cNvSpPr>
          <p:nvPr/>
        </p:nvSpPr>
        <p:spPr bwMode="auto">
          <a:xfrm flipH="1">
            <a:off x="2813255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7"/>
          <p:cNvSpPr>
            <a:spLocks noChangeShapeType="1"/>
          </p:cNvSpPr>
          <p:nvPr/>
        </p:nvSpPr>
        <p:spPr bwMode="auto">
          <a:xfrm flipH="1">
            <a:off x="3904226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7"/>
          <p:cNvSpPr>
            <a:spLocks noChangeShapeType="1"/>
          </p:cNvSpPr>
          <p:nvPr/>
        </p:nvSpPr>
        <p:spPr bwMode="auto">
          <a:xfrm flipH="1">
            <a:off x="3513800" y="468470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564580" y="1901866"/>
            <a:ext cx="14804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Insert(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32)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 flipH="1">
            <a:off x="3938954" y="2573371"/>
            <a:ext cx="680570" cy="571620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3904226" y="3556285"/>
            <a:ext cx="109292" cy="769330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 rot="19263512">
            <a:off x="3785035" y="2625677"/>
            <a:ext cx="7104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32</a:t>
            </a:r>
            <a:r>
              <a:rPr lang="en-US" sz="1000" dirty="0"/>
              <a:t> </a:t>
            </a:r>
            <a:r>
              <a:rPr lang="en-US" sz="1000" dirty="0">
                <a:sym typeface="Symbol" panose="05050102010706020507" pitchFamily="18" charset="2"/>
              </a:rPr>
              <a:t>&lt;</a:t>
            </a:r>
            <a:r>
              <a:rPr lang="en-US" sz="1000" dirty="0"/>
              <a:t> 100</a:t>
            </a:r>
          </a:p>
        </p:txBody>
      </p:sp>
      <p:sp>
        <p:nvSpPr>
          <p:cNvPr id="45" name="TextBox 44"/>
          <p:cNvSpPr txBox="1"/>
          <p:nvPr/>
        </p:nvSpPr>
        <p:spPr>
          <a:xfrm rot="4863043">
            <a:off x="3694465" y="3800963"/>
            <a:ext cx="8915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30 </a:t>
            </a:r>
            <a:r>
              <a:rPr lang="en-US" sz="1000" dirty="0">
                <a:sym typeface="Symbol" panose="05050102010706020507" pitchFamily="18" charset="2"/>
              </a:rPr>
              <a:t></a:t>
            </a:r>
            <a:r>
              <a:rPr lang="en-US" sz="1000" dirty="0"/>
              <a:t> </a:t>
            </a:r>
            <a:r>
              <a:rPr lang="en-US" sz="1000" dirty="0">
                <a:solidFill>
                  <a:srgbClr val="FF0000"/>
                </a:solidFill>
              </a:rPr>
              <a:t>32</a:t>
            </a:r>
            <a:r>
              <a:rPr lang="en-US" sz="1000" dirty="0"/>
              <a:t> &lt;40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640456" y="230948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3285932" y="4389563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3352571" y="3204225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0707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6662644" y="607080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6327" name="Line 7"/>
          <p:cNvSpPr>
            <a:spLocks noChangeShapeType="1"/>
          </p:cNvSpPr>
          <p:nvPr/>
        </p:nvSpPr>
        <p:spPr bwMode="auto">
          <a:xfrm flipH="1">
            <a:off x="1982431" y="4673681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2" name="Line 12"/>
          <p:cNvSpPr>
            <a:spLocks noChangeShapeType="1"/>
          </p:cNvSpPr>
          <p:nvPr/>
        </p:nvSpPr>
        <p:spPr bwMode="auto">
          <a:xfrm>
            <a:off x="2997513" y="4574457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5" name="Line 15"/>
          <p:cNvSpPr>
            <a:spLocks noChangeShapeType="1"/>
          </p:cNvSpPr>
          <p:nvPr/>
        </p:nvSpPr>
        <p:spPr bwMode="auto">
          <a:xfrm flipH="1">
            <a:off x="3995489" y="2601655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6" name="Line 16"/>
          <p:cNvSpPr>
            <a:spLocks noChangeShapeType="1"/>
          </p:cNvSpPr>
          <p:nvPr/>
        </p:nvSpPr>
        <p:spPr bwMode="auto">
          <a:xfrm>
            <a:off x="5094135" y="2601655"/>
            <a:ext cx="272954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7" name="Line 17"/>
          <p:cNvSpPr>
            <a:spLocks noChangeShapeType="1"/>
          </p:cNvSpPr>
          <p:nvPr/>
        </p:nvSpPr>
        <p:spPr bwMode="auto">
          <a:xfrm flipH="1">
            <a:off x="2408907" y="3489999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8" name="Line 18"/>
          <p:cNvSpPr>
            <a:spLocks noChangeShapeType="1"/>
          </p:cNvSpPr>
          <p:nvPr/>
        </p:nvSpPr>
        <p:spPr bwMode="auto">
          <a:xfrm>
            <a:off x="3803758" y="3483875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/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10253" y="533400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I. Simple case: Insert key 32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/>
          </p:nvPr>
        </p:nvGraphicFramePr>
        <p:xfrm>
          <a:off x="4681289" y="234376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/>
          </p:nvPr>
        </p:nvGraphicFramePr>
        <p:xfrm>
          <a:off x="3389992" y="323091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>
            <p:extLst/>
          </p:nvPr>
        </p:nvGraphicFramePr>
        <p:xfrm>
          <a:off x="1774317" y="442443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>
            <p:extLst/>
          </p:nvPr>
        </p:nvGraphicFramePr>
        <p:xfrm>
          <a:off x="3315428" y="442443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" name="Line 18"/>
          <p:cNvSpPr>
            <a:spLocks noChangeShapeType="1"/>
          </p:cNvSpPr>
          <p:nvPr/>
        </p:nvSpPr>
        <p:spPr bwMode="auto">
          <a:xfrm>
            <a:off x="4221112" y="3483875"/>
            <a:ext cx="873023" cy="8742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 flipH="1">
            <a:off x="2397843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7"/>
          <p:cNvSpPr>
            <a:spLocks noChangeShapeType="1"/>
          </p:cNvSpPr>
          <p:nvPr/>
        </p:nvSpPr>
        <p:spPr bwMode="auto">
          <a:xfrm flipH="1">
            <a:off x="2813255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7"/>
          <p:cNvSpPr>
            <a:spLocks noChangeShapeType="1"/>
          </p:cNvSpPr>
          <p:nvPr/>
        </p:nvSpPr>
        <p:spPr bwMode="auto">
          <a:xfrm flipH="1">
            <a:off x="3904226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7"/>
          <p:cNvSpPr>
            <a:spLocks noChangeShapeType="1"/>
          </p:cNvSpPr>
          <p:nvPr/>
        </p:nvSpPr>
        <p:spPr bwMode="auto">
          <a:xfrm flipH="1">
            <a:off x="3513800" y="468470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564580" y="1901866"/>
            <a:ext cx="14804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Insert(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32)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 flipH="1">
            <a:off x="3938954" y="2573371"/>
            <a:ext cx="680570" cy="571620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3904226" y="3556285"/>
            <a:ext cx="109292" cy="769330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 rot="19263512">
            <a:off x="3785035" y="2625677"/>
            <a:ext cx="7104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32</a:t>
            </a:r>
            <a:r>
              <a:rPr lang="en-US" sz="1000" dirty="0"/>
              <a:t> </a:t>
            </a:r>
            <a:r>
              <a:rPr lang="en-US" sz="1000" dirty="0">
                <a:sym typeface="Symbol" panose="05050102010706020507" pitchFamily="18" charset="2"/>
              </a:rPr>
              <a:t>&lt;</a:t>
            </a:r>
            <a:r>
              <a:rPr lang="en-US" sz="1000" dirty="0"/>
              <a:t> 100</a:t>
            </a:r>
          </a:p>
        </p:txBody>
      </p:sp>
      <p:sp>
        <p:nvSpPr>
          <p:cNvPr id="45" name="TextBox 44"/>
          <p:cNvSpPr txBox="1"/>
          <p:nvPr/>
        </p:nvSpPr>
        <p:spPr>
          <a:xfrm rot="4863043">
            <a:off x="3694465" y="3800963"/>
            <a:ext cx="8915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30 </a:t>
            </a:r>
            <a:r>
              <a:rPr lang="en-US" sz="1000" dirty="0">
                <a:sym typeface="Symbol" panose="05050102010706020507" pitchFamily="18" charset="2"/>
              </a:rPr>
              <a:t></a:t>
            </a:r>
            <a:r>
              <a:rPr lang="en-US" sz="1000" dirty="0"/>
              <a:t> </a:t>
            </a:r>
            <a:r>
              <a:rPr lang="en-US" sz="1000" dirty="0">
                <a:solidFill>
                  <a:srgbClr val="FF0000"/>
                </a:solidFill>
              </a:rPr>
              <a:t>32</a:t>
            </a:r>
            <a:r>
              <a:rPr lang="en-US" sz="1000" dirty="0"/>
              <a:t> &lt;40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4331221" y="4574457"/>
            <a:ext cx="919206" cy="396650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287967" y="4977478"/>
            <a:ext cx="1257267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room for 32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640456" y="230948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3285932" y="4389563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3352571" y="3204225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1014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6662644" y="607080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6327" name="Line 7"/>
          <p:cNvSpPr>
            <a:spLocks noChangeShapeType="1"/>
          </p:cNvSpPr>
          <p:nvPr/>
        </p:nvSpPr>
        <p:spPr bwMode="auto">
          <a:xfrm flipH="1">
            <a:off x="1982431" y="4673681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2" name="Line 12"/>
          <p:cNvSpPr>
            <a:spLocks noChangeShapeType="1"/>
          </p:cNvSpPr>
          <p:nvPr/>
        </p:nvSpPr>
        <p:spPr bwMode="auto">
          <a:xfrm>
            <a:off x="2997513" y="4574457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5" name="Line 15"/>
          <p:cNvSpPr>
            <a:spLocks noChangeShapeType="1"/>
          </p:cNvSpPr>
          <p:nvPr/>
        </p:nvSpPr>
        <p:spPr bwMode="auto">
          <a:xfrm flipH="1">
            <a:off x="3995489" y="2601655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6" name="Line 16"/>
          <p:cNvSpPr>
            <a:spLocks noChangeShapeType="1"/>
          </p:cNvSpPr>
          <p:nvPr/>
        </p:nvSpPr>
        <p:spPr bwMode="auto">
          <a:xfrm>
            <a:off x="5094135" y="2601655"/>
            <a:ext cx="272954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7" name="Line 17"/>
          <p:cNvSpPr>
            <a:spLocks noChangeShapeType="1"/>
          </p:cNvSpPr>
          <p:nvPr/>
        </p:nvSpPr>
        <p:spPr bwMode="auto">
          <a:xfrm flipH="1">
            <a:off x="2408907" y="3489999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8" name="Line 18"/>
          <p:cNvSpPr>
            <a:spLocks noChangeShapeType="1"/>
          </p:cNvSpPr>
          <p:nvPr/>
        </p:nvSpPr>
        <p:spPr bwMode="auto">
          <a:xfrm>
            <a:off x="3803758" y="3483875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/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10253" y="533400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I. Simple case: Insert key 32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/>
          </p:nvPr>
        </p:nvGraphicFramePr>
        <p:xfrm>
          <a:off x="4681289" y="234376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/>
          </p:nvPr>
        </p:nvGraphicFramePr>
        <p:xfrm>
          <a:off x="3389992" y="323091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>
            <p:extLst/>
          </p:nvPr>
        </p:nvGraphicFramePr>
        <p:xfrm>
          <a:off x="1774317" y="442443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>
            <p:extLst/>
          </p:nvPr>
        </p:nvGraphicFramePr>
        <p:xfrm>
          <a:off x="3315428" y="442443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" name="Line 18"/>
          <p:cNvSpPr>
            <a:spLocks noChangeShapeType="1"/>
          </p:cNvSpPr>
          <p:nvPr/>
        </p:nvSpPr>
        <p:spPr bwMode="auto">
          <a:xfrm>
            <a:off x="4221112" y="3483875"/>
            <a:ext cx="873023" cy="8742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 flipH="1">
            <a:off x="2397843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7"/>
          <p:cNvSpPr>
            <a:spLocks noChangeShapeType="1"/>
          </p:cNvSpPr>
          <p:nvPr/>
        </p:nvSpPr>
        <p:spPr bwMode="auto">
          <a:xfrm flipH="1">
            <a:off x="2813255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7"/>
          <p:cNvSpPr>
            <a:spLocks noChangeShapeType="1"/>
          </p:cNvSpPr>
          <p:nvPr/>
        </p:nvSpPr>
        <p:spPr bwMode="auto">
          <a:xfrm flipH="1">
            <a:off x="3904226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7"/>
          <p:cNvSpPr>
            <a:spLocks noChangeShapeType="1"/>
          </p:cNvSpPr>
          <p:nvPr/>
        </p:nvSpPr>
        <p:spPr bwMode="auto">
          <a:xfrm flipH="1">
            <a:off x="3513800" y="468470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564580" y="1901866"/>
            <a:ext cx="14804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Insert(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32)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 flipH="1">
            <a:off x="3938954" y="2573371"/>
            <a:ext cx="680570" cy="571620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3904226" y="3556285"/>
            <a:ext cx="109292" cy="769330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4321114" y="4680052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 rot="19263512">
            <a:off x="3785035" y="2625677"/>
            <a:ext cx="7104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32</a:t>
            </a:r>
            <a:r>
              <a:rPr lang="en-US" sz="1000" dirty="0"/>
              <a:t> </a:t>
            </a:r>
            <a:r>
              <a:rPr lang="en-US" sz="1000" dirty="0">
                <a:sym typeface="Symbol" panose="05050102010706020507" pitchFamily="18" charset="2"/>
              </a:rPr>
              <a:t>&lt;</a:t>
            </a:r>
            <a:r>
              <a:rPr lang="en-US" sz="1000" dirty="0"/>
              <a:t> 100</a:t>
            </a:r>
          </a:p>
        </p:txBody>
      </p:sp>
      <p:sp>
        <p:nvSpPr>
          <p:cNvPr id="45" name="TextBox 44"/>
          <p:cNvSpPr txBox="1"/>
          <p:nvPr/>
        </p:nvSpPr>
        <p:spPr>
          <a:xfrm rot="4863043">
            <a:off x="3694465" y="3800963"/>
            <a:ext cx="8915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30 </a:t>
            </a:r>
            <a:r>
              <a:rPr lang="en-US" sz="1000" dirty="0">
                <a:sym typeface="Symbol" panose="05050102010706020507" pitchFamily="18" charset="2"/>
              </a:rPr>
              <a:t></a:t>
            </a:r>
            <a:r>
              <a:rPr lang="en-US" sz="1000" dirty="0"/>
              <a:t> </a:t>
            </a:r>
            <a:r>
              <a:rPr lang="en-US" sz="1000" dirty="0">
                <a:solidFill>
                  <a:srgbClr val="FF0000"/>
                </a:solidFill>
              </a:rPr>
              <a:t>32</a:t>
            </a:r>
            <a:r>
              <a:rPr lang="en-US" sz="1000" dirty="0"/>
              <a:t> &lt;40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640456" y="230948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3285932" y="4389563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3352571" y="3204225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1748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6662644" y="607080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6327" name="Line 7"/>
          <p:cNvSpPr>
            <a:spLocks noChangeShapeType="1"/>
          </p:cNvSpPr>
          <p:nvPr/>
        </p:nvSpPr>
        <p:spPr bwMode="auto">
          <a:xfrm flipH="1">
            <a:off x="1982431" y="4673681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2" name="Line 12"/>
          <p:cNvSpPr>
            <a:spLocks noChangeShapeType="1"/>
          </p:cNvSpPr>
          <p:nvPr/>
        </p:nvSpPr>
        <p:spPr bwMode="auto">
          <a:xfrm>
            <a:off x="2997513" y="4574457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5" name="Line 15"/>
          <p:cNvSpPr>
            <a:spLocks noChangeShapeType="1"/>
          </p:cNvSpPr>
          <p:nvPr/>
        </p:nvSpPr>
        <p:spPr bwMode="auto">
          <a:xfrm flipH="1">
            <a:off x="3995489" y="2601655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6" name="Line 16"/>
          <p:cNvSpPr>
            <a:spLocks noChangeShapeType="1"/>
          </p:cNvSpPr>
          <p:nvPr/>
        </p:nvSpPr>
        <p:spPr bwMode="auto">
          <a:xfrm>
            <a:off x="5094135" y="2601655"/>
            <a:ext cx="272954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7" name="Line 17"/>
          <p:cNvSpPr>
            <a:spLocks noChangeShapeType="1"/>
          </p:cNvSpPr>
          <p:nvPr/>
        </p:nvSpPr>
        <p:spPr bwMode="auto">
          <a:xfrm flipH="1">
            <a:off x="2408907" y="3489999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8" name="Line 18"/>
          <p:cNvSpPr>
            <a:spLocks noChangeShapeType="1"/>
          </p:cNvSpPr>
          <p:nvPr/>
        </p:nvSpPr>
        <p:spPr bwMode="auto">
          <a:xfrm>
            <a:off x="3803758" y="3483875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/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10253" y="533400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I. Simple case: Insert key 32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/>
          </p:nvPr>
        </p:nvGraphicFramePr>
        <p:xfrm>
          <a:off x="4681289" y="234376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/>
          </p:nvPr>
        </p:nvGraphicFramePr>
        <p:xfrm>
          <a:off x="3389992" y="323091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>
            <p:extLst/>
          </p:nvPr>
        </p:nvGraphicFramePr>
        <p:xfrm>
          <a:off x="1774317" y="442443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0076104"/>
              </p:ext>
            </p:extLst>
          </p:nvPr>
        </p:nvGraphicFramePr>
        <p:xfrm>
          <a:off x="3315428" y="442443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" name="Line 18"/>
          <p:cNvSpPr>
            <a:spLocks noChangeShapeType="1"/>
          </p:cNvSpPr>
          <p:nvPr/>
        </p:nvSpPr>
        <p:spPr bwMode="auto">
          <a:xfrm>
            <a:off x="4221112" y="3483875"/>
            <a:ext cx="873023" cy="8742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 flipH="1">
            <a:off x="2397843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7"/>
          <p:cNvSpPr>
            <a:spLocks noChangeShapeType="1"/>
          </p:cNvSpPr>
          <p:nvPr/>
        </p:nvSpPr>
        <p:spPr bwMode="auto">
          <a:xfrm flipH="1">
            <a:off x="2813255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7"/>
          <p:cNvSpPr>
            <a:spLocks noChangeShapeType="1"/>
          </p:cNvSpPr>
          <p:nvPr/>
        </p:nvSpPr>
        <p:spPr bwMode="auto">
          <a:xfrm flipH="1">
            <a:off x="3904226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7"/>
          <p:cNvSpPr>
            <a:spLocks noChangeShapeType="1"/>
          </p:cNvSpPr>
          <p:nvPr/>
        </p:nvSpPr>
        <p:spPr bwMode="auto">
          <a:xfrm flipH="1">
            <a:off x="3513800" y="468470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4321114" y="468005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7814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Insert into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599"/>
            <a:ext cx="7701116" cy="2996381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solidFill>
                  <a:schemeClr val="bg1">
                    <a:lumMod val="85000"/>
                  </a:schemeClr>
                </a:solidFill>
                <a:cs typeface="Times New Roman" panose="02020603050405020304" pitchFamily="18" charset="0"/>
              </a:rPr>
              <a:t>Simple case (space available for new 	child)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solidFill>
                  <a:srgbClr val="00FF00"/>
                </a:solidFill>
                <a:cs typeface="Times New Roman" panose="02020603050405020304" pitchFamily="18" charset="0"/>
              </a:rPr>
              <a:t>Leaf overflow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solidFill>
                  <a:srgbClr val="00FF00"/>
                </a:solidFill>
                <a:cs typeface="Times New Roman" panose="02020603050405020304" pitchFamily="18" charset="0"/>
              </a:rPr>
              <a:t>Non-leaf overflow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New root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/>
          </a:p>
        </p:txBody>
      </p:sp>
      <p:sp>
        <p:nvSpPr>
          <p:cNvPr id="5" name="TextBox 4"/>
          <p:cNvSpPr txBox="1"/>
          <p:nvPr/>
        </p:nvSpPr>
        <p:spPr>
          <a:xfrm>
            <a:off x="1282477" y="4806192"/>
            <a:ext cx="634584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FF00"/>
                </a:solidFill>
                <a:latin typeface="+mn-lt"/>
                <a:cs typeface="Times New Roman" panose="02020603050405020304" pitchFamily="18" charset="0"/>
              </a:rPr>
              <a:t>Idea:</a:t>
            </a:r>
            <a:r>
              <a:rPr lang="en-US" dirty="0">
                <a:solidFill>
                  <a:srgbClr val="00B05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+mn-lt"/>
                <a:cs typeface="Times New Roman" panose="02020603050405020304" pitchFamily="18" charset="0"/>
              </a:rPr>
              <a:t>when there is no space for a new child </a:t>
            </a:r>
          </a:p>
          <a:p>
            <a:r>
              <a:rPr lang="en-US" dirty="0">
                <a:latin typeface="+mn-lt"/>
                <a:cs typeface="Times New Roman" panose="02020603050405020304" pitchFamily="18" charset="0"/>
              </a:rPr>
              <a:t>(all pointers are in use), split the node into </a:t>
            </a:r>
          </a:p>
          <a:p>
            <a:r>
              <a:rPr lang="en-US" dirty="0">
                <a:latin typeface="+mn-lt"/>
                <a:cs typeface="Times New Roman" panose="02020603050405020304" pitchFamily="18" charset="0"/>
              </a:rPr>
              <a:t>two nodes, with both at least half full.</a:t>
            </a:r>
          </a:p>
        </p:txBody>
      </p:sp>
    </p:spTree>
    <p:extLst>
      <p:ext uri="{BB962C8B-B14F-4D97-AF65-F5344CB8AC3E}">
        <p14:creationId xmlns:p14="http://schemas.microsoft.com/office/powerpoint/2010/main" val="21111773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 dirty="0"/>
          </a:p>
        </p:txBody>
      </p:sp>
      <p:sp>
        <p:nvSpPr>
          <p:cNvPr id="53" name="Line 10"/>
          <p:cNvSpPr>
            <a:spLocks noChangeShapeType="1"/>
          </p:cNvSpPr>
          <p:nvPr/>
        </p:nvSpPr>
        <p:spPr bwMode="auto">
          <a:xfrm flipH="1">
            <a:off x="1618534" y="5715427"/>
            <a:ext cx="10432" cy="519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1"/>
          <p:cNvSpPr>
            <a:spLocks noChangeShapeType="1"/>
          </p:cNvSpPr>
          <p:nvPr/>
        </p:nvSpPr>
        <p:spPr bwMode="auto">
          <a:xfrm flipH="1">
            <a:off x="754046" y="5715427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16"/>
          <p:cNvSpPr>
            <a:spLocks noChangeShapeType="1"/>
          </p:cNvSpPr>
          <p:nvPr/>
        </p:nvSpPr>
        <p:spPr bwMode="auto">
          <a:xfrm flipH="1">
            <a:off x="5587979" y="6250264"/>
            <a:ext cx="232856" cy="300790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5587426" y="5812362"/>
            <a:ext cx="1059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665590" y="5320589"/>
            <a:ext cx="5664902" cy="40460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65590" y="5283990"/>
            <a:ext cx="5774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normalizeH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normalizeH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 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blipFill rotWithShape="0">
                <a:blip r:embed="rId7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Line 10"/>
          <p:cNvSpPr>
            <a:spLocks noChangeShapeType="1"/>
          </p:cNvSpPr>
          <p:nvPr/>
        </p:nvSpPr>
        <p:spPr bwMode="auto">
          <a:xfrm>
            <a:off x="5427396" y="5722773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0"/>
          <p:cNvSpPr>
            <a:spLocks noChangeShapeType="1"/>
          </p:cNvSpPr>
          <p:nvPr/>
        </p:nvSpPr>
        <p:spPr bwMode="auto">
          <a:xfrm>
            <a:off x="3288102" y="5735365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⌊"/>
                          <m:endChr m:val="⌋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e>
                      </m:d>
                    </m:oMath>
                  </m:oMathPara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blipFill rotWithShape="0">
                <a:blip r:embed="rId8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blipFill rotWithShape="0">
                <a:blip r:embed="rId9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blipFill rotWithShape="0">
                <a:blip r:embed="rId10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Up Arrow 2"/>
          <p:cNvSpPr/>
          <p:nvPr/>
        </p:nvSpPr>
        <p:spPr>
          <a:xfrm>
            <a:off x="5803757" y="5627016"/>
            <a:ext cx="175269" cy="283879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1209777" y="346587"/>
            <a:ext cx="746227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4000" kern="0" dirty="0">
                <a:solidFill>
                  <a:srgbClr val="00B05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55" name="Rectangle 54"/>
          <p:cNvSpPr/>
          <p:nvPr/>
        </p:nvSpPr>
        <p:spPr bwMode="auto">
          <a:xfrm>
            <a:off x="4386768" y="425515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775992" y="4184656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                 k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3" name="Straight Arrow Connector 62"/>
          <p:cNvCxnSpPr/>
          <p:nvPr/>
        </p:nvCxnSpPr>
        <p:spPr bwMode="auto">
          <a:xfrm flipH="1">
            <a:off x="3767846" y="4593840"/>
            <a:ext cx="2141894" cy="71252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7" name="Straight Arrow Connector 76"/>
          <p:cNvCxnSpPr/>
          <p:nvPr/>
        </p:nvCxnSpPr>
        <p:spPr bwMode="auto">
          <a:xfrm>
            <a:off x="7413523" y="4593840"/>
            <a:ext cx="752577" cy="5287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123567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 dirty="0"/>
          </a:p>
        </p:txBody>
      </p:sp>
      <p:sp>
        <p:nvSpPr>
          <p:cNvPr id="2" name="Rectangle 1"/>
          <p:cNvSpPr/>
          <p:nvPr/>
        </p:nvSpPr>
        <p:spPr bwMode="auto">
          <a:xfrm>
            <a:off x="256052" y="2418993"/>
            <a:ext cx="3563653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5040" y="2359704"/>
            <a:ext cx="36170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--- 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p**</a:t>
            </a:r>
            <a:endParaRPr lang="en-US" sz="2000" dirty="0">
              <a:solidFill>
                <a:srgbClr val="00B050"/>
              </a:solidFill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4159777" y="2418993"/>
            <a:ext cx="447294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25137" y="2382610"/>
            <a:ext cx="4507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---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dirty="0">
              <a:solidFill>
                <a:srgbClr val="33CC33"/>
              </a:solidFill>
            </a:endParaRPr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H="1">
            <a:off x="361961" y="2761328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Line 10"/>
          <p:cNvSpPr>
            <a:spLocks noChangeShapeType="1"/>
          </p:cNvSpPr>
          <p:nvPr/>
        </p:nvSpPr>
        <p:spPr bwMode="auto">
          <a:xfrm flipH="1">
            <a:off x="1183764" y="2758347"/>
            <a:ext cx="16259" cy="507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auto">
          <a:xfrm>
            <a:off x="3828692" y="2582449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9"/>
          <p:cNvSpPr>
            <a:spLocks noChangeShapeType="1"/>
          </p:cNvSpPr>
          <p:nvPr/>
        </p:nvSpPr>
        <p:spPr bwMode="auto">
          <a:xfrm>
            <a:off x="4391156" y="2766468"/>
            <a:ext cx="42950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8"/>
          <p:cNvSpPr>
            <a:spLocks noChangeShapeType="1"/>
          </p:cNvSpPr>
          <p:nvPr/>
        </p:nvSpPr>
        <p:spPr bwMode="auto">
          <a:xfrm>
            <a:off x="6440130" y="2767169"/>
            <a:ext cx="130925" cy="4644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6"/>
          <p:cNvSpPr>
            <a:spLocks noChangeShapeType="1"/>
          </p:cNvSpPr>
          <p:nvPr/>
        </p:nvSpPr>
        <p:spPr bwMode="auto">
          <a:xfrm>
            <a:off x="7029524" y="2766468"/>
            <a:ext cx="128058" cy="502514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Up Arrow 12"/>
          <p:cNvSpPr/>
          <p:nvPr/>
        </p:nvSpPr>
        <p:spPr bwMode="auto">
          <a:xfrm>
            <a:off x="3675203" y="3412202"/>
            <a:ext cx="1029125" cy="5525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1154964" y="254964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964" y="2549649"/>
                <a:ext cx="853567" cy="246221"/>
              </a:xfrm>
              <a:prstGeom prst="rect">
                <a:avLst/>
              </a:prstGeom>
              <a:blipFill rotWithShape="0">
                <a:blip r:embed="rId3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933674" y="2538768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3674" y="2538768"/>
                <a:ext cx="853567" cy="246221"/>
              </a:xfrm>
              <a:prstGeom prst="rect">
                <a:avLst/>
              </a:prstGeom>
              <a:blipFill rotWithShape="0">
                <a:blip r:embed="rId4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4224377" y="2553022"/>
                <a:ext cx="105714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377" y="2553022"/>
                <a:ext cx="1057149" cy="246221"/>
              </a:xfrm>
              <a:prstGeom prst="rect">
                <a:avLst/>
              </a:prstGeom>
              <a:blipFill rotWithShape="0">
                <a:blip r:embed="rId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5157601" y="2538768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>
                    <a:solidFill>
                      <a:schemeClr val="tx1"/>
                    </a:solidFill>
                  </a:rPr>
                  <a:t>+1</a:t>
                </a: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7601" y="2538768"/>
                <a:ext cx="1017073" cy="246221"/>
              </a:xfrm>
              <a:prstGeom prst="rect">
                <a:avLst/>
              </a:prstGeom>
              <a:blipFill rotWithShape="0">
                <a:blip r:embed="rId6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Line 10"/>
          <p:cNvSpPr>
            <a:spLocks noChangeShapeType="1"/>
          </p:cNvSpPr>
          <p:nvPr/>
        </p:nvSpPr>
        <p:spPr bwMode="auto">
          <a:xfrm flipH="1">
            <a:off x="1618534" y="5715427"/>
            <a:ext cx="10432" cy="519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1"/>
          <p:cNvSpPr>
            <a:spLocks noChangeShapeType="1"/>
          </p:cNvSpPr>
          <p:nvPr/>
        </p:nvSpPr>
        <p:spPr bwMode="auto">
          <a:xfrm flipH="1">
            <a:off x="754046" y="5715427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16"/>
          <p:cNvSpPr>
            <a:spLocks noChangeShapeType="1"/>
          </p:cNvSpPr>
          <p:nvPr/>
        </p:nvSpPr>
        <p:spPr bwMode="auto">
          <a:xfrm flipH="1">
            <a:off x="5587979" y="6250264"/>
            <a:ext cx="232856" cy="300790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5587426" y="5812362"/>
            <a:ext cx="1059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665590" y="5320589"/>
            <a:ext cx="5664902" cy="40460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65590" y="5283990"/>
            <a:ext cx="5774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normalizeH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normalizeH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 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blipFill rotWithShape="0">
                <a:blip r:embed="rId7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Line 10"/>
          <p:cNvSpPr>
            <a:spLocks noChangeShapeType="1"/>
          </p:cNvSpPr>
          <p:nvPr/>
        </p:nvSpPr>
        <p:spPr bwMode="auto">
          <a:xfrm>
            <a:off x="5427396" y="5722773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0"/>
          <p:cNvSpPr>
            <a:spLocks noChangeShapeType="1"/>
          </p:cNvSpPr>
          <p:nvPr/>
        </p:nvSpPr>
        <p:spPr bwMode="auto">
          <a:xfrm>
            <a:off x="3288102" y="5735365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⌊"/>
                          <m:endChr m:val="⌋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e>
                      </m:d>
                    </m:oMath>
                  </m:oMathPara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blipFill rotWithShape="0">
                <a:blip r:embed="rId8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blipFill rotWithShape="0">
                <a:blip r:embed="rId9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blipFill rotWithShape="0">
                <a:blip r:embed="rId10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Up Arrow 2"/>
          <p:cNvSpPr/>
          <p:nvPr/>
        </p:nvSpPr>
        <p:spPr>
          <a:xfrm>
            <a:off x="5803757" y="5627016"/>
            <a:ext cx="175269" cy="283879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Line 10"/>
          <p:cNvSpPr>
            <a:spLocks noChangeShapeType="1"/>
          </p:cNvSpPr>
          <p:nvPr/>
        </p:nvSpPr>
        <p:spPr bwMode="auto">
          <a:xfrm>
            <a:off x="8496676" y="2625133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1209777" y="346587"/>
            <a:ext cx="746227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4000" kern="0" dirty="0">
                <a:solidFill>
                  <a:srgbClr val="00B05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06477" y="2392442"/>
            <a:ext cx="3641879" cy="4132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148254" y="2387588"/>
            <a:ext cx="4513965" cy="4132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Arrow Connector 45"/>
          <p:cNvCxnSpPr/>
          <p:nvPr/>
        </p:nvCxnSpPr>
        <p:spPr bwMode="auto">
          <a:xfrm flipH="1">
            <a:off x="2787241" y="1662010"/>
            <a:ext cx="3122500" cy="52075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8" name="Rectangle 47"/>
          <p:cNvSpPr/>
          <p:nvPr/>
        </p:nvSpPr>
        <p:spPr bwMode="auto">
          <a:xfrm>
            <a:off x="4386768" y="1332399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775992" y="1261900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2" name="Straight Arrow Connector 51"/>
          <p:cNvCxnSpPr/>
          <p:nvPr/>
        </p:nvCxnSpPr>
        <p:spPr bwMode="auto">
          <a:xfrm>
            <a:off x="7518866" y="1699802"/>
            <a:ext cx="939334" cy="4043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5" name="Rectangle 54"/>
          <p:cNvSpPr/>
          <p:nvPr/>
        </p:nvSpPr>
        <p:spPr bwMode="auto">
          <a:xfrm>
            <a:off x="4386768" y="425515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775992" y="4184656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                 k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3" name="Straight Arrow Connector 62"/>
          <p:cNvCxnSpPr/>
          <p:nvPr/>
        </p:nvCxnSpPr>
        <p:spPr bwMode="auto">
          <a:xfrm flipH="1">
            <a:off x="3767846" y="4593840"/>
            <a:ext cx="2141894" cy="71252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7" name="Straight Arrow Connector 76"/>
          <p:cNvCxnSpPr/>
          <p:nvPr/>
        </p:nvCxnSpPr>
        <p:spPr bwMode="auto">
          <a:xfrm>
            <a:off x="7413523" y="4593840"/>
            <a:ext cx="752577" cy="5287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0258126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 dirty="0"/>
          </a:p>
        </p:txBody>
      </p:sp>
      <p:sp>
        <p:nvSpPr>
          <p:cNvPr id="2" name="Rectangle 1"/>
          <p:cNvSpPr/>
          <p:nvPr/>
        </p:nvSpPr>
        <p:spPr bwMode="auto">
          <a:xfrm>
            <a:off x="256052" y="2418993"/>
            <a:ext cx="3563653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5040" y="2359704"/>
            <a:ext cx="36170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--- 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p**</a:t>
            </a:r>
            <a:endParaRPr lang="en-US" sz="2000" dirty="0">
              <a:solidFill>
                <a:srgbClr val="00B050"/>
              </a:solidFill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4159777" y="2418993"/>
            <a:ext cx="447294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25137" y="2382610"/>
            <a:ext cx="4507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---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dirty="0">
              <a:solidFill>
                <a:srgbClr val="33CC33"/>
              </a:solidFill>
            </a:endParaRPr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H="1">
            <a:off x="361961" y="2761328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Line 10"/>
          <p:cNvSpPr>
            <a:spLocks noChangeShapeType="1"/>
          </p:cNvSpPr>
          <p:nvPr/>
        </p:nvSpPr>
        <p:spPr bwMode="auto">
          <a:xfrm flipH="1">
            <a:off x="1183764" y="2758347"/>
            <a:ext cx="16259" cy="507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auto">
          <a:xfrm>
            <a:off x="3828692" y="2582449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9"/>
          <p:cNvSpPr>
            <a:spLocks noChangeShapeType="1"/>
          </p:cNvSpPr>
          <p:nvPr/>
        </p:nvSpPr>
        <p:spPr bwMode="auto">
          <a:xfrm>
            <a:off x="4391156" y="2766468"/>
            <a:ext cx="42950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8"/>
          <p:cNvSpPr>
            <a:spLocks noChangeShapeType="1"/>
          </p:cNvSpPr>
          <p:nvPr/>
        </p:nvSpPr>
        <p:spPr bwMode="auto">
          <a:xfrm>
            <a:off x="6440130" y="2767169"/>
            <a:ext cx="130925" cy="4644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6"/>
          <p:cNvSpPr>
            <a:spLocks noChangeShapeType="1"/>
          </p:cNvSpPr>
          <p:nvPr/>
        </p:nvSpPr>
        <p:spPr bwMode="auto">
          <a:xfrm>
            <a:off x="7029524" y="2766468"/>
            <a:ext cx="128058" cy="502514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Up Arrow 12"/>
          <p:cNvSpPr/>
          <p:nvPr/>
        </p:nvSpPr>
        <p:spPr bwMode="auto">
          <a:xfrm>
            <a:off x="3675203" y="3412202"/>
            <a:ext cx="1029125" cy="5525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1154964" y="254964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964" y="2549649"/>
                <a:ext cx="853567" cy="246221"/>
              </a:xfrm>
              <a:prstGeom prst="rect">
                <a:avLst/>
              </a:prstGeom>
              <a:blipFill rotWithShape="0">
                <a:blip r:embed="rId3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933674" y="2538768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3674" y="2538768"/>
                <a:ext cx="853567" cy="246221"/>
              </a:xfrm>
              <a:prstGeom prst="rect">
                <a:avLst/>
              </a:prstGeom>
              <a:blipFill rotWithShape="0">
                <a:blip r:embed="rId4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4224377" y="2553022"/>
                <a:ext cx="105714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377" y="2553022"/>
                <a:ext cx="1057149" cy="246221"/>
              </a:xfrm>
              <a:prstGeom prst="rect">
                <a:avLst/>
              </a:prstGeom>
              <a:blipFill rotWithShape="0">
                <a:blip r:embed="rId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5157601" y="2538768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>
                    <a:solidFill>
                      <a:schemeClr val="tx1"/>
                    </a:solidFill>
                  </a:rPr>
                  <a:t>+1</a:t>
                </a: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7601" y="2538768"/>
                <a:ext cx="1017073" cy="246221"/>
              </a:xfrm>
              <a:prstGeom prst="rect">
                <a:avLst/>
              </a:prstGeom>
              <a:blipFill rotWithShape="0">
                <a:blip r:embed="rId6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Line 10"/>
          <p:cNvSpPr>
            <a:spLocks noChangeShapeType="1"/>
          </p:cNvSpPr>
          <p:nvPr/>
        </p:nvSpPr>
        <p:spPr bwMode="auto">
          <a:xfrm flipH="1">
            <a:off x="1618534" y="5715427"/>
            <a:ext cx="10432" cy="519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1"/>
          <p:cNvSpPr>
            <a:spLocks noChangeShapeType="1"/>
          </p:cNvSpPr>
          <p:nvPr/>
        </p:nvSpPr>
        <p:spPr bwMode="auto">
          <a:xfrm flipH="1">
            <a:off x="754046" y="5715427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16"/>
          <p:cNvSpPr>
            <a:spLocks noChangeShapeType="1"/>
          </p:cNvSpPr>
          <p:nvPr/>
        </p:nvSpPr>
        <p:spPr bwMode="auto">
          <a:xfrm flipH="1">
            <a:off x="5587979" y="6250264"/>
            <a:ext cx="232856" cy="300790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5587426" y="5812362"/>
            <a:ext cx="1059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665590" y="5320589"/>
            <a:ext cx="5664902" cy="40460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65590" y="5283990"/>
            <a:ext cx="5774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normalizeH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normalizeH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 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blipFill rotWithShape="0">
                <a:blip r:embed="rId7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Line 10"/>
          <p:cNvSpPr>
            <a:spLocks noChangeShapeType="1"/>
          </p:cNvSpPr>
          <p:nvPr/>
        </p:nvSpPr>
        <p:spPr bwMode="auto">
          <a:xfrm>
            <a:off x="5427396" y="5722773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0"/>
          <p:cNvSpPr>
            <a:spLocks noChangeShapeType="1"/>
          </p:cNvSpPr>
          <p:nvPr/>
        </p:nvSpPr>
        <p:spPr bwMode="auto">
          <a:xfrm>
            <a:off x="3288102" y="5735365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⌊"/>
                          <m:endChr m:val="⌋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e>
                      </m:d>
                    </m:oMath>
                  </m:oMathPara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blipFill rotWithShape="0">
                <a:blip r:embed="rId8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blipFill rotWithShape="0">
                <a:blip r:embed="rId9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blipFill rotWithShape="0">
                <a:blip r:embed="rId10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Up Arrow 2"/>
          <p:cNvSpPr/>
          <p:nvPr/>
        </p:nvSpPr>
        <p:spPr>
          <a:xfrm>
            <a:off x="5803757" y="5627016"/>
            <a:ext cx="175269" cy="283879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Line 10"/>
          <p:cNvSpPr>
            <a:spLocks noChangeShapeType="1"/>
          </p:cNvSpPr>
          <p:nvPr/>
        </p:nvSpPr>
        <p:spPr bwMode="auto">
          <a:xfrm>
            <a:off x="8496676" y="2625133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1209777" y="346587"/>
            <a:ext cx="746227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4000" kern="0" dirty="0">
                <a:solidFill>
                  <a:srgbClr val="00B05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06477" y="2392442"/>
            <a:ext cx="3641879" cy="4132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148254" y="2387588"/>
            <a:ext cx="4513965" cy="4132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Arrow Connector 45"/>
          <p:cNvCxnSpPr/>
          <p:nvPr/>
        </p:nvCxnSpPr>
        <p:spPr bwMode="auto">
          <a:xfrm flipH="1">
            <a:off x="2094807" y="1662010"/>
            <a:ext cx="3814933" cy="75698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8" name="Rectangle 47"/>
          <p:cNvSpPr/>
          <p:nvPr/>
        </p:nvSpPr>
        <p:spPr bwMode="auto">
          <a:xfrm>
            <a:off x="4386768" y="1332399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775992" y="1261900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2" name="Straight Arrow Connector 51"/>
          <p:cNvCxnSpPr/>
          <p:nvPr/>
        </p:nvCxnSpPr>
        <p:spPr bwMode="auto">
          <a:xfrm>
            <a:off x="7518866" y="1699802"/>
            <a:ext cx="939334" cy="4043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5" name="Rectangle 54"/>
          <p:cNvSpPr/>
          <p:nvPr/>
        </p:nvSpPr>
        <p:spPr bwMode="auto">
          <a:xfrm>
            <a:off x="4386768" y="425515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775992" y="4184656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                 k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3" name="Straight Arrow Connector 62"/>
          <p:cNvCxnSpPr/>
          <p:nvPr/>
        </p:nvCxnSpPr>
        <p:spPr bwMode="auto">
          <a:xfrm flipH="1">
            <a:off x="3767846" y="4593840"/>
            <a:ext cx="2141894" cy="71252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7" name="Straight Arrow Connector 76"/>
          <p:cNvCxnSpPr/>
          <p:nvPr/>
        </p:nvCxnSpPr>
        <p:spPr bwMode="auto">
          <a:xfrm>
            <a:off x="7413523" y="4593840"/>
            <a:ext cx="752577" cy="5287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4315984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 dirty="0"/>
          </a:p>
        </p:txBody>
      </p:sp>
      <p:sp>
        <p:nvSpPr>
          <p:cNvPr id="2" name="Rectangle 1"/>
          <p:cNvSpPr/>
          <p:nvPr/>
        </p:nvSpPr>
        <p:spPr bwMode="auto">
          <a:xfrm>
            <a:off x="256052" y="2418993"/>
            <a:ext cx="3563653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5040" y="2359704"/>
            <a:ext cx="36170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--- 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p**</a:t>
            </a:r>
            <a:endParaRPr lang="en-US" sz="2000" dirty="0">
              <a:solidFill>
                <a:srgbClr val="00B050"/>
              </a:solidFill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4159777" y="2418993"/>
            <a:ext cx="447294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25137" y="2382610"/>
            <a:ext cx="4507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---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dirty="0">
              <a:solidFill>
                <a:srgbClr val="33CC33"/>
              </a:solidFill>
            </a:endParaRPr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H="1">
            <a:off x="361961" y="2761328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Line 10"/>
          <p:cNvSpPr>
            <a:spLocks noChangeShapeType="1"/>
          </p:cNvSpPr>
          <p:nvPr/>
        </p:nvSpPr>
        <p:spPr bwMode="auto">
          <a:xfrm flipH="1">
            <a:off x="1183764" y="2758347"/>
            <a:ext cx="16259" cy="507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auto">
          <a:xfrm>
            <a:off x="3828692" y="2582449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9"/>
          <p:cNvSpPr>
            <a:spLocks noChangeShapeType="1"/>
          </p:cNvSpPr>
          <p:nvPr/>
        </p:nvSpPr>
        <p:spPr bwMode="auto">
          <a:xfrm>
            <a:off x="4391156" y="2766468"/>
            <a:ext cx="42950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8"/>
          <p:cNvSpPr>
            <a:spLocks noChangeShapeType="1"/>
          </p:cNvSpPr>
          <p:nvPr/>
        </p:nvSpPr>
        <p:spPr bwMode="auto">
          <a:xfrm>
            <a:off x="6440130" y="2767169"/>
            <a:ext cx="130925" cy="4644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6"/>
          <p:cNvSpPr>
            <a:spLocks noChangeShapeType="1"/>
          </p:cNvSpPr>
          <p:nvPr/>
        </p:nvSpPr>
        <p:spPr bwMode="auto">
          <a:xfrm>
            <a:off x="7029524" y="2766468"/>
            <a:ext cx="128058" cy="502514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Up Arrow 12"/>
          <p:cNvSpPr/>
          <p:nvPr/>
        </p:nvSpPr>
        <p:spPr bwMode="auto">
          <a:xfrm>
            <a:off x="3675203" y="3412202"/>
            <a:ext cx="1029125" cy="5525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1154964" y="254964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964" y="2549649"/>
                <a:ext cx="853567" cy="246221"/>
              </a:xfrm>
              <a:prstGeom prst="rect">
                <a:avLst/>
              </a:prstGeom>
              <a:blipFill rotWithShape="0">
                <a:blip r:embed="rId3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933674" y="2538768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3674" y="2538768"/>
                <a:ext cx="853567" cy="246221"/>
              </a:xfrm>
              <a:prstGeom prst="rect">
                <a:avLst/>
              </a:prstGeom>
              <a:blipFill rotWithShape="0">
                <a:blip r:embed="rId4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4224377" y="2553022"/>
                <a:ext cx="105714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377" y="2553022"/>
                <a:ext cx="1057149" cy="246221"/>
              </a:xfrm>
              <a:prstGeom prst="rect">
                <a:avLst/>
              </a:prstGeom>
              <a:blipFill rotWithShape="0">
                <a:blip r:embed="rId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5157601" y="2538768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>
                    <a:solidFill>
                      <a:schemeClr val="tx1"/>
                    </a:solidFill>
                  </a:rPr>
                  <a:t>+1</a:t>
                </a: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7601" y="2538768"/>
                <a:ext cx="1017073" cy="246221"/>
              </a:xfrm>
              <a:prstGeom prst="rect">
                <a:avLst/>
              </a:prstGeom>
              <a:blipFill rotWithShape="0">
                <a:blip r:embed="rId6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Line 10"/>
          <p:cNvSpPr>
            <a:spLocks noChangeShapeType="1"/>
          </p:cNvSpPr>
          <p:nvPr/>
        </p:nvSpPr>
        <p:spPr bwMode="auto">
          <a:xfrm flipH="1">
            <a:off x="1618534" y="5715427"/>
            <a:ext cx="10432" cy="519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1"/>
          <p:cNvSpPr>
            <a:spLocks noChangeShapeType="1"/>
          </p:cNvSpPr>
          <p:nvPr/>
        </p:nvSpPr>
        <p:spPr bwMode="auto">
          <a:xfrm flipH="1">
            <a:off x="754046" y="5715427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16"/>
          <p:cNvSpPr>
            <a:spLocks noChangeShapeType="1"/>
          </p:cNvSpPr>
          <p:nvPr/>
        </p:nvSpPr>
        <p:spPr bwMode="auto">
          <a:xfrm flipH="1">
            <a:off x="5587979" y="6250264"/>
            <a:ext cx="232856" cy="300790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5587426" y="5812362"/>
            <a:ext cx="1059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665590" y="5320589"/>
            <a:ext cx="5664902" cy="40460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65590" y="5283990"/>
            <a:ext cx="5774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normalizeH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normalizeH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 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blipFill rotWithShape="0">
                <a:blip r:embed="rId7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Line 10"/>
          <p:cNvSpPr>
            <a:spLocks noChangeShapeType="1"/>
          </p:cNvSpPr>
          <p:nvPr/>
        </p:nvSpPr>
        <p:spPr bwMode="auto">
          <a:xfrm>
            <a:off x="5427396" y="5722773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0"/>
          <p:cNvSpPr>
            <a:spLocks noChangeShapeType="1"/>
          </p:cNvSpPr>
          <p:nvPr/>
        </p:nvSpPr>
        <p:spPr bwMode="auto">
          <a:xfrm>
            <a:off x="3288102" y="5735365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⌊"/>
                          <m:endChr m:val="⌋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e>
                      </m:d>
                    </m:oMath>
                  </m:oMathPara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blipFill rotWithShape="0">
                <a:blip r:embed="rId8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blipFill rotWithShape="0">
                <a:blip r:embed="rId9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blipFill rotWithShape="0">
                <a:blip r:embed="rId10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Up Arrow 2"/>
          <p:cNvSpPr/>
          <p:nvPr/>
        </p:nvSpPr>
        <p:spPr>
          <a:xfrm>
            <a:off x="5803757" y="5627016"/>
            <a:ext cx="175269" cy="283879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Line 10"/>
          <p:cNvSpPr>
            <a:spLocks noChangeShapeType="1"/>
          </p:cNvSpPr>
          <p:nvPr/>
        </p:nvSpPr>
        <p:spPr bwMode="auto">
          <a:xfrm>
            <a:off x="8496676" y="2625133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1209777" y="346587"/>
            <a:ext cx="746227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4000" kern="0" dirty="0">
                <a:solidFill>
                  <a:srgbClr val="00B05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06477" y="2392442"/>
            <a:ext cx="3641879" cy="4132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148254" y="2387588"/>
            <a:ext cx="4513965" cy="4132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Arrow Connector 45"/>
          <p:cNvCxnSpPr/>
          <p:nvPr/>
        </p:nvCxnSpPr>
        <p:spPr bwMode="auto">
          <a:xfrm flipH="1">
            <a:off x="2094807" y="1662010"/>
            <a:ext cx="3814933" cy="75698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7" name="Straight Arrow Connector 46"/>
          <p:cNvCxnSpPr/>
          <p:nvPr/>
        </p:nvCxnSpPr>
        <p:spPr bwMode="auto">
          <a:xfrm flipH="1">
            <a:off x="6378930" y="1699802"/>
            <a:ext cx="714471" cy="6828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8" name="Rectangle 47"/>
          <p:cNvSpPr/>
          <p:nvPr/>
        </p:nvSpPr>
        <p:spPr bwMode="auto">
          <a:xfrm>
            <a:off x="4386768" y="1332399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775992" y="1261900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2" name="Straight Arrow Connector 51"/>
          <p:cNvCxnSpPr/>
          <p:nvPr/>
        </p:nvCxnSpPr>
        <p:spPr bwMode="auto">
          <a:xfrm>
            <a:off x="7518866" y="1699802"/>
            <a:ext cx="939334" cy="4043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6" name="TextBox 55"/>
          <p:cNvSpPr txBox="1"/>
          <p:nvPr/>
        </p:nvSpPr>
        <p:spPr>
          <a:xfrm>
            <a:off x="6635283" y="1238658"/>
            <a:ext cx="6335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q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353401" y="1310156"/>
            <a:ext cx="3951313" cy="38964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 bwMode="auto">
          <a:xfrm>
            <a:off x="4386768" y="425515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775992" y="4184656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                 k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9" name="Straight Arrow Connector 78"/>
          <p:cNvCxnSpPr/>
          <p:nvPr/>
        </p:nvCxnSpPr>
        <p:spPr bwMode="auto">
          <a:xfrm flipH="1">
            <a:off x="3767846" y="4593840"/>
            <a:ext cx="2141894" cy="71252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0" name="Straight Arrow Connector 79"/>
          <p:cNvCxnSpPr/>
          <p:nvPr/>
        </p:nvCxnSpPr>
        <p:spPr bwMode="auto">
          <a:xfrm>
            <a:off x="7413523" y="4593840"/>
            <a:ext cx="752577" cy="5287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171839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 dirty="0"/>
          </a:p>
        </p:txBody>
      </p:sp>
      <p:sp>
        <p:nvSpPr>
          <p:cNvPr id="2" name="Rectangle 1"/>
          <p:cNvSpPr/>
          <p:nvPr/>
        </p:nvSpPr>
        <p:spPr bwMode="auto">
          <a:xfrm>
            <a:off x="256052" y="2418993"/>
            <a:ext cx="3563653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5040" y="2359704"/>
            <a:ext cx="36170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--- 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p**</a:t>
            </a:r>
            <a:endParaRPr lang="en-US" sz="2000" dirty="0">
              <a:solidFill>
                <a:srgbClr val="00B050"/>
              </a:solidFill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4159777" y="2418993"/>
            <a:ext cx="447294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25137" y="2382610"/>
            <a:ext cx="4507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---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dirty="0">
              <a:solidFill>
                <a:srgbClr val="33CC33"/>
              </a:solidFill>
            </a:endParaRPr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H="1">
            <a:off x="361961" y="2761328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Line 10"/>
          <p:cNvSpPr>
            <a:spLocks noChangeShapeType="1"/>
          </p:cNvSpPr>
          <p:nvPr/>
        </p:nvSpPr>
        <p:spPr bwMode="auto">
          <a:xfrm flipH="1">
            <a:off x="1183764" y="2758347"/>
            <a:ext cx="16259" cy="507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auto">
          <a:xfrm>
            <a:off x="3828692" y="2582449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9"/>
          <p:cNvSpPr>
            <a:spLocks noChangeShapeType="1"/>
          </p:cNvSpPr>
          <p:nvPr/>
        </p:nvSpPr>
        <p:spPr bwMode="auto">
          <a:xfrm>
            <a:off x="4391156" y="2766468"/>
            <a:ext cx="42950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8"/>
          <p:cNvSpPr>
            <a:spLocks noChangeShapeType="1"/>
          </p:cNvSpPr>
          <p:nvPr/>
        </p:nvSpPr>
        <p:spPr bwMode="auto">
          <a:xfrm>
            <a:off x="6440130" y="2767169"/>
            <a:ext cx="130925" cy="4644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6"/>
          <p:cNvSpPr>
            <a:spLocks noChangeShapeType="1"/>
          </p:cNvSpPr>
          <p:nvPr/>
        </p:nvSpPr>
        <p:spPr bwMode="auto">
          <a:xfrm>
            <a:off x="7029524" y="2766468"/>
            <a:ext cx="128058" cy="502514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Up Arrow 12"/>
          <p:cNvSpPr/>
          <p:nvPr/>
        </p:nvSpPr>
        <p:spPr bwMode="auto">
          <a:xfrm>
            <a:off x="3675203" y="3412202"/>
            <a:ext cx="1029125" cy="5525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094807" y="1662010"/>
            <a:ext cx="3814933" cy="75698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5" name="Straight Arrow Connector 54"/>
          <p:cNvCxnSpPr>
            <a:endCxn id="10" idx="0"/>
          </p:cNvCxnSpPr>
          <p:nvPr/>
        </p:nvCxnSpPr>
        <p:spPr bwMode="auto">
          <a:xfrm flipH="1">
            <a:off x="6378930" y="1699802"/>
            <a:ext cx="714471" cy="6828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8" name="Rectangle 87"/>
          <p:cNvSpPr/>
          <p:nvPr/>
        </p:nvSpPr>
        <p:spPr bwMode="auto">
          <a:xfrm>
            <a:off x="4386768" y="1332399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5775992" y="1261900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0" name="Straight Arrow Connector 89"/>
          <p:cNvCxnSpPr/>
          <p:nvPr/>
        </p:nvCxnSpPr>
        <p:spPr bwMode="auto">
          <a:xfrm>
            <a:off x="7518866" y="1699802"/>
            <a:ext cx="939334" cy="4043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6635283" y="1238658"/>
            <a:ext cx="6335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q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1154964" y="254964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964" y="2549649"/>
                <a:ext cx="853567" cy="246221"/>
              </a:xfrm>
              <a:prstGeom prst="rect">
                <a:avLst/>
              </a:prstGeom>
              <a:blipFill rotWithShape="0">
                <a:blip r:embed="rId3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933674" y="2538768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3674" y="2538768"/>
                <a:ext cx="853567" cy="246221"/>
              </a:xfrm>
              <a:prstGeom prst="rect">
                <a:avLst/>
              </a:prstGeom>
              <a:blipFill rotWithShape="0">
                <a:blip r:embed="rId4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4224377" y="2553022"/>
                <a:ext cx="105714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377" y="2553022"/>
                <a:ext cx="1057149" cy="246221"/>
              </a:xfrm>
              <a:prstGeom prst="rect">
                <a:avLst/>
              </a:prstGeom>
              <a:blipFill rotWithShape="0">
                <a:blip r:embed="rId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5157601" y="2538768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>
                    <a:solidFill>
                      <a:schemeClr val="tx1"/>
                    </a:solidFill>
                  </a:rPr>
                  <a:t>+1</a:t>
                </a: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7601" y="2538768"/>
                <a:ext cx="1017073" cy="246221"/>
              </a:xfrm>
              <a:prstGeom prst="rect">
                <a:avLst/>
              </a:prstGeom>
              <a:blipFill rotWithShape="0">
                <a:blip r:embed="rId6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Line 10"/>
          <p:cNvSpPr>
            <a:spLocks noChangeShapeType="1"/>
          </p:cNvSpPr>
          <p:nvPr/>
        </p:nvSpPr>
        <p:spPr bwMode="auto">
          <a:xfrm flipH="1">
            <a:off x="1618534" y="5715427"/>
            <a:ext cx="10432" cy="519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1"/>
          <p:cNvSpPr>
            <a:spLocks noChangeShapeType="1"/>
          </p:cNvSpPr>
          <p:nvPr/>
        </p:nvSpPr>
        <p:spPr bwMode="auto">
          <a:xfrm flipH="1">
            <a:off x="754046" y="5715427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16"/>
          <p:cNvSpPr>
            <a:spLocks noChangeShapeType="1"/>
          </p:cNvSpPr>
          <p:nvPr/>
        </p:nvSpPr>
        <p:spPr bwMode="auto">
          <a:xfrm flipH="1">
            <a:off x="5587979" y="6250264"/>
            <a:ext cx="232856" cy="300790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5587426" y="5812362"/>
            <a:ext cx="1059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665590" y="5320589"/>
            <a:ext cx="5664902" cy="40460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65590" y="5283990"/>
            <a:ext cx="5774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normalizeH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normalizeH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 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blipFill rotWithShape="0">
                <a:blip r:embed="rId7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Line 10"/>
          <p:cNvSpPr>
            <a:spLocks noChangeShapeType="1"/>
          </p:cNvSpPr>
          <p:nvPr/>
        </p:nvSpPr>
        <p:spPr bwMode="auto">
          <a:xfrm>
            <a:off x="5427396" y="5722773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0"/>
          <p:cNvSpPr>
            <a:spLocks noChangeShapeType="1"/>
          </p:cNvSpPr>
          <p:nvPr/>
        </p:nvSpPr>
        <p:spPr bwMode="auto">
          <a:xfrm>
            <a:off x="3288102" y="5735365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Rectangle 71"/>
          <p:cNvSpPr/>
          <p:nvPr/>
        </p:nvSpPr>
        <p:spPr bwMode="auto">
          <a:xfrm>
            <a:off x="4386768" y="425515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775992" y="4184656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                 k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4" name="Straight Arrow Connector 73"/>
          <p:cNvCxnSpPr/>
          <p:nvPr/>
        </p:nvCxnSpPr>
        <p:spPr bwMode="auto">
          <a:xfrm flipH="1">
            <a:off x="3767846" y="4593840"/>
            <a:ext cx="2141894" cy="71252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5" name="Straight Arrow Connector 74"/>
          <p:cNvCxnSpPr/>
          <p:nvPr/>
        </p:nvCxnSpPr>
        <p:spPr bwMode="auto">
          <a:xfrm>
            <a:off x="7413523" y="4593840"/>
            <a:ext cx="752577" cy="5287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⌊"/>
                          <m:endChr m:val="⌋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e>
                      </m:d>
                    </m:oMath>
                  </m:oMathPara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blipFill rotWithShape="0">
                <a:blip r:embed="rId8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blipFill rotWithShape="0">
                <a:blip r:embed="rId9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blipFill rotWithShape="0">
                <a:blip r:embed="rId10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Line 10"/>
          <p:cNvSpPr>
            <a:spLocks noChangeShapeType="1"/>
          </p:cNvSpPr>
          <p:nvPr/>
        </p:nvSpPr>
        <p:spPr bwMode="auto">
          <a:xfrm>
            <a:off x="6222115" y="5522890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Up Arrow 2"/>
          <p:cNvSpPr/>
          <p:nvPr/>
        </p:nvSpPr>
        <p:spPr>
          <a:xfrm>
            <a:off x="5803757" y="5627016"/>
            <a:ext cx="175269" cy="283879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Line 10"/>
          <p:cNvSpPr>
            <a:spLocks noChangeShapeType="1"/>
          </p:cNvSpPr>
          <p:nvPr/>
        </p:nvSpPr>
        <p:spPr bwMode="auto">
          <a:xfrm>
            <a:off x="8496676" y="2625133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Rectangle 3"/>
          <p:cNvSpPr txBox="1">
            <a:spLocks noChangeArrowheads="1"/>
          </p:cNvSpPr>
          <p:nvPr/>
        </p:nvSpPr>
        <p:spPr bwMode="auto">
          <a:xfrm>
            <a:off x="1209777" y="346587"/>
            <a:ext cx="746227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4000" kern="0" dirty="0">
                <a:solidFill>
                  <a:srgbClr val="00B05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46" name="Rectangle 45"/>
          <p:cNvSpPr/>
          <p:nvPr/>
        </p:nvSpPr>
        <p:spPr>
          <a:xfrm>
            <a:off x="206477" y="2392442"/>
            <a:ext cx="3641879" cy="4132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148254" y="2387588"/>
            <a:ext cx="4513965" cy="4132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4353401" y="1310156"/>
            <a:ext cx="3951313" cy="38964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6326077" y="1288481"/>
            <a:ext cx="306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62" name="Oval Callout 61"/>
          <p:cNvSpPr/>
          <p:nvPr/>
        </p:nvSpPr>
        <p:spPr>
          <a:xfrm>
            <a:off x="4940914" y="1868690"/>
            <a:ext cx="1352386" cy="450364"/>
          </a:xfrm>
          <a:prstGeom prst="wedgeEllipseCallout">
            <a:avLst>
              <a:gd name="adj1" fmla="val 57753"/>
              <a:gd name="adj2" fmla="val -113325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What is the key here?</a:t>
            </a:r>
          </a:p>
        </p:txBody>
      </p:sp>
    </p:spTree>
    <p:extLst>
      <p:ext uri="{BB962C8B-B14F-4D97-AF65-F5344CB8AC3E}">
        <p14:creationId xmlns:p14="http://schemas.microsoft.com/office/powerpoint/2010/main" val="8428997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 dirty="0"/>
          </a:p>
        </p:txBody>
      </p:sp>
      <p:sp>
        <p:nvSpPr>
          <p:cNvPr id="2" name="Rectangle 1"/>
          <p:cNvSpPr/>
          <p:nvPr/>
        </p:nvSpPr>
        <p:spPr bwMode="auto">
          <a:xfrm>
            <a:off x="256052" y="2418993"/>
            <a:ext cx="3563653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5040" y="2359704"/>
            <a:ext cx="36170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--- 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p**</a:t>
            </a:r>
            <a:endParaRPr lang="en-US" sz="2000" dirty="0">
              <a:solidFill>
                <a:srgbClr val="00B050"/>
              </a:solidFill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4159777" y="2418993"/>
            <a:ext cx="447294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25137" y="2382610"/>
            <a:ext cx="4507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---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dirty="0">
              <a:solidFill>
                <a:srgbClr val="33CC33"/>
              </a:solidFill>
            </a:endParaRPr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H="1">
            <a:off x="361961" y="2761328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Line 10"/>
          <p:cNvSpPr>
            <a:spLocks noChangeShapeType="1"/>
          </p:cNvSpPr>
          <p:nvPr/>
        </p:nvSpPr>
        <p:spPr bwMode="auto">
          <a:xfrm flipH="1">
            <a:off x="1183764" y="2758347"/>
            <a:ext cx="16259" cy="507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auto">
          <a:xfrm>
            <a:off x="3828692" y="2582449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9"/>
          <p:cNvSpPr>
            <a:spLocks noChangeShapeType="1"/>
          </p:cNvSpPr>
          <p:nvPr/>
        </p:nvSpPr>
        <p:spPr bwMode="auto">
          <a:xfrm>
            <a:off x="4391156" y="2766468"/>
            <a:ext cx="42950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8"/>
          <p:cNvSpPr>
            <a:spLocks noChangeShapeType="1"/>
          </p:cNvSpPr>
          <p:nvPr/>
        </p:nvSpPr>
        <p:spPr bwMode="auto">
          <a:xfrm>
            <a:off x="6440130" y="2767169"/>
            <a:ext cx="130925" cy="4644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6"/>
          <p:cNvSpPr>
            <a:spLocks noChangeShapeType="1"/>
          </p:cNvSpPr>
          <p:nvPr/>
        </p:nvSpPr>
        <p:spPr bwMode="auto">
          <a:xfrm>
            <a:off x="7029524" y="2766468"/>
            <a:ext cx="128058" cy="502514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Up Arrow 12"/>
          <p:cNvSpPr/>
          <p:nvPr/>
        </p:nvSpPr>
        <p:spPr bwMode="auto">
          <a:xfrm>
            <a:off x="3675203" y="3412202"/>
            <a:ext cx="1029125" cy="5525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094807" y="1662010"/>
            <a:ext cx="3814933" cy="75698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5" name="Straight Arrow Connector 54"/>
          <p:cNvCxnSpPr>
            <a:endCxn id="10" idx="0"/>
          </p:cNvCxnSpPr>
          <p:nvPr/>
        </p:nvCxnSpPr>
        <p:spPr bwMode="auto">
          <a:xfrm flipH="1">
            <a:off x="6378930" y="1699802"/>
            <a:ext cx="714471" cy="6828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8" name="Rectangle 87"/>
          <p:cNvSpPr/>
          <p:nvPr/>
        </p:nvSpPr>
        <p:spPr bwMode="auto">
          <a:xfrm>
            <a:off x="4386768" y="1332399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5775992" y="1261900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0" name="Straight Arrow Connector 89"/>
          <p:cNvCxnSpPr/>
          <p:nvPr/>
        </p:nvCxnSpPr>
        <p:spPr bwMode="auto">
          <a:xfrm>
            <a:off x="7518866" y="1699802"/>
            <a:ext cx="939334" cy="4043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6635283" y="1238658"/>
            <a:ext cx="6335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q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1154964" y="254964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964" y="2549649"/>
                <a:ext cx="853567" cy="246221"/>
              </a:xfrm>
              <a:prstGeom prst="rect">
                <a:avLst/>
              </a:prstGeom>
              <a:blipFill rotWithShape="0">
                <a:blip r:embed="rId3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933674" y="2538768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3674" y="2538768"/>
                <a:ext cx="853567" cy="246221"/>
              </a:xfrm>
              <a:prstGeom prst="rect">
                <a:avLst/>
              </a:prstGeom>
              <a:blipFill rotWithShape="0">
                <a:blip r:embed="rId4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4224377" y="2553022"/>
                <a:ext cx="105714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377" y="2553022"/>
                <a:ext cx="1057149" cy="246221"/>
              </a:xfrm>
              <a:prstGeom prst="rect">
                <a:avLst/>
              </a:prstGeom>
              <a:blipFill rotWithShape="0">
                <a:blip r:embed="rId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5157601" y="2538768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>
                    <a:solidFill>
                      <a:srgbClr val="FF0000"/>
                    </a:solidFill>
                  </a:rPr>
                  <a:t>+1</a:t>
                </a: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7601" y="2538768"/>
                <a:ext cx="1017073" cy="246221"/>
              </a:xfrm>
              <a:prstGeom prst="rect">
                <a:avLst/>
              </a:prstGeom>
              <a:blipFill rotWithShape="0">
                <a:blip r:embed="rId6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Line 10"/>
          <p:cNvSpPr>
            <a:spLocks noChangeShapeType="1"/>
          </p:cNvSpPr>
          <p:nvPr/>
        </p:nvSpPr>
        <p:spPr bwMode="auto">
          <a:xfrm flipH="1">
            <a:off x="1618534" y="5715427"/>
            <a:ext cx="10432" cy="519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1"/>
          <p:cNvSpPr>
            <a:spLocks noChangeShapeType="1"/>
          </p:cNvSpPr>
          <p:nvPr/>
        </p:nvSpPr>
        <p:spPr bwMode="auto">
          <a:xfrm flipH="1">
            <a:off x="754046" y="5715427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16"/>
          <p:cNvSpPr>
            <a:spLocks noChangeShapeType="1"/>
          </p:cNvSpPr>
          <p:nvPr/>
        </p:nvSpPr>
        <p:spPr bwMode="auto">
          <a:xfrm flipH="1">
            <a:off x="5587979" y="6250264"/>
            <a:ext cx="232856" cy="300790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5587426" y="5812362"/>
            <a:ext cx="1059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665590" y="5320589"/>
            <a:ext cx="5664902" cy="40460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65590" y="5283990"/>
            <a:ext cx="5774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normalizeH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normalizeH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 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blipFill rotWithShape="0">
                <a:blip r:embed="rId7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Line 10"/>
          <p:cNvSpPr>
            <a:spLocks noChangeShapeType="1"/>
          </p:cNvSpPr>
          <p:nvPr/>
        </p:nvSpPr>
        <p:spPr bwMode="auto">
          <a:xfrm>
            <a:off x="5427396" y="5722773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0"/>
          <p:cNvSpPr>
            <a:spLocks noChangeShapeType="1"/>
          </p:cNvSpPr>
          <p:nvPr/>
        </p:nvSpPr>
        <p:spPr bwMode="auto">
          <a:xfrm>
            <a:off x="3288102" y="5735365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Rectangle 71"/>
          <p:cNvSpPr/>
          <p:nvPr/>
        </p:nvSpPr>
        <p:spPr bwMode="auto">
          <a:xfrm>
            <a:off x="4386768" y="425515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775992" y="4184656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                 k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4" name="Straight Arrow Connector 73"/>
          <p:cNvCxnSpPr/>
          <p:nvPr/>
        </p:nvCxnSpPr>
        <p:spPr bwMode="auto">
          <a:xfrm flipH="1">
            <a:off x="3767846" y="4593840"/>
            <a:ext cx="2141894" cy="71252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5" name="Straight Arrow Connector 74"/>
          <p:cNvCxnSpPr/>
          <p:nvPr/>
        </p:nvCxnSpPr>
        <p:spPr bwMode="auto">
          <a:xfrm>
            <a:off x="7413523" y="4593840"/>
            <a:ext cx="752577" cy="5287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⌊"/>
                          <m:endChr m:val="⌋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e>
                      </m:d>
                    </m:oMath>
                  </m:oMathPara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blipFill rotWithShape="0">
                <a:blip r:embed="rId8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blipFill rotWithShape="0">
                <a:blip r:embed="rId9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blipFill rotWithShape="0">
                <a:blip r:embed="rId10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Line 10"/>
          <p:cNvSpPr>
            <a:spLocks noChangeShapeType="1"/>
          </p:cNvSpPr>
          <p:nvPr/>
        </p:nvSpPr>
        <p:spPr bwMode="auto">
          <a:xfrm>
            <a:off x="6222115" y="5522890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Up Arrow 2"/>
          <p:cNvSpPr/>
          <p:nvPr/>
        </p:nvSpPr>
        <p:spPr>
          <a:xfrm>
            <a:off x="5803757" y="5627016"/>
            <a:ext cx="175269" cy="283879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Line 10"/>
          <p:cNvSpPr>
            <a:spLocks noChangeShapeType="1"/>
          </p:cNvSpPr>
          <p:nvPr/>
        </p:nvSpPr>
        <p:spPr bwMode="auto">
          <a:xfrm>
            <a:off x="8496676" y="2625133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Rectangle 3"/>
          <p:cNvSpPr txBox="1">
            <a:spLocks noChangeArrowheads="1"/>
          </p:cNvSpPr>
          <p:nvPr/>
        </p:nvSpPr>
        <p:spPr bwMode="auto">
          <a:xfrm>
            <a:off x="1209777" y="346587"/>
            <a:ext cx="746227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4000" kern="0" dirty="0">
                <a:solidFill>
                  <a:srgbClr val="00B05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46" name="Rectangle 45"/>
          <p:cNvSpPr/>
          <p:nvPr/>
        </p:nvSpPr>
        <p:spPr>
          <a:xfrm>
            <a:off x="206477" y="2392442"/>
            <a:ext cx="3641879" cy="4132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148254" y="2387588"/>
            <a:ext cx="4513965" cy="4132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4353401" y="1310156"/>
            <a:ext cx="3951313" cy="38964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6326077" y="1288481"/>
            <a:ext cx="306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62" name="Oval Callout 61"/>
          <p:cNvSpPr/>
          <p:nvPr/>
        </p:nvSpPr>
        <p:spPr>
          <a:xfrm>
            <a:off x="4940914" y="1868690"/>
            <a:ext cx="1352386" cy="450364"/>
          </a:xfrm>
          <a:prstGeom prst="wedgeEllipseCallout">
            <a:avLst>
              <a:gd name="adj1" fmla="val 57753"/>
              <a:gd name="adj2" fmla="val -113325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What is the key here?</a:t>
            </a:r>
          </a:p>
        </p:txBody>
      </p:sp>
    </p:spTree>
    <p:extLst>
      <p:ext uri="{BB962C8B-B14F-4D97-AF65-F5344CB8AC3E}">
        <p14:creationId xmlns:p14="http://schemas.microsoft.com/office/powerpoint/2010/main" val="31708857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 dirty="0"/>
          </a:p>
        </p:txBody>
      </p:sp>
      <p:sp>
        <p:nvSpPr>
          <p:cNvPr id="2" name="Rectangle 1"/>
          <p:cNvSpPr/>
          <p:nvPr/>
        </p:nvSpPr>
        <p:spPr bwMode="auto">
          <a:xfrm>
            <a:off x="256052" y="2418993"/>
            <a:ext cx="3563653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5040" y="2359704"/>
            <a:ext cx="36170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--- 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p**</a:t>
            </a:r>
            <a:endParaRPr lang="en-US" sz="2000" dirty="0">
              <a:solidFill>
                <a:srgbClr val="00B050"/>
              </a:solidFill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4159777" y="2418993"/>
            <a:ext cx="447294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25137" y="2382610"/>
            <a:ext cx="4507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---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dirty="0">
              <a:solidFill>
                <a:srgbClr val="33CC33"/>
              </a:solidFill>
            </a:endParaRPr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H="1">
            <a:off x="361961" y="2761328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Line 10"/>
          <p:cNvSpPr>
            <a:spLocks noChangeShapeType="1"/>
          </p:cNvSpPr>
          <p:nvPr/>
        </p:nvSpPr>
        <p:spPr bwMode="auto">
          <a:xfrm flipH="1">
            <a:off x="1183764" y="2758347"/>
            <a:ext cx="16259" cy="507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auto">
          <a:xfrm>
            <a:off x="3828692" y="2582449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9"/>
          <p:cNvSpPr>
            <a:spLocks noChangeShapeType="1"/>
          </p:cNvSpPr>
          <p:nvPr/>
        </p:nvSpPr>
        <p:spPr bwMode="auto">
          <a:xfrm>
            <a:off x="4391156" y="2766468"/>
            <a:ext cx="42950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8"/>
          <p:cNvSpPr>
            <a:spLocks noChangeShapeType="1"/>
          </p:cNvSpPr>
          <p:nvPr/>
        </p:nvSpPr>
        <p:spPr bwMode="auto">
          <a:xfrm>
            <a:off x="6440130" y="2767169"/>
            <a:ext cx="130925" cy="4644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6"/>
          <p:cNvSpPr>
            <a:spLocks noChangeShapeType="1"/>
          </p:cNvSpPr>
          <p:nvPr/>
        </p:nvSpPr>
        <p:spPr bwMode="auto">
          <a:xfrm>
            <a:off x="7029524" y="2766468"/>
            <a:ext cx="128058" cy="502514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Up Arrow 12"/>
          <p:cNvSpPr/>
          <p:nvPr/>
        </p:nvSpPr>
        <p:spPr bwMode="auto">
          <a:xfrm>
            <a:off x="3675203" y="3412202"/>
            <a:ext cx="1029125" cy="5525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094807" y="1662010"/>
            <a:ext cx="3814933" cy="75698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5" name="Straight Arrow Connector 54"/>
          <p:cNvCxnSpPr>
            <a:endCxn id="10" idx="0"/>
          </p:cNvCxnSpPr>
          <p:nvPr/>
        </p:nvCxnSpPr>
        <p:spPr bwMode="auto">
          <a:xfrm flipH="1">
            <a:off x="6378930" y="1699802"/>
            <a:ext cx="714471" cy="6828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8" name="Rectangle 87"/>
          <p:cNvSpPr/>
          <p:nvPr/>
        </p:nvSpPr>
        <p:spPr bwMode="auto">
          <a:xfrm>
            <a:off x="4386768" y="1332399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5775992" y="1261900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0" name="Straight Arrow Connector 89"/>
          <p:cNvCxnSpPr/>
          <p:nvPr/>
        </p:nvCxnSpPr>
        <p:spPr bwMode="auto">
          <a:xfrm>
            <a:off x="7518866" y="1699802"/>
            <a:ext cx="939334" cy="4043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6635283" y="1238658"/>
            <a:ext cx="6335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q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1154964" y="254964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964" y="2549649"/>
                <a:ext cx="853567" cy="246221"/>
              </a:xfrm>
              <a:prstGeom prst="rect">
                <a:avLst/>
              </a:prstGeom>
              <a:blipFill rotWithShape="0">
                <a:blip r:embed="rId3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933674" y="2538768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3674" y="2538768"/>
                <a:ext cx="853567" cy="246221"/>
              </a:xfrm>
              <a:prstGeom prst="rect">
                <a:avLst/>
              </a:prstGeom>
              <a:blipFill rotWithShape="0">
                <a:blip r:embed="rId4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4224377" y="2553022"/>
                <a:ext cx="105714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377" y="2553022"/>
                <a:ext cx="1057149" cy="246221"/>
              </a:xfrm>
              <a:prstGeom prst="rect">
                <a:avLst/>
              </a:prstGeom>
              <a:blipFill rotWithShape="0">
                <a:blip r:embed="rId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5157601" y="2538768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>
                    <a:solidFill>
                      <a:srgbClr val="FF0000"/>
                    </a:solidFill>
                  </a:rPr>
                  <a:t>+1</a:t>
                </a: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7601" y="2538768"/>
                <a:ext cx="1017073" cy="246221"/>
              </a:xfrm>
              <a:prstGeom prst="rect">
                <a:avLst/>
              </a:prstGeom>
              <a:blipFill rotWithShape="0">
                <a:blip r:embed="rId6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Line 10"/>
          <p:cNvSpPr>
            <a:spLocks noChangeShapeType="1"/>
          </p:cNvSpPr>
          <p:nvPr/>
        </p:nvSpPr>
        <p:spPr bwMode="auto">
          <a:xfrm flipH="1">
            <a:off x="1618534" y="5715427"/>
            <a:ext cx="10432" cy="519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1"/>
          <p:cNvSpPr>
            <a:spLocks noChangeShapeType="1"/>
          </p:cNvSpPr>
          <p:nvPr/>
        </p:nvSpPr>
        <p:spPr bwMode="auto">
          <a:xfrm flipH="1">
            <a:off x="754046" y="5715427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16"/>
          <p:cNvSpPr>
            <a:spLocks noChangeShapeType="1"/>
          </p:cNvSpPr>
          <p:nvPr/>
        </p:nvSpPr>
        <p:spPr bwMode="auto">
          <a:xfrm flipH="1">
            <a:off x="5587979" y="6250264"/>
            <a:ext cx="232856" cy="300790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5587426" y="5812362"/>
            <a:ext cx="1059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665590" y="5320589"/>
            <a:ext cx="5664902" cy="40460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65590" y="5283990"/>
            <a:ext cx="5774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normalizeH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normalizeH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 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blipFill rotWithShape="0">
                <a:blip r:embed="rId7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Line 10"/>
          <p:cNvSpPr>
            <a:spLocks noChangeShapeType="1"/>
          </p:cNvSpPr>
          <p:nvPr/>
        </p:nvSpPr>
        <p:spPr bwMode="auto">
          <a:xfrm>
            <a:off x="5427396" y="5722773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0"/>
          <p:cNvSpPr>
            <a:spLocks noChangeShapeType="1"/>
          </p:cNvSpPr>
          <p:nvPr/>
        </p:nvSpPr>
        <p:spPr bwMode="auto">
          <a:xfrm>
            <a:off x="3288102" y="5735365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Rectangle 71"/>
          <p:cNvSpPr/>
          <p:nvPr/>
        </p:nvSpPr>
        <p:spPr bwMode="auto">
          <a:xfrm>
            <a:off x="4386768" y="425515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775992" y="4184656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                 k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4" name="Straight Arrow Connector 73"/>
          <p:cNvCxnSpPr/>
          <p:nvPr/>
        </p:nvCxnSpPr>
        <p:spPr bwMode="auto">
          <a:xfrm flipH="1">
            <a:off x="3767846" y="4593840"/>
            <a:ext cx="2141894" cy="71252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5" name="Straight Arrow Connector 74"/>
          <p:cNvCxnSpPr/>
          <p:nvPr/>
        </p:nvCxnSpPr>
        <p:spPr bwMode="auto">
          <a:xfrm>
            <a:off x="7413523" y="4593840"/>
            <a:ext cx="752577" cy="5287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⌊"/>
                          <m:endChr m:val="⌋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e>
                      </m:d>
                    </m:oMath>
                  </m:oMathPara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blipFill rotWithShape="0">
                <a:blip r:embed="rId8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blipFill rotWithShape="0">
                <a:blip r:embed="rId9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blipFill rotWithShape="0">
                <a:blip r:embed="rId10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Freeform 48"/>
          <p:cNvSpPr/>
          <p:nvPr/>
        </p:nvSpPr>
        <p:spPr bwMode="auto">
          <a:xfrm>
            <a:off x="5427396" y="1737594"/>
            <a:ext cx="737006" cy="760082"/>
          </a:xfrm>
          <a:custGeom>
            <a:avLst/>
            <a:gdLst>
              <a:gd name="connsiteX0" fmla="*/ 0 w 1041145"/>
              <a:gd name="connsiteY0" fmla="*/ 947651 h 947651"/>
              <a:gd name="connsiteX1" fmla="*/ 16625 w 1041145"/>
              <a:gd name="connsiteY1" fmla="*/ 881149 h 947651"/>
              <a:gd name="connsiteX2" fmla="*/ 33251 w 1041145"/>
              <a:gd name="connsiteY2" fmla="*/ 864524 h 947651"/>
              <a:gd name="connsiteX3" fmla="*/ 49876 w 1041145"/>
              <a:gd name="connsiteY3" fmla="*/ 814647 h 947651"/>
              <a:gd name="connsiteX4" fmla="*/ 66502 w 1041145"/>
              <a:gd name="connsiteY4" fmla="*/ 798022 h 947651"/>
              <a:gd name="connsiteX5" fmla="*/ 116378 w 1041145"/>
              <a:gd name="connsiteY5" fmla="*/ 756458 h 947651"/>
              <a:gd name="connsiteX6" fmla="*/ 149629 w 1041145"/>
              <a:gd name="connsiteY6" fmla="*/ 714895 h 947651"/>
              <a:gd name="connsiteX7" fmla="*/ 174567 w 1041145"/>
              <a:gd name="connsiteY7" fmla="*/ 698269 h 947651"/>
              <a:gd name="connsiteX8" fmla="*/ 207818 w 1041145"/>
              <a:gd name="connsiteY8" fmla="*/ 665018 h 947651"/>
              <a:gd name="connsiteX9" fmla="*/ 232756 w 1041145"/>
              <a:gd name="connsiteY9" fmla="*/ 648393 h 947651"/>
              <a:gd name="connsiteX10" fmla="*/ 249382 w 1041145"/>
              <a:gd name="connsiteY10" fmla="*/ 631767 h 947651"/>
              <a:gd name="connsiteX11" fmla="*/ 274320 w 1041145"/>
              <a:gd name="connsiteY11" fmla="*/ 623455 h 947651"/>
              <a:gd name="connsiteX12" fmla="*/ 290945 w 1041145"/>
              <a:gd name="connsiteY12" fmla="*/ 606829 h 947651"/>
              <a:gd name="connsiteX13" fmla="*/ 340822 w 1041145"/>
              <a:gd name="connsiteY13" fmla="*/ 590204 h 947651"/>
              <a:gd name="connsiteX14" fmla="*/ 365760 w 1041145"/>
              <a:gd name="connsiteY14" fmla="*/ 581891 h 947651"/>
              <a:gd name="connsiteX15" fmla="*/ 440574 w 1041145"/>
              <a:gd name="connsiteY15" fmla="*/ 548640 h 947651"/>
              <a:gd name="connsiteX16" fmla="*/ 490451 w 1041145"/>
              <a:gd name="connsiteY16" fmla="*/ 532015 h 947651"/>
              <a:gd name="connsiteX17" fmla="*/ 515389 w 1041145"/>
              <a:gd name="connsiteY17" fmla="*/ 523702 h 947651"/>
              <a:gd name="connsiteX18" fmla="*/ 556953 w 1041145"/>
              <a:gd name="connsiteY18" fmla="*/ 515389 h 947651"/>
              <a:gd name="connsiteX19" fmla="*/ 581891 w 1041145"/>
              <a:gd name="connsiteY19" fmla="*/ 507077 h 947651"/>
              <a:gd name="connsiteX20" fmla="*/ 656705 w 1041145"/>
              <a:gd name="connsiteY20" fmla="*/ 490451 h 947651"/>
              <a:gd name="connsiteX21" fmla="*/ 681643 w 1041145"/>
              <a:gd name="connsiteY21" fmla="*/ 482138 h 947651"/>
              <a:gd name="connsiteX22" fmla="*/ 714894 w 1041145"/>
              <a:gd name="connsiteY22" fmla="*/ 473826 h 947651"/>
              <a:gd name="connsiteX23" fmla="*/ 773083 w 1041145"/>
              <a:gd name="connsiteY23" fmla="*/ 448887 h 947651"/>
              <a:gd name="connsiteX24" fmla="*/ 798022 w 1041145"/>
              <a:gd name="connsiteY24" fmla="*/ 432262 h 947651"/>
              <a:gd name="connsiteX25" fmla="*/ 847898 w 1041145"/>
              <a:gd name="connsiteY25" fmla="*/ 415637 h 947651"/>
              <a:gd name="connsiteX26" fmla="*/ 872836 w 1041145"/>
              <a:gd name="connsiteY26" fmla="*/ 407324 h 947651"/>
              <a:gd name="connsiteX27" fmla="*/ 922713 w 1041145"/>
              <a:gd name="connsiteY27" fmla="*/ 390698 h 947651"/>
              <a:gd name="connsiteX28" fmla="*/ 947651 w 1041145"/>
              <a:gd name="connsiteY28" fmla="*/ 382386 h 947651"/>
              <a:gd name="connsiteX29" fmla="*/ 997527 w 1041145"/>
              <a:gd name="connsiteY29" fmla="*/ 332509 h 947651"/>
              <a:gd name="connsiteX30" fmla="*/ 1014153 w 1041145"/>
              <a:gd name="connsiteY30" fmla="*/ 315884 h 947651"/>
              <a:gd name="connsiteX31" fmla="*/ 1030778 w 1041145"/>
              <a:gd name="connsiteY31" fmla="*/ 266007 h 947651"/>
              <a:gd name="connsiteX32" fmla="*/ 1039091 w 1041145"/>
              <a:gd name="connsiteY32" fmla="*/ 0 h 947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041145" h="947651">
                <a:moveTo>
                  <a:pt x="0" y="947651"/>
                </a:moveTo>
                <a:cubicBezTo>
                  <a:pt x="1787" y="938717"/>
                  <a:pt x="8958" y="893927"/>
                  <a:pt x="16625" y="881149"/>
                </a:cubicBezTo>
                <a:cubicBezTo>
                  <a:pt x="20657" y="874429"/>
                  <a:pt x="27709" y="870066"/>
                  <a:pt x="33251" y="864524"/>
                </a:cubicBezTo>
                <a:cubicBezTo>
                  <a:pt x="38793" y="847898"/>
                  <a:pt x="37484" y="827039"/>
                  <a:pt x="49876" y="814647"/>
                </a:cubicBezTo>
                <a:cubicBezTo>
                  <a:pt x="55418" y="809105"/>
                  <a:pt x="60481" y="803039"/>
                  <a:pt x="66502" y="798022"/>
                </a:cubicBezTo>
                <a:cubicBezTo>
                  <a:pt x="85907" y="781852"/>
                  <a:pt x="101336" y="775261"/>
                  <a:pt x="116378" y="756458"/>
                </a:cubicBezTo>
                <a:cubicBezTo>
                  <a:pt x="135583" y="732451"/>
                  <a:pt x="127325" y="732738"/>
                  <a:pt x="149629" y="714895"/>
                </a:cubicBezTo>
                <a:cubicBezTo>
                  <a:pt x="157430" y="708654"/>
                  <a:pt x="166982" y="704771"/>
                  <a:pt x="174567" y="698269"/>
                </a:cubicBezTo>
                <a:cubicBezTo>
                  <a:pt x="186468" y="688068"/>
                  <a:pt x="194776" y="673713"/>
                  <a:pt x="207818" y="665018"/>
                </a:cubicBezTo>
                <a:cubicBezTo>
                  <a:pt x="216131" y="659476"/>
                  <a:pt x="224955" y="654634"/>
                  <a:pt x="232756" y="648393"/>
                </a:cubicBezTo>
                <a:cubicBezTo>
                  <a:pt x="238876" y="643497"/>
                  <a:pt x="242661" y="635799"/>
                  <a:pt x="249382" y="631767"/>
                </a:cubicBezTo>
                <a:cubicBezTo>
                  <a:pt x="256896" y="627259"/>
                  <a:pt x="266007" y="626226"/>
                  <a:pt x="274320" y="623455"/>
                </a:cubicBezTo>
                <a:cubicBezTo>
                  <a:pt x="279862" y="617913"/>
                  <a:pt x="283935" y="610334"/>
                  <a:pt x="290945" y="606829"/>
                </a:cubicBezTo>
                <a:cubicBezTo>
                  <a:pt x="306620" y="598992"/>
                  <a:pt x="324196" y="595746"/>
                  <a:pt x="340822" y="590204"/>
                </a:cubicBezTo>
                <a:cubicBezTo>
                  <a:pt x="349135" y="587433"/>
                  <a:pt x="358469" y="586751"/>
                  <a:pt x="365760" y="581891"/>
                </a:cubicBezTo>
                <a:cubicBezTo>
                  <a:pt x="405279" y="555545"/>
                  <a:pt x="381221" y="568425"/>
                  <a:pt x="440574" y="548640"/>
                </a:cubicBezTo>
                <a:lnTo>
                  <a:pt x="490451" y="532015"/>
                </a:lnTo>
                <a:cubicBezTo>
                  <a:pt x="498764" y="529244"/>
                  <a:pt x="506797" y="525420"/>
                  <a:pt x="515389" y="523702"/>
                </a:cubicBezTo>
                <a:cubicBezTo>
                  <a:pt x="529244" y="520931"/>
                  <a:pt x="543246" y="518816"/>
                  <a:pt x="556953" y="515389"/>
                </a:cubicBezTo>
                <a:cubicBezTo>
                  <a:pt x="565454" y="513264"/>
                  <a:pt x="573466" y="509484"/>
                  <a:pt x="581891" y="507077"/>
                </a:cubicBezTo>
                <a:cubicBezTo>
                  <a:pt x="641654" y="490002"/>
                  <a:pt x="588103" y="507602"/>
                  <a:pt x="656705" y="490451"/>
                </a:cubicBezTo>
                <a:cubicBezTo>
                  <a:pt x="665206" y="488326"/>
                  <a:pt x="673218" y="484545"/>
                  <a:pt x="681643" y="482138"/>
                </a:cubicBezTo>
                <a:cubicBezTo>
                  <a:pt x="692628" y="478999"/>
                  <a:pt x="703810" y="476597"/>
                  <a:pt x="714894" y="473826"/>
                </a:cubicBezTo>
                <a:cubicBezTo>
                  <a:pt x="777501" y="432088"/>
                  <a:pt x="697937" y="481092"/>
                  <a:pt x="773083" y="448887"/>
                </a:cubicBezTo>
                <a:cubicBezTo>
                  <a:pt x="782266" y="444951"/>
                  <a:pt x="788892" y="436320"/>
                  <a:pt x="798022" y="432262"/>
                </a:cubicBezTo>
                <a:cubicBezTo>
                  <a:pt x="814036" y="425145"/>
                  <a:pt x="831273" y="421179"/>
                  <a:pt x="847898" y="415637"/>
                </a:cubicBezTo>
                <a:lnTo>
                  <a:pt x="872836" y="407324"/>
                </a:lnTo>
                <a:lnTo>
                  <a:pt x="922713" y="390698"/>
                </a:lnTo>
                <a:lnTo>
                  <a:pt x="947651" y="382386"/>
                </a:lnTo>
                <a:lnTo>
                  <a:pt x="997527" y="332509"/>
                </a:lnTo>
                <a:lnTo>
                  <a:pt x="1014153" y="315884"/>
                </a:lnTo>
                <a:cubicBezTo>
                  <a:pt x="1019695" y="299258"/>
                  <a:pt x="1028604" y="283397"/>
                  <a:pt x="1030778" y="266007"/>
                </a:cubicBezTo>
                <a:cubicBezTo>
                  <a:pt x="1047340" y="133518"/>
                  <a:pt x="1039091" y="221846"/>
                  <a:pt x="1039091" y="0"/>
                </a:cubicBezTo>
              </a:path>
            </a:pathLst>
          </a:custGeom>
          <a:noFill/>
          <a:ln w="28575" cap="flat" cmpd="sng" algn="ctr">
            <a:solidFill>
              <a:srgbClr val="00B0F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50" name="Straight Arrow Connector 49"/>
          <p:cNvCxnSpPr>
            <a:stCxn id="49" idx="31"/>
          </p:cNvCxnSpPr>
          <p:nvPr/>
        </p:nvCxnSpPr>
        <p:spPr bwMode="auto">
          <a:xfrm flipV="1">
            <a:off x="6157063" y="1709557"/>
            <a:ext cx="10979" cy="24139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F0"/>
            </a:solidFill>
            <a:prstDash val="sysDot"/>
            <a:round/>
            <a:headEnd type="none" w="med" len="med"/>
            <a:tailEnd type="triangle"/>
          </a:ln>
          <a:effectLst/>
        </p:spPr>
      </p:cxnSp>
      <p:sp>
        <p:nvSpPr>
          <p:cNvPr id="51" name="Line 10"/>
          <p:cNvSpPr>
            <a:spLocks noChangeShapeType="1"/>
          </p:cNvSpPr>
          <p:nvPr/>
        </p:nvSpPr>
        <p:spPr bwMode="auto">
          <a:xfrm>
            <a:off x="6222115" y="5522890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Up Arrow 2"/>
          <p:cNvSpPr/>
          <p:nvPr/>
        </p:nvSpPr>
        <p:spPr>
          <a:xfrm>
            <a:off x="5803757" y="5627016"/>
            <a:ext cx="175269" cy="283879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Line 10"/>
          <p:cNvSpPr>
            <a:spLocks noChangeShapeType="1"/>
          </p:cNvSpPr>
          <p:nvPr/>
        </p:nvSpPr>
        <p:spPr bwMode="auto">
          <a:xfrm>
            <a:off x="8496676" y="2625133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Rectangle 3"/>
          <p:cNvSpPr txBox="1">
            <a:spLocks noChangeArrowheads="1"/>
          </p:cNvSpPr>
          <p:nvPr/>
        </p:nvSpPr>
        <p:spPr bwMode="auto">
          <a:xfrm>
            <a:off x="1209777" y="346587"/>
            <a:ext cx="746227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4000" kern="0" dirty="0">
                <a:solidFill>
                  <a:srgbClr val="00B05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46" name="Rectangle 45"/>
          <p:cNvSpPr/>
          <p:nvPr/>
        </p:nvSpPr>
        <p:spPr>
          <a:xfrm>
            <a:off x="206477" y="2392442"/>
            <a:ext cx="3641879" cy="4132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148254" y="2387588"/>
            <a:ext cx="4513965" cy="4132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4353401" y="1310156"/>
            <a:ext cx="3951313" cy="38964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6042961" y="1434127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>
                    <a:solidFill>
                      <a:srgbClr val="FF0000"/>
                    </a:solidFill>
                  </a:rPr>
                  <a:t>+1</a:t>
                </a: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2961" y="1434127"/>
                <a:ext cx="1017073" cy="246221"/>
              </a:xfrm>
              <a:prstGeom prst="rect">
                <a:avLst/>
              </a:prstGeom>
              <a:blipFill rotWithShape="0">
                <a:blip r:embed="rId11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72623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 dirty="0"/>
          </a:p>
        </p:txBody>
      </p:sp>
      <p:sp>
        <p:nvSpPr>
          <p:cNvPr id="2" name="Rectangle 1"/>
          <p:cNvSpPr/>
          <p:nvPr/>
        </p:nvSpPr>
        <p:spPr bwMode="auto">
          <a:xfrm>
            <a:off x="256052" y="2418993"/>
            <a:ext cx="3563653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5040" y="2359704"/>
            <a:ext cx="36170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--- 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p**</a:t>
            </a:r>
            <a:endParaRPr lang="en-US" sz="2000" dirty="0">
              <a:solidFill>
                <a:srgbClr val="00B050"/>
              </a:solidFill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4159777" y="2418993"/>
            <a:ext cx="447294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25137" y="2382610"/>
            <a:ext cx="4507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---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dirty="0">
              <a:solidFill>
                <a:srgbClr val="33CC33"/>
              </a:solidFill>
            </a:endParaRPr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H="1">
            <a:off x="361961" y="2761328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Line 10"/>
          <p:cNvSpPr>
            <a:spLocks noChangeShapeType="1"/>
          </p:cNvSpPr>
          <p:nvPr/>
        </p:nvSpPr>
        <p:spPr bwMode="auto">
          <a:xfrm flipH="1">
            <a:off x="1183764" y="2758347"/>
            <a:ext cx="16259" cy="507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auto">
          <a:xfrm>
            <a:off x="3828692" y="2582449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9"/>
          <p:cNvSpPr>
            <a:spLocks noChangeShapeType="1"/>
          </p:cNvSpPr>
          <p:nvPr/>
        </p:nvSpPr>
        <p:spPr bwMode="auto">
          <a:xfrm>
            <a:off x="4391156" y="2766468"/>
            <a:ext cx="42950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8"/>
          <p:cNvSpPr>
            <a:spLocks noChangeShapeType="1"/>
          </p:cNvSpPr>
          <p:nvPr/>
        </p:nvSpPr>
        <p:spPr bwMode="auto">
          <a:xfrm>
            <a:off x="6440130" y="2767169"/>
            <a:ext cx="130925" cy="4644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6"/>
          <p:cNvSpPr>
            <a:spLocks noChangeShapeType="1"/>
          </p:cNvSpPr>
          <p:nvPr/>
        </p:nvSpPr>
        <p:spPr bwMode="auto">
          <a:xfrm>
            <a:off x="7029524" y="2766468"/>
            <a:ext cx="128058" cy="502514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Up Arrow 12"/>
          <p:cNvSpPr/>
          <p:nvPr/>
        </p:nvSpPr>
        <p:spPr bwMode="auto">
          <a:xfrm>
            <a:off x="3675203" y="3412202"/>
            <a:ext cx="1029125" cy="5525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094807" y="1662010"/>
            <a:ext cx="3814933" cy="75698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5" name="Straight Arrow Connector 54"/>
          <p:cNvCxnSpPr>
            <a:endCxn id="10" idx="0"/>
          </p:cNvCxnSpPr>
          <p:nvPr/>
        </p:nvCxnSpPr>
        <p:spPr bwMode="auto">
          <a:xfrm flipH="1">
            <a:off x="6378930" y="1699802"/>
            <a:ext cx="714471" cy="6828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8" name="Rectangle 87"/>
          <p:cNvSpPr/>
          <p:nvPr/>
        </p:nvSpPr>
        <p:spPr bwMode="auto">
          <a:xfrm>
            <a:off x="4386768" y="1332399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5775992" y="1261900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0" name="Straight Arrow Connector 89"/>
          <p:cNvCxnSpPr/>
          <p:nvPr/>
        </p:nvCxnSpPr>
        <p:spPr bwMode="auto">
          <a:xfrm>
            <a:off x="7518866" y="1699802"/>
            <a:ext cx="939334" cy="4043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6635283" y="1238658"/>
            <a:ext cx="6335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q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1154964" y="254964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964" y="2549649"/>
                <a:ext cx="853567" cy="246221"/>
              </a:xfrm>
              <a:prstGeom prst="rect">
                <a:avLst/>
              </a:prstGeom>
              <a:blipFill rotWithShape="0">
                <a:blip r:embed="rId3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933674" y="2538768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3674" y="2538768"/>
                <a:ext cx="853567" cy="246221"/>
              </a:xfrm>
              <a:prstGeom prst="rect">
                <a:avLst/>
              </a:prstGeom>
              <a:blipFill rotWithShape="0">
                <a:blip r:embed="rId4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4224377" y="2553022"/>
                <a:ext cx="105714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377" y="2553022"/>
                <a:ext cx="1057149" cy="246221"/>
              </a:xfrm>
              <a:prstGeom prst="rect">
                <a:avLst/>
              </a:prstGeom>
              <a:blipFill rotWithShape="0">
                <a:blip r:embed="rId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5157601" y="2538768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>
                    <a:solidFill>
                      <a:srgbClr val="FF0000"/>
                    </a:solidFill>
                  </a:rPr>
                  <a:t>+1</a:t>
                </a: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7601" y="2538768"/>
                <a:ext cx="1017073" cy="246221"/>
              </a:xfrm>
              <a:prstGeom prst="rect">
                <a:avLst/>
              </a:prstGeom>
              <a:blipFill rotWithShape="0">
                <a:blip r:embed="rId6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Line 10"/>
          <p:cNvSpPr>
            <a:spLocks noChangeShapeType="1"/>
          </p:cNvSpPr>
          <p:nvPr/>
        </p:nvSpPr>
        <p:spPr bwMode="auto">
          <a:xfrm flipH="1">
            <a:off x="1618534" y="5715427"/>
            <a:ext cx="10432" cy="519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1"/>
          <p:cNvSpPr>
            <a:spLocks noChangeShapeType="1"/>
          </p:cNvSpPr>
          <p:nvPr/>
        </p:nvSpPr>
        <p:spPr bwMode="auto">
          <a:xfrm flipH="1">
            <a:off x="754046" y="5715427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16"/>
          <p:cNvSpPr>
            <a:spLocks noChangeShapeType="1"/>
          </p:cNvSpPr>
          <p:nvPr/>
        </p:nvSpPr>
        <p:spPr bwMode="auto">
          <a:xfrm flipH="1">
            <a:off x="5587979" y="6250264"/>
            <a:ext cx="232856" cy="300790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5587426" y="5812362"/>
            <a:ext cx="1059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665590" y="5320589"/>
            <a:ext cx="5664902" cy="40460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65590" y="5283990"/>
            <a:ext cx="5774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normalizeH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normalizeH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 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8500" y="5469206"/>
                <a:ext cx="853567" cy="246221"/>
              </a:xfrm>
              <a:prstGeom prst="rect">
                <a:avLst/>
              </a:prstGeom>
              <a:blipFill rotWithShape="0">
                <a:blip r:embed="rId7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Line 10"/>
          <p:cNvSpPr>
            <a:spLocks noChangeShapeType="1"/>
          </p:cNvSpPr>
          <p:nvPr/>
        </p:nvSpPr>
        <p:spPr bwMode="auto">
          <a:xfrm>
            <a:off x="5427396" y="5722773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0"/>
          <p:cNvSpPr>
            <a:spLocks noChangeShapeType="1"/>
          </p:cNvSpPr>
          <p:nvPr/>
        </p:nvSpPr>
        <p:spPr bwMode="auto">
          <a:xfrm>
            <a:off x="3288102" y="5735365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Rectangle 71"/>
          <p:cNvSpPr/>
          <p:nvPr/>
        </p:nvSpPr>
        <p:spPr bwMode="auto">
          <a:xfrm>
            <a:off x="4386768" y="425515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775992" y="4184656"/>
            <a:ext cx="2060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                 k  p’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4" name="Straight Arrow Connector 73"/>
          <p:cNvCxnSpPr/>
          <p:nvPr/>
        </p:nvCxnSpPr>
        <p:spPr bwMode="auto">
          <a:xfrm flipH="1">
            <a:off x="3767846" y="4593840"/>
            <a:ext cx="2141894" cy="71252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5" name="Straight Arrow Connector 74"/>
          <p:cNvCxnSpPr/>
          <p:nvPr/>
        </p:nvCxnSpPr>
        <p:spPr bwMode="auto">
          <a:xfrm>
            <a:off x="7413523" y="4593840"/>
            <a:ext cx="752577" cy="5287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⌊"/>
                          <m:endChr m:val="⌋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e>
                      </m:d>
                    </m:oMath>
                  </m:oMathPara>
                </a14:m>
                <a:endParaRPr lang="en-US" sz="1000" b="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942" y="5458539"/>
                <a:ext cx="853567" cy="246221"/>
              </a:xfrm>
              <a:prstGeom prst="rect">
                <a:avLst/>
              </a:prstGeom>
              <a:blipFill rotWithShape="0">
                <a:blip r:embed="rId8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0990" y="5484045"/>
                <a:ext cx="1017073" cy="246221"/>
              </a:xfrm>
              <a:prstGeom prst="rect">
                <a:avLst/>
              </a:prstGeom>
              <a:blipFill rotWithShape="0">
                <a:blip r:embed="rId9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0231" y="5475305"/>
                <a:ext cx="1017073" cy="246221"/>
              </a:xfrm>
              <a:prstGeom prst="rect">
                <a:avLst/>
              </a:prstGeom>
              <a:blipFill rotWithShape="0">
                <a:blip r:embed="rId10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Line 10"/>
          <p:cNvSpPr>
            <a:spLocks noChangeShapeType="1"/>
          </p:cNvSpPr>
          <p:nvPr/>
        </p:nvSpPr>
        <p:spPr bwMode="auto">
          <a:xfrm>
            <a:off x="6222115" y="5522890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Up Arrow 2"/>
          <p:cNvSpPr/>
          <p:nvPr/>
        </p:nvSpPr>
        <p:spPr>
          <a:xfrm>
            <a:off x="5803757" y="5627016"/>
            <a:ext cx="175269" cy="283879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Line 10"/>
          <p:cNvSpPr>
            <a:spLocks noChangeShapeType="1"/>
          </p:cNvSpPr>
          <p:nvPr/>
        </p:nvSpPr>
        <p:spPr bwMode="auto">
          <a:xfrm>
            <a:off x="8496676" y="2625133"/>
            <a:ext cx="331085" cy="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Rectangle 3"/>
          <p:cNvSpPr txBox="1">
            <a:spLocks noChangeArrowheads="1"/>
          </p:cNvSpPr>
          <p:nvPr/>
        </p:nvSpPr>
        <p:spPr bwMode="auto">
          <a:xfrm>
            <a:off x="1209777" y="346587"/>
            <a:ext cx="746227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4000" kern="0" dirty="0">
                <a:solidFill>
                  <a:srgbClr val="00B05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46" name="Rectangle 45"/>
          <p:cNvSpPr/>
          <p:nvPr/>
        </p:nvSpPr>
        <p:spPr>
          <a:xfrm>
            <a:off x="206477" y="2392442"/>
            <a:ext cx="3641879" cy="4132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148254" y="2387588"/>
            <a:ext cx="4513965" cy="4132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4353401" y="1310156"/>
            <a:ext cx="3951313" cy="38964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6042961" y="1434127"/>
                <a:ext cx="101707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1000" b="0" dirty="0">
                    <a:solidFill>
                      <a:srgbClr val="FF0000"/>
                    </a:solidFill>
                  </a:rPr>
                  <a:t>+1</a:t>
                </a: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2961" y="1434127"/>
                <a:ext cx="1017073" cy="246221"/>
              </a:xfrm>
              <a:prstGeom prst="rect">
                <a:avLst/>
              </a:prstGeom>
              <a:blipFill rotWithShape="0">
                <a:blip r:embed="rId11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41330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4" name="Line 6"/>
          <p:cNvSpPr>
            <a:spLocks noChangeShapeType="1"/>
          </p:cNvSpPr>
          <p:nvPr/>
        </p:nvSpPr>
        <p:spPr bwMode="auto">
          <a:xfrm>
            <a:off x="2726811" y="4419192"/>
            <a:ext cx="161044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0" name="Line 12"/>
          <p:cNvSpPr>
            <a:spLocks noChangeShapeType="1"/>
          </p:cNvSpPr>
          <p:nvPr/>
        </p:nvSpPr>
        <p:spPr bwMode="auto">
          <a:xfrm>
            <a:off x="5692881" y="441919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3" name="Line 15"/>
          <p:cNvSpPr>
            <a:spLocks noChangeShapeType="1"/>
          </p:cNvSpPr>
          <p:nvPr/>
        </p:nvSpPr>
        <p:spPr bwMode="auto">
          <a:xfrm flipH="1">
            <a:off x="4149214" y="2666592"/>
            <a:ext cx="585023" cy="5638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4" name="Line 16"/>
          <p:cNvSpPr>
            <a:spLocks noChangeShapeType="1"/>
          </p:cNvSpPr>
          <p:nvPr/>
        </p:nvSpPr>
        <p:spPr bwMode="auto">
          <a:xfrm>
            <a:off x="5161936" y="2655162"/>
            <a:ext cx="707924" cy="5448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5" name="Line 17"/>
          <p:cNvSpPr>
            <a:spLocks noChangeShapeType="1"/>
          </p:cNvSpPr>
          <p:nvPr/>
        </p:nvSpPr>
        <p:spPr bwMode="auto">
          <a:xfrm flipH="1">
            <a:off x="2050639" y="3504792"/>
            <a:ext cx="1420763" cy="78207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6" name="Line 18"/>
          <p:cNvSpPr>
            <a:spLocks noChangeShapeType="1"/>
          </p:cNvSpPr>
          <p:nvPr/>
        </p:nvSpPr>
        <p:spPr bwMode="auto">
          <a:xfrm>
            <a:off x="3918773" y="3504792"/>
            <a:ext cx="1076014" cy="7772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7" name="Slide Number Placeholder 2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2F262D-A974-4339-AD38-09D598D5BE6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734238" y="23922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471403" y="32304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1372829" y="428686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4337259" y="428203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Line 7"/>
          <p:cNvSpPr>
            <a:spLocks noChangeShapeType="1"/>
          </p:cNvSpPr>
          <p:nvPr/>
        </p:nvSpPr>
        <p:spPr bwMode="auto">
          <a:xfrm>
            <a:off x="4783398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7"/>
          <p:cNvSpPr>
            <a:spLocks noChangeShapeType="1"/>
          </p:cNvSpPr>
          <p:nvPr/>
        </p:nvSpPr>
        <p:spPr bwMode="auto">
          <a:xfrm>
            <a:off x="4337259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>
            <a:off x="2265107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>
            <a:off x="1818968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>
            <a:off x="1372829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879013" y="407793"/>
            <a:ext cx="757918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B05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overflow: Insert key 7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sp>
        <p:nvSpPr>
          <p:cNvPr id="19" name="TextBox 19"/>
          <p:cNvSpPr txBox="1">
            <a:spLocks noChangeArrowheads="1"/>
          </p:cNvSpPr>
          <p:nvPr/>
        </p:nvSpPr>
        <p:spPr bwMode="auto">
          <a:xfrm>
            <a:off x="1304880" y="3670802"/>
            <a:ext cx="2680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7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531117" y="3888274"/>
            <a:ext cx="341978" cy="270771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4708290" y="2371009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3448595" y="3210910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348384" y="4274225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87D9E14-B81D-4DF6-9D4B-663A6BA93B63}"/>
              </a:ext>
            </a:extLst>
          </p:cNvPr>
          <p:cNvSpPr txBox="1"/>
          <p:nvPr/>
        </p:nvSpPr>
        <p:spPr>
          <a:xfrm>
            <a:off x="4663055" y="1901866"/>
            <a:ext cx="13682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Insert(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7)</a:t>
            </a:r>
          </a:p>
        </p:txBody>
      </p:sp>
    </p:spTree>
    <p:extLst>
      <p:ext uri="{BB962C8B-B14F-4D97-AF65-F5344CB8AC3E}">
        <p14:creationId xmlns:p14="http://schemas.microsoft.com/office/powerpoint/2010/main" val="1813183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80" name="Line 12"/>
          <p:cNvSpPr>
            <a:spLocks noChangeShapeType="1"/>
          </p:cNvSpPr>
          <p:nvPr/>
        </p:nvSpPr>
        <p:spPr bwMode="auto">
          <a:xfrm>
            <a:off x="5692881" y="441919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3" name="Line 15"/>
          <p:cNvSpPr>
            <a:spLocks noChangeShapeType="1"/>
          </p:cNvSpPr>
          <p:nvPr/>
        </p:nvSpPr>
        <p:spPr bwMode="auto">
          <a:xfrm flipH="1">
            <a:off x="4149214" y="2666592"/>
            <a:ext cx="585023" cy="5638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4" name="Line 16"/>
          <p:cNvSpPr>
            <a:spLocks noChangeShapeType="1"/>
          </p:cNvSpPr>
          <p:nvPr/>
        </p:nvSpPr>
        <p:spPr bwMode="auto">
          <a:xfrm>
            <a:off x="5161936" y="2655162"/>
            <a:ext cx="707924" cy="5448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5" name="Line 17"/>
          <p:cNvSpPr>
            <a:spLocks noChangeShapeType="1"/>
          </p:cNvSpPr>
          <p:nvPr/>
        </p:nvSpPr>
        <p:spPr bwMode="auto">
          <a:xfrm flipH="1">
            <a:off x="2020272" y="3504792"/>
            <a:ext cx="1451130" cy="654253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6" name="Line 18"/>
          <p:cNvSpPr>
            <a:spLocks noChangeShapeType="1"/>
          </p:cNvSpPr>
          <p:nvPr/>
        </p:nvSpPr>
        <p:spPr bwMode="auto">
          <a:xfrm>
            <a:off x="3918773" y="3504792"/>
            <a:ext cx="1076014" cy="7772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7" name="Slide Number Placeholder 2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2F262D-A974-4339-AD38-09D598D5BE6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734238" y="23922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471403" y="32304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1136854" y="428686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4337259" y="428203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Line 7"/>
          <p:cNvSpPr>
            <a:spLocks noChangeShapeType="1"/>
          </p:cNvSpPr>
          <p:nvPr/>
        </p:nvSpPr>
        <p:spPr bwMode="auto">
          <a:xfrm>
            <a:off x="4783398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7"/>
          <p:cNvSpPr>
            <a:spLocks noChangeShapeType="1"/>
          </p:cNvSpPr>
          <p:nvPr/>
        </p:nvSpPr>
        <p:spPr bwMode="auto">
          <a:xfrm>
            <a:off x="4337259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>
            <a:off x="2677421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>
            <a:off x="1582993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>
            <a:off x="1136854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879013" y="407793"/>
            <a:ext cx="757918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B05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overflow: Insert key 7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2679266" y="428047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" name="Line 7"/>
          <p:cNvSpPr>
            <a:spLocks noChangeShapeType="1"/>
          </p:cNvSpPr>
          <p:nvPr/>
        </p:nvSpPr>
        <p:spPr bwMode="auto">
          <a:xfrm>
            <a:off x="3123560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4708290" y="2371009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3448595" y="3210910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1102573" y="426730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9A9335F-0E50-488C-94E9-F95759A84BDD}"/>
              </a:ext>
            </a:extLst>
          </p:cNvPr>
          <p:cNvSpPr txBox="1"/>
          <p:nvPr/>
        </p:nvSpPr>
        <p:spPr>
          <a:xfrm>
            <a:off x="4663055" y="1901866"/>
            <a:ext cx="13682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Insert(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7)</a:t>
            </a:r>
          </a:p>
        </p:txBody>
      </p:sp>
    </p:spTree>
    <p:extLst>
      <p:ext uri="{BB962C8B-B14F-4D97-AF65-F5344CB8AC3E}">
        <p14:creationId xmlns:p14="http://schemas.microsoft.com/office/powerpoint/2010/main" val="13869011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80" name="Line 12"/>
          <p:cNvSpPr>
            <a:spLocks noChangeShapeType="1"/>
          </p:cNvSpPr>
          <p:nvPr/>
        </p:nvSpPr>
        <p:spPr bwMode="auto">
          <a:xfrm>
            <a:off x="5692881" y="441919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3" name="Line 15"/>
          <p:cNvSpPr>
            <a:spLocks noChangeShapeType="1"/>
          </p:cNvSpPr>
          <p:nvPr/>
        </p:nvSpPr>
        <p:spPr bwMode="auto">
          <a:xfrm flipH="1">
            <a:off x="4149214" y="2666592"/>
            <a:ext cx="585023" cy="5638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4" name="Line 16"/>
          <p:cNvSpPr>
            <a:spLocks noChangeShapeType="1"/>
          </p:cNvSpPr>
          <p:nvPr/>
        </p:nvSpPr>
        <p:spPr bwMode="auto">
          <a:xfrm>
            <a:off x="5161936" y="2655162"/>
            <a:ext cx="707924" cy="5448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5" name="Line 17"/>
          <p:cNvSpPr>
            <a:spLocks noChangeShapeType="1"/>
          </p:cNvSpPr>
          <p:nvPr/>
        </p:nvSpPr>
        <p:spPr bwMode="auto">
          <a:xfrm flipH="1">
            <a:off x="2020272" y="3504792"/>
            <a:ext cx="1451130" cy="654253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6" name="Line 18"/>
          <p:cNvSpPr>
            <a:spLocks noChangeShapeType="1"/>
          </p:cNvSpPr>
          <p:nvPr/>
        </p:nvSpPr>
        <p:spPr bwMode="auto">
          <a:xfrm>
            <a:off x="3918773" y="3504792"/>
            <a:ext cx="1076014" cy="7772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7" name="Slide Number Placeholder 2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2F262D-A974-4339-AD38-09D598D5BE6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734238" y="23922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471403" y="32304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1136854" y="428686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4337259" y="428203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Line 7"/>
          <p:cNvSpPr>
            <a:spLocks noChangeShapeType="1"/>
          </p:cNvSpPr>
          <p:nvPr/>
        </p:nvSpPr>
        <p:spPr bwMode="auto">
          <a:xfrm>
            <a:off x="4783398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7"/>
          <p:cNvSpPr>
            <a:spLocks noChangeShapeType="1"/>
          </p:cNvSpPr>
          <p:nvPr/>
        </p:nvSpPr>
        <p:spPr bwMode="auto">
          <a:xfrm>
            <a:off x="4337259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>
            <a:off x="2677421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>
            <a:off x="1582993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>
            <a:off x="1136854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879013" y="407793"/>
            <a:ext cx="757918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B05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overflow: Insert key 7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2679266" y="428047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" name="Line 7"/>
          <p:cNvSpPr>
            <a:spLocks noChangeShapeType="1"/>
          </p:cNvSpPr>
          <p:nvPr/>
        </p:nvSpPr>
        <p:spPr bwMode="auto">
          <a:xfrm>
            <a:off x="3123560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" name="Table 33"/>
          <p:cNvGraphicFramePr>
            <a:graphicFrameLocks noGrp="1"/>
          </p:cNvGraphicFramePr>
          <p:nvPr>
            <p:extLst/>
          </p:nvPr>
        </p:nvGraphicFramePr>
        <p:xfrm>
          <a:off x="1875554" y="546392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5" name="TextBox 19"/>
          <p:cNvSpPr txBox="1">
            <a:spLocks noChangeArrowheads="1"/>
          </p:cNvSpPr>
          <p:nvPr/>
        </p:nvSpPr>
        <p:spPr bwMode="auto">
          <a:xfrm>
            <a:off x="2497590" y="6038025"/>
            <a:ext cx="2680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7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2765612" y="5730595"/>
            <a:ext cx="11270" cy="363418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/>
          <p:cNvSpPr/>
          <p:nvPr/>
        </p:nvSpPr>
        <p:spPr>
          <a:xfrm>
            <a:off x="1589804" y="5330484"/>
            <a:ext cx="1927122" cy="1146516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708290" y="2371009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3448595" y="3210910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1102573" y="426730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1852748" y="5431736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993058" y="4159045"/>
            <a:ext cx="3156156" cy="70792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>
            <a:stCxn id="4" idx="0"/>
            <a:endCxn id="3" idx="2"/>
          </p:cNvCxnSpPr>
          <p:nvPr/>
        </p:nvCxnSpPr>
        <p:spPr>
          <a:xfrm flipV="1">
            <a:off x="2553365" y="4866968"/>
            <a:ext cx="17771" cy="4635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E4E34B6F-6DF8-4303-8EB3-28FE12597C9D}"/>
              </a:ext>
            </a:extLst>
          </p:cNvPr>
          <p:cNvSpPr txBox="1"/>
          <p:nvPr/>
        </p:nvSpPr>
        <p:spPr>
          <a:xfrm>
            <a:off x="4663055" y="1901866"/>
            <a:ext cx="13682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Insert(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7)</a:t>
            </a:r>
          </a:p>
        </p:txBody>
      </p:sp>
    </p:spTree>
    <p:extLst>
      <p:ext uri="{BB962C8B-B14F-4D97-AF65-F5344CB8AC3E}">
        <p14:creationId xmlns:p14="http://schemas.microsoft.com/office/powerpoint/2010/main" val="21662122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80" name="Line 12"/>
          <p:cNvSpPr>
            <a:spLocks noChangeShapeType="1"/>
          </p:cNvSpPr>
          <p:nvPr/>
        </p:nvSpPr>
        <p:spPr bwMode="auto">
          <a:xfrm>
            <a:off x="5692881" y="441919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3" name="Line 15"/>
          <p:cNvSpPr>
            <a:spLocks noChangeShapeType="1"/>
          </p:cNvSpPr>
          <p:nvPr/>
        </p:nvSpPr>
        <p:spPr bwMode="auto">
          <a:xfrm flipH="1">
            <a:off x="4149214" y="2666592"/>
            <a:ext cx="585023" cy="5638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4" name="Line 16"/>
          <p:cNvSpPr>
            <a:spLocks noChangeShapeType="1"/>
          </p:cNvSpPr>
          <p:nvPr/>
        </p:nvSpPr>
        <p:spPr bwMode="auto">
          <a:xfrm>
            <a:off x="5161936" y="2655162"/>
            <a:ext cx="707924" cy="5448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5" name="Line 17"/>
          <p:cNvSpPr>
            <a:spLocks noChangeShapeType="1"/>
          </p:cNvSpPr>
          <p:nvPr/>
        </p:nvSpPr>
        <p:spPr bwMode="auto">
          <a:xfrm flipH="1">
            <a:off x="2020272" y="3504792"/>
            <a:ext cx="1451130" cy="654253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6" name="Line 18"/>
          <p:cNvSpPr>
            <a:spLocks noChangeShapeType="1"/>
          </p:cNvSpPr>
          <p:nvPr/>
        </p:nvSpPr>
        <p:spPr bwMode="auto">
          <a:xfrm>
            <a:off x="3918773" y="3504792"/>
            <a:ext cx="1076014" cy="7772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7" name="Slide Number Placeholder 2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2F262D-A974-4339-AD38-09D598D5BE6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734238" y="23922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471403" y="32304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>
            <p:extLst/>
          </p:nvPr>
        </p:nvGraphicFramePr>
        <p:xfrm>
          <a:off x="1136854" y="428686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4337259" y="428203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Line 7"/>
          <p:cNvSpPr>
            <a:spLocks noChangeShapeType="1"/>
          </p:cNvSpPr>
          <p:nvPr/>
        </p:nvSpPr>
        <p:spPr bwMode="auto">
          <a:xfrm>
            <a:off x="4783398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7"/>
          <p:cNvSpPr>
            <a:spLocks noChangeShapeType="1"/>
          </p:cNvSpPr>
          <p:nvPr/>
        </p:nvSpPr>
        <p:spPr bwMode="auto">
          <a:xfrm>
            <a:off x="4337259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>
            <a:off x="2677421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>
            <a:off x="1582993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>
            <a:off x="1136854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879013" y="407793"/>
            <a:ext cx="757918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B05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overflow: Insert key 7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graphicFrame>
        <p:nvGraphicFramePr>
          <p:cNvPr id="30" name="Table 29"/>
          <p:cNvGraphicFramePr>
            <a:graphicFrameLocks noGrp="1"/>
          </p:cNvGraphicFramePr>
          <p:nvPr>
            <p:extLst/>
          </p:nvPr>
        </p:nvGraphicFramePr>
        <p:xfrm>
          <a:off x="2679266" y="428047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" name="Line 7"/>
          <p:cNvSpPr>
            <a:spLocks noChangeShapeType="1"/>
          </p:cNvSpPr>
          <p:nvPr/>
        </p:nvSpPr>
        <p:spPr bwMode="auto">
          <a:xfrm>
            <a:off x="3123560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2"/>
          <p:cNvSpPr>
            <a:spLocks noChangeShapeType="1"/>
          </p:cNvSpPr>
          <p:nvPr/>
        </p:nvSpPr>
        <p:spPr bwMode="auto">
          <a:xfrm>
            <a:off x="2492475" y="4424026"/>
            <a:ext cx="184945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2"/>
          <p:cNvSpPr>
            <a:spLocks noChangeShapeType="1"/>
          </p:cNvSpPr>
          <p:nvPr/>
        </p:nvSpPr>
        <p:spPr bwMode="auto">
          <a:xfrm>
            <a:off x="4034888" y="4424026"/>
            <a:ext cx="3048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" name="Table 33"/>
          <p:cNvGraphicFramePr>
            <a:graphicFrameLocks noGrp="1"/>
          </p:cNvGraphicFramePr>
          <p:nvPr>
            <p:extLst/>
          </p:nvPr>
        </p:nvGraphicFramePr>
        <p:xfrm>
          <a:off x="1875554" y="546392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5" name="TextBox 19"/>
          <p:cNvSpPr txBox="1">
            <a:spLocks noChangeArrowheads="1"/>
          </p:cNvSpPr>
          <p:nvPr/>
        </p:nvSpPr>
        <p:spPr bwMode="auto">
          <a:xfrm>
            <a:off x="2497590" y="6038025"/>
            <a:ext cx="2680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7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2765612" y="5730595"/>
            <a:ext cx="11270" cy="363418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ounded Rectangle 36"/>
          <p:cNvSpPr/>
          <p:nvPr/>
        </p:nvSpPr>
        <p:spPr>
          <a:xfrm>
            <a:off x="1589804" y="5330484"/>
            <a:ext cx="1927122" cy="1146516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4708290" y="2371009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3448595" y="3210910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1102573" y="426730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/>
          <p:cNvSpPr/>
          <p:nvPr/>
        </p:nvSpPr>
        <p:spPr>
          <a:xfrm>
            <a:off x="993058" y="4159045"/>
            <a:ext cx="3156156" cy="70792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Arrow Connector 42"/>
          <p:cNvCxnSpPr>
            <a:endCxn id="42" idx="2"/>
          </p:cNvCxnSpPr>
          <p:nvPr/>
        </p:nvCxnSpPr>
        <p:spPr>
          <a:xfrm flipV="1">
            <a:off x="2553365" y="4866968"/>
            <a:ext cx="17771" cy="4635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446A9F88-E015-4166-80B5-27F945DC0730}"/>
              </a:ext>
            </a:extLst>
          </p:cNvPr>
          <p:cNvSpPr txBox="1"/>
          <p:nvPr/>
        </p:nvSpPr>
        <p:spPr>
          <a:xfrm>
            <a:off x="4663055" y="1901866"/>
            <a:ext cx="13682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Insert(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7)</a:t>
            </a:r>
          </a:p>
        </p:txBody>
      </p:sp>
    </p:spTree>
    <p:extLst>
      <p:ext uri="{BB962C8B-B14F-4D97-AF65-F5344CB8AC3E}">
        <p14:creationId xmlns:p14="http://schemas.microsoft.com/office/powerpoint/2010/main" val="12659079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80" name="Line 12"/>
          <p:cNvSpPr>
            <a:spLocks noChangeShapeType="1"/>
          </p:cNvSpPr>
          <p:nvPr/>
        </p:nvSpPr>
        <p:spPr bwMode="auto">
          <a:xfrm>
            <a:off x="5692881" y="441919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3" name="Line 15"/>
          <p:cNvSpPr>
            <a:spLocks noChangeShapeType="1"/>
          </p:cNvSpPr>
          <p:nvPr/>
        </p:nvSpPr>
        <p:spPr bwMode="auto">
          <a:xfrm flipH="1">
            <a:off x="4149214" y="2666592"/>
            <a:ext cx="585023" cy="5638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4" name="Line 16"/>
          <p:cNvSpPr>
            <a:spLocks noChangeShapeType="1"/>
          </p:cNvSpPr>
          <p:nvPr/>
        </p:nvSpPr>
        <p:spPr bwMode="auto">
          <a:xfrm>
            <a:off x="5161936" y="2655162"/>
            <a:ext cx="707924" cy="5448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5" name="Line 17"/>
          <p:cNvSpPr>
            <a:spLocks noChangeShapeType="1"/>
          </p:cNvSpPr>
          <p:nvPr/>
        </p:nvSpPr>
        <p:spPr bwMode="auto">
          <a:xfrm flipH="1">
            <a:off x="1838632" y="3504792"/>
            <a:ext cx="1632770" cy="7659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6" name="Line 18"/>
          <p:cNvSpPr>
            <a:spLocks noChangeShapeType="1"/>
          </p:cNvSpPr>
          <p:nvPr/>
        </p:nvSpPr>
        <p:spPr bwMode="auto">
          <a:xfrm>
            <a:off x="3918773" y="3504792"/>
            <a:ext cx="1076014" cy="7772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7" name="Slide Number Placeholder 2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2F262D-A974-4339-AD38-09D598D5BE6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734238" y="23922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471403" y="32304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1136854" y="428686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4337259" y="428203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Line 7"/>
          <p:cNvSpPr>
            <a:spLocks noChangeShapeType="1"/>
          </p:cNvSpPr>
          <p:nvPr/>
        </p:nvSpPr>
        <p:spPr bwMode="auto">
          <a:xfrm>
            <a:off x="4783398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7"/>
          <p:cNvSpPr>
            <a:spLocks noChangeShapeType="1"/>
          </p:cNvSpPr>
          <p:nvPr/>
        </p:nvSpPr>
        <p:spPr bwMode="auto">
          <a:xfrm>
            <a:off x="4337259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>
            <a:off x="2677421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>
            <a:off x="1582993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>
            <a:off x="1136854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879013" y="407793"/>
            <a:ext cx="757918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B05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overflow: Insert key 7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2679266" y="428047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" name="Line 7"/>
          <p:cNvSpPr>
            <a:spLocks noChangeShapeType="1"/>
          </p:cNvSpPr>
          <p:nvPr/>
        </p:nvSpPr>
        <p:spPr bwMode="auto">
          <a:xfrm>
            <a:off x="3123560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2"/>
          <p:cNvSpPr>
            <a:spLocks noChangeShapeType="1"/>
          </p:cNvSpPr>
          <p:nvPr/>
        </p:nvSpPr>
        <p:spPr bwMode="auto">
          <a:xfrm>
            <a:off x="2492475" y="4424026"/>
            <a:ext cx="184945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2"/>
          <p:cNvSpPr>
            <a:spLocks noChangeShapeType="1"/>
          </p:cNvSpPr>
          <p:nvPr/>
        </p:nvSpPr>
        <p:spPr bwMode="auto">
          <a:xfrm>
            <a:off x="4034888" y="4424026"/>
            <a:ext cx="3048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/>
          </p:nvPr>
        </p:nvGraphicFramePr>
        <p:xfrm>
          <a:off x="1875554" y="546392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TextBox 19"/>
          <p:cNvSpPr txBox="1">
            <a:spLocks noChangeArrowheads="1"/>
          </p:cNvSpPr>
          <p:nvPr/>
        </p:nvSpPr>
        <p:spPr bwMode="auto">
          <a:xfrm>
            <a:off x="2497590" y="6038025"/>
            <a:ext cx="2680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7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2765612" y="5730595"/>
            <a:ext cx="11270" cy="363418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>
            <a:off x="1589804" y="5330484"/>
            <a:ext cx="1927122" cy="1146516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4708290" y="2371009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3448595" y="3210910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1102573" y="426730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/>
          <p:cNvSpPr/>
          <p:nvPr/>
        </p:nvSpPr>
        <p:spPr>
          <a:xfrm>
            <a:off x="993058" y="4159045"/>
            <a:ext cx="3156156" cy="70792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Arrow Connector 42"/>
          <p:cNvCxnSpPr>
            <a:endCxn id="42" idx="2"/>
          </p:cNvCxnSpPr>
          <p:nvPr/>
        </p:nvCxnSpPr>
        <p:spPr>
          <a:xfrm flipV="1">
            <a:off x="2553365" y="4866968"/>
            <a:ext cx="17771" cy="4635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C08AE254-915A-41AB-AC9B-D0B59690D199}"/>
              </a:ext>
            </a:extLst>
          </p:cNvPr>
          <p:cNvSpPr txBox="1"/>
          <p:nvPr/>
        </p:nvSpPr>
        <p:spPr>
          <a:xfrm>
            <a:off x="4663055" y="1901866"/>
            <a:ext cx="13682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Insert(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7)</a:t>
            </a:r>
          </a:p>
        </p:txBody>
      </p:sp>
    </p:spTree>
    <p:extLst>
      <p:ext uri="{BB962C8B-B14F-4D97-AF65-F5344CB8AC3E}">
        <p14:creationId xmlns:p14="http://schemas.microsoft.com/office/powerpoint/2010/main" val="10586210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80" name="Line 12"/>
          <p:cNvSpPr>
            <a:spLocks noChangeShapeType="1"/>
          </p:cNvSpPr>
          <p:nvPr/>
        </p:nvSpPr>
        <p:spPr bwMode="auto">
          <a:xfrm>
            <a:off x="5692881" y="441919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3" name="Line 15"/>
          <p:cNvSpPr>
            <a:spLocks noChangeShapeType="1"/>
          </p:cNvSpPr>
          <p:nvPr/>
        </p:nvSpPr>
        <p:spPr bwMode="auto">
          <a:xfrm flipH="1">
            <a:off x="4149214" y="2666592"/>
            <a:ext cx="585023" cy="5638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4" name="Line 16"/>
          <p:cNvSpPr>
            <a:spLocks noChangeShapeType="1"/>
          </p:cNvSpPr>
          <p:nvPr/>
        </p:nvSpPr>
        <p:spPr bwMode="auto">
          <a:xfrm>
            <a:off x="5161936" y="2655162"/>
            <a:ext cx="707924" cy="5448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5" name="Line 17"/>
          <p:cNvSpPr>
            <a:spLocks noChangeShapeType="1"/>
          </p:cNvSpPr>
          <p:nvPr/>
        </p:nvSpPr>
        <p:spPr bwMode="auto">
          <a:xfrm flipH="1">
            <a:off x="1838632" y="3504792"/>
            <a:ext cx="1632770" cy="7659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6" name="Line 18"/>
          <p:cNvSpPr>
            <a:spLocks noChangeShapeType="1"/>
          </p:cNvSpPr>
          <p:nvPr/>
        </p:nvSpPr>
        <p:spPr bwMode="auto">
          <a:xfrm>
            <a:off x="3918773" y="3504792"/>
            <a:ext cx="1076014" cy="7772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7" name="Slide Number Placeholder 2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2F262D-A974-4339-AD38-09D598D5BE6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734238" y="23922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471403" y="32304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1136854" y="428686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4337259" y="428203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Line 7"/>
          <p:cNvSpPr>
            <a:spLocks noChangeShapeType="1"/>
          </p:cNvSpPr>
          <p:nvPr/>
        </p:nvSpPr>
        <p:spPr bwMode="auto">
          <a:xfrm>
            <a:off x="4783398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7"/>
          <p:cNvSpPr>
            <a:spLocks noChangeShapeType="1"/>
          </p:cNvSpPr>
          <p:nvPr/>
        </p:nvSpPr>
        <p:spPr bwMode="auto">
          <a:xfrm>
            <a:off x="4337259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>
            <a:off x="2677421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>
            <a:off x="1582993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>
            <a:off x="1136854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879013" y="407793"/>
            <a:ext cx="757918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B05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overflow: Insert key 7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2679266" y="428047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" name="Line 7"/>
          <p:cNvSpPr>
            <a:spLocks noChangeShapeType="1"/>
          </p:cNvSpPr>
          <p:nvPr/>
        </p:nvSpPr>
        <p:spPr bwMode="auto">
          <a:xfrm>
            <a:off x="3123560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2"/>
          <p:cNvSpPr>
            <a:spLocks noChangeShapeType="1"/>
          </p:cNvSpPr>
          <p:nvPr/>
        </p:nvSpPr>
        <p:spPr bwMode="auto">
          <a:xfrm>
            <a:off x="2492475" y="4424026"/>
            <a:ext cx="184945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2"/>
          <p:cNvSpPr>
            <a:spLocks noChangeShapeType="1"/>
          </p:cNvSpPr>
          <p:nvPr/>
        </p:nvSpPr>
        <p:spPr bwMode="auto">
          <a:xfrm>
            <a:off x="4034888" y="4424026"/>
            <a:ext cx="3048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4" name="Straight Arrow Connector 33"/>
          <p:cNvCxnSpPr/>
          <p:nvPr/>
        </p:nvCxnSpPr>
        <p:spPr>
          <a:xfrm flipV="1">
            <a:off x="3123560" y="3723117"/>
            <a:ext cx="285930" cy="368325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Table 34"/>
          <p:cNvGraphicFramePr>
            <a:graphicFrameLocks noGrp="1"/>
          </p:cNvGraphicFramePr>
          <p:nvPr>
            <p:extLst/>
          </p:nvPr>
        </p:nvGraphicFramePr>
        <p:xfrm>
          <a:off x="1875554" y="546392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TextBox 19"/>
          <p:cNvSpPr txBox="1">
            <a:spLocks noChangeArrowheads="1"/>
          </p:cNvSpPr>
          <p:nvPr/>
        </p:nvSpPr>
        <p:spPr bwMode="auto">
          <a:xfrm>
            <a:off x="2497590" y="6038025"/>
            <a:ext cx="2680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7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2765612" y="5730595"/>
            <a:ext cx="11270" cy="363418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>
            <a:off x="1589804" y="5330484"/>
            <a:ext cx="1927122" cy="1146516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4708290" y="2371009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3448595" y="3210910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1102573" y="426730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/>
          <p:cNvSpPr/>
          <p:nvPr/>
        </p:nvSpPr>
        <p:spPr>
          <a:xfrm>
            <a:off x="993058" y="4159045"/>
            <a:ext cx="3156156" cy="70792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Arrow Connector 43"/>
          <p:cNvCxnSpPr>
            <a:endCxn id="43" idx="2"/>
          </p:cNvCxnSpPr>
          <p:nvPr/>
        </p:nvCxnSpPr>
        <p:spPr>
          <a:xfrm flipV="1">
            <a:off x="2553365" y="4866968"/>
            <a:ext cx="17771" cy="4635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27BE1641-75E3-472D-B0E2-0E6D8B075CA3}"/>
              </a:ext>
            </a:extLst>
          </p:cNvPr>
          <p:cNvSpPr txBox="1"/>
          <p:nvPr/>
        </p:nvSpPr>
        <p:spPr>
          <a:xfrm>
            <a:off x="4663055" y="1901866"/>
            <a:ext cx="13682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Insert(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7)</a:t>
            </a:r>
          </a:p>
        </p:txBody>
      </p:sp>
    </p:spTree>
    <p:extLst>
      <p:ext uri="{BB962C8B-B14F-4D97-AF65-F5344CB8AC3E}">
        <p14:creationId xmlns:p14="http://schemas.microsoft.com/office/powerpoint/2010/main" val="21775173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80" name="Line 12"/>
          <p:cNvSpPr>
            <a:spLocks noChangeShapeType="1"/>
          </p:cNvSpPr>
          <p:nvPr/>
        </p:nvSpPr>
        <p:spPr bwMode="auto">
          <a:xfrm>
            <a:off x="5692881" y="441919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3" name="Line 15"/>
          <p:cNvSpPr>
            <a:spLocks noChangeShapeType="1"/>
          </p:cNvSpPr>
          <p:nvPr/>
        </p:nvSpPr>
        <p:spPr bwMode="auto">
          <a:xfrm flipH="1">
            <a:off x="4149214" y="2666592"/>
            <a:ext cx="585023" cy="5638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4" name="Line 16"/>
          <p:cNvSpPr>
            <a:spLocks noChangeShapeType="1"/>
          </p:cNvSpPr>
          <p:nvPr/>
        </p:nvSpPr>
        <p:spPr bwMode="auto">
          <a:xfrm>
            <a:off x="5161936" y="2655162"/>
            <a:ext cx="707924" cy="5448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5" name="Line 17"/>
          <p:cNvSpPr>
            <a:spLocks noChangeShapeType="1"/>
          </p:cNvSpPr>
          <p:nvPr/>
        </p:nvSpPr>
        <p:spPr bwMode="auto">
          <a:xfrm flipH="1">
            <a:off x="1838632" y="3504792"/>
            <a:ext cx="1632770" cy="7659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6" name="Line 18"/>
          <p:cNvSpPr>
            <a:spLocks noChangeShapeType="1"/>
          </p:cNvSpPr>
          <p:nvPr/>
        </p:nvSpPr>
        <p:spPr bwMode="auto">
          <a:xfrm>
            <a:off x="4366755" y="3504792"/>
            <a:ext cx="657528" cy="77724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7" name="Slide Number Placeholder 2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2F262D-A974-4339-AD38-09D598D5BE6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734238" y="23922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/>
          </p:nvPr>
        </p:nvGraphicFramePr>
        <p:xfrm>
          <a:off x="3471403" y="32304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1136854" y="428686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4337259" y="428203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Line 7"/>
          <p:cNvSpPr>
            <a:spLocks noChangeShapeType="1"/>
          </p:cNvSpPr>
          <p:nvPr/>
        </p:nvSpPr>
        <p:spPr bwMode="auto">
          <a:xfrm>
            <a:off x="4783398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7"/>
          <p:cNvSpPr>
            <a:spLocks noChangeShapeType="1"/>
          </p:cNvSpPr>
          <p:nvPr/>
        </p:nvSpPr>
        <p:spPr bwMode="auto">
          <a:xfrm>
            <a:off x="4337259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>
            <a:off x="2677421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>
            <a:off x="1582993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>
            <a:off x="1136854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879013" y="407793"/>
            <a:ext cx="757918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B05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overflow: Insert key 7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2679266" y="428047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" name="Line 7"/>
          <p:cNvSpPr>
            <a:spLocks noChangeShapeType="1"/>
          </p:cNvSpPr>
          <p:nvPr/>
        </p:nvSpPr>
        <p:spPr bwMode="auto">
          <a:xfrm>
            <a:off x="3123560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2"/>
          <p:cNvSpPr>
            <a:spLocks noChangeShapeType="1"/>
          </p:cNvSpPr>
          <p:nvPr/>
        </p:nvSpPr>
        <p:spPr bwMode="auto">
          <a:xfrm>
            <a:off x="2492475" y="4424026"/>
            <a:ext cx="184945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2"/>
          <p:cNvSpPr>
            <a:spLocks noChangeShapeType="1"/>
          </p:cNvSpPr>
          <p:nvPr/>
        </p:nvSpPr>
        <p:spPr bwMode="auto">
          <a:xfrm>
            <a:off x="4034888" y="4424026"/>
            <a:ext cx="3048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8"/>
          <p:cNvSpPr>
            <a:spLocks noChangeShapeType="1"/>
          </p:cNvSpPr>
          <p:nvPr/>
        </p:nvSpPr>
        <p:spPr bwMode="auto">
          <a:xfrm flipH="1">
            <a:off x="3352800" y="3498364"/>
            <a:ext cx="548754" cy="77236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/>
          </p:nvPr>
        </p:nvGraphicFramePr>
        <p:xfrm>
          <a:off x="1875554" y="546392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TextBox 19"/>
          <p:cNvSpPr txBox="1">
            <a:spLocks noChangeArrowheads="1"/>
          </p:cNvSpPr>
          <p:nvPr/>
        </p:nvSpPr>
        <p:spPr bwMode="auto">
          <a:xfrm>
            <a:off x="2497590" y="6038025"/>
            <a:ext cx="2680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7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2765612" y="5730595"/>
            <a:ext cx="11270" cy="363418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>
            <a:off x="1589804" y="5330484"/>
            <a:ext cx="1927122" cy="1146516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4708290" y="2371009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3448595" y="3210910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1102573" y="426730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2652183" y="4243078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993058" y="4159045"/>
            <a:ext cx="3156156" cy="70792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Arrow Connector 44"/>
          <p:cNvCxnSpPr>
            <a:endCxn id="44" idx="2"/>
          </p:cNvCxnSpPr>
          <p:nvPr/>
        </p:nvCxnSpPr>
        <p:spPr>
          <a:xfrm flipV="1">
            <a:off x="2553365" y="4866968"/>
            <a:ext cx="17771" cy="4635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FB6C4177-74FC-44F3-9F9A-7F5E73C01CA6}"/>
              </a:ext>
            </a:extLst>
          </p:cNvPr>
          <p:cNvSpPr txBox="1"/>
          <p:nvPr/>
        </p:nvSpPr>
        <p:spPr>
          <a:xfrm>
            <a:off x="4663055" y="1901866"/>
            <a:ext cx="13682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Insert(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7)</a:t>
            </a:r>
          </a:p>
        </p:txBody>
      </p:sp>
    </p:spTree>
    <p:extLst>
      <p:ext uri="{BB962C8B-B14F-4D97-AF65-F5344CB8AC3E}">
        <p14:creationId xmlns:p14="http://schemas.microsoft.com/office/powerpoint/2010/main" val="22072093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80" name="Line 12"/>
          <p:cNvSpPr>
            <a:spLocks noChangeShapeType="1"/>
          </p:cNvSpPr>
          <p:nvPr/>
        </p:nvSpPr>
        <p:spPr bwMode="auto">
          <a:xfrm>
            <a:off x="5692881" y="441919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3" name="Line 15"/>
          <p:cNvSpPr>
            <a:spLocks noChangeShapeType="1"/>
          </p:cNvSpPr>
          <p:nvPr/>
        </p:nvSpPr>
        <p:spPr bwMode="auto">
          <a:xfrm flipH="1">
            <a:off x="4149214" y="2666592"/>
            <a:ext cx="585023" cy="5638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4" name="Line 16"/>
          <p:cNvSpPr>
            <a:spLocks noChangeShapeType="1"/>
          </p:cNvSpPr>
          <p:nvPr/>
        </p:nvSpPr>
        <p:spPr bwMode="auto">
          <a:xfrm>
            <a:off x="5161936" y="2655162"/>
            <a:ext cx="707924" cy="5448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5" name="Line 17"/>
          <p:cNvSpPr>
            <a:spLocks noChangeShapeType="1"/>
          </p:cNvSpPr>
          <p:nvPr/>
        </p:nvSpPr>
        <p:spPr bwMode="auto">
          <a:xfrm flipH="1">
            <a:off x="1838632" y="3504792"/>
            <a:ext cx="1632770" cy="7659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6" name="Line 18"/>
          <p:cNvSpPr>
            <a:spLocks noChangeShapeType="1"/>
          </p:cNvSpPr>
          <p:nvPr/>
        </p:nvSpPr>
        <p:spPr bwMode="auto">
          <a:xfrm>
            <a:off x="4366755" y="3504792"/>
            <a:ext cx="657528" cy="77724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7" name="Slide Number Placeholder 2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2F262D-A974-4339-AD38-09D598D5BE6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734238" y="23922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/>
          </p:nvPr>
        </p:nvGraphicFramePr>
        <p:xfrm>
          <a:off x="3471403" y="32304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1136854" y="428686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4337259" y="428203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Line 7"/>
          <p:cNvSpPr>
            <a:spLocks noChangeShapeType="1"/>
          </p:cNvSpPr>
          <p:nvPr/>
        </p:nvSpPr>
        <p:spPr bwMode="auto">
          <a:xfrm>
            <a:off x="4783398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7"/>
          <p:cNvSpPr>
            <a:spLocks noChangeShapeType="1"/>
          </p:cNvSpPr>
          <p:nvPr/>
        </p:nvSpPr>
        <p:spPr bwMode="auto">
          <a:xfrm>
            <a:off x="4337259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>
            <a:off x="2677421" y="4564546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>
            <a:off x="1582993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>
            <a:off x="1136854" y="4556352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879013" y="407793"/>
            <a:ext cx="757918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B05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overflow: Insert key 7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2679266" y="428047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" name="Line 7"/>
          <p:cNvSpPr>
            <a:spLocks noChangeShapeType="1"/>
          </p:cNvSpPr>
          <p:nvPr/>
        </p:nvSpPr>
        <p:spPr bwMode="auto">
          <a:xfrm>
            <a:off x="3123560" y="453996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2"/>
          <p:cNvSpPr>
            <a:spLocks noChangeShapeType="1"/>
          </p:cNvSpPr>
          <p:nvPr/>
        </p:nvSpPr>
        <p:spPr bwMode="auto">
          <a:xfrm>
            <a:off x="2492475" y="4424026"/>
            <a:ext cx="184945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2"/>
          <p:cNvSpPr>
            <a:spLocks noChangeShapeType="1"/>
          </p:cNvSpPr>
          <p:nvPr/>
        </p:nvSpPr>
        <p:spPr bwMode="auto">
          <a:xfrm>
            <a:off x="4034888" y="4424026"/>
            <a:ext cx="3048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8"/>
          <p:cNvSpPr>
            <a:spLocks noChangeShapeType="1"/>
          </p:cNvSpPr>
          <p:nvPr/>
        </p:nvSpPr>
        <p:spPr bwMode="auto">
          <a:xfrm flipH="1">
            <a:off x="3352800" y="3498364"/>
            <a:ext cx="548754" cy="77236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4708290" y="2371009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3448595" y="3210910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1102573" y="426730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2652183" y="4243078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4721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 dirty="0"/>
          </a:p>
        </p:txBody>
      </p:sp>
      <p:grpSp>
        <p:nvGrpSpPr>
          <p:cNvPr id="47" name="Group 46"/>
          <p:cNvGrpSpPr/>
          <p:nvPr/>
        </p:nvGrpSpPr>
        <p:grpSpPr>
          <a:xfrm>
            <a:off x="330576" y="5109418"/>
            <a:ext cx="8569529" cy="955864"/>
            <a:chOff x="330576" y="4677150"/>
            <a:chExt cx="8569529" cy="955864"/>
          </a:xfrm>
        </p:grpSpPr>
        <p:sp>
          <p:nvSpPr>
            <p:cNvPr id="56327" name="Line 7"/>
            <p:cNvSpPr>
              <a:spLocks noChangeShapeType="1"/>
            </p:cNvSpPr>
            <p:nvPr/>
          </p:nvSpPr>
          <p:spPr bwMode="auto">
            <a:xfrm flipH="1">
              <a:off x="330576" y="5122057"/>
              <a:ext cx="185555" cy="5095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0" name="Line 10"/>
            <p:cNvSpPr>
              <a:spLocks noChangeShapeType="1"/>
            </p:cNvSpPr>
            <p:nvPr/>
          </p:nvSpPr>
          <p:spPr bwMode="auto">
            <a:xfrm flipH="1">
              <a:off x="3075850" y="5100471"/>
              <a:ext cx="57958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1" name="Line 11"/>
            <p:cNvSpPr>
              <a:spLocks noChangeShapeType="1"/>
            </p:cNvSpPr>
            <p:nvPr/>
          </p:nvSpPr>
          <p:spPr bwMode="auto">
            <a:xfrm flipH="1">
              <a:off x="1291804" y="5108669"/>
              <a:ext cx="66502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6" name="Line 16"/>
            <p:cNvSpPr>
              <a:spLocks noChangeShapeType="1"/>
            </p:cNvSpPr>
            <p:nvPr/>
          </p:nvSpPr>
          <p:spPr bwMode="auto">
            <a:xfrm>
              <a:off x="8394171" y="5130500"/>
              <a:ext cx="128058" cy="502514"/>
            </a:xfrm>
            <a:prstGeom prst="line">
              <a:avLst/>
            </a:prstGeom>
            <a:noFill/>
            <a:ln w="9525">
              <a:solidFill>
                <a:srgbClr val="00B0F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854626" y="4677150"/>
              <a:ext cx="10454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000" dirty="0">
                <a:solidFill>
                  <a:srgbClr val="00B0F0"/>
                </a:solidFill>
              </a:endParaRPr>
            </a:p>
          </p:txBody>
        </p:sp>
        <p:sp>
          <p:nvSpPr>
            <p:cNvPr id="3" name="Rectangle 2"/>
            <p:cNvSpPr/>
            <p:nvPr/>
          </p:nvSpPr>
          <p:spPr bwMode="auto">
            <a:xfrm>
              <a:off x="358018" y="4713749"/>
              <a:ext cx="7496607" cy="40460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58018" y="4677150"/>
              <a:ext cx="75611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…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normalizeH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normalizeH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            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48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1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>
                      <a:solidFill>
                        <a:schemeClr val="tx1"/>
                      </a:solidFill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Line 10"/>
            <p:cNvSpPr>
              <a:spLocks noChangeShapeType="1"/>
            </p:cNvSpPr>
            <p:nvPr/>
          </p:nvSpPr>
          <p:spPr bwMode="auto">
            <a:xfrm>
              <a:off x="6872026" y="5127019"/>
              <a:ext cx="99046" cy="5046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10"/>
            <p:cNvSpPr>
              <a:spLocks noChangeShapeType="1"/>
            </p:cNvSpPr>
            <p:nvPr/>
          </p:nvSpPr>
          <p:spPr bwMode="auto">
            <a:xfrm>
              <a:off x="4716877" y="5116942"/>
              <a:ext cx="37742" cy="4978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823374" y="4086999"/>
            <a:ext cx="3878618" cy="404150"/>
            <a:chOff x="3141726" y="4086999"/>
            <a:chExt cx="3878618" cy="404150"/>
          </a:xfrm>
        </p:grpSpPr>
        <p:sp>
          <p:nvSpPr>
            <p:cNvPr id="53" name="Rectangle 52"/>
            <p:cNvSpPr/>
            <p:nvPr/>
          </p:nvSpPr>
          <p:spPr bwMode="auto">
            <a:xfrm>
              <a:off x="3141726" y="4150327"/>
              <a:ext cx="3878618" cy="34082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287729" y="4086999"/>
              <a:ext cx="19080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k’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p’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3" name="Line 8"/>
          <p:cNvSpPr>
            <a:spLocks noChangeShapeType="1"/>
          </p:cNvSpPr>
          <p:nvPr/>
        </p:nvSpPr>
        <p:spPr bwMode="auto">
          <a:xfrm>
            <a:off x="6614881" y="4496118"/>
            <a:ext cx="633817" cy="1630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 bwMode="auto">
          <a:xfrm flipH="1">
            <a:off x="2977840" y="4500241"/>
            <a:ext cx="2059673" cy="6351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blipFill rotWithShape="0">
                <a:blip r:embed="rId7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blipFill rotWithShape="0">
                <a:blip r:embed="rId8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Line 10"/>
          <p:cNvSpPr>
            <a:spLocks noChangeShapeType="1"/>
          </p:cNvSpPr>
          <p:nvPr/>
        </p:nvSpPr>
        <p:spPr bwMode="auto">
          <a:xfrm>
            <a:off x="7525132" y="5543977"/>
            <a:ext cx="99046" cy="5046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Rectangle 3"/>
          <p:cNvSpPr txBox="1">
            <a:spLocks noChangeArrowheads="1"/>
          </p:cNvSpPr>
          <p:nvPr/>
        </p:nvSpPr>
        <p:spPr bwMode="auto">
          <a:xfrm>
            <a:off x="1371600" y="277761"/>
            <a:ext cx="6592529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3600" kern="0" dirty="0" err="1">
                <a:solidFill>
                  <a:srgbClr val="00B05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</a:t>
            </a:r>
          </a:p>
        </p:txBody>
      </p:sp>
    </p:spTree>
    <p:extLst>
      <p:ext uri="{BB962C8B-B14F-4D97-AF65-F5344CB8AC3E}">
        <p14:creationId xmlns:p14="http://schemas.microsoft.com/office/powerpoint/2010/main" val="34739872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 dirty="0"/>
          </a:p>
        </p:txBody>
      </p:sp>
      <p:grpSp>
        <p:nvGrpSpPr>
          <p:cNvPr id="47" name="Group 46"/>
          <p:cNvGrpSpPr/>
          <p:nvPr/>
        </p:nvGrpSpPr>
        <p:grpSpPr>
          <a:xfrm>
            <a:off x="330576" y="5109418"/>
            <a:ext cx="8569529" cy="955864"/>
            <a:chOff x="330576" y="4677150"/>
            <a:chExt cx="8569529" cy="955864"/>
          </a:xfrm>
        </p:grpSpPr>
        <p:sp>
          <p:nvSpPr>
            <p:cNvPr id="56327" name="Line 7"/>
            <p:cNvSpPr>
              <a:spLocks noChangeShapeType="1"/>
            </p:cNvSpPr>
            <p:nvPr/>
          </p:nvSpPr>
          <p:spPr bwMode="auto">
            <a:xfrm flipH="1">
              <a:off x="330576" y="5122057"/>
              <a:ext cx="185555" cy="5095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0" name="Line 10"/>
            <p:cNvSpPr>
              <a:spLocks noChangeShapeType="1"/>
            </p:cNvSpPr>
            <p:nvPr/>
          </p:nvSpPr>
          <p:spPr bwMode="auto">
            <a:xfrm flipH="1">
              <a:off x="3075850" y="5100471"/>
              <a:ext cx="57958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1" name="Line 11"/>
            <p:cNvSpPr>
              <a:spLocks noChangeShapeType="1"/>
            </p:cNvSpPr>
            <p:nvPr/>
          </p:nvSpPr>
          <p:spPr bwMode="auto">
            <a:xfrm flipH="1">
              <a:off x="1291804" y="5108669"/>
              <a:ext cx="66502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6" name="Line 16"/>
            <p:cNvSpPr>
              <a:spLocks noChangeShapeType="1"/>
            </p:cNvSpPr>
            <p:nvPr/>
          </p:nvSpPr>
          <p:spPr bwMode="auto">
            <a:xfrm>
              <a:off x="8394171" y="5130500"/>
              <a:ext cx="128058" cy="502514"/>
            </a:xfrm>
            <a:prstGeom prst="line">
              <a:avLst/>
            </a:prstGeom>
            <a:noFill/>
            <a:ln w="9525">
              <a:solidFill>
                <a:srgbClr val="00B0F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854626" y="4677150"/>
              <a:ext cx="10454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000" dirty="0">
                <a:solidFill>
                  <a:srgbClr val="00B0F0"/>
                </a:solidFill>
              </a:endParaRPr>
            </a:p>
          </p:txBody>
        </p:sp>
        <p:sp>
          <p:nvSpPr>
            <p:cNvPr id="3" name="Rectangle 2"/>
            <p:cNvSpPr/>
            <p:nvPr/>
          </p:nvSpPr>
          <p:spPr bwMode="auto">
            <a:xfrm>
              <a:off x="358018" y="4713749"/>
              <a:ext cx="7496607" cy="40460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58018" y="4677150"/>
              <a:ext cx="75611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…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normalizeH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normalizeH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            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48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1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>
                      <a:solidFill>
                        <a:schemeClr val="tx1"/>
                      </a:solidFill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Line 10"/>
            <p:cNvSpPr>
              <a:spLocks noChangeShapeType="1"/>
            </p:cNvSpPr>
            <p:nvPr/>
          </p:nvSpPr>
          <p:spPr bwMode="auto">
            <a:xfrm>
              <a:off x="6872026" y="5127019"/>
              <a:ext cx="99046" cy="5046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10"/>
            <p:cNvSpPr>
              <a:spLocks noChangeShapeType="1"/>
            </p:cNvSpPr>
            <p:nvPr/>
          </p:nvSpPr>
          <p:spPr bwMode="auto">
            <a:xfrm>
              <a:off x="4716877" y="5116942"/>
              <a:ext cx="37742" cy="4978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823374" y="4086999"/>
            <a:ext cx="3878618" cy="404150"/>
            <a:chOff x="3141726" y="4086999"/>
            <a:chExt cx="3878618" cy="404150"/>
          </a:xfrm>
        </p:grpSpPr>
        <p:sp>
          <p:nvSpPr>
            <p:cNvPr id="53" name="Rectangle 52"/>
            <p:cNvSpPr/>
            <p:nvPr/>
          </p:nvSpPr>
          <p:spPr bwMode="auto">
            <a:xfrm>
              <a:off x="3141726" y="4150327"/>
              <a:ext cx="3878618" cy="34082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287729" y="4086999"/>
              <a:ext cx="19080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k’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p’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3" name="Line 8"/>
          <p:cNvSpPr>
            <a:spLocks noChangeShapeType="1"/>
          </p:cNvSpPr>
          <p:nvPr/>
        </p:nvSpPr>
        <p:spPr bwMode="auto">
          <a:xfrm>
            <a:off x="6614881" y="4496118"/>
            <a:ext cx="633817" cy="1630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 bwMode="auto">
          <a:xfrm flipH="1">
            <a:off x="2977840" y="4500241"/>
            <a:ext cx="2059673" cy="6351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Rectangle 26"/>
          <p:cNvSpPr/>
          <p:nvPr/>
        </p:nvSpPr>
        <p:spPr bwMode="auto">
          <a:xfrm>
            <a:off x="394284" y="2428456"/>
            <a:ext cx="4116051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3272" y="2335915"/>
            <a:ext cx="3845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 p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888545" y="2545267"/>
                <a:ext cx="9699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-1</a:t>
                </a: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8545" y="2545267"/>
                <a:ext cx="969946" cy="246221"/>
              </a:xfrm>
              <a:prstGeom prst="rect">
                <a:avLst/>
              </a:prstGeom>
              <a:blipFill rotWithShape="0">
                <a:blip r:embed="rId7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813918" y="2515874"/>
                <a:ext cx="9699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-1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3918" y="2515874"/>
                <a:ext cx="969946" cy="246221"/>
              </a:xfrm>
              <a:prstGeom prst="rect">
                <a:avLst/>
              </a:prstGeom>
              <a:blipFill rotWithShape="0">
                <a:blip r:embed="rId8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 bwMode="auto">
          <a:xfrm>
            <a:off x="4673693" y="2428456"/>
            <a:ext cx="41126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39053" y="2380001"/>
            <a:ext cx="4355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…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endParaRPr lang="en-US" sz="2000" dirty="0">
              <a:solidFill>
                <a:srgbClr val="00B0F0"/>
              </a:solidFill>
            </a:endParaRPr>
          </a:p>
          <a:p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669375" y="25398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9375" y="2539885"/>
                <a:ext cx="1016432" cy="246221"/>
              </a:xfrm>
              <a:prstGeom prst="rect">
                <a:avLst/>
              </a:prstGeom>
              <a:blipFill rotWithShape="0">
                <a:blip r:embed="rId9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393700" y="2780822"/>
            <a:ext cx="185555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11"/>
          <p:cNvSpPr>
            <a:spLocks noChangeShapeType="1"/>
          </p:cNvSpPr>
          <p:nvPr/>
        </p:nvSpPr>
        <p:spPr bwMode="auto">
          <a:xfrm flipH="1">
            <a:off x="1071180" y="2780822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0"/>
          <p:cNvSpPr>
            <a:spLocks noChangeShapeType="1"/>
          </p:cNvSpPr>
          <p:nvPr/>
        </p:nvSpPr>
        <p:spPr bwMode="auto">
          <a:xfrm flipH="1">
            <a:off x="1882703" y="2782114"/>
            <a:ext cx="57958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10"/>
          <p:cNvSpPr>
            <a:spLocks noChangeShapeType="1"/>
          </p:cNvSpPr>
          <p:nvPr/>
        </p:nvSpPr>
        <p:spPr bwMode="auto">
          <a:xfrm>
            <a:off x="3807715" y="2775269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0"/>
          <p:cNvSpPr>
            <a:spLocks noChangeShapeType="1"/>
          </p:cNvSpPr>
          <p:nvPr/>
        </p:nvSpPr>
        <p:spPr bwMode="auto">
          <a:xfrm>
            <a:off x="4800751" y="2767898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9"/>
          <p:cNvSpPr>
            <a:spLocks noChangeShapeType="1"/>
          </p:cNvSpPr>
          <p:nvPr/>
        </p:nvSpPr>
        <p:spPr bwMode="auto">
          <a:xfrm>
            <a:off x="6971072" y="2776832"/>
            <a:ext cx="42950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8"/>
          <p:cNvSpPr>
            <a:spLocks noChangeShapeType="1"/>
          </p:cNvSpPr>
          <p:nvPr/>
        </p:nvSpPr>
        <p:spPr bwMode="auto">
          <a:xfrm>
            <a:off x="7476381" y="2787861"/>
            <a:ext cx="130925" cy="4644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16"/>
          <p:cNvSpPr>
            <a:spLocks noChangeShapeType="1"/>
          </p:cNvSpPr>
          <p:nvPr/>
        </p:nvSpPr>
        <p:spPr bwMode="auto">
          <a:xfrm>
            <a:off x="8458200" y="2779051"/>
            <a:ext cx="128058" cy="502514"/>
          </a:xfrm>
          <a:prstGeom prst="line">
            <a:avLst/>
          </a:prstGeom>
          <a:noFill/>
          <a:ln w="9525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Up Arrow 50"/>
          <p:cNvSpPr/>
          <p:nvPr/>
        </p:nvSpPr>
        <p:spPr bwMode="auto">
          <a:xfrm>
            <a:off x="3817989" y="3395341"/>
            <a:ext cx="1029125" cy="5525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2977840" y="1776995"/>
            <a:ext cx="2120069" cy="6177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5" name="TextBox 54"/>
          <p:cNvSpPr txBox="1"/>
          <p:nvPr/>
        </p:nvSpPr>
        <p:spPr>
          <a:xfrm>
            <a:off x="5158613" y="1393139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243771" y="1547374"/>
                <a:ext cx="8529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3771" y="1547374"/>
                <a:ext cx="852926" cy="246221"/>
              </a:xfrm>
              <a:prstGeom prst="rect">
                <a:avLst/>
              </a:prstGeom>
              <a:blipFill rotWithShape="0">
                <a:blip r:embed="rId10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angle 56"/>
          <p:cNvSpPr/>
          <p:nvPr/>
        </p:nvSpPr>
        <p:spPr bwMode="auto">
          <a:xfrm>
            <a:off x="3817989" y="144472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963992" y="1398023"/>
            <a:ext cx="19080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k’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961348" y="1376885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</a:p>
        </p:txBody>
      </p:sp>
      <p:sp>
        <p:nvSpPr>
          <p:cNvPr id="60" name="Line 8"/>
          <p:cNvSpPr>
            <a:spLocks noChangeShapeType="1"/>
          </p:cNvSpPr>
          <p:nvPr/>
        </p:nvSpPr>
        <p:spPr bwMode="auto">
          <a:xfrm>
            <a:off x="6531991" y="1789294"/>
            <a:ext cx="566667" cy="1934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3733474" y="2539885"/>
                <a:ext cx="8529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474" y="2539885"/>
                <a:ext cx="852926" cy="246221"/>
              </a:xfrm>
              <a:prstGeom prst="rect">
                <a:avLst/>
              </a:prstGeom>
              <a:blipFill rotWithShape="0">
                <a:blip r:embed="rId11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723004" y="254627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3004" y="2546271"/>
                <a:ext cx="1016432" cy="246221"/>
              </a:xfrm>
              <a:prstGeom prst="rect">
                <a:avLst/>
              </a:prstGeom>
              <a:blipFill rotWithShape="0">
                <a:blip r:embed="rId12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blipFill rotWithShape="0">
                <a:blip r:embed="rId13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blipFill rotWithShape="0">
                <a:blip r:embed="rId14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Line 10"/>
          <p:cNvSpPr>
            <a:spLocks noChangeShapeType="1"/>
          </p:cNvSpPr>
          <p:nvPr/>
        </p:nvSpPr>
        <p:spPr bwMode="auto">
          <a:xfrm>
            <a:off x="7525132" y="5543977"/>
            <a:ext cx="99046" cy="5046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Rectangle 3"/>
          <p:cNvSpPr txBox="1">
            <a:spLocks noChangeArrowheads="1"/>
          </p:cNvSpPr>
          <p:nvPr/>
        </p:nvSpPr>
        <p:spPr bwMode="auto">
          <a:xfrm>
            <a:off x="1371600" y="277761"/>
            <a:ext cx="6592529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3600" kern="0" dirty="0" err="1">
                <a:solidFill>
                  <a:srgbClr val="00B05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2" name="Rectangle 1"/>
          <p:cNvSpPr/>
          <p:nvPr/>
        </p:nvSpPr>
        <p:spPr>
          <a:xfrm>
            <a:off x="393700" y="2394724"/>
            <a:ext cx="4116635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4658847" y="2402302"/>
            <a:ext cx="4116635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4402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 dirty="0"/>
          </a:p>
        </p:txBody>
      </p:sp>
      <p:grpSp>
        <p:nvGrpSpPr>
          <p:cNvPr id="47" name="Group 46"/>
          <p:cNvGrpSpPr/>
          <p:nvPr/>
        </p:nvGrpSpPr>
        <p:grpSpPr>
          <a:xfrm>
            <a:off x="330576" y="5109418"/>
            <a:ext cx="8569529" cy="955864"/>
            <a:chOff x="330576" y="4677150"/>
            <a:chExt cx="8569529" cy="955864"/>
          </a:xfrm>
        </p:grpSpPr>
        <p:sp>
          <p:nvSpPr>
            <p:cNvPr id="56327" name="Line 7"/>
            <p:cNvSpPr>
              <a:spLocks noChangeShapeType="1"/>
            </p:cNvSpPr>
            <p:nvPr/>
          </p:nvSpPr>
          <p:spPr bwMode="auto">
            <a:xfrm flipH="1">
              <a:off x="330576" y="5122057"/>
              <a:ext cx="185555" cy="5095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0" name="Line 10"/>
            <p:cNvSpPr>
              <a:spLocks noChangeShapeType="1"/>
            </p:cNvSpPr>
            <p:nvPr/>
          </p:nvSpPr>
          <p:spPr bwMode="auto">
            <a:xfrm flipH="1">
              <a:off x="3075850" y="5100471"/>
              <a:ext cx="57958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1" name="Line 11"/>
            <p:cNvSpPr>
              <a:spLocks noChangeShapeType="1"/>
            </p:cNvSpPr>
            <p:nvPr/>
          </p:nvSpPr>
          <p:spPr bwMode="auto">
            <a:xfrm flipH="1">
              <a:off x="1291804" y="5108669"/>
              <a:ext cx="66502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6" name="Line 16"/>
            <p:cNvSpPr>
              <a:spLocks noChangeShapeType="1"/>
            </p:cNvSpPr>
            <p:nvPr/>
          </p:nvSpPr>
          <p:spPr bwMode="auto">
            <a:xfrm>
              <a:off x="8394171" y="5130500"/>
              <a:ext cx="128058" cy="502514"/>
            </a:xfrm>
            <a:prstGeom prst="line">
              <a:avLst/>
            </a:prstGeom>
            <a:noFill/>
            <a:ln w="9525">
              <a:solidFill>
                <a:srgbClr val="00B0F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854626" y="4677150"/>
              <a:ext cx="10454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000" dirty="0">
                <a:solidFill>
                  <a:srgbClr val="00B0F0"/>
                </a:solidFill>
              </a:endParaRPr>
            </a:p>
          </p:txBody>
        </p:sp>
        <p:sp>
          <p:nvSpPr>
            <p:cNvPr id="3" name="Rectangle 2"/>
            <p:cNvSpPr/>
            <p:nvPr/>
          </p:nvSpPr>
          <p:spPr bwMode="auto">
            <a:xfrm>
              <a:off x="358018" y="4713749"/>
              <a:ext cx="7496607" cy="40460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58018" y="4677150"/>
              <a:ext cx="75611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…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normalizeH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normalizeH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            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48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1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>
                      <a:solidFill>
                        <a:schemeClr val="tx1"/>
                      </a:solidFill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Line 10"/>
            <p:cNvSpPr>
              <a:spLocks noChangeShapeType="1"/>
            </p:cNvSpPr>
            <p:nvPr/>
          </p:nvSpPr>
          <p:spPr bwMode="auto">
            <a:xfrm>
              <a:off x="6872026" y="5127019"/>
              <a:ext cx="99046" cy="5046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10"/>
            <p:cNvSpPr>
              <a:spLocks noChangeShapeType="1"/>
            </p:cNvSpPr>
            <p:nvPr/>
          </p:nvSpPr>
          <p:spPr bwMode="auto">
            <a:xfrm>
              <a:off x="4716877" y="5116942"/>
              <a:ext cx="37742" cy="4978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823374" y="4086999"/>
            <a:ext cx="3878618" cy="404150"/>
            <a:chOff x="3141726" y="4086999"/>
            <a:chExt cx="3878618" cy="404150"/>
          </a:xfrm>
        </p:grpSpPr>
        <p:sp>
          <p:nvSpPr>
            <p:cNvPr id="53" name="Rectangle 52"/>
            <p:cNvSpPr/>
            <p:nvPr/>
          </p:nvSpPr>
          <p:spPr bwMode="auto">
            <a:xfrm>
              <a:off x="3141726" y="4150327"/>
              <a:ext cx="3878618" cy="34082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287729" y="4086999"/>
              <a:ext cx="19080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k’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p’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3" name="Line 8"/>
          <p:cNvSpPr>
            <a:spLocks noChangeShapeType="1"/>
          </p:cNvSpPr>
          <p:nvPr/>
        </p:nvSpPr>
        <p:spPr bwMode="auto">
          <a:xfrm>
            <a:off x="6614881" y="4496118"/>
            <a:ext cx="633817" cy="1630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 bwMode="auto">
          <a:xfrm flipH="1">
            <a:off x="2977840" y="4500241"/>
            <a:ext cx="2059673" cy="6351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Rectangle 26"/>
          <p:cNvSpPr/>
          <p:nvPr/>
        </p:nvSpPr>
        <p:spPr bwMode="auto">
          <a:xfrm>
            <a:off x="394284" y="2428456"/>
            <a:ext cx="4116051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3272" y="2335915"/>
            <a:ext cx="3845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 p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888545" y="2545267"/>
                <a:ext cx="9699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-1</a:t>
                </a: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8545" y="2545267"/>
                <a:ext cx="969946" cy="246221"/>
              </a:xfrm>
              <a:prstGeom prst="rect">
                <a:avLst/>
              </a:prstGeom>
              <a:blipFill rotWithShape="0">
                <a:blip r:embed="rId7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813918" y="2515874"/>
                <a:ext cx="9699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-1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3918" y="2515874"/>
                <a:ext cx="969946" cy="246221"/>
              </a:xfrm>
              <a:prstGeom prst="rect">
                <a:avLst/>
              </a:prstGeom>
              <a:blipFill rotWithShape="0">
                <a:blip r:embed="rId8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 bwMode="auto">
          <a:xfrm>
            <a:off x="4673693" y="2428456"/>
            <a:ext cx="41126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39053" y="2380001"/>
            <a:ext cx="4355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…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endParaRPr lang="en-US" sz="2000" dirty="0">
              <a:solidFill>
                <a:srgbClr val="00B0F0"/>
              </a:solidFill>
            </a:endParaRPr>
          </a:p>
          <a:p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669375" y="25398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9375" y="2539885"/>
                <a:ext cx="1016432" cy="246221"/>
              </a:xfrm>
              <a:prstGeom prst="rect">
                <a:avLst/>
              </a:prstGeom>
              <a:blipFill rotWithShape="0">
                <a:blip r:embed="rId9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393700" y="2780822"/>
            <a:ext cx="185555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11"/>
          <p:cNvSpPr>
            <a:spLocks noChangeShapeType="1"/>
          </p:cNvSpPr>
          <p:nvPr/>
        </p:nvSpPr>
        <p:spPr bwMode="auto">
          <a:xfrm flipH="1">
            <a:off x="1071180" y="2780822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0"/>
          <p:cNvSpPr>
            <a:spLocks noChangeShapeType="1"/>
          </p:cNvSpPr>
          <p:nvPr/>
        </p:nvSpPr>
        <p:spPr bwMode="auto">
          <a:xfrm flipH="1">
            <a:off x="1882703" y="2782114"/>
            <a:ext cx="57958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10"/>
          <p:cNvSpPr>
            <a:spLocks noChangeShapeType="1"/>
          </p:cNvSpPr>
          <p:nvPr/>
        </p:nvSpPr>
        <p:spPr bwMode="auto">
          <a:xfrm>
            <a:off x="3807715" y="2775269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0"/>
          <p:cNvSpPr>
            <a:spLocks noChangeShapeType="1"/>
          </p:cNvSpPr>
          <p:nvPr/>
        </p:nvSpPr>
        <p:spPr bwMode="auto">
          <a:xfrm>
            <a:off x="4800751" y="2767898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9"/>
          <p:cNvSpPr>
            <a:spLocks noChangeShapeType="1"/>
          </p:cNvSpPr>
          <p:nvPr/>
        </p:nvSpPr>
        <p:spPr bwMode="auto">
          <a:xfrm>
            <a:off x="6971072" y="2776832"/>
            <a:ext cx="42950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8"/>
          <p:cNvSpPr>
            <a:spLocks noChangeShapeType="1"/>
          </p:cNvSpPr>
          <p:nvPr/>
        </p:nvSpPr>
        <p:spPr bwMode="auto">
          <a:xfrm>
            <a:off x="7476381" y="2787861"/>
            <a:ext cx="130925" cy="4644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16"/>
          <p:cNvSpPr>
            <a:spLocks noChangeShapeType="1"/>
          </p:cNvSpPr>
          <p:nvPr/>
        </p:nvSpPr>
        <p:spPr bwMode="auto">
          <a:xfrm>
            <a:off x="8458200" y="2779051"/>
            <a:ext cx="128058" cy="502514"/>
          </a:xfrm>
          <a:prstGeom prst="line">
            <a:avLst/>
          </a:prstGeom>
          <a:noFill/>
          <a:ln w="9525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Up Arrow 50"/>
          <p:cNvSpPr/>
          <p:nvPr/>
        </p:nvSpPr>
        <p:spPr bwMode="auto">
          <a:xfrm>
            <a:off x="3817989" y="3395341"/>
            <a:ext cx="1029125" cy="5525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2977840" y="1776995"/>
            <a:ext cx="2120069" cy="6177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5" name="TextBox 54"/>
          <p:cNvSpPr txBox="1"/>
          <p:nvPr/>
        </p:nvSpPr>
        <p:spPr>
          <a:xfrm>
            <a:off x="5158613" y="1393139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243771" y="1547374"/>
                <a:ext cx="8529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3771" y="1547374"/>
                <a:ext cx="852926" cy="246221"/>
              </a:xfrm>
              <a:prstGeom prst="rect">
                <a:avLst/>
              </a:prstGeom>
              <a:blipFill rotWithShape="0">
                <a:blip r:embed="rId10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angle 56"/>
          <p:cNvSpPr/>
          <p:nvPr/>
        </p:nvSpPr>
        <p:spPr bwMode="auto">
          <a:xfrm>
            <a:off x="3817989" y="144472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963992" y="1398023"/>
            <a:ext cx="19080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k’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961348" y="1376885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</a:p>
        </p:txBody>
      </p:sp>
      <p:sp>
        <p:nvSpPr>
          <p:cNvPr id="60" name="Line 8"/>
          <p:cNvSpPr>
            <a:spLocks noChangeShapeType="1"/>
          </p:cNvSpPr>
          <p:nvPr/>
        </p:nvSpPr>
        <p:spPr bwMode="auto">
          <a:xfrm>
            <a:off x="6531991" y="1789294"/>
            <a:ext cx="566667" cy="1934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3733474" y="2539885"/>
                <a:ext cx="8529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474" y="2539885"/>
                <a:ext cx="852926" cy="246221"/>
              </a:xfrm>
              <a:prstGeom prst="rect">
                <a:avLst/>
              </a:prstGeom>
              <a:blipFill rotWithShape="0">
                <a:blip r:embed="rId11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723004" y="254627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3004" y="2546271"/>
                <a:ext cx="1016432" cy="246221"/>
              </a:xfrm>
              <a:prstGeom prst="rect">
                <a:avLst/>
              </a:prstGeom>
              <a:blipFill rotWithShape="0">
                <a:blip r:embed="rId12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blipFill rotWithShape="0">
                <a:blip r:embed="rId13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blipFill rotWithShape="0">
                <a:blip r:embed="rId14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Line 10"/>
          <p:cNvSpPr>
            <a:spLocks noChangeShapeType="1"/>
          </p:cNvSpPr>
          <p:nvPr/>
        </p:nvSpPr>
        <p:spPr bwMode="auto">
          <a:xfrm>
            <a:off x="7525132" y="5543977"/>
            <a:ext cx="99046" cy="5046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Rectangle 3"/>
          <p:cNvSpPr txBox="1">
            <a:spLocks noChangeArrowheads="1"/>
          </p:cNvSpPr>
          <p:nvPr/>
        </p:nvSpPr>
        <p:spPr bwMode="auto">
          <a:xfrm>
            <a:off x="1371600" y="277761"/>
            <a:ext cx="6592529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3600" kern="0" dirty="0" err="1">
                <a:solidFill>
                  <a:srgbClr val="00B05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69" name="Rectangle 68"/>
          <p:cNvSpPr/>
          <p:nvPr/>
        </p:nvSpPr>
        <p:spPr>
          <a:xfrm>
            <a:off x="393700" y="2394724"/>
            <a:ext cx="4116635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658847" y="2402302"/>
            <a:ext cx="4116635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0863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 dirty="0"/>
          </a:p>
        </p:txBody>
      </p:sp>
      <p:grpSp>
        <p:nvGrpSpPr>
          <p:cNvPr id="47" name="Group 46"/>
          <p:cNvGrpSpPr/>
          <p:nvPr/>
        </p:nvGrpSpPr>
        <p:grpSpPr>
          <a:xfrm>
            <a:off x="330576" y="5109418"/>
            <a:ext cx="8569529" cy="955864"/>
            <a:chOff x="330576" y="4677150"/>
            <a:chExt cx="8569529" cy="955864"/>
          </a:xfrm>
        </p:grpSpPr>
        <p:sp>
          <p:nvSpPr>
            <p:cNvPr id="56327" name="Line 7"/>
            <p:cNvSpPr>
              <a:spLocks noChangeShapeType="1"/>
            </p:cNvSpPr>
            <p:nvPr/>
          </p:nvSpPr>
          <p:spPr bwMode="auto">
            <a:xfrm flipH="1">
              <a:off x="330576" y="5122057"/>
              <a:ext cx="185555" cy="5095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0" name="Line 10"/>
            <p:cNvSpPr>
              <a:spLocks noChangeShapeType="1"/>
            </p:cNvSpPr>
            <p:nvPr/>
          </p:nvSpPr>
          <p:spPr bwMode="auto">
            <a:xfrm flipH="1">
              <a:off x="3075850" y="5100471"/>
              <a:ext cx="57958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1" name="Line 11"/>
            <p:cNvSpPr>
              <a:spLocks noChangeShapeType="1"/>
            </p:cNvSpPr>
            <p:nvPr/>
          </p:nvSpPr>
          <p:spPr bwMode="auto">
            <a:xfrm flipH="1">
              <a:off x="1291804" y="5108669"/>
              <a:ext cx="66502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6" name="Line 16"/>
            <p:cNvSpPr>
              <a:spLocks noChangeShapeType="1"/>
            </p:cNvSpPr>
            <p:nvPr/>
          </p:nvSpPr>
          <p:spPr bwMode="auto">
            <a:xfrm>
              <a:off x="8394171" y="5130500"/>
              <a:ext cx="128058" cy="502514"/>
            </a:xfrm>
            <a:prstGeom prst="line">
              <a:avLst/>
            </a:prstGeom>
            <a:noFill/>
            <a:ln w="9525">
              <a:solidFill>
                <a:srgbClr val="00B0F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854626" y="4677150"/>
              <a:ext cx="10454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000" dirty="0">
                <a:solidFill>
                  <a:srgbClr val="00B0F0"/>
                </a:solidFill>
              </a:endParaRPr>
            </a:p>
          </p:txBody>
        </p:sp>
        <p:sp>
          <p:nvSpPr>
            <p:cNvPr id="3" name="Rectangle 2"/>
            <p:cNvSpPr/>
            <p:nvPr/>
          </p:nvSpPr>
          <p:spPr bwMode="auto">
            <a:xfrm>
              <a:off x="358018" y="4713749"/>
              <a:ext cx="7496607" cy="40460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58018" y="4677150"/>
              <a:ext cx="75611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…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normalizeH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normalizeH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            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48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1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>
                      <a:solidFill>
                        <a:schemeClr val="tx1"/>
                      </a:solidFill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Line 10"/>
            <p:cNvSpPr>
              <a:spLocks noChangeShapeType="1"/>
            </p:cNvSpPr>
            <p:nvPr/>
          </p:nvSpPr>
          <p:spPr bwMode="auto">
            <a:xfrm>
              <a:off x="6872026" y="5127019"/>
              <a:ext cx="99046" cy="5046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10"/>
            <p:cNvSpPr>
              <a:spLocks noChangeShapeType="1"/>
            </p:cNvSpPr>
            <p:nvPr/>
          </p:nvSpPr>
          <p:spPr bwMode="auto">
            <a:xfrm>
              <a:off x="4716877" y="5116942"/>
              <a:ext cx="37742" cy="4978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823374" y="4086999"/>
            <a:ext cx="3878618" cy="404150"/>
            <a:chOff x="3141726" y="4086999"/>
            <a:chExt cx="3878618" cy="404150"/>
          </a:xfrm>
        </p:grpSpPr>
        <p:sp>
          <p:nvSpPr>
            <p:cNvPr id="53" name="Rectangle 52"/>
            <p:cNvSpPr/>
            <p:nvPr/>
          </p:nvSpPr>
          <p:spPr bwMode="auto">
            <a:xfrm>
              <a:off x="3141726" y="4150327"/>
              <a:ext cx="3878618" cy="34082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287729" y="4086999"/>
              <a:ext cx="19080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k’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p’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3" name="Line 8"/>
          <p:cNvSpPr>
            <a:spLocks noChangeShapeType="1"/>
          </p:cNvSpPr>
          <p:nvPr/>
        </p:nvSpPr>
        <p:spPr bwMode="auto">
          <a:xfrm>
            <a:off x="6614881" y="4496118"/>
            <a:ext cx="633817" cy="1630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 bwMode="auto">
          <a:xfrm flipH="1">
            <a:off x="2977840" y="4500241"/>
            <a:ext cx="2059673" cy="6351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Rectangle 26"/>
          <p:cNvSpPr/>
          <p:nvPr/>
        </p:nvSpPr>
        <p:spPr bwMode="auto">
          <a:xfrm>
            <a:off x="394284" y="2428456"/>
            <a:ext cx="4116051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3272" y="2335915"/>
            <a:ext cx="3845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 p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888545" y="2545267"/>
                <a:ext cx="9699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-1</a:t>
                </a: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8545" y="2545267"/>
                <a:ext cx="969946" cy="246221"/>
              </a:xfrm>
              <a:prstGeom prst="rect">
                <a:avLst/>
              </a:prstGeom>
              <a:blipFill rotWithShape="0">
                <a:blip r:embed="rId7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813918" y="2515874"/>
                <a:ext cx="9699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-1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3918" y="2515874"/>
                <a:ext cx="969946" cy="246221"/>
              </a:xfrm>
              <a:prstGeom prst="rect">
                <a:avLst/>
              </a:prstGeom>
              <a:blipFill rotWithShape="0">
                <a:blip r:embed="rId8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 bwMode="auto">
          <a:xfrm>
            <a:off x="4673693" y="2428456"/>
            <a:ext cx="41126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39053" y="2380001"/>
            <a:ext cx="4355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…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endParaRPr lang="en-US" sz="2000" dirty="0">
              <a:solidFill>
                <a:srgbClr val="00B0F0"/>
              </a:solidFill>
            </a:endParaRPr>
          </a:p>
          <a:p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669375" y="25398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9375" y="2539885"/>
                <a:ext cx="1016432" cy="246221"/>
              </a:xfrm>
              <a:prstGeom prst="rect">
                <a:avLst/>
              </a:prstGeom>
              <a:blipFill rotWithShape="0">
                <a:blip r:embed="rId9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393700" y="2780822"/>
            <a:ext cx="185555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11"/>
          <p:cNvSpPr>
            <a:spLocks noChangeShapeType="1"/>
          </p:cNvSpPr>
          <p:nvPr/>
        </p:nvSpPr>
        <p:spPr bwMode="auto">
          <a:xfrm flipH="1">
            <a:off x="1071180" y="2780822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0"/>
          <p:cNvSpPr>
            <a:spLocks noChangeShapeType="1"/>
          </p:cNvSpPr>
          <p:nvPr/>
        </p:nvSpPr>
        <p:spPr bwMode="auto">
          <a:xfrm flipH="1">
            <a:off x="1882703" y="2782114"/>
            <a:ext cx="57958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10"/>
          <p:cNvSpPr>
            <a:spLocks noChangeShapeType="1"/>
          </p:cNvSpPr>
          <p:nvPr/>
        </p:nvSpPr>
        <p:spPr bwMode="auto">
          <a:xfrm>
            <a:off x="3807715" y="2775269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0"/>
          <p:cNvSpPr>
            <a:spLocks noChangeShapeType="1"/>
          </p:cNvSpPr>
          <p:nvPr/>
        </p:nvSpPr>
        <p:spPr bwMode="auto">
          <a:xfrm>
            <a:off x="4800751" y="2767898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9"/>
          <p:cNvSpPr>
            <a:spLocks noChangeShapeType="1"/>
          </p:cNvSpPr>
          <p:nvPr/>
        </p:nvSpPr>
        <p:spPr bwMode="auto">
          <a:xfrm>
            <a:off x="6971072" y="2776832"/>
            <a:ext cx="42950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8"/>
          <p:cNvSpPr>
            <a:spLocks noChangeShapeType="1"/>
          </p:cNvSpPr>
          <p:nvPr/>
        </p:nvSpPr>
        <p:spPr bwMode="auto">
          <a:xfrm>
            <a:off x="7476381" y="2787861"/>
            <a:ext cx="130925" cy="4644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16"/>
          <p:cNvSpPr>
            <a:spLocks noChangeShapeType="1"/>
          </p:cNvSpPr>
          <p:nvPr/>
        </p:nvSpPr>
        <p:spPr bwMode="auto">
          <a:xfrm>
            <a:off x="8458200" y="2779051"/>
            <a:ext cx="128058" cy="502514"/>
          </a:xfrm>
          <a:prstGeom prst="line">
            <a:avLst/>
          </a:prstGeom>
          <a:noFill/>
          <a:ln w="9525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Up Arrow 50"/>
          <p:cNvSpPr/>
          <p:nvPr/>
        </p:nvSpPr>
        <p:spPr bwMode="auto">
          <a:xfrm>
            <a:off x="3817989" y="3395341"/>
            <a:ext cx="1029125" cy="5525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2977840" y="1776995"/>
            <a:ext cx="2120069" cy="6177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5" name="TextBox 54"/>
          <p:cNvSpPr txBox="1"/>
          <p:nvPr/>
        </p:nvSpPr>
        <p:spPr>
          <a:xfrm>
            <a:off x="5158613" y="1393139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243771" y="1547374"/>
                <a:ext cx="8529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3771" y="1547374"/>
                <a:ext cx="852926" cy="246221"/>
              </a:xfrm>
              <a:prstGeom prst="rect">
                <a:avLst/>
              </a:prstGeom>
              <a:blipFill rotWithShape="0">
                <a:blip r:embed="rId10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angle 56"/>
          <p:cNvSpPr/>
          <p:nvPr/>
        </p:nvSpPr>
        <p:spPr bwMode="auto">
          <a:xfrm>
            <a:off x="3817989" y="144472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963992" y="1398023"/>
            <a:ext cx="19080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k’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961348" y="1376885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</a:p>
        </p:txBody>
      </p:sp>
      <p:sp>
        <p:nvSpPr>
          <p:cNvPr id="60" name="Line 8"/>
          <p:cNvSpPr>
            <a:spLocks noChangeShapeType="1"/>
          </p:cNvSpPr>
          <p:nvPr/>
        </p:nvSpPr>
        <p:spPr bwMode="auto">
          <a:xfrm>
            <a:off x="6531991" y="1789294"/>
            <a:ext cx="566667" cy="1934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3733474" y="2539885"/>
                <a:ext cx="8529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474" y="2539885"/>
                <a:ext cx="852926" cy="246221"/>
              </a:xfrm>
              <a:prstGeom prst="rect">
                <a:avLst/>
              </a:prstGeom>
              <a:blipFill rotWithShape="0">
                <a:blip r:embed="rId11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723004" y="254627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3004" y="2546271"/>
                <a:ext cx="1016432" cy="246221"/>
              </a:xfrm>
              <a:prstGeom prst="rect">
                <a:avLst/>
              </a:prstGeom>
              <a:blipFill rotWithShape="0">
                <a:blip r:embed="rId12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blipFill rotWithShape="0">
                <a:blip r:embed="rId13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blipFill rotWithShape="0">
                <a:blip r:embed="rId14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Line 10"/>
          <p:cNvSpPr>
            <a:spLocks noChangeShapeType="1"/>
          </p:cNvSpPr>
          <p:nvPr/>
        </p:nvSpPr>
        <p:spPr bwMode="auto">
          <a:xfrm>
            <a:off x="7525132" y="5543977"/>
            <a:ext cx="99046" cy="5046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Rectangle 3"/>
          <p:cNvSpPr txBox="1">
            <a:spLocks noChangeArrowheads="1"/>
          </p:cNvSpPr>
          <p:nvPr/>
        </p:nvSpPr>
        <p:spPr bwMode="auto">
          <a:xfrm>
            <a:off x="1371600" y="277761"/>
            <a:ext cx="6592529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3600" kern="0" dirty="0" err="1">
                <a:solidFill>
                  <a:srgbClr val="00B05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69" name="Line 8"/>
          <p:cNvSpPr>
            <a:spLocks noChangeShapeType="1"/>
          </p:cNvSpPr>
          <p:nvPr/>
        </p:nvSpPr>
        <p:spPr bwMode="auto">
          <a:xfrm>
            <a:off x="6149350" y="1781879"/>
            <a:ext cx="403850" cy="63748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393700" y="2394724"/>
            <a:ext cx="4116635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58847" y="2402302"/>
            <a:ext cx="4116635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4126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 dirty="0"/>
          </a:p>
        </p:txBody>
      </p:sp>
      <p:grpSp>
        <p:nvGrpSpPr>
          <p:cNvPr id="47" name="Group 46"/>
          <p:cNvGrpSpPr/>
          <p:nvPr/>
        </p:nvGrpSpPr>
        <p:grpSpPr>
          <a:xfrm>
            <a:off x="330576" y="5109418"/>
            <a:ext cx="8569529" cy="955864"/>
            <a:chOff x="330576" y="4677150"/>
            <a:chExt cx="8569529" cy="955864"/>
          </a:xfrm>
        </p:grpSpPr>
        <p:sp>
          <p:nvSpPr>
            <p:cNvPr id="56327" name="Line 7"/>
            <p:cNvSpPr>
              <a:spLocks noChangeShapeType="1"/>
            </p:cNvSpPr>
            <p:nvPr/>
          </p:nvSpPr>
          <p:spPr bwMode="auto">
            <a:xfrm flipH="1">
              <a:off x="330576" y="5122057"/>
              <a:ext cx="185555" cy="5095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0" name="Line 10"/>
            <p:cNvSpPr>
              <a:spLocks noChangeShapeType="1"/>
            </p:cNvSpPr>
            <p:nvPr/>
          </p:nvSpPr>
          <p:spPr bwMode="auto">
            <a:xfrm flipH="1">
              <a:off x="3075850" y="5100471"/>
              <a:ext cx="57958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1" name="Line 11"/>
            <p:cNvSpPr>
              <a:spLocks noChangeShapeType="1"/>
            </p:cNvSpPr>
            <p:nvPr/>
          </p:nvSpPr>
          <p:spPr bwMode="auto">
            <a:xfrm flipH="1">
              <a:off x="1291804" y="5108669"/>
              <a:ext cx="66502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6" name="Line 16"/>
            <p:cNvSpPr>
              <a:spLocks noChangeShapeType="1"/>
            </p:cNvSpPr>
            <p:nvPr/>
          </p:nvSpPr>
          <p:spPr bwMode="auto">
            <a:xfrm>
              <a:off x="8394171" y="5130500"/>
              <a:ext cx="128058" cy="502514"/>
            </a:xfrm>
            <a:prstGeom prst="line">
              <a:avLst/>
            </a:prstGeom>
            <a:noFill/>
            <a:ln w="9525">
              <a:solidFill>
                <a:srgbClr val="00B0F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854626" y="4677150"/>
              <a:ext cx="10454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000" dirty="0">
                <a:solidFill>
                  <a:srgbClr val="00B0F0"/>
                </a:solidFill>
              </a:endParaRPr>
            </a:p>
          </p:txBody>
        </p:sp>
        <p:sp>
          <p:nvSpPr>
            <p:cNvPr id="3" name="Rectangle 2"/>
            <p:cNvSpPr/>
            <p:nvPr/>
          </p:nvSpPr>
          <p:spPr bwMode="auto">
            <a:xfrm>
              <a:off x="358018" y="4713749"/>
              <a:ext cx="7496607" cy="40460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58018" y="4677150"/>
              <a:ext cx="75611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…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normalizeH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normalizeH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            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48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1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>
                      <a:solidFill>
                        <a:schemeClr val="tx1"/>
                      </a:solidFill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Line 10"/>
            <p:cNvSpPr>
              <a:spLocks noChangeShapeType="1"/>
            </p:cNvSpPr>
            <p:nvPr/>
          </p:nvSpPr>
          <p:spPr bwMode="auto">
            <a:xfrm>
              <a:off x="6872026" y="5127019"/>
              <a:ext cx="99046" cy="5046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10"/>
            <p:cNvSpPr>
              <a:spLocks noChangeShapeType="1"/>
            </p:cNvSpPr>
            <p:nvPr/>
          </p:nvSpPr>
          <p:spPr bwMode="auto">
            <a:xfrm>
              <a:off x="4716877" y="5116942"/>
              <a:ext cx="37742" cy="4978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823374" y="4086999"/>
            <a:ext cx="3878618" cy="404150"/>
            <a:chOff x="3141726" y="4086999"/>
            <a:chExt cx="3878618" cy="404150"/>
          </a:xfrm>
        </p:grpSpPr>
        <p:sp>
          <p:nvSpPr>
            <p:cNvPr id="53" name="Rectangle 52"/>
            <p:cNvSpPr/>
            <p:nvPr/>
          </p:nvSpPr>
          <p:spPr bwMode="auto">
            <a:xfrm>
              <a:off x="3141726" y="4150327"/>
              <a:ext cx="3878618" cy="34082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287729" y="4086999"/>
              <a:ext cx="19080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k’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p’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3" name="Line 8"/>
          <p:cNvSpPr>
            <a:spLocks noChangeShapeType="1"/>
          </p:cNvSpPr>
          <p:nvPr/>
        </p:nvSpPr>
        <p:spPr bwMode="auto">
          <a:xfrm>
            <a:off x="6614881" y="4496118"/>
            <a:ext cx="633817" cy="1630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 bwMode="auto">
          <a:xfrm flipH="1">
            <a:off x="2977840" y="4500241"/>
            <a:ext cx="2059673" cy="6351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Rectangle 26"/>
          <p:cNvSpPr/>
          <p:nvPr/>
        </p:nvSpPr>
        <p:spPr bwMode="auto">
          <a:xfrm>
            <a:off x="394284" y="2428456"/>
            <a:ext cx="4116051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3272" y="2335915"/>
            <a:ext cx="3845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 p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888545" y="2545267"/>
                <a:ext cx="9699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-1</a:t>
                </a: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8545" y="2545267"/>
                <a:ext cx="969946" cy="246221"/>
              </a:xfrm>
              <a:prstGeom prst="rect">
                <a:avLst/>
              </a:prstGeom>
              <a:blipFill rotWithShape="0">
                <a:blip r:embed="rId7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813918" y="2515874"/>
                <a:ext cx="9699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-1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3918" y="2515874"/>
                <a:ext cx="969946" cy="246221"/>
              </a:xfrm>
              <a:prstGeom prst="rect">
                <a:avLst/>
              </a:prstGeom>
              <a:blipFill rotWithShape="0">
                <a:blip r:embed="rId8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 bwMode="auto">
          <a:xfrm>
            <a:off x="4673693" y="2428456"/>
            <a:ext cx="41126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39053" y="2380001"/>
            <a:ext cx="4355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…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endParaRPr lang="en-US" sz="2000" dirty="0">
              <a:solidFill>
                <a:srgbClr val="00B0F0"/>
              </a:solidFill>
            </a:endParaRPr>
          </a:p>
          <a:p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669375" y="25398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9375" y="2539885"/>
                <a:ext cx="1016432" cy="246221"/>
              </a:xfrm>
              <a:prstGeom prst="rect">
                <a:avLst/>
              </a:prstGeom>
              <a:blipFill rotWithShape="0">
                <a:blip r:embed="rId9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393700" y="2780822"/>
            <a:ext cx="185555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11"/>
          <p:cNvSpPr>
            <a:spLocks noChangeShapeType="1"/>
          </p:cNvSpPr>
          <p:nvPr/>
        </p:nvSpPr>
        <p:spPr bwMode="auto">
          <a:xfrm flipH="1">
            <a:off x="1071180" y="2780822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0"/>
          <p:cNvSpPr>
            <a:spLocks noChangeShapeType="1"/>
          </p:cNvSpPr>
          <p:nvPr/>
        </p:nvSpPr>
        <p:spPr bwMode="auto">
          <a:xfrm flipH="1">
            <a:off x="1882703" y="2782114"/>
            <a:ext cx="57958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10"/>
          <p:cNvSpPr>
            <a:spLocks noChangeShapeType="1"/>
          </p:cNvSpPr>
          <p:nvPr/>
        </p:nvSpPr>
        <p:spPr bwMode="auto">
          <a:xfrm>
            <a:off x="3807715" y="2775269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0"/>
          <p:cNvSpPr>
            <a:spLocks noChangeShapeType="1"/>
          </p:cNvSpPr>
          <p:nvPr/>
        </p:nvSpPr>
        <p:spPr bwMode="auto">
          <a:xfrm>
            <a:off x="4800751" y="2767898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9"/>
          <p:cNvSpPr>
            <a:spLocks noChangeShapeType="1"/>
          </p:cNvSpPr>
          <p:nvPr/>
        </p:nvSpPr>
        <p:spPr bwMode="auto">
          <a:xfrm>
            <a:off x="6971072" y="2776832"/>
            <a:ext cx="42950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8"/>
          <p:cNvSpPr>
            <a:spLocks noChangeShapeType="1"/>
          </p:cNvSpPr>
          <p:nvPr/>
        </p:nvSpPr>
        <p:spPr bwMode="auto">
          <a:xfrm>
            <a:off x="7476381" y="2787861"/>
            <a:ext cx="130925" cy="4644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16"/>
          <p:cNvSpPr>
            <a:spLocks noChangeShapeType="1"/>
          </p:cNvSpPr>
          <p:nvPr/>
        </p:nvSpPr>
        <p:spPr bwMode="auto">
          <a:xfrm>
            <a:off x="8458200" y="2779051"/>
            <a:ext cx="128058" cy="502514"/>
          </a:xfrm>
          <a:prstGeom prst="line">
            <a:avLst/>
          </a:prstGeom>
          <a:noFill/>
          <a:ln w="9525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Up Arrow 50"/>
          <p:cNvSpPr/>
          <p:nvPr/>
        </p:nvSpPr>
        <p:spPr bwMode="auto">
          <a:xfrm>
            <a:off x="3817989" y="3395341"/>
            <a:ext cx="1029125" cy="5525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2977840" y="1776995"/>
            <a:ext cx="2120069" cy="6177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5" name="TextBox 54"/>
          <p:cNvSpPr txBox="1"/>
          <p:nvPr/>
        </p:nvSpPr>
        <p:spPr>
          <a:xfrm>
            <a:off x="5158613" y="1393139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243771" y="1547374"/>
                <a:ext cx="8529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3771" y="1547374"/>
                <a:ext cx="852926" cy="246221"/>
              </a:xfrm>
              <a:prstGeom prst="rect">
                <a:avLst/>
              </a:prstGeom>
              <a:blipFill rotWithShape="0">
                <a:blip r:embed="rId10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angle 56"/>
          <p:cNvSpPr/>
          <p:nvPr/>
        </p:nvSpPr>
        <p:spPr bwMode="auto">
          <a:xfrm>
            <a:off x="3817989" y="144472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963992" y="1398023"/>
            <a:ext cx="19080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k’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961348" y="1376885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</a:p>
        </p:txBody>
      </p:sp>
      <p:sp>
        <p:nvSpPr>
          <p:cNvPr id="60" name="Line 8"/>
          <p:cNvSpPr>
            <a:spLocks noChangeShapeType="1"/>
          </p:cNvSpPr>
          <p:nvPr/>
        </p:nvSpPr>
        <p:spPr bwMode="auto">
          <a:xfrm>
            <a:off x="6531991" y="1789294"/>
            <a:ext cx="566667" cy="1934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3733474" y="2539885"/>
                <a:ext cx="8529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474" y="2539885"/>
                <a:ext cx="852926" cy="246221"/>
              </a:xfrm>
              <a:prstGeom prst="rect">
                <a:avLst/>
              </a:prstGeom>
              <a:blipFill rotWithShape="0">
                <a:blip r:embed="rId11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723004" y="254627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3004" y="2546271"/>
                <a:ext cx="1016432" cy="246221"/>
              </a:xfrm>
              <a:prstGeom prst="rect">
                <a:avLst/>
              </a:prstGeom>
              <a:blipFill rotWithShape="0">
                <a:blip r:embed="rId12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blipFill rotWithShape="0">
                <a:blip r:embed="rId13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blipFill rotWithShape="0">
                <a:blip r:embed="rId14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Line 10"/>
          <p:cNvSpPr>
            <a:spLocks noChangeShapeType="1"/>
          </p:cNvSpPr>
          <p:nvPr/>
        </p:nvSpPr>
        <p:spPr bwMode="auto">
          <a:xfrm>
            <a:off x="7525132" y="5543977"/>
            <a:ext cx="99046" cy="5046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Rectangle 3"/>
          <p:cNvSpPr txBox="1">
            <a:spLocks noChangeArrowheads="1"/>
          </p:cNvSpPr>
          <p:nvPr/>
        </p:nvSpPr>
        <p:spPr bwMode="auto">
          <a:xfrm>
            <a:off x="1371600" y="277761"/>
            <a:ext cx="6592529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3600" kern="0" dirty="0" err="1">
                <a:solidFill>
                  <a:srgbClr val="00B05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69" name="Line 8"/>
          <p:cNvSpPr>
            <a:spLocks noChangeShapeType="1"/>
          </p:cNvSpPr>
          <p:nvPr/>
        </p:nvSpPr>
        <p:spPr bwMode="auto">
          <a:xfrm>
            <a:off x="6149350" y="1781879"/>
            <a:ext cx="403850" cy="63748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TextBox 69"/>
          <p:cNvSpPr txBox="1"/>
          <p:nvPr/>
        </p:nvSpPr>
        <p:spPr>
          <a:xfrm>
            <a:off x="5486070" y="1411931"/>
            <a:ext cx="306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71" name="Oval Callout 70"/>
          <p:cNvSpPr/>
          <p:nvPr/>
        </p:nvSpPr>
        <p:spPr>
          <a:xfrm>
            <a:off x="4581129" y="1900165"/>
            <a:ext cx="1352386" cy="450364"/>
          </a:xfrm>
          <a:prstGeom prst="wedgeEllipseCallout">
            <a:avLst>
              <a:gd name="adj1" fmla="val 23582"/>
              <a:gd name="adj2" fmla="val -8931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What is the key here?</a:t>
            </a:r>
          </a:p>
        </p:txBody>
      </p:sp>
      <p:sp>
        <p:nvSpPr>
          <p:cNvPr id="72" name="Rectangle 71"/>
          <p:cNvSpPr/>
          <p:nvPr/>
        </p:nvSpPr>
        <p:spPr>
          <a:xfrm>
            <a:off x="393700" y="2394724"/>
            <a:ext cx="4116635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4658847" y="2402302"/>
            <a:ext cx="4116635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3906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 dirty="0"/>
          </a:p>
        </p:txBody>
      </p:sp>
      <p:grpSp>
        <p:nvGrpSpPr>
          <p:cNvPr id="47" name="Group 46"/>
          <p:cNvGrpSpPr/>
          <p:nvPr/>
        </p:nvGrpSpPr>
        <p:grpSpPr>
          <a:xfrm>
            <a:off x="330576" y="5109418"/>
            <a:ext cx="8569529" cy="955864"/>
            <a:chOff x="330576" y="4677150"/>
            <a:chExt cx="8569529" cy="955864"/>
          </a:xfrm>
        </p:grpSpPr>
        <p:sp>
          <p:nvSpPr>
            <p:cNvPr id="56327" name="Line 7"/>
            <p:cNvSpPr>
              <a:spLocks noChangeShapeType="1"/>
            </p:cNvSpPr>
            <p:nvPr/>
          </p:nvSpPr>
          <p:spPr bwMode="auto">
            <a:xfrm flipH="1">
              <a:off x="330576" y="5122057"/>
              <a:ext cx="185555" cy="5095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0" name="Line 10"/>
            <p:cNvSpPr>
              <a:spLocks noChangeShapeType="1"/>
            </p:cNvSpPr>
            <p:nvPr/>
          </p:nvSpPr>
          <p:spPr bwMode="auto">
            <a:xfrm flipH="1">
              <a:off x="3075850" y="5100471"/>
              <a:ext cx="57958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1" name="Line 11"/>
            <p:cNvSpPr>
              <a:spLocks noChangeShapeType="1"/>
            </p:cNvSpPr>
            <p:nvPr/>
          </p:nvSpPr>
          <p:spPr bwMode="auto">
            <a:xfrm flipH="1">
              <a:off x="1291804" y="5108669"/>
              <a:ext cx="66502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6" name="Line 16"/>
            <p:cNvSpPr>
              <a:spLocks noChangeShapeType="1"/>
            </p:cNvSpPr>
            <p:nvPr/>
          </p:nvSpPr>
          <p:spPr bwMode="auto">
            <a:xfrm>
              <a:off x="8394171" y="5130500"/>
              <a:ext cx="128058" cy="502514"/>
            </a:xfrm>
            <a:prstGeom prst="line">
              <a:avLst/>
            </a:prstGeom>
            <a:noFill/>
            <a:ln w="9525">
              <a:solidFill>
                <a:srgbClr val="00B0F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854626" y="4677150"/>
              <a:ext cx="10454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000" dirty="0">
                <a:solidFill>
                  <a:srgbClr val="00B0F0"/>
                </a:solidFill>
              </a:endParaRPr>
            </a:p>
          </p:txBody>
        </p:sp>
        <p:sp>
          <p:nvSpPr>
            <p:cNvPr id="3" name="Rectangle 2"/>
            <p:cNvSpPr/>
            <p:nvPr/>
          </p:nvSpPr>
          <p:spPr bwMode="auto">
            <a:xfrm>
              <a:off x="358018" y="4713749"/>
              <a:ext cx="7496607" cy="40460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58018" y="4677150"/>
              <a:ext cx="75611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…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normalizeH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normalizeH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</a:t>
              </a:r>
              <a:r>
                <a:rPr lang="en-US" sz="20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            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>
                      <a:solidFill>
                        <a:srgbClr val="FF0000"/>
                      </a:solidFill>
                    </a:rPr>
                    <a:t> 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48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1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>
                      <a:solidFill>
                        <a:schemeClr val="tx1"/>
                      </a:solidFill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Line 10"/>
            <p:cNvSpPr>
              <a:spLocks noChangeShapeType="1"/>
            </p:cNvSpPr>
            <p:nvPr/>
          </p:nvSpPr>
          <p:spPr bwMode="auto">
            <a:xfrm>
              <a:off x="6872026" y="5127019"/>
              <a:ext cx="99046" cy="5046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10"/>
            <p:cNvSpPr>
              <a:spLocks noChangeShapeType="1"/>
            </p:cNvSpPr>
            <p:nvPr/>
          </p:nvSpPr>
          <p:spPr bwMode="auto">
            <a:xfrm>
              <a:off x="4716877" y="5116942"/>
              <a:ext cx="37742" cy="4978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823374" y="4086999"/>
            <a:ext cx="3878618" cy="404150"/>
            <a:chOff x="3141726" y="4086999"/>
            <a:chExt cx="3878618" cy="404150"/>
          </a:xfrm>
        </p:grpSpPr>
        <p:sp>
          <p:nvSpPr>
            <p:cNvPr id="53" name="Rectangle 52"/>
            <p:cNvSpPr/>
            <p:nvPr/>
          </p:nvSpPr>
          <p:spPr bwMode="auto">
            <a:xfrm>
              <a:off x="3141726" y="4150327"/>
              <a:ext cx="3878618" cy="34082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287729" y="4086999"/>
              <a:ext cx="19080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k’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p’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3" name="Line 8"/>
          <p:cNvSpPr>
            <a:spLocks noChangeShapeType="1"/>
          </p:cNvSpPr>
          <p:nvPr/>
        </p:nvSpPr>
        <p:spPr bwMode="auto">
          <a:xfrm>
            <a:off x="6614881" y="4496118"/>
            <a:ext cx="633817" cy="1630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 bwMode="auto">
          <a:xfrm flipH="1">
            <a:off x="2977840" y="4500241"/>
            <a:ext cx="2059673" cy="6351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Rectangle 26"/>
          <p:cNvSpPr/>
          <p:nvPr/>
        </p:nvSpPr>
        <p:spPr bwMode="auto">
          <a:xfrm>
            <a:off x="394284" y="2428456"/>
            <a:ext cx="4116051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3272" y="2335915"/>
            <a:ext cx="3845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 p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888545" y="2545267"/>
                <a:ext cx="9699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-1</a:t>
                </a: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8545" y="2545267"/>
                <a:ext cx="969946" cy="246221"/>
              </a:xfrm>
              <a:prstGeom prst="rect">
                <a:avLst/>
              </a:prstGeom>
              <a:blipFill rotWithShape="0">
                <a:blip r:embed="rId7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813918" y="2515874"/>
                <a:ext cx="9699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-1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3918" y="2515874"/>
                <a:ext cx="969946" cy="246221"/>
              </a:xfrm>
              <a:prstGeom prst="rect">
                <a:avLst/>
              </a:prstGeom>
              <a:blipFill rotWithShape="0">
                <a:blip r:embed="rId8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 bwMode="auto">
          <a:xfrm>
            <a:off x="4673693" y="2428456"/>
            <a:ext cx="41126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39053" y="2380001"/>
            <a:ext cx="4355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…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endParaRPr lang="en-US" sz="2000" dirty="0">
              <a:solidFill>
                <a:srgbClr val="00B0F0"/>
              </a:solidFill>
            </a:endParaRPr>
          </a:p>
          <a:p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669375" y="25398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9375" y="2539885"/>
                <a:ext cx="1016432" cy="246221"/>
              </a:xfrm>
              <a:prstGeom prst="rect">
                <a:avLst/>
              </a:prstGeom>
              <a:blipFill rotWithShape="0">
                <a:blip r:embed="rId9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393700" y="2780822"/>
            <a:ext cx="185555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11"/>
          <p:cNvSpPr>
            <a:spLocks noChangeShapeType="1"/>
          </p:cNvSpPr>
          <p:nvPr/>
        </p:nvSpPr>
        <p:spPr bwMode="auto">
          <a:xfrm flipH="1">
            <a:off x="1071180" y="2780822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0"/>
          <p:cNvSpPr>
            <a:spLocks noChangeShapeType="1"/>
          </p:cNvSpPr>
          <p:nvPr/>
        </p:nvSpPr>
        <p:spPr bwMode="auto">
          <a:xfrm flipH="1">
            <a:off x="1882703" y="2782114"/>
            <a:ext cx="57958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10"/>
          <p:cNvSpPr>
            <a:spLocks noChangeShapeType="1"/>
          </p:cNvSpPr>
          <p:nvPr/>
        </p:nvSpPr>
        <p:spPr bwMode="auto">
          <a:xfrm>
            <a:off x="3807715" y="2775269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0"/>
          <p:cNvSpPr>
            <a:spLocks noChangeShapeType="1"/>
          </p:cNvSpPr>
          <p:nvPr/>
        </p:nvSpPr>
        <p:spPr bwMode="auto">
          <a:xfrm>
            <a:off x="4800751" y="2767898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9"/>
          <p:cNvSpPr>
            <a:spLocks noChangeShapeType="1"/>
          </p:cNvSpPr>
          <p:nvPr/>
        </p:nvSpPr>
        <p:spPr bwMode="auto">
          <a:xfrm>
            <a:off x="6971072" y="2776832"/>
            <a:ext cx="42950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8"/>
          <p:cNvSpPr>
            <a:spLocks noChangeShapeType="1"/>
          </p:cNvSpPr>
          <p:nvPr/>
        </p:nvSpPr>
        <p:spPr bwMode="auto">
          <a:xfrm>
            <a:off x="7476381" y="2787861"/>
            <a:ext cx="130925" cy="4644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16"/>
          <p:cNvSpPr>
            <a:spLocks noChangeShapeType="1"/>
          </p:cNvSpPr>
          <p:nvPr/>
        </p:nvSpPr>
        <p:spPr bwMode="auto">
          <a:xfrm>
            <a:off x="8458200" y="2779051"/>
            <a:ext cx="128058" cy="502514"/>
          </a:xfrm>
          <a:prstGeom prst="line">
            <a:avLst/>
          </a:prstGeom>
          <a:noFill/>
          <a:ln w="9525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Up Arrow 50"/>
          <p:cNvSpPr/>
          <p:nvPr/>
        </p:nvSpPr>
        <p:spPr bwMode="auto">
          <a:xfrm>
            <a:off x="3817989" y="3395341"/>
            <a:ext cx="1029125" cy="5525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2977840" y="1776995"/>
            <a:ext cx="2120069" cy="6177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5" name="TextBox 54"/>
          <p:cNvSpPr txBox="1"/>
          <p:nvPr/>
        </p:nvSpPr>
        <p:spPr>
          <a:xfrm>
            <a:off x="5158613" y="1393139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243771" y="1547374"/>
                <a:ext cx="8529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3771" y="1547374"/>
                <a:ext cx="852926" cy="246221"/>
              </a:xfrm>
              <a:prstGeom prst="rect">
                <a:avLst/>
              </a:prstGeom>
              <a:blipFill rotWithShape="0">
                <a:blip r:embed="rId10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angle 56"/>
          <p:cNvSpPr/>
          <p:nvPr/>
        </p:nvSpPr>
        <p:spPr bwMode="auto">
          <a:xfrm>
            <a:off x="3817989" y="144472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963992" y="1398023"/>
            <a:ext cx="19080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k’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961348" y="1376885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</a:p>
        </p:txBody>
      </p:sp>
      <p:sp>
        <p:nvSpPr>
          <p:cNvPr id="60" name="Line 8"/>
          <p:cNvSpPr>
            <a:spLocks noChangeShapeType="1"/>
          </p:cNvSpPr>
          <p:nvPr/>
        </p:nvSpPr>
        <p:spPr bwMode="auto">
          <a:xfrm>
            <a:off x="6531991" y="1789294"/>
            <a:ext cx="566667" cy="1934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3733474" y="2539885"/>
                <a:ext cx="8529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474" y="2539885"/>
                <a:ext cx="852926" cy="246221"/>
              </a:xfrm>
              <a:prstGeom prst="rect">
                <a:avLst/>
              </a:prstGeom>
              <a:blipFill rotWithShape="0">
                <a:blip r:embed="rId11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723004" y="254627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3004" y="2546271"/>
                <a:ext cx="1016432" cy="246221"/>
              </a:xfrm>
              <a:prstGeom prst="rect">
                <a:avLst/>
              </a:prstGeom>
              <a:blipFill rotWithShape="0">
                <a:blip r:embed="rId12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blipFill rotWithShape="0">
                <a:blip r:embed="rId13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blipFill rotWithShape="0">
                <a:blip r:embed="rId14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Line 10"/>
          <p:cNvSpPr>
            <a:spLocks noChangeShapeType="1"/>
          </p:cNvSpPr>
          <p:nvPr/>
        </p:nvSpPr>
        <p:spPr bwMode="auto">
          <a:xfrm>
            <a:off x="7525132" y="5543977"/>
            <a:ext cx="99046" cy="5046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Rectangle 3"/>
          <p:cNvSpPr txBox="1">
            <a:spLocks noChangeArrowheads="1"/>
          </p:cNvSpPr>
          <p:nvPr/>
        </p:nvSpPr>
        <p:spPr bwMode="auto">
          <a:xfrm>
            <a:off x="1371600" y="277761"/>
            <a:ext cx="6592529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3600" kern="0" dirty="0" err="1">
                <a:solidFill>
                  <a:srgbClr val="00B05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69" name="Line 8"/>
          <p:cNvSpPr>
            <a:spLocks noChangeShapeType="1"/>
          </p:cNvSpPr>
          <p:nvPr/>
        </p:nvSpPr>
        <p:spPr bwMode="auto">
          <a:xfrm>
            <a:off x="6149350" y="1781879"/>
            <a:ext cx="403850" cy="63748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TextBox 69"/>
          <p:cNvSpPr txBox="1"/>
          <p:nvPr/>
        </p:nvSpPr>
        <p:spPr>
          <a:xfrm>
            <a:off x="5486070" y="1411931"/>
            <a:ext cx="306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71" name="Oval Callout 70"/>
          <p:cNvSpPr/>
          <p:nvPr/>
        </p:nvSpPr>
        <p:spPr bwMode="auto">
          <a:xfrm>
            <a:off x="4497180" y="4726552"/>
            <a:ext cx="914400" cy="292748"/>
          </a:xfrm>
          <a:prstGeom prst="wedgeEllipseCallout">
            <a:avLst>
              <a:gd name="adj1" fmla="val -96288"/>
              <a:gd name="adj2" fmla="val 133489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not used</a:t>
            </a:r>
          </a:p>
        </p:txBody>
      </p:sp>
      <p:sp>
        <p:nvSpPr>
          <p:cNvPr id="73" name="Oval Callout 72"/>
          <p:cNvSpPr/>
          <p:nvPr/>
        </p:nvSpPr>
        <p:spPr>
          <a:xfrm>
            <a:off x="4581129" y="1900165"/>
            <a:ext cx="1352386" cy="450364"/>
          </a:xfrm>
          <a:prstGeom prst="wedgeEllipseCallout">
            <a:avLst>
              <a:gd name="adj1" fmla="val 23582"/>
              <a:gd name="adj2" fmla="val -8931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What is the key here?</a:t>
            </a:r>
          </a:p>
        </p:txBody>
      </p:sp>
      <p:sp>
        <p:nvSpPr>
          <p:cNvPr id="72" name="Rectangle 71"/>
          <p:cNvSpPr/>
          <p:nvPr/>
        </p:nvSpPr>
        <p:spPr>
          <a:xfrm>
            <a:off x="393700" y="2394724"/>
            <a:ext cx="4116635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4658847" y="2402302"/>
            <a:ext cx="4116635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5895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 dirty="0"/>
          </a:p>
        </p:txBody>
      </p:sp>
      <p:grpSp>
        <p:nvGrpSpPr>
          <p:cNvPr id="47" name="Group 46"/>
          <p:cNvGrpSpPr/>
          <p:nvPr/>
        </p:nvGrpSpPr>
        <p:grpSpPr>
          <a:xfrm>
            <a:off x="330576" y="5109418"/>
            <a:ext cx="8569529" cy="955864"/>
            <a:chOff x="330576" y="4677150"/>
            <a:chExt cx="8569529" cy="955864"/>
          </a:xfrm>
        </p:grpSpPr>
        <p:sp>
          <p:nvSpPr>
            <p:cNvPr id="56327" name="Line 7"/>
            <p:cNvSpPr>
              <a:spLocks noChangeShapeType="1"/>
            </p:cNvSpPr>
            <p:nvPr/>
          </p:nvSpPr>
          <p:spPr bwMode="auto">
            <a:xfrm flipH="1">
              <a:off x="330576" y="5122057"/>
              <a:ext cx="185555" cy="5095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0" name="Line 10"/>
            <p:cNvSpPr>
              <a:spLocks noChangeShapeType="1"/>
            </p:cNvSpPr>
            <p:nvPr/>
          </p:nvSpPr>
          <p:spPr bwMode="auto">
            <a:xfrm flipH="1">
              <a:off x="3075850" y="5100471"/>
              <a:ext cx="57958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1" name="Line 11"/>
            <p:cNvSpPr>
              <a:spLocks noChangeShapeType="1"/>
            </p:cNvSpPr>
            <p:nvPr/>
          </p:nvSpPr>
          <p:spPr bwMode="auto">
            <a:xfrm flipH="1">
              <a:off x="1291804" y="5108669"/>
              <a:ext cx="66502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6" name="Line 16"/>
            <p:cNvSpPr>
              <a:spLocks noChangeShapeType="1"/>
            </p:cNvSpPr>
            <p:nvPr/>
          </p:nvSpPr>
          <p:spPr bwMode="auto">
            <a:xfrm>
              <a:off x="8394171" y="5130500"/>
              <a:ext cx="128058" cy="502514"/>
            </a:xfrm>
            <a:prstGeom prst="line">
              <a:avLst/>
            </a:prstGeom>
            <a:noFill/>
            <a:ln w="9525">
              <a:solidFill>
                <a:srgbClr val="00B0F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854626" y="4677150"/>
              <a:ext cx="10454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000" dirty="0">
                <a:solidFill>
                  <a:srgbClr val="00B0F0"/>
                </a:solidFill>
              </a:endParaRPr>
            </a:p>
          </p:txBody>
        </p:sp>
        <p:sp>
          <p:nvSpPr>
            <p:cNvPr id="3" name="Rectangle 2"/>
            <p:cNvSpPr/>
            <p:nvPr/>
          </p:nvSpPr>
          <p:spPr bwMode="auto">
            <a:xfrm>
              <a:off x="358018" y="4713749"/>
              <a:ext cx="7496607" cy="40460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58018" y="4677150"/>
              <a:ext cx="75611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…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normalizeH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normalizeH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</a:t>
              </a:r>
              <a:r>
                <a:rPr lang="en-US" sz="20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            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>
                      <a:solidFill>
                        <a:srgbClr val="FF0000"/>
                      </a:solidFill>
                    </a:rPr>
                    <a:t> 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48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1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>
                      <a:solidFill>
                        <a:schemeClr val="tx1"/>
                      </a:solidFill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Line 10"/>
            <p:cNvSpPr>
              <a:spLocks noChangeShapeType="1"/>
            </p:cNvSpPr>
            <p:nvPr/>
          </p:nvSpPr>
          <p:spPr bwMode="auto">
            <a:xfrm>
              <a:off x="6872026" y="5127019"/>
              <a:ext cx="99046" cy="5046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10"/>
            <p:cNvSpPr>
              <a:spLocks noChangeShapeType="1"/>
            </p:cNvSpPr>
            <p:nvPr/>
          </p:nvSpPr>
          <p:spPr bwMode="auto">
            <a:xfrm>
              <a:off x="4716877" y="5116942"/>
              <a:ext cx="37742" cy="4978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823374" y="4086999"/>
            <a:ext cx="3878618" cy="404150"/>
            <a:chOff x="3141726" y="4086999"/>
            <a:chExt cx="3878618" cy="404150"/>
          </a:xfrm>
        </p:grpSpPr>
        <p:sp>
          <p:nvSpPr>
            <p:cNvPr id="53" name="Rectangle 52"/>
            <p:cNvSpPr/>
            <p:nvPr/>
          </p:nvSpPr>
          <p:spPr bwMode="auto">
            <a:xfrm>
              <a:off x="3141726" y="4150327"/>
              <a:ext cx="3878618" cy="34082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287729" y="4086999"/>
              <a:ext cx="19080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k’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p’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3" name="Line 8"/>
          <p:cNvSpPr>
            <a:spLocks noChangeShapeType="1"/>
          </p:cNvSpPr>
          <p:nvPr/>
        </p:nvSpPr>
        <p:spPr bwMode="auto">
          <a:xfrm>
            <a:off x="6614881" y="4496118"/>
            <a:ext cx="633817" cy="1630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 bwMode="auto">
          <a:xfrm flipH="1">
            <a:off x="2977840" y="4500241"/>
            <a:ext cx="2059673" cy="6351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Rectangle 26"/>
          <p:cNvSpPr/>
          <p:nvPr/>
        </p:nvSpPr>
        <p:spPr bwMode="auto">
          <a:xfrm>
            <a:off x="394284" y="2428456"/>
            <a:ext cx="4116051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3272" y="2335915"/>
            <a:ext cx="3845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 p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888545" y="2545267"/>
                <a:ext cx="9699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-1</a:t>
                </a: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8545" y="2545267"/>
                <a:ext cx="969946" cy="246221"/>
              </a:xfrm>
              <a:prstGeom prst="rect">
                <a:avLst/>
              </a:prstGeom>
              <a:blipFill rotWithShape="0">
                <a:blip r:embed="rId7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813918" y="2515874"/>
                <a:ext cx="9699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-1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3918" y="2515874"/>
                <a:ext cx="969946" cy="246221"/>
              </a:xfrm>
              <a:prstGeom prst="rect">
                <a:avLst/>
              </a:prstGeom>
              <a:blipFill rotWithShape="0">
                <a:blip r:embed="rId8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 bwMode="auto">
          <a:xfrm>
            <a:off x="4673693" y="2428456"/>
            <a:ext cx="41126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39053" y="2380001"/>
            <a:ext cx="4355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…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endParaRPr lang="en-US" sz="2000" dirty="0">
              <a:solidFill>
                <a:srgbClr val="00B0F0"/>
              </a:solidFill>
            </a:endParaRPr>
          </a:p>
          <a:p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669375" y="25398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9375" y="2539885"/>
                <a:ext cx="1016432" cy="246221"/>
              </a:xfrm>
              <a:prstGeom prst="rect">
                <a:avLst/>
              </a:prstGeom>
              <a:blipFill rotWithShape="0">
                <a:blip r:embed="rId9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393700" y="2780822"/>
            <a:ext cx="185555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11"/>
          <p:cNvSpPr>
            <a:spLocks noChangeShapeType="1"/>
          </p:cNvSpPr>
          <p:nvPr/>
        </p:nvSpPr>
        <p:spPr bwMode="auto">
          <a:xfrm flipH="1">
            <a:off x="1071180" y="2780822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0"/>
          <p:cNvSpPr>
            <a:spLocks noChangeShapeType="1"/>
          </p:cNvSpPr>
          <p:nvPr/>
        </p:nvSpPr>
        <p:spPr bwMode="auto">
          <a:xfrm flipH="1">
            <a:off x="1882703" y="2782114"/>
            <a:ext cx="57958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10"/>
          <p:cNvSpPr>
            <a:spLocks noChangeShapeType="1"/>
          </p:cNvSpPr>
          <p:nvPr/>
        </p:nvSpPr>
        <p:spPr bwMode="auto">
          <a:xfrm>
            <a:off x="3807715" y="2775269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0"/>
          <p:cNvSpPr>
            <a:spLocks noChangeShapeType="1"/>
          </p:cNvSpPr>
          <p:nvPr/>
        </p:nvSpPr>
        <p:spPr bwMode="auto">
          <a:xfrm>
            <a:off x="4800751" y="2767898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9"/>
          <p:cNvSpPr>
            <a:spLocks noChangeShapeType="1"/>
          </p:cNvSpPr>
          <p:nvPr/>
        </p:nvSpPr>
        <p:spPr bwMode="auto">
          <a:xfrm>
            <a:off x="6971072" y="2776832"/>
            <a:ext cx="42950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8"/>
          <p:cNvSpPr>
            <a:spLocks noChangeShapeType="1"/>
          </p:cNvSpPr>
          <p:nvPr/>
        </p:nvSpPr>
        <p:spPr bwMode="auto">
          <a:xfrm>
            <a:off x="7476381" y="2787861"/>
            <a:ext cx="130925" cy="4644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16"/>
          <p:cNvSpPr>
            <a:spLocks noChangeShapeType="1"/>
          </p:cNvSpPr>
          <p:nvPr/>
        </p:nvSpPr>
        <p:spPr bwMode="auto">
          <a:xfrm>
            <a:off x="8458200" y="2779051"/>
            <a:ext cx="128058" cy="502514"/>
          </a:xfrm>
          <a:prstGeom prst="line">
            <a:avLst/>
          </a:prstGeom>
          <a:noFill/>
          <a:ln w="9525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Up Arrow 50"/>
          <p:cNvSpPr/>
          <p:nvPr/>
        </p:nvSpPr>
        <p:spPr bwMode="auto">
          <a:xfrm>
            <a:off x="3817989" y="3395341"/>
            <a:ext cx="1029125" cy="5525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2977840" y="1776995"/>
            <a:ext cx="2120069" cy="6177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5" name="TextBox 54"/>
          <p:cNvSpPr txBox="1"/>
          <p:nvPr/>
        </p:nvSpPr>
        <p:spPr>
          <a:xfrm>
            <a:off x="5158613" y="1393139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243771" y="1547374"/>
                <a:ext cx="8529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3771" y="1547374"/>
                <a:ext cx="852926" cy="246221"/>
              </a:xfrm>
              <a:prstGeom prst="rect">
                <a:avLst/>
              </a:prstGeom>
              <a:blipFill rotWithShape="0">
                <a:blip r:embed="rId10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angle 56"/>
          <p:cNvSpPr/>
          <p:nvPr/>
        </p:nvSpPr>
        <p:spPr bwMode="auto">
          <a:xfrm>
            <a:off x="3817989" y="144472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963992" y="1398023"/>
            <a:ext cx="19080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k’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961348" y="1376885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</a:p>
        </p:txBody>
      </p:sp>
      <p:sp>
        <p:nvSpPr>
          <p:cNvPr id="60" name="Line 8"/>
          <p:cNvSpPr>
            <a:spLocks noChangeShapeType="1"/>
          </p:cNvSpPr>
          <p:nvPr/>
        </p:nvSpPr>
        <p:spPr bwMode="auto">
          <a:xfrm>
            <a:off x="6531991" y="1789294"/>
            <a:ext cx="566667" cy="1934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3733474" y="2539885"/>
                <a:ext cx="8529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474" y="2539885"/>
                <a:ext cx="852926" cy="246221"/>
              </a:xfrm>
              <a:prstGeom prst="rect">
                <a:avLst/>
              </a:prstGeom>
              <a:blipFill rotWithShape="0">
                <a:blip r:embed="rId11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723004" y="254627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3004" y="2546271"/>
                <a:ext cx="1016432" cy="246221"/>
              </a:xfrm>
              <a:prstGeom prst="rect">
                <a:avLst/>
              </a:prstGeom>
              <a:blipFill rotWithShape="0">
                <a:blip r:embed="rId12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blipFill rotWithShape="0">
                <a:blip r:embed="rId13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blipFill rotWithShape="0">
                <a:blip r:embed="rId14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Line 10"/>
          <p:cNvSpPr>
            <a:spLocks noChangeShapeType="1"/>
          </p:cNvSpPr>
          <p:nvPr/>
        </p:nvSpPr>
        <p:spPr bwMode="auto">
          <a:xfrm>
            <a:off x="7525132" y="5543977"/>
            <a:ext cx="99046" cy="5046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Rectangle 3"/>
          <p:cNvSpPr txBox="1">
            <a:spLocks noChangeArrowheads="1"/>
          </p:cNvSpPr>
          <p:nvPr/>
        </p:nvSpPr>
        <p:spPr bwMode="auto">
          <a:xfrm>
            <a:off x="1371600" y="277761"/>
            <a:ext cx="6592529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3600" kern="0" dirty="0" err="1">
                <a:solidFill>
                  <a:srgbClr val="00B05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69" name="Line 8"/>
          <p:cNvSpPr>
            <a:spLocks noChangeShapeType="1"/>
          </p:cNvSpPr>
          <p:nvPr/>
        </p:nvSpPr>
        <p:spPr bwMode="auto">
          <a:xfrm>
            <a:off x="6149350" y="1781879"/>
            <a:ext cx="403850" cy="63748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Freeform 71"/>
          <p:cNvSpPr/>
          <p:nvPr/>
        </p:nvSpPr>
        <p:spPr bwMode="auto">
          <a:xfrm>
            <a:off x="3410835" y="1905161"/>
            <a:ext cx="2150340" cy="3316182"/>
          </a:xfrm>
          <a:custGeom>
            <a:avLst/>
            <a:gdLst>
              <a:gd name="connsiteX0" fmla="*/ 548640 w 1970117"/>
              <a:gd name="connsiteY0" fmla="*/ 3217025 h 3217025"/>
              <a:gd name="connsiteX1" fmla="*/ 540327 w 1970117"/>
              <a:gd name="connsiteY1" fmla="*/ 3167149 h 3217025"/>
              <a:gd name="connsiteX2" fmla="*/ 523702 w 1970117"/>
              <a:gd name="connsiteY2" fmla="*/ 3117272 h 3217025"/>
              <a:gd name="connsiteX3" fmla="*/ 515389 w 1970117"/>
              <a:gd name="connsiteY3" fmla="*/ 3092334 h 3217025"/>
              <a:gd name="connsiteX4" fmla="*/ 498764 w 1970117"/>
              <a:gd name="connsiteY4" fmla="*/ 3034145 h 3217025"/>
              <a:gd name="connsiteX5" fmla="*/ 482138 w 1970117"/>
              <a:gd name="connsiteY5" fmla="*/ 3017520 h 3217025"/>
              <a:gd name="connsiteX6" fmla="*/ 465513 w 1970117"/>
              <a:gd name="connsiteY6" fmla="*/ 2967643 h 3217025"/>
              <a:gd name="connsiteX7" fmla="*/ 457200 w 1970117"/>
              <a:gd name="connsiteY7" fmla="*/ 2934392 h 3217025"/>
              <a:gd name="connsiteX8" fmla="*/ 440575 w 1970117"/>
              <a:gd name="connsiteY8" fmla="*/ 2884516 h 3217025"/>
              <a:gd name="connsiteX9" fmla="*/ 423949 w 1970117"/>
              <a:gd name="connsiteY9" fmla="*/ 2859578 h 3217025"/>
              <a:gd name="connsiteX10" fmla="*/ 407324 w 1970117"/>
              <a:gd name="connsiteY10" fmla="*/ 2809701 h 3217025"/>
              <a:gd name="connsiteX11" fmla="*/ 390698 w 1970117"/>
              <a:gd name="connsiteY11" fmla="*/ 2793076 h 3217025"/>
              <a:gd name="connsiteX12" fmla="*/ 357447 w 1970117"/>
              <a:gd name="connsiteY12" fmla="*/ 2751512 h 3217025"/>
              <a:gd name="connsiteX13" fmla="*/ 349135 w 1970117"/>
              <a:gd name="connsiteY13" fmla="*/ 2726574 h 3217025"/>
              <a:gd name="connsiteX14" fmla="*/ 324197 w 1970117"/>
              <a:gd name="connsiteY14" fmla="*/ 2718261 h 3217025"/>
              <a:gd name="connsiteX15" fmla="*/ 282633 w 1970117"/>
              <a:gd name="connsiteY15" fmla="*/ 2693323 h 3217025"/>
              <a:gd name="connsiteX16" fmla="*/ 266007 w 1970117"/>
              <a:gd name="connsiteY16" fmla="*/ 2676698 h 3217025"/>
              <a:gd name="connsiteX17" fmla="*/ 216131 w 1970117"/>
              <a:gd name="connsiteY17" fmla="*/ 2651760 h 3217025"/>
              <a:gd name="connsiteX18" fmla="*/ 166255 w 1970117"/>
              <a:gd name="connsiteY18" fmla="*/ 2601883 h 3217025"/>
              <a:gd name="connsiteX19" fmla="*/ 133004 w 1970117"/>
              <a:gd name="connsiteY19" fmla="*/ 2568632 h 3217025"/>
              <a:gd name="connsiteX20" fmla="*/ 99753 w 1970117"/>
              <a:gd name="connsiteY20" fmla="*/ 2518756 h 3217025"/>
              <a:gd name="connsiteX21" fmla="*/ 83127 w 1970117"/>
              <a:gd name="connsiteY21" fmla="*/ 2493818 h 3217025"/>
              <a:gd name="connsiteX22" fmla="*/ 74815 w 1970117"/>
              <a:gd name="connsiteY22" fmla="*/ 2468880 h 3217025"/>
              <a:gd name="connsiteX23" fmla="*/ 41564 w 1970117"/>
              <a:gd name="connsiteY23" fmla="*/ 2419003 h 3217025"/>
              <a:gd name="connsiteX24" fmla="*/ 33251 w 1970117"/>
              <a:gd name="connsiteY24" fmla="*/ 2377440 h 3217025"/>
              <a:gd name="connsiteX25" fmla="*/ 24938 w 1970117"/>
              <a:gd name="connsiteY25" fmla="*/ 2344189 h 3217025"/>
              <a:gd name="connsiteX26" fmla="*/ 0 w 1970117"/>
              <a:gd name="connsiteY26" fmla="*/ 2161309 h 3217025"/>
              <a:gd name="connsiteX27" fmla="*/ 8313 w 1970117"/>
              <a:gd name="connsiteY27" fmla="*/ 2103120 h 3217025"/>
              <a:gd name="connsiteX28" fmla="*/ 16626 w 1970117"/>
              <a:gd name="connsiteY28" fmla="*/ 2078181 h 3217025"/>
              <a:gd name="connsiteX29" fmla="*/ 33251 w 1970117"/>
              <a:gd name="connsiteY29" fmla="*/ 2003367 h 3217025"/>
              <a:gd name="connsiteX30" fmla="*/ 41564 w 1970117"/>
              <a:gd name="connsiteY30" fmla="*/ 1795549 h 3217025"/>
              <a:gd name="connsiteX31" fmla="*/ 58189 w 1970117"/>
              <a:gd name="connsiteY31" fmla="*/ 1670858 h 3217025"/>
              <a:gd name="connsiteX32" fmla="*/ 66502 w 1970117"/>
              <a:gd name="connsiteY32" fmla="*/ 1645920 h 3217025"/>
              <a:gd name="connsiteX33" fmla="*/ 83127 w 1970117"/>
              <a:gd name="connsiteY33" fmla="*/ 1620981 h 3217025"/>
              <a:gd name="connsiteX34" fmla="*/ 108066 w 1970117"/>
              <a:gd name="connsiteY34" fmla="*/ 1571105 h 3217025"/>
              <a:gd name="connsiteX35" fmla="*/ 141317 w 1970117"/>
              <a:gd name="connsiteY35" fmla="*/ 1521229 h 3217025"/>
              <a:gd name="connsiteX36" fmla="*/ 157942 w 1970117"/>
              <a:gd name="connsiteY36" fmla="*/ 1496290 h 3217025"/>
              <a:gd name="connsiteX37" fmla="*/ 166255 w 1970117"/>
              <a:gd name="connsiteY37" fmla="*/ 1471352 h 3217025"/>
              <a:gd name="connsiteX38" fmla="*/ 191193 w 1970117"/>
              <a:gd name="connsiteY38" fmla="*/ 1454727 h 3217025"/>
              <a:gd name="connsiteX39" fmla="*/ 199506 w 1970117"/>
              <a:gd name="connsiteY39" fmla="*/ 1429789 h 3217025"/>
              <a:gd name="connsiteX40" fmla="*/ 232757 w 1970117"/>
              <a:gd name="connsiteY40" fmla="*/ 1396538 h 3217025"/>
              <a:gd name="connsiteX41" fmla="*/ 282633 w 1970117"/>
              <a:gd name="connsiteY41" fmla="*/ 1330036 h 3217025"/>
              <a:gd name="connsiteX42" fmla="*/ 340822 w 1970117"/>
              <a:gd name="connsiteY42" fmla="*/ 1271847 h 3217025"/>
              <a:gd name="connsiteX43" fmla="*/ 374073 w 1970117"/>
              <a:gd name="connsiteY43" fmla="*/ 1238596 h 3217025"/>
              <a:gd name="connsiteX44" fmla="*/ 399011 w 1970117"/>
              <a:gd name="connsiteY44" fmla="*/ 1221970 h 3217025"/>
              <a:gd name="connsiteX45" fmla="*/ 440575 w 1970117"/>
              <a:gd name="connsiteY45" fmla="*/ 1180407 h 3217025"/>
              <a:gd name="connsiteX46" fmla="*/ 457200 w 1970117"/>
              <a:gd name="connsiteY46" fmla="*/ 1163781 h 3217025"/>
              <a:gd name="connsiteX47" fmla="*/ 498764 w 1970117"/>
              <a:gd name="connsiteY47" fmla="*/ 1155469 h 3217025"/>
              <a:gd name="connsiteX48" fmla="*/ 548640 w 1970117"/>
              <a:gd name="connsiteY48" fmla="*/ 1122218 h 3217025"/>
              <a:gd name="connsiteX49" fmla="*/ 565266 w 1970117"/>
              <a:gd name="connsiteY49" fmla="*/ 1105592 h 3217025"/>
              <a:gd name="connsiteX50" fmla="*/ 615142 w 1970117"/>
              <a:gd name="connsiteY50" fmla="*/ 1072341 h 3217025"/>
              <a:gd name="connsiteX51" fmla="*/ 665018 w 1970117"/>
              <a:gd name="connsiteY51" fmla="*/ 1014152 h 3217025"/>
              <a:gd name="connsiteX52" fmla="*/ 689957 w 1970117"/>
              <a:gd name="connsiteY52" fmla="*/ 1005840 h 3217025"/>
              <a:gd name="connsiteX53" fmla="*/ 739833 w 1970117"/>
              <a:gd name="connsiteY53" fmla="*/ 972589 h 3217025"/>
              <a:gd name="connsiteX54" fmla="*/ 773084 w 1970117"/>
              <a:gd name="connsiteY54" fmla="*/ 939338 h 3217025"/>
              <a:gd name="connsiteX55" fmla="*/ 789709 w 1970117"/>
              <a:gd name="connsiteY55" fmla="*/ 922712 h 3217025"/>
              <a:gd name="connsiteX56" fmla="*/ 806335 w 1970117"/>
              <a:gd name="connsiteY56" fmla="*/ 897774 h 3217025"/>
              <a:gd name="connsiteX57" fmla="*/ 831273 w 1970117"/>
              <a:gd name="connsiteY57" fmla="*/ 847898 h 3217025"/>
              <a:gd name="connsiteX58" fmla="*/ 856211 w 1970117"/>
              <a:gd name="connsiteY58" fmla="*/ 806334 h 3217025"/>
              <a:gd name="connsiteX59" fmla="*/ 881149 w 1970117"/>
              <a:gd name="connsiteY59" fmla="*/ 731520 h 3217025"/>
              <a:gd name="connsiteX60" fmla="*/ 889462 w 1970117"/>
              <a:gd name="connsiteY60" fmla="*/ 706581 h 3217025"/>
              <a:gd name="connsiteX61" fmla="*/ 897775 w 1970117"/>
              <a:gd name="connsiteY61" fmla="*/ 673330 h 3217025"/>
              <a:gd name="connsiteX62" fmla="*/ 914400 w 1970117"/>
              <a:gd name="connsiteY62" fmla="*/ 623454 h 3217025"/>
              <a:gd name="connsiteX63" fmla="*/ 922713 w 1970117"/>
              <a:gd name="connsiteY63" fmla="*/ 548640 h 3217025"/>
              <a:gd name="connsiteX64" fmla="*/ 931026 w 1970117"/>
              <a:gd name="connsiteY64" fmla="*/ 523701 h 3217025"/>
              <a:gd name="connsiteX65" fmla="*/ 939338 w 1970117"/>
              <a:gd name="connsiteY65" fmla="*/ 490450 h 3217025"/>
              <a:gd name="connsiteX66" fmla="*/ 955964 w 1970117"/>
              <a:gd name="connsiteY66" fmla="*/ 440574 h 3217025"/>
              <a:gd name="connsiteX67" fmla="*/ 997527 w 1970117"/>
              <a:gd name="connsiteY67" fmla="*/ 407323 h 3217025"/>
              <a:gd name="connsiteX68" fmla="*/ 1022466 w 1970117"/>
              <a:gd name="connsiteY68" fmla="*/ 390698 h 3217025"/>
              <a:gd name="connsiteX69" fmla="*/ 1039091 w 1970117"/>
              <a:gd name="connsiteY69" fmla="*/ 374072 h 3217025"/>
              <a:gd name="connsiteX70" fmla="*/ 1105593 w 1970117"/>
              <a:gd name="connsiteY70" fmla="*/ 357447 h 3217025"/>
              <a:gd name="connsiteX71" fmla="*/ 1155469 w 1970117"/>
              <a:gd name="connsiteY71" fmla="*/ 340821 h 3217025"/>
              <a:gd name="connsiteX72" fmla="*/ 1562793 w 1970117"/>
              <a:gd name="connsiteY72" fmla="*/ 332509 h 3217025"/>
              <a:gd name="connsiteX73" fmla="*/ 1654233 w 1970117"/>
              <a:gd name="connsiteY73" fmla="*/ 324196 h 3217025"/>
              <a:gd name="connsiteX74" fmla="*/ 1837113 w 1970117"/>
              <a:gd name="connsiteY74" fmla="*/ 315883 h 3217025"/>
              <a:gd name="connsiteX75" fmla="*/ 1878677 w 1970117"/>
              <a:gd name="connsiteY75" fmla="*/ 307570 h 3217025"/>
              <a:gd name="connsiteX76" fmla="*/ 1928553 w 1970117"/>
              <a:gd name="connsiteY76" fmla="*/ 290945 h 3217025"/>
              <a:gd name="connsiteX77" fmla="*/ 1945178 w 1970117"/>
              <a:gd name="connsiteY77" fmla="*/ 266007 h 3217025"/>
              <a:gd name="connsiteX78" fmla="*/ 1961804 w 1970117"/>
              <a:gd name="connsiteY78" fmla="*/ 249381 h 3217025"/>
              <a:gd name="connsiteX79" fmla="*/ 1970117 w 1970117"/>
              <a:gd name="connsiteY79" fmla="*/ 191192 h 3217025"/>
              <a:gd name="connsiteX80" fmla="*/ 1961804 w 1970117"/>
              <a:gd name="connsiteY80" fmla="*/ 0 h 3217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1970117" h="3217025">
                <a:moveTo>
                  <a:pt x="548640" y="3217025"/>
                </a:moveTo>
                <a:cubicBezTo>
                  <a:pt x="545869" y="3200400"/>
                  <a:pt x="544415" y="3183500"/>
                  <a:pt x="540327" y="3167149"/>
                </a:cubicBezTo>
                <a:cubicBezTo>
                  <a:pt x="536077" y="3150147"/>
                  <a:pt x="529244" y="3133898"/>
                  <a:pt x="523702" y="3117272"/>
                </a:cubicBezTo>
                <a:cubicBezTo>
                  <a:pt x="520931" y="3108959"/>
                  <a:pt x="517514" y="3100835"/>
                  <a:pt x="515389" y="3092334"/>
                </a:cubicBezTo>
                <a:cubicBezTo>
                  <a:pt x="513836" y="3086119"/>
                  <a:pt x="503877" y="3042666"/>
                  <a:pt x="498764" y="3034145"/>
                </a:cubicBezTo>
                <a:cubicBezTo>
                  <a:pt x="494732" y="3027425"/>
                  <a:pt x="487680" y="3023062"/>
                  <a:pt x="482138" y="3017520"/>
                </a:cubicBezTo>
                <a:cubicBezTo>
                  <a:pt x="476596" y="3000894"/>
                  <a:pt x="469764" y="2984645"/>
                  <a:pt x="465513" y="2967643"/>
                </a:cubicBezTo>
                <a:cubicBezTo>
                  <a:pt x="462742" y="2956559"/>
                  <a:pt x="460483" y="2945335"/>
                  <a:pt x="457200" y="2934392"/>
                </a:cubicBezTo>
                <a:cubicBezTo>
                  <a:pt x="452164" y="2917606"/>
                  <a:pt x="450296" y="2899097"/>
                  <a:pt x="440575" y="2884516"/>
                </a:cubicBezTo>
                <a:lnTo>
                  <a:pt x="423949" y="2859578"/>
                </a:lnTo>
                <a:cubicBezTo>
                  <a:pt x="418407" y="2842952"/>
                  <a:pt x="419716" y="2822093"/>
                  <a:pt x="407324" y="2809701"/>
                </a:cubicBezTo>
                <a:cubicBezTo>
                  <a:pt x="401782" y="2804159"/>
                  <a:pt x="395594" y="2799196"/>
                  <a:pt x="390698" y="2793076"/>
                </a:cubicBezTo>
                <a:cubicBezTo>
                  <a:pt x="348747" y="2740638"/>
                  <a:pt x="397595" y="2791660"/>
                  <a:pt x="357447" y="2751512"/>
                </a:cubicBezTo>
                <a:cubicBezTo>
                  <a:pt x="354676" y="2743199"/>
                  <a:pt x="355331" y="2732770"/>
                  <a:pt x="349135" y="2726574"/>
                </a:cubicBezTo>
                <a:cubicBezTo>
                  <a:pt x="342939" y="2720378"/>
                  <a:pt x="331711" y="2722769"/>
                  <a:pt x="324197" y="2718261"/>
                </a:cubicBezTo>
                <a:cubicBezTo>
                  <a:pt x="267143" y="2684029"/>
                  <a:pt x="353278" y="2716872"/>
                  <a:pt x="282633" y="2693323"/>
                </a:cubicBezTo>
                <a:cubicBezTo>
                  <a:pt x="277091" y="2687781"/>
                  <a:pt x="272727" y="2680730"/>
                  <a:pt x="266007" y="2676698"/>
                </a:cubicBezTo>
                <a:cubicBezTo>
                  <a:pt x="216843" y="2647200"/>
                  <a:pt x="265175" y="2693797"/>
                  <a:pt x="216131" y="2651760"/>
                </a:cubicBezTo>
                <a:cubicBezTo>
                  <a:pt x="216108" y="2651740"/>
                  <a:pt x="174579" y="2610207"/>
                  <a:pt x="166255" y="2601883"/>
                </a:cubicBezTo>
                <a:lnTo>
                  <a:pt x="133004" y="2568632"/>
                </a:lnTo>
                <a:lnTo>
                  <a:pt x="99753" y="2518756"/>
                </a:lnTo>
                <a:lnTo>
                  <a:pt x="83127" y="2493818"/>
                </a:lnTo>
                <a:cubicBezTo>
                  <a:pt x="80356" y="2485505"/>
                  <a:pt x="79070" y="2476540"/>
                  <a:pt x="74815" y="2468880"/>
                </a:cubicBezTo>
                <a:cubicBezTo>
                  <a:pt x="65111" y="2451413"/>
                  <a:pt x="41564" y="2419003"/>
                  <a:pt x="41564" y="2419003"/>
                </a:cubicBezTo>
                <a:cubicBezTo>
                  <a:pt x="38793" y="2405149"/>
                  <a:pt x="36316" y="2391232"/>
                  <a:pt x="33251" y="2377440"/>
                </a:cubicBezTo>
                <a:cubicBezTo>
                  <a:pt x="30773" y="2366287"/>
                  <a:pt x="26816" y="2355458"/>
                  <a:pt x="24938" y="2344189"/>
                </a:cubicBezTo>
                <a:cubicBezTo>
                  <a:pt x="15050" y="2284858"/>
                  <a:pt x="7532" y="2221565"/>
                  <a:pt x="0" y="2161309"/>
                </a:cubicBezTo>
                <a:cubicBezTo>
                  <a:pt x="2771" y="2141913"/>
                  <a:pt x="4470" y="2122333"/>
                  <a:pt x="8313" y="2103120"/>
                </a:cubicBezTo>
                <a:cubicBezTo>
                  <a:pt x="10032" y="2094528"/>
                  <a:pt x="14219" y="2086607"/>
                  <a:pt x="16626" y="2078181"/>
                </a:cubicBezTo>
                <a:cubicBezTo>
                  <a:pt x="24449" y="2050799"/>
                  <a:pt x="27540" y="2031923"/>
                  <a:pt x="33251" y="2003367"/>
                </a:cubicBezTo>
                <a:cubicBezTo>
                  <a:pt x="36022" y="1934094"/>
                  <a:pt x="37718" y="1864770"/>
                  <a:pt x="41564" y="1795549"/>
                </a:cubicBezTo>
                <a:cubicBezTo>
                  <a:pt x="44944" y="1734703"/>
                  <a:pt x="44682" y="1718134"/>
                  <a:pt x="58189" y="1670858"/>
                </a:cubicBezTo>
                <a:cubicBezTo>
                  <a:pt x="60596" y="1662433"/>
                  <a:pt x="62583" y="1653757"/>
                  <a:pt x="66502" y="1645920"/>
                </a:cubicBezTo>
                <a:cubicBezTo>
                  <a:pt x="70970" y="1636984"/>
                  <a:pt x="78659" y="1629917"/>
                  <a:pt x="83127" y="1620981"/>
                </a:cubicBezTo>
                <a:cubicBezTo>
                  <a:pt x="117536" y="1552161"/>
                  <a:pt x="60427" y="1642560"/>
                  <a:pt x="108066" y="1571105"/>
                </a:cubicBezTo>
                <a:cubicBezTo>
                  <a:pt x="122674" y="1527277"/>
                  <a:pt x="106722" y="1562743"/>
                  <a:pt x="141317" y="1521229"/>
                </a:cubicBezTo>
                <a:cubicBezTo>
                  <a:pt x="147713" y="1513554"/>
                  <a:pt x="153474" y="1505226"/>
                  <a:pt x="157942" y="1496290"/>
                </a:cubicBezTo>
                <a:cubicBezTo>
                  <a:pt x="161861" y="1488453"/>
                  <a:pt x="160781" y="1478194"/>
                  <a:pt x="166255" y="1471352"/>
                </a:cubicBezTo>
                <a:cubicBezTo>
                  <a:pt x="172496" y="1463551"/>
                  <a:pt x="182880" y="1460269"/>
                  <a:pt x="191193" y="1454727"/>
                </a:cubicBezTo>
                <a:cubicBezTo>
                  <a:pt x="193964" y="1446414"/>
                  <a:pt x="194413" y="1436919"/>
                  <a:pt x="199506" y="1429789"/>
                </a:cubicBezTo>
                <a:cubicBezTo>
                  <a:pt x="208617" y="1417034"/>
                  <a:pt x="232757" y="1396538"/>
                  <a:pt x="232757" y="1396538"/>
                </a:cubicBezTo>
                <a:cubicBezTo>
                  <a:pt x="247265" y="1353011"/>
                  <a:pt x="234873" y="1377797"/>
                  <a:pt x="282633" y="1330036"/>
                </a:cubicBezTo>
                <a:lnTo>
                  <a:pt x="340822" y="1271847"/>
                </a:lnTo>
                <a:lnTo>
                  <a:pt x="374073" y="1238596"/>
                </a:lnTo>
                <a:lnTo>
                  <a:pt x="399011" y="1221970"/>
                </a:lnTo>
                <a:cubicBezTo>
                  <a:pt x="427514" y="1179216"/>
                  <a:pt x="400989" y="1212077"/>
                  <a:pt x="440575" y="1180407"/>
                </a:cubicBezTo>
                <a:cubicBezTo>
                  <a:pt x="446695" y="1175511"/>
                  <a:pt x="449996" y="1166868"/>
                  <a:pt x="457200" y="1163781"/>
                </a:cubicBezTo>
                <a:cubicBezTo>
                  <a:pt x="470187" y="1158215"/>
                  <a:pt x="484909" y="1158240"/>
                  <a:pt x="498764" y="1155469"/>
                </a:cubicBezTo>
                <a:cubicBezTo>
                  <a:pt x="515389" y="1144385"/>
                  <a:pt x="534511" y="1136347"/>
                  <a:pt x="548640" y="1122218"/>
                </a:cubicBezTo>
                <a:cubicBezTo>
                  <a:pt x="554182" y="1116676"/>
                  <a:pt x="558996" y="1110295"/>
                  <a:pt x="565266" y="1105592"/>
                </a:cubicBezTo>
                <a:cubicBezTo>
                  <a:pt x="581251" y="1093603"/>
                  <a:pt x="615142" y="1072341"/>
                  <a:pt x="615142" y="1072341"/>
                </a:cubicBezTo>
                <a:cubicBezTo>
                  <a:pt x="625778" y="1056386"/>
                  <a:pt x="647740" y="1019911"/>
                  <a:pt x="665018" y="1014152"/>
                </a:cubicBezTo>
                <a:lnTo>
                  <a:pt x="689957" y="1005840"/>
                </a:lnTo>
                <a:cubicBezTo>
                  <a:pt x="706582" y="994756"/>
                  <a:pt x="725704" y="986718"/>
                  <a:pt x="739833" y="972589"/>
                </a:cubicBezTo>
                <a:lnTo>
                  <a:pt x="773084" y="939338"/>
                </a:lnTo>
                <a:cubicBezTo>
                  <a:pt x="778626" y="933796"/>
                  <a:pt x="785362" y="929233"/>
                  <a:pt x="789709" y="922712"/>
                </a:cubicBezTo>
                <a:lnTo>
                  <a:pt x="806335" y="897774"/>
                </a:lnTo>
                <a:cubicBezTo>
                  <a:pt x="826835" y="815767"/>
                  <a:pt x="799511" y="900832"/>
                  <a:pt x="831273" y="847898"/>
                </a:cubicBezTo>
                <a:cubicBezTo>
                  <a:pt x="863651" y="793937"/>
                  <a:pt x="814082" y="848465"/>
                  <a:pt x="856211" y="806334"/>
                </a:cubicBezTo>
                <a:lnTo>
                  <a:pt x="881149" y="731520"/>
                </a:lnTo>
                <a:cubicBezTo>
                  <a:pt x="883920" y="723207"/>
                  <a:pt x="887337" y="715082"/>
                  <a:pt x="889462" y="706581"/>
                </a:cubicBezTo>
                <a:cubicBezTo>
                  <a:pt x="892233" y="695497"/>
                  <a:pt x="894492" y="684273"/>
                  <a:pt x="897775" y="673330"/>
                </a:cubicBezTo>
                <a:cubicBezTo>
                  <a:pt x="902811" y="656544"/>
                  <a:pt x="914400" y="623454"/>
                  <a:pt x="914400" y="623454"/>
                </a:cubicBezTo>
                <a:cubicBezTo>
                  <a:pt x="917171" y="598516"/>
                  <a:pt x="918588" y="573390"/>
                  <a:pt x="922713" y="548640"/>
                </a:cubicBezTo>
                <a:cubicBezTo>
                  <a:pt x="924154" y="539997"/>
                  <a:pt x="928619" y="532127"/>
                  <a:pt x="931026" y="523701"/>
                </a:cubicBezTo>
                <a:cubicBezTo>
                  <a:pt x="934164" y="512716"/>
                  <a:pt x="936055" y="501393"/>
                  <a:pt x="939338" y="490450"/>
                </a:cubicBezTo>
                <a:cubicBezTo>
                  <a:pt x="944374" y="473664"/>
                  <a:pt x="941382" y="450295"/>
                  <a:pt x="955964" y="440574"/>
                </a:cubicBezTo>
                <a:cubicBezTo>
                  <a:pt x="1032731" y="389397"/>
                  <a:pt x="938295" y="454708"/>
                  <a:pt x="997527" y="407323"/>
                </a:cubicBezTo>
                <a:cubicBezTo>
                  <a:pt x="1005329" y="401082"/>
                  <a:pt x="1014664" y="396939"/>
                  <a:pt x="1022466" y="390698"/>
                </a:cubicBezTo>
                <a:cubicBezTo>
                  <a:pt x="1028586" y="385802"/>
                  <a:pt x="1032371" y="378104"/>
                  <a:pt x="1039091" y="374072"/>
                </a:cubicBezTo>
                <a:cubicBezTo>
                  <a:pt x="1053100" y="365667"/>
                  <a:pt x="1094674" y="360425"/>
                  <a:pt x="1105593" y="357447"/>
                </a:cubicBezTo>
                <a:cubicBezTo>
                  <a:pt x="1122500" y="352836"/>
                  <a:pt x="1137948" y="341179"/>
                  <a:pt x="1155469" y="340821"/>
                </a:cubicBezTo>
                <a:lnTo>
                  <a:pt x="1562793" y="332509"/>
                </a:lnTo>
                <a:cubicBezTo>
                  <a:pt x="1593273" y="329738"/>
                  <a:pt x="1623683" y="326048"/>
                  <a:pt x="1654233" y="324196"/>
                </a:cubicBezTo>
                <a:cubicBezTo>
                  <a:pt x="1715144" y="320504"/>
                  <a:pt x="1776257" y="320391"/>
                  <a:pt x="1837113" y="315883"/>
                </a:cubicBezTo>
                <a:cubicBezTo>
                  <a:pt x="1851203" y="314839"/>
                  <a:pt x="1865046" y="311288"/>
                  <a:pt x="1878677" y="307570"/>
                </a:cubicBezTo>
                <a:cubicBezTo>
                  <a:pt x="1895584" y="302959"/>
                  <a:pt x="1928553" y="290945"/>
                  <a:pt x="1928553" y="290945"/>
                </a:cubicBezTo>
                <a:cubicBezTo>
                  <a:pt x="1934095" y="282632"/>
                  <a:pt x="1938937" y="273808"/>
                  <a:pt x="1945178" y="266007"/>
                </a:cubicBezTo>
                <a:cubicBezTo>
                  <a:pt x="1950074" y="259887"/>
                  <a:pt x="1959325" y="256816"/>
                  <a:pt x="1961804" y="249381"/>
                </a:cubicBezTo>
                <a:cubicBezTo>
                  <a:pt x="1968000" y="230793"/>
                  <a:pt x="1967346" y="210588"/>
                  <a:pt x="1970117" y="191192"/>
                </a:cubicBezTo>
                <a:cubicBezTo>
                  <a:pt x="1957520" y="77823"/>
                  <a:pt x="1961804" y="141469"/>
                  <a:pt x="1961804" y="0"/>
                </a:cubicBezTo>
              </a:path>
            </a:pathLst>
          </a:custGeom>
          <a:noFill/>
          <a:ln w="28575" cap="flat" cmpd="sng" algn="ctr">
            <a:solidFill>
              <a:srgbClr val="00FF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74" name="Straight Arrow Connector 73"/>
          <p:cNvCxnSpPr/>
          <p:nvPr/>
        </p:nvCxnSpPr>
        <p:spPr bwMode="auto">
          <a:xfrm flipV="1">
            <a:off x="5550937" y="1744306"/>
            <a:ext cx="9912" cy="28263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FFFF"/>
            </a:solidFill>
            <a:prstDash val="sysDot"/>
            <a:round/>
            <a:headEnd type="none" w="med" len="med"/>
            <a:tailEnd type="triangle"/>
          </a:ln>
          <a:effectLst/>
        </p:spPr>
      </p:cxnSp>
      <p:sp>
        <p:nvSpPr>
          <p:cNvPr id="76" name="TextBox 75"/>
          <p:cNvSpPr txBox="1"/>
          <p:nvPr/>
        </p:nvSpPr>
        <p:spPr>
          <a:xfrm>
            <a:off x="5177045" y="1425036"/>
            <a:ext cx="320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en-US" sz="2000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5231338" y="1562288"/>
                <a:ext cx="89300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1338" y="1562288"/>
                <a:ext cx="893001" cy="246221"/>
              </a:xfrm>
              <a:prstGeom prst="rect">
                <a:avLst/>
              </a:prstGeom>
              <a:blipFill rotWithShape="0">
                <a:blip r:embed="rId15"/>
                <a:stretch>
                  <a:fillRect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Rectangle 69"/>
          <p:cNvSpPr/>
          <p:nvPr/>
        </p:nvSpPr>
        <p:spPr>
          <a:xfrm>
            <a:off x="393700" y="2394724"/>
            <a:ext cx="4116635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58847" y="2402302"/>
            <a:ext cx="4116635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3802504" y="1423565"/>
            <a:ext cx="3894103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2650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 dirty="0"/>
          </a:p>
        </p:txBody>
      </p:sp>
      <p:grpSp>
        <p:nvGrpSpPr>
          <p:cNvPr id="47" name="Group 46"/>
          <p:cNvGrpSpPr/>
          <p:nvPr/>
        </p:nvGrpSpPr>
        <p:grpSpPr>
          <a:xfrm>
            <a:off x="330576" y="5109418"/>
            <a:ext cx="8569529" cy="955864"/>
            <a:chOff x="330576" y="4677150"/>
            <a:chExt cx="8569529" cy="955864"/>
          </a:xfrm>
        </p:grpSpPr>
        <p:sp>
          <p:nvSpPr>
            <p:cNvPr id="56327" name="Line 7"/>
            <p:cNvSpPr>
              <a:spLocks noChangeShapeType="1"/>
            </p:cNvSpPr>
            <p:nvPr/>
          </p:nvSpPr>
          <p:spPr bwMode="auto">
            <a:xfrm flipH="1">
              <a:off x="330576" y="5122057"/>
              <a:ext cx="185555" cy="5095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0" name="Line 10"/>
            <p:cNvSpPr>
              <a:spLocks noChangeShapeType="1"/>
            </p:cNvSpPr>
            <p:nvPr/>
          </p:nvSpPr>
          <p:spPr bwMode="auto">
            <a:xfrm flipH="1">
              <a:off x="3075850" y="5100471"/>
              <a:ext cx="57958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1" name="Line 11"/>
            <p:cNvSpPr>
              <a:spLocks noChangeShapeType="1"/>
            </p:cNvSpPr>
            <p:nvPr/>
          </p:nvSpPr>
          <p:spPr bwMode="auto">
            <a:xfrm flipH="1">
              <a:off x="1291804" y="5108669"/>
              <a:ext cx="66502" cy="522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6" name="Line 16"/>
            <p:cNvSpPr>
              <a:spLocks noChangeShapeType="1"/>
            </p:cNvSpPr>
            <p:nvPr/>
          </p:nvSpPr>
          <p:spPr bwMode="auto">
            <a:xfrm>
              <a:off x="8394171" y="5130500"/>
              <a:ext cx="128058" cy="502514"/>
            </a:xfrm>
            <a:prstGeom prst="line">
              <a:avLst/>
            </a:prstGeom>
            <a:noFill/>
            <a:ln w="9525">
              <a:solidFill>
                <a:srgbClr val="00B0F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854626" y="4677150"/>
              <a:ext cx="10454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000" dirty="0">
                <a:solidFill>
                  <a:srgbClr val="00B0F0"/>
                </a:solidFill>
              </a:endParaRPr>
            </a:p>
          </p:txBody>
        </p:sp>
        <p:sp>
          <p:nvSpPr>
            <p:cNvPr id="3" name="Rectangle 2"/>
            <p:cNvSpPr/>
            <p:nvPr/>
          </p:nvSpPr>
          <p:spPr bwMode="auto">
            <a:xfrm>
              <a:off x="358018" y="4713749"/>
              <a:ext cx="7496607" cy="40460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58018" y="4677150"/>
              <a:ext cx="75611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…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normalizeH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normalizeH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</a:t>
              </a:r>
              <a:r>
                <a:rPr lang="en-US" sz="20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             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>
                      <a:solidFill>
                        <a:srgbClr val="FF0000"/>
                      </a:solidFill>
                    </a:rPr>
                    <a:t> 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54641" y="4872917"/>
                  <a:ext cx="893001" cy="246221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48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0394" y="4854250"/>
                  <a:ext cx="969946" cy="246221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r>
                    <a:rPr lang="en-US" sz="1000" b="0" dirty="0"/>
                    <a:t>-1</a:t>
                  </a: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5674" y="4847417"/>
                  <a:ext cx="969946" cy="246221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1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0" dirty="0">
                      <a:solidFill>
                        <a:schemeClr val="tx1"/>
                      </a:solidFill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+1)/2</m:t>
                          </m:r>
                        </m:e>
                      </m:d>
                    </m:oMath>
                  </a14:m>
                  <a:endParaRPr lang="en-US" sz="1000" b="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77571" y="4864401"/>
                  <a:ext cx="852926" cy="246221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Line 10"/>
            <p:cNvSpPr>
              <a:spLocks noChangeShapeType="1"/>
            </p:cNvSpPr>
            <p:nvPr/>
          </p:nvSpPr>
          <p:spPr bwMode="auto">
            <a:xfrm>
              <a:off x="6872026" y="5127019"/>
              <a:ext cx="99046" cy="5046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10"/>
            <p:cNvSpPr>
              <a:spLocks noChangeShapeType="1"/>
            </p:cNvSpPr>
            <p:nvPr/>
          </p:nvSpPr>
          <p:spPr bwMode="auto">
            <a:xfrm>
              <a:off x="4716877" y="5116942"/>
              <a:ext cx="37742" cy="4978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823374" y="4086999"/>
            <a:ext cx="3878618" cy="404150"/>
            <a:chOff x="3141726" y="4086999"/>
            <a:chExt cx="3878618" cy="404150"/>
          </a:xfrm>
        </p:grpSpPr>
        <p:sp>
          <p:nvSpPr>
            <p:cNvPr id="53" name="Rectangle 52"/>
            <p:cNvSpPr/>
            <p:nvPr/>
          </p:nvSpPr>
          <p:spPr bwMode="auto">
            <a:xfrm>
              <a:off x="3141726" y="4150327"/>
              <a:ext cx="3878618" cy="34082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287729" y="4086999"/>
              <a:ext cx="19080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k’</a:t>
              </a: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p’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3" name="Line 8"/>
          <p:cNvSpPr>
            <a:spLocks noChangeShapeType="1"/>
          </p:cNvSpPr>
          <p:nvPr/>
        </p:nvSpPr>
        <p:spPr bwMode="auto">
          <a:xfrm>
            <a:off x="6614881" y="4496118"/>
            <a:ext cx="633817" cy="1630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 bwMode="auto">
          <a:xfrm flipH="1">
            <a:off x="2977840" y="4500241"/>
            <a:ext cx="2059673" cy="6351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Rectangle 26"/>
          <p:cNvSpPr/>
          <p:nvPr/>
        </p:nvSpPr>
        <p:spPr bwMode="auto">
          <a:xfrm>
            <a:off x="394284" y="2428456"/>
            <a:ext cx="4116051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3272" y="2335915"/>
            <a:ext cx="3845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            p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888545" y="2545267"/>
                <a:ext cx="9699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-1</a:t>
                </a: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8545" y="2545267"/>
                <a:ext cx="969946" cy="246221"/>
              </a:xfrm>
              <a:prstGeom prst="rect">
                <a:avLst/>
              </a:prstGeom>
              <a:blipFill rotWithShape="0">
                <a:blip r:embed="rId7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813918" y="2515874"/>
                <a:ext cx="9699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-1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3918" y="2515874"/>
                <a:ext cx="969946" cy="246221"/>
              </a:xfrm>
              <a:prstGeom prst="rect">
                <a:avLst/>
              </a:prstGeom>
              <a:blipFill rotWithShape="0">
                <a:blip r:embed="rId8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 bwMode="auto">
          <a:xfrm>
            <a:off x="4673693" y="2428456"/>
            <a:ext cx="41126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39053" y="2380001"/>
            <a:ext cx="4355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…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endParaRPr lang="en-US" sz="2000" dirty="0">
              <a:solidFill>
                <a:srgbClr val="00B0F0"/>
              </a:solidFill>
            </a:endParaRPr>
          </a:p>
          <a:p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669375" y="25398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9375" y="2539885"/>
                <a:ext cx="1016432" cy="246221"/>
              </a:xfrm>
              <a:prstGeom prst="rect">
                <a:avLst/>
              </a:prstGeom>
              <a:blipFill rotWithShape="0">
                <a:blip r:embed="rId9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393700" y="2780822"/>
            <a:ext cx="185555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11"/>
          <p:cNvSpPr>
            <a:spLocks noChangeShapeType="1"/>
          </p:cNvSpPr>
          <p:nvPr/>
        </p:nvSpPr>
        <p:spPr bwMode="auto">
          <a:xfrm flipH="1">
            <a:off x="1071180" y="2780822"/>
            <a:ext cx="66502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0"/>
          <p:cNvSpPr>
            <a:spLocks noChangeShapeType="1"/>
          </p:cNvSpPr>
          <p:nvPr/>
        </p:nvSpPr>
        <p:spPr bwMode="auto">
          <a:xfrm flipH="1">
            <a:off x="1882703" y="2782114"/>
            <a:ext cx="57958" cy="522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10"/>
          <p:cNvSpPr>
            <a:spLocks noChangeShapeType="1"/>
          </p:cNvSpPr>
          <p:nvPr/>
        </p:nvSpPr>
        <p:spPr bwMode="auto">
          <a:xfrm>
            <a:off x="3807715" y="2775269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0"/>
          <p:cNvSpPr>
            <a:spLocks noChangeShapeType="1"/>
          </p:cNvSpPr>
          <p:nvPr/>
        </p:nvSpPr>
        <p:spPr bwMode="auto">
          <a:xfrm>
            <a:off x="4800751" y="2767898"/>
            <a:ext cx="50522" cy="5256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9"/>
          <p:cNvSpPr>
            <a:spLocks noChangeShapeType="1"/>
          </p:cNvSpPr>
          <p:nvPr/>
        </p:nvSpPr>
        <p:spPr bwMode="auto">
          <a:xfrm>
            <a:off x="6971072" y="2776832"/>
            <a:ext cx="42950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8"/>
          <p:cNvSpPr>
            <a:spLocks noChangeShapeType="1"/>
          </p:cNvSpPr>
          <p:nvPr/>
        </p:nvSpPr>
        <p:spPr bwMode="auto">
          <a:xfrm>
            <a:off x="7476381" y="2787861"/>
            <a:ext cx="130925" cy="4644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16"/>
          <p:cNvSpPr>
            <a:spLocks noChangeShapeType="1"/>
          </p:cNvSpPr>
          <p:nvPr/>
        </p:nvSpPr>
        <p:spPr bwMode="auto">
          <a:xfrm>
            <a:off x="8458200" y="2779051"/>
            <a:ext cx="128058" cy="502514"/>
          </a:xfrm>
          <a:prstGeom prst="line">
            <a:avLst/>
          </a:prstGeom>
          <a:noFill/>
          <a:ln w="9525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Up Arrow 50"/>
          <p:cNvSpPr/>
          <p:nvPr/>
        </p:nvSpPr>
        <p:spPr bwMode="auto">
          <a:xfrm>
            <a:off x="3817989" y="3395341"/>
            <a:ext cx="1029125" cy="5525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2977840" y="1776995"/>
            <a:ext cx="2120069" cy="6177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5" name="TextBox 54"/>
          <p:cNvSpPr txBox="1"/>
          <p:nvPr/>
        </p:nvSpPr>
        <p:spPr>
          <a:xfrm>
            <a:off x="5158613" y="1393139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243771" y="1547374"/>
                <a:ext cx="8529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3771" y="1547374"/>
                <a:ext cx="852926" cy="246221"/>
              </a:xfrm>
              <a:prstGeom prst="rect">
                <a:avLst/>
              </a:prstGeom>
              <a:blipFill rotWithShape="0">
                <a:blip r:embed="rId10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angle 56"/>
          <p:cNvSpPr/>
          <p:nvPr/>
        </p:nvSpPr>
        <p:spPr bwMode="auto">
          <a:xfrm>
            <a:off x="3817989" y="1444725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963992" y="1398023"/>
            <a:ext cx="19080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k’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961348" y="1376885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</a:p>
        </p:txBody>
      </p:sp>
      <p:sp>
        <p:nvSpPr>
          <p:cNvPr id="60" name="Line 8"/>
          <p:cNvSpPr>
            <a:spLocks noChangeShapeType="1"/>
          </p:cNvSpPr>
          <p:nvPr/>
        </p:nvSpPr>
        <p:spPr bwMode="auto">
          <a:xfrm>
            <a:off x="6531991" y="1789294"/>
            <a:ext cx="566667" cy="1934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3733474" y="2539885"/>
                <a:ext cx="8529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474" y="2539885"/>
                <a:ext cx="852926" cy="246221"/>
              </a:xfrm>
              <a:prstGeom prst="rect">
                <a:avLst/>
              </a:prstGeom>
              <a:blipFill rotWithShape="0">
                <a:blip r:embed="rId11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723004" y="254627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3004" y="2546271"/>
                <a:ext cx="1016432" cy="246221"/>
              </a:xfrm>
              <a:prstGeom prst="rect">
                <a:avLst/>
              </a:prstGeom>
              <a:blipFill rotWithShape="0">
                <a:blip r:embed="rId12"/>
                <a:stretch>
                  <a:fillRect t="-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051" y="5304791"/>
                <a:ext cx="1016432" cy="246221"/>
              </a:xfrm>
              <a:prstGeom prst="rect">
                <a:avLst/>
              </a:prstGeom>
              <a:blipFill rotWithShape="0">
                <a:blip r:embed="rId13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r>
                  <a:rPr lang="en-US" sz="1000" b="0" dirty="0"/>
                  <a:t>+1</a:t>
                </a: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410" y="5279685"/>
                <a:ext cx="1016432" cy="246221"/>
              </a:xfrm>
              <a:prstGeom prst="rect">
                <a:avLst/>
              </a:prstGeom>
              <a:blipFill rotWithShape="0">
                <a:blip r:embed="rId14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Line 10"/>
          <p:cNvSpPr>
            <a:spLocks noChangeShapeType="1"/>
          </p:cNvSpPr>
          <p:nvPr/>
        </p:nvSpPr>
        <p:spPr bwMode="auto">
          <a:xfrm>
            <a:off x="7525132" y="5543977"/>
            <a:ext cx="99046" cy="5046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Rectangle 3"/>
          <p:cNvSpPr txBox="1">
            <a:spLocks noChangeArrowheads="1"/>
          </p:cNvSpPr>
          <p:nvPr/>
        </p:nvSpPr>
        <p:spPr bwMode="auto">
          <a:xfrm>
            <a:off x="1371600" y="277761"/>
            <a:ext cx="6592529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Complication: </a:t>
            </a:r>
            <a:r>
              <a:rPr lang="en-US" altLang="en-US" sz="3600" kern="0" dirty="0" err="1">
                <a:solidFill>
                  <a:srgbClr val="00B05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overflow</a:t>
            </a:r>
          </a:p>
        </p:txBody>
      </p:sp>
      <p:sp>
        <p:nvSpPr>
          <p:cNvPr id="69" name="Line 8"/>
          <p:cNvSpPr>
            <a:spLocks noChangeShapeType="1"/>
          </p:cNvSpPr>
          <p:nvPr/>
        </p:nvSpPr>
        <p:spPr bwMode="auto">
          <a:xfrm>
            <a:off x="6149350" y="1781879"/>
            <a:ext cx="403850" cy="63748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TextBox 75"/>
          <p:cNvSpPr txBox="1"/>
          <p:nvPr/>
        </p:nvSpPr>
        <p:spPr>
          <a:xfrm>
            <a:off x="5177045" y="1425036"/>
            <a:ext cx="320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en-US" sz="2000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5231338" y="1562288"/>
                <a:ext cx="89300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0" dirty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+1)/2</m:t>
                        </m:r>
                      </m:e>
                    </m:d>
                  </m:oMath>
                </a14:m>
                <a:endParaRPr lang="en-US" sz="10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1338" y="1562288"/>
                <a:ext cx="893001" cy="246221"/>
              </a:xfrm>
              <a:prstGeom prst="rect">
                <a:avLst/>
              </a:prstGeom>
              <a:blipFill rotWithShape="0">
                <a:blip r:embed="rId15"/>
                <a:stretch>
                  <a:fillRect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Rectangle 69"/>
          <p:cNvSpPr/>
          <p:nvPr/>
        </p:nvSpPr>
        <p:spPr>
          <a:xfrm>
            <a:off x="393700" y="2394724"/>
            <a:ext cx="4116635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58847" y="2402302"/>
            <a:ext cx="4116635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3802504" y="1423565"/>
            <a:ext cx="3894103" cy="3967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4195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3" name="Line 5"/>
          <p:cNvSpPr>
            <a:spLocks noChangeShapeType="1"/>
          </p:cNvSpPr>
          <p:nvPr/>
        </p:nvSpPr>
        <p:spPr bwMode="auto">
          <a:xfrm flipH="1">
            <a:off x="889000" y="2105678"/>
            <a:ext cx="788474" cy="5607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7" name="Line 10"/>
          <p:cNvSpPr>
            <a:spLocks noChangeShapeType="1"/>
          </p:cNvSpPr>
          <p:nvPr/>
        </p:nvSpPr>
        <p:spPr bwMode="auto">
          <a:xfrm flipH="1">
            <a:off x="902314" y="3395912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8" name="Line 11"/>
          <p:cNvSpPr>
            <a:spLocks noChangeShapeType="1"/>
          </p:cNvSpPr>
          <p:nvPr/>
        </p:nvSpPr>
        <p:spPr bwMode="auto">
          <a:xfrm>
            <a:off x="2397918" y="3744610"/>
            <a:ext cx="258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3" name="Slide Number Placeholder 4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AF89D0-9F36-413D-9047-4CDC09DD90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/>
          </a:p>
        </p:txBody>
      </p:sp>
      <p:sp>
        <p:nvSpPr>
          <p:cNvPr id="68625" name="Freeform 60"/>
          <p:cNvSpPr>
            <a:spLocks/>
          </p:cNvSpPr>
          <p:nvPr/>
        </p:nvSpPr>
        <p:spPr bwMode="auto">
          <a:xfrm flipH="1">
            <a:off x="898524" y="2975585"/>
            <a:ext cx="1551781" cy="471921"/>
          </a:xfrm>
          <a:custGeom>
            <a:avLst/>
            <a:gdLst>
              <a:gd name="T0" fmla="*/ 0 w 1617662"/>
              <a:gd name="T1" fmla="*/ 0 h 733425"/>
              <a:gd name="T2" fmla="*/ 621548 w 1617662"/>
              <a:gd name="T3" fmla="*/ 326808 h 733425"/>
              <a:gd name="T4" fmla="*/ 2486205 w 1617662"/>
              <a:gd name="T5" fmla="*/ 410249 h 733425"/>
              <a:gd name="T6" fmla="*/ 2822176 w 1617662"/>
              <a:gd name="T7" fmla="*/ 535410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6" name="Freeform 60"/>
          <p:cNvSpPr>
            <a:spLocks/>
          </p:cNvSpPr>
          <p:nvPr/>
        </p:nvSpPr>
        <p:spPr bwMode="auto">
          <a:xfrm flipH="1">
            <a:off x="1543665" y="2982489"/>
            <a:ext cx="1358540" cy="571899"/>
          </a:xfrm>
          <a:custGeom>
            <a:avLst/>
            <a:gdLst>
              <a:gd name="T0" fmla="*/ 0 w 1617662"/>
              <a:gd name="T1" fmla="*/ 0 h 733425"/>
              <a:gd name="T2" fmla="*/ 244147 w 1617662"/>
              <a:gd name="T3" fmla="*/ 520435 h 733425"/>
              <a:gd name="T4" fmla="*/ 976593 w 1617662"/>
              <a:gd name="T5" fmla="*/ 653311 h 733425"/>
              <a:gd name="T6" fmla="*/ 1108564 w 1617662"/>
              <a:gd name="T7" fmla="*/ 852627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7" name="Line 10"/>
          <p:cNvSpPr>
            <a:spLocks noChangeShapeType="1"/>
          </p:cNvSpPr>
          <p:nvPr/>
        </p:nvSpPr>
        <p:spPr bwMode="auto">
          <a:xfrm flipH="1">
            <a:off x="1543870" y="3502794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32" name="Line 11"/>
          <p:cNvSpPr>
            <a:spLocks noChangeShapeType="1"/>
          </p:cNvSpPr>
          <p:nvPr/>
        </p:nvSpPr>
        <p:spPr bwMode="auto">
          <a:xfrm>
            <a:off x="4012304" y="3725534"/>
            <a:ext cx="1813896" cy="1907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kern="0" dirty="0" err="1">
                <a:solidFill>
                  <a:srgbClr val="00B05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kern="0" dirty="0">
                <a:cs typeface="Times New Roman" panose="02020603050405020304" pitchFamily="18" charset="0"/>
              </a:rPr>
              <a:t> overflow: Insert key 160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sp>
        <p:nvSpPr>
          <p:cNvPr id="30" name="Line 15"/>
          <p:cNvSpPr>
            <a:spLocks noChangeShapeType="1"/>
          </p:cNvSpPr>
          <p:nvPr/>
        </p:nvSpPr>
        <p:spPr bwMode="auto">
          <a:xfrm flipH="1">
            <a:off x="3342968" y="2967216"/>
            <a:ext cx="7811" cy="6327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6"/>
          <p:cNvSpPr>
            <a:spLocks noChangeShapeType="1"/>
          </p:cNvSpPr>
          <p:nvPr/>
        </p:nvSpPr>
        <p:spPr bwMode="auto">
          <a:xfrm>
            <a:off x="2124845" y="2115399"/>
            <a:ext cx="953318" cy="584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8"/>
          <p:cNvSpPr>
            <a:spLocks noChangeShapeType="1"/>
          </p:cNvSpPr>
          <p:nvPr/>
        </p:nvSpPr>
        <p:spPr bwMode="auto">
          <a:xfrm>
            <a:off x="3786032" y="2967216"/>
            <a:ext cx="2767168" cy="623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" name="Table 33"/>
          <p:cNvGraphicFramePr>
            <a:graphicFrameLocks noGrp="1"/>
          </p:cNvGraphicFramePr>
          <p:nvPr>
            <p:extLst/>
          </p:nvPr>
        </p:nvGraphicFramePr>
        <p:xfrm>
          <a:off x="1681266" y="184638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>
            <p:extLst/>
          </p:nvPr>
        </p:nvGraphicFramePr>
        <p:xfrm>
          <a:off x="2459141" y="271221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/>
          </p:nvPr>
        </p:nvGraphicFramePr>
        <p:xfrm>
          <a:off x="2656681" y="359999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7"/>
          <p:cNvSpPr>
            <a:spLocks noChangeShapeType="1"/>
          </p:cNvSpPr>
          <p:nvPr/>
        </p:nvSpPr>
        <p:spPr bwMode="auto">
          <a:xfrm>
            <a:off x="3554661" y="3863631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7"/>
          <p:cNvSpPr>
            <a:spLocks noChangeShapeType="1"/>
          </p:cNvSpPr>
          <p:nvPr/>
        </p:nvSpPr>
        <p:spPr bwMode="auto">
          <a:xfrm>
            <a:off x="5826199" y="389017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>
            <a:off x="3111240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>
            <a:off x="2665101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3" name="Table 42"/>
          <p:cNvGraphicFramePr>
            <a:graphicFrameLocks noGrp="1"/>
          </p:cNvGraphicFramePr>
          <p:nvPr>
            <p:extLst/>
          </p:nvPr>
        </p:nvGraphicFramePr>
        <p:xfrm>
          <a:off x="5828044" y="3606107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4" name="Line 7"/>
          <p:cNvSpPr>
            <a:spLocks noChangeShapeType="1"/>
          </p:cNvSpPr>
          <p:nvPr/>
        </p:nvSpPr>
        <p:spPr bwMode="auto">
          <a:xfrm>
            <a:off x="6272338" y="3865594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36"/>
          <p:cNvSpPr txBox="1">
            <a:spLocks noChangeArrowheads="1"/>
          </p:cNvSpPr>
          <p:nvPr/>
        </p:nvSpPr>
        <p:spPr bwMode="auto">
          <a:xfrm>
            <a:off x="3419146" y="3053211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cxnSp>
        <p:nvCxnSpPr>
          <p:cNvPr id="46" name="Straight Arrow Connector 38"/>
          <p:cNvCxnSpPr>
            <a:cxnSpLocks noChangeShapeType="1"/>
          </p:cNvCxnSpPr>
          <p:nvPr/>
        </p:nvCxnSpPr>
        <p:spPr bwMode="auto">
          <a:xfrm flipH="1">
            <a:off x="3542730" y="3287286"/>
            <a:ext cx="93783" cy="297863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Rectangle 24"/>
          <p:cNvSpPr/>
          <p:nvPr/>
        </p:nvSpPr>
        <p:spPr>
          <a:xfrm>
            <a:off x="1658460" y="180988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2426503" y="2680990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2617606" y="3570836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9050068-469C-48A0-AEEA-92FC13C95E39}"/>
              </a:ext>
            </a:extLst>
          </p:cNvPr>
          <p:cNvSpPr txBox="1"/>
          <p:nvPr/>
        </p:nvSpPr>
        <p:spPr>
          <a:xfrm>
            <a:off x="1601578" y="1394316"/>
            <a:ext cx="15926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Insert(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160)</a:t>
            </a:r>
          </a:p>
        </p:txBody>
      </p:sp>
    </p:spTree>
    <p:extLst>
      <p:ext uri="{BB962C8B-B14F-4D97-AF65-F5344CB8AC3E}">
        <p14:creationId xmlns:p14="http://schemas.microsoft.com/office/powerpoint/2010/main" val="5144770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3" name="Line 5"/>
          <p:cNvSpPr>
            <a:spLocks noChangeShapeType="1"/>
          </p:cNvSpPr>
          <p:nvPr/>
        </p:nvSpPr>
        <p:spPr bwMode="auto">
          <a:xfrm flipH="1">
            <a:off x="889000" y="2105678"/>
            <a:ext cx="788474" cy="5607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7" name="Line 10"/>
          <p:cNvSpPr>
            <a:spLocks noChangeShapeType="1"/>
          </p:cNvSpPr>
          <p:nvPr/>
        </p:nvSpPr>
        <p:spPr bwMode="auto">
          <a:xfrm flipH="1">
            <a:off x="902314" y="3395912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8" name="Line 11"/>
          <p:cNvSpPr>
            <a:spLocks noChangeShapeType="1"/>
          </p:cNvSpPr>
          <p:nvPr/>
        </p:nvSpPr>
        <p:spPr bwMode="auto">
          <a:xfrm>
            <a:off x="2191442" y="3744610"/>
            <a:ext cx="258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3" name="Slide Number Placeholder 4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AF89D0-9F36-413D-9047-4CDC09DD90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/>
          </a:p>
        </p:txBody>
      </p:sp>
      <p:sp>
        <p:nvSpPr>
          <p:cNvPr id="68625" name="Freeform 60"/>
          <p:cNvSpPr>
            <a:spLocks/>
          </p:cNvSpPr>
          <p:nvPr/>
        </p:nvSpPr>
        <p:spPr bwMode="auto">
          <a:xfrm flipH="1">
            <a:off x="898524" y="2975585"/>
            <a:ext cx="1551781" cy="471921"/>
          </a:xfrm>
          <a:custGeom>
            <a:avLst/>
            <a:gdLst>
              <a:gd name="T0" fmla="*/ 0 w 1617662"/>
              <a:gd name="T1" fmla="*/ 0 h 733425"/>
              <a:gd name="T2" fmla="*/ 621548 w 1617662"/>
              <a:gd name="T3" fmla="*/ 326808 h 733425"/>
              <a:gd name="T4" fmla="*/ 2486205 w 1617662"/>
              <a:gd name="T5" fmla="*/ 410249 h 733425"/>
              <a:gd name="T6" fmla="*/ 2822176 w 1617662"/>
              <a:gd name="T7" fmla="*/ 535410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6" name="Freeform 60"/>
          <p:cNvSpPr>
            <a:spLocks/>
          </p:cNvSpPr>
          <p:nvPr/>
        </p:nvSpPr>
        <p:spPr bwMode="auto">
          <a:xfrm flipH="1">
            <a:off x="1543665" y="2982489"/>
            <a:ext cx="1358540" cy="571899"/>
          </a:xfrm>
          <a:custGeom>
            <a:avLst/>
            <a:gdLst>
              <a:gd name="T0" fmla="*/ 0 w 1617662"/>
              <a:gd name="T1" fmla="*/ 0 h 733425"/>
              <a:gd name="T2" fmla="*/ 244147 w 1617662"/>
              <a:gd name="T3" fmla="*/ 520435 h 733425"/>
              <a:gd name="T4" fmla="*/ 976593 w 1617662"/>
              <a:gd name="T5" fmla="*/ 653311 h 733425"/>
              <a:gd name="T6" fmla="*/ 1108564 w 1617662"/>
              <a:gd name="T7" fmla="*/ 852627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7" name="Line 10"/>
          <p:cNvSpPr>
            <a:spLocks noChangeShapeType="1"/>
          </p:cNvSpPr>
          <p:nvPr/>
        </p:nvSpPr>
        <p:spPr bwMode="auto">
          <a:xfrm flipH="1">
            <a:off x="1543870" y="3502794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kern="0" dirty="0" err="1">
                <a:solidFill>
                  <a:srgbClr val="00B05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kern="0" dirty="0">
                <a:cs typeface="Times New Roman" panose="02020603050405020304" pitchFamily="18" charset="0"/>
              </a:rPr>
              <a:t> overflow: Insert key 160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sp>
        <p:nvSpPr>
          <p:cNvPr id="30" name="Line 15"/>
          <p:cNvSpPr>
            <a:spLocks noChangeShapeType="1"/>
          </p:cNvSpPr>
          <p:nvPr/>
        </p:nvSpPr>
        <p:spPr bwMode="auto">
          <a:xfrm flipH="1">
            <a:off x="3342968" y="2967216"/>
            <a:ext cx="7811" cy="63278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6"/>
          <p:cNvSpPr>
            <a:spLocks noChangeShapeType="1"/>
          </p:cNvSpPr>
          <p:nvPr/>
        </p:nvSpPr>
        <p:spPr bwMode="auto">
          <a:xfrm>
            <a:off x="2124845" y="2115399"/>
            <a:ext cx="953318" cy="584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8"/>
          <p:cNvSpPr>
            <a:spLocks noChangeShapeType="1"/>
          </p:cNvSpPr>
          <p:nvPr/>
        </p:nvSpPr>
        <p:spPr bwMode="auto">
          <a:xfrm>
            <a:off x="3786032" y="2967216"/>
            <a:ext cx="2767168" cy="623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1681266" y="184638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2459141" y="271221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/>
          </p:nvPr>
        </p:nvGraphicFramePr>
        <p:xfrm>
          <a:off x="2450205" y="359999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7"/>
          <p:cNvSpPr>
            <a:spLocks noChangeShapeType="1"/>
          </p:cNvSpPr>
          <p:nvPr/>
        </p:nvSpPr>
        <p:spPr bwMode="auto">
          <a:xfrm>
            <a:off x="4137280" y="3848873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7"/>
          <p:cNvSpPr>
            <a:spLocks noChangeShapeType="1"/>
          </p:cNvSpPr>
          <p:nvPr/>
        </p:nvSpPr>
        <p:spPr bwMode="auto">
          <a:xfrm>
            <a:off x="5826199" y="389017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>
            <a:off x="2904764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>
            <a:off x="2458625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3" name="Table 42"/>
          <p:cNvGraphicFramePr>
            <a:graphicFrameLocks noGrp="1"/>
          </p:cNvGraphicFramePr>
          <p:nvPr/>
        </p:nvGraphicFramePr>
        <p:xfrm>
          <a:off x="5828044" y="3606107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4" name="Line 7"/>
          <p:cNvSpPr>
            <a:spLocks noChangeShapeType="1"/>
          </p:cNvSpPr>
          <p:nvPr/>
        </p:nvSpPr>
        <p:spPr bwMode="auto">
          <a:xfrm>
            <a:off x="6272338" y="3865594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/>
          </p:nvPr>
        </p:nvGraphicFramePr>
        <p:xfrm>
          <a:off x="3238545" y="5178074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3988143" y="5752165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cxnSp>
        <p:nvCxnSpPr>
          <p:cNvPr id="28" name="Straight Arrow Connector 38"/>
          <p:cNvCxnSpPr>
            <a:cxnSpLocks noChangeShapeType="1"/>
            <a:stCxn id="26" idx="0"/>
          </p:cNvCxnSpPr>
          <p:nvPr/>
        </p:nvCxnSpPr>
        <p:spPr bwMode="auto">
          <a:xfrm flipH="1" flipV="1">
            <a:off x="4120412" y="5462142"/>
            <a:ext cx="85098" cy="290023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Rounded Rectangle 4"/>
          <p:cNvSpPr/>
          <p:nvPr/>
        </p:nvSpPr>
        <p:spPr>
          <a:xfrm>
            <a:off x="3030307" y="5023712"/>
            <a:ext cx="1807164" cy="100545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2" name="Table 31"/>
          <p:cNvGraphicFramePr>
            <a:graphicFrameLocks noGrp="1"/>
          </p:cNvGraphicFramePr>
          <p:nvPr>
            <p:extLst/>
          </p:nvPr>
        </p:nvGraphicFramePr>
        <p:xfrm>
          <a:off x="4137280" y="3607450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7" name="Line 7"/>
          <p:cNvSpPr>
            <a:spLocks noChangeShapeType="1"/>
          </p:cNvSpPr>
          <p:nvPr/>
        </p:nvSpPr>
        <p:spPr bwMode="auto">
          <a:xfrm>
            <a:off x="4593203" y="3881770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420709" y="3554388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1658460" y="180988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2426503" y="2680990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3206407" y="5166555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/>
          <p:cNvCxnSpPr>
            <a:stCxn id="5" idx="0"/>
          </p:cNvCxnSpPr>
          <p:nvPr/>
        </p:nvCxnSpPr>
        <p:spPr>
          <a:xfrm flipV="1">
            <a:off x="3933889" y="4077473"/>
            <a:ext cx="23595" cy="9462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ounded Rectangle 49"/>
          <p:cNvSpPr/>
          <p:nvPr/>
        </p:nvSpPr>
        <p:spPr>
          <a:xfrm>
            <a:off x="2340077" y="3454410"/>
            <a:ext cx="3234813" cy="62306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121F11B-7E43-42CB-9490-E6A97087E075}"/>
              </a:ext>
            </a:extLst>
          </p:cNvPr>
          <p:cNvSpPr txBox="1"/>
          <p:nvPr/>
        </p:nvSpPr>
        <p:spPr>
          <a:xfrm>
            <a:off x="1601578" y="1394316"/>
            <a:ext cx="15926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Insert(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160)</a:t>
            </a:r>
          </a:p>
        </p:txBody>
      </p:sp>
    </p:spTree>
    <p:extLst>
      <p:ext uri="{BB962C8B-B14F-4D97-AF65-F5344CB8AC3E}">
        <p14:creationId xmlns:p14="http://schemas.microsoft.com/office/powerpoint/2010/main" val="15757300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3" name="Line 5"/>
          <p:cNvSpPr>
            <a:spLocks noChangeShapeType="1"/>
          </p:cNvSpPr>
          <p:nvPr/>
        </p:nvSpPr>
        <p:spPr bwMode="auto">
          <a:xfrm flipH="1">
            <a:off x="889000" y="2105678"/>
            <a:ext cx="788474" cy="5607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7" name="Line 10"/>
          <p:cNvSpPr>
            <a:spLocks noChangeShapeType="1"/>
          </p:cNvSpPr>
          <p:nvPr/>
        </p:nvSpPr>
        <p:spPr bwMode="auto">
          <a:xfrm flipH="1">
            <a:off x="902314" y="3395912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8" name="Line 11"/>
          <p:cNvSpPr>
            <a:spLocks noChangeShapeType="1"/>
          </p:cNvSpPr>
          <p:nvPr/>
        </p:nvSpPr>
        <p:spPr bwMode="auto">
          <a:xfrm>
            <a:off x="2191442" y="3744610"/>
            <a:ext cx="258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3" name="Slide Number Placeholder 4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AF89D0-9F36-413D-9047-4CDC09DD90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/>
          </a:p>
        </p:txBody>
      </p:sp>
      <p:sp>
        <p:nvSpPr>
          <p:cNvPr id="68625" name="Freeform 60"/>
          <p:cNvSpPr>
            <a:spLocks/>
          </p:cNvSpPr>
          <p:nvPr/>
        </p:nvSpPr>
        <p:spPr bwMode="auto">
          <a:xfrm flipH="1">
            <a:off x="898524" y="2975585"/>
            <a:ext cx="1551781" cy="471921"/>
          </a:xfrm>
          <a:custGeom>
            <a:avLst/>
            <a:gdLst>
              <a:gd name="T0" fmla="*/ 0 w 1617662"/>
              <a:gd name="T1" fmla="*/ 0 h 733425"/>
              <a:gd name="T2" fmla="*/ 621548 w 1617662"/>
              <a:gd name="T3" fmla="*/ 326808 h 733425"/>
              <a:gd name="T4" fmla="*/ 2486205 w 1617662"/>
              <a:gd name="T5" fmla="*/ 410249 h 733425"/>
              <a:gd name="T6" fmla="*/ 2822176 w 1617662"/>
              <a:gd name="T7" fmla="*/ 535410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6" name="Freeform 60"/>
          <p:cNvSpPr>
            <a:spLocks/>
          </p:cNvSpPr>
          <p:nvPr/>
        </p:nvSpPr>
        <p:spPr bwMode="auto">
          <a:xfrm flipH="1">
            <a:off x="1543665" y="2982489"/>
            <a:ext cx="1358540" cy="571899"/>
          </a:xfrm>
          <a:custGeom>
            <a:avLst/>
            <a:gdLst>
              <a:gd name="T0" fmla="*/ 0 w 1617662"/>
              <a:gd name="T1" fmla="*/ 0 h 733425"/>
              <a:gd name="T2" fmla="*/ 244147 w 1617662"/>
              <a:gd name="T3" fmla="*/ 520435 h 733425"/>
              <a:gd name="T4" fmla="*/ 976593 w 1617662"/>
              <a:gd name="T5" fmla="*/ 653311 h 733425"/>
              <a:gd name="T6" fmla="*/ 1108564 w 1617662"/>
              <a:gd name="T7" fmla="*/ 852627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7" name="Line 10"/>
          <p:cNvSpPr>
            <a:spLocks noChangeShapeType="1"/>
          </p:cNvSpPr>
          <p:nvPr/>
        </p:nvSpPr>
        <p:spPr bwMode="auto">
          <a:xfrm flipH="1">
            <a:off x="1543870" y="3502794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kern="0" dirty="0" err="1">
                <a:solidFill>
                  <a:srgbClr val="00B05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kern="0" dirty="0">
                <a:cs typeface="Times New Roman" panose="02020603050405020304" pitchFamily="18" charset="0"/>
              </a:rPr>
              <a:t> overflow: Insert key 160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sp>
        <p:nvSpPr>
          <p:cNvPr id="30" name="Line 15"/>
          <p:cNvSpPr>
            <a:spLocks noChangeShapeType="1"/>
          </p:cNvSpPr>
          <p:nvPr/>
        </p:nvSpPr>
        <p:spPr bwMode="auto">
          <a:xfrm flipH="1">
            <a:off x="3144475" y="2967216"/>
            <a:ext cx="206303" cy="62303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6"/>
          <p:cNvSpPr>
            <a:spLocks noChangeShapeType="1"/>
          </p:cNvSpPr>
          <p:nvPr/>
        </p:nvSpPr>
        <p:spPr bwMode="auto">
          <a:xfrm>
            <a:off x="2124845" y="2115399"/>
            <a:ext cx="953318" cy="584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8"/>
          <p:cNvSpPr>
            <a:spLocks noChangeShapeType="1"/>
          </p:cNvSpPr>
          <p:nvPr/>
        </p:nvSpPr>
        <p:spPr bwMode="auto">
          <a:xfrm>
            <a:off x="3786032" y="2967216"/>
            <a:ext cx="2767168" cy="623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1681266" y="184638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2459141" y="271221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2450205" y="359999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7"/>
          <p:cNvSpPr>
            <a:spLocks noChangeShapeType="1"/>
          </p:cNvSpPr>
          <p:nvPr/>
        </p:nvSpPr>
        <p:spPr bwMode="auto">
          <a:xfrm>
            <a:off x="4137280" y="3848873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7"/>
          <p:cNvSpPr>
            <a:spLocks noChangeShapeType="1"/>
          </p:cNvSpPr>
          <p:nvPr/>
        </p:nvSpPr>
        <p:spPr bwMode="auto">
          <a:xfrm>
            <a:off x="5826199" y="389017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>
            <a:off x="2904764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>
            <a:off x="2458625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3" name="Table 42"/>
          <p:cNvGraphicFramePr>
            <a:graphicFrameLocks noGrp="1"/>
          </p:cNvGraphicFramePr>
          <p:nvPr/>
        </p:nvGraphicFramePr>
        <p:xfrm>
          <a:off x="5828044" y="3606107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4" name="Line 7"/>
          <p:cNvSpPr>
            <a:spLocks noChangeShapeType="1"/>
          </p:cNvSpPr>
          <p:nvPr/>
        </p:nvSpPr>
        <p:spPr bwMode="auto">
          <a:xfrm>
            <a:off x="6272338" y="3865594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238545" y="5178074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3988143" y="5752165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cxnSp>
        <p:nvCxnSpPr>
          <p:cNvPr id="28" name="Straight Arrow Connector 38"/>
          <p:cNvCxnSpPr>
            <a:cxnSpLocks noChangeShapeType="1"/>
            <a:stCxn id="26" idx="0"/>
          </p:cNvCxnSpPr>
          <p:nvPr/>
        </p:nvCxnSpPr>
        <p:spPr bwMode="auto">
          <a:xfrm flipH="1" flipV="1">
            <a:off x="4120412" y="5462142"/>
            <a:ext cx="85098" cy="290023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Rounded Rectangle 4"/>
          <p:cNvSpPr/>
          <p:nvPr/>
        </p:nvSpPr>
        <p:spPr>
          <a:xfrm>
            <a:off x="3030307" y="5023712"/>
            <a:ext cx="1807164" cy="100545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4137280" y="3607450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7" name="Line 7"/>
          <p:cNvSpPr>
            <a:spLocks noChangeShapeType="1"/>
          </p:cNvSpPr>
          <p:nvPr/>
        </p:nvSpPr>
        <p:spPr bwMode="auto">
          <a:xfrm>
            <a:off x="4593203" y="3881770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1"/>
          <p:cNvSpPr>
            <a:spLocks noChangeShapeType="1"/>
          </p:cNvSpPr>
          <p:nvPr/>
        </p:nvSpPr>
        <p:spPr bwMode="auto">
          <a:xfrm>
            <a:off x="3822130" y="3744610"/>
            <a:ext cx="298282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5492901" y="3744610"/>
            <a:ext cx="33145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2420709" y="3554388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1658460" y="180988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2426503" y="2680990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3206407" y="5166555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/>
          <p:nvPr/>
        </p:nvCxnSpPr>
        <p:spPr>
          <a:xfrm flipV="1">
            <a:off x="3933889" y="4077473"/>
            <a:ext cx="23595" cy="9462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ounded Rectangle 54"/>
          <p:cNvSpPr/>
          <p:nvPr/>
        </p:nvSpPr>
        <p:spPr>
          <a:xfrm>
            <a:off x="2340077" y="3454410"/>
            <a:ext cx="3234813" cy="62306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F513607-7F1A-42EF-A5C6-F6D4323BC429}"/>
              </a:ext>
            </a:extLst>
          </p:cNvPr>
          <p:cNvSpPr txBox="1"/>
          <p:nvPr/>
        </p:nvSpPr>
        <p:spPr>
          <a:xfrm>
            <a:off x="1601578" y="1394316"/>
            <a:ext cx="15926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Insert(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160)</a:t>
            </a:r>
          </a:p>
        </p:txBody>
      </p:sp>
    </p:spTree>
    <p:extLst>
      <p:ext uri="{BB962C8B-B14F-4D97-AF65-F5344CB8AC3E}">
        <p14:creationId xmlns:p14="http://schemas.microsoft.com/office/powerpoint/2010/main" val="278525342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3" name="Line 5"/>
          <p:cNvSpPr>
            <a:spLocks noChangeShapeType="1"/>
          </p:cNvSpPr>
          <p:nvPr/>
        </p:nvSpPr>
        <p:spPr bwMode="auto">
          <a:xfrm flipH="1">
            <a:off x="889000" y="2105678"/>
            <a:ext cx="788474" cy="5607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7" name="Line 10"/>
          <p:cNvSpPr>
            <a:spLocks noChangeShapeType="1"/>
          </p:cNvSpPr>
          <p:nvPr/>
        </p:nvSpPr>
        <p:spPr bwMode="auto">
          <a:xfrm flipH="1">
            <a:off x="902314" y="3395912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8" name="Line 11"/>
          <p:cNvSpPr>
            <a:spLocks noChangeShapeType="1"/>
          </p:cNvSpPr>
          <p:nvPr/>
        </p:nvSpPr>
        <p:spPr bwMode="auto">
          <a:xfrm>
            <a:off x="2191442" y="3744610"/>
            <a:ext cx="258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3" name="Slide Number Placeholder 4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AF89D0-9F36-413D-9047-4CDC09DD90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/>
          </a:p>
        </p:txBody>
      </p:sp>
      <p:sp>
        <p:nvSpPr>
          <p:cNvPr id="68625" name="Freeform 60"/>
          <p:cNvSpPr>
            <a:spLocks/>
          </p:cNvSpPr>
          <p:nvPr/>
        </p:nvSpPr>
        <p:spPr bwMode="auto">
          <a:xfrm flipH="1">
            <a:off x="898524" y="2975585"/>
            <a:ext cx="1551781" cy="471921"/>
          </a:xfrm>
          <a:custGeom>
            <a:avLst/>
            <a:gdLst>
              <a:gd name="T0" fmla="*/ 0 w 1617662"/>
              <a:gd name="T1" fmla="*/ 0 h 733425"/>
              <a:gd name="T2" fmla="*/ 621548 w 1617662"/>
              <a:gd name="T3" fmla="*/ 326808 h 733425"/>
              <a:gd name="T4" fmla="*/ 2486205 w 1617662"/>
              <a:gd name="T5" fmla="*/ 410249 h 733425"/>
              <a:gd name="T6" fmla="*/ 2822176 w 1617662"/>
              <a:gd name="T7" fmla="*/ 535410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6" name="Freeform 60"/>
          <p:cNvSpPr>
            <a:spLocks/>
          </p:cNvSpPr>
          <p:nvPr/>
        </p:nvSpPr>
        <p:spPr bwMode="auto">
          <a:xfrm flipH="1">
            <a:off x="1543665" y="2982489"/>
            <a:ext cx="1358540" cy="571899"/>
          </a:xfrm>
          <a:custGeom>
            <a:avLst/>
            <a:gdLst>
              <a:gd name="T0" fmla="*/ 0 w 1617662"/>
              <a:gd name="T1" fmla="*/ 0 h 733425"/>
              <a:gd name="T2" fmla="*/ 244147 w 1617662"/>
              <a:gd name="T3" fmla="*/ 520435 h 733425"/>
              <a:gd name="T4" fmla="*/ 976593 w 1617662"/>
              <a:gd name="T5" fmla="*/ 653311 h 733425"/>
              <a:gd name="T6" fmla="*/ 1108564 w 1617662"/>
              <a:gd name="T7" fmla="*/ 852627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7" name="Line 10"/>
          <p:cNvSpPr>
            <a:spLocks noChangeShapeType="1"/>
          </p:cNvSpPr>
          <p:nvPr/>
        </p:nvSpPr>
        <p:spPr bwMode="auto">
          <a:xfrm flipH="1">
            <a:off x="1543870" y="3502794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kern="0" dirty="0" err="1">
                <a:solidFill>
                  <a:srgbClr val="00B05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kern="0" dirty="0">
                <a:cs typeface="Times New Roman" panose="02020603050405020304" pitchFamily="18" charset="0"/>
              </a:rPr>
              <a:t> overflow: Insert key 160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sp>
        <p:nvSpPr>
          <p:cNvPr id="30" name="Line 15"/>
          <p:cNvSpPr>
            <a:spLocks noChangeShapeType="1"/>
          </p:cNvSpPr>
          <p:nvPr/>
        </p:nvSpPr>
        <p:spPr bwMode="auto">
          <a:xfrm flipH="1">
            <a:off x="3144475" y="2967216"/>
            <a:ext cx="206303" cy="62303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6"/>
          <p:cNvSpPr>
            <a:spLocks noChangeShapeType="1"/>
          </p:cNvSpPr>
          <p:nvPr/>
        </p:nvSpPr>
        <p:spPr bwMode="auto">
          <a:xfrm>
            <a:off x="2124845" y="2115399"/>
            <a:ext cx="953318" cy="584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8"/>
          <p:cNvSpPr>
            <a:spLocks noChangeShapeType="1"/>
          </p:cNvSpPr>
          <p:nvPr/>
        </p:nvSpPr>
        <p:spPr bwMode="auto">
          <a:xfrm>
            <a:off x="3786032" y="2967216"/>
            <a:ext cx="2767168" cy="623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1681266" y="184638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2459141" y="271221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2450205" y="359999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7"/>
          <p:cNvSpPr>
            <a:spLocks noChangeShapeType="1"/>
          </p:cNvSpPr>
          <p:nvPr/>
        </p:nvSpPr>
        <p:spPr bwMode="auto">
          <a:xfrm>
            <a:off x="4137280" y="3848873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7"/>
          <p:cNvSpPr>
            <a:spLocks noChangeShapeType="1"/>
          </p:cNvSpPr>
          <p:nvPr/>
        </p:nvSpPr>
        <p:spPr bwMode="auto">
          <a:xfrm>
            <a:off x="5826199" y="389017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>
            <a:off x="2904764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>
            <a:off x="2458625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3" name="Table 42"/>
          <p:cNvGraphicFramePr>
            <a:graphicFrameLocks noGrp="1"/>
          </p:cNvGraphicFramePr>
          <p:nvPr/>
        </p:nvGraphicFramePr>
        <p:xfrm>
          <a:off x="5828044" y="3606107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4" name="Line 7"/>
          <p:cNvSpPr>
            <a:spLocks noChangeShapeType="1"/>
          </p:cNvSpPr>
          <p:nvPr/>
        </p:nvSpPr>
        <p:spPr bwMode="auto">
          <a:xfrm>
            <a:off x="6272338" y="3865594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238545" y="5178074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3988143" y="5752165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cxnSp>
        <p:nvCxnSpPr>
          <p:cNvPr id="28" name="Straight Arrow Connector 38"/>
          <p:cNvCxnSpPr>
            <a:cxnSpLocks noChangeShapeType="1"/>
            <a:stCxn id="26" idx="0"/>
          </p:cNvCxnSpPr>
          <p:nvPr/>
        </p:nvCxnSpPr>
        <p:spPr bwMode="auto">
          <a:xfrm flipH="1" flipV="1">
            <a:off x="4120412" y="5462142"/>
            <a:ext cx="85098" cy="290023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Rounded Rectangle 4"/>
          <p:cNvSpPr/>
          <p:nvPr/>
        </p:nvSpPr>
        <p:spPr>
          <a:xfrm>
            <a:off x="3030307" y="5023712"/>
            <a:ext cx="1807164" cy="100545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4137280" y="3607450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7" name="Line 7"/>
          <p:cNvSpPr>
            <a:spLocks noChangeShapeType="1"/>
          </p:cNvSpPr>
          <p:nvPr/>
        </p:nvSpPr>
        <p:spPr bwMode="auto">
          <a:xfrm>
            <a:off x="4593203" y="3881770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1"/>
          <p:cNvSpPr>
            <a:spLocks noChangeShapeType="1"/>
          </p:cNvSpPr>
          <p:nvPr/>
        </p:nvSpPr>
        <p:spPr bwMode="auto">
          <a:xfrm>
            <a:off x="3822130" y="3744610"/>
            <a:ext cx="298282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5492901" y="3744610"/>
            <a:ext cx="33145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5"/>
          <p:cNvSpPr>
            <a:spLocks noChangeShapeType="1"/>
          </p:cNvSpPr>
          <p:nvPr/>
        </p:nvSpPr>
        <p:spPr bwMode="auto">
          <a:xfrm>
            <a:off x="3421626" y="3023227"/>
            <a:ext cx="1347018" cy="56702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TextBox 36"/>
          <p:cNvSpPr txBox="1">
            <a:spLocks noChangeArrowheads="1"/>
          </p:cNvSpPr>
          <p:nvPr/>
        </p:nvSpPr>
        <p:spPr bwMode="auto">
          <a:xfrm>
            <a:off x="4173167" y="3411100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420709" y="3554388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1658460" y="180988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2426503" y="2680990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3206407" y="5166555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>
            <a:off x="2340077" y="3454410"/>
            <a:ext cx="3234813" cy="62306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Arrow Connector 55"/>
          <p:cNvCxnSpPr>
            <a:endCxn id="55" idx="2"/>
          </p:cNvCxnSpPr>
          <p:nvPr/>
        </p:nvCxnSpPr>
        <p:spPr>
          <a:xfrm flipV="1">
            <a:off x="3933889" y="4077473"/>
            <a:ext cx="23595" cy="9462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DAD8143B-7322-4063-8C8D-F657508B5A73}"/>
              </a:ext>
            </a:extLst>
          </p:cNvPr>
          <p:cNvSpPr txBox="1"/>
          <p:nvPr/>
        </p:nvSpPr>
        <p:spPr>
          <a:xfrm>
            <a:off x="1601578" y="1394316"/>
            <a:ext cx="15926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Insert(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160)</a:t>
            </a:r>
          </a:p>
        </p:txBody>
      </p:sp>
    </p:spTree>
    <p:extLst>
      <p:ext uri="{BB962C8B-B14F-4D97-AF65-F5344CB8AC3E}">
        <p14:creationId xmlns:p14="http://schemas.microsoft.com/office/powerpoint/2010/main" val="26709450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3" name="Line 5"/>
          <p:cNvSpPr>
            <a:spLocks noChangeShapeType="1"/>
          </p:cNvSpPr>
          <p:nvPr/>
        </p:nvSpPr>
        <p:spPr bwMode="auto">
          <a:xfrm flipH="1">
            <a:off x="889000" y="2105678"/>
            <a:ext cx="788474" cy="5607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7" name="Line 10"/>
          <p:cNvSpPr>
            <a:spLocks noChangeShapeType="1"/>
          </p:cNvSpPr>
          <p:nvPr/>
        </p:nvSpPr>
        <p:spPr bwMode="auto">
          <a:xfrm flipH="1">
            <a:off x="902314" y="3395912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8" name="Line 11"/>
          <p:cNvSpPr>
            <a:spLocks noChangeShapeType="1"/>
          </p:cNvSpPr>
          <p:nvPr/>
        </p:nvSpPr>
        <p:spPr bwMode="auto">
          <a:xfrm>
            <a:off x="2191442" y="3744610"/>
            <a:ext cx="258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3" name="Slide Number Placeholder 4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AF89D0-9F36-413D-9047-4CDC09DD90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/>
          </a:p>
        </p:txBody>
      </p:sp>
      <p:sp>
        <p:nvSpPr>
          <p:cNvPr id="68625" name="Freeform 60"/>
          <p:cNvSpPr>
            <a:spLocks/>
          </p:cNvSpPr>
          <p:nvPr/>
        </p:nvSpPr>
        <p:spPr bwMode="auto">
          <a:xfrm flipH="1">
            <a:off x="898524" y="2975585"/>
            <a:ext cx="1551781" cy="471921"/>
          </a:xfrm>
          <a:custGeom>
            <a:avLst/>
            <a:gdLst>
              <a:gd name="T0" fmla="*/ 0 w 1617662"/>
              <a:gd name="T1" fmla="*/ 0 h 733425"/>
              <a:gd name="T2" fmla="*/ 621548 w 1617662"/>
              <a:gd name="T3" fmla="*/ 326808 h 733425"/>
              <a:gd name="T4" fmla="*/ 2486205 w 1617662"/>
              <a:gd name="T5" fmla="*/ 410249 h 733425"/>
              <a:gd name="T6" fmla="*/ 2822176 w 1617662"/>
              <a:gd name="T7" fmla="*/ 535410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6" name="Freeform 60"/>
          <p:cNvSpPr>
            <a:spLocks/>
          </p:cNvSpPr>
          <p:nvPr/>
        </p:nvSpPr>
        <p:spPr bwMode="auto">
          <a:xfrm flipH="1">
            <a:off x="1543665" y="2982489"/>
            <a:ext cx="1358540" cy="571899"/>
          </a:xfrm>
          <a:custGeom>
            <a:avLst/>
            <a:gdLst>
              <a:gd name="T0" fmla="*/ 0 w 1617662"/>
              <a:gd name="T1" fmla="*/ 0 h 733425"/>
              <a:gd name="T2" fmla="*/ 244147 w 1617662"/>
              <a:gd name="T3" fmla="*/ 520435 h 733425"/>
              <a:gd name="T4" fmla="*/ 976593 w 1617662"/>
              <a:gd name="T5" fmla="*/ 653311 h 733425"/>
              <a:gd name="T6" fmla="*/ 1108564 w 1617662"/>
              <a:gd name="T7" fmla="*/ 852627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7" name="Line 10"/>
          <p:cNvSpPr>
            <a:spLocks noChangeShapeType="1"/>
          </p:cNvSpPr>
          <p:nvPr/>
        </p:nvSpPr>
        <p:spPr bwMode="auto">
          <a:xfrm flipH="1">
            <a:off x="1543870" y="3502794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kern="0" dirty="0" err="1">
                <a:solidFill>
                  <a:srgbClr val="00B05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kern="0" dirty="0">
                <a:cs typeface="Times New Roman" panose="02020603050405020304" pitchFamily="18" charset="0"/>
              </a:rPr>
              <a:t> overflow: Insert key 160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sp>
        <p:nvSpPr>
          <p:cNvPr id="30" name="Line 15"/>
          <p:cNvSpPr>
            <a:spLocks noChangeShapeType="1"/>
          </p:cNvSpPr>
          <p:nvPr/>
        </p:nvSpPr>
        <p:spPr bwMode="auto">
          <a:xfrm flipH="1">
            <a:off x="3144475" y="2967216"/>
            <a:ext cx="206303" cy="62303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6"/>
          <p:cNvSpPr>
            <a:spLocks noChangeShapeType="1"/>
          </p:cNvSpPr>
          <p:nvPr/>
        </p:nvSpPr>
        <p:spPr bwMode="auto">
          <a:xfrm>
            <a:off x="2124845" y="2115399"/>
            <a:ext cx="953318" cy="584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8"/>
          <p:cNvSpPr>
            <a:spLocks noChangeShapeType="1"/>
          </p:cNvSpPr>
          <p:nvPr/>
        </p:nvSpPr>
        <p:spPr bwMode="auto">
          <a:xfrm>
            <a:off x="3786032" y="2967216"/>
            <a:ext cx="2767168" cy="623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1681266" y="184638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2459141" y="271221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2450205" y="359999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7"/>
          <p:cNvSpPr>
            <a:spLocks noChangeShapeType="1"/>
          </p:cNvSpPr>
          <p:nvPr/>
        </p:nvSpPr>
        <p:spPr bwMode="auto">
          <a:xfrm>
            <a:off x="4137280" y="3848873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7"/>
          <p:cNvSpPr>
            <a:spLocks noChangeShapeType="1"/>
          </p:cNvSpPr>
          <p:nvPr/>
        </p:nvSpPr>
        <p:spPr bwMode="auto">
          <a:xfrm>
            <a:off x="5826199" y="389017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>
            <a:off x="2904764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>
            <a:off x="2458625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3" name="Table 42"/>
          <p:cNvGraphicFramePr>
            <a:graphicFrameLocks noGrp="1"/>
          </p:cNvGraphicFramePr>
          <p:nvPr/>
        </p:nvGraphicFramePr>
        <p:xfrm>
          <a:off x="5828044" y="3606107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4" name="Line 7"/>
          <p:cNvSpPr>
            <a:spLocks noChangeShapeType="1"/>
          </p:cNvSpPr>
          <p:nvPr/>
        </p:nvSpPr>
        <p:spPr bwMode="auto">
          <a:xfrm>
            <a:off x="6272338" y="3865594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238545" y="5178074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3988143" y="5752165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cxnSp>
        <p:nvCxnSpPr>
          <p:cNvPr id="28" name="Straight Arrow Connector 38"/>
          <p:cNvCxnSpPr>
            <a:cxnSpLocks noChangeShapeType="1"/>
            <a:stCxn id="26" idx="0"/>
          </p:cNvCxnSpPr>
          <p:nvPr/>
        </p:nvCxnSpPr>
        <p:spPr bwMode="auto">
          <a:xfrm flipH="1" flipV="1">
            <a:off x="4120412" y="5462142"/>
            <a:ext cx="85098" cy="290023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Rounded Rectangle 4"/>
          <p:cNvSpPr/>
          <p:nvPr/>
        </p:nvSpPr>
        <p:spPr>
          <a:xfrm>
            <a:off x="3030307" y="5023712"/>
            <a:ext cx="1807164" cy="100545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4137280" y="3607450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7" name="Line 7"/>
          <p:cNvSpPr>
            <a:spLocks noChangeShapeType="1"/>
          </p:cNvSpPr>
          <p:nvPr/>
        </p:nvSpPr>
        <p:spPr bwMode="auto">
          <a:xfrm>
            <a:off x="4593203" y="3881770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1"/>
          <p:cNvSpPr>
            <a:spLocks noChangeShapeType="1"/>
          </p:cNvSpPr>
          <p:nvPr/>
        </p:nvSpPr>
        <p:spPr bwMode="auto">
          <a:xfrm>
            <a:off x="3822130" y="3744610"/>
            <a:ext cx="298282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5492901" y="3744610"/>
            <a:ext cx="33145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5"/>
          <p:cNvSpPr>
            <a:spLocks noChangeShapeType="1"/>
          </p:cNvSpPr>
          <p:nvPr/>
        </p:nvSpPr>
        <p:spPr bwMode="auto">
          <a:xfrm>
            <a:off x="3421626" y="3023227"/>
            <a:ext cx="1347018" cy="56702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437194" y="3112446"/>
            <a:ext cx="805862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no room!</a:t>
            </a:r>
          </a:p>
        </p:txBody>
      </p:sp>
      <p:sp>
        <p:nvSpPr>
          <p:cNvPr id="48" name="TextBox 36"/>
          <p:cNvSpPr txBox="1">
            <a:spLocks noChangeArrowheads="1"/>
          </p:cNvSpPr>
          <p:nvPr/>
        </p:nvSpPr>
        <p:spPr bwMode="auto">
          <a:xfrm>
            <a:off x="4173167" y="3411100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420709" y="3554388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1658460" y="180988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2426503" y="2680990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3206407" y="5166555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>
            <a:off x="2340077" y="3454410"/>
            <a:ext cx="3234813" cy="62306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Arrow Connector 55"/>
          <p:cNvCxnSpPr>
            <a:endCxn id="55" idx="2"/>
          </p:cNvCxnSpPr>
          <p:nvPr/>
        </p:nvCxnSpPr>
        <p:spPr>
          <a:xfrm flipV="1">
            <a:off x="3933889" y="4077473"/>
            <a:ext cx="23595" cy="9462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7ABE3660-15D8-4325-AD5B-FDFCFB066C11}"/>
              </a:ext>
            </a:extLst>
          </p:cNvPr>
          <p:cNvSpPr txBox="1"/>
          <p:nvPr/>
        </p:nvSpPr>
        <p:spPr>
          <a:xfrm>
            <a:off x="1601578" y="1394316"/>
            <a:ext cx="15926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Insert(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160)</a:t>
            </a:r>
          </a:p>
        </p:txBody>
      </p:sp>
    </p:spTree>
    <p:extLst>
      <p:ext uri="{BB962C8B-B14F-4D97-AF65-F5344CB8AC3E}">
        <p14:creationId xmlns:p14="http://schemas.microsoft.com/office/powerpoint/2010/main" val="222824106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3" name="Line 5"/>
          <p:cNvSpPr>
            <a:spLocks noChangeShapeType="1"/>
          </p:cNvSpPr>
          <p:nvPr/>
        </p:nvSpPr>
        <p:spPr bwMode="auto">
          <a:xfrm flipH="1">
            <a:off x="889000" y="2105678"/>
            <a:ext cx="788474" cy="5607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7" name="Line 10"/>
          <p:cNvSpPr>
            <a:spLocks noChangeShapeType="1"/>
          </p:cNvSpPr>
          <p:nvPr/>
        </p:nvSpPr>
        <p:spPr bwMode="auto">
          <a:xfrm flipH="1">
            <a:off x="902314" y="3395912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8" name="Line 11"/>
          <p:cNvSpPr>
            <a:spLocks noChangeShapeType="1"/>
          </p:cNvSpPr>
          <p:nvPr/>
        </p:nvSpPr>
        <p:spPr bwMode="auto">
          <a:xfrm>
            <a:off x="2191442" y="3744610"/>
            <a:ext cx="258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3" name="Slide Number Placeholder 4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AF89D0-9F36-413D-9047-4CDC09DD90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/>
          </a:p>
        </p:txBody>
      </p:sp>
      <p:sp>
        <p:nvSpPr>
          <p:cNvPr id="68625" name="Freeform 60"/>
          <p:cNvSpPr>
            <a:spLocks/>
          </p:cNvSpPr>
          <p:nvPr/>
        </p:nvSpPr>
        <p:spPr bwMode="auto">
          <a:xfrm flipH="1">
            <a:off x="898524" y="2975585"/>
            <a:ext cx="1551781" cy="471921"/>
          </a:xfrm>
          <a:custGeom>
            <a:avLst/>
            <a:gdLst>
              <a:gd name="T0" fmla="*/ 0 w 1617662"/>
              <a:gd name="T1" fmla="*/ 0 h 733425"/>
              <a:gd name="T2" fmla="*/ 621548 w 1617662"/>
              <a:gd name="T3" fmla="*/ 326808 h 733425"/>
              <a:gd name="T4" fmla="*/ 2486205 w 1617662"/>
              <a:gd name="T5" fmla="*/ 410249 h 733425"/>
              <a:gd name="T6" fmla="*/ 2822176 w 1617662"/>
              <a:gd name="T7" fmla="*/ 535410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6" name="Freeform 60"/>
          <p:cNvSpPr>
            <a:spLocks/>
          </p:cNvSpPr>
          <p:nvPr/>
        </p:nvSpPr>
        <p:spPr bwMode="auto">
          <a:xfrm flipH="1">
            <a:off x="1543665" y="2982489"/>
            <a:ext cx="1358540" cy="571899"/>
          </a:xfrm>
          <a:custGeom>
            <a:avLst/>
            <a:gdLst>
              <a:gd name="T0" fmla="*/ 0 w 1617662"/>
              <a:gd name="T1" fmla="*/ 0 h 733425"/>
              <a:gd name="T2" fmla="*/ 244147 w 1617662"/>
              <a:gd name="T3" fmla="*/ 520435 h 733425"/>
              <a:gd name="T4" fmla="*/ 976593 w 1617662"/>
              <a:gd name="T5" fmla="*/ 653311 h 733425"/>
              <a:gd name="T6" fmla="*/ 1108564 w 1617662"/>
              <a:gd name="T7" fmla="*/ 852627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7" name="Line 10"/>
          <p:cNvSpPr>
            <a:spLocks noChangeShapeType="1"/>
          </p:cNvSpPr>
          <p:nvPr/>
        </p:nvSpPr>
        <p:spPr bwMode="auto">
          <a:xfrm flipH="1">
            <a:off x="1543870" y="3502794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kern="0" dirty="0" err="1">
                <a:solidFill>
                  <a:srgbClr val="00B05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kern="0" dirty="0">
                <a:cs typeface="Times New Roman" panose="02020603050405020304" pitchFamily="18" charset="0"/>
              </a:rPr>
              <a:t> overflow: Insert key 160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sp>
        <p:nvSpPr>
          <p:cNvPr id="30" name="Line 15"/>
          <p:cNvSpPr>
            <a:spLocks noChangeShapeType="1"/>
          </p:cNvSpPr>
          <p:nvPr/>
        </p:nvSpPr>
        <p:spPr bwMode="auto">
          <a:xfrm flipH="1">
            <a:off x="3144475" y="2967216"/>
            <a:ext cx="206303" cy="62303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6"/>
          <p:cNvSpPr>
            <a:spLocks noChangeShapeType="1"/>
          </p:cNvSpPr>
          <p:nvPr/>
        </p:nvSpPr>
        <p:spPr bwMode="auto">
          <a:xfrm>
            <a:off x="2124845" y="2115399"/>
            <a:ext cx="953318" cy="584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8"/>
          <p:cNvSpPr>
            <a:spLocks noChangeShapeType="1"/>
          </p:cNvSpPr>
          <p:nvPr/>
        </p:nvSpPr>
        <p:spPr bwMode="auto">
          <a:xfrm>
            <a:off x="4647194" y="2964558"/>
            <a:ext cx="1906006" cy="62569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1681266" y="184638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>
            <p:extLst/>
          </p:nvPr>
        </p:nvGraphicFramePr>
        <p:xfrm>
          <a:off x="2459141" y="271221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2450205" y="359999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7"/>
          <p:cNvSpPr>
            <a:spLocks noChangeShapeType="1"/>
          </p:cNvSpPr>
          <p:nvPr/>
        </p:nvSpPr>
        <p:spPr bwMode="auto">
          <a:xfrm>
            <a:off x="4137280" y="3848873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7"/>
          <p:cNvSpPr>
            <a:spLocks noChangeShapeType="1"/>
          </p:cNvSpPr>
          <p:nvPr/>
        </p:nvSpPr>
        <p:spPr bwMode="auto">
          <a:xfrm>
            <a:off x="5826199" y="389017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>
            <a:off x="2904764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>
            <a:off x="2458625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3" name="Table 42"/>
          <p:cNvGraphicFramePr>
            <a:graphicFrameLocks noGrp="1"/>
          </p:cNvGraphicFramePr>
          <p:nvPr/>
        </p:nvGraphicFramePr>
        <p:xfrm>
          <a:off x="5828044" y="3606107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4" name="Line 7"/>
          <p:cNvSpPr>
            <a:spLocks noChangeShapeType="1"/>
          </p:cNvSpPr>
          <p:nvPr/>
        </p:nvSpPr>
        <p:spPr bwMode="auto">
          <a:xfrm>
            <a:off x="6272338" y="3865594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238545" y="5178074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3988143" y="5752165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cxnSp>
        <p:nvCxnSpPr>
          <p:cNvPr id="28" name="Straight Arrow Connector 38"/>
          <p:cNvCxnSpPr>
            <a:cxnSpLocks noChangeShapeType="1"/>
            <a:stCxn id="26" idx="0"/>
          </p:cNvCxnSpPr>
          <p:nvPr/>
        </p:nvCxnSpPr>
        <p:spPr bwMode="auto">
          <a:xfrm flipH="1" flipV="1">
            <a:off x="4120412" y="5462142"/>
            <a:ext cx="85098" cy="290023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Rounded Rectangle 4"/>
          <p:cNvSpPr/>
          <p:nvPr/>
        </p:nvSpPr>
        <p:spPr>
          <a:xfrm>
            <a:off x="3030307" y="5023712"/>
            <a:ext cx="1807164" cy="100545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4137280" y="3607450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7" name="Line 7"/>
          <p:cNvSpPr>
            <a:spLocks noChangeShapeType="1"/>
          </p:cNvSpPr>
          <p:nvPr/>
        </p:nvSpPr>
        <p:spPr bwMode="auto">
          <a:xfrm>
            <a:off x="4593203" y="3881770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1"/>
          <p:cNvSpPr>
            <a:spLocks noChangeShapeType="1"/>
          </p:cNvSpPr>
          <p:nvPr/>
        </p:nvSpPr>
        <p:spPr bwMode="auto">
          <a:xfrm>
            <a:off x="3822130" y="3744610"/>
            <a:ext cx="298282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5492901" y="3744610"/>
            <a:ext cx="33145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9" name="Table 48"/>
          <p:cNvGraphicFramePr>
            <a:graphicFrameLocks noGrp="1"/>
          </p:cNvGraphicFramePr>
          <p:nvPr>
            <p:extLst/>
          </p:nvPr>
        </p:nvGraphicFramePr>
        <p:xfrm>
          <a:off x="3360098" y="11630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0" name="TextBox 36"/>
          <p:cNvSpPr txBox="1">
            <a:spLocks noChangeArrowheads="1"/>
          </p:cNvSpPr>
          <p:nvPr/>
        </p:nvSpPr>
        <p:spPr bwMode="auto">
          <a:xfrm>
            <a:off x="4073221" y="1590322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sp>
        <p:nvSpPr>
          <p:cNvPr id="51" name="Line 15"/>
          <p:cNvSpPr>
            <a:spLocks noChangeShapeType="1"/>
          </p:cNvSpPr>
          <p:nvPr/>
        </p:nvSpPr>
        <p:spPr bwMode="auto">
          <a:xfrm>
            <a:off x="4333667" y="1562628"/>
            <a:ext cx="341582" cy="225524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ounded Rectangle 51"/>
          <p:cNvSpPr/>
          <p:nvPr/>
        </p:nvSpPr>
        <p:spPr>
          <a:xfrm>
            <a:off x="3146347" y="1075169"/>
            <a:ext cx="1751489" cy="826169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3" name="Table 52"/>
          <p:cNvGraphicFramePr>
            <a:graphicFrameLocks noGrp="1"/>
          </p:cNvGraphicFramePr>
          <p:nvPr>
            <p:extLst/>
          </p:nvPr>
        </p:nvGraphicFramePr>
        <p:xfrm>
          <a:off x="4216120" y="269689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4" name="TextBox 36"/>
          <p:cNvSpPr txBox="1">
            <a:spLocks noChangeArrowheads="1"/>
          </p:cNvSpPr>
          <p:nvPr/>
        </p:nvSpPr>
        <p:spPr bwMode="auto">
          <a:xfrm>
            <a:off x="3849930" y="3077652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420709" y="3554388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101282" y="3567713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2427305" y="2684688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Line 15"/>
          <p:cNvSpPr>
            <a:spLocks noChangeShapeType="1"/>
          </p:cNvSpPr>
          <p:nvPr/>
        </p:nvSpPr>
        <p:spPr bwMode="auto">
          <a:xfrm>
            <a:off x="4212459" y="2964557"/>
            <a:ext cx="499907" cy="59340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1658460" y="180988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3206407" y="5166555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3337198" y="1117819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ounded Rectangle 63"/>
          <p:cNvSpPr/>
          <p:nvPr/>
        </p:nvSpPr>
        <p:spPr>
          <a:xfrm>
            <a:off x="2340077" y="3454410"/>
            <a:ext cx="3234813" cy="62306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Arrow Connector 64"/>
          <p:cNvCxnSpPr>
            <a:endCxn id="64" idx="2"/>
          </p:cNvCxnSpPr>
          <p:nvPr/>
        </p:nvCxnSpPr>
        <p:spPr>
          <a:xfrm flipV="1">
            <a:off x="3933889" y="4077473"/>
            <a:ext cx="23595" cy="9462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ounded Rectangle 65"/>
          <p:cNvSpPr/>
          <p:nvPr/>
        </p:nvSpPr>
        <p:spPr>
          <a:xfrm>
            <a:off x="2353864" y="2582025"/>
            <a:ext cx="3309517" cy="49571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Arrow Connector 2"/>
          <p:cNvCxnSpPr>
            <a:stCxn id="52" idx="2"/>
            <a:endCxn id="66" idx="0"/>
          </p:cNvCxnSpPr>
          <p:nvPr/>
        </p:nvCxnSpPr>
        <p:spPr>
          <a:xfrm flipH="1">
            <a:off x="4008623" y="1901338"/>
            <a:ext cx="13469" cy="6806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90117BA1-405A-4421-8476-5C16F03D2B9B}"/>
              </a:ext>
            </a:extLst>
          </p:cNvPr>
          <p:cNvSpPr txBox="1"/>
          <p:nvPr/>
        </p:nvSpPr>
        <p:spPr>
          <a:xfrm>
            <a:off x="1601578" y="1394316"/>
            <a:ext cx="15926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Insert(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160)</a:t>
            </a:r>
          </a:p>
        </p:txBody>
      </p:sp>
    </p:spTree>
    <p:extLst>
      <p:ext uri="{BB962C8B-B14F-4D97-AF65-F5344CB8AC3E}">
        <p14:creationId xmlns:p14="http://schemas.microsoft.com/office/powerpoint/2010/main" val="22105644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3" name="Line 5"/>
          <p:cNvSpPr>
            <a:spLocks noChangeShapeType="1"/>
          </p:cNvSpPr>
          <p:nvPr/>
        </p:nvSpPr>
        <p:spPr bwMode="auto">
          <a:xfrm flipH="1">
            <a:off x="889000" y="2105678"/>
            <a:ext cx="788474" cy="5607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7" name="Line 10"/>
          <p:cNvSpPr>
            <a:spLocks noChangeShapeType="1"/>
          </p:cNvSpPr>
          <p:nvPr/>
        </p:nvSpPr>
        <p:spPr bwMode="auto">
          <a:xfrm flipH="1">
            <a:off x="902314" y="3395912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8" name="Line 11"/>
          <p:cNvSpPr>
            <a:spLocks noChangeShapeType="1"/>
          </p:cNvSpPr>
          <p:nvPr/>
        </p:nvSpPr>
        <p:spPr bwMode="auto">
          <a:xfrm>
            <a:off x="2191442" y="3744610"/>
            <a:ext cx="258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3" name="Slide Number Placeholder 4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AF89D0-9F36-413D-9047-4CDC09DD90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/>
          </a:p>
        </p:txBody>
      </p:sp>
      <p:sp>
        <p:nvSpPr>
          <p:cNvPr id="68625" name="Freeform 60"/>
          <p:cNvSpPr>
            <a:spLocks/>
          </p:cNvSpPr>
          <p:nvPr/>
        </p:nvSpPr>
        <p:spPr bwMode="auto">
          <a:xfrm flipH="1">
            <a:off x="898524" y="2975585"/>
            <a:ext cx="1551781" cy="471921"/>
          </a:xfrm>
          <a:custGeom>
            <a:avLst/>
            <a:gdLst>
              <a:gd name="T0" fmla="*/ 0 w 1617662"/>
              <a:gd name="T1" fmla="*/ 0 h 733425"/>
              <a:gd name="T2" fmla="*/ 621548 w 1617662"/>
              <a:gd name="T3" fmla="*/ 326808 h 733425"/>
              <a:gd name="T4" fmla="*/ 2486205 w 1617662"/>
              <a:gd name="T5" fmla="*/ 410249 h 733425"/>
              <a:gd name="T6" fmla="*/ 2822176 w 1617662"/>
              <a:gd name="T7" fmla="*/ 535410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6" name="Freeform 60"/>
          <p:cNvSpPr>
            <a:spLocks/>
          </p:cNvSpPr>
          <p:nvPr/>
        </p:nvSpPr>
        <p:spPr bwMode="auto">
          <a:xfrm flipH="1">
            <a:off x="1543665" y="2982489"/>
            <a:ext cx="1358540" cy="571899"/>
          </a:xfrm>
          <a:custGeom>
            <a:avLst/>
            <a:gdLst>
              <a:gd name="T0" fmla="*/ 0 w 1617662"/>
              <a:gd name="T1" fmla="*/ 0 h 733425"/>
              <a:gd name="T2" fmla="*/ 244147 w 1617662"/>
              <a:gd name="T3" fmla="*/ 520435 h 733425"/>
              <a:gd name="T4" fmla="*/ 976593 w 1617662"/>
              <a:gd name="T5" fmla="*/ 653311 h 733425"/>
              <a:gd name="T6" fmla="*/ 1108564 w 1617662"/>
              <a:gd name="T7" fmla="*/ 852627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7" name="Line 10"/>
          <p:cNvSpPr>
            <a:spLocks noChangeShapeType="1"/>
          </p:cNvSpPr>
          <p:nvPr/>
        </p:nvSpPr>
        <p:spPr bwMode="auto">
          <a:xfrm flipH="1">
            <a:off x="1543870" y="3502794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kern="0" dirty="0" err="1">
                <a:solidFill>
                  <a:srgbClr val="00B05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kern="0" dirty="0">
                <a:cs typeface="Times New Roman" panose="02020603050405020304" pitchFamily="18" charset="0"/>
              </a:rPr>
              <a:t> overflow: Insert key 160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sp>
        <p:nvSpPr>
          <p:cNvPr id="30" name="Line 15"/>
          <p:cNvSpPr>
            <a:spLocks noChangeShapeType="1"/>
          </p:cNvSpPr>
          <p:nvPr/>
        </p:nvSpPr>
        <p:spPr bwMode="auto">
          <a:xfrm flipH="1">
            <a:off x="3144475" y="2967216"/>
            <a:ext cx="206303" cy="62303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6"/>
          <p:cNvSpPr>
            <a:spLocks noChangeShapeType="1"/>
          </p:cNvSpPr>
          <p:nvPr/>
        </p:nvSpPr>
        <p:spPr bwMode="auto">
          <a:xfrm>
            <a:off x="2124845" y="2115399"/>
            <a:ext cx="953318" cy="584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8"/>
          <p:cNvSpPr>
            <a:spLocks noChangeShapeType="1"/>
          </p:cNvSpPr>
          <p:nvPr/>
        </p:nvSpPr>
        <p:spPr bwMode="auto">
          <a:xfrm>
            <a:off x="4647194" y="2964558"/>
            <a:ext cx="1906006" cy="62569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1681266" y="184638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2459141" y="271221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2450205" y="359999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7"/>
          <p:cNvSpPr>
            <a:spLocks noChangeShapeType="1"/>
          </p:cNvSpPr>
          <p:nvPr/>
        </p:nvSpPr>
        <p:spPr bwMode="auto">
          <a:xfrm>
            <a:off x="4137280" y="3848873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7"/>
          <p:cNvSpPr>
            <a:spLocks noChangeShapeType="1"/>
          </p:cNvSpPr>
          <p:nvPr/>
        </p:nvSpPr>
        <p:spPr bwMode="auto">
          <a:xfrm>
            <a:off x="5826199" y="389017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>
            <a:off x="2904764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>
            <a:off x="2458625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3" name="Table 42"/>
          <p:cNvGraphicFramePr>
            <a:graphicFrameLocks noGrp="1"/>
          </p:cNvGraphicFramePr>
          <p:nvPr/>
        </p:nvGraphicFramePr>
        <p:xfrm>
          <a:off x="5828044" y="3606107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4" name="Line 7"/>
          <p:cNvSpPr>
            <a:spLocks noChangeShapeType="1"/>
          </p:cNvSpPr>
          <p:nvPr/>
        </p:nvSpPr>
        <p:spPr bwMode="auto">
          <a:xfrm>
            <a:off x="6272338" y="3865594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238545" y="5178074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3988143" y="5752165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cxnSp>
        <p:nvCxnSpPr>
          <p:cNvPr id="28" name="Straight Arrow Connector 38"/>
          <p:cNvCxnSpPr>
            <a:cxnSpLocks noChangeShapeType="1"/>
            <a:stCxn id="26" idx="0"/>
          </p:cNvCxnSpPr>
          <p:nvPr/>
        </p:nvCxnSpPr>
        <p:spPr bwMode="auto">
          <a:xfrm flipH="1" flipV="1">
            <a:off x="4120412" y="5462142"/>
            <a:ext cx="85098" cy="290023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Rounded Rectangle 4"/>
          <p:cNvSpPr/>
          <p:nvPr/>
        </p:nvSpPr>
        <p:spPr>
          <a:xfrm>
            <a:off x="3030307" y="5023712"/>
            <a:ext cx="1807164" cy="100545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4137280" y="3607450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7" name="Line 7"/>
          <p:cNvSpPr>
            <a:spLocks noChangeShapeType="1"/>
          </p:cNvSpPr>
          <p:nvPr/>
        </p:nvSpPr>
        <p:spPr bwMode="auto">
          <a:xfrm>
            <a:off x="4593203" y="3881770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1"/>
          <p:cNvSpPr>
            <a:spLocks noChangeShapeType="1"/>
          </p:cNvSpPr>
          <p:nvPr/>
        </p:nvSpPr>
        <p:spPr bwMode="auto">
          <a:xfrm>
            <a:off x="3822130" y="3744610"/>
            <a:ext cx="298282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5492901" y="3744610"/>
            <a:ext cx="33145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3" name="Table 52"/>
          <p:cNvGraphicFramePr>
            <a:graphicFrameLocks noGrp="1"/>
          </p:cNvGraphicFramePr>
          <p:nvPr/>
        </p:nvGraphicFramePr>
        <p:xfrm>
          <a:off x="4216120" y="269689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4" name="TextBox 36"/>
          <p:cNvSpPr txBox="1">
            <a:spLocks noChangeArrowheads="1"/>
          </p:cNvSpPr>
          <p:nvPr/>
        </p:nvSpPr>
        <p:spPr bwMode="auto">
          <a:xfrm>
            <a:off x="3854737" y="3067253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sp>
        <p:nvSpPr>
          <p:cNvPr id="48" name="Line 15"/>
          <p:cNvSpPr>
            <a:spLocks noChangeShapeType="1"/>
          </p:cNvSpPr>
          <p:nvPr/>
        </p:nvSpPr>
        <p:spPr bwMode="auto">
          <a:xfrm>
            <a:off x="2573131" y="2119221"/>
            <a:ext cx="2264339" cy="55522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2420709" y="3554388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101282" y="3567713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2427305" y="2684688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4193220" y="2661561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Line 15"/>
          <p:cNvSpPr>
            <a:spLocks noChangeShapeType="1"/>
          </p:cNvSpPr>
          <p:nvPr/>
        </p:nvSpPr>
        <p:spPr bwMode="auto">
          <a:xfrm>
            <a:off x="4212459" y="2964557"/>
            <a:ext cx="499907" cy="59340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1658460" y="180988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3206407" y="5166555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2" name="Table 61"/>
          <p:cNvGraphicFramePr>
            <a:graphicFrameLocks noGrp="1"/>
          </p:cNvGraphicFramePr>
          <p:nvPr>
            <p:extLst/>
          </p:nvPr>
        </p:nvGraphicFramePr>
        <p:xfrm>
          <a:off x="3360098" y="11630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3" name="TextBox 36"/>
          <p:cNvSpPr txBox="1">
            <a:spLocks noChangeArrowheads="1"/>
          </p:cNvSpPr>
          <p:nvPr/>
        </p:nvSpPr>
        <p:spPr bwMode="auto">
          <a:xfrm>
            <a:off x="4073221" y="1590322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sp>
        <p:nvSpPr>
          <p:cNvPr id="64" name="Line 15"/>
          <p:cNvSpPr>
            <a:spLocks noChangeShapeType="1"/>
          </p:cNvSpPr>
          <p:nvPr/>
        </p:nvSpPr>
        <p:spPr bwMode="auto">
          <a:xfrm>
            <a:off x="4333667" y="1562628"/>
            <a:ext cx="341582" cy="225524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Rounded Rectangle 64"/>
          <p:cNvSpPr/>
          <p:nvPr/>
        </p:nvSpPr>
        <p:spPr>
          <a:xfrm>
            <a:off x="3146347" y="1075169"/>
            <a:ext cx="1751489" cy="826169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3337198" y="1117819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ounded Rectangle 66"/>
          <p:cNvSpPr/>
          <p:nvPr/>
        </p:nvSpPr>
        <p:spPr>
          <a:xfrm>
            <a:off x="2340077" y="3454410"/>
            <a:ext cx="3234813" cy="62306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endCxn id="67" idx="2"/>
          </p:cNvCxnSpPr>
          <p:nvPr/>
        </p:nvCxnSpPr>
        <p:spPr>
          <a:xfrm flipV="1">
            <a:off x="3933889" y="4077473"/>
            <a:ext cx="23595" cy="9462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ounded Rectangle 69"/>
          <p:cNvSpPr/>
          <p:nvPr/>
        </p:nvSpPr>
        <p:spPr>
          <a:xfrm>
            <a:off x="2353864" y="2582025"/>
            <a:ext cx="3309517" cy="49571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1" name="Straight Arrow Connector 70"/>
          <p:cNvCxnSpPr>
            <a:endCxn id="70" idx="0"/>
          </p:cNvCxnSpPr>
          <p:nvPr/>
        </p:nvCxnSpPr>
        <p:spPr>
          <a:xfrm flipH="1">
            <a:off x="4008623" y="1901338"/>
            <a:ext cx="13469" cy="6806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3F42E2CA-0E32-4618-BDFC-CBBAA7026F38}"/>
              </a:ext>
            </a:extLst>
          </p:cNvPr>
          <p:cNvSpPr txBox="1"/>
          <p:nvPr/>
        </p:nvSpPr>
        <p:spPr>
          <a:xfrm>
            <a:off x="1601578" y="1394316"/>
            <a:ext cx="15926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Insert(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160)</a:t>
            </a:r>
          </a:p>
        </p:txBody>
      </p:sp>
    </p:spTree>
    <p:extLst>
      <p:ext uri="{BB962C8B-B14F-4D97-AF65-F5344CB8AC3E}">
        <p14:creationId xmlns:p14="http://schemas.microsoft.com/office/powerpoint/2010/main" val="398253519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3" name="Line 5"/>
          <p:cNvSpPr>
            <a:spLocks noChangeShapeType="1"/>
          </p:cNvSpPr>
          <p:nvPr/>
        </p:nvSpPr>
        <p:spPr bwMode="auto">
          <a:xfrm flipH="1">
            <a:off x="889000" y="2105678"/>
            <a:ext cx="788474" cy="5607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7" name="Line 10"/>
          <p:cNvSpPr>
            <a:spLocks noChangeShapeType="1"/>
          </p:cNvSpPr>
          <p:nvPr/>
        </p:nvSpPr>
        <p:spPr bwMode="auto">
          <a:xfrm flipH="1">
            <a:off x="902314" y="3395912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8" name="Line 11"/>
          <p:cNvSpPr>
            <a:spLocks noChangeShapeType="1"/>
          </p:cNvSpPr>
          <p:nvPr/>
        </p:nvSpPr>
        <p:spPr bwMode="auto">
          <a:xfrm>
            <a:off x="2191442" y="3744610"/>
            <a:ext cx="258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3" name="Slide Number Placeholder 4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AF89D0-9F36-413D-9047-4CDC09DD90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/>
          </a:p>
        </p:txBody>
      </p:sp>
      <p:sp>
        <p:nvSpPr>
          <p:cNvPr id="68625" name="Freeform 60"/>
          <p:cNvSpPr>
            <a:spLocks/>
          </p:cNvSpPr>
          <p:nvPr/>
        </p:nvSpPr>
        <p:spPr bwMode="auto">
          <a:xfrm flipH="1">
            <a:off x="898524" y="2975585"/>
            <a:ext cx="1551781" cy="471921"/>
          </a:xfrm>
          <a:custGeom>
            <a:avLst/>
            <a:gdLst>
              <a:gd name="T0" fmla="*/ 0 w 1617662"/>
              <a:gd name="T1" fmla="*/ 0 h 733425"/>
              <a:gd name="T2" fmla="*/ 621548 w 1617662"/>
              <a:gd name="T3" fmla="*/ 326808 h 733425"/>
              <a:gd name="T4" fmla="*/ 2486205 w 1617662"/>
              <a:gd name="T5" fmla="*/ 410249 h 733425"/>
              <a:gd name="T6" fmla="*/ 2822176 w 1617662"/>
              <a:gd name="T7" fmla="*/ 535410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6" name="Freeform 60"/>
          <p:cNvSpPr>
            <a:spLocks/>
          </p:cNvSpPr>
          <p:nvPr/>
        </p:nvSpPr>
        <p:spPr bwMode="auto">
          <a:xfrm flipH="1">
            <a:off x="1543665" y="2982489"/>
            <a:ext cx="1358540" cy="571899"/>
          </a:xfrm>
          <a:custGeom>
            <a:avLst/>
            <a:gdLst>
              <a:gd name="T0" fmla="*/ 0 w 1617662"/>
              <a:gd name="T1" fmla="*/ 0 h 733425"/>
              <a:gd name="T2" fmla="*/ 244147 w 1617662"/>
              <a:gd name="T3" fmla="*/ 520435 h 733425"/>
              <a:gd name="T4" fmla="*/ 976593 w 1617662"/>
              <a:gd name="T5" fmla="*/ 653311 h 733425"/>
              <a:gd name="T6" fmla="*/ 1108564 w 1617662"/>
              <a:gd name="T7" fmla="*/ 852627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7" name="Line 10"/>
          <p:cNvSpPr>
            <a:spLocks noChangeShapeType="1"/>
          </p:cNvSpPr>
          <p:nvPr/>
        </p:nvSpPr>
        <p:spPr bwMode="auto">
          <a:xfrm flipH="1">
            <a:off x="1543870" y="3502794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kern="0" dirty="0" err="1">
                <a:solidFill>
                  <a:srgbClr val="00B05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kern="0" dirty="0">
                <a:cs typeface="Times New Roman" panose="02020603050405020304" pitchFamily="18" charset="0"/>
              </a:rPr>
              <a:t> overflow: Insert key 160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sp>
        <p:nvSpPr>
          <p:cNvPr id="30" name="Line 15"/>
          <p:cNvSpPr>
            <a:spLocks noChangeShapeType="1"/>
          </p:cNvSpPr>
          <p:nvPr/>
        </p:nvSpPr>
        <p:spPr bwMode="auto">
          <a:xfrm flipH="1">
            <a:off x="3144475" y="2967216"/>
            <a:ext cx="206303" cy="62303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6"/>
          <p:cNvSpPr>
            <a:spLocks noChangeShapeType="1"/>
          </p:cNvSpPr>
          <p:nvPr/>
        </p:nvSpPr>
        <p:spPr bwMode="auto">
          <a:xfrm>
            <a:off x="2124845" y="2115399"/>
            <a:ext cx="953318" cy="584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8"/>
          <p:cNvSpPr>
            <a:spLocks noChangeShapeType="1"/>
          </p:cNvSpPr>
          <p:nvPr/>
        </p:nvSpPr>
        <p:spPr bwMode="auto">
          <a:xfrm>
            <a:off x="4647194" y="2964558"/>
            <a:ext cx="1906006" cy="62569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" name="Table 33"/>
          <p:cNvGraphicFramePr>
            <a:graphicFrameLocks noGrp="1"/>
          </p:cNvGraphicFramePr>
          <p:nvPr>
            <p:extLst/>
          </p:nvPr>
        </p:nvGraphicFramePr>
        <p:xfrm>
          <a:off x="1681266" y="184638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2459141" y="271221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2450205" y="359999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7"/>
          <p:cNvSpPr>
            <a:spLocks noChangeShapeType="1"/>
          </p:cNvSpPr>
          <p:nvPr/>
        </p:nvSpPr>
        <p:spPr bwMode="auto">
          <a:xfrm>
            <a:off x="4137280" y="3848873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7"/>
          <p:cNvSpPr>
            <a:spLocks noChangeShapeType="1"/>
          </p:cNvSpPr>
          <p:nvPr/>
        </p:nvSpPr>
        <p:spPr bwMode="auto">
          <a:xfrm>
            <a:off x="5826199" y="389017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>
            <a:off x="2904764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>
            <a:off x="2458625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3" name="Table 42"/>
          <p:cNvGraphicFramePr>
            <a:graphicFrameLocks noGrp="1"/>
          </p:cNvGraphicFramePr>
          <p:nvPr/>
        </p:nvGraphicFramePr>
        <p:xfrm>
          <a:off x="5828044" y="3606107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4" name="Line 7"/>
          <p:cNvSpPr>
            <a:spLocks noChangeShapeType="1"/>
          </p:cNvSpPr>
          <p:nvPr/>
        </p:nvSpPr>
        <p:spPr bwMode="auto">
          <a:xfrm>
            <a:off x="6272338" y="3865594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238545" y="5178074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3988143" y="5752165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cxnSp>
        <p:nvCxnSpPr>
          <p:cNvPr id="28" name="Straight Arrow Connector 38"/>
          <p:cNvCxnSpPr>
            <a:cxnSpLocks noChangeShapeType="1"/>
            <a:stCxn id="26" idx="0"/>
          </p:cNvCxnSpPr>
          <p:nvPr/>
        </p:nvCxnSpPr>
        <p:spPr bwMode="auto">
          <a:xfrm flipH="1" flipV="1">
            <a:off x="4120412" y="5462142"/>
            <a:ext cx="85098" cy="290023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Rounded Rectangle 4"/>
          <p:cNvSpPr/>
          <p:nvPr/>
        </p:nvSpPr>
        <p:spPr>
          <a:xfrm>
            <a:off x="3030307" y="5023712"/>
            <a:ext cx="1807164" cy="100545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4137280" y="3607450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7" name="Line 7"/>
          <p:cNvSpPr>
            <a:spLocks noChangeShapeType="1"/>
          </p:cNvSpPr>
          <p:nvPr/>
        </p:nvSpPr>
        <p:spPr bwMode="auto">
          <a:xfrm>
            <a:off x="4593203" y="3881770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1"/>
          <p:cNvSpPr>
            <a:spLocks noChangeShapeType="1"/>
          </p:cNvSpPr>
          <p:nvPr/>
        </p:nvSpPr>
        <p:spPr bwMode="auto">
          <a:xfrm>
            <a:off x="3822130" y="3744610"/>
            <a:ext cx="298282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5492901" y="3744610"/>
            <a:ext cx="33145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3" name="Table 52"/>
          <p:cNvGraphicFramePr>
            <a:graphicFrameLocks noGrp="1"/>
          </p:cNvGraphicFramePr>
          <p:nvPr/>
        </p:nvGraphicFramePr>
        <p:xfrm>
          <a:off x="4216120" y="269689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4" name="TextBox 36"/>
          <p:cNvSpPr txBox="1">
            <a:spLocks noChangeArrowheads="1"/>
          </p:cNvSpPr>
          <p:nvPr/>
        </p:nvSpPr>
        <p:spPr bwMode="auto">
          <a:xfrm>
            <a:off x="3854737" y="3067253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sp>
        <p:nvSpPr>
          <p:cNvPr id="48" name="Line 15"/>
          <p:cNvSpPr>
            <a:spLocks noChangeShapeType="1"/>
          </p:cNvSpPr>
          <p:nvPr/>
        </p:nvSpPr>
        <p:spPr bwMode="auto">
          <a:xfrm>
            <a:off x="2573131" y="2119221"/>
            <a:ext cx="2264339" cy="55522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Freeform 1"/>
          <p:cNvSpPr/>
          <p:nvPr/>
        </p:nvSpPr>
        <p:spPr>
          <a:xfrm>
            <a:off x="2424185" y="2163123"/>
            <a:ext cx="1671484" cy="953729"/>
          </a:xfrm>
          <a:custGeom>
            <a:avLst/>
            <a:gdLst>
              <a:gd name="connsiteX0" fmla="*/ 1671484 w 1671484"/>
              <a:gd name="connsiteY0" fmla="*/ 953729 h 953729"/>
              <a:gd name="connsiteX1" fmla="*/ 1651820 w 1671484"/>
              <a:gd name="connsiteY1" fmla="*/ 619432 h 953729"/>
              <a:gd name="connsiteX2" fmla="*/ 1641988 w 1671484"/>
              <a:gd name="connsiteY2" fmla="*/ 589935 h 953729"/>
              <a:gd name="connsiteX3" fmla="*/ 1622323 w 1671484"/>
              <a:gd name="connsiteY3" fmla="*/ 560439 h 953729"/>
              <a:gd name="connsiteX4" fmla="*/ 1582994 w 1671484"/>
              <a:gd name="connsiteY4" fmla="*/ 511277 h 953729"/>
              <a:gd name="connsiteX5" fmla="*/ 1563330 w 1671484"/>
              <a:gd name="connsiteY5" fmla="*/ 481781 h 953729"/>
              <a:gd name="connsiteX6" fmla="*/ 1533833 w 1671484"/>
              <a:gd name="connsiteY6" fmla="*/ 471948 h 953729"/>
              <a:gd name="connsiteX7" fmla="*/ 1504336 w 1671484"/>
              <a:gd name="connsiteY7" fmla="*/ 452284 h 953729"/>
              <a:gd name="connsiteX8" fmla="*/ 1396181 w 1671484"/>
              <a:gd name="connsiteY8" fmla="*/ 422787 h 953729"/>
              <a:gd name="connsiteX9" fmla="*/ 1366684 w 1671484"/>
              <a:gd name="connsiteY9" fmla="*/ 412955 h 953729"/>
              <a:gd name="connsiteX10" fmla="*/ 1258530 w 1671484"/>
              <a:gd name="connsiteY10" fmla="*/ 383458 h 953729"/>
              <a:gd name="connsiteX11" fmla="*/ 1229033 w 1671484"/>
              <a:gd name="connsiteY11" fmla="*/ 373626 h 953729"/>
              <a:gd name="connsiteX12" fmla="*/ 1199536 w 1671484"/>
              <a:gd name="connsiteY12" fmla="*/ 363794 h 953729"/>
              <a:gd name="connsiteX13" fmla="*/ 1101213 w 1671484"/>
              <a:gd name="connsiteY13" fmla="*/ 353961 h 953729"/>
              <a:gd name="connsiteX14" fmla="*/ 1042220 w 1671484"/>
              <a:gd name="connsiteY14" fmla="*/ 334297 h 953729"/>
              <a:gd name="connsiteX15" fmla="*/ 1002891 w 1671484"/>
              <a:gd name="connsiteY15" fmla="*/ 324465 h 953729"/>
              <a:gd name="connsiteX16" fmla="*/ 943897 w 1671484"/>
              <a:gd name="connsiteY16" fmla="*/ 304800 h 953729"/>
              <a:gd name="connsiteX17" fmla="*/ 914400 w 1671484"/>
              <a:gd name="connsiteY17" fmla="*/ 285135 h 953729"/>
              <a:gd name="connsiteX18" fmla="*/ 855407 w 1671484"/>
              <a:gd name="connsiteY18" fmla="*/ 265471 h 953729"/>
              <a:gd name="connsiteX19" fmla="*/ 766917 w 1671484"/>
              <a:gd name="connsiteY19" fmla="*/ 226142 h 953729"/>
              <a:gd name="connsiteX20" fmla="*/ 737420 w 1671484"/>
              <a:gd name="connsiteY20" fmla="*/ 216310 h 953729"/>
              <a:gd name="connsiteX21" fmla="*/ 707923 w 1671484"/>
              <a:gd name="connsiteY21" fmla="*/ 206477 h 953729"/>
              <a:gd name="connsiteX22" fmla="*/ 462117 w 1671484"/>
              <a:gd name="connsiteY22" fmla="*/ 186813 h 953729"/>
              <a:gd name="connsiteX23" fmla="*/ 422788 w 1671484"/>
              <a:gd name="connsiteY23" fmla="*/ 176981 h 953729"/>
              <a:gd name="connsiteX24" fmla="*/ 393291 w 1671484"/>
              <a:gd name="connsiteY24" fmla="*/ 167148 h 953729"/>
              <a:gd name="connsiteX25" fmla="*/ 294968 w 1671484"/>
              <a:gd name="connsiteY25" fmla="*/ 147484 h 953729"/>
              <a:gd name="connsiteX26" fmla="*/ 117988 w 1671484"/>
              <a:gd name="connsiteY26" fmla="*/ 88490 h 953729"/>
              <a:gd name="connsiteX27" fmla="*/ 29497 w 1671484"/>
              <a:gd name="connsiteY27" fmla="*/ 39329 h 953729"/>
              <a:gd name="connsiteX28" fmla="*/ 0 w 1671484"/>
              <a:gd name="connsiteY28" fmla="*/ 0 h 953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671484" h="953729">
                <a:moveTo>
                  <a:pt x="1671484" y="953729"/>
                </a:moveTo>
                <a:cubicBezTo>
                  <a:pt x="1668269" y="863718"/>
                  <a:pt x="1675156" y="724450"/>
                  <a:pt x="1651820" y="619432"/>
                </a:cubicBezTo>
                <a:cubicBezTo>
                  <a:pt x="1649572" y="609315"/>
                  <a:pt x="1646623" y="599205"/>
                  <a:pt x="1641988" y="589935"/>
                </a:cubicBezTo>
                <a:cubicBezTo>
                  <a:pt x="1636703" y="579366"/>
                  <a:pt x="1628878" y="570271"/>
                  <a:pt x="1622323" y="560439"/>
                </a:cubicBezTo>
                <a:cubicBezTo>
                  <a:pt x="1603182" y="503015"/>
                  <a:pt x="1627467" y="555750"/>
                  <a:pt x="1582994" y="511277"/>
                </a:cubicBezTo>
                <a:cubicBezTo>
                  <a:pt x="1574638" y="502921"/>
                  <a:pt x="1572557" y="489163"/>
                  <a:pt x="1563330" y="481781"/>
                </a:cubicBezTo>
                <a:cubicBezTo>
                  <a:pt x="1555237" y="475306"/>
                  <a:pt x="1543103" y="476583"/>
                  <a:pt x="1533833" y="471948"/>
                </a:cubicBezTo>
                <a:cubicBezTo>
                  <a:pt x="1523264" y="466663"/>
                  <a:pt x="1515134" y="457083"/>
                  <a:pt x="1504336" y="452284"/>
                </a:cubicBezTo>
                <a:cubicBezTo>
                  <a:pt x="1450092" y="428176"/>
                  <a:pt x="1449056" y="436006"/>
                  <a:pt x="1396181" y="422787"/>
                </a:cubicBezTo>
                <a:cubicBezTo>
                  <a:pt x="1386126" y="420273"/>
                  <a:pt x="1376739" y="415469"/>
                  <a:pt x="1366684" y="412955"/>
                </a:cubicBezTo>
                <a:cubicBezTo>
                  <a:pt x="1255507" y="385161"/>
                  <a:pt x="1385088" y="425644"/>
                  <a:pt x="1258530" y="383458"/>
                </a:cubicBezTo>
                <a:lnTo>
                  <a:pt x="1229033" y="373626"/>
                </a:lnTo>
                <a:cubicBezTo>
                  <a:pt x="1219201" y="370349"/>
                  <a:pt x="1209849" y="364825"/>
                  <a:pt x="1199536" y="363794"/>
                </a:cubicBezTo>
                <a:lnTo>
                  <a:pt x="1101213" y="353961"/>
                </a:lnTo>
                <a:cubicBezTo>
                  <a:pt x="1081549" y="347406"/>
                  <a:pt x="1062329" y="339324"/>
                  <a:pt x="1042220" y="334297"/>
                </a:cubicBezTo>
                <a:cubicBezTo>
                  <a:pt x="1029110" y="331020"/>
                  <a:pt x="1015834" y="328348"/>
                  <a:pt x="1002891" y="324465"/>
                </a:cubicBezTo>
                <a:cubicBezTo>
                  <a:pt x="983037" y="318509"/>
                  <a:pt x="943897" y="304800"/>
                  <a:pt x="943897" y="304800"/>
                </a:cubicBezTo>
                <a:cubicBezTo>
                  <a:pt x="934065" y="298245"/>
                  <a:pt x="925199" y="289934"/>
                  <a:pt x="914400" y="285135"/>
                </a:cubicBezTo>
                <a:cubicBezTo>
                  <a:pt x="895459" y="276717"/>
                  <a:pt x="855407" y="265471"/>
                  <a:pt x="855407" y="265471"/>
                </a:cubicBezTo>
                <a:cubicBezTo>
                  <a:pt x="808664" y="234308"/>
                  <a:pt x="837120" y="249543"/>
                  <a:pt x="766917" y="226142"/>
                </a:cubicBezTo>
                <a:lnTo>
                  <a:pt x="737420" y="216310"/>
                </a:lnTo>
                <a:cubicBezTo>
                  <a:pt x="727588" y="213032"/>
                  <a:pt x="718236" y="207508"/>
                  <a:pt x="707923" y="206477"/>
                </a:cubicBezTo>
                <a:cubicBezTo>
                  <a:pt x="560574" y="191743"/>
                  <a:pt x="642465" y="198836"/>
                  <a:pt x="462117" y="186813"/>
                </a:cubicBezTo>
                <a:cubicBezTo>
                  <a:pt x="449007" y="183536"/>
                  <a:pt x="435781" y="180693"/>
                  <a:pt x="422788" y="176981"/>
                </a:cubicBezTo>
                <a:cubicBezTo>
                  <a:pt x="412823" y="174134"/>
                  <a:pt x="403390" y="169479"/>
                  <a:pt x="393291" y="167148"/>
                </a:cubicBezTo>
                <a:cubicBezTo>
                  <a:pt x="360724" y="159632"/>
                  <a:pt x="326676" y="158054"/>
                  <a:pt x="294968" y="147484"/>
                </a:cubicBezTo>
                <a:lnTo>
                  <a:pt x="117988" y="88490"/>
                </a:lnTo>
                <a:cubicBezTo>
                  <a:pt x="85837" y="77773"/>
                  <a:pt x="52038" y="69384"/>
                  <a:pt x="29497" y="39329"/>
                </a:cubicBezTo>
                <a:lnTo>
                  <a:pt x="0" y="0"/>
                </a:lnTo>
              </a:path>
            </a:pathLst>
          </a:cu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>
            <a:stCxn id="2" idx="28"/>
            <a:endCxn id="34" idx="2"/>
          </p:cNvCxnSpPr>
          <p:nvPr/>
        </p:nvCxnSpPr>
        <p:spPr>
          <a:xfrm flipH="1" flipV="1">
            <a:off x="2359077" y="2120708"/>
            <a:ext cx="65108" cy="424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>
            <a:off x="2420709" y="3554388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101282" y="3567713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2427305" y="2684688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4193220" y="2661561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Line 15"/>
          <p:cNvSpPr>
            <a:spLocks noChangeShapeType="1"/>
          </p:cNvSpPr>
          <p:nvPr/>
        </p:nvSpPr>
        <p:spPr bwMode="auto">
          <a:xfrm>
            <a:off x="4212459" y="2964557"/>
            <a:ext cx="499907" cy="59340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1658460" y="1809884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3206407" y="5166555"/>
            <a:ext cx="1401233" cy="30861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2" name="Table 61"/>
          <p:cNvGraphicFramePr>
            <a:graphicFrameLocks noGrp="1"/>
          </p:cNvGraphicFramePr>
          <p:nvPr>
            <p:extLst/>
          </p:nvPr>
        </p:nvGraphicFramePr>
        <p:xfrm>
          <a:off x="3360098" y="116307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3" name="TextBox 36"/>
          <p:cNvSpPr txBox="1">
            <a:spLocks noChangeArrowheads="1"/>
          </p:cNvSpPr>
          <p:nvPr/>
        </p:nvSpPr>
        <p:spPr bwMode="auto">
          <a:xfrm>
            <a:off x="4073221" y="1590322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160</a:t>
            </a:r>
          </a:p>
        </p:txBody>
      </p:sp>
      <p:sp>
        <p:nvSpPr>
          <p:cNvPr id="64" name="Line 15"/>
          <p:cNvSpPr>
            <a:spLocks noChangeShapeType="1"/>
          </p:cNvSpPr>
          <p:nvPr/>
        </p:nvSpPr>
        <p:spPr bwMode="auto">
          <a:xfrm>
            <a:off x="4333667" y="1562628"/>
            <a:ext cx="341582" cy="225524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Rounded Rectangle 64"/>
          <p:cNvSpPr/>
          <p:nvPr/>
        </p:nvSpPr>
        <p:spPr>
          <a:xfrm>
            <a:off x="3146347" y="1075169"/>
            <a:ext cx="1751489" cy="826169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3337198" y="1117819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ounded Rectangle 66"/>
          <p:cNvSpPr/>
          <p:nvPr/>
        </p:nvSpPr>
        <p:spPr>
          <a:xfrm>
            <a:off x="2340077" y="3454410"/>
            <a:ext cx="3234813" cy="62306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endCxn id="67" idx="2"/>
          </p:cNvCxnSpPr>
          <p:nvPr/>
        </p:nvCxnSpPr>
        <p:spPr>
          <a:xfrm flipV="1">
            <a:off x="3933889" y="4077473"/>
            <a:ext cx="23595" cy="9462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ounded Rectangle 68"/>
          <p:cNvSpPr/>
          <p:nvPr/>
        </p:nvSpPr>
        <p:spPr>
          <a:xfrm>
            <a:off x="2353864" y="2582025"/>
            <a:ext cx="3309517" cy="495713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0" name="Straight Arrow Connector 69"/>
          <p:cNvCxnSpPr>
            <a:endCxn id="69" idx="0"/>
          </p:cNvCxnSpPr>
          <p:nvPr/>
        </p:nvCxnSpPr>
        <p:spPr>
          <a:xfrm flipH="1">
            <a:off x="4008623" y="1901338"/>
            <a:ext cx="13469" cy="6806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DE6CB3BE-666C-4B55-A06F-511CBCDC6B21}"/>
              </a:ext>
            </a:extLst>
          </p:cNvPr>
          <p:cNvSpPr txBox="1"/>
          <p:nvPr/>
        </p:nvSpPr>
        <p:spPr>
          <a:xfrm>
            <a:off x="1601578" y="1394316"/>
            <a:ext cx="15926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Insert(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160)</a:t>
            </a:r>
          </a:p>
        </p:txBody>
      </p:sp>
    </p:spTree>
    <p:extLst>
      <p:ext uri="{BB962C8B-B14F-4D97-AF65-F5344CB8AC3E}">
        <p14:creationId xmlns:p14="http://schemas.microsoft.com/office/powerpoint/2010/main" val="25000032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3" name="Line 5"/>
          <p:cNvSpPr>
            <a:spLocks noChangeShapeType="1"/>
          </p:cNvSpPr>
          <p:nvPr/>
        </p:nvSpPr>
        <p:spPr bwMode="auto">
          <a:xfrm flipH="1">
            <a:off x="889000" y="2105678"/>
            <a:ext cx="788474" cy="5607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7" name="Line 10"/>
          <p:cNvSpPr>
            <a:spLocks noChangeShapeType="1"/>
          </p:cNvSpPr>
          <p:nvPr/>
        </p:nvSpPr>
        <p:spPr bwMode="auto">
          <a:xfrm flipH="1">
            <a:off x="902314" y="3395912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8" name="Line 11"/>
          <p:cNvSpPr>
            <a:spLocks noChangeShapeType="1"/>
          </p:cNvSpPr>
          <p:nvPr/>
        </p:nvSpPr>
        <p:spPr bwMode="auto">
          <a:xfrm>
            <a:off x="2191442" y="3744610"/>
            <a:ext cx="258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3" name="Slide Number Placeholder 4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AF89D0-9F36-413D-9047-4CDC09DD90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/>
          </a:p>
        </p:txBody>
      </p:sp>
      <p:sp>
        <p:nvSpPr>
          <p:cNvPr id="68625" name="Freeform 60"/>
          <p:cNvSpPr>
            <a:spLocks/>
          </p:cNvSpPr>
          <p:nvPr/>
        </p:nvSpPr>
        <p:spPr bwMode="auto">
          <a:xfrm flipH="1">
            <a:off x="898524" y="2975585"/>
            <a:ext cx="1551781" cy="471921"/>
          </a:xfrm>
          <a:custGeom>
            <a:avLst/>
            <a:gdLst>
              <a:gd name="T0" fmla="*/ 0 w 1617662"/>
              <a:gd name="T1" fmla="*/ 0 h 733425"/>
              <a:gd name="T2" fmla="*/ 621548 w 1617662"/>
              <a:gd name="T3" fmla="*/ 326808 h 733425"/>
              <a:gd name="T4" fmla="*/ 2486205 w 1617662"/>
              <a:gd name="T5" fmla="*/ 410249 h 733425"/>
              <a:gd name="T6" fmla="*/ 2822176 w 1617662"/>
              <a:gd name="T7" fmla="*/ 535410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6" name="Freeform 60"/>
          <p:cNvSpPr>
            <a:spLocks/>
          </p:cNvSpPr>
          <p:nvPr/>
        </p:nvSpPr>
        <p:spPr bwMode="auto">
          <a:xfrm flipH="1">
            <a:off x="1543665" y="2982489"/>
            <a:ext cx="1358540" cy="571899"/>
          </a:xfrm>
          <a:custGeom>
            <a:avLst/>
            <a:gdLst>
              <a:gd name="T0" fmla="*/ 0 w 1617662"/>
              <a:gd name="T1" fmla="*/ 0 h 733425"/>
              <a:gd name="T2" fmla="*/ 244147 w 1617662"/>
              <a:gd name="T3" fmla="*/ 520435 h 733425"/>
              <a:gd name="T4" fmla="*/ 976593 w 1617662"/>
              <a:gd name="T5" fmla="*/ 653311 h 733425"/>
              <a:gd name="T6" fmla="*/ 1108564 w 1617662"/>
              <a:gd name="T7" fmla="*/ 852627 h 733425"/>
              <a:gd name="T8" fmla="*/ 0 60000 65536"/>
              <a:gd name="T9" fmla="*/ 0 60000 65536"/>
              <a:gd name="T10" fmla="*/ 0 60000 65536"/>
              <a:gd name="T11" fmla="*/ 0 60000 65536"/>
              <a:gd name="T12" fmla="*/ 0 w 1617662"/>
              <a:gd name="T13" fmla="*/ 0 h 733425"/>
              <a:gd name="T14" fmla="*/ 1617662 w 1617662"/>
              <a:gd name="T15" fmla="*/ 733425 h 7334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17662" h="733425">
                <a:moveTo>
                  <a:pt x="0" y="0"/>
                </a:moveTo>
                <a:cubicBezTo>
                  <a:pt x="58737" y="177006"/>
                  <a:pt x="117475" y="354013"/>
                  <a:pt x="352425" y="447675"/>
                </a:cubicBezTo>
                <a:cubicBezTo>
                  <a:pt x="587375" y="541337"/>
                  <a:pt x="1201738" y="514350"/>
                  <a:pt x="1409700" y="561975"/>
                </a:cubicBezTo>
                <a:cubicBezTo>
                  <a:pt x="1617662" y="609600"/>
                  <a:pt x="1608931" y="671512"/>
                  <a:pt x="1600200" y="73342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7" name="Line 10"/>
          <p:cNvSpPr>
            <a:spLocks noChangeShapeType="1"/>
          </p:cNvSpPr>
          <p:nvPr/>
        </p:nvSpPr>
        <p:spPr bwMode="auto">
          <a:xfrm flipH="1">
            <a:off x="1543870" y="3502794"/>
            <a:ext cx="1905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kern="0" dirty="0" err="1">
                <a:solidFill>
                  <a:srgbClr val="00B05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kern="0" dirty="0">
                <a:cs typeface="Times New Roman" panose="02020603050405020304" pitchFamily="18" charset="0"/>
              </a:rPr>
              <a:t> overflow: Insert key 160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sp>
        <p:nvSpPr>
          <p:cNvPr id="30" name="Line 15"/>
          <p:cNvSpPr>
            <a:spLocks noChangeShapeType="1"/>
          </p:cNvSpPr>
          <p:nvPr/>
        </p:nvSpPr>
        <p:spPr bwMode="auto">
          <a:xfrm flipH="1">
            <a:off x="3144475" y="2967216"/>
            <a:ext cx="206303" cy="623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6"/>
          <p:cNvSpPr>
            <a:spLocks noChangeShapeType="1"/>
          </p:cNvSpPr>
          <p:nvPr/>
        </p:nvSpPr>
        <p:spPr bwMode="auto">
          <a:xfrm>
            <a:off x="2124845" y="2115399"/>
            <a:ext cx="953318" cy="584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8"/>
          <p:cNvSpPr>
            <a:spLocks noChangeShapeType="1"/>
          </p:cNvSpPr>
          <p:nvPr/>
        </p:nvSpPr>
        <p:spPr bwMode="auto">
          <a:xfrm>
            <a:off x="4647194" y="2964558"/>
            <a:ext cx="1906006" cy="62569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" name="Table 33"/>
          <p:cNvGraphicFramePr>
            <a:graphicFrameLocks noGrp="1"/>
          </p:cNvGraphicFramePr>
          <p:nvPr>
            <p:extLst/>
          </p:nvPr>
        </p:nvGraphicFramePr>
        <p:xfrm>
          <a:off x="1681266" y="184638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2459141" y="271221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2450205" y="359999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Line 7"/>
          <p:cNvSpPr>
            <a:spLocks noChangeShapeType="1"/>
          </p:cNvSpPr>
          <p:nvPr/>
        </p:nvSpPr>
        <p:spPr bwMode="auto">
          <a:xfrm>
            <a:off x="4137280" y="3848873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7"/>
          <p:cNvSpPr>
            <a:spLocks noChangeShapeType="1"/>
          </p:cNvSpPr>
          <p:nvPr/>
        </p:nvSpPr>
        <p:spPr bwMode="auto">
          <a:xfrm>
            <a:off x="5826199" y="3890175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>
            <a:off x="2904764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>
            <a:off x="2458625" y="3870007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3" name="Table 42"/>
          <p:cNvGraphicFramePr>
            <a:graphicFrameLocks noGrp="1"/>
          </p:cNvGraphicFramePr>
          <p:nvPr/>
        </p:nvGraphicFramePr>
        <p:xfrm>
          <a:off x="5828044" y="3606107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4" name="Line 7"/>
          <p:cNvSpPr>
            <a:spLocks noChangeShapeType="1"/>
          </p:cNvSpPr>
          <p:nvPr/>
        </p:nvSpPr>
        <p:spPr bwMode="auto">
          <a:xfrm>
            <a:off x="6272338" y="3865594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4137280" y="3607450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7" name="Line 7"/>
          <p:cNvSpPr>
            <a:spLocks noChangeShapeType="1"/>
          </p:cNvSpPr>
          <p:nvPr/>
        </p:nvSpPr>
        <p:spPr bwMode="auto">
          <a:xfrm>
            <a:off x="4593203" y="3881770"/>
            <a:ext cx="369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1"/>
          <p:cNvSpPr>
            <a:spLocks noChangeShapeType="1"/>
          </p:cNvSpPr>
          <p:nvPr/>
        </p:nvSpPr>
        <p:spPr bwMode="auto">
          <a:xfrm>
            <a:off x="3822130" y="3744610"/>
            <a:ext cx="29828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5492901" y="3744610"/>
            <a:ext cx="3314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5"/>
          <p:cNvSpPr>
            <a:spLocks noChangeShapeType="1"/>
          </p:cNvSpPr>
          <p:nvPr/>
        </p:nvSpPr>
        <p:spPr bwMode="auto">
          <a:xfrm>
            <a:off x="4212459" y="2964557"/>
            <a:ext cx="499907" cy="59340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3" name="Table 52"/>
          <p:cNvGraphicFramePr>
            <a:graphicFrameLocks noGrp="1"/>
          </p:cNvGraphicFramePr>
          <p:nvPr/>
        </p:nvGraphicFramePr>
        <p:xfrm>
          <a:off x="4216120" y="2696896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8" name="Line 15"/>
          <p:cNvSpPr>
            <a:spLocks noChangeShapeType="1"/>
          </p:cNvSpPr>
          <p:nvPr/>
        </p:nvSpPr>
        <p:spPr bwMode="auto">
          <a:xfrm>
            <a:off x="2573131" y="2119221"/>
            <a:ext cx="2264339" cy="55522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44513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Insert into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599"/>
            <a:ext cx="7701116" cy="2996381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solidFill>
                  <a:srgbClr val="00FF00"/>
                </a:solidFill>
                <a:cs typeface="Times New Roman" panose="02020603050405020304" pitchFamily="18" charset="0"/>
              </a:rPr>
              <a:t>Simple case (space available for new 	child)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solidFill>
                  <a:srgbClr val="00FF00"/>
                </a:solidFill>
                <a:cs typeface="Times New Roman" panose="02020603050405020304" pitchFamily="18" charset="0"/>
              </a:rPr>
              <a:t>Leaf overflow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solidFill>
                  <a:srgbClr val="00FF00"/>
                </a:solidFill>
                <a:cs typeface="Times New Roman" panose="02020603050405020304" pitchFamily="18" charset="0"/>
              </a:rPr>
              <a:t>Non-leaf overflow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New root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43220003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Insert into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599"/>
            <a:ext cx="7701116" cy="2996381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Simple case (space available for new 	child)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Leaf overflow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Non-leaf overflow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solidFill>
                  <a:srgbClr val="00FF00"/>
                </a:solidFill>
                <a:cs typeface="Times New Roman" panose="02020603050405020304" pitchFamily="18" charset="0"/>
              </a:rPr>
              <a:t>New root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54271464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17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5C3E6A-D718-4E8B-A139-7EADAF086AE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58</a:t>
            </a:fld>
            <a:endParaRPr lang="en-US" altLang="en-US" sz="1400"/>
          </a:p>
        </p:txBody>
      </p:sp>
      <p:sp>
        <p:nvSpPr>
          <p:cNvPr id="38" name="Line 15"/>
          <p:cNvSpPr>
            <a:spLocks noChangeShapeType="1"/>
          </p:cNvSpPr>
          <p:nvPr/>
        </p:nvSpPr>
        <p:spPr bwMode="auto">
          <a:xfrm flipH="1">
            <a:off x="1299089" y="2918273"/>
            <a:ext cx="2346832" cy="66889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603867" y="360495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3654757" y="264556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0" name="TextBox 36"/>
          <p:cNvSpPr txBox="1">
            <a:spLocks noChangeArrowheads="1"/>
          </p:cNvSpPr>
          <p:nvPr/>
        </p:nvSpPr>
        <p:spPr bwMode="auto">
          <a:xfrm>
            <a:off x="8331200" y="2986740"/>
            <a:ext cx="3513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45</a:t>
            </a:r>
          </a:p>
        </p:txBody>
      </p:sp>
      <p:cxnSp>
        <p:nvCxnSpPr>
          <p:cNvPr id="51" name="Straight Arrow Connector 38"/>
          <p:cNvCxnSpPr>
            <a:cxnSpLocks noChangeShapeType="1"/>
            <a:stCxn id="50" idx="2"/>
          </p:cNvCxnSpPr>
          <p:nvPr/>
        </p:nvCxnSpPr>
        <p:spPr bwMode="auto">
          <a:xfrm flipH="1">
            <a:off x="8426819" y="3263739"/>
            <a:ext cx="80071" cy="258939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7102578" y="3621753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3" name="Table 52"/>
          <p:cNvGraphicFramePr>
            <a:graphicFrameLocks noGrp="1"/>
          </p:cNvGraphicFramePr>
          <p:nvPr/>
        </p:nvGraphicFramePr>
        <p:xfrm>
          <a:off x="4073033" y="3621753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4" name="Table 53"/>
          <p:cNvGraphicFramePr>
            <a:graphicFrameLocks noGrp="1"/>
          </p:cNvGraphicFramePr>
          <p:nvPr/>
        </p:nvGraphicFramePr>
        <p:xfrm>
          <a:off x="2327825" y="3612569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0839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5" name="Line 15"/>
          <p:cNvSpPr>
            <a:spLocks noChangeShapeType="1"/>
          </p:cNvSpPr>
          <p:nvPr/>
        </p:nvSpPr>
        <p:spPr bwMode="auto">
          <a:xfrm flipH="1">
            <a:off x="3355918" y="2915772"/>
            <a:ext cx="740465" cy="69679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Line 15"/>
          <p:cNvSpPr>
            <a:spLocks noChangeShapeType="1"/>
          </p:cNvSpPr>
          <p:nvPr/>
        </p:nvSpPr>
        <p:spPr bwMode="auto">
          <a:xfrm>
            <a:off x="4553380" y="2922529"/>
            <a:ext cx="214044" cy="68242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15"/>
          <p:cNvSpPr>
            <a:spLocks noChangeShapeType="1"/>
          </p:cNvSpPr>
          <p:nvPr/>
        </p:nvSpPr>
        <p:spPr bwMode="auto">
          <a:xfrm>
            <a:off x="4982805" y="2887949"/>
            <a:ext cx="2371726" cy="6959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939825" y="3742111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3" idx="3"/>
            <a:endCxn id="52" idx="1"/>
          </p:cNvCxnSpPr>
          <p:nvPr/>
        </p:nvCxnSpPr>
        <p:spPr>
          <a:xfrm>
            <a:off x="5428655" y="3758913"/>
            <a:ext cx="167392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666419" y="3749729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631857" y="2606117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7079678" y="3577234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New root: </a:t>
            </a:r>
            <a:r>
              <a:rPr lang="en-US" altLang="en-US" sz="4000" kern="0" dirty="0">
                <a:cs typeface="Times New Roman" panose="02020603050405020304" pitchFamily="18" charset="0"/>
              </a:rPr>
              <a:t>Insert key 45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ABA442E-B773-4F2D-9F37-F3C081A47DC4}"/>
              </a:ext>
            </a:extLst>
          </p:cNvPr>
          <p:cNvSpPr txBox="1"/>
          <p:nvPr/>
        </p:nvSpPr>
        <p:spPr>
          <a:xfrm>
            <a:off x="3631857" y="1021396"/>
            <a:ext cx="14804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Insert(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45)</a:t>
            </a:r>
          </a:p>
        </p:txBody>
      </p:sp>
    </p:spTree>
    <p:extLst>
      <p:ext uri="{BB962C8B-B14F-4D97-AF65-F5344CB8AC3E}">
        <p14:creationId xmlns:p14="http://schemas.microsoft.com/office/powerpoint/2010/main" val="18020603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17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5C3E6A-D718-4E8B-A139-7EADAF086AE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59</a:t>
            </a:fld>
            <a:endParaRPr lang="en-US" altLang="en-US" sz="1400"/>
          </a:p>
        </p:txBody>
      </p:sp>
      <p:sp>
        <p:nvSpPr>
          <p:cNvPr id="38" name="Line 15"/>
          <p:cNvSpPr>
            <a:spLocks noChangeShapeType="1"/>
          </p:cNvSpPr>
          <p:nvPr/>
        </p:nvSpPr>
        <p:spPr bwMode="auto">
          <a:xfrm flipH="1">
            <a:off x="1299089" y="2918273"/>
            <a:ext cx="2346832" cy="66889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603867" y="360495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3654757" y="264556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7333615" y="361506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3" name="Table 52"/>
          <p:cNvGraphicFramePr>
            <a:graphicFrameLocks noGrp="1"/>
          </p:cNvGraphicFramePr>
          <p:nvPr/>
        </p:nvGraphicFramePr>
        <p:xfrm>
          <a:off x="4073033" y="3621753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4" name="Table 53"/>
          <p:cNvGraphicFramePr>
            <a:graphicFrameLocks noGrp="1"/>
          </p:cNvGraphicFramePr>
          <p:nvPr/>
        </p:nvGraphicFramePr>
        <p:xfrm>
          <a:off x="2327825" y="3612569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0839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5" name="Line 15"/>
          <p:cNvSpPr>
            <a:spLocks noChangeShapeType="1"/>
          </p:cNvSpPr>
          <p:nvPr/>
        </p:nvSpPr>
        <p:spPr bwMode="auto">
          <a:xfrm flipH="1">
            <a:off x="3355918" y="2915772"/>
            <a:ext cx="740465" cy="69679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Line 15"/>
          <p:cNvSpPr>
            <a:spLocks noChangeShapeType="1"/>
          </p:cNvSpPr>
          <p:nvPr/>
        </p:nvSpPr>
        <p:spPr bwMode="auto">
          <a:xfrm>
            <a:off x="4553380" y="2922529"/>
            <a:ext cx="214044" cy="68242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939825" y="3742111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3" idx="3"/>
          </p:cNvCxnSpPr>
          <p:nvPr/>
        </p:nvCxnSpPr>
        <p:spPr>
          <a:xfrm>
            <a:off x="5428655" y="3758913"/>
            <a:ext cx="25439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666419" y="3749729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7879327" y="5605514"/>
            <a:ext cx="3513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45</a:t>
            </a:r>
          </a:p>
        </p:txBody>
      </p:sp>
      <p:cxnSp>
        <p:nvCxnSpPr>
          <p:cNvPr id="27" name="Straight Arrow Connector 38"/>
          <p:cNvCxnSpPr>
            <a:cxnSpLocks noChangeShapeType="1"/>
          </p:cNvCxnSpPr>
          <p:nvPr/>
        </p:nvCxnSpPr>
        <p:spPr bwMode="auto">
          <a:xfrm flipH="1" flipV="1">
            <a:off x="7798242" y="5332004"/>
            <a:ext cx="162169" cy="319698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6523705" y="5011495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" name="Rounded Rectangle 13"/>
          <p:cNvSpPr/>
          <p:nvPr/>
        </p:nvSpPr>
        <p:spPr>
          <a:xfrm>
            <a:off x="6381135" y="4858658"/>
            <a:ext cx="2202426" cy="1276671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5703324" y="3629134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7" name="Straight Arrow Connector 36"/>
          <p:cNvCxnSpPr/>
          <p:nvPr/>
        </p:nvCxnSpPr>
        <p:spPr>
          <a:xfrm>
            <a:off x="7058946" y="3749729"/>
            <a:ext cx="25439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5670592" y="3597003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6490973" y="4972199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3631857" y="2606117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5574890" y="3519544"/>
            <a:ext cx="3234813" cy="520974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/>
          <p:cNvCxnSpPr>
            <a:endCxn id="32" idx="2"/>
          </p:cNvCxnSpPr>
          <p:nvPr/>
        </p:nvCxnSpPr>
        <p:spPr>
          <a:xfrm flipH="1" flipV="1">
            <a:off x="7192297" y="4040518"/>
            <a:ext cx="14748" cy="8181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Line 15"/>
          <p:cNvSpPr>
            <a:spLocks noChangeShapeType="1"/>
          </p:cNvSpPr>
          <p:nvPr/>
        </p:nvSpPr>
        <p:spPr bwMode="auto">
          <a:xfrm>
            <a:off x="4982805" y="2887948"/>
            <a:ext cx="1398330" cy="71700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New root: </a:t>
            </a:r>
            <a:r>
              <a:rPr lang="en-US" altLang="en-US" sz="4000" kern="0" dirty="0">
                <a:cs typeface="Times New Roman" panose="02020603050405020304" pitchFamily="18" charset="0"/>
              </a:rPr>
              <a:t>Insert key 45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D57D80F-DEB3-4F4B-B177-95D50C586638}"/>
              </a:ext>
            </a:extLst>
          </p:cNvPr>
          <p:cNvSpPr txBox="1"/>
          <p:nvPr/>
        </p:nvSpPr>
        <p:spPr>
          <a:xfrm>
            <a:off x="3631857" y="1021396"/>
            <a:ext cx="14804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Insert(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45)</a:t>
            </a:r>
          </a:p>
        </p:txBody>
      </p:sp>
    </p:spTree>
    <p:extLst>
      <p:ext uri="{BB962C8B-B14F-4D97-AF65-F5344CB8AC3E}">
        <p14:creationId xmlns:p14="http://schemas.microsoft.com/office/powerpoint/2010/main" val="128080072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17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5C3E6A-D718-4E8B-A139-7EADAF086AE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1400"/>
          </a:p>
        </p:txBody>
      </p:sp>
      <p:sp>
        <p:nvSpPr>
          <p:cNvPr id="38" name="Line 15"/>
          <p:cNvSpPr>
            <a:spLocks noChangeShapeType="1"/>
          </p:cNvSpPr>
          <p:nvPr/>
        </p:nvSpPr>
        <p:spPr bwMode="auto">
          <a:xfrm flipH="1">
            <a:off x="1299089" y="2918273"/>
            <a:ext cx="2346832" cy="66889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603867" y="360495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3654757" y="264556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7333615" y="361506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3" name="Table 52"/>
          <p:cNvGraphicFramePr>
            <a:graphicFrameLocks noGrp="1"/>
          </p:cNvGraphicFramePr>
          <p:nvPr/>
        </p:nvGraphicFramePr>
        <p:xfrm>
          <a:off x="4073033" y="3621753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4" name="Table 53"/>
          <p:cNvGraphicFramePr>
            <a:graphicFrameLocks noGrp="1"/>
          </p:cNvGraphicFramePr>
          <p:nvPr/>
        </p:nvGraphicFramePr>
        <p:xfrm>
          <a:off x="2327825" y="3612569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0839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5" name="Line 15"/>
          <p:cNvSpPr>
            <a:spLocks noChangeShapeType="1"/>
          </p:cNvSpPr>
          <p:nvPr/>
        </p:nvSpPr>
        <p:spPr bwMode="auto">
          <a:xfrm flipH="1">
            <a:off x="3355918" y="2915772"/>
            <a:ext cx="740465" cy="69679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Line 15"/>
          <p:cNvSpPr>
            <a:spLocks noChangeShapeType="1"/>
          </p:cNvSpPr>
          <p:nvPr/>
        </p:nvSpPr>
        <p:spPr bwMode="auto">
          <a:xfrm>
            <a:off x="4553380" y="2922529"/>
            <a:ext cx="214044" cy="68242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939825" y="3742111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3" idx="3"/>
          </p:cNvCxnSpPr>
          <p:nvPr/>
        </p:nvCxnSpPr>
        <p:spPr>
          <a:xfrm>
            <a:off x="5428655" y="3758913"/>
            <a:ext cx="25439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666419" y="3749729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7879327" y="5605514"/>
            <a:ext cx="3513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45</a:t>
            </a:r>
          </a:p>
        </p:txBody>
      </p:sp>
      <p:cxnSp>
        <p:nvCxnSpPr>
          <p:cNvPr id="27" name="Straight Arrow Connector 38"/>
          <p:cNvCxnSpPr>
            <a:cxnSpLocks noChangeShapeType="1"/>
          </p:cNvCxnSpPr>
          <p:nvPr/>
        </p:nvCxnSpPr>
        <p:spPr bwMode="auto">
          <a:xfrm flipH="1" flipV="1">
            <a:off x="7798242" y="5332004"/>
            <a:ext cx="162169" cy="319698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6523705" y="5011495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5703324" y="3629134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7" name="Straight Arrow Connector 36"/>
          <p:cNvCxnSpPr/>
          <p:nvPr/>
        </p:nvCxnSpPr>
        <p:spPr>
          <a:xfrm>
            <a:off x="7058946" y="3749729"/>
            <a:ext cx="25439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5670592" y="3597003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6490973" y="4972199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3631857" y="2606117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5574890" y="3519544"/>
            <a:ext cx="3234813" cy="520974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Line 15"/>
          <p:cNvSpPr>
            <a:spLocks noChangeShapeType="1"/>
          </p:cNvSpPr>
          <p:nvPr/>
        </p:nvSpPr>
        <p:spPr bwMode="auto">
          <a:xfrm>
            <a:off x="4982805" y="2887948"/>
            <a:ext cx="1398330" cy="71700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5042350" y="2830347"/>
            <a:ext cx="2859323" cy="72712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718189" y="2663047"/>
            <a:ext cx="754566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no room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381135" y="4858658"/>
            <a:ext cx="2202426" cy="1276671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Arrow Connector 42"/>
          <p:cNvCxnSpPr/>
          <p:nvPr/>
        </p:nvCxnSpPr>
        <p:spPr>
          <a:xfrm flipH="1" flipV="1">
            <a:off x="7192297" y="4040518"/>
            <a:ext cx="14748" cy="8181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New root: </a:t>
            </a:r>
            <a:r>
              <a:rPr lang="en-US" altLang="en-US" sz="4000" kern="0" dirty="0">
                <a:cs typeface="Times New Roman" panose="02020603050405020304" pitchFamily="18" charset="0"/>
              </a:rPr>
              <a:t>Insert key 45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FBE921A-A69E-4395-9618-3DDD95C16FE9}"/>
              </a:ext>
            </a:extLst>
          </p:cNvPr>
          <p:cNvSpPr txBox="1"/>
          <p:nvPr/>
        </p:nvSpPr>
        <p:spPr>
          <a:xfrm>
            <a:off x="3631857" y="1021396"/>
            <a:ext cx="14804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Insert(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45)</a:t>
            </a:r>
          </a:p>
        </p:txBody>
      </p:sp>
    </p:spTree>
    <p:extLst>
      <p:ext uri="{BB962C8B-B14F-4D97-AF65-F5344CB8AC3E}">
        <p14:creationId xmlns:p14="http://schemas.microsoft.com/office/powerpoint/2010/main" val="214851906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17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5C3E6A-D718-4E8B-A139-7EADAF086AE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61</a:t>
            </a:fld>
            <a:endParaRPr lang="en-US" altLang="en-US" sz="1400"/>
          </a:p>
        </p:txBody>
      </p:sp>
      <p:sp>
        <p:nvSpPr>
          <p:cNvPr id="38" name="Line 15"/>
          <p:cNvSpPr>
            <a:spLocks noChangeShapeType="1"/>
          </p:cNvSpPr>
          <p:nvPr/>
        </p:nvSpPr>
        <p:spPr bwMode="auto">
          <a:xfrm flipH="1">
            <a:off x="1299089" y="2760831"/>
            <a:ext cx="1498022" cy="8263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603867" y="360495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2" name="Table 41"/>
          <p:cNvGraphicFramePr>
            <a:graphicFrameLocks noGrp="1"/>
          </p:cNvGraphicFramePr>
          <p:nvPr>
            <p:extLst/>
          </p:nvPr>
        </p:nvGraphicFramePr>
        <p:xfrm>
          <a:off x="2820011" y="243963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3" name="Table 52"/>
          <p:cNvGraphicFramePr>
            <a:graphicFrameLocks noGrp="1"/>
          </p:cNvGraphicFramePr>
          <p:nvPr/>
        </p:nvGraphicFramePr>
        <p:xfrm>
          <a:off x="4073033" y="3621753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4" name="Table 53"/>
          <p:cNvGraphicFramePr>
            <a:graphicFrameLocks noGrp="1"/>
          </p:cNvGraphicFramePr>
          <p:nvPr/>
        </p:nvGraphicFramePr>
        <p:xfrm>
          <a:off x="2327825" y="3612569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0839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5" name="Line 15"/>
          <p:cNvSpPr>
            <a:spLocks noChangeShapeType="1"/>
          </p:cNvSpPr>
          <p:nvPr/>
        </p:nvSpPr>
        <p:spPr bwMode="auto">
          <a:xfrm flipH="1">
            <a:off x="2931772" y="2725889"/>
            <a:ext cx="333378" cy="90977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Line 15"/>
          <p:cNvSpPr>
            <a:spLocks noChangeShapeType="1"/>
          </p:cNvSpPr>
          <p:nvPr/>
        </p:nvSpPr>
        <p:spPr bwMode="auto">
          <a:xfrm>
            <a:off x="3729313" y="2725889"/>
            <a:ext cx="1038111" cy="87906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15"/>
          <p:cNvSpPr>
            <a:spLocks noChangeShapeType="1"/>
          </p:cNvSpPr>
          <p:nvPr/>
        </p:nvSpPr>
        <p:spPr bwMode="auto">
          <a:xfrm>
            <a:off x="4762561" y="2722886"/>
            <a:ext cx="1618573" cy="8820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939825" y="3742111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3" idx="3"/>
          </p:cNvCxnSpPr>
          <p:nvPr/>
        </p:nvCxnSpPr>
        <p:spPr>
          <a:xfrm>
            <a:off x="5428655" y="3758913"/>
            <a:ext cx="25439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666419" y="3749729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7879327" y="5605514"/>
            <a:ext cx="3513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45</a:t>
            </a:r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6523705" y="5011495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17" name="Straight Arrow Connector 16"/>
          <p:cNvCxnSpPr/>
          <p:nvPr/>
        </p:nvCxnSpPr>
        <p:spPr>
          <a:xfrm>
            <a:off x="5231587" y="2710949"/>
            <a:ext cx="2670086" cy="8465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Table 29"/>
          <p:cNvGraphicFramePr>
            <a:graphicFrameLocks noGrp="1"/>
          </p:cNvGraphicFramePr>
          <p:nvPr>
            <p:extLst/>
          </p:nvPr>
        </p:nvGraphicFramePr>
        <p:xfrm>
          <a:off x="7191006" y="2276563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" name="TextBox 36"/>
          <p:cNvSpPr txBox="1">
            <a:spLocks noChangeArrowheads="1"/>
          </p:cNvSpPr>
          <p:nvPr/>
        </p:nvSpPr>
        <p:spPr bwMode="auto">
          <a:xfrm>
            <a:off x="8407871" y="2646194"/>
            <a:ext cx="3513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40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8712136" y="2590070"/>
            <a:ext cx="10182" cy="36304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7044812" y="2128217"/>
            <a:ext cx="1823884" cy="923705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/>
          </p:nvPr>
        </p:nvGraphicFramePr>
        <p:xfrm>
          <a:off x="4767424" y="2436629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5" name="Rectangle 44"/>
          <p:cNvSpPr/>
          <p:nvPr/>
        </p:nvSpPr>
        <p:spPr>
          <a:xfrm>
            <a:off x="2797111" y="2415843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36"/>
          <p:cNvSpPr txBox="1">
            <a:spLocks noChangeArrowheads="1"/>
          </p:cNvSpPr>
          <p:nvPr/>
        </p:nvSpPr>
        <p:spPr bwMode="auto">
          <a:xfrm>
            <a:off x="4489234" y="2882495"/>
            <a:ext cx="3513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30</a:t>
            </a:r>
          </a:p>
        </p:txBody>
      </p:sp>
      <p:cxnSp>
        <p:nvCxnSpPr>
          <p:cNvPr id="47" name="Straight Arrow Connector 38"/>
          <p:cNvCxnSpPr>
            <a:cxnSpLocks noChangeShapeType="1"/>
          </p:cNvCxnSpPr>
          <p:nvPr/>
        </p:nvCxnSpPr>
        <p:spPr bwMode="auto">
          <a:xfrm flipH="1" flipV="1">
            <a:off x="7798242" y="5332004"/>
            <a:ext cx="162169" cy="319698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" name="Rounded Rectangle 42"/>
          <p:cNvSpPr/>
          <p:nvPr/>
        </p:nvSpPr>
        <p:spPr>
          <a:xfrm>
            <a:off x="6381135" y="4858658"/>
            <a:ext cx="2202426" cy="1276671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Arrow Connector 47"/>
          <p:cNvCxnSpPr/>
          <p:nvPr/>
        </p:nvCxnSpPr>
        <p:spPr>
          <a:xfrm flipH="1" flipV="1">
            <a:off x="7192297" y="4040518"/>
            <a:ext cx="14748" cy="8181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Table 48"/>
          <p:cNvGraphicFramePr>
            <a:graphicFrameLocks noGrp="1"/>
          </p:cNvGraphicFramePr>
          <p:nvPr/>
        </p:nvGraphicFramePr>
        <p:xfrm>
          <a:off x="7333615" y="361506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0" name="Table 49"/>
          <p:cNvGraphicFramePr>
            <a:graphicFrameLocks noGrp="1"/>
          </p:cNvGraphicFramePr>
          <p:nvPr/>
        </p:nvGraphicFramePr>
        <p:xfrm>
          <a:off x="5703324" y="3629134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51" name="Straight Arrow Connector 50"/>
          <p:cNvCxnSpPr/>
          <p:nvPr/>
        </p:nvCxnSpPr>
        <p:spPr>
          <a:xfrm>
            <a:off x="7058946" y="3749729"/>
            <a:ext cx="25439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5670592" y="3597003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ounded Rectangle 58"/>
          <p:cNvSpPr/>
          <p:nvPr/>
        </p:nvSpPr>
        <p:spPr>
          <a:xfrm>
            <a:off x="5574890" y="3519544"/>
            <a:ext cx="3234813" cy="520974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7310715" y="3583209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ounded Rectangle 60"/>
          <p:cNvSpPr/>
          <p:nvPr/>
        </p:nvSpPr>
        <p:spPr>
          <a:xfrm>
            <a:off x="2743199" y="2345321"/>
            <a:ext cx="3480784" cy="520974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/>
          <p:cNvCxnSpPr>
            <a:stCxn id="33" idx="1"/>
            <a:endCxn id="61" idx="3"/>
          </p:cNvCxnSpPr>
          <p:nvPr/>
        </p:nvCxnSpPr>
        <p:spPr>
          <a:xfrm flipH="1">
            <a:off x="6223983" y="2590070"/>
            <a:ext cx="820829" cy="157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New root: </a:t>
            </a:r>
            <a:r>
              <a:rPr lang="en-US" altLang="en-US" sz="4000" kern="0" dirty="0">
                <a:cs typeface="Times New Roman" panose="02020603050405020304" pitchFamily="18" charset="0"/>
              </a:rPr>
              <a:t>Insert key 45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A680D46-F97B-45F9-8ED7-B2408BFB241C}"/>
              </a:ext>
            </a:extLst>
          </p:cNvPr>
          <p:cNvSpPr txBox="1"/>
          <p:nvPr/>
        </p:nvSpPr>
        <p:spPr>
          <a:xfrm>
            <a:off x="3631857" y="1021396"/>
            <a:ext cx="14804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Insert(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45)</a:t>
            </a:r>
          </a:p>
        </p:txBody>
      </p:sp>
    </p:spTree>
    <p:extLst>
      <p:ext uri="{BB962C8B-B14F-4D97-AF65-F5344CB8AC3E}">
        <p14:creationId xmlns:p14="http://schemas.microsoft.com/office/powerpoint/2010/main" val="25120665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17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5C3E6A-D718-4E8B-A139-7EADAF086AE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62</a:t>
            </a:fld>
            <a:endParaRPr lang="en-US" altLang="en-US" sz="1400"/>
          </a:p>
        </p:txBody>
      </p:sp>
      <p:sp>
        <p:nvSpPr>
          <p:cNvPr id="38" name="Line 15"/>
          <p:cNvSpPr>
            <a:spLocks noChangeShapeType="1"/>
          </p:cNvSpPr>
          <p:nvPr/>
        </p:nvSpPr>
        <p:spPr bwMode="auto">
          <a:xfrm flipH="1">
            <a:off x="1299089" y="2760831"/>
            <a:ext cx="1498022" cy="8263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1" name="Table 40"/>
          <p:cNvGraphicFramePr>
            <a:graphicFrameLocks noGrp="1"/>
          </p:cNvGraphicFramePr>
          <p:nvPr>
            <p:extLst/>
          </p:nvPr>
        </p:nvGraphicFramePr>
        <p:xfrm>
          <a:off x="603867" y="360495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2820011" y="243963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7333615" y="361506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3" name="Table 52"/>
          <p:cNvGraphicFramePr>
            <a:graphicFrameLocks noGrp="1"/>
          </p:cNvGraphicFramePr>
          <p:nvPr/>
        </p:nvGraphicFramePr>
        <p:xfrm>
          <a:off x="4073033" y="3621753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4" name="Table 53"/>
          <p:cNvGraphicFramePr>
            <a:graphicFrameLocks noGrp="1"/>
          </p:cNvGraphicFramePr>
          <p:nvPr/>
        </p:nvGraphicFramePr>
        <p:xfrm>
          <a:off x="2327825" y="3612569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0839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5" name="Line 15"/>
          <p:cNvSpPr>
            <a:spLocks noChangeShapeType="1"/>
          </p:cNvSpPr>
          <p:nvPr/>
        </p:nvSpPr>
        <p:spPr bwMode="auto">
          <a:xfrm flipH="1">
            <a:off x="2931772" y="2725889"/>
            <a:ext cx="333378" cy="90977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Line 15"/>
          <p:cNvSpPr>
            <a:spLocks noChangeShapeType="1"/>
          </p:cNvSpPr>
          <p:nvPr/>
        </p:nvSpPr>
        <p:spPr bwMode="auto">
          <a:xfrm>
            <a:off x="3729313" y="2725889"/>
            <a:ext cx="1038111" cy="87906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15"/>
          <p:cNvSpPr>
            <a:spLocks noChangeShapeType="1"/>
          </p:cNvSpPr>
          <p:nvPr/>
        </p:nvSpPr>
        <p:spPr bwMode="auto">
          <a:xfrm>
            <a:off x="4721625" y="2772768"/>
            <a:ext cx="1659510" cy="83218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939825" y="3742111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3" idx="3"/>
          </p:cNvCxnSpPr>
          <p:nvPr/>
        </p:nvCxnSpPr>
        <p:spPr>
          <a:xfrm>
            <a:off x="5428655" y="3758913"/>
            <a:ext cx="25439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666419" y="3749729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7879327" y="5605514"/>
            <a:ext cx="3513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45</a:t>
            </a:r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6523705" y="5011495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" name="Rounded Rectangle 13"/>
          <p:cNvSpPr/>
          <p:nvPr/>
        </p:nvSpPr>
        <p:spPr>
          <a:xfrm>
            <a:off x="6381135" y="4858658"/>
            <a:ext cx="2202426" cy="1276671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5703324" y="3629134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7" name="Straight Arrow Connector 36"/>
          <p:cNvCxnSpPr/>
          <p:nvPr/>
        </p:nvCxnSpPr>
        <p:spPr>
          <a:xfrm>
            <a:off x="7058946" y="3749729"/>
            <a:ext cx="25439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231587" y="2710949"/>
            <a:ext cx="2670086" cy="8465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7191006" y="2276563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3" name="Rounded Rectangle 32"/>
          <p:cNvSpPr/>
          <p:nvPr/>
        </p:nvSpPr>
        <p:spPr>
          <a:xfrm>
            <a:off x="7044812" y="2128217"/>
            <a:ext cx="1823884" cy="923705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/>
          </p:nvPr>
        </p:nvGraphicFramePr>
        <p:xfrm>
          <a:off x="4767424" y="2436629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4" name="Rectangle 43"/>
          <p:cNvSpPr/>
          <p:nvPr/>
        </p:nvSpPr>
        <p:spPr>
          <a:xfrm>
            <a:off x="4721625" y="2415842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2797111" y="2415843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3" name="Table 42"/>
          <p:cNvGraphicFramePr>
            <a:graphicFrameLocks noGrp="1"/>
          </p:cNvGraphicFramePr>
          <p:nvPr>
            <p:extLst/>
          </p:nvPr>
        </p:nvGraphicFramePr>
        <p:xfrm>
          <a:off x="3729313" y="159004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7" name="Line 15"/>
          <p:cNvSpPr>
            <a:spLocks noChangeShapeType="1"/>
          </p:cNvSpPr>
          <p:nvPr/>
        </p:nvSpPr>
        <p:spPr bwMode="auto">
          <a:xfrm flipH="1">
            <a:off x="3490451" y="1836708"/>
            <a:ext cx="242207" cy="58612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15"/>
          <p:cNvSpPr>
            <a:spLocks noChangeShapeType="1"/>
          </p:cNvSpPr>
          <p:nvPr/>
        </p:nvSpPr>
        <p:spPr bwMode="auto">
          <a:xfrm>
            <a:off x="4175632" y="1861314"/>
            <a:ext cx="545992" cy="561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3683608" y="1554707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36"/>
          <p:cNvSpPr txBox="1">
            <a:spLocks noChangeArrowheads="1"/>
          </p:cNvSpPr>
          <p:nvPr/>
        </p:nvSpPr>
        <p:spPr bwMode="auto">
          <a:xfrm>
            <a:off x="5422335" y="1277708"/>
            <a:ext cx="804259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x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new root</a:t>
            </a:r>
          </a:p>
        </p:txBody>
      </p:sp>
      <p:cxnSp>
        <p:nvCxnSpPr>
          <p:cNvPr id="4" name="Straight Arrow Connector 3"/>
          <p:cNvCxnSpPr>
            <a:stCxn id="50" idx="1"/>
          </p:cNvCxnSpPr>
          <p:nvPr/>
        </p:nvCxnSpPr>
        <p:spPr>
          <a:xfrm flipH="1">
            <a:off x="5084935" y="1416208"/>
            <a:ext cx="337400" cy="9533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38"/>
          <p:cNvCxnSpPr>
            <a:cxnSpLocks noChangeShapeType="1"/>
          </p:cNvCxnSpPr>
          <p:nvPr/>
        </p:nvCxnSpPr>
        <p:spPr bwMode="auto">
          <a:xfrm flipH="1" flipV="1">
            <a:off x="7798242" y="5332004"/>
            <a:ext cx="162169" cy="319698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" name="Rounded Rectangle 45"/>
          <p:cNvSpPr/>
          <p:nvPr/>
        </p:nvSpPr>
        <p:spPr>
          <a:xfrm>
            <a:off x="6381135" y="4858658"/>
            <a:ext cx="2202426" cy="1276671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Arrow Connector 50"/>
          <p:cNvCxnSpPr/>
          <p:nvPr/>
        </p:nvCxnSpPr>
        <p:spPr>
          <a:xfrm flipH="1" flipV="1">
            <a:off x="7192297" y="4040518"/>
            <a:ext cx="14748" cy="8181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ounded Rectangle 58"/>
          <p:cNvSpPr/>
          <p:nvPr/>
        </p:nvSpPr>
        <p:spPr>
          <a:xfrm>
            <a:off x="2743199" y="2345321"/>
            <a:ext cx="3480784" cy="520974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Arrow Connector 59"/>
          <p:cNvCxnSpPr/>
          <p:nvPr/>
        </p:nvCxnSpPr>
        <p:spPr>
          <a:xfrm flipH="1">
            <a:off x="6223983" y="2590070"/>
            <a:ext cx="820829" cy="157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36"/>
          <p:cNvSpPr txBox="1">
            <a:spLocks noChangeArrowheads="1"/>
          </p:cNvSpPr>
          <p:nvPr/>
        </p:nvSpPr>
        <p:spPr bwMode="auto">
          <a:xfrm>
            <a:off x="8407871" y="2646194"/>
            <a:ext cx="3513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40</a:t>
            </a:r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8712136" y="2590070"/>
            <a:ext cx="10182" cy="36304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New root: </a:t>
            </a:r>
            <a:r>
              <a:rPr lang="en-US" altLang="en-US" sz="4000" kern="0" dirty="0">
                <a:cs typeface="Times New Roman" panose="02020603050405020304" pitchFamily="18" charset="0"/>
              </a:rPr>
              <a:t>Insert key 45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  <p:sp>
        <p:nvSpPr>
          <p:cNvPr id="64" name="Rectangle 63"/>
          <p:cNvSpPr/>
          <p:nvPr/>
        </p:nvSpPr>
        <p:spPr>
          <a:xfrm>
            <a:off x="5670592" y="3597003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ounded Rectangle 64"/>
          <p:cNvSpPr/>
          <p:nvPr/>
        </p:nvSpPr>
        <p:spPr>
          <a:xfrm>
            <a:off x="5574890" y="3519544"/>
            <a:ext cx="3234813" cy="520974"/>
          </a:xfrm>
          <a:prstGeom prst="roundRect">
            <a:avLst/>
          </a:prstGeom>
          <a:noFill/>
          <a:ln>
            <a:solidFill>
              <a:srgbClr val="CC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7310715" y="3583209"/>
            <a:ext cx="1401421" cy="34498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86739F5-5E6B-4D2B-BABB-60F8C1249096}"/>
              </a:ext>
            </a:extLst>
          </p:cNvPr>
          <p:cNvSpPr txBox="1"/>
          <p:nvPr/>
        </p:nvSpPr>
        <p:spPr>
          <a:xfrm>
            <a:off x="3631857" y="1021396"/>
            <a:ext cx="14804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Insert(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45)</a:t>
            </a:r>
          </a:p>
        </p:txBody>
      </p:sp>
    </p:spTree>
    <p:extLst>
      <p:ext uri="{BB962C8B-B14F-4D97-AF65-F5344CB8AC3E}">
        <p14:creationId xmlns:p14="http://schemas.microsoft.com/office/powerpoint/2010/main" val="195906148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17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5C3E6A-D718-4E8B-A139-7EADAF086AE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63</a:t>
            </a:fld>
            <a:endParaRPr lang="en-US" altLang="en-US" sz="1400"/>
          </a:p>
        </p:txBody>
      </p:sp>
      <p:sp>
        <p:nvSpPr>
          <p:cNvPr id="38" name="Line 15"/>
          <p:cNvSpPr>
            <a:spLocks noChangeShapeType="1"/>
          </p:cNvSpPr>
          <p:nvPr/>
        </p:nvSpPr>
        <p:spPr bwMode="auto">
          <a:xfrm flipH="1">
            <a:off x="1299089" y="2760831"/>
            <a:ext cx="1498022" cy="8263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603867" y="3604951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2820011" y="243963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>
            <p:extLst/>
          </p:nvPr>
        </p:nvGraphicFramePr>
        <p:xfrm>
          <a:off x="7333615" y="3615068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3" name="Table 52"/>
          <p:cNvGraphicFramePr>
            <a:graphicFrameLocks noGrp="1"/>
          </p:cNvGraphicFramePr>
          <p:nvPr/>
        </p:nvGraphicFramePr>
        <p:xfrm>
          <a:off x="4073033" y="3621753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4" name="Table 53"/>
          <p:cNvGraphicFramePr>
            <a:graphicFrameLocks noGrp="1"/>
          </p:cNvGraphicFramePr>
          <p:nvPr/>
        </p:nvGraphicFramePr>
        <p:xfrm>
          <a:off x="2327825" y="3612569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0839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5" name="Line 15"/>
          <p:cNvSpPr>
            <a:spLocks noChangeShapeType="1"/>
          </p:cNvSpPr>
          <p:nvPr/>
        </p:nvSpPr>
        <p:spPr bwMode="auto">
          <a:xfrm flipH="1">
            <a:off x="2931772" y="2725889"/>
            <a:ext cx="333378" cy="90977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Line 15"/>
          <p:cNvSpPr>
            <a:spLocks noChangeShapeType="1"/>
          </p:cNvSpPr>
          <p:nvPr/>
        </p:nvSpPr>
        <p:spPr bwMode="auto">
          <a:xfrm>
            <a:off x="3729313" y="2725889"/>
            <a:ext cx="1038111" cy="87906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15"/>
          <p:cNvSpPr>
            <a:spLocks noChangeShapeType="1"/>
          </p:cNvSpPr>
          <p:nvPr/>
        </p:nvSpPr>
        <p:spPr bwMode="auto">
          <a:xfrm>
            <a:off x="4784256" y="2725890"/>
            <a:ext cx="1596878" cy="8790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939825" y="3742111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3" idx="3"/>
          </p:cNvCxnSpPr>
          <p:nvPr/>
        </p:nvCxnSpPr>
        <p:spPr>
          <a:xfrm>
            <a:off x="5428655" y="3758913"/>
            <a:ext cx="25439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666419" y="3749729"/>
            <a:ext cx="390636" cy="41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5703324" y="3629134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7" name="Straight Arrow Connector 36"/>
          <p:cNvCxnSpPr/>
          <p:nvPr/>
        </p:nvCxnSpPr>
        <p:spPr>
          <a:xfrm>
            <a:off x="7058946" y="3749729"/>
            <a:ext cx="25439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231587" y="2710949"/>
            <a:ext cx="2670086" cy="8465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6" name="Table 35"/>
          <p:cNvGraphicFramePr>
            <a:graphicFrameLocks noGrp="1"/>
          </p:cNvGraphicFramePr>
          <p:nvPr>
            <p:extLst/>
          </p:nvPr>
        </p:nvGraphicFramePr>
        <p:xfrm>
          <a:off x="4767424" y="2436629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3" name="Table 42"/>
          <p:cNvGraphicFramePr>
            <a:graphicFrameLocks noGrp="1"/>
          </p:cNvGraphicFramePr>
          <p:nvPr>
            <p:extLst/>
          </p:nvPr>
        </p:nvGraphicFramePr>
        <p:xfrm>
          <a:off x="3729313" y="1590042"/>
          <a:ext cx="1355622" cy="274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1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1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7" name="Line 15"/>
          <p:cNvSpPr>
            <a:spLocks noChangeShapeType="1"/>
          </p:cNvSpPr>
          <p:nvPr/>
        </p:nvSpPr>
        <p:spPr bwMode="auto">
          <a:xfrm flipH="1">
            <a:off x="3490451" y="1836708"/>
            <a:ext cx="242207" cy="58612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15"/>
          <p:cNvSpPr>
            <a:spLocks noChangeShapeType="1"/>
          </p:cNvSpPr>
          <p:nvPr/>
        </p:nvSpPr>
        <p:spPr bwMode="auto">
          <a:xfrm>
            <a:off x="4175632" y="1861314"/>
            <a:ext cx="545992" cy="5615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50605" y="287336"/>
            <a:ext cx="811407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New root: </a:t>
            </a:r>
            <a:r>
              <a:rPr lang="en-US" altLang="en-US" sz="4000" kern="0" dirty="0">
                <a:cs typeface="Times New Roman" panose="02020603050405020304" pitchFamily="18" charset="0"/>
              </a:rPr>
              <a:t>Insert key 45 </a:t>
            </a:r>
            <a:r>
              <a:rPr lang="en-US" altLang="en-US" sz="2400" kern="0" dirty="0">
                <a:cs typeface="Times New Roman" panose="02020603050405020304" pitchFamily="18" charset="0"/>
              </a:rPr>
              <a:t>(order n = 3)</a:t>
            </a:r>
          </a:p>
        </p:txBody>
      </p:sp>
    </p:spTree>
    <p:extLst>
      <p:ext uri="{BB962C8B-B14F-4D97-AF65-F5344CB8AC3E}">
        <p14:creationId xmlns:p14="http://schemas.microsoft.com/office/powerpoint/2010/main" val="408702840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659" y="263320"/>
            <a:ext cx="7553632" cy="466725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Pseudo Code for Insertion in </a:t>
            </a:r>
            <a:r>
              <a:rPr lang="en-US" altLang="en-US" sz="36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3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7912" y="884903"/>
            <a:ext cx="7908175" cy="5709777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pointer-key pair to be inserted into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new sibling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of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if created, and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smallest key value in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a leaf 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sequence pointer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...,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create a new leaf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 </a:t>
            </a:r>
            <a:endParaRPr lang="en-US" altLang="en-US" sz="1600" dirty="0">
              <a:solidFill>
                <a:srgbClr val="FF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p''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sequence pointers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Insert(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Null)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room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the content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create a new node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 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 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</a:t>
            </a:r>
            <a:endParaRPr lang="en-US" altLang="en-US" sz="1600" dirty="0">
              <a:solidFill>
                <a:srgbClr val="FF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leave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-- 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			               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4608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8AF1CD-7B2E-4A49-B10F-BAFEDCA3877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64</a:t>
            </a:fld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4651059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659" y="263320"/>
            <a:ext cx="7553632" cy="466725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Pseudo Code for Insertion in </a:t>
            </a:r>
            <a:r>
              <a:rPr lang="en-US" altLang="en-US" sz="36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3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7912" y="884903"/>
            <a:ext cx="7908175" cy="5709777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pointer-key pair to be inserted into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new sibling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of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if created, and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smallest key value in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a leaf 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sequence pointer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...,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create a new leaf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 </a:t>
            </a:r>
            <a:endParaRPr lang="en-US" altLang="en-US" sz="1600" dirty="0">
              <a:solidFill>
                <a:srgbClr val="FF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p''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sequence pointers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Insert(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Null)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room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the content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create a new node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 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 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</a:t>
            </a:r>
            <a:endParaRPr lang="en-US" altLang="en-US" sz="1600" dirty="0">
              <a:solidFill>
                <a:srgbClr val="FF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leave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-- 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			               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4608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8AF1CD-7B2E-4A49-B10F-BAFEDCA3877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65</a:t>
            </a:fld>
            <a:endParaRPr lang="en-US" altLang="en-US" sz="1400" dirty="0"/>
          </a:p>
        </p:txBody>
      </p:sp>
      <p:sp>
        <p:nvSpPr>
          <p:cNvPr id="5" name="Rounded Rectangle 1">
            <a:extLst>
              <a:ext uri="{FF2B5EF4-FFF2-40B4-BE49-F238E27FC236}">
                <a16:creationId xmlns:a16="http://schemas.microsoft.com/office/drawing/2014/main" id="{728E6E3B-6627-4FED-969E-8FA7BBB7A5F8}"/>
              </a:ext>
            </a:extLst>
          </p:cNvPr>
          <p:cNvSpPr/>
          <p:nvPr/>
        </p:nvSpPr>
        <p:spPr>
          <a:xfrm>
            <a:off x="674184" y="1772529"/>
            <a:ext cx="7707311" cy="21101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265670-4739-408B-8DF5-1D55171D997D}"/>
              </a:ext>
            </a:extLst>
          </p:cNvPr>
          <p:cNvSpPr txBox="1"/>
          <p:nvPr/>
        </p:nvSpPr>
        <p:spPr>
          <a:xfrm>
            <a:off x="8082091" y="693419"/>
            <a:ext cx="968327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insert in</a:t>
            </a:r>
          </a:p>
          <a:p>
            <a:r>
              <a:rPr lang="en-US" sz="1600" dirty="0"/>
              <a:t>a leaf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220EE8F-AAF3-4CE6-A4F8-972D59753376}"/>
              </a:ext>
            </a:extLst>
          </p:cNvPr>
          <p:cNvCxnSpPr>
            <a:cxnSpLocks/>
          </p:cNvCxnSpPr>
          <p:nvPr/>
        </p:nvCxnSpPr>
        <p:spPr>
          <a:xfrm flipH="1">
            <a:off x="8080562" y="1278194"/>
            <a:ext cx="156155" cy="43262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334015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659" y="263320"/>
            <a:ext cx="7553632" cy="466725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Pseudo Code for Insertion in </a:t>
            </a:r>
            <a:r>
              <a:rPr lang="en-US" altLang="en-US" sz="36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3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7912" y="884903"/>
            <a:ext cx="7908175" cy="5709777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pointer-key pair to be inserted into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new sibling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of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if created, and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smallest key value in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a leaf 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sequence pointer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...,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create a new leaf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 </a:t>
            </a:r>
            <a:endParaRPr lang="en-US" altLang="en-US" sz="1600" dirty="0">
              <a:solidFill>
                <a:srgbClr val="FF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p''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sequence pointers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Insert(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Null)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room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the content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create a new node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 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 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</a:t>
            </a:r>
            <a:endParaRPr lang="en-US" altLang="en-US" sz="1600" dirty="0">
              <a:solidFill>
                <a:srgbClr val="FF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leave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-- 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			               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4608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8AF1CD-7B2E-4A49-B10F-BAFEDCA3877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66</a:t>
            </a:fld>
            <a:endParaRPr lang="en-US" altLang="en-US" sz="1400" dirty="0"/>
          </a:p>
        </p:txBody>
      </p:sp>
      <p:sp>
        <p:nvSpPr>
          <p:cNvPr id="5" name="Rounded Rectangle 1">
            <a:extLst>
              <a:ext uri="{FF2B5EF4-FFF2-40B4-BE49-F238E27FC236}">
                <a16:creationId xmlns:a16="http://schemas.microsoft.com/office/drawing/2014/main" id="{728E6E3B-6627-4FED-969E-8FA7BBB7A5F8}"/>
              </a:ext>
            </a:extLst>
          </p:cNvPr>
          <p:cNvSpPr/>
          <p:nvPr/>
        </p:nvSpPr>
        <p:spPr>
          <a:xfrm>
            <a:off x="674184" y="1772529"/>
            <a:ext cx="7707311" cy="21101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265670-4739-408B-8DF5-1D55171D997D}"/>
              </a:ext>
            </a:extLst>
          </p:cNvPr>
          <p:cNvSpPr txBox="1"/>
          <p:nvPr/>
        </p:nvSpPr>
        <p:spPr>
          <a:xfrm>
            <a:off x="8082091" y="693419"/>
            <a:ext cx="968327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insert in</a:t>
            </a:r>
          </a:p>
          <a:p>
            <a:r>
              <a:rPr lang="en-US" sz="1600" dirty="0"/>
              <a:t>a leaf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220EE8F-AAF3-4CE6-A4F8-972D59753376}"/>
              </a:ext>
            </a:extLst>
          </p:cNvPr>
          <p:cNvCxnSpPr>
            <a:cxnSpLocks/>
          </p:cNvCxnSpPr>
          <p:nvPr/>
        </p:nvCxnSpPr>
        <p:spPr>
          <a:xfrm flipH="1">
            <a:off x="8080562" y="1278194"/>
            <a:ext cx="156155" cy="43262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070C1CD9-B94A-4735-B22E-C45366F1B660}"/>
              </a:ext>
            </a:extLst>
          </p:cNvPr>
          <p:cNvSpPr/>
          <p:nvPr/>
        </p:nvSpPr>
        <p:spPr>
          <a:xfrm>
            <a:off x="943436" y="2054176"/>
            <a:ext cx="4794921" cy="31676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27978F-96E8-4926-BDFC-250BFC92768A}"/>
              </a:ext>
            </a:extLst>
          </p:cNvPr>
          <p:cNvSpPr txBox="1"/>
          <p:nvPr/>
        </p:nvSpPr>
        <p:spPr>
          <a:xfrm>
            <a:off x="7301213" y="2054176"/>
            <a:ext cx="1267078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no overflow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936A5EF-97D8-42D7-808A-CC6A1A2C54AF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5738357" y="2223453"/>
            <a:ext cx="156285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061615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659" y="263320"/>
            <a:ext cx="7553632" cy="466725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Pseudo Code for Insertion in </a:t>
            </a:r>
            <a:r>
              <a:rPr lang="en-US" altLang="en-US" sz="36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3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7912" y="884903"/>
            <a:ext cx="7908175" cy="5709777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pointer-key pair to be inserted into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new sibling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of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if created, and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smallest key value in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a leaf 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sequence pointer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...,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create a new leaf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 </a:t>
            </a:r>
            <a:endParaRPr lang="en-US" altLang="en-US" sz="1600" dirty="0">
              <a:solidFill>
                <a:srgbClr val="FF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p''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sequence pointers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Insert(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Null)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room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the content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create a new node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 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 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</a:t>
            </a:r>
            <a:endParaRPr lang="en-US" altLang="en-US" sz="1600" dirty="0">
              <a:solidFill>
                <a:srgbClr val="FF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leave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-- 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			               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4608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8AF1CD-7B2E-4A49-B10F-BAFEDCA3877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67</a:t>
            </a:fld>
            <a:endParaRPr lang="en-US" altLang="en-US" sz="1400" dirty="0"/>
          </a:p>
        </p:txBody>
      </p:sp>
      <p:sp>
        <p:nvSpPr>
          <p:cNvPr id="5" name="Rounded Rectangle 1">
            <a:extLst>
              <a:ext uri="{FF2B5EF4-FFF2-40B4-BE49-F238E27FC236}">
                <a16:creationId xmlns:a16="http://schemas.microsoft.com/office/drawing/2014/main" id="{728E6E3B-6627-4FED-969E-8FA7BBB7A5F8}"/>
              </a:ext>
            </a:extLst>
          </p:cNvPr>
          <p:cNvSpPr/>
          <p:nvPr/>
        </p:nvSpPr>
        <p:spPr>
          <a:xfrm>
            <a:off x="674184" y="1772529"/>
            <a:ext cx="7707311" cy="21101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265670-4739-408B-8DF5-1D55171D997D}"/>
              </a:ext>
            </a:extLst>
          </p:cNvPr>
          <p:cNvSpPr txBox="1"/>
          <p:nvPr/>
        </p:nvSpPr>
        <p:spPr>
          <a:xfrm>
            <a:off x="8082091" y="693419"/>
            <a:ext cx="968327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insert in</a:t>
            </a:r>
          </a:p>
          <a:p>
            <a:r>
              <a:rPr lang="en-US" sz="1600" dirty="0"/>
              <a:t>a leaf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220EE8F-AAF3-4CE6-A4F8-972D59753376}"/>
              </a:ext>
            </a:extLst>
          </p:cNvPr>
          <p:cNvCxnSpPr>
            <a:cxnSpLocks/>
          </p:cNvCxnSpPr>
          <p:nvPr/>
        </p:nvCxnSpPr>
        <p:spPr>
          <a:xfrm flipH="1">
            <a:off x="8080562" y="1278194"/>
            <a:ext cx="156155" cy="43262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070C1CD9-B94A-4735-B22E-C45366F1B660}"/>
              </a:ext>
            </a:extLst>
          </p:cNvPr>
          <p:cNvSpPr/>
          <p:nvPr/>
        </p:nvSpPr>
        <p:spPr>
          <a:xfrm>
            <a:off x="943436" y="2054176"/>
            <a:ext cx="4794921" cy="31676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27978F-96E8-4926-BDFC-250BFC92768A}"/>
              </a:ext>
            </a:extLst>
          </p:cNvPr>
          <p:cNvSpPr txBox="1"/>
          <p:nvPr/>
        </p:nvSpPr>
        <p:spPr>
          <a:xfrm>
            <a:off x="7301213" y="2054176"/>
            <a:ext cx="1267078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no overflow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936A5EF-97D8-42D7-808A-CC6A1A2C54AF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5738357" y="2223453"/>
            <a:ext cx="156285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2">
            <a:extLst>
              <a:ext uri="{FF2B5EF4-FFF2-40B4-BE49-F238E27FC236}">
                <a16:creationId xmlns:a16="http://schemas.microsoft.com/office/drawing/2014/main" id="{58DBA8ED-BB59-4946-9777-46D2F7772B68}"/>
              </a:ext>
            </a:extLst>
          </p:cNvPr>
          <p:cNvSpPr/>
          <p:nvPr/>
        </p:nvSpPr>
        <p:spPr>
          <a:xfrm>
            <a:off x="928161" y="2416011"/>
            <a:ext cx="7411130" cy="138174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9D20B5-F9F9-496A-9A0C-542B0115DED5}"/>
              </a:ext>
            </a:extLst>
          </p:cNvPr>
          <p:cNvSpPr txBox="1"/>
          <p:nvPr/>
        </p:nvSpPr>
        <p:spPr>
          <a:xfrm>
            <a:off x="6759914" y="4291211"/>
            <a:ext cx="1468213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with overflow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CB9197C-C616-4346-88B2-0D32A1642C42}"/>
              </a:ext>
            </a:extLst>
          </p:cNvPr>
          <p:cNvCxnSpPr>
            <a:cxnSpLocks/>
          </p:cNvCxnSpPr>
          <p:nvPr/>
        </p:nvCxnSpPr>
        <p:spPr>
          <a:xfrm flipH="1" flipV="1">
            <a:off x="6168756" y="3797753"/>
            <a:ext cx="591161" cy="50820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17227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659" y="263320"/>
            <a:ext cx="7553632" cy="466725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Pseudo Code for Insertion in </a:t>
            </a:r>
            <a:r>
              <a:rPr lang="en-US" altLang="en-US" sz="36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3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7912" y="884903"/>
            <a:ext cx="7908175" cy="5709777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pointer-key pair to be inserted into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new sibling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of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if created, and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smallest key value in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a leaf 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sequence pointer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...,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create a new leaf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 </a:t>
            </a:r>
            <a:endParaRPr lang="en-US" altLang="en-US" sz="1600" dirty="0">
              <a:solidFill>
                <a:srgbClr val="FF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p''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sequence pointers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Insert(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Null)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room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the content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create a new node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 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 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</a:t>
            </a:r>
            <a:endParaRPr lang="en-US" altLang="en-US" sz="1600" dirty="0">
              <a:solidFill>
                <a:srgbClr val="FF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leave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-- 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			               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4608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8AF1CD-7B2E-4A49-B10F-BAFEDCA3877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68</a:t>
            </a:fld>
            <a:endParaRPr lang="en-US" altLang="en-US" sz="1400" dirty="0"/>
          </a:p>
        </p:txBody>
      </p:sp>
      <p:sp>
        <p:nvSpPr>
          <p:cNvPr id="5" name="Rounded Rectangle 1">
            <a:extLst>
              <a:ext uri="{FF2B5EF4-FFF2-40B4-BE49-F238E27FC236}">
                <a16:creationId xmlns:a16="http://schemas.microsoft.com/office/drawing/2014/main" id="{728E6E3B-6627-4FED-969E-8FA7BBB7A5F8}"/>
              </a:ext>
            </a:extLst>
          </p:cNvPr>
          <p:cNvSpPr/>
          <p:nvPr/>
        </p:nvSpPr>
        <p:spPr>
          <a:xfrm>
            <a:off x="674184" y="1772529"/>
            <a:ext cx="7707311" cy="21101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265670-4739-408B-8DF5-1D55171D997D}"/>
              </a:ext>
            </a:extLst>
          </p:cNvPr>
          <p:cNvSpPr txBox="1"/>
          <p:nvPr/>
        </p:nvSpPr>
        <p:spPr>
          <a:xfrm>
            <a:off x="8082091" y="693419"/>
            <a:ext cx="968327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insert in</a:t>
            </a:r>
          </a:p>
          <a:p>
            <a:r>
              <a:rPr lang="en-US" sz="1600" dirty="0"/>
              <a:t>a leaf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220EE8F-AAF3-4CE6-A4F8-972D59753376}"/>
              </a:ext>
            </a:extLst>
          </p:cNvPr>
          <p:cNvCxnSpPr>
            <a:cxnSpLocks/>
          </p:cNvCxnSpPr>
          <p:nvPr/>
        </p:nvCxnSpPr>
        <p:spPr>
          <a:xfrm flipH="1">
            <a:off x="8080562" y="1278194"/>
            <a:ext cx="156155" cy="43262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070C1CD9-B94A-4735-B22E-C45366F1B660}"/>
              </a:ext>
            </a:extLst>
          </p:cNvPr>
          <p:cNvSpPr/>
          <p:nvPr/>
        </p:nvSpPr>
        <p:spPr>
          <a:xfrm>
            <a:off x="943436" y="2054176"/>
            <a:ext cx="4794921" cy="31676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27978F-96E8-4926-BDFC-250BFC92768A}"/>
              </a:ext>
            </a:extLst>
          </p:cNvPr>
          <p:cNvSpPr txBox="1"/>
          <p:nvPr/>
        </p:nvSpPr>
        <p:spPr>
          <a:xfrm>
            <a:off x="7301213" y="2054176"/>
            <a:ext cx="1267078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no overflow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936A5EF-97D8-42D7-808A-CC6A1A2C54AF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5738357" y="2223453"/>
            <a:ext cx="156285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2">
            <a:extLst>
              <a:ext uri="{FF2B5EF4-FFF2-40B4-BE49-F238E27FC236}">
                <a16:creationId xmlns:a16="http://schemas.microsoft.com/office/drawing/2014/main" id="{58DBA8ED-BB59-4946-9777-46D2F7772B68}"/>
              </a:ext>
            </a:extLst>
          </p:cNvPr>
          <p:cNvSpPr/>
          <p:nvPr/>
        </p:nvSpPr>
        <p:spPr>
          <a:xfrm>
            <a:off x="928161" y="2416011"/>
            <a:ext cx="7411130" cy="138174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9D20B5-F9F9-496A-9A0C-542B0115DED5}"/>
              </a:ext>
            </a:extLst>
          </p:cNvPr>
          <p:cNvSpPr txBox="1"/>
          <p:nvPr/>
        </p:nvSpPr>
        <p:spPr>
          <a:xfrm>
            <a:off x="6759914" y="4291211"/>
            <a:ext cx="1468213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with overflow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CB9197C-C616-4346-88B2-0D32A1642C42}"/>
              </a:ext>
            </a:extLst>
          </p:cNvPr>
          <p:cNvCxnSpPr>
            <a:cxnSpLocks/>
          </p:cNvCxnSpPr>
          <p:nvPr/>
        </p:nvCxnSpPr>
        <p:spPr>
          <a:xfrm flipH="1" flipV="1">
            <a:off x="6168756" y="3797753"/>
            <a:ext cx="591161" cy="50820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6">
            <a:extLst>
              <a:ext uri="{FF2B5EF4-FFF2-40B4-BE49-F238E27FC236}">
                <a16:creationId xmlns:a16="http://schemas.microsoft.com/office/drawing/2014/main" id="{5050FF00-FDCA-40EA-B5A6-FC6C1EE51170}"/>
              </a:ext>
            </a:extLst>
          </p:cNvPr>
          <p:cNvSpPr/>
          <p:nvPr/>
        </p:nvSpPr>
        <p:spPr>
          <a:xfrm>
            <a:off x="1241341" y="3502784"/>
            <a:ext cx="2679291" cy="29496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4EEC8A-7D5F-4940-B1EA-2D0A9CA950E3}"/>
              </a:ext>
            </a:extLst>
          </p:cNvPr>
          <p:cNvSpPr txBox="1"/>
          <p:nvPr/>
        </p:nvSpPr>
        <p:spPr>
          <a:xfrm>
            <a:off x="4508406" y="4256779"/>
            <a:ext cx="1953548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new child to parent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B8D8C2E-F41C-414E-AEBD-A244D6E73FFC}"/>
              </a:ext>
            </a:extLst>
          </p:cNvPr>
          <p:cNvCxnSpPr/>
          <p:nvPr/>
        </p:nvCxnSpPr>
        <p:spPr>
          <a:xfrm flipH="1" flipV="1">
            <a:off x="3897119" y="3775303"/>
            <a:ext cx="591161" cy="50820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496076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659" y="263320"/>
            <a:ext cx="7553632" cy="466725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Pseudo Code for Insertion in </a:t>
            </a:r>
            <a:r>
              <a:rPr lang="en-US" altLang="en-US" sz="36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3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7912" y="884903"/>
            <a:ext cx="7908175" cy="5709777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pointer-key pair to be inserted into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new sibling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of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if created, and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smallest key value in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a leaf 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sequence pointer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...,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create a new leaf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 </a:t>
            </a:r>
            <a:endParaRPr lang="en-US" altLang="en-US" sz="1600" dirty="0">
              <a:solidFill>
                <a:srgbClr val="FF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p''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sequence pointers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Insert(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Null)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room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the content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create a new node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 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 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</a:t>
            </a:r>
            <a:endParaRPr lang="en-US" altLang="en-US" sz="1600" dirty="0">
              <a:solidFill>
                <a:srgbClr val="FF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leave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-- 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			               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4608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8AF1CD-7B2E-4A49-B10F-BAFEDCA3877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69</a:t>
            </a:fld>
            <a:endParaRPr lang="en-US" altLang="en-US" sz="1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5D0212-F77A-4C21-8AEE-9487631EB1B0}"/>
              </a:ext>
            </a:extLst>
          </p:cNvPr>
          <p:cNvSpPr txBox="1"/>
          <p:nvPr/>
        </p:nvSpPr>
        <p:spPr>
          <a:xfrm>
            <a:off x="7925962" y="2952855"/>
            <a:ext cx="1064476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insert in</a:t>
            </a:r>
          </a:p>
          <a:p>
            <a:r>
              <a:rPr lang="en-US" sz="1600" dirty="0"/>
              <a:t>a </a:t>
            </a:r>
            <a:r>
              <a:rPr lang="en-US" sz="1600" dirty="0" err="1"/>
              <a:t>nonleaf</a:t>
            </a:r>
            <a:endParaRPr lang="en-US" sz="1600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62C127C-58D0-4326-9D7B-B483E83B0B77}"/>
              </a:ext>
            </a:extLst>
          </p:cNvPr>
          <p:cNvCxnSpPr>
            <a:cxnSpLocks/>
          </p:cNvCxnSpPr>
          <p:nvPr/>
        </p:nvCxnSpPr>
        <p:spPr>
          <a:xfrm flipH="1">
            <a:off x="7821637" y="3537630"/>
            <a:ext cx="347479" cy="23780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18">
            <a:extLst>
              <a:ext uri="{FF2B5EF4-FFF2-40B4-BE49-F238E27FC236}">
                <a16:creationId xmlns:a16="http://schemas.microsoft.com/office/drawing/2014/main" id="{664F04DC-943F-415B-A0A2-DF12A94DC99C}"/>
              </a:ext>
            </a:extLst>
          </p:cNvPr>
          <p:cNvSpPr/>
          <p:nvPr/>
        </p:nvSpPr>
        <p:spPr>
          <a:xfrm>
            <a:off x="644978" y="3775430"/>
            <a:ext cx="7694313" cy="281925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71034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659" y="263320"/>
            <a:ext cx="7553632" cy="466725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Pseudo Code for Insertion in </a:t>
            </a:r>
            <a:r>
              <a:rPr lang="en-US" altLang="en-US" sz="36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3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7912" y="884903"/>
            <a:ext cx="7908175" cy="5709777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pointer-key pair to be inserted into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new sibling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of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if created, and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smallest key value in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a leaf 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sequence pointer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...,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create a new leaf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 </a:t>
            </a:r>
            <a:endParaRPr lang="en-US" altLang="en-US" sz="1600" dirty="0">
              <a:solidFill>
                <a:srgbClr val="FF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p''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sequence pointers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Insert(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Null)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room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the content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create a new node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 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 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</a:t>
            </a:r>
            <a:endParaRPr lang="en-US" altLang="en-US" sz="1600" dirty="0">
              <a:solidFill>
                <a:srgbClr val="FF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leave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-- 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			               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4608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8AF1CD-7B2E-4A49-B10F-BAFEDCA3877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70</a:t>
            </a:fld>
            <a:endParaRPr lang="en-US" altLang="en-US" sz="1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5D0212-F77A-4C21-8AEE-9487631EB1B0}"/>
              </a:ext>
            </a:extLst>
          </p:cNvPr>
          <p:cNvSpPr txBox="1"/>
          <p:nvPr/>
        </p:nvSpPr>
        <p:spPr>
          <a:xfrm>
            <a:off x="7925962" y="2952855"/>
            <a:ext cx="1064476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insert in</a:t>
            </a:r>
          </a:p>
          <a:p>
            <a:r>
              <a:rPr lang="en-US" sz="1600" dirty="0"/>
              <a:t>a </a:t>
            </a:r>
            <a:r>
              <a:rPr lang="en-US" sz="1600" dirty="0" err="1"/>
              <a:t>nonleaf</a:t>
            </a:r>
            <a:endParaRPr lang="en-US" sz="1600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62C127C-58D0-4326-9D7B-B483E83B0B77}"/>
              </a:ext>
            </a:extLst>
          </p:cNvPr>
          <p:cNvCxnSpPr>
            <a:cxnSpLocks/>
          </p:cNvCxnSpPr>
          <p:nvPr/>
        </p:nvCxnSpPr>
        <p:spPr>
          <a:xfrm flipH="1">
            <a:off x="7821637" y="3537630"/>
            <a:ext cx="347479" cy="23780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18">
            <a:extLst>
              <a:ext uri="{FF2B5EF4-FFF2-40B4-BE49-F238E27FC236}">
                <a16:creationId xmlns:a16="http://schemas.microsoft.com/office/drawing/2014/main" id="{664F04DC-943F-415B-A0A2-DF12A94DC99C}"/>
              </a:ext>
            </a:extLst>
          </p:cNvPr>
          <p:cNvSpPr/>
          <p:nvPr/>
        </p:nvSpPr>
        <p:spPr>
          <a:xfrm>
            <a:off x="644978" y="3775430"/>
            <a:ext cx="7694313" cy="281925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8">
            <a:extLst>
              <a:ext uri="{FF2B5EF4-FFF2-40B4-BE49-F238E27FC236}">
                <a16:creationId xmlns:a16="http://schemas.microsoft.com/office/drawing/2014/main" id="{590EABCB-ADBC-47E0-8850-1473B59C2295}"/>
              </a:ext>
            </a:extLst>
          </p:cNvPr>
          <p:cNvSpPr/>
          <p:nvPr/>
        </p:nvSpPr>
        <p:spPr>
          <a:xfrm>
            <a:off x="970366" y="4446420"/>
            <a:ext cx="2261420" cy="275939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4F6CD9-20E2-4B20-92E5-F76F10A10680}"/>
              </a:ext>
            </a:extLst>
          </p:cNvPr>
          <p:cNvSpPr txBox="1"/>
          <p:nvPr/>
        </p:nvSpPr>
        <p:spPr>
          <a:xfrm>
            <a:off x="79407" y="3399942"/>
            <a:ext cx="10107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recursion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E8DE5F7-2A3C-4D41-A154-B084D32BF5BA}"/>
              </a:ext>
            </a:extLst>
          </p:cNvPr>
          <p:cNvCxnSpPr/>
          <p:nvPr/>
        </p:nvCxnSpPr>
        <p:spPr>
          <a:xfrm>
            <a:off x="471881" y="3739876"/>
            <a:ext cx="600077" cy="706544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688421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659" y="263320"/>
            <a:ext cx="7553632" cy="466725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Pseudo Code for Insertion in </a:t>
            </a:r>
            <a:r>
              <a:rPr lang="en-US" altLang="en-US" sz="36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3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7912" y="884903"/>
            <a:ext cx="7908175" cy="5709777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pointer-key pair to be inserted into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new sibling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of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if created, and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smallest key value in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a leaf 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sequence pointer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...,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create a new leaf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 </a:t>
            </a:r>
            <a:endParaRPr lang="en-US" altLang="en-US" sz="1600" dirty="0">
              <a:solidFill>
                <a:srgbClr val="FF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p''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sequence pointers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Insert(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Null)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room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the content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create a new node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 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 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</a:t>
            </a:r>
            <a:endParaRPr lang="en-US" altLang="en-US" sz="1600" dirty="0">
              <a:solidFill>
                <a:srgbClr val="FF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leave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-- 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			               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4608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8AF1CD-7B2E-4A49-B10F-BAFEDCA3877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71</a:t>
            </a:fld>
            <a:endParaRPr lang="en-US" altLang="en-US" sz="1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5D0212-F77A-4C21-8AEE-9487631EB1B0}"/>
              </a:ext>
            </a:extLst>
          </p:cNvPr>
          <p:cNvSpPr txBox="1"/>
          <p:nvPr/>
        </p:nvSpPr>
        <p:spPr>
          <a:xfrm>
            <a:off x="7925962" y="2952855"/>
            <a:ext cx="1064476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insert in</a:t>
            </a:r>
          </a:p>
          <a:p>
            <a:r>
              <a:rPr lang="en-US" sz="1600" dirty="0"/>
              <a:t>a </a:t>
            </a:r>
            <a:r>
              <a:rPr lang="en-US" sz="1600" dirty="0" err="1"/>
              <a:t>nonleaf</a:t>
            </a:r>
            <a:endParaRPr lang="en-US" sz="1600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62C127C-58D0-4326-9D7B-B483E83B0B77}"/>
              </a:ext>
            </a:extLst>
          </p:cNvPr>
          <p:cNvCxnSpPr>
            <a:cxnSpLocks/>
          </p:cNvCxnSpPr>
          <p:nvPr/>
        </p:nvCxnSpPr>
        <p:spPr>
          <a:xfrm flipH="1">
            <a:off x="7821637" y="3537630"/>
            <a:ext cx="347479" cy="23780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18">
            <a:extLst>
              <a:ext uri="{FF2B5EF4-FFF2-40B4-BE49-F238E27FC236}">
                <a16:creationId xmlns:a16="http://schemas.microsoft.com/office/drawing/2014/main" id="{664F04DC-943F-415B-A0A2-DF12A94DC99C}"/>
              </a:ext>
            </a:extLst>
          </p:cNvPr>
          <p:cNvSpPr/>
          <p:nvPr/>
        </p:nvSpPr>
        <p:spPr>
          <a:xfrm>
            <a:off x="644978" y="3775430"/>
            <a:ext cx="7694313" cy="281925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8">
            <a:extLst>
              <a:ext uri="{FF2B5EF4-FFF2-40B4-BE49-F238E27FC236}">
                <a16:creationId xmlns:a16="http://schemas.microsoft.com/office/drawing/2014/main" id="{590EABCB-ADBC-47E0-8850-1473B59C2295}"/>
              </a:ext>
            </a:extLst>
          </p:cNvPr>
          <p:cNvSpPr/>
          <p:nvPr/>
        </p:nvSpPr>
        <p:spPr>
          <a:xfrm>
            <a:off x="970366" y="4446420"/>
            <a:ext cx="2261420" cy="275939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4F6CD9-20E2-4B20-92E5-F76F10A10680}"/>
              </a:ext>
            </a:extLst>
          </p:cNvPr>
          <p:cNvSpPr txBox="1"/>
          <p:nvPr/>
        </p:nvSpPr>
        <p:spPr>
          <a:xfrm>
            <a:off x="79407" y="3399942"/>
            <a:ext cx="10107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recursion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E8DE5F7-2A3C-4D41-A154-B084D32BF5BA}"/>
              </a:ext>
            </a:extLst>
          </p:cNvPr>
          <p:cNvCxnSpPr/>
          <p:nvPr/>
        </p:nvCxnSpPr>
        <p:spPr>
          <a:xfrm>
            <a:off x="471881" y="3739876"/>
            <a:ext cx="600077" cy="706544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5">
            <a:extLst>
              <a:ext uri="{FF2B5EF4-FFF2-40B4-BE49-F238E27FC236}">
                <a16:creationId xmlns:a16="http://schemas.microsoft.com/office/drawing/2014/main" id="{BEE6BE06-D6C7-4858-9AF6-E0A2B488CFCD}"/>
              </a:ext>
            </a:extLst>
          </p:cNvPr>
          <p:cNvSpPr/>
          <p:nvPr/>
        </p:nvSpPr>
        <p:spPr>
          <a:xfrm>
            <a:off x="963692" y="4735089"/>
            <a:ext cx="3511679" cy="27594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52E6F8-816F-46F5-835A-55EB8A2EDBD8}"/>
              </a:ext>
            </a:extLst>
          </p:cNvPr>
          <p:cNvSpPr txBox="1"/>
          <p:nvPr/>
        </p:nvSpPr>
        <p:spPr>
          <a:xfrm>
            <a:off x="4864531" y="4601137"/>
            <a:ext cx="1244636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no overflow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FF9DFFE-F7B6-4FEC-AB9F-949D7CC21F17}"/>
              </a:ext>
            </a:extLst>
          </p:cNvPr>
          <p:cNvCxnSpPr/>
          <p:nvPr/>
        </p:nvCxnSpPr>
        <p:spPr>
          <a:xfrm flipH="1">
            <a:off x="4503614" y="4807741"/>
            <a:ext cx="354558" cy="43798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731076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659" y="263320"/>
            <a:ext cx="7553632" cy="466725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Pseudo Code for Insertion in </a:t>
            </a:r>
            <a:r>
              <a:rPr lang="en-US" altLang="en-US" sz="36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3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7912" y="884903"/>
            <a:ext cx="7908175" cy="5709777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pointer-key pair to be inserted into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new sibling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of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if created, and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smallest key value in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a leaf 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sequence pointer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...,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create a new leaf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 </a:t>
            </a:r>
            <a:endParaRPr lang="en-US" altLang="en-US" sz="1600" dirty="0">
              <a:solidFill>
                <a:srgbClr val="FF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p''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sequence pointers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Insert(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Null)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room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the content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create a new node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 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 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</a:t>
            </a:r>
            <a:endParaRPr lang="en-US" altLang="en-US" sz="1600" dirty="0">
              <a:solidFill>
                <a:srgbClr val="FF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leave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-- 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			               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4608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8AF1CD-7B2E-4A49-B10F-BAFEDCA3877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72</a:t>
            </a:fld>
            <a:endParaRPr lang="en-US" altLang="en-US" sz="1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5D0212-F77A-4C21-8AEE-9487631EB1B0}"/>
              </a:ext>
            </a:extLst>
          </p:cNvPr>
          <p:cNvSpPr txBox="1"/>
          <p:nvPr/>
        </p:nvSpPr>
        <p:spPr>
          <a:xfrm>
            <a:off x="7925962" y="2952855"/>
            <a:ext cx="1064476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insert in</a:t>
            </a:r>
          </a:p>
          <a:p>
            <a:r>
              <a:rPr lang="en-US" sz="1600" dirty="0"/>
              <a:t>a </a:t>
            </a:r>
            <a:r>
              <a:rPr lang="en-US" sz="1600" dirty="0" err="1"/>
              <a:t>nonleaf</a:t>
            </a:r>
            <a:endParaRPr lang="en-US" sz="1600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62C127C-58D0-4326-9D7B-B483E83B0B77}"/>
              </a:ext>
            </a:extLst>
          </p:cNvPr>
          <p:cNvCxnSpPr>
            <a:cxnSpLocks/>
          </p:cNvCxnSpPr>
          <p:nvPr/>
        </p:nvCxnSpPr>
        <p:spPr>
          <a:xfrm flipH="1">
            <a:off x="7821637" y="3537630"/>
            <a:ext cx="347479" cy="23780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18">
            <a:extLst>
              <a:ext uri="{FF2B5EF4-FFF2-40B4-BE49-F238E27FC236}">
                <a16:creationId xmlns:a16="http://schemas.microsoft.com/office/drawing/2014/main" id="{664F04DC-943F-415B-A0A2-DF12A94DC99C}"/>
              </a:ext>
            </a:extLst>
          </p:cNvPr>
          <p:cNvSpPr/>
          <p:nvPr/>
        </p:nvSpPr>
        <p:spPr>
          <a:xfrm>
            <a:off x="644978" y="3775430"/>
            <a:ext cx="7694313" cy="281925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8">
            <a:extLst>
              <a:ext uri="{FF2B5EF4-FFF2-40B4-BE49-F238E27FC236}">
                <a16:creationId xmlns:a16="http://schemas.microsoft.com/office/drawing/2014/main" id="{590EABCB-ADBC-47E0-8850-1473B59C2295}"/>
              </a:ext>
            </a:extLst>
          </p:cNvPr>
          <p:cNvSpPr/>
          <p:nvPr/>
        </p:nvSpPr>
        <p:spPr>
          <a:xfrm>
            <a:off x="970366" y="4446420"/>
            <a:ext cx="2261420" cy="275939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4F6CD9-20E2-4B20-92E5-F76F10A10680}"/>
              </a:ext>
            </a:extLst>
          </p:cNvPr>
          <p:cNvSpPr txBox="1"/>
          <p:nvPr/>
        </p:nvSpPr>
        <p:spPr>
          <a:xfrm>
            <a:off x="79407" y="3399942"/>
            <a:ext cx="10107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recursion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E8DE5F7-2A3C-4D41-A154-B084D32BF5BA}"/>
              </a:ext>
            </a:extLst>
          </p:cNvPr>
          <p:cNvCxnSpPr/>
          <p:nvPr/>
        </p:nvCxnSpPr>
        <p:spPr>
          <a:xfrm>
            <a:off x="471881" y="3739876"/>
            <a:ext cx="600077" cy="706544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5">
            <a:extLst>
              <a:ext uri="{FF2B5EF4-FFF2-40B4-BE49-F238E27FC236}">
                <a16:creationId xmlns:a16="http://schemas.microsoft.com/office/drawing/2014/main" id="{BEE6BE06-D6C7-4858-9AF6-E0A2B488CFCD}"/>
              </a:ext>
            </a:extLst>
          </p:cNvPr>
          <p:cNvSpPr/>
          <p:nvPr/>
        </p:nvSpPr>
        <p:spPr>
          <a:xfrm>
            <a:off x="963692" y="4735089"/>
            <a:ext cx="3511679" cy="27594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52E6F8-816F-46F5-835A-55EB8A2EDBD8}"/>
              </a:ext>
            </a:extLst>
          </p:cNvPr>
          <p:cNvSpPr txBox="1"/>
          <p:nvPr/>
        </p:nvSpPr>
        <p:spPr>
          <a:xfrm>
            <a:off x="4864531" y="4601137"/>
            <a:ext cx="1244636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no overflow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FF9DFFE-F7B6-4FEC-AB9F-949D7CC21F17}"/>
              </a:ext>
            </a:extLst>
          </p:cNvPr>
          <p:cNvCxnSpPr/>
          <p:nvPr/>
        </p:nvCxnSpPr>
        <p:spPr>
          <a:xfrm flipH="1">
            <a:off x="4503614" y="4807741"/>
            <a:ext cx="354558" cy="43798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62DAFC8-405F-4410-884F-9390DFB5C315}"/>
              </a:ext>
            </a:extLst>
          </p:cNvPr>
          <p:cNvCxnSpPr>
            <a:cxnSpLocks/>
          </p:cNvCxnSpPr>
          <p:nvPr/>
        </p:nvCxnSpPr>
        <p:spPr>
          <a:xfrm>
            <a:off x="6918638" y="4194628"/>
            <a:ext cx="0" cy="8164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25">
            <a:extLst>
              <a:ext uri="{FF2B5EF4-FFF2-40B4-BE49-F238E27FC236}">
                <a16:creationId xmlns:a16="http://schemas.microsoft.com/office/drawing/2014/main" id="{F71C14B5-DA50-474D-BE2F-A99751FBC553}"/>
              </a:ext>
            </a:extLst>
          </p:cNvPr>
          <p:cNvSpPr/>
          <p:nvPr/>
        </p:nvSpPr>
        <p:spPr>
          <a:xfrm>
            <a:off x="977760" y="5030034"/>
            <a:ext cx="6435914" cy="26966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2BB734E-55DE-40C7-BD5C-888CB4FC2566}"/>
              </a:ext>
            </a:extLst>
          </p:cNvPr>
          <p:cNvSpPr txBox="1"/>
          <p:nvPr/>
        </p:nvSpPr>
        <p:spPr>
          <a:xfrm>
            <a:off x="6501619" y="3843888"/>
            <a:ext cx="1161762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no overflow</a:t>
            </a:r>
          </a:p>
        </p:txBody>
      </p:sp>
    </p:spTree>
    <p:extLst>
      <p:ext uri="{BB962C8B-B14F-4D97-AF65-F5344CB8AC3E}">
        <p14:creationId xmlns:p14="http://schemas.microsoft.com/office/powerpoint/2010/main" val="409605203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659" y="263320"/>
            <a:ext cx="7553632" cy="466725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Pseudo Code for Insertion in </a:t>
            </a:r>
            <a:r>
              <a:rPr lang="en-US" altLang="en-US" sz="36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3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7912" y="884903"/>
            <a:ext cx="7908175" cy="5709777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pointer-key pair to be inserted into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new sibling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of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if created, and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smallest key value in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a leaf 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sequence pointer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...,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create a new leaf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 </a:t>
            </a:r>
            <a:endParaRPr lang="en-US" altLang="en-US" sz="1600" dirty="0">
              <a:solidFill>
                <a:srgbClr val="FF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p''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sequence pointers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Insert(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Null)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room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the content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create a new node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 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 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</a:t>
            </a:r>
            <a:endParaRPr lang="en-US" altLang="en-US" sz="1600" dirty="0">
              <a:solidFill>
                <a:srgbClr val="FF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leave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-- 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			               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4608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8AF1CD-7B2E-4A49-B10F-BAFEDCA3877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73</a:t>
            </a:fld>
            <a:endParaRPr lang="en-US" altLang="en-US" sz="1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5D0212-F77A-4C21-8AEE-9487631EB1B0}"/>
              </a:ext>
            </a:extLst>
          </p:cNvPr>
          <p:cNvSpPr txBox="1"/>
          <p:nvPr/>
        </p:nvSpPr>
        <p:spPr>
          <a:xfrm>
            <a:off x="7925962" y="2952855"/>
            <a:ext cx="1064476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insert in</a:t>
            </a:r>
          </a:p>
          <a:p>
            <a:r>
              <a:rPr lang="en-US" sz="1600" dirty="0"/>
              <a:t>a </a:t>
            </a:r>
            <a:r>
              <a:rPr lang="en-US" sz="1600" dirty="0" err="1"/>
              <a:t>nonleaf</a:t>
            </a:r>
            <a:endParaRPr lang="en-US" sz="1600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62C127C-58D0-4326-9D7B-B483E83B0B77}"/>
              </a:ext>
            </a:extLst>
          </p:cNvPr>
          <p:cNvCxnSpPr>
            <a:cxnSpLocks/>
          </p:cNvCxnSpPr>
          <p:nvPr/>
        </p:nvCxnSpPr>
        <p:spPr>
          <a:xfrm flipH="1">
            <a:off x="7821637" y="3537630"/>
            <a:ext cx="347479" cy="23780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18">
            <a:extLst>
              <a:ext uri="{FF2B5EF4-FFF2-40B4-BE49-F238E27FC236}">
                <a16:creationId xmlns:a16="http://schemas.microsoft.com/office/drawing/2014/main" id="{664F04DC-943F-415B-A0A2-DF12A94DC99C}"/>
              </a:ext>
            </a:extLst>
          </p:cNvPr>
          <p:cNvSpPr/>
          <p:nvPr/>
        </p:nvSpPr>
        <p:spPr>
          <a:xfrm>
            <a:off x="644978" y="3775430"/>
            <a:ext cx="7694313" cy="281925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8">
            <a:extLst>
              <a:ext uri="{FF2B5EF4-FFF2-40B4-BE49-F238E27FC236}">
                <a16:creationId xmlns:a16="http://schemas.microsoft.com/office/drawing/2014/main" id="{590EABCB-ADBC-47E0-8850-1473B59C2295}"/>
              </a:ext>
            </a:extLst>
          </p:cNvPr>
          <p:cNvSpPr/>
          <p:nvPr/>
        </p:nvSpPr>
        <p:spPr>
          <a:xfrm>
            <a:off x="970366" y="4446420"/>
            <a:ext cx="2261420" cy="275939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4F6CD9-20E2-4B20-92E5-F76F10A10680}"/>
              </a:ext>
            </a:extLst>
          </p:cNvPr>
          <p:cNvSpPr txBox="1"/>
          <p:nvPr/>
        </p:nvSpPr>
        <p:spPr>
          <a:xfrm>
            <a:off x="79407" y="3399942"/>
            <a:ext cx="10107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recursion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E8DE5F7-2A3C-4D41-A154-B084D32BF5BA}"/>
              </a:ext>
            </a:extLst>
          </p:cNvPr>
          <p:cNvCxnSpPr/>
          <p:nvPr/>
        </p:nvCxnSpPr>
        <p:spPr>
          <a:xfrm>
            <a:off x="471881" y="3739876"/>
            <a:ext cx="600077" cy="706544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5">
            <a:extLst>
              <a:ext uri="{FF2B5EF4-FFF2-40B4-BE49-F238E27FC236}">
                <a16:creationId xmlns:a16="http://schemas.microsoft.com/office/drawing/2014/main" id="{BEE6BE06-D6C7-4858-9AF6-E0A2B488CFCD}"/>
              </a:ext>
            </a:extLst>
          </p:cNvPr>
          <p:cNvSpPr/>
          <p:nvPr/>
        </p:nvSpPr>
        <p:spPr>
          <a:xfrm>
            <a:off x="963692" y="4735089"/>
            <a:ext cx="3511679" cy="27594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52E6F8-816F-46F5-835A-55EB8A2EDBD8}"/>
              </a:ext>
            </a:extLst>
          </p:cNvPr>
          <p:cNvSpPr txBox="1"/>
          <p:nvPr/>
        </p:nvSpPr>
        <p:spPr>
          <a:xfrm>
            <a:off x="4864531" y="4601137"/>
            <a:ext cx="1244636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no overflow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FF9DFFE-F7B6-4FEC-AB9F-949D7CC21F17}"/>
              </a:ext>
            </a:extLst>
          </p:cNvPr>
          <p:cNvCxnSpPr/>
          <p:nvPr/>
        </p:nvCxnSpPr>
        <p:spPr>
          <a:xfrm flipH="1">
            <a:off x="4503614" y="4807741"/>
            <a:ext cx="354558" cy="43798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62DAFC8-405F-4410-884F-9390DFB5C315}"/>
              </a:ext>
            </a:extLst>
          </p:cNvPr>
          <p:cNvCxnSpPr>
            <a:cxnSpLocks/>
          </p:cNvCxnSpPr>
          <p:nvPr/>
        </p:nvCxnSpPr>
        <p:spPr>
          <a:xfrm>
            <a:off x="6918638" y="4194628"/>
            <a:ext cx="0" cy="8164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25">
            <a:extLst>
              <a:ext uri="{FF2B5EF4-FFF2-40B4-BE49-F238E27FC236}">
                <a16:creationId xmlns:a16="http://schemas.microsoft.com/office/drawing/2014/main" id="{F71C14B5-DA50-474D-BE2F-A99751FBC553}"/>
              </a:ext>
            </a:extLst>
          </p:cNvPr>
          <p:cNvSpPr/>
          <p:nvPr/>
        </p:nvSpPr>
        <p:spPr>
          <a:xfrm>
            <a:off x="977760" y="5030034"/>
            <a:ext cx="6435914" cy="26966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2BB734E-55DE-40C7-BD5C-888CB4FC2566}"/>
              </a:ext>
            </a:extLst>
          </p:cNvPr>
          <p:cNvSpPr txBox="1"/>
          <p:nvPr/>
        </p:nvSpPr>
        <p:spPr>
          <a:xfrm>
            <a:off x="6501619" y="3843888"/>
            <a:ext cx="1161762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no overflow</a:t>
            </a:r>
          </a:p>
        </p:txBody>
      </p:sp>
      <p:sp>
        <p:nvSpPr>
          <p:cNvPr id="17" name="Rounded Rectangle 12">
            <a:extLst>
              <a:ext uri="{FF2B5EF4-FFF2-40B4-BE49-F238E27FC236}">
                <a16:creationId xmlns:a16="http://schemas.microsoft.com/office/drawing/2014/main" id="{878F0491-0F78-4483-8472-3B99539B5587}"/>
              </a:ext>
            </a:extLst>
          </p:cNvPr>
          <p:cNvSpPr/>
          <p:nvPr/>
        </p:nvSpPr>
        <p:spPr>
          <a:xfrm>
            <a:off x="970364" y="5280805"/>
            <a:ext cx="7195875" cy="126747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6D74D83-7498-425E-8699-638F4B6B60B0}"/>
              </a:ext>
            </a:extLst>
          </p:cNvPr>
          <p:cNvSpPr txBox="1"/>
          <p:nvPr/>
        </p:nvSpPr>
        <p:spPr>
          <a:xfrm>
            <a:off x="-55279" y="4597373"/>
            <a:ext cx="971569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with </a:t>
            </a:r>
          </a:p>
          <a:p>
            <a:r>
              <a:rPr lang="en-US" sz="1600" dirty="0"/>
              <a:t>overflow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44412F2-5524-4218-ABEC-CC3F128D0107}"/>
              </a:ext>
            </a:extLst>
          </p:cNvPr>
          <p:cNvCxnSpPr>
            <a:cxnSpLocks/>
          </p:cNvCxnSpPr>
          <p:nvPr/>
        </p:nvCxnSpPr>
        <p:spPr>
          <a:xfrm>
            <a:off x="385215" y="5177507"/>
            <a:ext cx="600077" cy="70654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189884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659" y="263320"/>
            <a:ext cx="7553632" cy="466725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Pseudo Code for Insertion in </a:t>
            </a:r>
            <a:r>
              <a:rPr lang="en-US" altLang="en-US" sz="36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3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7912" y="884903"/>
            <a:ext cx="7908175" cy="5709777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pointer-key pair to be inserted into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new sibling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of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if created, and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smallest key value in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a leaf 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sequence pointer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...,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create a new leaf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 </a:t>
            </a:r>
            <a:endParaRPr lang="en-US" altLang="en-US" sz="1600" dirty="0">
              <a:solidFill>
                <a:srgbClr val="FF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p''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sequence pointers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Insert(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Null)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room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the content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create a new node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 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 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</a:t>
            </a:r>
            <a:endParaRPr lang="en-US" altLang="en-US" sz="1600" dirty="0">
              <a:solidFill>
                <a:srgbClr val="FF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leave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-- 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			               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4608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8AF1CD-7B2E-4A49-B10F-BAFEDCA3877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74</a:t>
            </a:fld>
            <a:endParaRPr lang="en-US" altLang="en-US" sz="1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5D0212-F77A-4C21-8AEE-9487631EB1B0}"/>
              </a:ext>
            </a:extLst>
          </p:cNvPr>
          <p:cNvSpPr txBox="1"/>
          <p:nvPr/>
        </p:nvSpPr>
        <p:spPr>
          <a:xfrm>
            <a:off x="7925962" y="2952855"/>
            <a:ext cx="1064476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insert in</a:t>
            </a:r>
          </a:p>
          <a:p>
            <a:r>
              <a:rPr lang="en-US" sz="1600" dirty="0"/>
              <a:t>a </a:t>
            </a:r>
            <a:r>
              <a:rPr lang="en-US" sz="1600" dirty="0" err="1"/>
              <a:t>nonleaf</a:t>
            </a:r>
            <a:endParaRPr lang="en-US" sz="1600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62C127C-58D0-4326-9D7B-B483E83B0B77}"/>
              </a:ext>
            </a:extLst>
          </p:cNvPr>
          <p:cNvCxnSpPr>
            <a:cxnSpLocks/>
          </p:cNvCxnSpPr>
          <p:nvPr/>
        </p:nvCxnSpPr>
        <p:spPr>
          <a:xfrm flipH="1">
            <a:off x="7821637" y="3537630"/>
            <a:ext cx="347479" cy="23780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18">
            <a:extLst>
              <a:ext uri="{FF2B5EF4-FFF2-40B4-BE49-F238E27FC236}">
                <a16:creationId xmlns:a16="http://schemas.microsoft.com/office/drawing/2014/main" id="{664F04DC-943F-415B-A0A2-DF12A94DC99C}"/>
              </a:ext>
            </a:extLst>
          </p:cNvPr>
          <p:cNvSpPr/>
          <p:nvPr/>
        </p:nvSpPr>
        <p:spPr>
          <a:xfrm>
            <a:off x="644978" y="3775430"/>
            <a:ext cx="7694313" cy="281925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8">
            <a:extLst>
              <a:ext uri="{FF2B5EF4-FFF2-40B4-BE49-F238E27FC236}">
                <a16:creationId xmlns:a16="http://schemas.microsoft.com/office/drawing/2014/main" id="{590EABCB-ADBC-47E0-8850-1473B59C2295}"/>
              </a:ext>
            </a:extLst>
          </p:cNvPr>
          <p:cNvSpPr/>
          <p:nvPr/>
        </p:nvSpPr>
        <p:spPr>
          <a:xfrm>
            <a:off x="970366" y="4446420"/>
            <a:ext cx="2261420" cy="275939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4F6CD9-20E2-4B20-92E5-F76F10A10680}"/>
              </a:ext>
            </a:extLst>
          </p:cNvPr>
          <p:cNvSpPr txBox="1"/>
          <p:nvPr/>
        </p:nvSpPr>
        <p:spPr>
          <a:xfrm>
            <a:off x="79407" y="3399942"/>
            <a:ext cx="10107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recursion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E8DE5F7-2A3C-4D41-A154-B084D32BF5BA}"/>
              </a:ext>
            </a:extLst>
          </p:cNvPr>
          <p:cNvCxnSpPr/>
          <p:nvPr/>
        </p:nvCxnSpPr>
        <p:spPr>
          <a:xfrm>
            <a:off x="471881" y="3739876"/>
            <a:ext cx="600077" cy="706544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5">
            <a:extLst>
              <a:ext uri="{FF2B5EF4-FFF2-40B4-BE49-F238E27FC236}">
                <a16:creationId xmlns:a16="http://schemas.microsoft.com/office/drawing/2014/main" id="{BEE6BE06-D6C7-4858-9AF6-E0A2B488CFCD}"/>
              </a:ext>
            </a:extLst>
          </p:cNvPr>
          <p:cNvSpPr/>
          <p:nvPr/>
        </p:nvSpPr>
        <p:spPr>
          <a:xfrm>
            <a:off x="963692" y="4735089"/>
            <a:ext cx="3511679" cy="27594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52E6F8-816F-46F5-835A-55EB8A2EDBD8}"/>
              </a:ext>
            </a:extLst>
          </p:cNvPr>
          <p:cNvSpPr txBox="1"/>
          <p:nvPr/>
        </p:nvSpPr>
        <p:spPr>
          <a:xfrm>
            <a:off x="4864531" y="4601137"/>
            <a:ext cx="1244636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no overflow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FF9DFFE-F7B6-4FEC-AB9F-949D7CC21F17}"/>
              </a:ext>
            </a:extLst>
          </p:cNvPr>
          <p:cNvCxnSpPr/>
          <p:nvPr/>
        </p:nvCxnSpPr>
        <p:spPr>
          <a:xfrm flipH="1">
            <a:off x="4503614" y="4807741"/>
            <a:ext cx="354558" cy="43798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62DAFC8-405F-4410-884F-9390DFB5C315}"/>
              </a:ext>
            </a:extLst>
          </p:cNvPr>
          <p:cNvCxnSpPr>
            <a:cxnSpLocks/>
          </p:cNvCxnSpPr>
          <p:nvPr/>
        </p:nvCxnSpPr>
        <p:spPr>
          <a:xfrm>
            <a:off x="6918638" y="4194628"/>
            <a:ext cx="0" cy="8164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25">
            <a:extLst>
              <a:ext uri="{FF2B5EF4-FFF2-40B4-BE49-F238E27FC236}">
                <a16:creationId xmlns:a16="http://schemas.microsoft.com/office/drawing/2014/main" id="{F71C14B5-DA50-474D-BE2F-A99751FBC553}"/>
              </a:ext>
            </a:extLst>
          </p:cNvPr>
          <p:cNvSpPr/>
          <p:nvPr/>
        </p:nvSpPr>
        <p:spPr>
          <a:xfrm>
            <a:off x="977760" y="5030034"/>
            <a:ext cx="6435914" cy="26966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2BB734E-55DE-40C7-BD5C-888CB4FC2566}"/>
              </a:ext>
            </a:extLst>
          </p:cNvPr>
          <p:cNvSpPr txBox="1"/>
          <p:nvPr/>
        </p:nvSpPr>
        <p:spPr>
          <a:xfrm>
            <a:off x="6501619" y="3843888"/>
            <a:ext cx="1161762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no overflow</a:t>
            </a:r>
          </a:p>
        </p:txBody>
      </p:sp>
      <p:sp>
        <p:nvSpPr>
          <p:cNvPr id="17" name="Rounded Rectangle 12">
            <a:extLst>
              <a:ext uri="{FF2B5EF4-FFF2-40B4-BE49-F238E27FC236}">
                <a16:creationId xmlns:a16="http://schemas.microsoft.com/office/drawing/2014/main" id="{878F0491-0F78-4483-8472-3B99539B5587}"/>
              </a:ext>
            </a:extLst>
          </p:cNvPr>
          <p:cNvSpPr/>
          <p:nvPr/>
        </p:nvSpPr>
        <p:spPr>
          <a:xfrm>
            <a:off x="970364" y="5280805"/>
            <a:ext cx="7195875" cy="126747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6D74D83-7498-425E-8699-638F4B6B60B0}"/>
              </a:ext>
            </a:extLst>
          </p:cNvPr>
          <p:cNvSpPr txBox="1"/>
          <p:nvPr/>
        </p:nvSpPr>
        <p:spPr>
          <a:xfrm>
            <a:off x="-55279" y="4597373"/>
            <a:ext cx="971569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with </a:t>
            </a:r>
          </a:p>
          <a:p>
            <a:r>
              <a:rPr lang="en-US" sz="1600" dirty="0"/>
              <a:t>overflow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44412F2-5524-4218-ABEC-CC3F128D0107}"/>
              </a:ext>
            </a:extLst>
          </p:cNvPr>
          <p:cNvCxnSpPr>
            <a:cxnSpLocks/>
          </p:cNvCxnSpPr>
          <p:nvPr/>
        </p:nvCxnSpPr>
        <p:spPr>
          <a:xfrm>
            <a:off x="385215" y="5177507"/>
            <a:ext cx="600077" cy="70654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6">
            <a:extLst>
              <a:ext uri="{FF2B5EF4-FFF2-40B4-BE49-F238E27FC236}">
                <a16:creationId xmlns:a16="http://schemas.microsoft.com/office/drawing/2014/main" id="{34ACABCA-047E-430E-B16B-75EC87B65F43}"/>
              </a:ext>
            </a:extLst>
          </p:cNvPr>
          <p:cNvSpPr/>
          <p:nvPr/>
        </p:nvSpPr>
        <p:spPr>
          <a:xfrm>
            <a:off x="1284704" y="6267011"/>
            <a:ext cx="2679291" cy="29496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14232E9-FB3E-42A1-AB22-0F2606948C6B}"/>
              </a:ext>
            </a:extLst>
          </p:cNvPr>
          <p:cNvSpPr txBox="1"/>
          <p:nvPr/>
        </p:nvSpPr>
        <p:spPr>
          <a:xfrm>
            <a:off x="5252744" y="6267991"/>
            <a:ext cx="1953548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new child to parent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8F4C3FB-4D7B-4924-B0E0-CF7E011BD671}"/>
              </a:ext>
            </a:extLst>
          </p:cNvPr>
          <p:cNvCxnSpPr/>
          <p:nvPr/>
        </p:nvCxnSpPr>
        <p:spPr>
          <a:xfrm flipH="1" flipV="1">
            <a:off x="4015568" y="6447022"/>
            <a:ext cx="1237176" cy="10173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672979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659" y="263320"/>
            <a:ext cx="7553632" cy="466725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+mn-lt"/>
                <a:cs typeface="Times New Roman" panose="02020603050405020304" pitchFamily="18" charset="0"/>
              </a:rPr>
              <a:t>Pseudo Code for Insertion in </a:t>
            </a:r>
            <a:r>
              <a:rPr lang="en-US" altLang="en-US" sz="3600" dirty="0" err="1"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sz="3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7912" y="884903"/>
            <a:ext cx="7908175" cy="5709777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pointer-key pair to be inserted into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new sibling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of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if created, and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smallest key value in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a leaf 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sequence pointer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..., (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create a new leaf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 </a:t>
            </a:r>
            <a:endParaRPr lang="en-US" altLang="en-US" sz="1600" dirty="0">
              <a:solidFill>
                <a:srgbClr val="FF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altLang="en-US" sz="1600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p''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sequence pointers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Insert(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Null)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room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Null); 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re-arrange the content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x"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create a new node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put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-- ) in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 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</a:t>
            </a:r>
            <a:endParaRPr lang="en-US" altLang="en-US" sz="1600" dirty="0">
              <a:solidFill>
                <a:srgbClr val="FF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leave (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-- )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			               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a new root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key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p''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4608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8AF1CD-7B2E-4A49-B10F-BAFEDCA3877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75</a:t>
            </a:fld>
            <a:endParaRPr lang="en-US" altLang="en-US" sz="1400" dirty="0"/>
          </a:p>
        </p:txBody>
      </p:sp>
      <p:sp>
        <p:nvSpPr>
          <p:cNvPr id="8" name="Rounded Rectangle 1">
            <a:extLst>
              <a:ext uri="{FF2B5EF4-FFF2-40B4-BE49-F238E27FC236}">
                <a16:creationId xmlns:a16="http://schemas.microsoft.com/office/drawing/2014/main" id="{27B88CB4-3BB4-455C-A0EE-E18A0D949CBB}"/>
              </a:ext>
            </a:extLst>
          </p:cNvPr>
          <p:cNvSpPr/>
          <p:nvPr/>
        </p:nvSpPr>
        <p:spPr>
          <a:xfrm>
            <a:off x="1241609" y="3243723"/>
            <a:ext cx="7097682" cy="33855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562F4E-EF24-4996-89C0-33C376519F96}"/>
              </a:ext>
            </a:extLst>
          </p:cNvPr>
          <p:cNvSpPr txBox="1"/>
          <p:nvPr/>
        </p:nvSpPr>
        <p:spPr>
          <a:xfrm>
            <a:off x="7135065" y="4382818"/>
            <a:ext cx="10107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new root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C1A14D4-3CB1-498F-A8B6-0AB9AF5D6623}"/>
              </a:ext>
            </a:extLst>
          </p:cNvPr>
          <p:cNvCxnSpPr/>
          <p:nvPr/>
        </p:nvCxnSpPr>
        <p:spPr>
          <a:xfrm flipH="1">
            <a:off x="6410632" y="4706955"/>
            <a:ext cx="734847" cy="135985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7">
            <a:extLst>
              <a:ext uri="{FF2B5EF4-FFF2-40B4-BE49-F238E27FC236}">
                <a16:creationId xmlns:a16="http://schemas.microsoft.com/office/drawing/2014/main" id="{57421BFA-E768-448E-A402-94E683F6CC88}"/>
              </a:ext>
            </a:extLst>
          </p:cNvPr>
          <p:cNvSpPr/>
          <p:nvPr/>
        </p:nvSpPr>
        <p:spPr>
          <a:xfrm>
            <a:off x="1255675" y="6084017"/>
            <a:ext cx="7083615" cy="22096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127934E-9D12-4E47-97B0-5BC681404E5C}"/>
              </a:ext>
            </a:extLst>
          </p:cNvPr>
          <p:cNvCxnSpPr/>
          <p:nvPr/>
        </p:nvCxnSpPr>
        <p:spPr>
          <a:xfrm flipH="1" flipV="1">
            <a:off x="5987846" y="3597838"/>
            <a:ext cx="1147219" cy="80954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392997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48929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Delete in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24448"/>
            <a:ext cx="7772400" cy="4658033"/>
          </a:xfrm>
        </p:spPr>
        <p:txBody>
          <a:bodyPr/>
          <a:lstStyle/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dirty="0">
                <a:cs typeface="Times New Roman" panose="02020603050405020304" pitchFamily="18" charset="0"/>
              </a:rPr>
              <a:t>Basic idea:</a:t>
            </a:r>
          </a:p>
          <a:p>
            <a:pPr indent="-548640" defTabSz="548640" eaLnBrk="1" hangingPunct="1">
              <a:buClr>
                <a:schemeClr val="accent2"/>
              </a:buClr>
              <a:buFont typeface="+mj-lt"/>
              <a:buAutoNum type="arabicPeriod"/>
            </a:pPr>
            <a:r>
              <a:rPr lang="en-US" altLang="en-US" sz="2400" dirty="0">
                <a:cs typeface="Times New Roman" panose="02020603050405020304" pitchFamily="18" charset="0"/>
              </a:rPr>
              <a:t>Find the leaf L where the record r should be 	deleted;</a:t>
            </a:r>
          </a:p>
          <a:p>
            <a:pPr indent="-548640" defTabSz="548640" eaLnBrk="1" hangingPunct="1">
              <a:buClr>
                <a:schemeClr val="accent2"/>
              </a:buClr>
              <a:buFont typeface="+mj-lt"/>
              <a:buAutoNum type="arabicPeriod"/>
            </a:pPr>
            <a:r>
              <a:rPr lang="en-US" altLang="en-US" sz="2400" dirty="0">
                <a:cs typeface="Times New Roman" panose="02020603050405020304" pitchFamily="18" charset="0"/>
              </a:rPr>
              <a:t>If L remains at least half-full after deleting r, then 	delete r, and return;</a:t>
            </a:r>
          </a:p>
          <a:p>
            <a:pPr indent="-548640" defTabSz="548640" eaLnBrk="1" hangingPunct="1">
              <a:buClr>
                <a:schemeClr val="accent2"/>
              </a:buClr>
              <a:buFont typeface="+mj-lt"/>
              <a:buAutoNum type="arabicPeriod"/>
            </a:pPr>
            <a:r>
              <a:rPr lang="en-US" altLang="en-US" sz="2400" dirty="0">
                <a:cs typeface="Times New Roman" panose="02020603050405020304" pitchFamily="18" charset="0"/>
              </a:rPr>
              <a:t>Else consider the sibling L’ of L;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3.1</a:t>
            </a:r>
            <a:r>
              <a:rPr lang="en-US" altLang="en-US" sz="2400" dirty="0">
                <a:cs typeface="Times New Roman" panose="02020603050405020304" pitchFamily="18" charset="0"/>
              </a:rPr>
              <a:t>    If L’ is more than half-full, then move a record 	     from L’ to L, and return; 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3.2</a:t>
            </a:r>
            <a:r>
              <a:rPr lang="en-US" altLang="en-US" sz="2400" dirty="0">
                <a:cs typeface="Times New Roman" panose="02020603050405020304" pitchFamily="18" charset="0"/>
              </a:rPr>
              <a:t>    Else combine L and L’ into a single leaf;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3.3</a:t>
            </a:r>
            <a:r>
              <a:rPr lang="en-US" altLang="en-US" sz="2400" dirty="0">
                <a:cs typeface="Times New Roman" panose="02020603050405020304" pitchFamily="18" charset="0"/>
              </a:rPr>
              <a:t>    But now you need to consider the case of deleting 	   a child from L’s parent … (recursively) 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76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405911983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598"/>
            <a:ext cx="7681452" cy="3950111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cs typeface="Times New Roman" pitchFamily="18" charset="0"/>
              </a:rPr>
              <a:t>Simple case: the node remains at 	least half-full after deletion.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cs typeface="Times New Roman" pitchFamily="18" charset="0"/>
              </a:rPr>
              <a:t>Re-distribute keys among siblings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cs typeface="Times New Roman" pitchFamily="18" charset="0"/>
              </a:rPr>
              <a:t>Coalesce with a sibling and delete a 	pointer from its father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77</a:t>
            </a:fld>
            <a:endParaRPr lang="en-US" altLang="en-US" sz="140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48929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Delete in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04534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598"/>
            <a:ext cx="7681452" cy="3950111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solidFill>
                  <a:srgbClr val="00FF00"/>
                </a:solidFill>
                <a:cs typeface="Times New Roman" pitchFamily="18" charset="0"/>
              </a:rPr>
              <a:t>Simple case: the node remains at 	least half-full after deletion.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cs typeface="Times New Roman" pitchFamily="18" charset="0"/>
              </a:rPr>
              <a:t>Re-distribute keys among siblings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cs typeface="Times New Roman" pitchFamily="18" charset="0"/>
              </a:rPr>
              <a:t>Coalesce with a sibling and delete a 	pointer from its father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78</a:t>
            </a:fld>
            <a:endParaRPr lang="en-US" altLang="en-US" sz="140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48929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Delete in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46559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79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629400" y="5842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776953" y="514351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Simple case: Delete key 35</a:t>
            </a: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707696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925974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923950" y="2697161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022596" y="2697161"/>
            <a:ext cx="699778" cy="587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2337368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732219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/>
          </p:nvPr>
        </p:nvGraphicFramePr>
        <p:xfrm>
          <a:off x="460975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/>
          </p:nvPr>
        </p:nvGraphicFramePr>
        <p:xfrm>
          <a:off x="3318453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>
            <p:extLst/>
          </p:nvPr>
        </p:nvGraphicFramePr>
        <p:xfrm>
          <a:off x="1702778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>
            <p:extLst/>
          </p:nvPr>
        </p:nvGraphicFramePr>
        <p:xfrm>
          <a:off x="3243889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4149573" y="3579380"/>
            <a:ext cx="127730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2123108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2538520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629491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3239065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493041" y="1997372"/>
            <a:ext cx="15263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35)</a:t>
            </a:r>
          </a:p>
        </p:txBody>
      </p:sp>
      <p:sp>
        <p:nvSpPr>
          <p:cNvPr id="48" name="Line 7"/>
          <p:cNvSpPr>
            <a:spLocks noChangeShapeType="1"/>
          </p:cNvSpPr>
          <p:nvPr/>
        </p:nvSpPr>
        <p:spPr bwMode="auto">
          <a:xfrm flipH="1">
            <a:off x="4046379" y="4775558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4568917" y="240499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3214393" y="4485069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281032" y="3299731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>
            <p:extLst/>
          </p:nvPr>
        </p:nvGraphicFramePr>
        <p:xfrm>
          <a:off x="4838079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5223681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833255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4533279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4548301" y="5357027"/>
            <a:ext cx="668593" cy="38309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Delete 35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4355690" y="4816720"/>
            <a:ext cx="254060" cy="52971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216777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80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629400" y="5842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776953" y="514351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Simple case: Delete key 35</a:t>
            </a:r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925974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923950" y="2697161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022596" y="2697161"/>
            <a:ext cx="699778" cy="587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2337368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732219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/>
          </p:nvPr>
        </p:nvGraphicFramePr>
        <p:xfrm>
          <a:off x="460975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/>
          </p:nvPr>
        </p:nvGraphicFramePr>
        <p:xfrm>
          <a:off x="3318453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>
            <p:extLst/>
          </p:nvPr>
        </p:nvGraphicFramePr>
        <p:xfrm>
          <a:off x="1702778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>
            <p:extLst/>
          </p:nvPr>
        </p:nvGraphicFramePr>
        <p:xfrm>
          <a:off x="3243889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4149573" y="3579380"/>
            <a:ext cx="127730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493041" y="1997372"/>
            <a:ext cx="15263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35)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568917" y="240499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3214393" y="4485069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281032" y="3299731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>
            <p:extLst/>
          </p:nvPr>
        </p:nvGraphicFramePr>
        <p:xfrm>
          <a:off x="4838079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4533279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4548302" y="5357028"/>
            <a:ext cx="1536830" cy="63564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After deletion, the node still keeps at least half-full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4355690" y="4816720"/>
            <a:ext cx="254060" cy="52971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1707696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7"/>
          <p:cNvSpPr>
            <a:spLocks noChangeShapeType="1"/>
          </p:cNvSpPr>
          <p:nvPr/>
        </p:nvSpPr>
        <p:spPr bwMode="auto">
          <a:xfrm flipH="1">
            <a:off x="2123108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7"/>
          <p:cNvSpPr>
            <a:spLocks noChangeShapeType="1"/>
          </p:cNvSpPr>
          <p:nvPr/>
        </p:nvSpPr>
        <p:spPr bwMode="auto">
          <a:xfrm flipH="1">
            <a:off x="2538520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Line 7"/>
          <p:cNvSpPr>
            <a:spLocks noChangeShapeType="1"/>
          </p:cNvSpPr>
          <p:nvPr/>
        </p:nvSpPr>
        <p:spPr bwMode="auto">
          <a:xfrm flipH="1">
            <a:off x="3629491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Line 7"/>
          <p:cNvSpPr>
            <a:spLocks noChangeShapeType="1"/>
          </p:cNvSpPr>
          <p:nvPr/>
        </p:nvSpPr>
        <p:spPr bwMode="auto">
          <a:xfrm flipH="1">
            <a:off x="3239065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4046379" y="4775558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5223681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7"/>
          <p:cNvSpPr>
            <a:spLocks noChangeShapeType="1"/>
          </p:cNvSpPr>
          <p:nvPr/>
        </p:nvSpPr>
        <p:spPr bwMode="auto">
          <a:xfrm flipH="1">
            <a:off x="4833255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20348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81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629400" y="5842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776953" y="514351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Simple case: Delete key 35</a:t>
            </a:r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925974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923950" y="2697161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022596" y="2697161"/>
            <a:ext cx="699778" cy="587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2337368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732219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/>
          </p:nvPr>
        </p:nvGraphicFramePr>
        <p:xfrm>
          <a:off x="460975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/>
          </p:nvPr>
        </p:nvGraphicFramePr>
        <p:xfrm>
          <a:off x="3318453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>
            <p:extLst/>
          </p:nvPr>
        </p:nvGraphicFramePr>
        <p:xfrm>
          <a:off x="1702778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>
            <p:extLst/>
          </p:nvPr>
        </p:nvGraphicFramePr>
        <p:xfrm>
          <a:off x="3243889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CCC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4149573" y="3579380"/>
            <a:ext cx="127730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>
            <p:extLst/>
          </p:nvPr>
        </p:nvGraphicFramePr>
        <p:xfrm>
          <a:off x="4838079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4533279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Line 7"/>
          <p:cNvSpPr>
            <a:spLocks noChangeShapeType="1"/>
          </p:cNvSpPr>
          <p:nvPr/>
        </p:nvSpPr>
        <p:spPr bwMode="auto">
          <a:xfrm flipH="1">
            <a:off x="1707696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7"/>
          <p:cNvSpPr>
            <a:spLocks noChangeShapeType="1"/>
          </p:cNvSpPr>
          <p:nvPr/>
        </p:nvSpPr>
        <p:spPr bwMode="auto">
          <a:xfrm flipH="1">
            <a:off x="2123108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 flipH="1">
            <a:off x="2538520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 flipH="1">
            <a:off x="3629491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7"/>
          <p:cNvSpPr>
            <a:spLocks noChangeShapeType="1"/>
          </p:cNvSpPr>
          <p:nvPr/>
        </p:nvSpPr>
        <p:spPr bwMode="auto">
          <a:xfrm flipH="1">
            <a:off x="3239065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4046379" y="4775558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7"/>
          <p:cNvSpPr>
            <a:spLocks noChangeShapeType="1"/>
          </p:cNvSpPr>
          <p:nvPr/>
        </p:nvSpPr>
        <p:spPr bwMode="auto">
          <a:xfrm flipH="1">
            <a:off x="5223681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7"/>
          <p:cNvSpPr>
            <a:spLocks noChangeShapeType="1"/>
          </p:cNvSpPr>
          <p:nvPr/>
        </p:nvSpPr>
        <p:spPr bwMode="auto">
          <a:xfrm flipH="1">
            <a:off x="4833255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92365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598"/>
            <a:ext cx="7681452" cy="3950111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cs typeface="Times New Roman" pitchFamily="18" charset="0"/>
              </a:rPr>
              <a:t>Simple case: the node remains at 	least half-full after deletion.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solidFill>
                  <a:srgbClr val="00FF00"/>
                </a:solidFill>
                <a:cs typeface="Times New Roman" pitchFamily="18" charset="0"/>
              </a:rPr>
              <a:t>Re-distribute keys among siblings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cs typeface="Times New Roman" pitchFamily="18" charset="0"/>
              </a:rPr>
              <a:t>Coalesce with a sibling and delete a 	pointer from its father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82</a:t>
            </a:fld>
            <a:endParaRPr lang="en-US" altLang="en-US" sz="140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48929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Delete in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32363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83</a:t>
            </a:fld>
            <a:endParaRPr lang="en-US" altLang="en-US" sz="1400" dirty="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37378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3" y="2356582"/>
            <a:ext cx="191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---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422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---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123200" y="2365818"/>
            <a:ext cx="447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4" name="Straight Arrow Connector 3"/>
          <p:cNvCxnSpPr>
            <a:endCxn id="26" idx="1"/>
          </p:cNvCxnSpPr>
          <p:nvPr/>
        </p:nvCxnSpPr>
        <p:spPr>
          <a:xfrm flipV="1">
            <a:off x="4463729" y="2623690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609792" y="2365818"/>
            <a:ext cx="455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7980140" y="2623690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125143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4431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1245554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6293678" y="2808089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568785" y="1700044"/>
            <a:ext cx="156485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(n+1)/2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7271281" y="1700044"/>
            <a:ext cx="128753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&gt; (n+1)/2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54411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84</a:t>
            </a:fld>
            <a:endParaRPr lang="en-US" altLang="en-US" sz="1400" dirty="0"/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3" y="2356582"/>
            <a:ext cx="191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---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422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---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123200" y="2365818"/>
            <a:ext cx="447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4" name="Straight Arrow Connector 3"/>
          <p:cNvCxnSpPr>
            <a:endCxn id="26" idx="1"/>
          </p:cNvCxnSpPr>
          <p:nvPr/>
        </p:nvCxnSpPr>
        <p:spPr>
          <a:xfrm flipV="1">
            <a:off x="4463729" y="2623690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609792" y="2365818"/>
            <a:ext cx="455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7980140" y="2623690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125143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4431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1245554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Up Arrow 40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1111433" y="5286264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111433" y="5193723"/>
            <a:ext cx="2507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---</a:t>
            </a:r>
            <a:endParaRPr lang="en-US" sz="2000" baseline="-25000" dirty="0"/>
          </a:p>
        </p:txBody>
      </p:sp>
      <p:sp>
        <p:nvSpPr>
          <p:cNvPr id="50" name="Rectangle 49"/>
          <p:cNvSpPr/>
          <p:nvPr/>
        </p:nvSpPr>
        <p:spPr bwMode="auto">
          <a:xfrm>
            <a:off x="4752587" y="5286264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51" name="Straight Arrow Connector 50"/>
          <p:cNvCxnSpPr/>
          <p:nvPr/>
        </p:nvCxnSpPr>
        <p:spPr bwMode="auto">
          <a:xfrm flipH="1">
            <a:off x="2755573" y="4738034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2" name="Straight Arrow Connector 51"/>
          <p:cNvCxnSpPr/>
          <p:nvPr/>
        </p:nvCxnSpPr>
        <p:spPr bwMode="auto">
          <a:xfrm>
            <a:off x="4594079" y="4742808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3" name="Rectangle 52"/>
          <p:cNvSpPr/>
          <p:nvPr/>
        </p:nvSpPr>
        <p:spPr bwMode="auto">
          <a:xfrm>
            <a:off x="3313471" y="4391701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881150" y="4323558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55" name="Straight Arrow Connector 54"/>
          <p:cNvCxnSpPr/>
          <p:nvPr/>
        </p:nvCxnSpPr>
        <p:spPr bwMode="auto">
          <a:xfrm>
            <a:off x="5086399" y="4742808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6" name="TextBox 55"/>
          <p:cNvSpPr txBox="1"/>
          <p:nvPr/>
        </p:nvSpPr>
        <p:spPr>
          <a:xfrm>
            <a:off x="4717947" y="5208316"/>
            <a:ext cx="2422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---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123200" y="5202959"/>
            <a:ext cx="447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58" name="Straight Arrow Connector 57"/>
          <p:cNvCxnSpPr>
            <a:endCxn id="50" idx="1"/>
          </p:cNvCxnSpPr>
          <p:nvPr/>
        </p:nvCxnSpPr>
        <p:spPr>
          <a:xfrm flipV="1">
            <a:off x="4463729" y="5460831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7609792" y="5202959"/>
            <a:ext cx="455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61" name="Straight Arrow Connector 60"/>
          <p:cNvCxnSpPr/>
          <p:nvPr/>
        </p:nvCxnSpPr>
        <p:spPr>
          <a:xfrm flipV="1">
            <a:off x="7980140" y="5460831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2125143" y="5635398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4902755" y="5635398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5747988" y="5635398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1245554" y="5635398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6293678" y="2808089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2675748" y="56227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568785" y="1700044"/>
            <a:ext cx="156485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(n+1)/2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7271281" y="1700044"/>
            <a:ext cx="128753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&gt; (n+1)/2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37378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62424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85</a:t>
            </a:fld>
            <a:endParaRPr lang="en-US" altLang="en-US" sz="1400" dirty="0"/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3" y="2356582"/>
            <a:ext cx="191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---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422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---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123200" y="2365818"/>
            <a:ext cx="447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4" name="Straight Arrow Connector 3"/>
          <p:cNvCxnSpPr>
            <a:endCxn id="26" idx="1"/>
          </p:cNvCxnSpPr>
          <p:nvPr/>
        </p:nvCxnSpPr>
        <p:spPr>
          <a:xfrm flipV="1">
            <a:off x="4463729" y="2623690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609792" y="2365818"/>
            <a:ext cx="455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7980140" y="2623690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125143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4431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1245554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Up Arrow 40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1111433" y="5286264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111433" y="5193723"/>
            <a:ext cx="2507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---</a:t>
            </a:r>
            <a:endParaRPr lang="en-US" sz="2000" baseline="-25000" dirty="0"/>
          </a:p>
        </p:txBody>
      </p:sp>
      <p:sp>
        <p:nvSpPr>
          <p:cNvPr id="50" name="Rectangle 49"/>
          <p:cNvSpPr/>
          <p:nvPr/>
        </p:nvSpPr>
        <p:spPr bwMode="auto">
          <a:xfrm>
            <a:off x="4752587" y="5286264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51" name="Straight Arrow Connector 50"/>
          <p:cNvCxnSpPr/>
          <p:nvPr/>
        </p:nvCxnSpPr>
        <p:spPr bwMode="auto">
          <a:xfrm flipH="1">
            <a:off x="2755573" y="4738034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2" name="Straight Arrow Connector 51"/>
          <p:cNvCxnSpPr/>
          <p:nvPr/>
        </p:nvCxnSpPr>
        <p:spPr bwMode="auto">
          <a:xfrm>
            <a:off x="4594079" y="4742808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3" name="Rectangle 52"/>
          <p:cNvSpPr/>
          <p:nvPr/>
        </p:nvSpPr>
        <p:spPr bwMode="auto">
          <a:xfrm>
            <a:off x="3313471" y="4391701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881150" y="4323558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</a:t>
            </a:r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55" name="Straight Arrow Connector 54"/>
          <p:cNvCxnSpPr/>
          <p:nvPr/>
        </p:nvCxnSpPr>
        <p:spPr bwMode="auto">
          <a:xfrm>
            <a:off x="5086399" y="4742808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6" name="TextBox 55"/>
          <p:cNvSpPr txBox="1"/>
          <p:nvPr/>
        </p:nvSpPr>
        <p:spPr>
          <a:xfrm>
            <a:off x="4717947" y="5208316"/>
            <a:ext cx="2422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---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123200" y="5202959"/>
            <a:ext cx="447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58" name="Straight Arrow Connector 57"/>
          <p:cNvCxnSpPr>
            <a:endCxn id="50" idx="1"/>
          </p:cNvCxnSpPr>
          <p:nvPr/>
        </p:nvCxnSpPr>
        <p:spPr>
          <a:xfrm flipV="1">
            <a:off x="4463729" y="5460831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7609792" y="5202959"/>
            <a:ext cx="455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61" name="Straight Arrow Connector 60"/>
          <p:cNvCxnSpPr/>
          <p:nvPr/>
        </p:nvCxnSpPr>
        <p:spPr>
          <a:xfrm flipV="1">
            <a:off x="7980140" y="5460831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2125143" y="5635398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4902755" y="5635398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5747988" y="5635398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1245554" y="5635398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6293678" y="2808089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2675748" y="56227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084178" y="4367576"/>
            <a:ext cx="397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568785" y="1700044"/>
            <a:ext cx="156485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(n+1)/2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7271281" y="1700044"/>
            <a:ext cx="128753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&gt; (n+1)/2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37378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24969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86</a:t>
            </a:fld>
            <a:endParaRPr lang="en-US" altLang="en-US" sz="1400"/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707696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923950" y="2697161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022596" y="2697161"/>
            <a:ext cx="699778" cy="587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2337368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732219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/>
          </p:nvPr>
        </p:nvGraphicFramePr>
        <p:xfrm>
          <a:off x="460975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/>
          </p:nvPr>
        </p:nvGraphicFramePr>
        <p:xfrm>
          <a:off x="3318453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>
            <p:extLst/>
          </p:nvPr>
        </p:nvGraphicFramePr>
        <p:xfrm>
          <a:off x="1702778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>
            <p:extLst/>
          </p:nvPr>
        </p:nvGraphicFramePr>
        <p:xfrm>
          <a:off x="3243889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4149573" y="3579380"/>
            <a:ext cx="127730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2123108" y="4775558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629491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3239065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49304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sp>
        <p:nvSpPr>
          <p:cNvPr id="48" name="Line 7"/>
          <p:cNvSpPr>
            <a:spLocks noChangeShapeType="1"/>
          </p:cNvSpPr>
          <p:nvPr/>
        </p:nvSpPr>
        <p:spPr bwMode="auto">
          <a:xfrm flipH="1">
            <a:off x="404637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4568917" y="240499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1670652" y="4484248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281032" y="3299731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>
            <p:extLst/>
          </p:nvPr>
        </p:nvGraphicFramePr>
        <p:xfrm>
          <a:off x="4838079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5223681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833255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2639086" y="5318968"/>
            <a:ext cx="878576" cy="38309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Delete 5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2409561" y="4797106"/>
            <a:ext cx="254060" cy="52971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 Box 3"/>
          <p:cNvSpPr txBox="1">
            <a:spLocks noChangeArrowheads="1"/>
          </p:cNvSpPr>
          <p:nvPr/>
        </p:nvSpPr>
        <p:spPr bwMode="auto">
          <a:xfrm>
            <a:off x="6859669" y="11938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" name="Line 12"/>
          <p:cNvSpPr>
            <a:spLocks noChangeShapeType="1"/>
          </p:cNvSpPr>
          <p:nvPr/>
        </p:nvSpPr>
        <p:spPr bwMode="auto">
          <a:xfrm>
            <a:off x="4504251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12"/>
          <p:cNvSpPr>
            <a:spLocks noChangeShapeType="1"/>
          </p:cNvSpPr>
          <p:nvPr/>
        </p:nvSpPr>
        <p:spPr bwMode="auto">
          <a:xfrm>
            <a:off x="2925974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3"/>
          <p:cNvSpPr txBox="1">
            <a:spLocks noChangeArrowheads="1"/>
          </p:cNvSpPr>
          <p:nvPr/>
        </p:nvSpPr>
        <p:spPr bwMode="auto">
          <a:xfrm>
            <a:off x="689836" y="545651"/>
            <a:ext cx="794941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leaves</a:t>
            </a:r>
            <a:r>
              <a:rPr lang="en-US" altLang="en-US" sz="3600" kern="0" dirty="0">
                <a:cs typeface="Times New Roman" panose="02020603050405020304" pitchFamily="18" charset="0"/>
              </a:rPr>
              <a:t>: Delete 5</a:t>
            </a:r>
          </a:p>
        </p:txBody>
      </p:sp>
    </p:spTree>
    <p:extLst>
      <p:ext uri="{BB962C8B-B14F-4D97-AF65-F5344CB8AC3E}">
        <p14:creationId xmlns:p14="http://schemas.microsoft.com/office/powerpoint/2010/main" val="312230572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87</a:t>
            </a:fld>
            <a:endParaRPr lang="en-US" altLang="en-US" sz="1400"/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707696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923950" y="2697161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022596" y="2697161"/>
            <a:ext cx="699778" cy="587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2337368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732219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/>
          </p:nvPr>
        </p:nvGraphicFramePr>
        <p:xfrm>
          <a:off x="460975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/>
          </p:nvPr>
        </p:nvGraphicFramePr>
        <p:xfrm>
          <a:off x="3318453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>
            <p:extLst/>
          </p:nvPr>
        </p:nvGraphicFramePr>
        <p:xfrm>
          <a:off x="1702778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>
            <p:extLst/>
          </p:nvPr>
        </p:nvGraphicFramePr>
        <p:xfrm>
          <a:off x="3243889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4149573" y="3579380"/>
            <a:ext cx="127730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2123108" y="4775558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629491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3239065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49304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sp>
        <p:nvSpPr>
          <p:cNvPr id="48" name="Line 7"/>
          <p:cNvSpPr>
            <a:spLocks noChangeShapeType="1"/>
          </p:cNvSpPr>
          <p:nvPr/>
        </p:nvSpPr>
        <p:spPr bwMode="auto">
          <a:xfrm flipH="1">
            <a:off x="404637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4568917" y="240499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1670652" y="4484248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281032" y="3299731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>
            <p:extLst/>
          </p:nvPr>
        </p:nvGraphicFramePr>
        <p:xfrm>
          <a:off x="4838079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5223681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833255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Text Box 3"/>
          <p:cNvSpPr txBox="1">
            <a:spLocks noChangeArrowheads="1"/>
          </p:cNvSpPr>
          <p:nvPr/>
        </p:nvSpPr>
        <p:spPr bwMode="auto">
          <a:xfrm>
            <a:off x="6859669" y="11938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Line 12"/>
          <p:cNvSpPr>
            <a:spLocks noChangeShapeType="1"/>
          </p:cNvSpPr>
          <p:nvPr/>
        </p:nvSpPr>
        <p:spPr bwMode="auto">
          <a:xfrm>
            <a:off x="4504251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2"/>
          <p:cNvSpPr>
            <a:spLocks noChangeShapeType="1"/>
          </p:cNvSpPr>
          <p:nvPr/>
        </p:nvSpPr>
        <p:spPr bwMode="auto">
          <a:xfrm>
            <a:off x="2925974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3"/>
          <p:cNvSpPr txBox="1">
            <a:spLocks noChangeArrowheads="1"/>
          </p:cNvSpPr>
          <p:nvPr/>
        </p:nvSpPr>
        <p:spPr bwMode="auto">
          <a:xfrm>
            <a:off x="689836" y="545651"/>
            <a:ext cx="794941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leaves</a:t>
            </a:r>
            <a:r>
              <a:rPr lang="en-US" altLang="en-US" sz="3600" kern="0" dirty="0">
                <a:cs typeface="Times New Roman" panose="02020603050405020304" pitchFamily="18" charset="0"/>
              </a:rPr>
              <a:t>: Delete 5</a:t>
            </a:r>
          </a:p>
        </p:txBody>
      </p:sp>
    </p:spTree>
    <p:extLst>
      <p:ext uri="{BB962C8B-B14F-4D97-AF65-F5344CB8AC3E}">
        <p14:creationId xmlns:p14="http://schemas.microsoft.com/office/powerpoint/2010/main" val="175235037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88</a:t>
            </a:fld>
            <a:endParaRPr lang="en-US" altLang="en-US" sz="1400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923950" y="2697161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022596" y="2697161"/>
            <a:ext cx="699778" cy="587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2337368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732219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/>
          </p:nvPr>
        </p:nvGraphicFramePr>
        <p:xfrm>
          <a:off x="460975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/>
          </p:nvPr>
        </p:nvGraphicFramePr>
        <p:xfrm>
          <a:off x="3318453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>
            <p:extLst/>
          </p:nvPr>
        </p:nvGraphicFramePr>
        <p:xfrm>
          <a:off x="1702778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>
            <p:extLst/>
          </p:nvPr>
        </p:nvGraphicFramePr>
        <p:xfrm>
          <a:off x="3243889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4149573" y="3579380"/>
            <a:ext cx="127730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49304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568917" y="240499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1670652" y="4484248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281032" y="3299731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>
            <p:extLst/>
          </p:nvPr>
        </p:nvGraphicFramePr>
        <p:xfrm>
          <a:off x="4838079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Rounded Rectangle 1"/>
          <p:cNvSpPr/>
          <p:nvPr/>
        </p:nvSpPr>
        <p:spPr>
          <a:xfrm>
            <a:off x="2989401" y="5538965"/>
            <a:ext cx="1501540" cy="70943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FF0000"/>
                </a:solidFill>
              </a:rPr>
              <a:t>Less than half-full !!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2602662" y="4829775"/>
            <a:ext cx="439092" cy="74105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 Box 3"/>
          <p:cNvSpPr txBox="1">
            <a:spLocks noChangeArrowheads="1"/>
          </p:cNvSpPr>
          <p:nvPr/>
        </p:nvSpPr>
        <p:spPr bwMode="auto">
          <a:xfrm>
            <a:off x="6859669" y="11938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6" name="Line 12"/>
          <p:cNvSpPr>
            <a:spLocks noChangeShapeType="1"/>
          </p:cNvSpPr>
          <p:nvPr/>
        </p:nvSpPr>
        <p:spPr bwMode="auto">
          <a:xfrm>
            <a:off x="4504251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7"/>
          <p:cNvSpPr>
            <a:spLocks noChangeShapeType="1"/>
          </p:cNvSpPr>
          <p:nvPr/>
        </p:nvSpPr>
        <p:spPr bwMode="auto">
          <a:xfrm flipH="1">
            <a:off x="1707696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Line 7"/>
          <p:cNvSpPr>
            <a:spLocks noChangeShapeType="1"/>
          </p:cNvSpPr>
          <p:nvPr/>
        </p:nvSpPr>
        <p:spPr bwMode="auto">
          <a:xfrm flipH="1">
            <a:off x="2123108" y="4775558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Line 7"/>
          <p:cNvSpPr>
            <a:spLocks noChangeShapeType="1"/>
          </p:cNvSpPr>
          <p:nvPr/>
        </p:nvSpPr>
        <p:spPr bwMode="auto">
          <a:xfrm flipH="1">
            <a:off x="3629491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3239065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404637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7"/>
          <p:cNvSpPr>
            <a:spLocks noChangeShapeType="1"/>
          </p:cNvSpPr>
          <p:nvPr/>
        </p:nvSpPr>
        <p:spPr bwMode="auto">
          <a:xfrm flipH="1">
            <a:off x="5223681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7"/>
          <p:cNvSpPr>
            <a:spLocks noChangeShapeType="1"/>
          </p:cNvSpPr>
          <p:nvPr/>
        </p:nvSpPr>
        <p:spPr bwMode="auto">
          <a:xfrm flipH="1">
            <a:off x="4833255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12"/>
          <p:cNvSpPr>
            <a:spLocks noChangeShapeType="1"/>
          </p:cNvSpPr>
          <p:nvPr/>
        </p:nvSpPr>
        <p:spPr bwMode="auto">
          <a:xfrm>
            <a:off x="2925974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Rectangle 3"/>
          <p:cNvSpPr txBox="1">
            <a:spLocks noChangeArrowheads="1"/>
          </p:cNvSpPr>
          <p:nvPr/>
        </p:nvSpPr>
        <p:spPr bwMode="auto">
          <a:xfrm>
            <a:off x="689836" y="545651"/>
            <a:ext cx="794941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leaves</a:t>
            </a:r>
            <a:r>
              <a:rPr lang="en-US" altLang="en-US" sz="3600" kern="0" dirty="0">
                <a:cs typeface="Times New Roman" panose="02020603050405020304" pitchFamily="18" charset="0"/>
              </a:rPr>
              <a:t>: Delete 5</a:t>
            </a:r>
          </a:p>
        </p:txBody>
      </p:sp>
    </p:spTree>
    <p:extLst>
      <p:ext uri="{BB962C8B-B14F-4D97-AF65-F5344CB8AC3E}">
        <p14:creationId xmlns:p14="http://schemas.microsoft.com/office/powerpoint/2010/main" val="148307409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89</a:t>
            </a:fld>
            <a:endParaRPr lang="en-US" altLang="en-US" sz="1400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923950" y="2697161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022596" y="2697161"/>
            <a:ext cx="699778" cy="587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2337368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732219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/>
          </p:nvPr>
        </p:nvGraphicFramePr>
        <p:xfrm>
          <a:off x="460975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/>
          </p:nvPr>
        </p:nvGraphicFramePr>
        <p:xfrm>
          <a:off x="3318453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>
            <p:extLst/>
          </p:nvPr>
        </p:nvGraphicFramePr>
        <p:xfrm>
          <a:off x="1702778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>
            <p:extLst/>
          </p:nvPr>
        </p:nvGraphicFramePr>
        <p:xfrm>
          <a:off x="3243889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4149573" y="3579380"/>
            <a:ext cx="127730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49304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568917" y="240499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1670652" y="4484248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281032" y="3299731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>
            <p:extLst/>
          </p:nvPr>
        </p:nvGraphicFramePr>
        <p:xfrm>
          <a:off x="4838079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Rounded Rectangle 1"/>
          <p:cNvSpPr/>
          <p:nvPr/>
        </p:nvSpPr>
        <p:spPr>
          <a:xfrm>
            <a:off x="2766077" y="5467399"/>
            <a:ext cx="2270374" cy="104097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Look at the sibling, </a:t>
            </a:r>
            <a:r>
              <a:rPr lang="en-US" sz="1600" dirty="0">
                <a:solidFill>
                  <a:srgbClr val="FFFF00"/>
                </a:solidFill>
              </a:rPr>
              <a:t>which is more than half-full, so we can redistribute the </a:t>
            </a:r>
            <a:r>
              <a:rPr lang="en-US" sz="1600" dirty="0" err="1">
                <a:solidFill>
                  <a:srgbClr val="FFFF00"/>
                </a:solidFill>
              </a:rPr>
              <a:t>keysa</a:t>
            </a:r>
            <a:endParaRPr lang="en-US" sz="1600" dirty="0">
              <a:solidFill>
                <a:srgbClr val="FFFF00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3347877" y="4796081"/>
            <a:ext cx="25767" cy="66696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3229269" y="4489955"/>
            <a:ext cx="1261672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 Box 3"/>
          <p:cNvSpPr txBox="1">
            <a:spLocks noChangeArrowheads="1"/>
          </p:cNvSpPr>
          <p:nvPr/>
        </p:nvSpPr>
        <p:spPr bwMode="auto">
          <a:xfrm>
            <a:off x="6859669" y="11938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4504251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Line 7"/>
          <p:cNvSpPr>
            <a:spLocks noChangeShapeType="1"/>
          </p:cNvSpPr>
          <p:nvPr/>
        </p:nvSpPr>
        <p:spPr bwMode="auto">
          <a:xfrm flipH="1">
            <a:off x="1707696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Line 7"/>
          <p:cNvSpPr>
            <a:spLocks noChangeShapeType="1"/>
          </p:cNvSpPr>
          <p:nvPr/>
        </p:nvSpPr>
        <p:spPr bwMode="auto">
          <a:xfrm flipH="1">
            <a:off x="2123108" y="4775558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3629491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3239065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7"/>
          <p:cNvSpPr>
            <a:spLocks noChangeShapeType="1"/>
          </p:cNvSpPr>
          <p:nvPr/>
        </p:nvSpPr>
        <p:spPr bwMode="auto">
          <a:xfrm flipH="1">
            <a:off x="404637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7"/>
          <p:cNvSpPr>
            <a:spLocks noChangeShapeType="1"/>
          </p:cNvSpPr>
          <p:nvPr/>
        </p:nvSpPr>
        <p:spPr bwMode="auto">
          <a:xfrm flipH="1">
            <a:off x="5223681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7"/>
          <p:cNvSpPr>
            <a:spLocks noChangeShapeType="1"/>
          </p:cNvSpPr>
          <p:nvPr/>
        </p:nvSpPr>
        <p:spPr bwMode="auto">
          <a:xfrm flipH="1">
            <a:off x="4833255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2"/>
          <p:cNvSpPr>
            <a:spLocks noChangeShapeType="1"/>
          </p:cNvSpPr>
          <p:nvPr/>
        </p:nvSpPr>
        <p:spPr bwMode="auto">
          <a:xfrm>
            <a:off x="2925974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Rectangle 3"/>
          <p:cNvSpPr txBox="1">
            <a:spLocks noChangeArrowheads="1"/>
          </p:cNvSpPr>
          <p:nvPr/>
        </p:nvSpPr>
        <p:spPr bwMode="auto">
          <a:xfrm>
            <a:off x="689836" y="545651"/>
            <a:ext cx="794941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leaves</a:t>
            </a:r>
            <a:r>
              <a:rPr lang="en-US" altLang="en-US" sz="3600" kern="0" dirty="0">
                <a:cs typeface="Times New Roman" panose="02020603050405020304" pitchFamily="18" charset="0"/>
              </a:rPr>
              <a:t>: Delete 5</a:t>
            </a:r>
          </a:p>
        </p:txBody>
      </p:sp>
    </p:spTree>
    <p:extLst>
      <p:ext uri="{BB962C8B-B14F-4D97-AF65-F5344CB8AC3E}">
        <p14:creationId xmlns:p14="http://schemas.microsoft.com/office/powerpoint/2010/main" val="89233814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90</a:t>
            </a:fld>
            <a:endParaRPr lang="en-US" altLang="en-US" sz="1400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923950" y="2697161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022596" y="2697161"/>
            <a:ext cx="699778" cy="587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2337368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732219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/>
          </p:nvPr>
        </p:nvGraphicFramePr>
        <p:xfrm>
          <a:off x="460975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/>
          </p:nvPr>
        </p:nvGraphicFramePr>
        <p:xfrm>
          <a:off x="3318453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>
            <p:extLst/>
          </p:nvPr>
        </p:nvGraphicFramePr>
        <p:xfrm>
          <a:off x="1702778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>
            <p:extLst/>
          </p:nvPr>
        </p:nvGraphicFramePr>
        <p:xfrm>
          <a:off x="3243889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4149573" y="3579380"/>
            <a:ext cx="127730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49304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568917" y="240499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1670652" y="4484248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281032" y="3299731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>
            <p:extLst/>
          </p:nvPr>
        </p:nvGraphicFramePr>
        <p:xfrm>
          <a:off x="4838079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Rounded Rectangle 1"/>
          <p:cNvSpPr/>
          <p:nvPr/>
        </p:nvSpPr>
        <p:spPr>
          <a:xfrm>
            <a:off x="2766077" y="5467399"/>
            <a:ext cx="2270374" cy="104097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Look at the sibling, which is more than half-full, so we can redistribute the keys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3347877" y="4796081"/>
            <a:ext cx="25767" cy="66696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3229269" y="4489955"/>
            <a:ext cx="1261672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 Box 3"/>
          <p:cNvSpPr txBox="1">
            <a:spLocks noChangeArrowheads="1"/>
          </p:cNvSpPr>
          <p:nvPr/>
        </p:nvSpPr>
        <p:spPr bwMode="auto">
          <a:xfrm>
            <a:off x="6859669" y="11938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689836" y="545651"/>
            <a:ext cx="794941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leaves</a:t>
            </a:r>
            <a:r>
              <a:rPr lang="en-US" altLang="en-US" sz="3600" kern="0" dirty="0">
                <a:cs typeface="Times New Roman" panose="02020603050405020304" pitchFamily="18" charset="0"/>
              </a:rPr>
              <a:t>: Delete 5</a:t>
            </a:r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4504251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Line 7"/>
          <p:cNvSpPr>
            <a:spLocks noChangeShapeType="1"/>
          </p:cNvSpPr>
          <p:nvPr/>
        </p:nvSpPr>
        <p:spPr bwMode="auto">
          <a:xfrm flipH="1">
            <a:off x="1707696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Line 7"/>
          <p:cNvSpPr>
            <a:spLocks noChangeShapeType="1"/>
          </p:cNvSpPr>
          <p:nvPr/>
        </p:nvSpPr>
        <p:spPr bwMode="auto">
          <a:xfrm flipH="1">
            <a:off x="2123108" y="4775558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3629491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3239065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7"/>
          <p:cNvSpPr>
            <a:spLocks noChangeShapeType="1"/>
          </p:cNvSpPr>
          <p:nvPr/>
        </p:nvSpPr>
        <p:spPr bwMode="auto">
          <a:xfrm flipH="1">
            <a:off x="404637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7"/>
          <p:cNvSpPr>
            <a:spLocks noChangeShapeType="1"/>
          </p:cNvSpPr>
          <p:nvPr/>
        </p:nvSpPr>
        <p:spPr bwMode="auto">
          <a:xfrm flipH="1">
            <a:off x="5223681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7"/>
          <p:cNvSpPr>
            <a:spLocks noChangeShapeType="1"/>
          </p:cNvSpPr>
          <p:nvPr/>
        </p:nvSpPr>
        <p:spPr bwMode="auto">
          <a:xfrm flipH="1">
            <a:off x="4833255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2"/>
          <p:cNvSpPr>
            <a:spLocks noChangeShapeType="1"/>
          </p:cNvSpPr>
          <p:nvPr/>
        </p:nvSpPr>
        <p:spPr bwMode="auto">
          <a:xfrm>
            <a:off x="2925974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45528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91</a:t>
            </a:fld>
            <a:endParaRPr lang="en-US" altLang="en-US" sz="1400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923950" y="2697161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022596" y="2697161"/>
            <a:ext cx="699778" cy="587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2337368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732219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/>
          </p:nvPr>
        </p:nvGraphicFramePr>
        <p:xfrm>
          <a:off x="460975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/>
          </p:nvPr>
        </p:nvGraphicFramePr>
        <p:xfrm>
          <a:off x="3318453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>
            <p:extLst/>
          </p:nvPr>
        </p:nvGraphicFramePr>
        <p:xfrm>
          <a:off x="1702778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>
            <p:extLst/>
          </p:nvPr>
        </p:nvGraphicFramePr>
        <p:xfrm>
          <a:off x="3243889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4149573" y="3579380"/>
            <a:ext cx="127730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49304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568917" y="240499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1670652" y="4484248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281032" y="3299731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>
            <p:extLst/>
          </p:nvPr>
        </p:nvGraphicFramePr>
        <p:xfrm>
          <a:off x="4838079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Rounded Rectangle 1"/>
          <p:cNvSpPr/>
          <p:nvPr/>
        </p:nvSpPr>
        <p:spPr>
          <a:xfrm>
            <a:off x="645555" y="3796121"/>
            <a:ext cx="1483498" cy="33264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redistribution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229269" y="4489955"/>
            <a:ext cx="1261672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1752888" y="590072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2956652" y="578183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9" name="Table 48"/>
          <p:cNvGraphicFramePr>
            <a:graphicFrameLocks noGrp="1"/>
          </p:cNvGraphicFramePr>
          <p:nvPr>
            <p:extLst/>
          </p:nvPr>
        </p:nvGraphicFramePr>
        <p:xfrm>
          <a:off x="1733456" y="565147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CC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0" name="Table 49"/>
          <p:cNvGraphicFramePr>
            <a:graphicFrameLocks noGrp="1"/>
          </p:cNvGraphicFramePr>
          <p:nvPr>
            <p:extLst/>
          </p:nvPr>
        </p:nvGraphicFramePr>
        <p:xfrm>
          <a:off x="3274567" y="565147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3674683" y="590709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3284257" y="591174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7"/>
          <p:cNvSpPr>
            <a:spLocks noChangeShapeType="1"/>
          </p:cNvSpPr>
          <p:nvPr/>
        </p:nvSpPr>
        <p:spPr bwMode="auto">
          <a:xfrm flipH="1">
            <a:off x="4091571" y="590709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1701330" y="5615784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3259947" y="5621491"/>
            <a:ext cx="1261672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1500335" y="5457786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Up Arrow 4"/>
          <p:cNvSpPr/>
          <p:nvPr/>
        </p:nvSpPr>
        <p:spPr>
          <a:xfrm>
            <a:off x="2981792" y="5191598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 Box 3"/>
          <p:cNvSpPr txBox="1">
            <a:spLocks noChangeArrowheads="1"/>
          </p:cNvSpPr>
          <p:nvPr/>
        </p:nvSpPr>
        <p:spPr bwMode="auto">
          <a:xfrm>
            <a:off x="6859669" y="11938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4" name="Line 12"/>
          <p:cNvSpPr>
            <a:spLocks noChangeShapeType="1"/>
          </p:cNvSpPr>
          <p:nvPr/>
        </p:nvSpPr>
        <p:spPr bwMode="auto">
          <a:xfrm>
            <a:off x="4504251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7"/>
          <p:cNvSpPr>
            <a:spLocks noChangeShapeType="1"/>
          </p:cNvSpPr>
          <p:nvPr/>
        </p:nvSpPr>
        <p:spPr bwMode="auto">
          <a:xfrm flipH="1">
            <a:off x="1707696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 flipH="1">
            <a:off x="2123108" y="4775558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Line 7"/>
          <p:cNvSpPr>
            <a:spLocks noChangeShapeType="1"/>
          </p:cNvSpPr>
          <p:nvPr/>
        </p:nvSpPr>
        <p:spPr bwMode="auto">
          <a:xfrm flipH="1">
            <a:off x="3629491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Line 7"/>
          <p:cNvSpPr>
            <a:spLocks noChangeShapeType="1"/>
          </p:cNvSpPr>
          <p:nvPr/>
        </p:nvSpPr>
        <p:spPr bwMode="auto">
          <a:xfrm flipH="1">
            <a:off x="3239065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7"/>
          <p:cNvSpPr>
            <a:spLocks noChangeShapeType="1"/>
          </p:cNvSpPr>
          <p:nvPr/>
        </p:nvSpPr>
        <p:spPr bwMode="auto">
          <a:xfrm flipH="1">
            <a:off x="5223681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7"/>
          <p:cNvSpPr>
            <a:spLocks noChangeShapeType="1"/>
          </p:cNvSpPr>
          <p:nvPr/>
        </p:nvSpPr>
        <p:spPr bwMode="auto">
          <a:xfrm flipH="1">
            <a:off x="4833255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Line 12"/>
          <p:cNvSpPr>
            <a:spLocks noChangeShapeType="1"/>
          </p:cNvSpPr>
          <p:nvPr/>
        </p:nvSpPr>
        <p:spPr bwMode="auto">
          <a:xfrm>
            <a:off x="2925974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" name="Rectangle 3"/>
          <p:cNvSpPr txBox="1">
            <a:spLocks noChangeArrowheads="1"/>
          </p:cNvSpPr>
          <p:nvPr/>
        </p:nvSpPr>
        <p:spPr bwMode="auto">
          <a:xfrm>
            <a:off x="689836" y="545651"/>
            <a:ext cx="794941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leaves</a:t>
            </a:r>
            <a:r>
              <a:rPr lang="en-US" altLang="en-US" sz="3600" kern="0" dirty="0">
                <a:cs typeface="Times New Roman" panose="02020603050405020304" pitchFamily="18" charset="0"/>
              </a:rPr>
              <a:t>: Delete 5</a:t>
            </a:r>
          </a:p>
        </p:txBody>
      </p:sp>
    </p:spTree>
    <p:extLst>
      <p:ext uri="{BB962C8B-B14F-4D97-AF65-F5344CB8AC3E}">
        <p14:creationId xmlns:p14="http://schemas.microsoft.com/office/powerpoint/2010/main" val="324923175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92</a:t>
            </a:fld>
            <a:endParaRPr lang="en-US" altLang="en-US" sz="1400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923950" y="2697161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022596" y="2697161"/>
            <a:ext cx="699778" cy="587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2337368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732219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/>
          </p:nvPr>
        </p:nvGraphicFramePr>
        <p:xfrm>
          <a:off x="460975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/>
          </p:nvPr>
        </p:nvGraphicFramePr>
        <p:xfrm>
          <a:off x="3318453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>
            <p:extLst/>
          </p:nvPr>
        </p:nvGraphicFramePr>
        <p:xfrm>
          <a:off x="1702778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>
            <p:extLst/>
          </p:nvPr>
        </p:nvGraphicFramePr>
        <p:xfrm>
          <a:off x="3243889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4149573" y="3579380"/>
            <a:ext cx="127730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49304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568917" y="240499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1670652" y="4484248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281032" y="3299731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>
            <p:extLst/>
          </p:nvPr>
        </p:nvGraphicFramePr>
        <p:xfrm>
          <a:off x="4838079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Rounded Rectangle 1"/>
          <p:cNvSpPr/>
          <p:nvPr/>
        </p:nvSpPr>
        <p:spPr>
          <a:xfrm>
            <a:off x="645555" y="3796121"/>
            <a:ext cx="1483498" cy="33264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redistribution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229269" y="4489955"/>
            <a:ext cx="1261672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2956652" y="578183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9" name="Table 48"/>
          <p:cNvGraphicFramePr>
            <a:graphicFrameLocks noGrp="1"/>
          </p:cNvGraphicFramePr>
          <p:nvPr>
            <p:extLst/>
          </p:nvPr>
        </p:nvGraphicFramePr>
        <p:xfrm>
          <a:off x="1733456" y="565147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CC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0" name="Table 49"/>
          <p:cNvGraphicFramePr>
            <a:graphicFrameLocks noGrp="1"/>
          </p:cNvGraphicFramePr>
          <p:nvPr>
            <p:extLst/>
          </p:nvPr>
        </p:nvGraphicFramePr>
        <p:xfrm>
          <a:off x="3274567" y="565147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2" name="Rectangle 61"/>
          <p:cNvSpPr/>
          <p:nvPr/>
        </p:nvSpPr>
        <p:spPr>
          <a:xfrm>
            <a:off x="1701330" y="5615784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3259947" y="5621491"/>
            <a:ext cx="1261672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1500335" y="5457786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Up Arrow 4"/>
          <p:cNvSpPr/>
          <p:nvPr/>
        </p:nvSpPr>
        <p:spPr>
          <a:xfrm>
            <a:off x="2981792" y="5191598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3647768" y="3696929"/>
            <a:ext cx="84451" cy="698090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390800" y="3971062"/>
            <a:ext cx="3385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48" name="Text Box 3"/>
          <p:cNvSpPr txBox="1">
            <a:spLocks noChangeArrowheads="1"/>
          </p:cNvSpPr>
          <p:nvPr/>
        </p:nvSpPr>
        <p:spPr bwMode="auto">
          <a:xfrm>
            <a:off x="6859669" y="11938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4" name="Line 12"/>
          <p:cNvSpPr>
            <a:spLocks noChangeShapeType="1"/>
          </p:cNvSpPr>
          <p:nvPr/>
        </p:nvSpPr>
        <p:spPr bwMode="auto">
          <a:xfrm>
            <a:off x="4504251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7"/>
          <p:cNvSpPr>
            <a:spLocks noChangeShapeType="1"/>
          </p:cNvSpPr>
          <p:nvPr/>
        </p:nvSpPr>
        <p:spPr bwMode="auto">
          <a:xfrm flipH="1">
            <a:off x="1707696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 flipH="1">
            <a:off x="2123108" y="4775558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Line 7"/>
          <p:cNvSpPr>
            <a:spLocks noChangeShapeType="1"/>
          </p:cNvSpPr>
          <p:nvPr/>
        </p:nvSpPr>
        <p:spPr bwMode="auto">
          <a:xfrm flipH="1">
            <a:off x="3629491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Line 7"/>
          <p:cNvSpPr>
            <a:spLocks noChangeShapeType="1"/>
          </p:cNvSpPr>
          <p:nvPr/>
        </p:nvSpPr>
        <p:spPr bwMode="auto">
          <a:xfrm flipH="1">
            <a:off x="3239065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Line 7"/>
          <p:cNvSpPr>
            <a:spLocks noChangeShapeType="1"/>
          </p:cNvSpPr>
          <p:nvPr/>
        </p:nvSpPr>
        <p:spPr bwMode="auto">
          <a:xfrm flipH="1">
            <a:off x="5223681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7"/>
          <p:cNvSpPr>
            <a:spLocks noChangeShapeType="1"/>
          </p:cNvSpPr>
          <p:nvPr/>
        </p:nvSpPr>
        <p:spPr bwMode="auto">
          <a:xfrm flipH="1">
            <a:off x="4833255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7"/>
          <p:cNvSpPr>
            <a:spLocks noChangeShapeType="1"/>
          </p:cNvSpPr>
          <p:nvPr/>
        </p:nvSpPr>
        <p:spPr bwMode="auto">
          <a:xfrm flipH="1">
            <a:off x="1752888" y="590072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Line 7"/>
          <p:cNvSpPr>
            <a:spLocks noChangeShapeType="1"/>
          </p:cNvSpPr>
          <p:nvPr/>
        </p:nvSpPr>
        <p:spPr bwMode="auto">
          <a:xfrm flipH="1">
            <a:off x="3674683" y="590709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" name="Line 7"/>
          <p:cNvSpPr>
            <a:spLocks noChangeShapeType="1"/>
          </p:cNvSpPr>
          <p:nvPr/>
        </p:nvSpPr>
        <p:spPr bwMode="auto">
          <a:xfrm flipH="1">
            <a:off x="3284257" y="591174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Line 7"/>
          <p:cNvSpPr>
            <a:spLocks noChangeShapeType="1"/>
          </p:cNvSpPr>
          <p:nvPr/>
        </p:nvSpPr>
        <p:spPr bwMode="auto">
          <a:xfrm flipH="1">
            <a:off x="4091571" y="590709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Line 12"/>
          <p:cNvSpPr>
            <a:spLocks noChangeShapeType="1"/>
          </p:cNvSpPr>
          <p:nvPr/>
        </p:nvSpPr>
        <p:spPr bwMode="auto">
          <a:xfrm>
            <a:off x="2925974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Rectangle 3"/>
          <p:cNvSpPr txBox="1">
            <a:spLocks noChangeArrowheads="1"/>
          </p:cNvSpPr>
          <p:nvPr/>
        </p:nvSpPr>
        <p:spPr bwMode="auto">
          <a:xfrm>
            <a:off x="689836" y="545651"/>
            <a:ext cx="794941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leaves</a:t>
            </a:r>
            <a:r>
              <a:rPr lang="en-US" altLang="en-US" sz="3600" kern="0" dirty="0">
                <a:cs typeface="Times New Roman" panose="02020603050405020304" pitchFamily="18" charset="0"/>
              </a:rPr>
              <a:t>: Delete 5</a:t>
            </a:r>
          </a:p>
        </p:txBody>
      </p:sp>
    </p:spTree>
    <p:extLst>
      <p:ext uri="{BB962C8B-B14F-4D97-AF65-F5344CB8AC3E}">
        <p14:creationId xmlns:p14="http://schemas.microsoft.com/office/powerpoint/2010/main" val="91786625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93</a:t>
            </a:fld>
            <a:endParaRPr lang="en-US" altLang="en-US" sz="1400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923950" y="2697161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022596" y="2697161"/>
            <a:ext cx="699778" cy="587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2337368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732219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/>
          </p:nvPr>
        </p:nvGraphicFramePr>
        <p:xfrm>
          <a:off x="460975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/>
          </p:nvPr>
        </p:nvGraphicFramePr>
        <p:xfrm>
          <a:off x="3318453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>
            <p:extLst/>
          </p:nvPr>
        </p:nvGraphicFramePr>
        <p:xfrm>
          <a:off x="1702778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>
            <p:extLst/>
          </p:nvPr>
        </p:nvGraphicFramePr>
        <p:xfrm>
          <a:off x="3243889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4149573" y="3579380"/>
            <a:ext cx="127730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49304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568917" y="240499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1670652" y="4484248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281032" y="3299731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>
            <p:extLst/>
          </p:nvPr>
        </p:nvGraphicFramePr>
        <p:xfrm>
          <a:off x="4838079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Rounded Rectangle 1"/>
          <p:cNvSpPr/>
          <p:nvPr/>
        </p:nvSpPr>
        <p:spPr>
          <a:xfrm>
            <a:off x="645555" y="3796121"/>
            <a:ext cx="1483498" cy="33264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redistribution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229269" y="4489955"/>
            <a:ext cx="1261672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2956652" y="578183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9" name="Table 48"/>
          <p:cNvGraphicFramePr>
            <a:graphicFrameLocks noGrp="1"/>
          </p:cNvGraphicFramePr>
          <p:nvPr>
            <p:extLst/>
          </p:nvPr>
        </p:nvGraphicFramePr>
        <p:xfrm>
          <a:off x="1733456" y="565147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CC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0" name="Table 49"/>
          <p:cNvGraphicFramePr>
            <a:graphicFrameLocks noGrp="1"/>
          </p:cNvGraphicFramePr>
          <p:nvPr>
            <p:extLst/>
          </p:nvPr>
        </p:nvGraphicFramePr>
        <p:xfrm>
          <a:off x="3274567" y="565147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2" name="Rectangle 61"/>
          <p:cNvSpPr/>
          <p:nvPr/>
        </p:nvSpPr>
        <p:spPr>
          <a:xfrm>
            <a:off x="1701330" y="5615784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3259947" y="5621491"/>
            <a:ext cx="1261672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1500335" y="5457786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Up Arrow 4"/>
          <p:cNvSpPr/>
          <p:nvPr/>
        </p:nvSpPr>
        <p:spPr>
          <a:xfrm>
            <a:off x="2981792" y="5191598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3647768" y="3696929"/>
            <a:ext cx="84451" cy="698090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390800" y="3971062"/>
            <a:ext cx="3385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259947" y="3265981"/>
            <a:ext cx="3385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54" name="Text Box 3"/>
          <p:cNvSpPr txBox="1">
            <a:spLocks noChangeArrowheads="1"/>
          </p:cNvSpPr>
          <p:nvPr/>
        </p:nvSpPr>
        <p:spPr bwMode="auto">
          <a:xfrm>
            <a:off x="6859669" y="11938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64" name="Line 12"/>
          <p:cNvSpPr>
            <a:spLocks noChangeShapeType="1"/>
          </p:cNvSpPr>
          <p:nvPr/>
        </p:nvSpPr>
        <p:spPr bwMode="auto">
          <a:xfrm>
            <a:off x="4504251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 flipH="1">
            <a:off x="1707696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Line 7"/>
          <p:cNvSpPr>
            <a:spLocks noChangeShapeType="1"/>
          </p:cNvSpPr>
          <p:nvPr/>
        </p:nvSpPr>
        <p:spPr bwMode="auto">
          <a:xfrm flipH="1">
            <a:off x="2123108" y="4775558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Line 7"/>
          <p:cNvSpPr>
            <a:spLocks noChangeShapeType="1"/>
          </p:cNvSpPr>
          <p:nvPr/>
        </p:nvSpPr>
        <p:spPr bwMode="auto">
          <a:xfrm flipH="1">
            <a:off x="3629491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Line 7"/>
          <p:cNvSpPr>
            <a:spLocks noChangeShapeType="1"/>
          </p:cNvSpPr>
          <p:nvPr/>
        </p:nvSpPr>
        <p:spPr bwMode="auto">
          <a:xfrm flipH="1">
            <a:off x="3239065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7"/>
          <p:cNvSpPr>
            <a:spLocks noChangeShapeType="1"/>
          </p:cNvSpPr>
          <p:nvPr/>
        </p:nvSpPr>
        <p:spPr bwMode="auto">
          <a:xfrm flipH="1">
            <a:off x="5223681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7"/>
          <p:cNvSpPr>
            <a:spLocks noChangeShapeType="1"/>
          </p:cNvSpPr>
          <p:nvPr/>
        </p:nvSpPr>
        <p:spPr bwMode="auto">
          <a:xfrm flipH="1">
            <a:off x="4833255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Line 7"/>
          <p:cNvSpPr>
            <a:spLocks noChangeShapeType="1"/>
          </p:cNvSpPr>
          <p:nvPr/>
        </p:nvSpPr>
        <p:spPr bwMode="auto">
          <a:xfrm flipH="1">
            <a:off x="1752888" y="590072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" name="Line 7"/>
          <p:cNvSpPr>
            <a:spLocks noChangeShapeType="1"/>
          </p:cNvSpPr>
          <p:nvPr/>
        </p:nvSpPr>
        <p:spPr bwMode="auto">
          <a:xfrm flipH="1">
            <a:off x="3674683" y="590709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Line 7"/>
          <p:cNvSpPr>
            <a:spLocks noChangeShapeType="1"/>
          </p:cNvSpPr>
          <p:nvPr/>
        </p:nvSpPr>
        <p:spPr bwMode="auto">
          <a:xfrm flipH="1">
            <a:off x="3284257" y="591174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Line 7"/>
          <p:cNvSpPr>
            <a:spLocks noChangeShapeType="1"/>
          </p:cNvSpPr>
          <p:nvPr/>
        </p:nvSpPr>
        <p:spPr bwMode="auto">
          <a:xfrm flipH="1">
            <a:off x="4091571" y="590709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Line 12"/>
          <p:cNvSpPr>
            <a:spLocks noChangeShapeType="1"/>
          </p:cNvSpPr>
          <p:nvPr/>
        </p:nvSpPr>
        <p:spPr bwMode="auto">
          <a:xfrm>
            <a:off x="2925974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Rectangle 3"/>
          <p:cNvSpPr txBox="1">
            <a:spLocks noChangeArrowheads="1"/>
          </p:cNvSpPr>
          <p:nvPr/>
        </p:nvSpPr>
        <p:spPr bwMode="auto">
          <a:xfrm>
            <a:off x="689836" y="545651"/>
            <a:ext cx="794941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leaves</a:t>
            </a:r>
            <a:r>
              <a:rPr lang="en-US" altLang="en-US" sz="3600" kern="0" dirty="0">
                <a:cs typeface="Times New Roman" panose="02020603050405020304" pitchFamily="18" charset="0"/>
              </a:rPr>
              <a:t>: Delete 5</a:t>
            </a:r>
          </a:p>
        </p:txBody>
      </p:sp>
    </p:spTree>
    <p:extLst>
      <p:ext uri="{BB962C8B-B14F-4D97-AF65-F5344CB8AC3E}">
        <p14:creationId xmlns:p14="http://schemas.microsoft.com/office/powerpoint/2010/main" val="277608136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94</a:t>
            </a:fld>
            <a:endParaRPr lang="en-US" altLang="en-US" sz="1400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925974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923950" y="2697161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022596" y="2697161"/>
            <a:ext cx="699778" cy="587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2337368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732219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/>
          </p:nvPr>
        </p:nvGraphicFramePr>
        <p:xfrm>
          <a:off x="460975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/>
          </p:nvPr>
        </p:nvGraphicFramePr>
        <p:xfrm>
          <a:off x="3318453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>
            <p:extLst/>
          </p:nvPr>
        </p:nvGraphicFramePr>
        <p:xfrm>
          <a:off x="1702778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>
            <p:extLst/>
          </p:nvPr>
        </p:nvGraphicFramePr>
        <p:xfrm>
          <a:off x="3243889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4149573" y="3579380"/>
            <a:ext cx="127730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>
            <p:extLst/>
          </p:nvPr>
        </p:nvGraphicFramePr>
        <p:xfrm>
          <a:off x="4838079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4533279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Text Box 3"/>
          <p:cNvSpPr txBox="1">
            <a:spLocks noChangeArrowheads="1"/>
          </p:cNvSpPr>
          <p:nvPr/>
        </p:nvSpPr>
        <p:spPr bwMode="auto">
          <a:xfrm>
            <a:off x="6859669" y="1193801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4" name="Line 7"/>
          <p:cNvSpPr>
            <a:spLocks noChangeShapeType="1"/>
          </p:cNvSpPr>
          <p:nvPr/>
        </p:nvSpPr>
        <p:spPr bwMode="auto">
          <a:xfrm flipH="1">
            <a:off x="1707696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7"/>
          <p:cNvSpPr>
            <a:spLocks noChangeShapeType="1"/>
          </p:cNvSpPr>
          <p:nvPr/>
        </p:nvSpPr>
        <p:spPr bwMode="auto">
          <a:xfrm flipH="1">
            <a:off x="2123108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 flipH="1">
            <a:off x="3629491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 flipH="1">
            <a:off x="3239065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 flipH="1">
            <a:off x="5223681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7"/>
          <p:cNvSpPr>
            <a:spLocks noChangeShapeType="1"/>
          </p:cNvSpPr>
          <p:nvPr/>
        </p:nvSpPr>
        <p:spPr bwMode="auto">
          <a:xfrm flipH="1">
            <a:off x="4833255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Rectangle 3"/>
          <p:cNvSpPr txBox="1">
            <a:spLocks noChangeArrowheads="1"/>
          </p:cNvSpPr>
          <p:nvPr/>
        </p:nvSpPr>
        <p:spPr bwMode="auto">
          <a:xfrm>
            <a:off x="689836" y="545651"/>
            <a:ext cx="794941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leaves</a:t>
            </a:r>
            <a:r>
              <a:rPr lang="en-US" altLang="en-US" sz="3600" kern="0" dirty="0">
                <a:cs typeface="Times New Roman" panose="02020603050405020304" pitchFamily="18" charset="0"/>
              </a:rPr>
              <a:t>: Delete 5</a:t>
            </a:r>
          </a:p>
        </p:txBody>
      </p:sp>
    </p:spTree>
    <p:extLst>
      <p:ext uri="{BB962C8B-B14F-4D97-AF65-F5344CB8AC3E}">
        <p14:creationId xmlns:p14="http://schemas.microsoft.com/office/powerpoint/2010/main" val="55262526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95</a:t>
            </a:fld>
            <a:endParaRPr lang="en-US" altLang="en-US" sz="1400" dirty="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48200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19070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96</a:t>
            </a:fld>
            <a:endParaRPr lang="en-US" altLang="en-US" sz="1400" dirty="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48200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2" y="2356582"/>
            <a:ext cx="2025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017486" y="2783743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4431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1111432" y="2798257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6293678" y="2808089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2675748" y="2793575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6808935" y="2786576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+1&gt;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19831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97</a:t>
            </a:fld>
            <a:endParaRPr lang="en-US" altLang="en-US" sz="1400" dirty="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48200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2" y="2356582"/>
            <a:ext cx="2025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017486" y="2783743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4431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1111432" y="2798257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Up Arrow 40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6293678" y="2808089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2675748" y="2793575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6808935" y="2786576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 bwMode="auto">
          <a:xfrm>
            <a:off x="1100291" y="5281699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100290" y="5189158"/>
            <a:ext cx="2025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/>
          </a:p>
        </p:txBody>
      </p:sp>
      <p:sp>
        <p:nvSpPr>
          <p:cNvPr id="79" name="Rectangle 78"/>
          <p:cNvSpPr/>
          <p:nvPr/>
        </p:nvSpPr>
        <p:spPr bwMode="auto">
          <a:xfrm>
            <a:off x="4741445" y="5281699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80" name="Straight Arrow Connector 79"/>
          <p:cNvCxnSpPr/>
          <p:nvPr/>
        </p:nvCxnSpPr>
        <p:spPr bwMode="auto">
          <a:xfrm flipH="1">
            <a:off x="2744431" y="4733469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4582937" y="4738243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2" name="Rectangle 81"/>
          <p:cNvSpPr/>
          <p:nvPr/>
        </p:nvSpPr>
        <p:spPr bwMode="auto">
          <a:xfrm>
            <a:off x="3302329" y="4387136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870008" y="4318993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84" name="Straight Arrow Connector 83"/>
          <p:cNvCxnSpPr/>
          <p:nvPr/>
        </p:nvCxnSpPr>
        <p:spPr bwMode="auto">
          <a:xfrm>
            <a:off x="5075257" y="4738243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5" name="TextBox 84"/>
          <p:cNvSpPr txBox="1"/>
          <p:nvPr/>
        </p:nvSpPr>
        <p:spPr>
          <a:xfrm>
            <a:off x="4706805" y="5203751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86" name="Straight Arrow Connector 85"/>
          <p:cNvCxnSpPr/>
          <p:nvPr/>
        </p:nvCxnSpPr>
        <p:spPr>
          <a:xfrm flipH="1">
            <a:off x="2006344" y="5616319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4891613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5432046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1100290" y="5630833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6282536" y="5640665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2664606" y="5626151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6797793" y="5619152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4706805" y="5269901"/>
            <a:ext cx="619938" cy="3707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>
            <a:stCxn id="12" idx="2"/>
          </p:cNvCxnSpPr>
          <p:nvPr/>
        </p:nvCxnSpPr>
        <p:spPr>
          <a:xfrm flipH="1">
            <a:off x="3136749" y="5455283"/>
            <a:ext cx="1570056" cy="208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 94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+1&gt;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74798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98</a:t>
            </a:fld>
            <a:endParaRPr lang="en-US" altLang="en-US" sz="1400" dirty="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48200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2" y="2356582"/>
            <a:ext cx="2025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017486" y="2783743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4431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1111432" y="2798257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Up Arrow 40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6293678" y="2808089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2675748" y="2793575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6808935" y="2786576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 bwMode="auto">
          <a:xfrm>
            <a:off x="1100291" y="5281699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100290" y="5189158"/>
            <a:ext cx="2780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>
              <a:solidFill>
                <a:srgbClr val="FF0000"/>
              </a:solidFill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4741445" y="5281699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80" name="Straight Arrow Connector 79"/>
          <p:cNvCxnSpPr/>
          <p:nvPr/>
        </p:nvCxnSpPr>
        <p:spPr bwMode="auto">
          <a:xfrm flipH="1">
            <a:off x="2744431" y="4733469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4582937" y="4738243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2" name="Rectangle 81"/>
          <p:cNvSpPr/>
          <p:nvPr/>
        </p:nvSpPr>
        <p:spPr bwMode="auto">
          <a:xfrm>
            <a:off x="3302329" y="4387136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870008" y="4318993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84" name="Straight Arrow Connector 83"/>
          <p:cNvCxnSpPr/>
          <p:nvPr/>
        </p:nvCxnSpPr>
        <p:spPr bwMode="auto">
          <a:xfrm>
            <a:off x="5075257" y="4738243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5" name="TextBox 84"/>
          <p:cNvSpPr txBox="1"/>
          <p:nvPr/>
        </p:nvSpPr>
        <p:spPr>
          <a:xfrm>
            <a:off x="4706805" y="5203751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86" name="Straight Arrow Connector 85"/>
          <p:cNvCxnSpPr/>
          <p:nvPr/>
        </p:nvCxnSpPr>
        <p:spPr>
          <a:xfrm flipH="1">
            <a:off x="2006344" y="5616319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4891613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5432046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1100290" y="5630833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6282536" y="5640665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2664606" y="5626151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6797793" y="5619152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4706805" y="5269901"/>
            <a:ext cx="619938" cy="3707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+1&gt;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407639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99</a:t>
            </a:fld>
            <a:endParaRPr lang="en-US" altLang="en-US" sz="1400" dirty="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48200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2" y="2356582"/>
            <a:ext cx="2025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017486" y="2783743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4431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1111432" y="2798257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Up Arrow 40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6293678" y="2808089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2675748" y="2793575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6808935" y="2786576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 bwMode="auto">
          <a:xfrm>
            <a:off x="1100291" y="5281699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100290" y="5189158"/>
            <a:ext cx="2780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>
              <a:solidFill>
                <a:srgbClr val="FF0000"/>
              </a:solidFill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4741445" y="5281699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80" name="Straight Arrow Connector 79"/>
          <p:cNvCxnSpPr/>
          <p:nvPr/>
        </p:nvCxnSpPr>
        <p:spPr bwMode="auto">
          <a:xfrm flipH="1">
            <a:off x="2744431" y="4733469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4582937" y="4738243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2" name="Rectangle 81"/>
          <p:cNvSpPr/>
          <p:nvPr/>
        </p:nvSpPr>
        <p:spPr bwMode="auto">
          <a:xfrm>
            <a:off x="3302329" y="4387136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870008" y="4318993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84" name="Straight Arrow Connector 83"/>
          <p:cNvCxnSpPr/>
          <p:nvPr/>
        </p:nvCxnSpPr>
        <p:spPr bwMode="auto">
          <a:xfrm>
            <a:off x="5075257" y="4738243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5" name="TextBox 84"/>
          <p:cNvSpPr txBox="1"/>
          <p:nvPr/>
        </p:nvSpPr>
        <p:spPr>
          <a:xfrm>
            <a:off x="4706805" y="5203751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86" name="Straight Arrow Connector 85"/>
          <p:cNvCxnSpPr/>
          <p:nvPr/>
        </p:nvCxnSpPr>
        <p:spPr>
          <a:xfrm flipH="1">
            <a:off x="2006344" y="5616319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4891613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5432046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1100290" y="5630833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6282536" y="5640665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2664606" y="5626151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6797793" y="5619152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4706805" y="5269901"/>
            <a:ext cx="619938" cy="3707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993571" y="5237265"/>
            <a:ext cx="3305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+1&gt;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94289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100</a:t>
            </a:fld>
            <a:endParaRPr lang="en-US" altLang="en-US" sz="1400" dirty="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48200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2" y="2356582"/>
            <a:ext cx="2025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017486" y="2783743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4431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1111432" y="2798257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Up Arrow 40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6293678" y="2808089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2675748" y="2793575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6808935" y="2786576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 bwMode="auto">
          <a:xfrm>
            <a:off x="1100291" y="5281699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100290" y="5189158"/>
            <a:ext cx="2780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>
              <a:solidFill>
                <a:srgbClr val="FF0000"/>
              </a:solidFill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4741445" y="5281699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80" name="Straight Arrow Connector 79"/>
          <p:cNvCxnSpPr/>
          <p:nvPr/>
        </p:nvCxnSpPr>
        <p:spPr bwMode="auto">
          <a:xfrm flipH="1">
            <a:off x="2744431" y="4733469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4582937" y="4738243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2" name="Rectangle 81"/>
          <p:cNvSpPr/>
          <p:nvPr/>
        </p:nvSpPr>
        <p:spPr bwMode="auto">
          <a:xfrm>
            <a:off x="3302329" y="4387136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870008" y="4318993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84" name="Straight Arrow Connector 83"/>
          <p:cNvCxnSpPr/>
          <p:nvPr/>
        </p:nvCxnSpPr>
        <p:spPr bwMode="auto">
          <a:xfrm>
            <a:off x="5075257" y="4738243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5" name="TextBox 84"/>
          <p:cNvSpPr txBox="1"/>
          <p:nvPr/>
        </p:nvSpPr>
        <p:spPr>
          <a:xfrm>
            <a:off x="4706805" y="5203751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86" name="Straight Arrow Connector 85"/>
          <p:cNvCxnSpPr/>
          <p:nvPr/>
        </p:nvCxnSpPr>
        <p:spPr>
          <a:xfrm flipH="1">
            <a:off x="2006344" y="5616319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4891613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5432046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1100290" y="5630833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6282536" y="5640665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2664606" y="5626151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6797793" y="5619152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4706805" y="5269901"/>
            <a:ext cx="619938" cy="3707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993571" y="5237265"/>
            <a:ext cx="3305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+1&gt;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83328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101</a:t>
            </a:fld>
            <a:endParaRPr lang="en-US" altLang="en-US" sz="1400" dirty="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48200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2" y="2356582"/>
            <a:ext cx="2025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017486" y="2783743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4431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1111432" y="2798257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Up Arrow 40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6293678" y="2808089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2675748" y="2793575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6808935" y="2786576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 bwMode="auto">
          <a:xfrm>
            <a:off x="1100291" y="5281699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100290" y="5189158"/>
            <a:ext cx="2780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>
              <a:solidFill>
                <a:srgbClr val="FF0000"/>
              </a:solidFill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4741445" y="5281699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80" name="Straight Arrow Connector 79"/>
          <p:cNvCxnSpPr/>
          <p:nvPr/>
        </p:nvCxnSpPr>
        <p:spPr bwMode="auto">
          <a:xfrm flipH="1">
            <a:off x="2744431" y="4733469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4582937" y="4738243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2" name="Rectangle 81"/>
          <p:cNvSpPr/>
          <p:nvPr/>
        </p:nvSpPr>
        <p:spPr bwMode="auto">
          <a:xfrm>
            <a:off x="3302329" y="4387136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870008" y="4318993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</a:t>
            </a:r>
            <a:r>
              <a:rPr lang="en-US" sz="2000" i="1" dirty="0">
                <a:solidFill>
                  <a:srgbClr val="FF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FF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84" name="Straight Arrow Connector 83"/>
          <p:cNvCxnSpPr/>
          <p:nvPr/>
        </p:nvCxnSpPr>
        <p:spPr bwMode="auto">
          <a:xfrm>
            <a:off x="5075257" y="4738243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5" name="TextBox 84"/>
          <p:cNvSpPr txBox="1"/>
          <p:nvPr/>
        </p:nvSpPr>
        <p:spPr>
          <a:xfrm>
            <a:off x="4706805" y="5203751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86" name="Straight Arrow Connector 85"/>
          <p:cNvCxnSpPr/>
          <p:nvPr/>
        </p:nvCxnSpPr>
        <p:spPr>
          <a:xfrm flipH="1">
            <a:off x="2006344" y="5616319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4891613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5432046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1100290" y="5630833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6282536" y="5640665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2664606" y="5626151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6797793" y="5619152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4706805" y="5269901"/>
            <a:ext cx="619938" cy="3707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993571" y="5237265"/>
            <a:ext cx="383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+1&gt;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58607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102</a:t>
            </a:fld>
            <a:endParaRPr lang="en-US" altLang="en-US" sz="1400" dirty="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48200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2" y="2356582"/>
            <a:ext cx="2025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017486" y="2783743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4431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1111432" y="2798257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Up Arrow 40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6293678" y="2808089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2675748" y="2793575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6808935" y="2786576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 bwMode="auto">
          <a:xfrm>
            <a:off x="1100291" y="5281699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100290" y="5189158"/>
            <a:ext cx="2780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>
              <a:solidFill>
                <a:srgbClr val="FF0000"/>
              </a:solidFill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4741445" y="5281699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80" name="Straight Arrow Connector 79"/>
          <p:cNvCxnSpPr/>
          <p:nvPr/>
        </p:nvCxnSpPr>
        <p:spPr bwMode="auto">
          <a:xfrm flipH="1">
            <a:off x="2744431" y="4733469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4582937" y="4738243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2" name="Rectangle 81"/>
          <p:cNvSpPr/>
          <p:nvPr/>
        </p:nvSpPr>
        <p:spPr bwMode="auto">
          <a:xfrm>
            <a:off x="3302329" y="4387136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870008" y="4318993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</a:t>
            </a:r>
            <a:r>
              <a:rPr lang="en-US" sz="2000" i="1" dirty="0">
                <a:solidFill>
                  <a:srgbClr val="FF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FF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84" name="Straight Arrow Connector 83"/>
          <p:cNvCxnSpPr/>
          <p:nvPr/>
        </p:nvCxnSpPr>
        <p:spPr bwMode="auto">
          <a:xfrm>
            <a:off x="5075257" y="4738243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5" name="TextBox 84"/>
          <p:cNvSpPr txBox="1"/>
          <p:nvPr/>
        </p:nvSpPr>
        <p:spPr>
          <a:xfrm>
            <a:off x="4706805" y="5203751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86" name="Straight Arrow Connector 85"/>
          <p:cNvCxnSpPr/>
          <p:nvPr/>
        </p:nvCxnSpPr>
        <p:spPr>
          <a:xfrm flipH="1">
            <a:off x="2006344" y="5616319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4891613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5432046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1100290" y="5630833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6282536" y="5640665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2664606" y="5626151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6797793" y="5619152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4706805" y="5269901"/>
            <a:ext cx="619938" cy="3707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993571" y="5237265"/>
            <a:ext cx="383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167253" y="4338133"/>
            <a:ext cx="3305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+1&gt;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742798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103</a:t>
            </a:fld>
            <a:endParaRPr lang="en-US" altLang="en-US" sz="1400" dirty="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48200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2" y="2356582"/>
            <a:ext cx="2025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017486" y="2783743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4431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1111432" y="2798257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Up Arrow 40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6293678" y="2808089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2675748" y="2793575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6808935" y="2786576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 bwMode="auto">
          <a:xfrm>
            <a:off x="1100291" y="5281699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100290" y="5189158"/>
            <a:ext cx="2780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>
              <a:solidFill>
                <a:srgbClr val="FF0000"/>
              </a:solidFill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4741445" y="5281699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80" name="Straight Arrow Connector 79"/>
          <p:cNvCxnSpPr/>
          <p:nvPr/>
        </p:nvCxnSpPr>
        <p:spPr bwMode="auto">
          <a:xfrm flipH="1">
            <a:off x="2744431" y="4733469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4582937" y="4738243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2" name="Rectangle 81"/>
          <p:cNvSpPr/>
          <p:nvPr/>
        </p:nvSpPr>
        <p:spPr bwMode="auto">
          <a:xfrm>
            <a:off x="3302329" y="4387136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870008" y="4318993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</a:t>
            </a:r>
            <a:r>
              <a:rPr lang="en-US" sz="2000" i="1" dirty="0">
                <a:solidFill>
                  <a:srgbClr val="FF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FF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84" name="Straight Arrow Connector 83"/>
          <p:cNvCxnSpPr/>
          <p:nvPr/>
        </p:nvCxnSpPr>
        <p:spPr bwMode="auto">
          <a:xfrm>
            <a:off x="5075257" y="4738243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5" name="TextBox 84"/>
          <p:cNvSpPr txBox="1"/>
          <p:nvPr/>
        </p:nvSpPr>
        <p:spPr>
          <a:xfrm>
            <a:off x="4706805" y="5203751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86" name="Straight Arrow Connector 85"/>
          <p:cNvCxnSpPr/>
          <p:nvPr/>
        </p:nvCxnSpPr>
        <p:spPr>
          <a:xfrm flipH="1">
            <a:off x="2006344" y="5616319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4891613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5432046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1100290" y="5630833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6282536" y="5640665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2664606" y="5626151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6797793" y="5619152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4706805" y="5269901"/>
            <a:ext cx="619938" cy="3707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993571" y="5237265"/>
            <a:ext cx="383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167253" y="4338133"/>
            <a:ext cx="3305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+1&gt;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358957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104</a:t>
            </a:fld>
            <a:endParaRPr lang="en-US" altLang="en-US" sz="1400" dirty="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48200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2" y="2356582"/>
            <a:ext cx="2025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017486" y="2783743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4431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1111432" y="2798257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Up Arrow 40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6293678" y="2808089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2675748" y="2793575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6808935" y="2786576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 bwMode="auto">
          <a:xfrm>
            <a:off x="1100291" y="5281699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100290" y="5189158"/>
            <a:ext cx="2780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>
              <a:solidFill>
                <a:srgbClr val="FF0000"/>
              </a:solidFill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4741445" y="5281699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80" name="Straight Arrow Connector 79"/>
          <p:cNvCxnSpPr/>
          <p:nvPr/>
        </p:nvCxnSpPr>
        <p:spPr bwMode="auto">
          <a:xfrm flipH="1">
            <a:off x="2744431" y="4733469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4582937" y="4738243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2" name="Rectangle 81"/>
          <p:cNvSpPr/>
          <p:nvPr/>
        </p:nvSpPr>
        <p:spPr bwMode="auto">
          <a:xfrm>
            <a:off x="3302329" y="4387136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870008" y="4318993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</a:t>
            </a:r>
            <a:r>
              <a:rPr lang="en-US" sz="2000" i="1" dirty="0">
                <a:solidFill>
                  <a:srgbClr val="FF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FF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84" name="Straight Arrow Connector 83"/>
          <p:cNvCxnSpPr/>
          <p:nvPr/>
        </p:nvCxnSpPr>
        <p:spPr bwMode="auto">
          <a:xfrm>
            <a:off x="5075257" y="4738243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5" name="TextBox 84"/>
          <p:cNvSpPr txBox="1"/>
          <p:nvPr/>
        </p:nvSpPr>
        <p:spPr>
          <a:xfrm>
            <a:off x="4706805" y="5203751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86" name="Straight Arrow Connector 85"/>
          <p:cNvCxnSpPr/>
          <p:nvPr/>
        </p:nvCxnSpPr>
        <p:spPr>
          <a:xfrm flipH="1">
            <a:off x="2006344" y="5616319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4891613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5432046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1100290" y="5630833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6282536" y="5640665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2664606" y="5626151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6797793" y="5619152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4706805" y="5269901"/>
            <a:ext cx="619938" cy="3707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993571" y="5237265"/>
            <a:ext cx="383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167253" y="4338133"/>
            <a:ext cx="397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+1&gt;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03539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105</a:t>
            </a:fld>
            <a:endParaRPr lang="en-US" altLang="en-US" sz="1400" dirty="0"/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786991" y="326922"/>
            <a:ext cx="748200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cs typeface="Times New Roman" panose="02020603050405020304" pitchFamily="18" charset="0"/>
              </a:rPr>
              <a:t>Key re-distribution at </a:t>
            </a: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4000" kern="0" dirty="0"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2" y="2356582"/>
            <a:ext cx="2025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55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017486" y="2783743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4431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1111432" y="2798257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Up Arrow 40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6293678" y="2808089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2675748" y="2793575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6808935" y="2786576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 bwMode="auto">
          <a:xfrm>
            <a:off x="1100291" y="5281699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100290" y="5189158"/>
            <a:ext cx="2780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000" baseline="-25000" dirty="0">
              <a:solidFill>
                <a:srgbClr val="FF0000"/>
              </a:solidFill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4741445" y="5281699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80" name="Straight Arrow Connector 79"/>
          <p:cNvCxnSpPr/>
          <p:nvPr/>
        </p:nvCxnSpPr>
        <p:spPr bwMode="auto">
          <a:xfrm flipH="1">
            <a:off x="2744431" y="4733469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4582937" y="4738243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2" name="Rectangle 81"/>
          <p:cNvSpPr/>
          <p:nvPr/>
        </p:nvSpPr>
        <p:spPr bwMode="auto">
          <a:xfrm>
            <a:off x="3302329" y="4387136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870008" y="4318993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</a:t>
            </a:r>
            <a:r>
              <a:rPr lang="en-US" sz="2000" i="1" dirty="0">
                <a:solidFill>
                  <a:srgbClr val="FF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FFCC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84" name="Straight Arrow Connector 83"/>
          <p:cNvCxnSpPr/>
          <p:nvPr/>
        </p:nvCxnSpPr>
        <p:spPr bwMode="auto">
          <a:xfrm>
            <a:off x="5075257" y="4738243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5" name="TextBox 84"/>
          <p:cNvSpPr txBox="1"/>
          <p:nvPr/>
        </p:nvSpPr>
        <p:spPr>
          <a:xfrm>
            <a:off x="4706805" y="5203751"/>
            <a:ext cx="25533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86" name="Straight Arrow Connector 85"/>
          <p:cNvCxnSpPr/>
          <p:nvPr/>
        </p:nvCxnSpPr>
        <p:spPr>
          <a:xfrm flipH="1">
            <a:off x="2006344" y="5616319"/>
            <a:ext cx="93143" cy="4677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4891613" y="5630833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1100290" y="5630833"/>
            <a:ext cx="134122" cy="45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5730998" y="5640665"/>
            <a:ext cx="92608" cy="42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2664606" y="5626151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6275289" y="5619152"/>
            <a:ext cx="157922" cy="406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993571" y="5237265"/>
            <a:ext cx="383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167253" y="4338133"/>
            <a:ext cx="397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+1&gt;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04255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598"/>
            <a:ext cx="7681452" cy="3950111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cs typeface="Times New Roman" pitchFamily="18" charset="0"/>
              </a:rPr>
              <a:t>Simple case: the node remains at 	least half-full after deletion.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cs typeface="Times New Roman" pitchFamily="18" charset="0"/>
              </a:rPr>
              <a:t>Re-distribute keys among siblings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solidFill>
                  <a:srgbClr val="00FF00"/>
                </a:solidFill>
                <a:cs typeface="Times New Roman" pitchFamily="18" charset="0"/>
              </a:rPr>
              <a:t>Coalesce with a sibling and delete a 	pointer from its father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106</a:t>
            </a:fld>
            <a:endParaRPr lang="en-US" altLang="en-US" sz="140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48929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Delete in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74305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598"/>
            <a:ext cx="7681452" cy="3950111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cs typeface="Times New Roman" pitchFamily="18" charset="0"/>
              </a:rPr>
              <a:t>Simple case: the node remains at 	least half-full after deletion.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cs typeface="Times New Roman" pitchFamily="18" charset="0"/>
              </a:rPr>
              <a:t>Re-distribute keys among siblings</a:t>
            </a:r>
          </a:p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dirty="0">
                <a:solidFill>
                  <a:srgbClr val="00FF00"/>
                </a:solidFill>
                <a:cs typeface="Times New Roman" pitchFamily="18" charset="0"/>
              </a:rPr>
              <a:t>Coalesce with a sibling and delete a 	pointer from its father</a:t>
            </a:r>
          </a:p>
        </p:txBody>
      </p:sp>
      <p:sp>
        <p:nvSpPr>
          <p:cNvPr id="44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B2D6D0-731B-4AB8-A17E-2F57454BEA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107</a:t>
            </a:fld>
            <a:endParaRPr lang="en-US" altLang="en-US" sz="140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48929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Delete in </a:t>
            </a:r>
            <a:r>
              <a:rPr lang="en-US" altLang="en-US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B+tree</a:t>
            </a:r>
            <a:endParaRPr lang="en-US" altLang="en-US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85684" y="4699818"/>
            <a:ext cx="7081684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  <a:cs typeface="Times New Roman" panose="02020603050405020304" pitchFamily="18" charset="0"/>
              </a:rPr>
              <a:t>Observation: when two siblings both are no more than half full, coalesce them into a single node (which is nearly full)</a:t>
            </a:r>
          </a:p>
        </p:txBody>
      </p:sp>
    </p:spTree>
    <p:extLst>
      <p:ext uri="{BB962C8B-B14F-4D97-AF65-F5344CB8AC3E}">
        <p14:creationId xmlns:p14="http://schemas.microsoft.com/office/powerpoint/2010/main" val="227447550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108</a:t>
            </a:fld>
            <a:endParaRPr lang="en-US" altLang="en-US" sz="1400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939391" y="479322"/>
            <a:ext cx="737378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Coalescence</a:t>
            </a:r>
          </a:p>
        </p:txBody>
      </p:sp>
    </p:spTree>
    <p:extLst>
      <p:ext uri="{BB962C8B-B14F-4D97-AF65-F5344CB8AC3E}">
        <p14:creationId xmlns:p14="http://schemas.microsoft.com/office/powerpoint/2010/main" val="63264392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109</a:t>
            </a:fld>
            <a:endParaRPr lang="en-US" altLang="en-US" sz="1400" dirty="0"/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3" y="2356582"/>
            <a:ext cx="191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---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1190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---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123200" y="2365818"/>
            <a:ext cx="447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4" name="Straight Arrow Connector 3"/>
          <p:cNvCxnSpPr>
            <a:endCxn id="26" idx="1"/>
          </p:cNvCxnSpPr>
          <p:nvPr/>
        </p:nvCxnSpPr>
        <p:spPr>
          <a:xfrm flipV="1">
            <a:off x="4463729" y="2623690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609792" y="2365818"/>
            <a:ext cx="455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7980140" y="2623690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125143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7479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1245554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568785" y="1700044"/>
            <a:ext cx="156485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(n+1)/2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271281" y="1700044"/>
            <a:ext cx="128753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(n+1)/2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939391" y="479322"/>
            <a:ext cx="737378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Coalescence</a:t>
            </a:r>
          </a:p>
        </p:txBody>
      </p:sp>
    </p:spTree>
    <p:extLst>
      <p:ext uri="{BB962C8B-B14F-4D97-AF65-F5344CB8AC3E}">
        <p14:creationId xmlns:p14="http://schemas.microsoft.com/office/powerpoint/2010/main" val="368895011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110</a:t>
            </a:fld>
            <a:endParaRPr lang="en-US" altLang="en-US" sz="1400" dirty="0"/>
          </a:p>
        </p:txBody>
      </p:sp>
      <p:sp>
        <p:nvSpPr>
          <p:cNvPr id="13" name="Up Arrow 12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3" y="2356582"/>
            <a:ext cx="191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---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1190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---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123200" y="2365818"/>
            <a:ext cx="447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4" name="Straight Arrow Connector 3"/>
          <p:cNvCxnSpPr>
            <a:endCxn id="26" idx="1"/>
          </p:cNvCxnSpPr>
          <p:nvPr/>
        </p:nvCxnSpPr>
        <p:spPr>
          <a:xfrm flipV="1">
            <a:off x="4463729" y="2623690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609792" y="2365818"/>
            <a:ext cx="455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7980140" y="2623690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125143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7479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1245554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ctangle 107"/>
          <p:cNvSpPr/>
          <p:nvPr/>
        </p:nvSpPr>
        <p:spPr bwMode="auto">
          <a:xfrm>
            <a:off x="1111433" y="5256205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1111433" y="5163664"/>
            <a:ext cx="14930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sz="2000" baseline="-25000" dirty="0"/>
          </a:p>
        </p:txBody>
      </p:sp>
      <p:sp>
        <p:nvSpPr>
          <p:cNvPr id="110" name="Rectangle 109"/>
          <p:cNvSpPr/>
          <p:nvPr/>
        </p:nvSpPr>
        <p:spPr bwMode="auto">
          <a:xfrm>
            <a:off x="4752587" y="5256205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1" name="Straight Arrow Connector 110"/>
          <p:cNvCxnSpPr/>
          <p:nvPr/>
        </p:nvCxnSpPr>
        <p:spPr bwMode="auto">
          <a:xfrm flipH="1">
            <a:off x="2755573" y="4707975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2" name="Straight Arrow Connector 111"/>
          <p:cNvCxnSpPr/>
          <p:nvPr/>
        </p:nvCxnSpPr>
        <p:spPr bwMode="auto">
          <a:xfrm>
            <a:off x="4594079" y="4712749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3" name="Rectangle 112"/>
          <p:cNvSpPr/>
          <p:nvPr/>
        </p:nvSpPr>
        <p:spPr bwMode="auto">
          <a:xfrm>
            <a:off x="3313471" y="4361642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3881150" y="4293499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115" name="Straight Arrow Connector 114"/>
          <p:cNvCxnSpPr/>
          <p:nvPr/>
        </p:nvCxnSpPr>
        <p:spPr bwMode="auto">
          <a:xfrm>
            <a:off x="5086399" y="4712749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6" name="TextBox 115"/>
          <p:cNvSpPr txBox="1"/>
          <p:nvPr/>
        </p:nvSpPr>
        <p:spPr>
          <a:xfrm>
            <a:off x="2495861" y="5195282"/>
            <a:ext cx="1761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4123200" y="5172900"/>
            <a:ext cx="447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>
              <a:solidFill>
                <a:srgbClr val="FF0000"/>
              </a:solidFill>
            </a:endParaRPr>
          </a:p>
        </p:txBody>
      </p:sp>
      <p:cxnSp>
        <p:nvCxnSpPr>
          <p:cNvPr id="118" name="Straight Arrow Connector 117"/>
          <p:cNvCxnSpPr>
            <a:endCxn id="110" idx="1"/>
          </p:cNvCxnSpPr>
          <p:nvPr/>
        </p:nvCxnSpPr>
        <p:spPr>
          <a:xfrm flipV="1">
            <a:off x="4463729" y="5430772"/>
            <a:ext cx="288858" cy="1706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/>
          <p:cNvSpPr txBox="1"/>
          <p:nvPr/>
        </p:nvSpPr>
        <p:spPr>
          <a:xfrm>
            <a:off x="7609792" y="5172900"/>
            <a:ext cx="455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20" name="Straight Arrow Connector 119"/>
          <p:cNvCxnSpPr/>
          <p:nvPr/>
        </p:nvCxnSpPr>
        <p:spPr>
          <a:xfrm flipV="1">
            <a:off x="7980140" y="5430772"/>
            <a:ext cx="288858" cy="1706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/>
          <p:cNvCxnSpPr/>
          <p:nvPr/>
        </p:nvCxnSpPr>
        <p:spPr>
          <a:xfrm>
            <a:off x="2125143" y="5605339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/>
          <p:nvPr/>
        </p:nvCxnSpPr>
        <p:spPr>
          <a:xfrm>
            <a:off x="2693039" y="5605339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/>
          <p:nvPr/>
        </p:nvCxnSpPr>
        <p:spPr>
          <a:xfrm>
            <a:off x="3506233" y="559550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/>
          <p:nvPr/>
        </p:nvCxnSpPr>
        <p:spPr>
          <a:xfrm>
            <a:off x="1245554" y="5605339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reeform 17"/>
          <p:cNvSpPr/>
          <p:nvPr/>
        </p:nvSpPr>
        <p:spPr>
          <a:xfrm>
            <a:off x="4454013" y="5427089"/>
            <a:ext cx="3736258" cy="375568"/>
          </a:xfrm>
          <a:custGeom>
            <a:avLst/>
            <a:gdLst>
              <a:gd name="connsiteX0" fmla="*/ 0 w 3736258"/>
              <a:gd name="connsiteY0" fmla="*/ 10150 h 375568"/>
              <a:gd name="connsiteX1" fmla="*/ 49161 w 3736258"/>
              <a:gd name="connsiteY1" fmla="*/ 317 h 375568"/>
              <a:gd name="connsiteX2" fmla="*/ 98322 w 3736258"/>
              <a:gd name="connsiteY2" fmla="*/ 49479 h 375568"/>
              <a:gd name="connsiteX3" fmla="*/ 127819 w 3736258"/>
              <a:gd name="connsiteY3" fmla="*/ 78976 h 375568"/>
              <a:gd name="connsiteX4" fmla="*/ 167148 w 3736258"/>
              <a:gd name="connsiteY4" fmla="*/ 196963 h 375568"/>
              <a:gd name="connsiteX5" fmla="*/ 176981 w 3736258"/>
              <a:gd name="connsiteY5" fmla="*/ 226459 h 375568"/>
              <a:gd name="connsiteX6" fmla="*/ 206477 w 3736258"/>
              <a:gd name="connsiteY6" fmla="*/ 246124 h 375568"/>
              <a:gd name="connsiteX7" fmla="*/ 226142 w 3736258"/>
              <a:gd name="connsiteY7" fmla="*/ 275621 h 375568"/>
              <a:gd name="connsiteX8" fmla="*/ 373626 w 3736258"/>
              <a:gd name="connsiteY8" fmla="*/ 324782 h 375568"/>
              <a:gd name="connsiteX9" fmla="*/ 639097 w 3736258"/>
              <a:gd name="connsiteY9" fmla="*/ 334614 h 375568"/>
              <a:gd name="connsiteX10" fmla="*/ 737419 w 3736258"/>
              <a:gd name="connsiteY10" fmla="*/ 344446 h 375568"/>
              <a:gd name="connsiteX11" fmla="*/ 786581 w 3736258"/>
              <a:gd name="connsiteY11" fmla="*/ 354279 h 375568"/>
              <a:gd name="connsiteX12" fmla="*/ 1209368 w 3736258"/>
              <a:gd name="connsiteY12" fmla="*/ 364111 h 375568"/>
              <a:gd name="connsiteX13" fmla="*/ 1445342 w 3736258"/>
              <a:gd name="connsiteY13" fmla="*/ 373943 h 375568"/>
              <a:gd name="connsiteX14" fmla="*/ 1809135 w 3736258"/>
              <a:gd name="connsiteY14" fmla="*/ 364111 h 375568"/>
              <a:gd name="connsiteX15" fmla="*/ 1838632 w 3736258"/>
              <a:gd name="connsiteY15" fmla="*/ 354279 h 375568"/>
              <a:gd name="connsiteX16" fmla="*/ 2782529 w 3736258"/>
              <a:gd name="connsiteY16" fmla="*/ 364111 h 375568"/>
              <a:gd name="connsiteX17" fmla="*/ 3352800 w 3736258"/>
              <a:gd name="connsiteY17" fmla="*/ 364111 h 375568"/>
              <a:gd name="connsiteX18" fmla="*/ 3421626 w 3736258"/>
              <a:gd name="connsiteY18" fmla="*/ 344446 h 375568"/>
              <a:gd name="connsiteX19" fmla="*/ 3451122 w 3736258"/>
              <a:gd name="connsiteY19" fmla="*/ 324782 h 375568"/>
              <a:gd name="connsiteX20" fmla="*/ 3529781 w 3736258"/>
              <a:gd name="connsiteY20" fmla="*/ 314950 h 375568"/>
              <a:gd name="connsiteX21" fmla="*/ 3569110 w 3736258"/>
              <a:gd name="connsiteY21" fmla="*/ 226459 h 375568"/>
              <a:gd name="connsiteX22" fmla="*/ 3578942 w 3736258"/>
              <a:gd name="connsiteY22" fmla="*/ 196963 h 375568"/>
              <a:gd name="connsiteX23" fmla="*/ 3608439 w 3736258"/>
              <a:gd name="connsiteY23" fmla="*/ 177298 h 375568"/>
              <a:gd name="connsiteX24" fmla="*/ 3618271 w 3736258"/>
              <a:gd name="connsiteY24" fmla="*/ 147801 h 375568"/>
              <a:gd name="connsiteX25" fmla="*/ 3628103 w 3736258"/>
              <a:gd name="connsiteY25" fmla="*/ 49479 h 375568"/>
              <a:gd name="connsiteX26" fmla="*/ 3657600 w 3736258"/>
              <a:gd name="connsiteY26" fmla="*/ 29814 h 375568"/>
              <a:gd name="connsiteX27" fmla="*/ 3736258 w 3736258"/>
              <a:gd name="connsiteY27" fmla="*/ 19982 h 37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736258" h="375568">
                <a:moveTo>
                  <a:pt x="0" y="10150"/>
                </a:moveTo>
                <a:cubicBezTo>
                  <a:pt x="16387" y="6872"/>
                  <a:pt x="32578" y="-1756"/>
                  <a:pt x="49161" y="317"/>
                </a:cubicBezTo>
                <a:cubicBezTo>
                  <a:pt x="75991" y="3671"/>
                  <a:pt x="84603" y="33015"/>
                  <a:pt x="98322" y="49479"/>
                </a:cubicBezTo>
                <a:cubicBezTo>
                  <a:pt x="107224" y="60161"/>
                  <a:pt x="117987" y="69144"/>
                  <a:pt x="127819" y="78976"/>
                </a:cubicBezTo>
                <a:lnTo>
                  <a:pt x="167148" y="196963"/>
                </a:lnTo>
                <a:cubicBezTo>
                  <a:pt x="170425" y="206795"/>
                  <a:pt x="168358" y="220710"/>
                  <a:pt x="176981" y="226459"/>
                </a:cubicBezTo>
                <a:lnTo>
                  <a:pt x="206477" y="246124"/>
                </a:lnTo>
                <a:cubicBezTo>
                  <a:pt x="213032" y="255956"/>
                  <a:pt x="217249" y="267839"/>
                  <a:pt x="226142" y="275621"/>
                </a:cubicBezTo>
                <a:cubicBezTo>
                  <a:pt x="282508" y="324941"/>
                  <a:pt x="295955" y="320467"/>
                  <a:pt x="373626" y="324782"/>
                </a:cubicBezTo>
                <a:cubicBezTo>
                  <a:pt x="462041" y="329694"/>
                  <a:pt x="550607" y="331337"/>
                  <a:pt x="639097" y="334614"/>
                </a:cubicBezTo>
                <a:cubicBezTo>
                  <a:pt x="671871" y="337891"/>
                  <a:pt x="704770" y="340093"/>
                  <a:pt x="737419" y="344446"/>
                </a:cubicBezTo>
                <a:cubicBezTo>
                  <a:pt x="753984" y="346655"/>
                  <a:pt x="769884" y="353583"/>
                  <a:pt x="786581" y="354279"/>
                </a:cubicBezTo>
                <a:cubicBezTo>
                  <a:pt x="927426" y="360148"/>
                  <a:pt x="1068464" y="359905"/>
                  <a:pt x="1209368" y="364111"/>
                </a:cubicBezTo>
                <a:cubicBezTo>
                  <a:pt x="1288059" y="366460"/>
                  <a:pt x="1366684" y="370666"/>
                  <a:pt x="1445342" y="373943"/>
                </a:cubicBezTo>
                <a:cubicBezTo>
                  <a:pt x="1566606" y="370666"/>
                  <a:pt x="1687978" y="370169"/>
                  <a:pt x="1809135" y="364111"/>
                </a:cubicBezTo>
                <a:cubicBezTo>
                  <a:pt x="1819486" y="363593"/>
                  <a:pt x="1828268" y="354279"/>
                  <a:pt x="1838632" y="354279"/>
                </a:cubicBezTo>
                <a:cubicBezTo>
                  <a:pt x="2153281" y="354279"/>
                  <a:pt x="2467897" y="360834"/>
                  <a:pt x="2782529" y="364111"/>
                </a:cubicBezTo>
                <a:cubicBezTo>
                  <a:pt x="3051259" y="378254"/>
                  <a:pt x="3000849" y="380480"/>
                  <a:pt x="3352800" y="364111"/>
                </a:cubicBezTo>
                <a:cubicBezTo>
                  <a:pt x="3359750" y="363788"/>
                  <a:pt x="3411855" y="349332"/>
                  <a:pt x="3421626" y="344446"/>
                </a:cubicBezTo>
                <a:cubicBezTo>
                  <a:pt x="3432195" y="339161"/>
                  <a:pt x="3439722" y="327891"/>
                  <a:pt x="3451122" y="324782"/>
                </a:cubicBezTo>
                <a:cubicBezTo>
                  <a:pt x="3476615" y="317830"/>
                  <a:pt x="3503561" y="318227"/>
                  <a:pt x="3529781" y="314950"/>
                </a:cubicBezTo>
                <a:cubicBezTo>
                  <a:pt x="3560943" y="268206"/>
                  <a:pt x="3545708" y="296663"/>
                  <a:pt x="3569110" y="226459"/>
                </a:cubicBezTo>
                <a:cubicBezTo>
                  <a:pt x="3572387" y="216627"/>
                  <a:pt x="3570319" y="202712"/>
                  <a:pt x="3578942" y="196963"/>
                </a:cubicBezTo>
                <a:lnTo>
                  <a:pt x="3608439" y="177298"/>
                </a:lnTo>
                <a:cubicBezTo>
                  <a:pt x="3611716" y="167466"/>
                  <a:pt x="3616695" y="158045"/>
                  <a:pt x="3618271" y="147801"/>
                </a:cubicBezTo>
                <a:cubicBezTo>
                  <a:pt x="3623279" y="115247"/>
                  <a:pt x="3617687" y="80726"/>
                  <a:pt x="3628103" y="49479"/>
                </a:cubicBezTo>
                <a:cubicBezTo>
                  <a:pt x="3631840" y="38268"/>
                  <a:pt x="3647031" y="35099"/>
                  <a:pt x="3657600" y="29814"/>
                </a:cubicBezTo>
                <a:cubicBezTo>
                  <a:pt x="3687628" y="14800"/>
                  <a:pt x="3700474" y="19982"/>
                  <a:pt x="3736258" y="19982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>
            <a:stCxn id="18" idx="27"/>
          </p:cNvCxnSpPr>
          <p:nvPr/>
        </p:nvCxnSpPr>
        <p:spPr>
          <a:xfrm flipV="1">
            <a:off x="8190271" y="5430772"/>
            <a:ext cx="78727" cy="1629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568785" y="1700044"/>
            <a:ext cx="156485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(n+1)/2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7271281" y="1700044"/>
            <a:ext cx="128753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(n+1)/2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939391" y="479322"/>
            <a:ext cx="737378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Coalescence</a:t>
            </a:r>
          </a:p>
        </p:txBody>
      </p:sp>
    </p:spTree>
    <p:extLst>
      <p:ext uri="{BB962C8B-B14F-4D97-AF65-F5344CB8AC3E}">
        <p14:creationId xmlns:p14="http://schemas.microsoft.com/office/powerpoint/2010/main" val="223761300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111</a:t>
            </a:fld>
            <a:endParaRPr lang="en-US" altLang="en-US" sz="1400" dirty="0"/>
          </a:p>
        </p:txBody>
      </p:sp>
      <p:sp>
        <p:nvSpPr>
          <p:cNvPr id="13" name="Up Arrow 12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111433" y="2449123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433" y="2356582"/>
            <a:ext cx="191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---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52587" y="2449123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2755573" y="1900893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94079" y="1905667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3313471" y="1554560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150" y="1486417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086399" y="1905667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717947" y="2371175"/>
            <a:ext cx="21190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---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123200" y="2365818"/>
            <a:ext cx="447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4" name="Straight Arrow Connector 3"/>
          <p:cNvCxnSpPr>
            <a:endCxn id="26" idx="1"/>
          </p:cNvCxnSpPr>
          <p:nvPr/>
        </p:nvCxnSpPr>
        <p:spPr>
          <a:xfrm flipV="1">
            <a:off x="4463729" y="2623690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609792" y="2365818"/>
            <a:ext cx="455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/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7980140" y="2623690"/>
            <a:ext cx="288858" cy="1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125143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902755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747988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1245554" y="279825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ctangle 107"/>
          <p:cNvSpPr/>
          <p:nvPr/>
        </p:nvSpPr>
        <p:spPr bwMode="auto">
          <a:xfrm>
            <a:off x="1111433" y="5256205"/>
            <a:ext cx="3352296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1111433" y="5163664"/>
            <a:ext cx="14930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sz="2000" baseline="-25000" dirty="0"/>
          </a:p>
        </p:txBody>
      </p:sp>
      <p:sp>
        <p:nvSpPr>
          <p:cNvPr id="110" name="Rectangle 109"/>
          <p:cNvSpPr/>
          <p:nvPr/>
        </p:nvSpPr>
        <p:spPr bwMode="auto">
          <a:xfrm>
            <a:off x="4752587" y="5256205"/>
            <a:ext cx="3231207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1" name="Straight Arrow Connector 110"/>
          <p:cNvCxnSpPr/>
          <p:nvPr/>
        </p:nvCxnSpPr>
        <p:spPr bwMode="auto">
          <a:xfrm flipH="1">
            <a:off x="2755573" y="4707975"/>
            <a:ext cx="1216570" cy="5364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2" name="Straight Arrow Connector 111"/>
          <p:cNvCxnSpPr/>
          <p:nvPr/>
        </p:nvCxnSpPr>
        <p:spPr bwMode="auto">
          <a:xfrm>
            <a:off x="4594079" y="4712749"/>
            <a:ext cx="1688734" cy="531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3" name="Rectangle 112"/>
          <p:cNvSpPr/>
          <p:nvPr/>
        </p:nvSpPr>
        <p:spPr bwMode="auto">
          <a:xfrm>
            <a:off x="3313471" y="4361642"/>
            <a:ext cx="2900516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3881150" y="4293499"/>
            <a:ext cx="1742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115" name="Straight Arrow Connector 114"/>
          <p:cNvCxnSpPr/>
          <p:nvPr/>
        </p:nvCxnSpPr>
        <p:spPr bwMode="auto">
          <a:xfrm>
            <a:off x="5086399" y="4712749"/>
            <a:ext cx="2054234" cy="324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6" name="TextBox 115"/>
          <p:cNvSpPr txBox="1"/>
          <p:nvPr/>
        </p:nvSpPr>
        <p:spPr>
          <a:xfrm>
            <a:off x="2495861" y="5195282"/>
            <a:ext cx="1761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4123200" y="5172900"/>
            <a:ext cx="447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>
              <a:solidFill>
                <a:srgbClr val="FF0000"/>
              </a:solidFill>
            </a:endParaRPr>
          </a:p>
        </p:txBody>
      </p:sp>
      <p:cxnSp>
        <p:nvCxnSpPr>
          <p:cNvPr id="118" name="Straight Arrow Connector 117"/>
          <p:cNvCxnSpPr>
            <a:endCxn id="110" idx="1"/>
          </p:cNvCxnSpPr>
          <p:nvPr/>
        </p:nvCxnSpPr>
        <p:spPr>
          <a:xfrm flipV="1">
            <a:off x="4463729" y="5430772"/>
            <a:ext cx="288858" cy="1706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/>
          <p:cNvSpPr txBox="1"/>
          <p:nvPr/>
        </p:nvSpPr>
        <p:spPr>
          <a:xfrm>
            <a:off x="7609792" y="5172900"/>
            <a:ext cx="455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000" baseline="-250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20" name="Straight Arrow Connector 119"/>
          <p:cNvCxnSpPr/>
          <p:nvPr/>
        </p:nvCxnSpPr>
        <p:spPr>
          <a:xfrm flipV="1">
            <a:off x="7980140" y="5430772"/>
            <a:ext cx="288858" cy="1706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/>
          <p:cNvCxnSpPr/>
          <p:nvPr/>
        </p:nvCxnSpPr>
        <p:spPr>
          <a:xfrm>
            <a:off x="2125143" y="5605339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/>
          <p:nvPr/>
        </p:nvCxnSpPr>
        <p:spPr>
          <a:xfrm>
            <a:off x="2693039" y="5605339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/>
          <p:nvPr/>
        </p:nvCxnSpPr>
        <p:spPr>
          <a:xfrm>
            <a:off x="3506233" y="5595507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/>
          <p:nvPr/>
        </p:nvCxnSpPr>
        <p:spPr>
          <a:xfrm>
            <a:off x="1245554" y="5605339"/>
            <a:ext cx="0" cy="443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reeform 17"/>
          <p:cNvSpPr/>
          <p:nvPr/>
        </p:nvSpPr>
        <p:spPr>
          <a:xfrm>
            <a:off x="4454013" y="5427089"/>
            <a:ext cx="3736258" cy="375568"/>
          </a:xfrm>
          <a:custGeom>
            <a:avLst/>
            <a:gdLst>
              <a:gd name="connsiteX0" fmla="*/ 0 w 3736258"/>
              <a:gd name="connsiteY0" fmla="*/ 10150 h 375568"/>
              <a:gd name="connsiteX1" fmla="*/ 49161 w 3736258"/>
              <a:gd name="connsiteY1" fmla="*/ 317 h 375568"/>
              <a:gd name="connsiteX2" fmla="*/ 98322 w 3736258"/>
              <a:gd name="connsiteY2" fmla="*/ 49479 h 375568"/>
              <a:gd name="connsiteX3" fmla="*/ 127819 w 3736258"/>
              <a:gd name="connsiteY3" fmla="*/ 78976 h 375568"/>
              <a:gd name="connsiteX4" fmla="*/ 167148 w 3736258"/>
              <a:gd name="connsiteY4" fmla="*/ 196963 h 375568"/>
              <a:gd name="connsiteX5" fmla="*/ 176981 w 3736258"/>
              <a:gd name="connsiteY5" fmla="*/ 226459 h 375568"/>
              <a:gd name="connsiteX6" fmla="*/ 206477 w 3736258"/>
              <a:gd name="connsiteY6" fmla="*/ 246124 h 375568"/>
              <a:gd name="connsiteX7" fmla="*/ 226142 w 3736258"/>
              <a:gd name="connsiteY7" fmla="*/ 275621 h 375568"/>
              <a:gd name="connsiteX8" fmla="*/ 373626 w 3736258"/>
              <a:gd name="connsiteY8" fmla="*/ 324782 h 375568"/>
              <a:gd name="connsiteX9" fmla="*/ 639097 w 3736258"/>
              <a:gd name="connsiteY9" fmla="*/ 334614 h 375568"/>
              <a:gd name="connsiteX10" fmla="*/ 737419 w 3736258"/>
              <a:gd name="connsiteY10" fmla="*/ 344446 h 375568"/>
              <a:gd name="connsiteX11" fmla="*/ 786581 w 3736258"/>
              <a:gd name="connsiteY11" fmla="*/ 354279 h 375568"/>
              <a:gd name="connsiteX12" fmla="*/ 1209368 w 3736258"/>
              <a:gd name="connsiteY12" fmla="*/ 364111 h 375568"/>
              <a:gd name="connsiteX13" fmla="*/ 1445342 w 3736258"/>
              <a:gd name="connsiteY13" fmla="*/ 373943 h 375568"/>
              <a:gd name="connsiteX14" fmla="*/ 1809135 w 3736258"/>
              <a:gd name="connsiteY14" fmla="*/ 364111 h 375568"/>
              <a:gd name="connsiteX15" fmla="*/ 1838632 w 3736258"/>
              <a:gd name="connsiteY15" fmla="*/ 354279 h 375568"/>
              <a:gd name="connsiteX16" fmla="*/ 2782529 w 3736258"/>
              <a:gd name="connsiteY16" fmla="*/ 364111 h 375568"/>
              <a:gd name="connsiteX17" fmla="*/ 3352800 w 3736258"/>
              <a:gd name="connsiteY17" fmla="*/ 364111 h 375568"/>
              <a:gd name="connsiteX18" fmla="*/ 3421626 w 3736258"/>
              <a:gd name="connsiteY18" fmla="*/ 344446 h 375568"/>
              <a:gd name="connsiteX19" fmla="*/ 3451122 w 3736258"/>
              <a:gd name="connsiteY19" fmla="*/ 324782 h 375568"/>
              <a:gd name="connsiteX20" fmla="*/ 3529781 w 3736258"/>
              <a:gd name="connsiteY20" fmla="*/ 314950 h 375568"/>
              <a:gd name="connsiteX21" fmla="*/ 3569110 w 3736258"/>
              <a:gd name="connsiteY21" fmla="*/ 226459 h 375568"/>
              <a:gd name="connsiteX22" fmla="*/ 3578942 w 3736258"/>
              <a:gd name="connsiteY22" fmla="*/ 196963 h 375568"/>
              <a:gd name="connsiteX23" fmla="*/ 3608439 w 3736258"/>
              <a:gd name="connsiteY23" fmla="*/ 177298 h 375568"/>
              <a:gd name="connsiteX24" fmla="*/ 3618271 w 3736258"/>
              <a:gd name="connsiteY24" fmla="*/ 147801 h 375568"/>
              <a:gd name="connsiteX25" fmla="*/ 3628103 w 3736258"/>
              <a:gd name="connsiteY25" fmla="*/ 49479 h 375568"/>
              <a:gd name="connsiteX26" fmla="*/ 3657600 w 3736258"/>
              <a:gd name="connsiteY26" fmla="*/ 29814 h 375568"/>
              <a:gd name="connsiteX27" fmla="*/ 3736258 w 3736258"/>
              <a:gd name="connsiteY27" fmla="*/ 19982 h 37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736258" h="375568">
                <a:moveTo>
                  <a:pt x="0" y="10150"/>
                </a:moveTo>
                <a:cubicBezTo>
                  <a:pt x="16387" y="6872"/>
                  <a:pt x="32578" y="-1756"/>
                  <a:pt x="49161" y="317"/>
                </a:cubicBezTo>
                <a:cubicBezTo>
                  <a:pt x="75991" y="3671"/>
                  <a:pt x="84603" y="33015"/>
                  <a:pt x="98322" y="49479"/>
                </a:cubicBezTo>
                <a:cubicBezTo>
                  <a:pt x="107224" y="60161"/>
                  <a:pt x="117987" y="69144"/>
                  <a:pt x="127819" y="78976"/>
                </a:cubicBezTo>
                <a:lnTo>
                  <a:pt x="167148" y="196963"/>
                </a:lnTo>
                <a:cubicBezTo>
                  <a:pt x="170425" y="206795"/>
                  <a:pt x="168358" y="220710"/>
                  <a:pt x="176981" y="226459"/>
                </a:cubicBezTo>
                <a:lnTo>
                  <a:pt x="206477" y="246124"/>
                </a:lnTo>
                <a:cubicBezTo>
                  <a:pt x="213032" y="255956"/>
                  <a:pt x="217249" y="267839"/>
                  <a:pt x="226142" y="275621"/>
                </a:cubicBezTo>
                <a:cubicBezTo>
                  <a:pt x="282508" y="324941"/>
                  <a:pt x="295955" y="320467"/>
                  <a:pt x="373626" y="324782"/>
                </a:cubicBezTo>
                <a:cubicBezTo>
                  <a:pt x="462041" y="329694"/>
                  <a:pt x="550607" y="331337"/>
                  <a:pt x="639097" y="334614"/>
                </a:cubicBezTo>
                <a:cubicBezTo>
                  <a:pt x="671871" y="337891"/>
                  <a:pt x="704770" y="340093"/>
                  <a:pt x="737419" y="344446"/>
                </a:cubicBezTo>
                <a:cubicBezTo>
                  <a:pt x="753984" y="346655"/>
                  <a:pt x="769884" y="353583"/>
                  <a:pt x="786581" y="354279"/>
                </a:cubicBezTo>
                <a:cubicBezTo>
                  <a:pt x="927426" y="360148"/>
                  <a:pt x="1068464" y="359905"/>
                  <a:pt x="1209368" y="364111"/>
                </a:cubicBezTo>
                <a:cubicBezTo>
                  <a:pt x="1288059" y="366460"/>
                  <a:pt x="1366684" y="370666"/>
                  <a:pt x="1445342" y="373943"/>
                </a:cubicBezTo>
                <a:cubicBezTo>
                  <a:pt x="1566606" y="370666"/>
                  <a:pt x="1687978" y="370169"/>
                  <a:pt x="1809135" y="364111"/>
                </a:cubicBezTo>
                <a:cubicBezTo>
                  <a:pt x="1819486" y="363593"/>
                  <a:pt x="1828268" y="354279"/>
                  <a:pt x="1838632" y="354279"/>
                </a:cubicBezTo>
                <a:cubicBezTo>
                  <a:pt x="2153281" y="354279"/>
                  <a:pt x="2467897" y="360834"/>
                  <a:pt x="2782529" y="364111"/>
                </a:cubicBezTo>
                <a:cubicBezTo>
                  <a:pt x="3051259" y="378254"/>
                  <a:pt x="3000849" y="380480"/>
                  <a:pt x="3352800" y="364111"/>
                </a:cubicBezTo>
                <a:cubicBezTo>
                  <a:pt x="3359750" y="363788"/>
                  <a:pt x="3411855" y="349332"/>
                  <a:pt x="3421626" y="344446"/>
                </a:cubicBezTo>
                <a:cubicBezTo>
                  <a:pt x="3432195" y="339161"/>
                  <a:pt x="3439722" y="327891"/>
                  <a:pt x="3451122" y="324782"/>
                </a:cubicBezTo>
                <a:cubicBezTo>
                  <a:pt x="3476615" y="317830"/>
                  <a:pt x="3503561" y="318227"/>
                  <a:pt x="3529781" y="314950"/>
                </a:cubicBezTo>
                <a:cubicBezTo>
                  <a:pt x="3560943" y="268206"/>
                  <a:pt x="3545708" y="296663"/>
                  <a:pt x="3569110" y="226459"/>
                </a:cubicBezTo>
                <a:cubicBezTo>
                  <a:pt x="3572387" y="216627"/>
                  <a:pt x="3570319" y="202712"/>
                  <a:pt x="3578942" y="196963"/>
                </a:cubicBezTo>
                <a:lnTo>
                  <a:pt x="3608439" y="177298"/>
                </a:lnTo>
                <a:cubicBezTo>
                  <a:pt x="3611716" y="167466"/>
                  <a:pt x="3616695" y="158045"/>
                  <a:pt x="3618271" y="147801"/>
                </a:cubicBezTo>
                <a:cubicBezTo>
                  <a:pt x="3623279" y="115247"/>
                  <a:pt x="3617687" y="80726"/>
                  <a:pt x="3628103" y="49479"/>
                </a:cubicBezTo>
                <a:cubicBezTo>
                  <a:pt x="3631840" y="38268"/>
                  <a:pt x="3647031" y="35099"/>
                  <a:pt x="3657600" y="29814"/>
                </a:cubicBezTo>
                <a:cubicBezTo>
                  <a:pt x="3687628" y="14800"/>
                  <a:pt x="3700474" y="19982"/>
                  <a:pt x="3736258" y="19982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>
            <a:stCxn id="18" idx="27"/>
          </p:cNvCxnSpPr>
          <p:nvPr/>
        </p:nvCxnSpPr>
        <p:spPr>
          <a:xfrm flipV="1">
            <a:off x="8190271" y="5430772"/>
            <a:ext cx="78727" cy="1629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3881150" y="4503174"/>
            <a:ext cx="572863" cy="1004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3244645" y="4712749"/>
            <a:ext cx="1349434" cy="5434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568785" y="1700044"/>
            <a:ext cx="156485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(n+1)/2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271281" y="1700044"/>
            <a:ext cx="128753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(n+1)/2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939391" y="479322"/>
            <a:ext cx="737378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Coalescence</a:t>
            </a:r>
          </a:p>
        </p:txBody>
      </p:sp>
    </p:spTree>
    <p:extLst>
      <p:ext uri="{BB962C8B-B14F-4D97-AF65-F5344CB8AC3E}">
        <p14:creationId xmlns:p14="http://schemas.microsoft.com/office/powerpoint/2010/main" val="344725900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112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119503" y="503982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156152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374430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299992" y="2697161"/>
            <a:ext cx="1454898" cy="604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167736" y="2697161"/>
            <a:ext cx="1262090" cy="5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1785824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180675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/>
          </p:nvPr>
        </p:nvGraphicFramePr>
        <p:xfrm>
          <a:off x="475489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/>
          </p:nvPr>
        </p:nvGraphicFramePr>
        <p:xfrm>
          <a:off x="2766909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>
            <p:extLst/>
          </p:nvPr>
        </p:nvGraphicFramePr>
        <p:xfrm>
          <a:off x="1151234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>
            <p:extLst/>
          </p:nvPr>
        </p:nvGraphicFramePr>
        <p:xfrm>
          <a:off x="2692345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 flipH="1">
            <a:off x="4918883" y="3579381"/>
            <a:ext cx="948630" cy="9283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1571564" y="4775558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077947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2687521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63818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>
            <p:extLst/>
          </p:nvPr>
        </p:nvGraphicFramePr>
        <p:xfrm>
          <a:off x="4257515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4643117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252691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3938193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/>
          </p:nvPr>
        </p:nvGraphicFramePr>
        <p:xfrm>
          <a:off x="5867514" y="3301521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6273813" y="3560601"/>
            <a:ext cx="138956" cy="9558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/>
          <p:cNvGraphicFramePr>
            <a:graphicFrameLocks noGrp="1"/>
          </p:cNvGraphicFramePr>
          <p:nvPr>
            <p:extLst/>
          </p:nvPr>
        </p:nvGraphicFramePr>
        <p:xfrm>
          <a:off x="5823971" y="451647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6209573" y="477209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5819147" y="477674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5504567" y="464876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119503" y="4501964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2721659" y="331668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4711348" y="241050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1959266" y="5245042"/>
            <a:ext cx="997928" cy="33264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Delete 5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 flipH="1" flipV="1">
            <a:off x="1893506" y="4864306"/>
            <a:ext cx="314632" cy="38345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" name="Table 60"/>
          <p:cNvGraphicFramePr>
            <a:graphicFrameLocks noGrp="1"/>
          </p:cNvGraphicFramePr>
          <p:nvPr>
            <p:extLst/>
          </p:nvPr>
        </p:nvGraphicFramePr>
        <p:xfrm>
          <a:off x="7384317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2" name="Line 7"/>
          <p:cNvSpPr>
            <a:spLocks noChangeShapeType="1"/>
          </p:cNvSpPr>
          <p:nvPr/>
        </p:nvSpPr>
        <p:spPr bwMode="auto">
          <a:xfrm flipH="1">
            <a:off x="776991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7"/>
          <p:cNvSpPr>
            <a:spLocks noChangeShapeType="1"/>
          </p:cNvSpPr>
          <p:nvPr/>
        </p:nvSpPr>
        <p:spPr bwMode="auto">
          <a:xfrm flipH="1">
            <a:off x="7379493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2"/>
          <p:cNvSpPr>
            <a:spLocks noChangeShapeType="1"/>
          </p:cNvSpPr>
          <p:nvPr/>
        </p:nvSpPr>
        <p:spPr bwMode="auto">
          <a:xfrm>
            <a:off x="7071023" y="467473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>
          <a:xfrm>
            <a:off x="6688014" y="3553119"/>
            <a:ext cx="1319829" cy="9668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425788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113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119503" y="503982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156152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374430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299992" y="2697161"/>
            <a:ext cx="1454898" cy="604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167736" y="2697161"/>
            <a:ext cx="1262090" cy="5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1785824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180675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/>
          </p:nvPr>
        </p:nvGraphicFramePr>
        <p:xfrm>
          <a:off x="475489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/>
          </p:nvPr>
        </p:nvGraphicFramePr>
        <p:xfrm>
          <a:off x="2766909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>
            <p:extLst/>
          </p:nvPr>
        </p:nvGraphicFramePr>
        <p:xfrm>
          <a:off x="1151234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>
            <p:extLst/>
          </p:nvPr>
        </p:nvGraphicFramePr>
        <p:xfrm>
          <a:off x="2692345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 flipH="1">
            <a:off x="4918883" y="3579381"/>
            <a:ext cx="948630" cy="9283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1571564" y="4775558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077947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2687521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63818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>
            <p:extLst/>
          </p:nvPr>
        </p:nvGraphicFramePr>
        <p:xfrm>
          <a:off x="4257515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4643117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252691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3938193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/>
          </p:nvPr>
        </p:nvGraphicFramePr>
        <p:xfrm>
          <a:off x="5867514" y="3301521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6273813" y="3560601"/>
            <a:ext cx="138956" cy="9558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/>
          <p:cNvGraphicFramePr>
            <a:graphicFrameLocks noGrp="1"/>
          </p:cNvGraphicFramePr>
          <p:nvPr>
            <p:extLst/>
          </p:nvPr>
        </p:nvGraphicFramePr>
        <p:xfrm>
          <a:off x="5823971" y="451647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6209573" y="477209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5819147" y="477674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5504567" y="464876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119503" y="4501964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2721659" y="331668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4711348" y="241050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9" name="Table 58"/>
          <p:cNvGraphicFramePr>
            <a:graphicFrameLocks noGrp="1"/>
          </p:cNvGraphicFramePr>
          <p:nvPr>
            <p:extLst/>
          </p:nvPr>
        </p:nvGraphicFramePr>
        <p:xfrm>
          <a:off x="7384317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1" name="Line 7"/>
          <p:cNvSpPr>
            <a:spLocks noChangeShapeType="1"/>
          </p:cNvSpPr>
          <p:nvPr/>
        </p:nvSpPr>
        <p:spPr bwMode="auto">
          <a:xfrm flipH="1">
            <a:off x="776991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7"/>
          <p:cNvSpPr>
            <a:spLocks noChangeShapeType="1"/>
          </p:cNvSpPr>
          <p:nvPr/>
        </p:nvSpPr>
        <p:spPr bwMode="auto">
          <a:xfrm flipH="1">
            <a:off x="7379493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12"/>
          <p:cNvSpPr>
            <a:spLocks noChangeShapeType="1"/>
          </p:cNvSpPr>
          <p:nvPr/>
        </p:nvSpPr>
        <p:spPr bwMode="auto">
          <a:xfrm>
            <a:off x="7071023" y="467473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6688014" y="3553119"/>
            <a:ext cx="1319829" cy="9668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926400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114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119503" y="503982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156152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374430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299992" y="2697161"/>
            <a:ext cx="1454898" cy="604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167736" y="2697161"/>
            <a:ext cx="1262090" cy="5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1785824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180675" y="3579381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/>
          </p:nvPr>
        </p:nvGraphicFramePr>
        <p:xfrm>
          <a:off x="475489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/>
          </p:nvPr>
        </p:nvGraphicFramePr>
        <p:xfrm>
          <a:off x="2766909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>
            <p:extLst/>
          </p:nvPr>
        </p:nvGraphicFramePr>
        <p:xfrm>
          <a:off x="1151234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>
            <p:extLst/>
          </p:nvPr>
        </p:nvGraphicFramePr>
        <p:xfrm>
          <a:off x="2692345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 flipH="1">
            <a:off x="4918883" y="3579381"/>
            <a:ext cx="948630" cy="9283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1571564" y="4775558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077947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2687521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63818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>
            <p:extLst/>
          </p:nvPr>
        </p:nvGraphicFramePr>
        <p:xfrm>
          <a:off x="4257515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4643117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252691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3938193" y="46502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/>
          </p:nvPr>
        </p:nvGraphicFramePr>
        <p:xfrm>
          <a:off x="5867514" y="3301521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6273813" y="3560601"/>
            <a:ext cx="138956" cy="9558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/>
          <p:cNvGraphicFramePr>
            <a:graphicFrameLocks noGrp="1"/>
          </p:cNvGraphicFramePr>
          <p:nvPr>
            <p:extLst/>
          </p:nvPr>
        </p:nvGraphicFramePr>
        <p:xfrm>
          <a:off x="5823971" y="451647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6209573" y="477209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5819147" y="477674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5504567" y="464876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119503" y="4501964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2721659" y="331668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4711348" y="241050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2672234" y="448745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ounded Rectangle 57"/>
          <p:cNvSpPr/>
          <p:nvPr/>
        </p:nvSpPr>
        <p:spPr>
          <a:xfrm>
            <a:off x="2766077" y="5467399"/>
            <a:ext cx="1880727" cy="104097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The sibling is just half-full, so we should coalesce</a:t>
            </a:r>
          </a:p>
        </p:txBody>
      </p:sp>
      <p:cxnSp>
        <p:nvCxnSpPr>
          <p:cNvPr id="59" name="Straight Arrow Connector 58"/>
          <p:cNvCxnSpPr/>
          <p:nvPr/>
        </p:nvCxnSpPr>
        <p:spPr>
          <a:xfrm flipH="1" flipV="1">
            <a:off x="3299992" y="4934857"/>
            <a:ext cx="47885" cy="528184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Table 61"/>
          <p:cNvGraphicFramePr>
            <a:graphicFrameLocks noGrp="1"/>
          </p:cNvGraphicFramePr>
          <p:nvPr>
            <p:extLst/>
          </p:nvPr>
        </p:nvGraphicFramePr>
        <p:xfrm>
          <a:off x="7384317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3" name="Line 7"/>
          <p:cNvSpPr>
            <a:spLocks noChangeShapeType="1"/>
          </p:cNvSpPr>
          <p:nvPr/>
        </p:nvSpPr>
        <p:spPr bwMode="auto">
          <a:xfrm flipH="1">
            <a:off x="776991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7"/>
          <p:cNvSpPr>
            <a:spLocks noChangeShapeType="1"/>
          </p:cNvSpPr>
          <p:nvPr/>
        </p:nvSpPr>
        <p:spPr bwMode="auto">
          <a:xfrm flipH="1">
            <a:off x="7379493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12"/>
          <p:cNvSpPr>
            <a:spLocks noChangeShapeType="1"/>
          </p:cNvSpPr>
          <p:nvPr/>
        </p:nvSpPr>
        <p:spPr bwMode="auto">
          <a:xfrm>
            <a:off x="7071023" y="467473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6688014" y="3553119"/>
            <a:ext cx="1319829" cy="9668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354580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115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119503" y="503982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156152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299992" y="2697161"/>
            <a:ext cx="1454898" cy="604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167736" y="2697161"/>
            <a:ext cx="1262090" cy="5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1785824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180675" y="3579381"/>
            <a:ext cx="119317" cy="940558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/>
          </p:nvPr>
        </p:nvGraphicFramePr>
        <p:xfrm>
          <a:off x="475489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/>
          </p:nvPr>
        </p:nvGraphicFramePr>
        <p:xfrm>
          <a:off x="2766909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>
            <p:extLst/>
          </p:nvPr>
        </p:nvGraphicFramePr>
        <p:xfrm>
          <a:off x="1151234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>
            <p:extLst/>
          </p:nvPr>
        </p:nvGraphicFramePr>
        <p:xfrm>
          <a:off x="2692345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 flipH="1">
            <a:off x="4918883" y="3579381"/>
            <a:ext cx="948630" cy="9283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1571564" y="4775558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077947" y="477555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2687521" y="478020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63818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>
            <p:extLst/>
          </p:nvPr>
        </p:nvGraphicFramePr>
        <p:xfrm>
          <a:off x="4257515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4643117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252691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3938193" y="4650299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/>
          </p:nvPr>
        </p:nvGraphicFramePr>
        <p:xfrm>
          <a:off x="5867514" y="3301521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6273813" y="3560601"/>
            <a:ext cx="138956" cy="9558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/>
          <p:cNvGraphicFramePr>
            <a:graphicFrameLocks noGrp="1"/>
          </p:cNvGraphicFramePr>
          <p:nvPr>
            <p:extLst/>
          </p:nvPr>
        </p:nvGraphicFramePr>
        <p:xfrm>
          <a:off x="5823971" y="451647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6209573" y="477209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5819147" y="477674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5504567" y="464876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119503" y="4501964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2721659" y="331668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4711348" y="241050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1968280" y="4788764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1156152" y="591969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12"/>
          <p:cNvSpPr>
            <a:spLocks noChangeShapeType="1"/>
          </p:cNvSpPr>
          <p:nvPr/>
        </p:nvSpPr>
        <p:spPr bwMode="auto">
          <a:xfrm>
            <a:off x="2374430" y="580080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2" name="Table 61"/>
          <p:cNvGraphicFramePr>
            <a:graphicFrameLocks noGrp="1"/>
          </p:cNvGraphicFramePr>
          <p:nvPr>
            <p:extLst/>
          </p:nvPr>
        </p:nvGraphicFramePr>
        <p:xfrm>
          <a:off x="1151234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3" name="Table 62"/>
          <p:cNvGraphicFramePr>
            <a:graphicFrameLocks noGrp="1"/>
          </p:cNvGraphicFramePr>
          <p:nvPr>
            <p:extLst/>
          </p:nvPr>
        </p:nvGraphicFramePr>
        <p:xfrm>
          <a:off x="2692345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4" name="Line 7"/>
          <p:cNvSpPr>
            <a:spLocks noChangeShapeType="1"/>
          </p:cNvSpPr>
          <p:nvPr/>
        </p:nvSpPr>
        <p:spPr bwMode="auto">
          <a:xfrm flipH="1">
            <a:off x="1571564" y="5926064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7"/>
          <p:cNvSpPr>
            <a:spLocks noChangeShapeType="1"/>
          </p:cNvSpPr>
          <p:nvPr/>
        </p:nvSpPr>
        <p:spPr bwMode="auto">
          <a:xfrm flipH="1">
            <a:off x="3077947" y="592606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 flipH="1">
            <a:off x="2687521" y="593071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1119503" y="565247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2672234" y="563795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ounded Rectangle 68"/>
          <p:cNvSpPr/>
          <p:nvPr/>
        </p:nvSpPr>
        <p:spPr>
          <a:xfrm>
            <a:off x="882324" y="5459473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Up Arrow 69"/>
          <p:cNvSpPr/>
          <p:nvPr/>
        </p:nvSpPr>
        <p:spPr>
          <a:xfrm>
            <a:off x="2363781" y="5193285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ounded Rectangle 71"/>
          <p:cNvSpPr/>
          <p:nvPr/>
        </p:nvSpPr>
        <p:spPr>
          <a:xfrm>
            <a:off x="83203" y="3744927"/>
            <a:ext cx="1461019" cy="58722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Leaf coalescence</a:t>
            </a:r>
          </a:p>
        </p:txBody>
      </p:sp>
      <p:graphicFrame>
        <p:nvGraphicFramePr>
          <p:cNvPr id="73" name="Table 72"/>
          <p:cNvGraphicFramePr>
            <a:graphicFrameLocks noGrp="1"/>
          </p:cNvGraphicFramePr>
          <p:nvPr>
            <p:extLst/>
          </p:nvPr>
        </p:nvGraphicFramePr>
        <p:xfrm>
          <a:off x="7384317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4" name="Line 7"/>
          <p:cNvSpPr>
            <a:spLocks noChangeShapeType="1"/>
          </p:cNvSpPr>
          <p:nvPr/>
        </p:nvSpPr>
        <p:spPr bwMode="auto">
          <a:xfrm flipH="1">
            <a:off x="776991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Line 7"/>
          <p:cNvSpPr>
            <a:spLocks noChangeShapeType="1"/>
          </p:cNvSpPr>
          <p:nvPr/>
        </p:nvSpPr>
        <p:spPr bwMode="auto">
          <a:xfrm flipH="1">
            <a:off x="7379493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Line 12"/>
          <p:cNvSpPr>
            <a:spLocks noChangeShapeType="1"/>
          </p:cNvSpPr>
          <p:nvPr/>
        </p:nvSpPr>
        <p:spPr bwMode="auto">
          <a:xfrm>
            <a:off x="7071023" y="467473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7" name="Straight Arrow Connector 76"/>
          <p:cNvCxnSpPr/>
          <p:nvPr/>
        </p:nvCxnSpPr>
        <p:spPr>
          <a:xfrm>
            <a:off x="6688014" y="3553119"/>
            <a:ext cx="1319829" cy="9668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428557" y="4646839"/>
            <a:ext cx="1822930" cy="193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62193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116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119503" y="503982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156152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374430" y="4650299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299992" y="2697161"/>
            <a:ext cx="1454898" cy="604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167736" y="2697161"/>
            <a:ext cx="1262090" cy="5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1785824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180675" y="3579381"/>
            <a:ext cx="119317" cy="940558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/>
          </p:nvPr>
        </p:nvGraphicFramePr>
        <p:xfrm>
          <a:off x="475489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/>
          </p:nvPr>
        </p:nvGraphicFramePr>
        <p:xfrm>
          <a:off x="2766909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>
            <p:extLst/>
          </p:nvPr>
        </p:nvGraphicFramePr>
        <p:xfrm>
          <a:off x="1151234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>
            <p:extLst/>
          </p:nvPr>
        </p:nvGraphicFramePr>
        <p:xfrm>
          <a:off x="2692345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 flipH="1">
            <a:off x="4918883" y="3579381"/>
            <a:ext cx="948630" cy="9283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1571564" y="4775558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077947" y="477555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2687521" y="478020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63818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>
            <p:extLst/>
          </p:nvPr>
        </p:nvGraphicFramePr>
        <p:xfrm>
          <a:off x="4257515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4643117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252691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3938193" y="4650299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/>
          </p:nvPr>
        </p:nvGraphicFramePr>
        <p:xfrm>
          <a:off x="5867514" y="3301521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6273813" y="3560601"/>
            <a:ext cx="138956" cy="9558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/>
          <p:cNvGraphicFramePr>
            <a:graphicFrameLocks noGrp="1"/>
          </p:cNvGraphicFramePr>
          <p:nvPr>
            <p:extLst/>
          </p:nvPr>
        </p:nvGraphicFramePr>
        <p:xfrm>
          <a:off x="5823971" y="451647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6209573" y="477209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5819147" y="477674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5504567" y="464876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119503" y="4501964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2721659" y="331668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4711348" y="241050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1968280" y="4788764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1156152" y="591969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12"/>
          <p:cNvSpPr>
            <a:spLocks noChangeShapeType="1"/>
          </p:cNvSpPr>
          <p:nvPr/>
        </p:nvSpPr>
        <p:spPr bwMode="auto">
          <a:xfrm>
            <a:off x="2374430" y="580080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2" name="Table 61"/>
          <p:cNvGraphicFramePr>
            <a:graphicFrameLocks noGrp="1"/>
          </p:cNvGraphicFramePr>
          <p:nvPr>
            <p:extLst/>
          </p:nvPr>
        </p:nvGraphicFramePr>
        <p:xfrm>
          <a:off x="1151234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3" name="Table 62"/>
          <p:cNvGraphicFramePr>
            <a:graphicFrameLocks noGrp="1"/>
          </p:cNvGraphicFramePr>
          <p:nvPr>
            <p:extLst/>
          </p:nvPr>
        </p:nvGraphicFramePr>
        <p:xfrm>
          <a:off x="2692345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4" name="Line 7"/>
          <p:cNvSpPr>
            <a:spLocks noChangeShapeType="1"/>
          </p:cNvSpPr>
          <p:nvPr/>
        </p:nvSpPr>
        <p:spPr bwMode="auto">
          <a:xfrm flipH="1">
            <a:off x="1571564" y="5926064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7"/>
          <p:cNvSpPr>
            <a:spLocks noChangeShapeType="1"/>
          </p:cNvSpPr>
          <p:nvPr/>
        </p:nvSpPr>
        <p:spPr bwMode="auto">
          <a:xfrm flipH="1">
            <a:off x="3077947" y="592606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 flipH="1">
            <a:off x="2687521" y="593071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1119503" y="565247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2672234" y="563795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ounded Rectangle 68"/>
          <p:cNvSpPr/>
          <p:nvPr/>
        </p:nvSpPr>
        <p:spPr>
          <a:xfrm>
            <a:off x="882324" y="5459473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Up Arrow 69"/>
          <p:cNvSpPr/>
          <p:nvPr/>
        </p:nvSpPr>
        <p:spPr>
          <a:xfrm>
            <a:off x="2363781" y="5193285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882324" y="2335926"/>
            <a:ext cx="1217878" cy="58156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Less than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half-full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2100202" y="2885744"/>
            <a:ext cx="541734" cy="28944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ounded Rectangle 71"/>
          <p:cNvSpPr/>
          <p:nvPr/>
        </p:nvSpPr>
        <p:spPr>
          <a:xfrm>
            <a:off x="83203" y="3744927"/>
            <a:ext cx="1461019" cy="58722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Leaf coalescence</a:t>
            </a:r>
          </a:p>
        </p:txBody>
      </p:sp>
      <p:graphicFrame>
        <p:nvGraphicFramePr>
          <p:cNvPr id="73" name="Table 72"/>
          <p:cNvGraphicFramePr>
            <a:graphicFrameLocks noGrp="1"/>
          </p:cNvGraphicFramePr>
          <p:nvPr>
            <p:extLst/>
          </p:nvPr>
        </p:nvGraphicFramePr>
        <p:xfrm>
          <a:off x="7384317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4" name="Line 7"/>
          <p:cNvSpPr>
            <a:spLocks noChangeShapeType="1"/>
          </p:cNvSpPr>
          <p:nvPr/>
        </p:nvSpPr>
        <p:spPr bwMode="auto">
          <a:xfrm flipH="1">
            <a:off x="776991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Line 7"/>
          <p:cNvSpPr>
            <a:spLocks noChangeShapeType="1"/>
          </p:cNvSpPr>
          <p:nvPr/>
        </p:nvSpPr>
        <p:spPr bwMode="auto">
          <a:xfrm flipH="1">
            <a:off x="7379493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Line 12"/>
          <p:cNvSpPr>
            <a:spLocks noChangeShapeType="1"/>
          </p:cNvSpPr>
          <p:nvPr/>
        </p:nvSpPr>
        <p:spPr bwMode="auto">
          <a:xfrm>
            <a:off x="7071023" y="467473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7" name="Straight Arrow Connector 76"/>
          <p:cNvCxnSpPr/>
          <p:nvPr/>
        </p:nvCxnSpPr>
        <p:spPr>
          <a:xfrm>
            <a:off x="6688014" y="3553119"/>
            <a:ext cx="1319829" cy="9668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Line 12"/>
          <p:cNvSpPr>
            <a:spLocks noChangeShapeType="1"/>
          </p:cNvSpPr>
          <p:nvPr/>
        </p:nvSpPr>
        <p:spPr bwMode="auto">
          <a:xfrm>
            <a:off x="2428557" y="4646839"/>
            <a:ext cx="1822930" cy="193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59285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117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119503" y="503982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156152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374430" y="4650299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299992" y="2697161"/>
            <a:ext cx="1454898" cy="604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167736" y="2697161"/>
            <a:ext cx="1262090" cy="5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1785824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180675" y="3579381"/>
            <a:ext cx="119317" cy="940558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/>
          </p:nvPr>
        </p:nvGraphicFramePr>
        <p:xfrm>
          <a:off x="475489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/>
          </p:nvPr>
        </p:nvGraphicFramePr>
        <p:xfrm>
          <a:off x="2766909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>
            <p:extLst/>
          </p:nvPr>
        </p:nvGraphicFramePr>
        <p:xfrm>
          <a:off x="1151234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>
            <p:extLst/>
          </p:nvPr>
        </p:nvGraphicFramePr>
        <p:xfrm>
          <a:off x="2692345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 flipH="1">
            <a:off x="4918883" y="3579381"/>
            <a:ext cx="948630" cy="9283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1571564" y="4775558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077947" y="477555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2687521" y="478020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63818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>
            <p:extLst/>
          </p:nvPr>
        </p:nvGraphicFramePr>
        <p:xfrm>
          <a:off x="4257515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4643117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252691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3938193" y="4650299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/>
          </p:nvPr>
        </p:nvGraphicFramePr>
        <p:xfrm>
          <a:off x="5867514" y="3301521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6273813" y="3560601"/>
            <a:ext cx="138956" cy="9558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/>
          <p:cNvGraphicFramePr>
            <a:graphicFrameLocks noGrp="1"/>
          </p:cNvGraphicFramePr>
          <p:nvPr>
            <p:extLst/>
          </p:nvPr>
        </p:nvGraphicFramePr>
        <p:xfrm>
          <a:off x="5823971" y="451647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6209573" y="477209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5819147" y="477674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5504567" y="464876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119503" y="4501964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2721659" y="331668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4711348" y="241050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1968280" y="4788764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1156152" y="591969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12"/>
          <p:cNvSpPr>
            <a:spLocks noChangeShapeType="1"/>
          </p:cNvSpPr>
          <p:nvPr/>
        </p:nvSpPr>
        <p:spPr bwMode="auto">
          <a:xfrm>
            <a:off x="2374430" y="580080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2" name="Table 61"/>
          <p:cNvGraphicFramePr>
            <a:graphicFrameLocks noGrp="1"/>
          </p:cNvGraphicFramePr>
          <p:nvPr>
            <p:extLst/>
          </p:nvPr>
        </p:nvGraphicFramePr>
        <p:xfrm>
          <a:off x="1151234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3" name="Table 62"/>
          <p:cNvGraphicFramePr>
            <a:graphicFrameLocks noGrp="1"/>
          </p:cNvGraphicFramePr>
          <p:nvPr>
            <p:extLst/>
          </p:nvPr>
        </p:nvGraphicFramePr>
        <p:xfrm>
          <a:off x="2692345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4" name="Line 7"/>
          <p:cNvSpPr>
            <a:spLocks noChangeShapeType="1"/>
          </p:cNvSpPr>
          <p:nvPr/>
        </p:nvSpPr>
        <p:spPr bwMode="auto">
          <a:xfrm flipH="1">
            <a:off x="1571564" y="5926064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7"/>
          <p:cNvSpPr>
            <a:spLocks noChangeShapeType="1"/>
          </p:cNvSpPr>
          <p:nvPr/>
        </p:nvSpPr>
        <p:spPr bwMode="auto">
          <a:xfrm flipH="1">
            <a:off x="3077947" y="592606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 flipH="1">
            <a:off x="2687521" y="593071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1119503" y="565247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2672234" y="563795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ounded Rectangle 68"/>
          <p:cNvSpPr/>
          <p:nvPr/>
        </p:nvSpPr>
        <p:spPr>
          <a:xfrm>
            <a:off x="882324" y="5459473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Up Arrow 69"/>
          <p:cNvSpPr/>
          <p:nvPr/>
        </p:nvSpPr>
        <p:spPr>
          <a:xfrm>
            <a:off x="2363781" y="5193285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882324" y="2335926"/>
            <a:ext cx="1217878" cy="58156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Less than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half-full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 flipH="1">
            <a:off x="7165693" y="2873123"/>
            <a:ext cx="384575" cy="39233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ounded Rectangle 71"/>
          <p:cNvSpPr/>
          <p:nvPr/>
        </p:nvSpPr>
        <p:spPr>
          <a:xfrm>
            <a:off x="83203" y="3744927"/>
            <a:ext cx="1461019" cy="58722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Leaf coalescence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7511591" y="2335926"/>
            <a:ext cx="1439775" cy="174789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more than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half-full, </a:t>
            </a:r>
            <a:r>
              <a:rPr lang="en-US" sz="1600" dirty="0">
                <a:solidFill>
                  <a:srgbClr val="FFFF00"/>
                </a:solidFill>
              </a:rPr>
              <a:t>so we can re-distribute pointers at </a:t>
            </a:r>
            <a:r>
              <a:rPr lang="en-US" sz="1600" dirty="0" err="1">
                <a:solidFill>
                  <a:srgbClr val="FFFF00"/>
                </a:solidFill>
              </a:rPr>
              <a:t>nonleaves</a:t>
            </a:r>
            <a:endParaRPr lang="en-US" sz="1600" dirty="0">
              <a:solidFill>
                <a:srgbClr val="FFFF00"/>
              </a:solidFill>
            </a:endParaRPr>
          </a:p>
        </p:txBody>
      </p:sp>
      <p:graphicFrame>
        <p:nvGraphicFramePr>
          <p:cNvPr id="75" name="Table 74"/>
          <p:cNvGraphicFramePr>
            <a:graphicFrameLocks noGrp="1"/>
          </p:cNvGraphicFramePr>
          <p:nvPr>
            <p:extLst/>
          </p:nvPr>
        </p:nvGraphicFramePr>
        <p:xfrm>
          <a:off x="7384317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6" name="Line 7"/>
          <p:cNvSpPr>
            <a:spLocks noChangeShapeType="1"/>
          </p:cNvSpPr>
          <p:nvPr/>
        </p:nvSpPr>
        <p:spPr bwMode="auto">
          <a:xfrm flipH="1">
            <a:off x="776991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Line 7"/>
          <p:cNvSpPr>
            <a:spLocks noChangeShapeType="1"/>
          </p:cNvSpPr>
          <p:nvPr/>
        </p:nvSpPr>
        <p:spPr bwMode="auto">
          <a:xfrm flipH="1">
            <a:off x="7379493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" name="Line 12"/>
          <p:cNvSpPr>
            <a:spLocks noChangeShapeType="1"/>
          </p:cNvSpPr>
          <p:nvPr/>
        </p:nvSpPr>
        <p:spPr bwMode="auto">
          <a:xfrm>
            <a:off x="7071023" y="467473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9" name="Straight Arrow Connector 78"/>
          <p:cNvCxnSpPr/>
          <p:nvPr/>
        </p:nvCxnSpPr>
        <p:spPr>
          <a:xfrm>
            <a:off x="6688014" y="3553119"/>
            <a:ext cx="1319829" cy="9668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Line 12"/>
          <p:cNvSpPr>
            <a:spLocks noChangeShapeType="1"/>
          </p:cNvSpPr>
          <p:nvPr/>
        </p:nvSpPr>
        <p:spPr bwMode="auto">
          <a:xfrm>
            <a:off x="2428557" y="4646839"/>
            <a:ext cx="1822930" cy="193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88559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118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156152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374430" y="4650299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299992" y="2697161"/>
            <a:ext cx="1454898" cy="604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167736" y="2697161"/>
            <a:ext cx="1262090" cy="5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1785824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180675" y="3579381"/>
            <a:ext cx="119317" cy="940558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/>
          </p:nvPr>
        </p:nvGraphicFramePr>
        <p:xfrm>
          <a:off x="475489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/>
          </p:nvPr>
        </p:nvGraphicFramePr>
        <p:xfrm>
          <a:off x="2766909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>
            <p:extLst/>
          </p:nvPr>
        </p:nvGraphicFramePr>
        <p:xfrm>
          <a:off x="1151234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>
            <p:extLst/>
          </p:nvPr>
        </p:nvGraphicFramePr>
        <p:xfrm>
          <a:off x="2692345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 flipH="1">
            <a:off x="4918883" y="3579381"/>
            <a:ext cx="948630" cy="9283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1571564" y="4775558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077947" y="477555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2687521" y="478020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63818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>
            <p:extLst/>
          </p:nvPr>
        </p:nvGraphicFramePr>
        <p:xfrm>
          <a:off x="4257515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4643117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252691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3938193" y="4650299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/>
          </p:nvPr>
        </p:nvGraphicFramePr>
        <p:xfrm>
          <a:off x="5867514" y="3301521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6273813" y="3560601"/>
            <a:ext cx="138956" cy="9558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/>
          <p:cNvGraphicFramePr>
            <a:graphicFrameLocks noGrp="1"/>
          </p:cNvGraphicFramePr>
          <p:nvPr>
            <p:extLst/>
          </p:nvPr>
        </p:nvGraphicFramePr>
        <p:xfrm>
          <a:off x="5823971" y="451647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6209573" y="477209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5819147" y="477674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5504567" y="464876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119503" y="4501964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2721659" y="331668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4711348" y="241050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1968280" y="4788764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1156152" y="591969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12"/>
          <p:cNvSpPr>
            <a:spLocks noChangeShapeType="1"/>
          </p:cNvSpPr>
          <p:nvPr/>
        </p:nvSpPr>
        <p:spPr bwMode="auto">
          <a:xfrm>
            <a:off x="2374430" y="580080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2" name="Table 61"/>
          <p:cNvGraphicFramePr>
            <a:graphicFrameLocks noGrp="1"/>
          </p:cNvGraphicFramePr>
          <p:nvPr>
            <p:extLst/>
          </p:nvPr>
        </p:nvGraphicFramePr>
        <p:xfrm>
          <a:off x="1151234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3" name="Table 62"/>
          <p:cNvGraphicFramePr>
            <a:graphicFrameLocks noGrp="1"/>
          </p:cNvGraphicFramePr>
          <p:nvPr>
            <p:extLst/>
          </p:nvPr>
        </p:nvGraphicFramePr>
        <p:xfrm>
          <a:off x="2692345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4" name="Line 7"/>
          <p:cNvSpPr>
            <a:spLocks noChangeShapeType="1"/>
          </p:cNvSpPr>
          <p:nvPr/>
        </p:nvSpPr>
        <p:spPr bwMode="auto">
          <a:xfrm flipH="1">
            <a:off x="1571564" y="5926064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7"/>
          <p:cNvSpPr>
            <a:spLocks noChangeShapeType="1"/>
          </p:cNvSpPr>
          <p:nvPr/>
        </p:nvSpPr>
        <p:spPr bwMode="auto">
          <a:xfrm flipH="1">
            <a:off x="3077947" y="592606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 flipH="1">
            <a:off x="2687521" y="593071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1119503" y="565247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2672234" y="563795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ounded Rectangle 68"/>
          <p:cNvSpPr/>
          <p:nvPr/>
        </p:nvSpPr>
        <p:spPr>
          <a:xfrm>
            <a:off x="882324" y="5459473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Up Arrow 69"/>
          <p:cNvSpPr/>
          <p:nvPr/>
        </p:nvSpPr>
        <p:spPr>
          <a:xfrm>
            <a:off x="2363781" y="5193285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882324" y="2335926"/>
            <a:ext cx="1217878" cy="58156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Less than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half-full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 flipH="1">
            <a:off x="7165693" y="2873123"/>
            <a:ext cx="384575" cy="39233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ounded Rectangle 71"/>
          <p:cNvSpPr/>
          <p:nvPr/>
        </p:nvSpPr>
        <p:spPr>
          <a:xfrm>
            <a:off x="83203" y="3744927"/>
            <a:ext cx="1461019" cy="58722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Leaf coalescence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7511591" y="2335926"/>
            <a:ext cx="1439775" cy="174789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more than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half-full, so we can re-distribute pointers at </a:t>
            </a:r>
            <a:r>
              <a:rPr lang="en-US" sz="1600" dirty="0" err="1">
                <a:solidFill>
                  <a:schemeClr val="tx1"/>
                </a:solidFill>
              </a:rPr>
              <a:t>nonleaves</a:t>
            </a:r>
            <a:endParaRPr lang="en-US" sz="1600" dirty="0">
              <a:solidFill>
                <a:schemeClr val="tx1"/>
              </a:solidFill>
            </a:endParaRPr>
          </a:p>
        </p:txBody>
      </p:sp>
      <p:graphicFrame>
        <p:nvGraphicFramePr>
          <p:cNvPr id="74" name="Table 73"/>
          <p:cNvGraphicFramePr>
            <a:graphicFrameLocks noGrp="1"/>
          </p:cNvGraphicFramePr>
          <p:nvPr>
            <p:extLst/>
          </p:nvPr>
        </p:nvGraphicFramePr>
        <p:xfrm>
          <a:off x="7384317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5" name="Line 7"/>
          <p:cNvSpPr>
            <a:spLocks noChangeShapeType="1"/>
          </p:cNvSpPr>
          <p:nvPr/>
        </p:nvSpPr>
        <p:spPr bwMode="auto">
          <a:xfrm flipH="1">
            <a:off x="776991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Line 7"/>
          <p:cNvSpPr>
            <a:spLocks noChangeShapeType="1"/>
          </p:cNvSpPr>
          <p:nvPr/>
        </p:nvSpPr>
        <p:spPr bwMode="auto">
          <a:xfrm flipH="1">
            <a:off x="7379493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Line 12"/>
          <p:cNvSpPr>
            <a:spLocks noChangeShapeType="1"/>
          </p:cNvSpPr>
          <p:nvPr/>
        </p:nvSpPr>
        <p:spPr bwMode="auto">
          <a:xfrm>
            <a:off x="7071023" y="467473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8" name="Straight Arrow Connector 77"/>
          <p:cNvCxnSpPr/>
          <p:nvPr/>
        </p:nvCxnSpPr>
        <p:spPr>
          <a:xfrm>
            <a:off x="6688014" y="3553119"/>
            <a:ext cx="1319829" cy="9668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Line 12"/>
          <p:cNvSpPr>
            <a:spLocks noChangeShapeType="1"/>
          </p:cNvSpPr>
          <p:nvPr/>
        </p:nvSpPr>
        <p:spPr bwMode="auto">
          <a:xfrm>
            <a:off x="2428557" y="4646839"/>
            <a:ext cx="1822930" cy="193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" name="Rectangle 3"/>
          <p:cNvSpPr txBox="1">
            <a:spLocks noChangeArrowheads="1"/>
          </p:cNvSpPr>
          <p:nvPr/>
        </p:nvSpPr>
        <p:spPr bwMode="auto">
          <a:xfrm>
            <a:off x="1119503" y="503982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</p:spTree>
    <p:extLst>
      <p:ext uri="{BB962C8B-B14F-4D97-AF65-F5344CB8AC3E}">
        <p14:creationId xmlns:p14="http://schemas.microsoft.com/office/powerpoint/2010/main" val="130988889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119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119503" y="503982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3600" kern="0" dirty="0">
              <a:cs typeface="Times New Roman" panose="02020603050405020304" pitchFamily="18" charset="0"/>
            </a:endParaRP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156152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374430" y="4650299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299992" y="2697161"/>
            <a:ext cx="1454898" cy="604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167736" y="2697161"/>
            <a:ext cx="1262090" cy="5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1785824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180675" y="3579381"/>
            <a:ext cx="119317" cy="940558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/>
          </p:nvPr>
        </p:nvGraphicFramePr>
        <p:xfrm>
          <a:off x="475489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/>
          </p:nvPr>
        </p:nvGraphicFramePr>
        <p:xfrm>
          <a:off x="2766909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>
            <p:extLst/>
          </p:nvPr>
        </p:nvGraphicFramePr>
        <p:xfrm>
          <a:off x="1151234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>
            <p:extLst/>
          </p:nvPr>
        </p:nvGraphicFramePr>
        <p:xfrm>
          <a:off x="2692345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 flipH="1">
            <a:off x="4918883" y="3579381"/>
            <a:ext cx="948630" cy="9283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1571564" y="4775558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077947" y="477555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2687521" y="478020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63818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>
            <p:extLst/>
          </p:nvPr>
        </p:nvGraphicFramePr>
        <p:xfrm>
          <a:off x="4257515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4643117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252691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3938193" y="4650299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/>
          </p:nvPr>
        </p:nvGraphicFramePr>
        <p:xfrm>
          <a:off x="5867514" y="3301521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6273813" y="3560601"/>
            <a:ext cx="138956" cy="9558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/>
          <p:cNvGraphicFramePr>
            <a:graphicFrameLocks noGrp="1"/>
          </p:cNvGraphicFramePr>
          <p:nvPr>
            <p:extLst/>
          </p:nvPr>
        </p:nvGraphicFramePr>
        <p:xfrm>
          <a:off x="5823971" y="451647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6209573" y="477209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5819147" y="477674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5504567" y="464876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119503" y="4501964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2721659" y="331668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4711348" y="241050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1968280" y="4788764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1156152" y="591969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12"/>
          <p:cNvSpPr>
            <a:spLocks noChangeShapeType="1"/>
          </p:cNvSpPr>
          <p:nvPr/>
        </p:nvSpPr>
        <p:spPr bwMode="auto">
          <a:xfrm>
            <a:off x="2374430" y="580080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2" name="Table 61"/>
          <p:cNvGraphicFramePr>
            <a:graphicFrameLocks noGrp="1"/>
          </p:cNvGraphicFramePr>
          <p:nvPr>
            <p:extLst/>
          </p:nvPr>
        </p:nvGraphicFramePr>
        <p:xfrm>
          <a:off x="1151234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3" name="Table 62"/>
          <p:cNvGraphicFramePr>
            <a:graphicFrameLocks noGrp="1"/>
          </p:cNvGraphicFramePr>
          <p:nvPr>
            <p:extLst/>
          </p:nvPr>
        </p:nvGraphicFramePr>
        <p:xfrm>
          <a:off x="2692345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4" name="Line 7"/>
          <p:cNvSpPr>
            <a:spLocks noChangeShapeType="1"/>
          </p:cNvSpPr>
          <p:nvPr/>
        </p:nvSpPr>
        <p:spPr bwMode="auto">
          <a:xfrm flipH="1">
            <a:off x="1571564" y="5926064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7"/>
          <p:cNvSpPr>
            <a:spLocks noChangeShapeType="1"/>
          </p:cNvSpPr>
          <p:nvPr/>
        </p:nvSpPr>
        <p:spPr bwMode="auto">
          <a:xfrm flipH="1">
            <a:off x="3077947" y="592606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 flipH="1">
            <a:off x="2687521" y="593071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1119503" y="565247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2672234" y="563795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ounded Rectangle 68"/>
          <p:cNvSpPr/>
          <p:nvPr/>
        </p:nvSpPr>
        <p:spPr>
          <a:xfrm>
            <a:off x="882324" y="5459473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Up Arrow 69"/>
          <p:cNvSpPr/>
          <p:nvPr/>
        </p:nvSpPr>
        <p:spPr>
          <a:xfrm>
            <a:off x="2363781" y="5193285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882324" y="2335926"/>
            <a:ext cx="1217878" cy="58156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Less than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half-full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 flipH="1">
            <a:off x="7165693" y="2873123"/>
            <a:ext cx="384575" cy="39233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ounded Rectangle 71"/>
          <p:cNvSpPr/>
          <p:nvPr/>
        </p:nvSpPr>
        <p:spPr>
          <a:xfrm>
            <a:off x="83203" y="3744927"/>
            <a:ext cx="1461019" cy="58722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Leaf coalescence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7511591" y="2335926"/>
            <a:ext cx="1439775" cy="174789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more than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half-full, so we can re-distribute pointers at </a:t>
            </a:r>
            <a:r>
              <a:rPr lang="en-US" sz="1600" dirty="0" err="1">
                <a:solidFill>
                  <a:schemeClr val="tx1"/>
                </a:solidFill>
              </a:rPr>
              <a:t>nonleaves</a:t>
            </a:r>
            <a:endParaRPr lang="en-US" sz="1600" dirty="0">
              <a:solidFill>
                <a:schemeClr val="tx1"/>
              </a:solidFill>
            </a:endParaRPr>
          </a:p>
        </p:txBody>
      </p:sp>
      <p:graphicFrame>
        <p:nvGraphicFramePr>
          <p:cNvPr id="74" name="Table 73"/>
          <p:cNvGraphicFramePr>
            <a:graphicFrameLocks noGrp="1"/>
          </p:cNvGraphicFramePr>
          <p:nvPr>
            <p:extLst/>
          </p:nvPr>
        </p:nvGraphicFramePr>
        <p:xfrm>
          <a:off x="7384317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5" name="Line 7"/>
          <p:cNvSpPr>
            <a:spLocks noChangeShapeType="1"/>
          </p:cNvSpPr>
          <p:nvPr/>
        </p:nvSpPr>
        <p:spPr bwMode="auto">
          <a:xfrm flipH="1">
            <a:off x="776991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Line 7"/>
          <p:cNvSpPr>
            <a:spLocks noChangeShapeType="1"/>
          </p:cNvSpPr>
          <p:nvPr/>
        </p:nvSpPr>
        <p:spPr bwMode="auto">
          <a:xfrm flipH="1">
            <a:off x="7379493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Line 12"/>
          <p:cNvSpPr>
            <a:spLocks noChangeShapeType="1"/>
          </p:cNvSpPr>
          <p:nvPr/>
        </p:nvSpPr>
        <p:spPr bwMode="auto">
          <a:xfrm>
            <a:off x="7071023" y="467473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8" name="Straight Arrow Connector 77"/>
          <p:cNvCxnSpPr/>
          <p:nvPr/>
        </p:nvCxnSpPr>
        <p:spPr>
          <a:xfrm>
            <a:off x="6688014" y="3553119"/>
            <a:ext cx="1319829" cy="9668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Line 12"/>
          <p:cNvSpPr>
            <a:spLocks noChangeShapeType="1"/>
          </p:cNvSpPr>
          <p:nvPr/>
        </p:nvSpPr>
        <p:spPr bwMode="auto">
          <a:xfrm>
            <a:off x="2428557" y="4646839"/>
            <a:ext cx="1822930" cy="193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4797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120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119503" y="503982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3600" kern="0" dirty="0">
              <a:cs typeface="Times New Roman" panose="02020603050405020304" pitchFamily="18" charset="0"/>
            </a:endParaRP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156152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374430" y="4650299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299992" y="2697161"/>
            <a:ext cx="1454898" cy="604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167736" y="2697161"/>
            <a:ext cx="1262090" cy="5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1785824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180675" y="3579381"/>
            <a:ext cx="119317" cy="940558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/>
          </p:nvPr>
        </p:nvGraphicFramePr>
        <p:xfrm>
          <a:off x="475489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/>
          </p:nvPr>
        </p:nvGraphicFramePr>
        <p:xfrm>
          <a:off x="2766909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>
            <p:extLst/>
          </p:nvPr>
        </p:nvGraphicFramePr>
        <p:xfrm>
          <a:off x="1151234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>
            <p:extLst/>
          </p:nvPr>
        </p:nvGraphicFramePr>
        <p:xfrm>
          <a:off x="2692345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 flipH="1">
            <a:off x="4918883" y="3579381"/>
            <a:ext cx="948630" cy="928348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1571564" y="4775558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077947" y="477555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2687521" y="478020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63818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>
            <p:extLst/>
          </p:nvPr>
        </p:nvGraphicFramePr>
        <p:xfrm>
          <a:off x="4257515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4643117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252691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3938193" y="4650299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/>
          </p:nvPr>
        </p:nvGraphicFramePr>
        <p:xfrm>
          <a:off x="5867514" y="3301521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6273813" y="3560601"/>
            <a:ext cx="138956" cy="9558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/>
          <p:cNvGraphicFramePr>
            <a:graphicFrameLocks noGrp="1"/>
          </p:cNvGraphicFramePr>
          <p:nvPr>
            <p:extLst/>
          </p:nvPr>
        </p:nvGraphicFramePr>
        <p:xfrm>
          <a:off x="5823971" y="451647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6209573" y="477209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5819147" y="477674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5504567" y="464876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119503" y="4501964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2721659" y="331668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4711348" y="241050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1968280" y="4788764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1156152" y="591969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12"/>
          <p:cNvSpPr>
            <a:spLocks noChangeShapeType="1"/>
          </p:cNvSpPr>
          <p:nvPr/>
        </p:nvSpPr>
        <p:spPr bwMode="auto">
          <a:xfrm>
            <a:off x="2374430" y="580080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2" name="Table 61"/>
          <p:cNvGraphicFramePr>
            <a:graphicFrameLocks noGrp="1"/>
          </p:cNvGraphicFramePr>
          <p:nvPr>
            <p:extLst/>
          </p:nvPr>
        </p:nvGraphicFramePr>
        <p:xfrm>
          <a:off x="1151234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3" name="Table 62"/>
          <p:cNvGraphicFramePr>
            <a:graphicFrameLocks noGrp="1"/>
          </p:cNvGraphicFramePr>
          <p:nvPr>
            <p:extLst/>
          </p:nvPr>
        </p:nvGraphicFramePr>
        <p:xfrm>
          <a:off x="2692345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4" name="Line 7"/>
          <p:cNvSpPr>
            <a:spLocks noChangeShapeType="1"/>
          </p:cNvSpPr>
          <p:nvPr/>
        </p:nvSpPr>
        <p:spPr bwMode="auto">
          <a:xfrm flipH="1">
            <a:off x="1571564" y="5926064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7"/>
          <p:cNvSpPr>
            <a:spLocks noChangeShapeType="1"/>
          </p:cNvSpPr>
          <p:nvPr/>
        </p:nvSpPr>
        <p:spPr bwMode="auto">
          <a:xfrm flipH="1">
            <a:off x="3077947" y="592606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 flipH="1">
            <a:off x="2687521" y="593071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1119503" y="565247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2672234" y="563795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ounded Rectangle 68"/>
          <p:cNvSpPr/>
          <p:nvPr/>
        </p:nvSpPr>
        <p:spPr>
          <a:xfrm>
            <a:off x="882324" y="5459473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Up Arrow 69"/>
          <p:cNvSpPr/>
          <p:nvPr/>
        </p:nvSpPr>
        <p:spPr>
          <a:xfrm>
            <a:off x="2363781" y="5193285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882324" y="2335926"/>
            <a:ext cx="1217878" cy="58156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Less than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half-full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 flipH="1">
            <a:off x="7165693" y="2873123"/>
            <a:ext cx="384575" cy="39233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ounded Rectangle 71"/>
          <p:cNvSpPr/>
          <p:nvPr/>
        </p:nvSpPr>
        <p:spPr>
          <a:xfrm>
            <a:off x="83203" y="3744927"/>
            <a:ext cx="1461019" cy="58722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Leaf coalescence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672234" y="3321535"/>
            <a:ext cx="3385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38</a:t>
            </a:r>
          </a:p>
        </p:txBody>
      </p:sp>
      <p:cxnSp>
        <p:nvCxnSpPr>
          <p:cNvPr id="8" name="Straight Arrow Connector 7"/>
          <p:cNvCxnSpPr>
            <a:endCxn id="2" idx="0"/>
          </p:cNvCxnSpPr>
          <p:nvPr/>
        </p:nvCxnSpPr>
        <p:spPr>
          <a:xfrm flipH="1">
            <a:off x="2841511" y="2566422"/>
            <a:ext cx="1956922" cy="755113"/>
          </a:xfrm>
          <a:prstGeom prst="straightConnector1">
            <a:avLst/>
          </a:prstGeom>
          <a:ln w="28575">
            <a:solidFill>
              <a:srgbClr val="00B0F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5036457" y="2697161"/>
            <a:ext cx="1015894" cy="629264"/>
          </a:xfrm>
          <a:prstGeom prst="straightConnector1">
            <a:avLst/>
          </a:prstGeom>
          <a:ln w="28575">
            <a:solidFill>
              <a:srgbClr val="00B0F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4892356" y="2466545"/>
            <a:ext cx="3385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60</a:t>
            </a:r>
          </a:p>
        </p:txBody>
      </p:sp>
      <p:sp>
        <p:nvSpPr>
          <p:cNvPr id="75" name="Line 18"/>
          <p:cNvSpPr>
            <a:spLocks noChangeShapeType="1"/>
          </p:cNvSpPr>
          <p:nvPr/>
        </p:nvSpPr>
        <p:spPr bwMode="auto">
          <a:xfrm>
            <a:off x="3197803" y="3628513"/>
            <a:ext cx="1600629" cy="88796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5836513" y="327963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76"/>
          <p:cNvSpPr/>
          <p:nvPr/>
        </p:nvSpPr>
        <p:spPr>
          <a:xfrm>
            <a:off x="7511591" y="2335926"/>
            <a:ext cx="1439775" cy="174789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more than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half-full, so we can re-distribute pointers at </a:t>
            </a:r>
            <a:r>
              <a:rPr lang="en-US" sz="1600" dirty="0" err="1">
                <a:solidFill>
                  <a:schemeClr val="tx1"/>
                </a:solidFill>
              </a:rPr>
              <a:t>nonleaves</a:t>
            </a:r>
            <a:endParaRPr lang="en-US" sz="1600" dirty="0">
              <a:solidFill>
                <a:schemeClr val="tx1"/>
              </a:solidFill>
            </a:endParaRPr>
          </a:p>
        </p:txBody>
      </p:sp>
      <p:graphicFrame>
        <p:nvGraphicFramePr>
          <p:cNvPr id="78" name="Table 77"/>
          <p:cNvGraphicFramePr>
            <a:graphicFrameLocks noGrp="1"/>
          </p:cNvGraphicFramePr>
          <p:nvPr>
            <p:extLst/>
          </p:nvPr>
        </p:nvGraphicFramePr>
        <p:xfrm>
          <a:off x="7384317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9" name="Line 7"/>
          <p:cNvSpPr>
            <a:spLocks noChangeShapeType="1"/>
          </p:cNvSpPr>
          <p:nvPr/>
        </p:nvSpPr>
        <p:spPr bwMode="auto">
          <a:xfrm flipH="1">
            <a:off x="776991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Line 7"/>
          <p:cNvSpPr>
            <a:spLocks noChangeShapeType="1"/>
          </p:cNvSpPr>
          <p:nvPr/>
        </p:nvSpPr>
        <p:spPr bwMode="auto">
          <a:xfrm flipH="1">
            <a:off x="7379493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Line 12"/>
          <p:cNvSpPr>
            <a:spLocks noChangeShapeType="1"/>
          </p:cNvSpPr>
          <p:nvPr/>
        </p:nvSpPr>
        <p:spPr bwMode="auto">
          <a:xfrm>
            <a:off x="7071023" y="467473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82" name="Straight Arrow Connector 81"/>
          <p:cNvCxnSpPr/>
          <p:nvPr/>
        </p:nvCxnSpPr>
        <p:spPr>
          <a:xfrm>
            <a:off x="6688014" y="3553119"/>
            <a:ext cx="1319829" cy="9668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Line 12"/>
          <p:cNvSpPr>
            <a:spLocks noChangeShapeType="1"/>
          </p:cNvSpPr>
          <p:nvPr/>
        </p:nvSpPr>
        <p:spPr bwMode="auto">
          <a:xfrm>
            <a:off x="2428557" y="4646839"/>
            <a:ext cx="1822930" cy="193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29151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121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119503" y="503982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3600" kern="0" dirty="0">
              <a:cs typeface="Times New Roman" panose="02020603050405020304" pitchFamily="18" charset="0"/>
            </a:endParaRP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156152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2374430" y="4650299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299992" y="2697161"/>
            <a:ext cx="1454898" cy="604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167736" y="2697161"/>
            <a:ext cx="1262090" cy="5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1785824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180675" y="3579381"/>
            <a:ext cx="119317" cy="940558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/>
          </p:nvPr>
        </p:nvGraphicFramePr>
        <p:xfrm>
          <a:off x="475489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/>
          </p:nvPr>
        </p:nvGraphicFramePr>
        <p:xfrm>
          <a:off x="2766909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>
            <p:extLst/>
          </p:nvPr>
        </p:nvGraphicFramePr>
        <p:xfrm>
          <a:off x="1151234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>
            <p:extLst/>
          </p:nvPr>
        </p:nvGraphicFramePr>
        <p:xfrm>
          <a:off x="2692345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Line 18"/>
          <p:cNvSpPr>
            <a:spLocks noChangeShapeType="1"/>
          </p:cNvSpPr>
          <p:nvPr/>
        </p:nvSpPr>
        <p:spPr bwMode="auto">
          <a:xfrm flipH="1">
            <a:off x="4918883" y="3579381"/>
            <a:ext cx="948630" cy="928348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1571564" y="4775558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3077947" y="477555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2687521" y="478020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638181" y="1997372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>
            <p:extLst/>
          </p:nvPr>
        </p:nvGraphicFramePr>
        <p:xfrm>
          <a:off x="4257515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4643117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252691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3938193" y="4650299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/>
          </p:nvPr>
        </p:nvGraphicFramePr>
        <p:xfrm>
          <a:off x="5867514" y="3301521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6273813" y="3560601"/>
            <a:ext cx="138956" cy="955877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/>
          <p:cNvGraphicFramePr>
            <a:graphicFrameLocks noGrp="1"/>
          </p:cNvGraphicFramePr>
          <p:nvPr>
            <p:extLst/>
          </p:nvPr>
        </p:nvGraphicFramePr>
        <p:xfrm>
          <a:off x="5823971" y="451647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6209573" y="477209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5819147" y="477674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5504567" y="464876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119503" y="4501964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2721659" y="331668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4711348" y="241050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1968280" y="4788764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1156152" y="591969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12"/>
          <p:cNvSpPr>
            <a:spLocks noChangeShapeType="1"/>
          </p:cNvSpPr>
          <p:nvPr/>
        </p:nvSpPr>
        <p:spPr bwMode="auto">
          <a:xfrm>
            <a:off x="2374430" y="580080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2" name="Table 61"/>
          <p:cNvGraphicFramePr>
            <a:graphicFrameLocks noGrp="1"/>
          </p:cNvGraphicFramePr>
          <p:nvPr>
            <p:extLst/>
          </p:nvPr>
        </p:nvGraphicFramePr>
        <p:xfrm>
          <a:off x="1151234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3" name="Table 62"/>
          <p:cNvGraphicFramePr>
            <a:graphicFrameLocks noGrp="1"/>
          </p:cNvGraphicFramePr>
          <p:nvPr>
            <p:extLst/>
          </p:nvPr>
        </p:nvGraphicFramePr>
        <p:xfrm>
          <a:off x="2692345" y="567044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4" name="Line 7"/>
          <p:cNvSpPr>
            <a:spLocks noChangeShapeType="1"/>
          </p:cNvSpPr>
          <p:nvPr/>
        </p:nvSpPr>
        <p:spPr bwMode="auto">
          <a:xfrm flipH="1">
            <a:off x="1571564" y="5926064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7"/>
          <p:cNvSpPr>
            <a:spLocks noChangeShapeType="1"/>
          </p:cNvSpPr>
          <p:nvPr/>
        </p:nvSpPr>
        <p:spPr bwMode="auto">
          <a:xfrm flipH="1">
            <a:off x="3077947" y="592606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 flipH="1">
            <a:off x="2687521" y="593071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1119503" y="5652470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2672234" y="563795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ounded Rectangle 68"/>
          <p:cNvSpPr/>
          <p:nvPr/>
        </p:nvSpPr>
        <p:spPr>
          <a:xfrm>
            <a:off x="882324" y="5459473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Up Arrow 69"/>
          <p:cNvSpPr/>
          <p:nvPr/>
        </p:nvSpPr>
        <p:spPr>
          <a:xfrm>
            <a:off x="2363781" y="5193285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882324" y="2335926"/>
            <a:ext cx="1217878" cy="58156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Less than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half-full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 flipH="1">
            <a:off x="7165693" y="2873123"/>
            <a:ext cx="384575" cy="39233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ounded Rectangle 71"/>
          <p:cNvSpPr/>
          <p:nvPr/>
        </p:nvSpPr>
        <p:spPr>
          <a:xfrm>
            <a:off x="83203" y="3744927"/>
            <a:ext cx="1461019" cy="58722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Leaf coalescence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672234" y="3321535"/>
            <a:ext cx="3385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38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892356" y="2466545"/>
            <a:ext cx="3385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60</a:t>
            </a:r>
          </a:p>
        </p:txBody>
      </p:sp>
      <p:sp>
        <p:nvSpPr>
          <p:cNvPr id="75" name="Line 18"/>
          <p:cNvSpPr>
            <a:spLocks noChangeShapeType="1"/>
          </p:cNvSpPr>
          <p:nvPr/>
        </p:nvSpPr>
        <p:spPr bwMode="auto">
          <a:xfrm>
            <a:off x="3197803" y="3628513"/>
            <a:ext cx="1600629" cy="88796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6" name="Straight Arrow Connector 75"/>
          <p:cNvCxnSpPr/>
          <p:nvPr/>
        </p:nvCxnSpPr>
        <p:spPr>
          <a:xfrm>
            <a:off x="5867513" y="3569350"/>
            <a:ext cx="449842" cy="96721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endCxn id="81" idx="0"/>
          </p:cNvCxnSpPr>
          <p:nvPr/>
        </p:nvCxnSpPr>
        <p:spPr>
          <a:xfrm>
            <a:off x="6278096" y="3573468"/>
            <a:ext cx="1729747" cy="94647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5814302" y="3276995"/>
            <a:ext cx="3385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80</a:t>
            </a:r>
          </a:p>
        </p:txBody>
      </p:sp>
      <p:sp>
        <p:nvSpPr>
          <p:cNvPr id="79" name="Rectangle 78"/>
          <p:cNvSpPr/>
          <p:nvPr/>
        </p:nvSpPr>
        <p:spPr>
          <a:xfrm>
            <a:off x="5836513" y="327963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ounded Rectangle 79"/>
          <p:cNvSpPr/>
          <p:nvPr/>
        </p:nvSpPr>
        <p:spPr>
          <a:xfrm>
            <a:off x="7511591" y="2335926"/>
            <a:ext cx="1439775" cy="174789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more than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half-full, so we can re-distribute pointers at </a:t>
            </a:r>
            <a:r>
              <a:rPr lang="en-US" sz="1600" dirty="0" err="1">
                <a:solidFill>
                  <a:schemeClr val="tx1"/>
                </a:solidFill>
              </a:rPr>
              <a:t>nonleaves</a:t>
            </a:r>
            <a:endParaRPr lang="en-US" sz="1600" dirty="0">
              <a:solidFill>
                <a:schemeClr val="tx1"/>
              </a:solidFill>
            </a:endParaRPr>
          </a:p>
        </p:txBody>
      </p:sp>
      <p:graphicFrame>
        <p:nvGraphicFramePr>
          <p:cNvPr id="81" name="Table 80"/>
          <p:cNvGraphicFramePr>
            <a:graphicFrameLocks noGrp="1"/>
          </p:cNvGraphicFramePr>
          <p:nvPr>
            <p:extLst/>
          </p:nvPr>
        </p:nvGraphicFramePr>
        <p:xfrm>
          <a:off x="7384317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2" name="Line 7"/>
          <p:cNvSpPr>
            <a:spLocks noChangeShapeType="1"/>
          </p:cNvSpPr>
          <p:nvPr/>
        </p:nvSpPr>
        <p:spPr bwMode="auto">
          <a:xfrm flipH="1">
            <a:off x="776991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" name="Line 7"/>
          <p:cNvSpPr>
            <a:spLocks noChangeShapeType="1"/>
          </p:cNvSpPr>
          <p:nvPr/>
        </p:nvSpPr>
        <p:spPr bwMode="auto">
          <a:xfrm flipH="1">
            <a:off x="7379493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4" name="Line 12"/>
          <p:cNvSpPr>
            <a:spLocks noChangeShapeType="1"/>
          </p:cNvSpPr>
          <p:nvPr/>
        </p:nvSpPr>
        <p:spPr bwMode="auto">
          <a:xfrm>
            <a:off x="7071023" y="467473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85" name="Straight Arrow Connector 84"/>
          <p:cNvCxnSpPr/>
          <p:nvPr/>
        </p:nvCxnSpPr>
        <p:spPr>
          <a:xfrm>
            <a:off x="6688014" y="3553119"/>
            <a:ext cx="1319829" cy="966820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Line 12"/>
          <p:cNvSpPr>
            <a:spLocks noChangeShapeType="1"/>
          </p:cNvSpPr>
          <p:nvPr/>
        </p:nvSpPr>
        <p:spPr bwMode="auto">
          <a:xfrm>
            <a:off x="2428557" y="4646839"/>
            <a:ext cx="1822930" cy="193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92976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122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119503" y="503982"/>
            <a:ext cx="6980494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>
                <a:solidFill>
                  <a:srgbClr val="00FF00"/>
                </a:solidFill>
                <a:cs typeface="Times New Roman" panose="02020603050405020304" pitchFamily="18" charset="0"/>
              </a:rPr>
              <a:t>Key re-distribution at </a:t>
            </a:r>
            <a:r>
              <a:rPr lang="en-US" altLang="en-US" sz="36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Nonleaves</a:t>
            </a:r>
            <a:endParaRPr lang="en-US" altLang="en-US" sz="3600" kern="0" dirty="0">
              <a:cs typeface="Times New Roman" panose="02020603050405020304" pitchFamily="18" charset="0"/>
            </a:endParaRP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1156152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3299992" y="2697161"/>
            <a:ext cx="1454898" cy="6043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5167736" y="2697161"/>
            <a:ext cx="1262090" cy="5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1785824" y="3585505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/>
          </p:nvPr>
        </p:nvGraphicFramePr>
        <p:xfrm>
          <a:off x="4754890" y="243926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/>
          </p:nvPr>
        </p:nvGraphicFramePr>
        <p:xfrm>
          <a:off x="2766909" y="332642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>
                          <a:solidFill>
                            <a:schemeClr val="tx1"/>
                          </a:solidFill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>
            <p:extLst/>
          </p:nvPr>
        </p:nvGraphicFramePr>
        <p:xfrm>
          <a:off x="1151234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1571564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5" name="Table 54"/>
          <p:cNvGraphicFramePr>
            <a:graphicFrameLocks noGrp="1"/>
          </p:cNvGraphicFramePr>
          <p:nvPr>
            <p:extLst/>
          </p:nvPr>
        </p:nvGraphicFramePr>
        <p:xfrm>
          <a:off x="4257515" y="45089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4643117" y="476453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4252691" y="476918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/>
          </p:nvPr>
        </p:nvGraphicFramePr>
        <p:xfrm>
          <a:off x="5867514" y="3301521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>
                          <a:solidFill>
                            <a:schemeClr val="tx1"/>
                          </a:solidFill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>
            <p:extLst/>
          </p:nvPr>
        </p:nvGraphicFramePr>
        <p:xfrm>
          <a:off x="5823971" y="451647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6209573" y="477209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5819147" y="477674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2"/>
          <p:cNvSpPr>
            <a:spLocks noChangeShapeType="1"/>
          </p:cNvSpPr>
          <p:nvPr/>
        </p:nvSpPr>
        <p:spPr bwMode="auto">
          <a:xfrm>
            <a:off x="5504567" y="464876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1968280" y="478876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Line 18"/>
          <p:cNvSpPr>
            <a:spLocks noChangeShapeType="1"/>
          </p:cNvSpPr>
          <p:nvPr/>
        </p:nvSpPr>
        <p:spPr bwMode="auto">
          <a:xfrm>
            <a:off x="3197803" y="3628513"/>
            <a:ext cx="1600629" cy="887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6" name="Straight Arrow Connector 75"/>
          <p:cNvCxnSpPr/>
          <p:nvPr/>
        </p:nvCxnSpPr>
        <p:spPr>
          <a:xfrm>
            <a:off x="5867513" y="3569350"/>
            <a:ext cx="449842" cy="9672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endCxn id="81" idx="0"/>
          </p:cNvCxnSpPr>
          <p:nvPr/>
        </p:nvCxnSpPr>
        <p:spPr>
          <a:xfrm>
            <a:off x="6278096" y="3573468"/>
            <a:ext cx="1729747" cy="94647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1" name="Table 80"/>
          <p:cNvGraphicFramePr>
            <a:graphicFrameLocks noGrp="1"/>
          </p:cNvGraphicFramePr>
          <p:nvPr>
            <p:extLst/>
          </p:nvPr>
        </p:nvGraphicFramePr>
        <p:xfrm>
          <a:off x="7384317" y="4519939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2" name="Line 7"/>
          <p:cNvSpPr>
            <a:spLocks noChangeShapeType="1"/>
          </p:cNvSpPr>
          <p:nvPr/>
        </p:nvSpPr>
        <p:spPr bwMode="auto">
          <a:xfrm flipH="1">
            <a:off x="7769919" y="477555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" name="Line 7"/>
          <p:cNvSpPr>
            <a:spLocks noChangeShapeType="1"/>
          </p:cNvSpPr>
          <p:nvPr/>
        </p:nvSpPr>
        <p:spPr bwMode="auto">
          <a:xfrm flipH="1">
            <a:off x="7379493" y="478020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4" name="Line 12"/>
          <p:cNvSpPr>
            <a:spLocks noChangeShapeType="1"/>
          </p:cNvSpPr>
          <p:nvPr/>
        </p:nvSpPr>
        <p:spPr bwMode="auto">
          <a:xfrm>
            <a:off x="7071023" y="467473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2"/>
          <p:cNvSpPr>
            <a:spLocks noChangeShapeType="1"/>
          </p:cNvSpPr>
          <p:nvPr/>
        </p:nvSpPr>
        <p:spPr bwMode="auto">
          <a:xfrm>
            <a:off x="2428557" y="4646839"/>
            <a:ext cx="1822930" cy="19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56994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123</a:t>
            </a:fld>
            <a:endParaRPr lang="en-US" altLang="en-US" sz="1400" dirty="0"/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562037" y="347654"/>
            <a:ext cx="789616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Coalescence</a:t>
            </a:r>
          </a:p>
        </p:txBody>
      </p:sp>
    </p:spTree>
    <p:extLst>
      <p:ext uri="{BB962C8B-B14F-4D97-AF65-F5344CB8AC3E}">
        <p14:creationId xmlns:p14="http://schemas.microsoft.com/office/powerpoint/2010/main" val="44161292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124</a:t>
            </a:fld>
            <a:endParaRPr lang="en-US" altLang="en-US" sz="1400" dirty="0"/>
          </a:p>
        </p:txBody>
      </p:sp>
      <p:sp>
        <p:nvSpPr>
          <p:cNvPr id="2" name="Rectangle 1"/>
          <p:cNvSpPr/>
          <p:nvPr/>
        </p:nvSpPr>
        <p:spPr bwMode="auto">
          <a:xfrm>
            <a:off x="473179" y="2449123"/>
            <a:ext cx="4316444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167" y="2356582"/>
            <a:ext cx="1992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931359" y="2449123"/>
            <a:ext cx="3751795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3" name="Line 7"/>
          <p:cNvSpPr>
            <a:spLocks noChangeShapeType="1"/>
          </p:cNvSpPr>
          <p:nvPr/>
        </p:nvSpPr>
        <p:spPr bwMode="auto">
          <a:xfrm>
            <a:off x="658148" y="2801489"/>
            <a:ext cx="9573" cy="4683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H="1">
            <a:off x="1484670" y="2791495"/>
            <a:ext cx="4211" cy="5088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auto">
          <a:xfrm>
            <a:off x="6263784" y="2801669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10"/>
          <p:cNvSpPr>
            <a:spLocks noChangeShapeType="1"/>
          </p:cNvSpPr>
          <p:nvPr/>
        </p:nvSpPr>
        <p:spPr bwMode="auto">
          <a:xfrm flipH="1">
            <a:off x="5039777" y="2797751"/>
            <a:ext cx="21690" cy="52669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1992564" y="1889047"/>
            <a:ext cx="2064711" cy="3408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>
            <a:endCxn id="2" idx="0"/>
          </p:cNvCxnSpPr>
          <p:nvPr/>
        </p:nvCxnSpPr>
        <p:spPr bwMode="auto">
          <a:xfrm flipH="1">
            <a:off x="2631401" y="1889047"/>
            <a:ext cx="1886563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2840755" y="1554560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35106" y="1488937"/>
            <a:ext cx="1862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4931359" y="1889047"/>
            <a:ext cx="1949639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924419" y="2371175"/>
            <a:ext cx="2253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3" name="Line 10"/>
          <p:cNvSpPr>
            <a:spLocks noChangeShapeType="1"/>
          </p:cNvSpPr>
          <p:nvPr/>
        </p:nvSpPr>
        <p:spPr bwMode="auto">
          <a:xfrm>
            <a:off x="6728472" y="2797751"/>
            <a:ext cx="145586" cy="47210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2040692" y="2798258"/>
            <a:ext cx="63126" cy="51217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+1=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562037" y="347654"/>
            <a:ext cx="789616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Coalescence</a:t>
            </a:r>
          </a:p>
        </p:txBody>
      </p:sp>
    </p:spTree>
    <p:extLst>
      <p:ext uri="{BB962C8B-B14F-4D97-AF65-F5344CB8AC3E}">
        <p14:creationId xmlns:p14="http://schemas.microsoft.com/office/powerpoint/2010/main" val="98224816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125</a:t>
            </a:fld>
            <a:endParaRPr lang="en-US" altLang="en-US" sz="1400" dirty="0"/>
          </a:p>
        </p:txBody>
      </p:sp>
      <p:sp>
        <p:nvSpPr>
          <p:cNvPr id="13" name="Up Arrow 12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473179" y="2449123"/>
            <a:ext cx="4316444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167" y="2356582"/>
            <a:ext cx="1992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931359" y="2449123"/>
            <a:ext cx="3751795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3" name="Line 7"/>
          <p:cNvSpPr>
            <a:spLocks noChangeShapeType="1"/>
          </p:cNvSpPr>
          <p:nvPr/>
        </p:nvSpPr>
        <p:spPr bwMode="auto">
          <a:xfrm>
            <a:off x="658148" y="2801489"/>
            <a:ext cx="9573" cy="4683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H="1">
            <a:off x="1484670" y="2791495"/>
            <a:ext cx="4211" cy="5088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auto">
          <a:xfrm>
            <a:off x="6263784" y="2801669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10"/>
          <p:cNvSpPr>
            <a:spLocks noChangeShapeType="1"/>
          </p:cNvSpPr>
          <p:nvPr/>
        </p:nvSpPr>
        <p:spPr bwMode="auto">
          <a:xfrm flipH="1">
            <a:off x="5039777" y="2797751"/>
            <a:ext cx="21690" cy="52669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1992564" y="1889047"/>
            <a:ext cx="2064711" cy="3408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>
            <a:endCxn id="2" idx="0"/>
          </p:cNvCxnSpPr>
          <p:nvPr/>
        </p:nvCxnSpPr>
        <p:spPr bwMode="auto">
          <a:xfrm flipH="1">
            <a:off x="2631401" y="1889047"/>
            <a:ext cx="1886563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2840755" y="1554560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35106" y="1488937"/>
            <a:ext cx="1862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4931359" y="1889047"/>
            <a:ext cx="1949639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924419" y="2371175"/>
            <a:ext cx="2253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3" name="Line 10"/>
          <p:cNvSpPr>
            <a:spLocks noChangeShapeType="1"/>
          </p:cNvSpPr>
          <p:nvPr/>
        </p:nvSpPr>
        <p:spPr bwMode="auto">
          <a:xfrm>
            <a:off x="6728472" y="2797751"/>
            <a:ext cx="145586" cy="47210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2040692" y="2798258"/>
            <a:ext cx="63126" cy="51217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Rectangle 40"/>
          <p:cNvSpPr/>
          <p:nvPr/>
        </p:nvSpPr>
        <p:spPr bwMode="auto">
          <a:xfrm>
            <a:off x="482752" y="5318554"/>
            <a:ext cx="4316444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91740" y="5226013"/>
            <a:ext cx="1992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baseline="-25000" dirty="0"/>
          </a:p>
        </p:txBody>
      </p:sp>
      <p:sp>
        <p:nvSpPr>
          <p:cNvPr id="54" name="Rectangle 53"/>
          <p:cNvSpPr/>
          <p:nvPr/>
        </p:nvSpPr>
        <p:spPr bwMode="auto">
          <a:xfrm>
            <a:off x="4940932" y="5318554"/>
            <a:ext cx="3751795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482167" y="5670920"/>
            <a:ext cx="185555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11"/>
          <p:cNvSpPr>
            <a:spLocks noChangeShapeType="1"/>
          </p:cNvSpPr>
          <p:nvPr/>
        </p:nvSpPr>
        <p:spPr bwMode="auto">
          <a:xfrm flipH="1">
            <a:off x="1494243" y="5660926"/>
            <a:ext cx="4211" cy="5088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10"/>
          <p:cNvSpPr>
            <a:spLocks noChangeShapeType="1"/>
          </p:cNvSpPr>
          <p:nvPr/>
        </p:nvSpPr>
        <p:spPr bwMode="auto">
          <a:xfrm>
            <a:off x="3693630" y="5659406"/>
            <a:ext cx="26434" cy="50261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0"/>
          <p:cNvSpPr>
            <a:spLocks noChangeShapeType="1"/>
          </p:cNvSpPr>
          <p:nvPr/>
        </p:nvSpPr>
        <p:spPr bwMode="auto">
          <a:xfrm flipH="1">
            <a:off x="2807043" y="5671377"/>
            <a:ext cx="21690" cy="52669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 bwMode="auto">
          <a:xfrm flipH="1">
            <a:off x="2002137" y="4758478"/>
            <a:ext cx="2064711" cy="3408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6" name="Straight Arrow Connector 65"/>
          <p:cNvCxnSpPr>
            <a:endCxn id="41" idx="0"/>
          </p:cNvCxnSpPr>
          <p:nvPr/>
        </p:nvCxnSpPr>
        <p:spPr bwMode="auto">
          <a:xfrm flipH="1">
            <a:off x="2640974" y="4758478"/>
            <a:ext cx="1886563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7" name="Rectangle 66"/>
          <p:cNvSpPr/>
          <p:nvPr/>
        </p:nvSpPr>
        <p:spPr bwMode="auto">
          <a:xfrm>
            <a:off x="2850328" y="4423991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944679" y="4358368"/>
            <a:ext cx="1862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70" name="Straight Arrow Connector 69"/>
          <p:cNvCxnSpPr/>
          <p:nvPr/>
        </p:nvCxnSpPr>
        <p:spPr bwMode="auto">
          <a:xfrm>
            <a:off x="4940932" y="4758478"/>
            <a:ext cx="1949639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3" name="TextBox 72"/>
          <p:cNvSpPr txBox="1"/>
          <p:nvPr/>
        </p:nvSpPr>
        <p:spPr>
          <a:xfrm>
            <a:off x="4933992" y="5240606"/>
            <a:ext cx="1956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5" name="Line 10"/>
          <p:cNvSpPr>
            <a:spLocks noChangeShapeType="1"/>
          </p:cNvSpPr>
          <p:nvPr/>
        </p:nvSpPr>
        <p:spPr bwMode="auto">
          <a:xfrm>
            <a:off x="4217643" y="5667688"/>
            <a:ext cx="145586" cy="47210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Line 11"/>
          <p:cNvSpPr>
            <a:spLocks noChangeShapeType="1"/>
          </p:cNvSpPr>
          <p:nvPr/>
        </p:nvSpPr>
        <p:spPr bwMode="auto">
          <a:xfrm>
            <a:off x="2035092" y="5655029"/>
            <a:ext cx="68726" cy="5663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TextBox 80"/>
          <p:cNvSpPr txBox="1"/>
          <p:nvPr/>
        </p:nvSpPr>
        <p:spPr>
          <a:xfrm>
            <a:off x="2663597" y="5233732"/>
            <a:ext cx="1956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+1=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562037" y="347654"/>
            <a:ext cx="789616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Coalescence</a:t>
            </a:r>
          </a:p>
        </p:txBody>
      </p:sp>
    </p:spTree>
    <p:extLst>
      <p:ext uri="{BB962C8B-B14F-4D97-AF65-F5344CB8AC3E}">
        <p14:creationId xmlns:p14="http://schemas.microsoft.com/office/powerpoint/2010/main" val="297278013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126</a:t>
            </a:fld>
            <a:endParaRPr lang="en-US" altLang="en-US" sz="1400" dirty="0"/>
          </a:p>
        </p:txBody>
      </p:sp>
      <p:sp>
        <p:nvSpPr>
          <p:cNvPr id="13" name="Up Arrow 12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473179" y="2449123"/>
            <a:ext cx="4316444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167" y="2356582"/>
            <a:ext cx="1992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931359" y="2449123"/>
            <a:ext cx="3751795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3" name="Line 7"/>
          <p:cNvSpPr>
            <a:spLocks noChangeShapeType="1"/>
          </p:cNvSpPr>
          <p:nvPr/>
        </p:nvSpPr>
        <p:spPr bwMode="auto">
          <a:xfrm>
            <a:off x="658148" y="2801489"/>
            <a:ext cx="9573" cy="4683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H="1">
            <a:off x="1484670" y="2791495"/>
            <a:ext cx="4211" cy="5088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auto">
          <a:xfrm>
            <a:off x="6263784" y="2801669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10"/>
          <p:cNvSpPr>
            <a:spLocks noChangeShapeType="1"/>
          </p:cNvSpPr>
          <p:nvPr/>
        </p:nvSpPr>
        <p:spPr bwMode="auto">
          <a:xfrm flipH="1">
            <a:off x="5039777" y="2797751"/>
            <a:ext cx="21690" cy="52669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1992564" y="1889047"/>
            <a:ext cx="2064711" cy="3408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>
            <a:endCxn id="2" idx="0"/>
          </p:cNvCxnSpPr>
          <p:nvPr/>
        </p:nvCxnSpPr>
        <p:spPr bwMode="auto">
          <a:xfrm flipH="1">
            <a:off x="2631401" y="1889047"/>
            <a:ext cx="1886563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2840755" y="1554560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35106" y="1488937"/>
            <a:ext cx="1862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4931359" y="1889047"/>
            <a:ext cx="1949639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924419" y="2371175"/>
            <a:ext cx="2253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3" name="Line 10"/>
          <p:cNvSpPr>
            <a:spLocks noChangeShapeType="1"/>
          </p:cNvSpPr>
          <p:nvPr/>
        </p:nvSpPr>
        <p:spPr bwMode="auto">
          <a:xfrm>
            <a:off x="6728472" y="2797751"/>
            <a:ext cx="145586" cy="47210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2040692" y="2798258"/>
            <a:ext cx="63126" cy="51217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Rectangle 40"/>
          <p:cNvSpPr/>
          <p:nvPr/>
        </p:nvSpPr>
        <p:spPr bwMode="auto">
          <a:xfrm>
            <a:off x="482752" y="5318554"/>
            <a:ext cx="4316444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91740" y="5226013"/>
            <a:ext cx="1992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baseline="-25000" dirty="0"/>
          </a:p>
        </p:txBody>
      </p:sp>
      <p:sp>
        <p:nvSpPr>
          <p:cNvPr id="54" name="Rectangle 53"/>
          <p:cNvSpPr/>
          <p:nvPr/>
        </p:nvSpPr>
        <p:spPr bwMode="auto">
          <a:xfrm>
            <a:off x="4940932" y="5318554"/>
            <a:ext cx="3751795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482167" y="5670920"/>
            <a:ext cx="185555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11"/>
          <p:cNvSpPr>
            <a:spLocks noChangeShapeType="1"/>
          </p:cNvSpPr>
          <p:nvPr/>
        </p:nvSpPr>
        <p:spPr bwMode="auto">
          <a:xfrm flipH="1">
            <a:off x="1494243" y="5660926"/>
            <a:ext cx="4211" cy="5088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10"/>
          <p:cNvSpPr>
            <a:spLocks noChangeShapeType="1"/>
          </p:cNvSpPr>
          <p:nvPr/>
        </p:nvSpPr>
        <p:spPr bwMode="auto">
          <a:xfrm>
            <a:off x="3693630" y="5659406"/>
            <a:ext cx="26434" cy="50261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0"/>
          <p:cNvSpPr>
            <a:spLocks noChangeShapeType="1"/>
          </p:cNvSpPr>
          <p:nvPr/>
        </p:nvSpPr>
        <p:spPr bwMode="auto">
          <a:xfrm flipH="1">
            <a:off x="2807043" y="5671377"/>
            <a:ext cx="21690" cy="52669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 bwMode="auto">
          <a:xfrm flipH="1">
            <a:off x="2002137" y="4758478"/>
            <a:ext cx="2064711" cy="3408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6" name="Straight Arrow Connector 65"/>
          <p:cNvCxnSpPr>
            <a:endCxn id="41" idx="0"/>
          </p:cNvCxnSpPr>
          <p:nvPr/>
        </p:nvCxnSpPr>
        <p:spPr bwMode="auto">
          <a:xfrm flipH="1">
            <a:off x="2640974" y="4758478"/>
            <a:ext cx="1886563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7" name="Rectangle 66"/>
          <p:cNvSpPr/>
          <p:nvPr/>
        </p:nvSpPr>
        <p:spPr bwMode="auto">
          <a:xfrm>
            <a:off x="2850328" y="4423991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944679" y="4358368"/>
            <a:ext cx="1862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70" name="Straight Arrow Connector 69"/>
          <p:cNvCxnSpPr/>
          <p:nvPr/>
        </p:nvCxnSpPr>
        <p:spPr bwMode="auto">
          <a:xfrm>
            <a:off x="4940932" y="4758478"/>
            <a:ext cx="1949639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3" name="TextBox 72"/>
          <p:cNvSpPr txBox="1"/>
          <p:nvPr/>
        </p:nvSpPr>
        <p:spPr>
          <a:xfrm>
            <a:off x="4933992" y="5240606"/>
            <a:ext cx="1956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5" name="Line 10"/>
          <p:cNvSpPr>
            <a:spLocks noChangeShapeType="1"/>
          </p:cNvSpPr>
          <p:nvPr/>
        </p:nvSpPr>
        <p:spPr bwMode="auto">
          <a:xfrm>
            <a:off x="4217643" y="5667688"/>
            <a:ext cx="145586" cy="47210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Line 11"/>
          <p:cNvSpPr>
            <a:spLocks noChangeShapeType="1"/>
          </p:cNvSpPr>
          <p:nvPr/>
        </p:nvSpPr>
        <p:spPr bwMode="auto">
          <a:xfrm>
            <a:off x="2035092" y="5655029"/>
            <a:ext cx="68726" cy="5663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TextBox 80"/>
          <p:cNvSpPr txBox="1"/>
          <p:nvPr/>
        </p:nvSpPr>
        <p:spPr>
          <a:xfrm>
            <a:off x="2663597" y="5233732"/>
            <a:ext cx="1956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351421" y="5286022"/>
            <a:ext cx="3305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+1=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Rectangle 3"/>
          <p:cNvSpPr txBox="1">
            <a:spLocks noChangeArrowheads="1"/>
          </p:cNvSpPr>
          <p:nvPr/>
        </p:nvSpPr>
        <p:spPr bwMode="auto">
          <a:xfrm>
            <a:off x="562037" y="347654"/>
            <a:ext cx="789616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Coalescence</a:t>
            </a:r>
          </a:p>
        </p:txBody>
      </p:sp>
    </p:spTree>
    <p:extLst>
      <p:ext uri="{BB962C8B-B14F-4D97-AF65-F5344CB8AC3E}">
        <p14:creationId xmlns:p14="http://schemas.microsoft.com/office/powerpoint/2010/main" val="400941691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127</a:t>
            </a:fld>
            <a:endParaRPr lang="en-US" altLang="en-US" sz="1400" dirty="0"/>
          </a:p>
        </p:txBody>
      </p:sp>
      <p:sp>
        <p:nvSpPr>
          <p:cNvPr id="13" name="Up Arrow 12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473179" y="2449123"/>
            <a:ext cx="4316444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167" y="2356582"/>
            <a:ext cx="1992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931359" y="2449123"/>
            <a:ext cx="3751795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3" name="Line 7"/>
          <p:cNvSpPr>
            <a:spLocks noChangeShapeType="1"/>
          </p:cNvSpPr>
          <p:nvPr/>
        </p:nvSpPr>
        <p:spPr bwMode="auto">
          <a:xfrm>
            <a:off x="658148" y="2801489"/>
            <a:ext cx="9573" cy="4683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H="1">
            <a:off x="1484670" y="2791495"/>
            <a:ext cx="4211" cy="5088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auto">
          <a:xfrm>
            <a:off x="6263784" y="2801669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10"/>
          <p:cNvSpPr>
            <a:spLocks noChangeShapeType="1"/>
          </p:cNvSpPr>
          <p:nvPr/>
        </p:nvSpPr>
        <p:spPr bwMode="auto">
          <a:xfrm flipH="1">
            <a:off x="5039777" y="2797751"/>
            <a:ext cx="21690" cy="52669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1992564" y="1889047"/>
            <a:ext cx="2064711" cy="3408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>
            <a:endCxn id="2" idx="0"/>
          </p:cNvCxnSpPr>
          <p:nvPr/>
        </p:nvCxnSpPr>
        <p:spPr bwMode="auto">
          <a:xfrm flipH="1">
            <a:off x="2631401" y="1889047"/>
            <a:ext cx="1886563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2840755" y="1554560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35106" y="1488937"/>
            <a:ext cx="1862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4931359" y="1889047"/>
            <a:ext cx="1949639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924419" y="2371175"/>
            <a:ext cx="2253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3" name="Line 10"/>
          <p:cNvSpPr>
            <a:spLocks noChangeShapeType="1"/>
          </p:cNvSpPr>
          <p:nvPr/>
        </p:nvSpPr>
        <p:spPr bwMode="auto">
          <a:xfrm>
            <a:off x="6728472" y="2797751"/>
            <a:ext cx="145586" cy="47210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2040692" y="2798258"/>
            <a:ext cx="63126" cy="51217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Rectangle 40"/>
          <p:cNvSpPr/>
          <p:nvPr/>
        </p:nvSpPr>
        <p:spPr bwMode="auto">
          <a:xfrm>
            <a:off x="482752" y="5318554"/>
            <a:ext cx="4316444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91740" y="5226013"/>
            <a:ext cx="1992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baseline="-25000" dirty="0"/>
          </a:p>
        </p:txBody>
      </p:sp>
      <p:sp>
        <p:nvSpPr>
          <p:cNvPr id="54" name="Rectangle 53"/>
          <p:cNvSpPr/>
          <p:nvPr/>
        </p:nvSpPr>
        <p:spPr bwMode="auto">
          <a:xfrm>
            <a:off x="4940932" y="5318554"/>
            <a:ext cx="3751795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482167" y="5670920"/>
            <a:ext cx="185555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11"/>
          <p:cNvSpPr>
            <a:spLocks noChangeShapeType="1"/>
          </p:cNvSpPr>
          <p:nvPr/>
        </p:nvSpPr>
        <p:spPr bwMode="auto">
          <a:xfrm flipH="1">
            <a:off x="1494243" y="5660926"/>
            <a:ext cx="4211" cy="5088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10"/>
          <p:cNvSpPr>
            <a:spLocks noChangeShapeType="1"/>
          </p:cNvSpPr>
          <p:nvPr/>
        </p:nvSpPr>
        <p:spPr bwMode="auto">
          <a:xfrm>
            <a:off x="3693630" y="5659406"/>
            <a:ext cx="26434" cy="50261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0"/>
          <p:cNvSpPr>
            <a:spLocks noChangeShapeType="1"/>
          </p:cNvSpPr>
          <p:nvPr/>
        </p:nvSpPr>
        <p:spPr bwMode="auto">
          <a:xfrm flipH="1">
            <a:off x="2807043" y="5671377"/>
            <a:ext cx="21690" cy="52669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 bwMode="auto">
          <a:xfrm flipH="1">
            <a:off x="2002137" y="4758478"/>
            <a:ext cx="2064711" cy="3408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6" name="Straight Arrow Connector 65"/>
          <p:cNvCxnSpPr>
            <a:endCxn id="41" idx="0"/>
          </p:cNvCxnSpPr>
          <p:nvPr/>
        </p:nvCxnSpPr>
        <p:spPr bwMode="auto">
          <a:xfrm flipH="1">
            <a:off x="2640974" y="4758478"/>
            <a:ext cx="1886563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7" name="Rectangle 66"/>
          <p:cNvSpPr/>
          <p:nvPr/>
        </p:nvSpPr>
        <p:spPr bwMode="auto">
          <a:xfrm>
            <a:off x="2850328" y="4423991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944679" y="4358368"/>
            <a:ext cx="1862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70" name="Straight Arrow Connector 69"/>
          <p:cNvCxnSpPr/>
          <p:nvPr/>
        </p:nvCxnSpPr>
        <p:spPr bwMode="auto">
          <a:xfrm>
            <a:off x="4940932" y="4758478"/>
            <a:ext cx="1949639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3" name="TextBox 72"/>
          <p:cNvSpPr txBox="1"/>
          <p:nvPr/>
        </p:nvSpPr>
        <p:spPr>
          <a:xfrm>
            <a:off x="4933992" y="5240606"/>
            <a:ext cx="1956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5" name="Line 10"/>
          <p:cNvSpPr>
            <a:spLocks noChangeShapeType="1"/>
          </p:cNvSpPr>
          <p:nvPr/>
        </p:nvSpPr>
        <p:spPr bwMode="auto">
          <a:xfrm>
            <a:off x="4217643" y="5667688"/>
            <a:ext cx="145586" cy="47210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Line 11"/>
          <p:cNvSpPr>
            <a:spLocks noChangeShapeType="1"/>
          </p:cNvSpPr>
          <p:nvPr/>
        </p:nvSpPr>
        <p:spPr bwMode="auto">
          <a:xfrm>
            <a:off x="2035092" y="5655029"/>
            <a:ext cx="68726" cy="5663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TextBox 80"/>
          <p:cNvSpPr txBox="1"/>
          <p:nvPr/>
        </p:nvSpPr>
        <p:spPr>
          <a:xfrm>
            <a:off x="2663597" y="5233732"/>
            <a:ext cx="1956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351421" y="5286022"/>
            <a:ext cx="3305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+1=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Rectangle 3"/>
          <p:cNvSpPr txBox="1">
            <a:spLocks noChangeArrowheads="1"/>
          </p:cNvSpPr>
          <p:nvPr/>
        </p:nvSpPr>
        <p:spPr bwMode="auto">
          <a:xfrm>
            <a:off x="562037" y="347654"/>
            <a:ext cx="789616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Coalescence</a:t>
            </a:r>
          </a:p>
        </p:txBody>
      </p:sp>
    </p:spTree>
    <p:extLst>
      <p:ext uri="{BB962C8B-B14F-4D97-AF65-F5344CB8AC3E}">
        <p14:creationId xmlns:p14="http://schemas.microsoft.com/office/powerpoint/2010/main" val="1477821987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128</a:t>
            </a:fld>
            <a:endParaRPr lang="en-US" altLang="en-US" sz="1400" dirty="0"/>
          </a:p>
        </p:txBody>
      </p:sp>
      <p:sp>
        <p:nvSpPr>
          <p:cNvPr id="13" name="Up Arrow 12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473179" y="2449123"/>
            <a:ext cx="4316444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167" y="2356582"/>
            <a:ext cx="1992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931359" y="2449123"/>
            <a:ext cx="3751795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3" name="Line 7"/>
          <p:cNvSpPr>
            <a:spLocks noChangeShapeType="1"/>
          </p:cNvSpPr>
          <p:nvPr/>
        </p:nvSpPr>
        <p:spPr bwMode="auto">
          <a:xfrm>
            <a:off x="658148" y="2801489"/>
            <a:ext cx="9573" cy="4683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H="1">
            <a:off x="1484670" y="2791495"/>
            <a:ext cx="4211" cy="5088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auto">
          <a:xfrm>
            <a:off x="6263784" y="2801669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10"/>
          <p:cNvSpPr>
            <a:spLocks noChangeShapeType="1"/>
          </p:cNvSpPr>
          <p:nvPr/>
        </p:nvSpPr>
        <p:spPr bwMode="auto">
          <a:xfrm flipH="1">
            <a:off x="5039777" y="2797751"/>
            <a:ext cx="21690" cy="52669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1992564" y="1889047"/>
            <a:ext cx="2064711" cy="3408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>
            <a:endCxn id="2" idx="0"/>
          </p:cNvCxnSpPr>
          <p:nvPr/>
        </p:nvCxnSpPr>
        <p:spPr bwMode="auto">
          <a:xfrm flipH="1">
            <a:off x="2631401" y="1889047"/>
            <a:ext cx="1886563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2840755" y="1554560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35106" y="1488937"/>
            <a:ext cx="1862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4931359" y="1889047"/>
            <a:ext cx="1949639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924419" y="2371175"/>
            <a:ext cx="2253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3" name="Line 10"/>
          <p:cNvSpPr>
            <a:spLocks noChangeShapeType="1"/>
          </p:cNvSpPr>
          <p:nvPr/>
        </p:nvSpPr>
        <p:spPr bwMode="auto">
          <a:xfrm>
            <a:off x="6728472" y="2797751"/>
            <a:ext cx="145586" cy="47210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2040692" y="2798258"/>
            <a:ext cx="63126" cy="51217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Rectangle 40"/>
          <p:cNvSpPr/>
          <p:nvPr/>
        </p:nvSpPr>
        <p:spPr bwMode="auto">
          <a:xfrm>
            <a:off x="482752" y="5318554"/>
            <a:ext cx="4316444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91740" y="5226013"/>
            <a:ext cx="1992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baseline="-25000" dirty="0"/>
          </a:p>
        </p:txBody>
      </p:sp>
      <p:sp>
        <p:nvSpPr>
          <p:cNvPr id="54" name="Rectangle 53"/>
          <p:cNvSpPr/>
          <p:nvPr/>
        </p:nvSpPr>
        <p:spPr bwMode="auto">
          <a:xfrm>
            <a:off x="4940932" y="5318554"/>
            <a:ext cx="3751795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482167" y="5670920"/>
            <a:ext cx="185555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11"/>
          <p:cNvSpPr>
            <a:spLocks noChangeShapeType="1"/>
          </p:cNvSpPr>
          <p:nvPr/>
        </p:nvSpPr>
        <p:spPr bwMode="auto">
          <a:xfrm flipH="1">
            <a:off x="1494243" y="5660926"/>
            <a:ext cx="4211" cy="5088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10"/>
          <p:cNvSpPr>
            <a:spLocks noChangeShapeType="1"/>
          </p:cNvSpPr>
          <p:nvPr/>
        </p:nvSpPr>
        <p:spPr bwMode="auto">
          <a:xfrm>
            <a:off x="3693630" y="5659406"/>
            <a:ext cx="26434" cy="50261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0"/>
          <p:cNvSpPr>
            <a:spLocks noChangeShapeType="1"/>
          </p:cNvSpPr>
          <p:nvPr/>
        </p:nvSpPr>
        <p:spPr bwMode="auto">
          <a:xfrm flipH="1">
            <a:off x="2807043" y="5671377"/>
            <a:ext cx="21690" cy="52669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 bwMode="auto">
          <a:xfrm flipH="1">
            <a:off x="2002137" y="4758478"/>
            <a:ext cx="2064711" cy="3408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6" name="Straight Arrow Connector 65"/>
          <p:cNvCxnSpPr>
            <a:endCxn id="41" idx="0"/>
          </p:cNvCxnSpPr>
          <p:nvPr/>
        </p:nvCxnSpPr>
        <p:spPr bwMode="auto">
          <a:xfrm flipH="1">
            <a:off x="2640974" y="4758478"/>
            <a:ext cx="1886563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7" name="Rectangle 66"/>
          <p:cNvSpPr/>
          <p:nvPr/>
        </p:nvSpPr>
        <p:spPr bwMode="auto">
          <a:xfrm>
            <a:off x="2850328" y="4423991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944679" y="4358368"/>
            <a:ext cx="1862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70" name="Straight Arrow Connector 69"/>
          <p:cNvCxnSpPr/>
          <p:nvPr/>
        </p:nvCxnSpPr>
        <p:spPr bwMode="auto">
          <a:xfrm>
            <a:off x="4940932" y="4758478"/>
            <a:ext cx="1949639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3" name="TextBox 72"/>
          <p:cNvSpPr txBox="1"/>
          <p:nvPr/>
        </p:nvSpPr>
        <p:spPr>
          <a:xfrm>
            <a:off x="4933992" y="5240606"/>
            <a:ext cx="1956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5" name="Line 10"/>
          <p:cNvSpPr>
            <a:spLocks noChangeShapeType="1"/>
          </p:cNvSpPr>
          <p:nvPr/>
        </p:nvSpPr>
        <p:spPr bwMode="auto">
          <a:xfrm>
            <a:off x="4217643" y="5667688"/>
            <a:ext cx="145586" cy="47210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Line 11"/>
          <p:cNvSpPr>
            <a:spLocks noChangeShapeType="1"/>
          </p:cNvSpPr>
          <p:nvPr/>
        </p:nvSpPr>
        <p:spPr bwMode="auto">
          <a:xfrm>
            <a:off x="2035092" y="5655029"/>
            <a:ext cx="68726" cy="5663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TextBox 80"/>
          <p:cNvSpPr txBox="1"/>
          <p:nvPr/>
        </p:nvSpPr>
        <p:spPr>
          <a:xfrm>
            <a:off x="2663597" y="5233732"/>
            <a:ext cx="1956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380917" y="5266358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p:sp>
        <p:nvSpPr>
          <p:cNvPr id="3" name="Freeform 2"/>
          <p:cNvSpPr/>
          <p:nvPr/>
        </p:nvSpPr>
        <p:spPr>
          <a:xfrm>
            <a:off x="2549172" y="4729316"/>
            <a:ext cx="2248970" cy="592489"/>
          </a:xfrm>
          <a:custGeom>
            <a:avLst/>
            <a:gdLst>
              <a:gd name="connsiteX0" fmla="*/ 2290916 w 2290916"/>
              <a:gd name="connsiteY0" fmla="*/ 0 h 592489"/>
              <a:gd name="connsiteX1" fmla="*/ 2251587 w 2290916"/>
              <a:gd name="connsiteY1" fmla="*/ 78658 h 592489"/>
              <a:gd name="connsiteX2" fmla="*/ 2192593 w 2290916"/>
              <a:gd name="connsiteY2" fmla="*/ 117987 h 592489"/>
              <a:gd name="connsiteX3" fmla="*/ 2163097 w 2290916"/>
              <a:gd name="connsiteY3" fmla="*/ 137652 h 592489"/>
              <a:gd name="connsiteX4" fmla="*/ 2104103 w 2290916"/>
              <a:gd name="connsiteY4" fmla="*/ 157316 h 592489"/>
              <a:gd name="connsiteX5" fmla="*/ 2074606 w 2290916"/>
              <a:gd name="connsiteY5" fmla="*/ 176981 h 592489"/>
              <a:gd name="connsiteX6" fmla="*/ 2015613 w 2290916"/>
              <a:gd name="connsiteY6" fmla="*/ 196645 h 592489"/>
              <a:gd name="connsiteX7" fmla="*/ 1986116 w 2290916"/>
              <a:gd name="connsiteY7" fmla="*/ 206478 h 592489"/>
              <a:gd name="connsiteX8" fmla="*/ 1946787 w 2290916"/>
              <a:gd name="connsiteY8" fmla="*/ 216310 h 592489"/>
              <a:gd name="connsiteX9" fmla="*/ 1887793 w 2290916"/>
              <a:gd name="connsiteY9" fmla="*/ 235974 h 592489"/>
              <a:gd name="connsiteX10" fmla="*/ 1799303 w 2290916"/>
              <a:gd name="connsiteY10" fmla="*/ 275303 h 592489"/>
              <a:gd name="connsiteX11" fmla="*/ 1681316 w 2290916"/>
              <a:gd name="connsiteY11" fmla="*/ 314632 h 592489"/>
              <a:gd name="connsiteX12" fmla="*/ 481780 w 2290916"/>
              <a:gd name="connsiteY12" fmla="*/ 334297 h 592489"/>
              <a:gd name="connsiteX13" fmla="*/ 255639 w 2290916"/>
              <a:gd name="connsiteY13" fmla="*/ 353961 h 592489"/>
              <a:gd name="connsiteX14" fmla="*/ 226142 w 2290916"/>
              <a:gd name="connsiteY14" fmla="*/ 363794 h 592489"/>
              <a:gd name="connsiteX15" fmla="*/ 176980 w 2290916"/>
              <a:gd name="connsiteY15" fmla="*/ 373626 h 592489"/>
              <a:gd name="connsiteX16" fmla="*/ 117987 w 2290916"/>
              <a:gd name="connsiteY16" fmla="*/ 393290 h 592489"/>
              <a:gd name="connsiteX17" fmla="*/ 49161 w 2290916"/>
              <a:gd name="connsiteY17" fmla="*/ 412955 h 592489"/>
              <a:gd name="connsiteX18" fmla="*/ 9832 w 2290916"/>
              <a:gd name="connsiteY18" fmla="*/ 501445 h 592489"/>
              <a:gd name="connsiteX19" fmla="*/ 0 w 2290916"/>
              <a:gd name="connsiteY19" fmla="*/ 530942 h 592489"/>
              <a:gd name="connsiteX20" fmla="*/ 9832 w 2290916"/>
              <a:gd name="connsiteY20" fmla="*/ 570271 h 592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290916" h="592489">
                <a:moveTo>
                  <a:pt x="2290916" y="0"/>
                </a:moveTo>
                <a:cubicBezTo>
                  <a:pt x="2283784" y="17829"/>
                  <a:pt x="2269711" y="62799"/>
                  <a:pt x="2251587" y="78658"/>
                </a:cubicBezTo>
                <a:cubicBezTo>
                  <a:pt x="2233801" y="94221"/>
                  <a:pt x="2212258" y="104877"/>
                  <a:pt x="2192593" y="117987"/>
                </a:cubicBezTo>
                <a:cubicBezTo>
                  <a:pt x="2182761" y="124542"/>
                  <a:pt x="2174307" y="133915"/>
                  <a:pt x="2163097" y="137652"/>
                </a:cubicBezTo>
                <a:lnTo>
                  <a:pt x="2104103" y="157316"/>
                </a:lnTo>
                <a:cubicBezTo>
                  <a:pt x="2094271" y="163871"/>
                  <a:pt x="2085405" y="172182"/>
                  <a:pt x="2074606" y="176981"/>
                </a:cubicBezTo>
                <a:cubicBezTo>
                  <a:pt x="2055665" y="185399"/>
                  <a:pt x="2035277" y="190090"/>
                  <a:pt x="2015613" y="196645"/>
                </a:cubicBezTo>
                <a:cubicBezTo>
                  <a:pt x="2005781" y="199923"/>
                  <a:pt x="1996171" y="203964"/>
                  <a:pt x="1986116" y="206478"/>
                </a:cubicBezTo>
                <a:cubicBezTo>
                  <a:pt x="1973006" y="209755"/>
                  <a:pt x="1959730" y="212427"/>
                  <a:pt x="1946787" y="216310"/>
                </a:cubicBezTo>
                <a:cubicBezTo>
                  <a:pt x="1926933" y="222266"/>
                  <a:pt x="1887793" y="235974"/>
                  <a:pt x="1887793" y="235974"/>
                </a:cubicBezTo>
                <a:cubicBezTo>
                  <a:pt x="1841049" y="267138"/>
                  <a:pt x="1869510" y="251901"/>
                  <a:pt x="1799303" y="275303"/>
                </a:cubicBezTo>
                <a:lnTo>
                  <a:pt x="1681316" y="314632"/>
                </a:lnTo>
                <a:cubicBezTo>
                  <a:pt x="1281789" y="447810"/>
                  <a:pt x="1662967" y="324371"/>
                  <a:pt x="481780" y="334297"/>
                </a:cubicBezTo>
                <a:cubicBezTo>
                  <a:pt x="425292" y="338063"/>
                  <a:pt x="320247" y="342214"/>
                  <a:pt x="255639" y="353961"/>
                </a:cubicBezTo>
                <a:cubicBezTo>
                  <a:pt x="245442" y="355815"/>
                  <a:pt x="236197" y="361280"/>
                  <a:pt x="226142" y="363794"/>
                </a:cubicBezTo>
                <a:cubicBezTo>
                  <a:pt x="209929" y="367847"/>
                  <a:pt x="193103" y="369229"/>
                  <a:pt x="176980" y="373626"/>
                </a:cubicBezTo>
                <a:cubicBezTo>
                  <a:pt x="156982" y="379080"/>
                  <a:pt x="138096" y="388262"/>
                  <a:pt x="117987" y="393290"/>
                </a:cubicBezTo>
                <a:cubicBezTo>
                  <a:pt x="68603" y="405637"/>
                  <a:pt x="91478" y="398850"/>
                  <a:pt x="49161" y="412955"/>
                </a:cubicBezTo>
                <a:cubicBezTo>
                  <a:pt x="18000" y="459698"/>
                  <a:pt x="33233" y="431243"/>
                  <a:pt x="9832" y="501445"/>
                </a:cubicBezTo>
                <a:lnTo>
                  <a:pt x="0" y="530942"/>
                </a:lnTo>
                <a:cubicBezTo>
                  <a:pt x="10910" y="596402"/>
                  <a:pt x="9832" y="609872"/>
                  <a:pt x="9832" y="570271"/>
                </a:cubicBezTo>
              </a:path>
            </a:pathLst>
          </a:cu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2546187" y="5279921"/>
            <a:ext cx="367" cy="5526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+1=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Rectangle 3"/>
          <p:cNvSpPr txBox="1">
            <a:spLocks noChangeArrowheads="1"/>
          </p:cNvSpPr>
          <p:nvPr/>
        </p:nvSpPr>
        <p:spPr bwMode="auto">
          <a:xfrm>
            <a:off x="562037" y="347654"/>
            <a:ext cx="789616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Coalescence</a:t>
            </a:r>
          </a:p>
        </p:txBody>
      </p:sp>
    </p:spTree>
    <p:extLst>
      <p:ext uri="{BB962C8B-B14F-4D97-AF65-F5344CB8AC3E}">
        <p14:creationId xmlns:p14="http://schemas.microsoft.com/office/powerpoint/2010/main" val="306998294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1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4EEAD-8A17-490F-A14E-5112B0CE83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129</a:t>
            </a:fld>
            <a:endParaRPr lang="en-US" altLang="en-US" sz="1400" dirty="0"/>
          </a:p>
        </p:txBody>
      </p:sp>
      <p:sp>
        <p:nvSpPr>
          <p:cNvPr id="13" name="Up Arrow 12"/>
          <p:cNvSpPr/>
          <p:nvPr/>
        </p:nvSpPr>
        <p:spPr bwMode="auto">
          <a:xfrm flipV="1">
            <a:off x="4057274" y="3587518"/>
            <a:ext cx="1029125" cy="50107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473179" y="2449123"/>
            <a:ext cx="4316444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167" y="2356582"/>
            <a:ext cx="1992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baseline="-250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931359" y="2449123"/>
            <a:ext cx="3751795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3" name="Line 7"/>
          <p:cNvSpPr>
            <a:spLocks noChangeShapeType="1"/>
          </p:cNvSpPr>
          <p:nvPr/>
        </p:nvSpPr>
        <p:spPr bwMode="auto">
          <a:xfrm>
            <a:off x="658148" y="2801489"/>
            <a:ext cx="9573" cy="4683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H="1">
            <a:off x="1484670" y="2791495"/>
            <a:ext cx="4211" cy="5088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auto">
          <a:xfrm>
            <a:off x="6263784" y="2801669"/>
            <a:ext cx="26434" cy="5026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10"/>
          <p:cNvSpPr>
            <a:spLocks noChangeShapeType="1"/>
          </p:cNvSpPr>
          <p:nvPr/>
        </p:nvSpPr>
        <p:spPr bwMode="auto">
          <a:xfrm flipH="1">
            <a:off x="5039777" y="2797751"/>
            <a:ext cx="21690" cy="52669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1992564" y="1889047"/>
            <a:ext cx="2064711" cy="3408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>
            <a:endCxn id="2" idx="0"/>
          </p:cNvCxnSpPr>
          <p:nvPr/>
        </p:nvCxnSpPr>
        <p:spPr bwMode="auto">
          <a:xfrm flipH="1">
            <a:off x="2631401" y="1889047"/>
            <a:ext cx="1886563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2840755" y="1554560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35106" y="1488937"/>
            <a:ext cx="1862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4931359" y="1889047"/>
            <a:ext cx="1949639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924419" y="2371175"/>
            <a:ext cx="2253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3" name="Line 10"/>
          <p:cNvSpPr>
            <a:spLocks noChangeShapeType="1"/>
          </p:cNvSpPr>
          <p:nvPr/>
        </p:nvSpPr>
        <p:spPr bwMode="auto">
          <a:xfrm>
            <a:off x="6728472" y="2797751"/>
            <a:ext cx="145586" cy="47210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2040692" y="2798258"/>
            <a:ext cx="63126" cy="51217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Rectangle 40"/>
          <p:cNvSpPr/>
          <p:nvPr/>
        </p:nvSpPr>
        <p:spPr bwMode="auto">
          <a:xfrm>
            <a:off x="482752" y="5318554"/>
            <a:ext cx="4316444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91740" y="5226013"/>
            <a:ext cx="1992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baseline="-25000" dirty="0"/>
          </a:p>
        </p:txBody>
      </p:sp>
      <p:sp>
        <p:nvSpPr>
          <p:cNvPr id="54" name="Rectangle 53"/>
          <p:cNvSpPr/>
          <p:nvPr/>
        </p:nvSpPr>
        <p:spPr bwMode="auto">
          <a:xfrm>
            <a:off x="4940932" y="5318554"/>
            <a:ext cx="3751795" cy="349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482167" y="5670920"/>
            <a:ext cx="185555" cy="5095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11"/>
          <p:cNvSpPr>
            <a:spLocks noChangeShapeType="1"/>
          </p:cNvSpPr>
          <p:nvPr/>
        </p:nvSpPr>
        <p:spPr bwMode="auto">
          <a:xfrm flipH="1">
            <a:off x="1494243" y="5660926"/>
            <a:ext cx="4211" cy="5088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10"/>
          <p:cNvSpPr>
            <a:spLocks noChangeShapeType="1"/>
          </p:cNvSpPr>
          <p:nvPr/>
        </p:nvSpPr>
        <p:spPr bwMode="auto">
          <a:xfrm>
            <a:off x="3693630" y="5659406"/>
            <a:ext cx="26434" cy="50261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10"/>
          <p:cNvSpPr>
            <a:spLocks noChangeShapeType="1"/>
          </p:cNvSpPr>
          <p:nvPr/>
        </p:nvSpPr>
        <p:spPr bwMode="auto">
          <a:xfrm flipH="1">
            <a:off x="2807043" y="5671377"/>
            <a:ext cx="21690" cy="52669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 bwMode="auto">
          <a:xfrm flipH="1">
            <a:off x="2002137" y="4758478"/>
            <a:ext cx="2064711" cy="3408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6" name="Straight Arrow Connector 65"/>
          <p:cNvCxnSpPr>
            <a:endCxn id="41" idx="0"/>
          </p:cNvCxnSpPr>
          <p:nvPr/>
        </p:nvCxnSpPr>
        <p:spPr bwMode="auto">
          <a:xfrm flipH="1">
            <a:off x="2640974" y="4758478"/>
            <a:ext cx="1886563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7" name="Rectangle 66"/>
          <p:cNvSpPr/>
          <p:nvPr/>
        </p:nvSpPr>
        <p:spPr bwMode="auto">
          <a:xfrm>
            <a:off x="2850328" y="4423991"/>
            <a:ext cx="3878618" cy="34082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944679" y="4358368"/>
            <a:ext cx="1862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p’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cxnSp>
        <p:nvCxnSpPr>
          <p:cNvPr id="70" name="Straight Arrow Connector 69"/>
          <p:cNvCxnSpPr/>
          <p:nvPr/>
        </p:nvCxnSpPr>
        <p:spPr bwMode="auto">
          <a:xfrm>
            <a:off x="4940932" y="4758478"/>
            <a:ext cx="1949639" cy="560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3" name="TextBox 72"/>
          <p:cNvSpPr txBox="1"/>
          <p:nvPr/>
        </p:nvSpPr>
        <p:spPr>
          <a:xfrm>
            <a:off x="4933992" y="5240606"/>
            <a:ext cx="1956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5" name="Line 10"/>
          <p:cNvSpPr>
            <a:spLocks noChangeShapeType="1"/>
          </p:cNvSpPr>
          <p:nvPr/>
        </p:nvSpPr>
        <p:spPr bwMode="auto">
          <a:xfrm>
            <a:off x="4217643" y="5667688"/>
            <a:ext cx="145586" cy="47210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Line 11"/>
          <p:cNvSpPr>
            <a:spLocks noChangeShapeType="1"/>
          </p:cNvSpPr>
          <p:nvPr/>
        </p:nvSpPr>
        <p:spPr bwMode="auto">
          <a:xfrm>
            <a:off x="2035092" y="5655029"/>
            <a:ext cx="68726" cy="5663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TextBox 80"/>
          <p:cNvSpPr txBox="1"/>
          <p:nvPr/>
        </p:nvSpPr>
        <p:spPr>
          <a:xfrm>
            <a:off x="2663597" y="5233732"/>
            <a:ext cx="1956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t+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380917" y="5266358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3411794" y="4758478"/>
            <a:ext cx="1529138" cy="5600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4498300" y="4572000"/>
            <a:ext cx="406455" cy="1966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478352" y="1657019"/>
            <a:ext cx="18576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i+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= (n+1)/2 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187925" y="1700044"/>
            <a:ext cx="145424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+1= (n+1)/2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Rectangle 3"/>
          <p:cNvSpPr txBox="1">
            <a:spLocks noChangeArrowheads="1"/>
          </p:cNvSpPr>
          <p:nvPr/>
        </p:nvSpPr>
        <p:spPr bwMode="auto">
          <a:xfrm>
            <a:off x="562037" y="347654"/>
            <a:ext cx="789616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4000" kern="0" dirty="0">
                <a:cs typeface="Times New Roman" panose="02020603050405020304" pitchFamily="18" charset="0"/>
              </a:rPr>
              <a:t> Coalescence</a:t>
            </a:r>
          </a:p>
        </p:txBody>
      </p:sp>
    </p:spTree>
    <p:extLst>
      <p:ext uri="{BB962C8B-B14F-4D97-AF65-F5344CB8AC3E}">
        <p14:creationId xmlns:p14="http://schemas.microsoft.com/office/powerpoint/2010/main" val="2815777744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130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688412" y="506856"/>
            <a:ext cx="768973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68" name="Line 15"/>
          <p:cNvSpPr>
            <a:spLocks noChangeShapeType="1"/>
          </p:cNvSpPr>
          <p:nvPr/>
        </p:nvSpPr>
        <p:spPr bwMode="auto">
          <a:xfrm flipH="1">
            <a:off x="3628983" y="2666459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Line 16"/>
          <p:cNvSpPr>
            <a:spLocks noChangeShapeType="1"/>
          </p:cNvSpPr>
          <p:nvPr/>
        </p:nvSpPr>
        <p:spPr bwMode="auto">
          <a:xfrm>
            <a:off x="4727629" y="2666458"/>
            <a:ext cx="1520006" cy="60485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17"/>
          <p:cNvSpPr>
            <a:spLocks noChangeShapeType="1"/>
          </p:cNvSpPr>
          <p:nvPr/>
        </p:nvSpPr>
        <p:spPr bwMode="auto">
          <a:xfrm flipH="1">
            <a:off x="2042401" y="3554803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8"/>
          <p:cNvSpPr>
            <a:spLocks noChangeShapeType="1"/>
          </p:cNvSpPr>
          <p:nvPr/>
        </p:nvSpPr>
        <p:spPr bwMode="auto">
          <a:xfrm>
            <a:off x="3437252" y="3548679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2" name="Table 71"/>
          <p:cNvGraphicFramePr>
            <a:graphicFrameLocks noGrp="1"/>
          </p:cNvGraphicFramePr>
          <p:nvPr>
            <p:extLst/>
          </p:nvPr>
        </p:nvGraphicFramePr>
        <p:xfrm>
          <a:off x="4314783" y="2408567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3" name="Table 72"/>
          <p:cNvGraphicFramePr>
            <a:graphicFrameLocks noGrp="1"/>
          </p:cNvGraphicFramePr>
          <p:nvPr>
            <p:extLst/>
          </p:nvPr>
        </p:nvGraphicFramePr>
        <p:xfrm>
          <a:off x="3023486" y="32957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6" name="Line 18"/>
          <p:cNvSpPr>
            <a:spLocks noChangeShapeType="1"/>
          </p:cNvSpPr>
          <p:nvPr/>
        </p:nvSpPr>
        <p:spPr bwMode="auto">
          <a:xfrm flipH="1">
            <a:off x="5131910" y="3548678"/>
            <a:ext cx="51913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TextBox 79"/>
          <p:cNvSpPr txBox="1"/>
          <p:nvPr/>
        </p:nvSpPr>
        <p:spPr>
          <a:xfrm>
            <a:off x="4198074" y="1966670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81" name="Table 80"/>
          <p:cNvGraphicFramePr>
            <a:graphicFrameLocks noGrp="1"/>
          </p:cNvGraphicFramePr>
          <p:nvPr>
            <p:extLst/>
          </p:nvPr>
        </p:nvGraphicFramePr>
        <p:xfrm>
          <a:off x="4513616" y="447821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5" name="Table 84"/>
          <p:cNvGraphicFramePr>
            <a:graphicFrameLocks noGrp="1"/>
          </p:cNvGraphicFramePr>
          <p:nvPr>
            <p:extLst/>
          </p:nvPr>
        </p:nvGraphicFramePr>
        <p:xfrm>
          <a:off x="5651044" y="329635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6" name="Line 18"/>
          <p:cNvSpPr>
            <a:spLocks noChangeShapeType="1"/>
          </p:cNvSpPr>
          <p:nvPr/>
        </p:nvSpPr>
        <p:spPr bwMode="auto">
          <a:xfrm>
            <a:off x="6070525" y="3554803"/>
            <a:ext cx="290946" cy="89837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7" name="Table 86"/>
          <p:cNvGraphicFramePr>
            <a:graphicFrameLocks noGrp="1"/>
          </p:cNvGraphicFramePr>
          <p:nvPr>
            <p:extLst/>
          </p:nvPr>
        </p:nvGraphicFramePr>
        <p:xfrm>
          <a:off x="6078310" y="447475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0" name="Line 12"/>
          <p:cNvSpPr>
            <a:spLocks noChangeShapeType="1"/>
          </p:cNvSpPr>
          <p:nvPr/>
        </p:nvSpPr>
        <p:spPr bwMode="auto">
          <a:xfrm>
            <a:off x="5763678" y="4616136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Line 12"/>
          <p:cNvSpPr>
            <a:spLocks noChangeShapeType="1"/>
          </p:cNvSpPr>
          <p:nvPr/>
        </p:nvSpPr>
        <p:spPr bwMode="auto">
          <a:xfrm>
            <a:off x="2602914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3" name="Table 92"/>
          <p:cNvGraphicFramePr>
            <a:graphicFrameLocks noGrp="1"/>
          </p:cNvGraphicFramePr>
          <p:nvPr>
            <p:extLst/>
          </p:nvPr>
        </p:nvGraphicFramePr>
        <p:xfrm>
          <a:off x="1379718" y="453960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4" name="Table 93"/>
          <p:cNvGraphicFramePr>
            <a:graphicFrameLocks noGrp="1"/>
          </p:cNvGraphicFramePr>
          <p:nvPr>
            <p:extLst/>
          </p:nvPr>
        </p:nvGraphicFramePr>
        <p:xfrm>
          <a:off x="2917881" y="45231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1" name="Line 12"/>
          <p:cNvSpPr>
            <a:spLocks noChangeShapeType="1"/>
          </p:cNvSpPr>
          <p:nvPr/>
        </p:nvSpPr>
        <p:spPr bwMode="auto">
          <a:xfrm>
            <a:off x="2626770" y="466996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Line 12"/>
          <p:cNvSpPr>
            <a:spLocks noChangeShapeType="1"/>
          </p:cNvSpPr>
          <p:nvPr/>
        </p:nvSpPr>
        <p:spPr bwMode="auto">
          <a:xfrm flipV="1">
            <a:off x="4174765" y="4664942"/>
            <a:ext cx="353386" cy="5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1347592" y="450391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4270538" y="238648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2989620" y="327560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55"/>
          <p:cNvSpPr/>
          <p:nvPr/>
        </p:nvSpPr>
        <p:spPr>
          <a:xfrm>
            <a:off x="2448071" y="5314269"/>
            <a:ext cx="1048839" cy="39262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delete 5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 flipH="1" flipV="1">
            <a:off x="2428568" y="4825383"/>
            <a:ext cx="421972" cy="47925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Line 7"/>
          <p:cNvSpPr>
            <a:spLocks noChangeShapeType="1"/>
          </p:cNvSpPr>
          <p:nvPr/>
        </p:nvSpPr>
        <p:spPr bwMode="auto">
          <a:xfrm flipH="1">
            <a:off x="4905774" y="473383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7"/>
          <p:cNvSpPr>
            <a:spLocks noChangeShapeType="1"/>
          </p:cNvSpPr>
          <p:nvPr/>
        </p:nvSpPr>
        <p:spPr bwMode="auto">
          <a:xfrm flipH="1">
            <a:off x="4515348" y="473848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6470468" y="473037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6080042" y="473502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 flipH="1">
            <a:off x="1391192" y="4788856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1806604" y="4795227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2922561" y="4799877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7" name="Line 7"/>
          <p:cNvSpPr>
            <a:spLocks noChangeShapeType="1"/>
          </p:cNvSpPr>
          <p:nvPr/>
        </p:nvSpPr>
        <p:spPr bwMode="auto">
          <a:xfrm flipH="1">
            <a:off x="3344767" y="478219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7"/>
          <p:cNvSpPr>
            <a:spLocks noChangeShapeType="1"/>
          </p:cNvSpPr>
          <p:nvPr/>
        </p:nvSpPr>
        <p:spPr bwMode="auto">
          <a:xfrm flipH="1">
            <a:off x="2918874" y="478219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269894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131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688412" y="506856"/>
            <a:ext cx="768973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68" name="Line 15"/>
          <p:cNvSpPr>
            <a:spLocks noChangeShapeType="1"/>
          </p:cNvSpPr>
          <p:nvPr/>
        </p:nvSpPr>
        <p:spPr bwMode="auto">
          <a:xfrm flipH="1">
            <a:off x="3628983" y="2666459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Line 16"/>
          <p:cNvSpPr>
            <a:spLocks noChangeShapeType="1"/>
          </p:cNvSpPr>
          <p:nvPr/>
        </p:nvSpPr>
        <p:spPr bwMode="auto">
          <a:xfrm>
            <a:off x="4727629" y="2666458"/>
            <a:ext cx="1520006" cy="60485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17"/>
          <p:cNvSpPr>
            <a:spLocks noChangeShapeType="1"/>
          </p:cNvSpPr>
          <p:nvPr/>
        </p:nvSpPr>
        <p:spPr bwMode="auto">
          <a:xfrm flipH="1">
            <a:off x="2042401" y="3554803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8"/>
          <p:cNvSpPr>
            <a:spLocks noChangeShapeType="1"/>
          </p:cNvSpPr>
          <p:nvPr/>
        </p:nvSpPr>
        <p:spPr bwMode="auto">
          <a:xfrm>
            <a:off x="3437252" y="3548679"/>
            <a:ext cx="119317" cy="940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2" name="Table 71"/>
          <p:cNvGraphicFramePr>
            <a:graphicFrameLocks noGrp="1"/>
          </p:cNvGraphicFramePr>
          <p:nvPr>
            <p:extLst/>
          </p:nvPr>
        </p:nvGraphicFramePr>
        <p:xfrm>
          <a:off x="4314783" y="2408567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3" name="Table 72"/>
          <p:cNvGraphicFramePr>
            <a:graphicFrameLocks noGrp="1"/>
          </p:cNvGraphicFramePr>
          <p:nvPr>
            <p:extLst/>
          </p:nvPr>
        </p:nvGraphicFramePr>
        <p:xfrm>
          <a:off x="3023486" y="32957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6" name="Line 18"/>
          <p:cNvSpPr>
            <a:spLocks noChangeShapeType="1"/>
          </p:cNvSpPr>
          <p:nvPr/>
        </p:nvSpPr>
        <p:spPr bwMode="auto">
          <a:xfrm flipH="1">
            <a:off x="5131910" y="3548678"/>
            <a:ext cx="51913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TextBox 79"/>
          <p:cNvSpPr txBox="1"/>
          <p:nvPr/>
        </p:nvSpPr>
        <p:spPr>
          <a:xfrm>
            <a:off x="4198074" y="1966670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81" name="Table 80"/>
          <p:cNvGraphicFramePr>
            <a:graphicFrameLocks noGrp="1"/>
          </p:cNvGraphicFramePr>
          <p:nvPr>
            <p:extLst/>
          </p:nvPr>
        </p:nvGraphicFramePr>
        <p:xfrm>
          <a:off x="4513616" y="447821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5" name="Table 84"/>
          <p:cNvGraphicFramePr>
            <a:graphicFrameLocks noGrp="1"/>
          </p:cNvGraphicFramePr>
          <p:nvPr>
            <p:extLst/>
          </p:nvPr>
        </p:nvGraphicFramePr>
        <p:xfrm>
          <a:off x="5651044" y="329635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6" name="Line 18"/>
          <p:cNvSpPr>
            <a:spLocks noChangeShapeType="1"/>
          </p:cNvSpPr>
          <p:nvPr/>
        </p:nvSpPr>
        <p:spPr bwMode="auto">
          <a:xfrm>
            <a:off x="6070525" y="3554803"/>
            <a:ext cx="290946" cy="89837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7" name="Table 86"/>
          <p:cNvGraphicFramePr>
            <a:graphicFrameLocks noGrp="1"/>
          </p:cNvGraphicFramePr>
          <p:nvPr>
            <p:extLst/>
          </p:nvPr>
        </p:nvGraphicFramePr>
        <p:xfrm>
          <a:off x="6078310" y="447475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0" name="Line 12"/>
          <p:cNvSpPr>
            <a:spLocks noChangeShapeType="1"/>
          </p:cNvSpPr>
          <p:nvPr/>
        </p:nvSpPr>
        <p:spPr bwMode="auto">
          <a:xfrm>
            <a:off x="5763678" y="4616136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Line 12"/>
          <p:cNvSpPr>
            <a:spLocks noChangeShapeType="1"/>
          </p:cNvSpPr>
          <p:nvPr/>
        </p:nvSpPr>
        <p:spPr bwMode="auto">
          <a:xfrm>
            <a:off x="2602914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3" name="Table 92"/>
          <p:cNvGraphicFramePr>
            <a:graphicFrameLocks noGrp="1"/>
          </p:cNvGraphicFramePr>
          <p:nvPr>
            <p:extLst/>
          </p:nvPr>
        </p:nvGraphicFramePr>
        <p:xfrm>
          <a:off x="1379718" y="453960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4" name="Table 93"/>
          <p:cNvGraphicFramePr>
            <a:graphicFrameLocks noGrp="1"/>
          </p:cNvGraphicFramePr>
          <p:nvPr>
            <p:extLst/>
          </p:nvPr>
        </p:nvGraphicFramePr>
        <p:xfrm>
          <a:off x="2917881" y="45231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1" name="Line 12"/>
          <p:cNvSpPr>
            <a:spLocks noChangeShapeType="1"/>
          </p:cNvSpPr>
          <p:nvPr/>
        </p:nvSpPr>
        <p:spPr bwMode="auto">
          <a:xfrm>
            <a:off x="2626770" y="466996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Line 12"/>
          <p:cNvSpPr>
            <a:spLocks noChangeShapeType="1"/>
          </p:cNvSpPr>
          <p:nvPr/>
        </p:nvSpPr>
        <p:spPr bwMode="auto">
          <a:xfrm flipV="1">
            <a:off x="4174765" y="4664942"/>
            <a:ext cx="353386" cy="5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1347592" y="450391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4270538" y="238648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2989620" y="327560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Line 7"/>
          <p:cNvSpPr>
            <a:spLocks noChangeShapeType="1"/>
          </p:cNvSpPr>
          <p:nvPr/>
        </p:nvSpPr>
        <p:spPr bwMode="auto">
          <a:xfrm flipH="1">
            <a:off x="4905774" y="473383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Line 7"/>
          <p:cNvSpPr>
            <a:spLocks noChangeShapeType="1"/>
          </p:cNvSpPr>
          <p:nvPr/>
        </p:nvSpPr>
        <p:spPr bwMode="auto">
          <a:xfrm flipH="1">
            <a:off x="4515348" y="473848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7"/>
          <p:cNvSpPr>
            <a:spLocks noChangeShapeType="1"/>
          </p:cNvSpPr>
          <p:nvPr/>
        </p:nvSpPr>
        <p:spPr bwMode="auto">
          <a:xfrm flipH="1">
            <a:off x="6470468" y="473037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7"/>
          <p:cNvSpPr>
            <a:spLocks noChangeShapeType="1"/>
          </p:cNvSpPr>
          <p:nvPr/>
        </p:nvSpPr>
        <p:spPr bwMode="auto">
          <a:xfrm flipH="1">
            <a:off x="6080042" y="473502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>
            <a:off x="1391192" y="4788856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 flipH="1">
            <a:off x="1806604" y="4795227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7"/>
          <p:cNvSpPr>
            <a:spLocks noChangeShapeType="1"/>
          </p:cNvSpPr>
          <p:nvPr/>
        </p:nvSpPr>
        <p:spPr bwMode="auto">
          <a:xfrm flipH="1">
            <a:off x="2922561" y="4799877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5" name="Line 7"/>
          <p:cNvSpPr>
            <a:spLocks noChangeShapeType="1"/>
          </p:cNvSpPr>
          <p:nvPr/>
        </p:nvSpPr>
        <p:spPr bwMode="auto">
          <a:xfrm flipH="1">
            <a:off x="3344767" y="478219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2918874" y="4782198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30333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132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688412" y="506856"/>
            <a:ext cx="768973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68" name="Line 15"/>
          <p:cNvSpPr>
            <a:spLocks noChangeShapeType="1"/>
          </p:cNvSpPr>
          <p:nvPr/>
        </p:nvSpPr>
        <p:spPr bwMode="auto">
          <a:xfrm flipH="1">
            <a:off x="3628983" y="2666459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Line 16"/>
          <p:cNvSpPr>
            <a:spLocks noChangeShapeType="1"/>
          </p:cNvSpPr>
          <p:nvPr/>
        </p:nvSpPr>
        <p:spPr bwMode="auto">
          <a:xfrm>
            <a:off x="4727629" y="2666458"/>
            <a:ext cx="1520006" cy="60485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17"/>
          <p:cNvSpPr>
            <a:spLocks noChangeShapeType="1"/>
          </p:cNvSpPr>
          <p:nvPr/>
        </p:nvSpPr>
        <p:spPr bwMode="auto">
          <a:xfrm flipH="1">
            <a:off x="2042401" y="3554803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8"/>
          <p:cNvSpPr>
            <a:spLocks noChangeShapeType="1"/>
          </p:cNvSpPr>
          <p:nvPr/>
        </p:nvSpPr>
        <p:spPr bwMode="auto">
          <a:xfrm>
            <a:off x="3437252" y="3548679"/>
            <a:ext cx="119317" cy="940558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2" name="Table 71"/>
          <p:cNvGraphicFramePr>
            <a:graphicFrameLocks noGrp="1"/>
          </p:cNvGraphicFramePr>
          <p:nvPr>
            <p:extLst/>
          </p:nvPr>
        </p:nvGraphicFramePr>
        <p:xfrm>
          <a:off x="4314783" y="2408567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3" name="Table 72"/>
          <p:cNvGraphicFramePr>
            <a:graphicFrameLocks noGrp="1"/>
          </p:cNvGraphicFramePr>
          <p:nvPr>
            <p:extLst/>
          </p:nvPr>
        </p:nvGraphicFramePr>
        <p:xfrm>
          <a:off x="3023486" y="32957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6" name="Line 18"/>
          <p:cNvSpPr>
            <a:spLocks noChangeShapeType="1"/>
          </p:cNvSpPr>
          <p:nvPr/>
        </p:nvSpPr>
        <p:spPr bwMode="auto">
          <a:xfrm flipH="1">
            <a:off x="5131910" y="3548678"/>
            <a:ext cx="51913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TextBox 79"/>
          <p:cNvSpPr txBox="1"/>
          <p:nvPr/>
        </p:nvSpPr>
        <p:spPr>
          <a:xfrm>
            <a:off x="4198074" y="1966670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81" name="Table 80"/>
          <p:cNvGraphicFramePr>
            <a:graphicFrameLocks noGrp="1"/>
          </p:cNvGraphicFramePr>
          <p:nvPr>
            <p:extLst/>
          </p:nvPr>
        </p:nvGraphicFramePr>
        <p:xfrm>
          <a:off x="4513616" y="447821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5" name="Table 84"/>
          <p:cNvGraphicFramePr>
            <a:graphicFrameLocks noGrp="1"/>
          </p:cNvGraphicFramePr>
          <p:nvPr>
            <p:extLst/>
          </p:nvPr>
        </p:nvGraphicFramePr>
        <p:xfrm>
          <a:off x="5651044" y="329635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6" name="Line 18"/>
          <p:cNvSpPr>
            <a:spLocks noChangeShapeType="1"/>
          </p:cNvSpPr>
          <p:nvPr/>
        </p:nvSpPr>
        <p:spPr bwMode="auto">
          <a:xfrm>
            <a:off x="6070525" y="3554803"/>
            <a:ext cx="290946" cy="89837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7" name="Table 86"/>
          <p:cNvGraphicFramePr>
            <a:graphicFrameLocks noGrp="1"/>
          </p:cNvGraphicFramePr>
          <p:nvPr>
            <p:extLst/>
          </p:nvPr>
        </p:nvGraphicFramePr>
        <p:xfrm>
          <a:off x="6078310" y="447475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0" name="Line 12"/>
          <p:cNvSpPr>
            <a:spLocks noChangeShapeType="1"/>
          </p:cNvSpPr>
          <p:nvPr/>
        </p:nvSpPr>
        <p:spPr bwMode="auto">
          <a:xfrm>
            <a:off x="5763678" y="4616136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Line 12"/>
          <p:cNvSpPr>
            <a:spLocks noChangeShapeType="1"/>
          </p:cNvSpPr>
          <p:nvPr/>
        </p:nvSpPr>
        <p:spPr bwMode="auto">
          <a:xfrm>
            <a:off x="2602914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3" name="Table 92"/>
          <p:cNvGraphicFramePr>
            <a:graphicFrameLocks noGrp="1"/>
          </p:cNvGraphicFramePr>
          <p:nvPr>
            <p:extLst/>
          </p:nvPr>
        </p:nvGraphicFramePr>
        <p:xfrm>
          <a:off x="1379718" y="453960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4" name="Table 93"/>
          <p:cNvGraphicFramePr>
            <a:graphicFrameLocks noGrp="1"/>
          </p:cNvGraphicFramePr>
          <p:nvPr>
            <p:extLst/>
          </p:nvPr>
        </p:nvGraphicFramePr>
        <p:xfrm>
          <a:off x="2917881" y="45231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8" name="Rectangle 97"/>
          <p:cNvSpPr/>
          <p:nvPr/>
        </p:nvSpPr>
        <p:spPr>
          <a:xfrm>
            <a:off x="1347592" y="450391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Line 12"/>
          <p:cNvSpPr>
            <a:spLocks noChangeShapeType="1"/>
          </p:cNvSpPr>
          <p:nvPr/>
        </p:nvSpPr>
        <p:spPr bwMode="auto">
          <a:xfrm>
            <a:off x="4210219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1" name="Rounded Rectangle 100"/>
          <p:cNvSpPr/>
          <p:nvPr/>
        </p:nvSpPr>
        <p:spPr>
          <a:xfrm>
            <a:off x="137109" y="4026163"/>
            <a:ext cx="1150932" cy="44859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leaf coalescence</a:t>
            </a:r>
          </a:p>
        </p:txBody>
      </p:sp>
      <p:sp>
        <p:nvSpPr>
          <p:cNvPr id="103" name="Line 7"/>
          <p:cNvSpPr>
            <a:spLocks noChangeShapeType="1"/>
          </p:cNvSpPr>
          <p:nvPr/>
        </p:nvSpPr>
        <p:spPr bwMode="auto">
          <a:xfrm flipH="1">
            <a:off x="1571676" y="595974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" name="Line 12"/>
          <p:cNvSpPr>
            <a:spLocks noChangeShapeType="1"/>
          </p:cNvSpPr>
          <p:nvPr/>
        </p:nvSpPr>
        <p:spPr bwMode="auto">
          <a:xfrm>
            <a:off x="2586758" y="5840854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5" name="Table 104"/>
          <p:cNvGraphicFramePr>
            <a:graphicFrameLocks noGrp="1"/>
          </p:cNvGraphicFramePr>
          <p:nvPr>
            <p:extLst/>
          </p:nvPr>
        </p:nvGraphicFramePr>
        <p:xfrm>
          <a:off x="1363562" y="57104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6" name="Table 105"/>
          <p:cNvGraphicFramePr>
            <a:graphicFrameLocks noGrp="1"/>
          </p:cNvGraphicFramePr>
          <p:nvPr>
            <p:extLst/>
          </p:nvPr>
        </p:nvGraphicFramePr>
        <p:xfrm>
          <a:off x="2904673" y="57104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7" name="Line 7"/>
          <p:cNvSpPr>
            <a:spLocks noChangeShapeType="1"/>
          </p:cNvSpPr>
          <p:nvPr/>
        </p:nvSpPr>
        <p:spPr bwMode="auto">
          <a:xfrm flipH="1">
            <a:off x="1987088" y="5966113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" name="Line 7"/>
          <p:cNvSpPr>
            <a:spLocks noChangeShapeType="1"/>
          </p:cNvSpPr>
          <p:nvPr/>
        </p:nvSpPr>
        <p:spPr bwMode="auto">
          <a:xfrm flipH="1">
            <a:off x="3493471" y="596611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" name="Line 7"/>
          <p:cNvSpPr>
            <a:spLocks noChangeShapeType="1"/>
          </p:cNvSpPr>
          <p:nvPr/>
        </p:nvSpPr>
        <p:spPr bwMode="auto">
          <a:xfrm flipH="1">
            <a:off x="3103045" y="597076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" name="Rectangle 109"/>
          <p:cNvSpPr/>
          <p:nvPr/>
        </p:nvSpPr>
        <p:spPr>
          <a:xfrm>
            <a:off x="1331436" y="5674803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/>
          <p:cNvSpPr/>
          <p:nvPr/>
        </p:nvSpPr>
        <p:spPr>
          <a:xfrm>
            <a:off x="2880730" y="5684435"/>
            <a:ext cx="1270995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ounded Rectangle 111"/>
          <p:cNvSpPr/>
          <p:nvPr/>
        </p:nvSpPr>
        <p:spPr>
          <a:xfrm>
            <a:off x="1108451" y="5497122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Up Arrow 112"/>
          <p:cNvSpPr/>
          <p:nvPr/>
        </p:nvSpPr>
        <p:spPr>
          <a:xfrm>
            <a:off x="2589908" y="5230934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270538" y="238648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2989620" y="327560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Line 12"/>
          <p:cNvSpPr>
            <a:spLocks noChangeShapeType="1"/>
          </p:cNvSpPr>
          <p:nvPr/>
        </p:nvSpPr>
        <p:spPr bwMode="auto">
          <a:xfrm>
            <a:off x="2674364" y="4646839"/>
            <a:ext cx="1822930" cy="193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Line 7"/>
          <p:cNvSpPr>
            <a:spLocks noChangeShapeType="1"/>
          </p:cNvSpPr>
          <p:nvPr/>
        </p:nvSpPr>
        <p:spPr bwMode="auto">
          <a:xfrm flipH="1">
            <a:off x="4905774" y="473383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Line 7"/>
          <p:cNvSpPr>
            <a:spLocks noChangeShapeType="1"/>
          </p:cNvSpPr>
          <p:nvPr/>
        </p:nvSpPr>
        <p:spPr bwMode="auto">
          <a:xfrm flipH="1">
            <a:off x="4515348" y="473848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Line 7"/>
          <p:cNvSpPr>
            <a:spLocks noChangeShapeType="1"/>
          </p:cNvSpPr>
          <p:nvPr/>
        </p:nvSpPr>
        <p:spPr bwMode="auto">
          <a:xfrm flipH="1">
            <a:off x="6470468" y="473037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Line 7"/>
          <p:cNvSpPr>
            <a:spLocks noChangeShapeType="1"/>
          </p:cNvSpPr>
          <p:nvPr/>
        </p:nvSpPr>
        <p:spPr bwMode="auto">
          <a:xfrm flipH="1">
            <a:off x="6080042" y="473502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1391192" y="4788856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1806604" y="4795227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2922561" y="4799877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0" name="Line 7"/>
          <p:cNvSpPr>
            <a:spLocks noChangeShapeType="1"/>
          </p:cNvSpPr>
          <p:nvPr/>
        </p:nvSpPr>
        <p:spPr bwMode="auto">
          <a:xfrm flipH="1">
            <a:off x="3344767" y="478219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7"/>
          <p:cNvSpPr>
            <a:spLocks noChangeShapeType="1"/>
          </p:cNvSpPr>
          <p:nvPr/>
        </p:nvSpPr>
        <p:spPr bwMode="auto">
          <a:xfrm flipH="1">
            <a:off x="2918874" y="478219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7"/>
          <p:cNvSpPr>
            <a:spLocks noChangeShapeType="1"/>
          </p:cNvSpPr>
          <p:nvPr/>
        </p:nvSpPr>
        <p:spPr bwMode="auto">
          <a:xfrm flipH="1">
            <a:off x="2193343" y="4804867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887015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133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688412" y="506856"/>
            <a:ext cx="768973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68" name="Line 15"/>
          <p:cNvSpPr>
            <a:spLocks noChangeShapeType="1"/>
          </p:cNvSpPr>
          <p:nvPr/>
        </p:nvSpPr>
        <p:spPr bwMode="auto">
          <a:xfrm flipH="1">
            <a:off x="3628983" y="2666459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Line 16"/>
          <p:cNvSpPr>
            <a:spLocks noChangeShapeType="1"/>
          </p:cNvSpPr>
          <p:nvPr/>
        </p:nvSpPr>
        <p:spPr bwMode="auto">
          <a:xfrm>
            <a:off x="4727629" y="2666458"/>
            <a:ext cx="1520006" cy="60485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17"/>
          <p:cNvSpPr>
            <a:spLocks noChangeShapeType="1"/>
          </p:cNvSpPr>
          <p:nvPr/>
        </p:nvSpPr>
        <p:spPr bwMode="auto">
          <a:xfrm flipH="1">
            <a:off x="2042401" y="3554803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8"/>
          <p:cNvSpPr>
            <a:spLocks noChangeShapeType="1"/>
          </p:cNvSpPr>
          <p:nvPr/>
        </p:nvSpPr>
        <p:spPr bwMode="auto">
          <a:xfrm>
            <a:off x="3437252" y="3548679"/>
            <a:ext cx="119317" cy="940558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2" name="Table 71"/>
          <p:cNvGraphicFramePr>
            <a:graphicFrameLocks noGrp="1"/>
          </p:cNvGraphicFramePr>
          <p:nvPr>
            <p:extLst/>
          </p:nvPr>
        </p:nvGraphicFramePr>
        <p:xfrm>
          <a:off x="4314783" y="2408567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3" name="Table 72"/>
          <p:cNvGraphicFramePr>
            <a:graphicFrameLocks noGrp="1"/>
          </p:cNvGraphicFramePr>
          <p:nvPr>
            <p:extLst/>
          </p:nvPr>
        </p:nvGraphicFramePr>
        <p:xfrm>
          <a:off x="3023486" y="32957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6" name="Line 18"/>
          <p:cNvSpPr>
            <a:spLocks noChangeShapeType="1"/>
          </p:cNvSpPr>
          <p:nvPr/>
        </p:nvSpPr>
        <p:spPr bwMode="auto">
          <a:xfrm flipH="1">
            <a:off x="5131910" y="3548678"/>
            <a:ext cx="51913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TextBox 79"/>
          <p:cNvSpPr txBox="1"/>
          <p:nvPr/>
        </p:nvSpPr>
        <p:spPr>
          <a:xfrm>
            <a:off x="4198074" y="1966670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81" name="Table 80"/>
          <p:cNvGraphicFramePr>
            <a:graphicFrameLocks noGrp="1"/>
          </p:cNvGraphicFramePr>
          <p:nvPr>
            <p:extLst/>
          </p:nvPr>
        </p:nvGraphicFramePr>
        <p:xfrm>
          <a:off x="4513616" y="447821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5" name="Table 84"/>
          <p:cNvGraphicFramePr>
            <a:graphicFrameLocks noGrp="1"/>
          </p:cNvGraphicFramePr>
          <p:nvPr>
            <p:extLst/>
          </p:nvPr>
        </p:nvGraphicFramePr>
        <p:xfrm>
          <a:off x="5651044" y="329635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6" name="Line 18"/>
          <p:cNvSpPr>
            <a:spLocks noChangeShapeType="1"/>
          </p:cNvSpPr>
          <p:nvPr/>
        </p:nvSpPr>
        <p:spPr bwMode="auto">
          <a:xfrm>
            <a:off x="6070525" y="3554803"/>
            <a:ext cx="290946" cy="89837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7" name="Table 86"/>
          <p:cNvGraphicFramePr>
            <a:graphicFrameLocks noGrp="1"/>
          </p:cNvGraphicFramePr>
          <p:nvPr>
            <p:extLst/>
          </p:nvPr>
        </p:nvGraphicFramePr>
        <p:xfrm>
          <a:off x="6078310" y="447475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0" name="Line 12"/>
          <p:cNvSpPr>
            <a:spLocks noChangeShapeType="1"/>
          </p:cNvSpPr>
          <p:nvPr/>
        </p:nvSpPr>
        <p:spPr bwMode="auto">
          <a:xfrm>
            <a:off x="5763678" y="4616136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Line 12"/>
          <p:cNvSpPr>
            <a:spLocks noChangeShapeType="1"/>
          </p:cNvSpPr>
          <p:nvPr/>
        </p:nvSpPr>
        <p:spPr bwMode="auto">
          <a:xfrm>
            <a:off x="2602914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3" name="Table 92"/>
          <p:cNvGraphicFramePr>
            <a:graphicFrameLocks noGrp="1"/>
          </p:cNvGraphicFramePr>
          <p:nvPr>
            <p:extLst/>
          </p:nvPr>
        </p:nvGraphicFramePr>
        <p:xfrm>
          <a:off x="1379718" y="453960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4" name="Table 93"/>
          <p:cNvGraphicFramePr>
            <a:graphicFrameLocks noGrp="1"/>
          </p:cNvGraphicFramePr>
          <p:nvPr>
            <p:extLst/>
          </p:nvPr>
        </p:nvGraphicFramePr>
        <p:xfrm>
          <a:off x="2917881" y="45231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8" name="Rectangle 97"/>
          <p:cNvSpPr/>
          <p:nvPr/>
        </p:nvSpPr>
        <p:spPr>
          <a:xfrm>
            <a:off x="1347592" y="450391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Line 12"/>
          <p:cNvSpPr>
            <a:spLocks noChangeShapeType="1"/>
          </p:cNvSpPr>
          <p:nvPr/>
        </p:nvSpPr>
        <p:spPr bwMode="auto">
          <a:xfrm>
            <a:off x="4210219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1" name="Rounded Rectangle 100"/>
          <p:cNvSpPr/>
          <p:nvPr/>
        </p:nvSpPr>
        <p:spPr>
          <a:xfrm>
            <a:off x="137109" y="4026163"/>
            <a:ext cx="1150932" cy="44859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leaf coalescence</a:t>
            </a:r>
          </a:p>
        </p:txBody>
      </p:sp>
      <p:sp>
        <p:nvSpPr>
          <p:cNvPr id="103" name="Line 7"/>
          <p:cNvSpPr>
            <a:spLocks noChangeShapeType="1"/>
          </p:cNvSpPr>
          <p:nvPr/>
        </p:nvSpPr>
        <p:spPr bwMode="auto">
          <a:xfrm flipH="1">
            <a:off x="1571676" y="595974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" name="Line 12"/>
          <p:cNvSpPr>
            <a:spLocks noChangeShapeType="1"/>
          </p:cNvSpPr>
          <p:nvPr/>
        </p:nvSpPr>
        <p:spPr bwMode="auto">
          <a:xfrm>
            <a:off x="2586758" y="5840854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5" name="Table 104"/>
          <p:cNvGraphicFramePr>
            <a:graphicFrameLocks noGrp="1"/>
          </p:cNvGraphicFramePr>
          <p:nvPr>
            <p:extLst/>
          </p:nvPr>
        </p:nvGraphicFramePr>
        <p:xfrm>
          <a:off x="1363562" y="57104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6" name="Table 105"/>
          <p:cNvGraphicFramePr>
            <a:graphicFrameLocks noGrp="1"/>
          </p:cNvGraphicFramePr>
          <p:nvPr>
            <p:extLst/>
          </p:nvPr>
        </p:nvGraphicFramePr>
        <p:xfrm>
          <a:off x="2904673" y="57104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7" name="Line 7"/>
          <p:cNvSpPr>
            <a:spLocks noChangeShapeType="1"/>
          </p:cNvSpPr>
          <p:nvPr/>
        </p:nvSpPr>
        <p:spPr bwMode="auto">
          <a:xfrm flipH="1">
            <a:off x="1987088" y="5966113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" name="Line 7"/>
          <p:cNvSpPr>
            <a:spLocks noChangeShapeType="1"/>
          </p:cNvSpPr>
          <p:nvPr/>
        </p:nvSpPr>
        <p:spPr bwMode="auto">
          <a:xfrm flipH="1">
            <a:off x="3493471" y="596611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" name="Line 7"/>
          <p:cNvSpPr>
            <a:spLocks noChangeShapeType="1"/>
          </p:cNvSpPr>
          <p:nvPr/>
        </p:nvSpPr>
        <p:spPr bwMode="auto">
          <a:xfrm flipH="1">
            <a:off x="3103045" y="597076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" name="Rectangle 109"/>
          <p:cNvSpPr/>
          <p:nvPr/>
        </p:nvSpPr>
        <p:spPr>
          <a:xfrm>
            <a:off x="1331436" y="5674803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/>
          <p:cNvSpPr/>
          <p:nvPr/>
        </p:nvSpPr>
        <p:spPr>
          <a:xfrm>
            <a:off x="2880730" y="5684435"/>
            <a:ext cx="1270995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ounded Rectangle 111"/>
          <p:cNvSpPr/>
          <p:nvPr/>
        </p:nvSpPr>
        <p:spPr>
          <a:xfrm>
            <a:off x="1108451" y="5497122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Up Arrow 112"/>
          <p:cNvSpPr/>
          <p:nvPr/>
        </p:nvSpPr>
        <p:spPr>
          <a:xfrm>
            <a:off x="2589908" y="5230934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ounded Rectangle 48"/>
          <p:cNvSpPr/>
          <p:nvPr/>
        </p:nvSpPr>
        <p:spPr>
          <a:xfrm>
            <a:off x="1484671" y="2541229"/>
            <a:ext cx="954302" cy="44859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less than 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half-full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2417243" y="2968886"/>
            <a:ext cx="525940" cy="272781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4270538" y="238648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2989620" y="327560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Line 12"/>
          <p:cNvSpPr>
            <a:spLocks noChangeShapeType="1"/>
          </p:cNvSpPr>
          <p:nvPr/>
        </p:nvSpPr>
        <p:spPr bwMode="auto">
          <a:xfrm>
            <a:off x="2674364" y="4646839"/>
            <a:ext cx="1822930" cy="193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Line 7"/>
          <p:cNvSpPr>
            <a:spLocks noChangeShapeType="1"/>
          </p:cNvSpPr>
          <p:nvPr/>
        </p:nvSpPr>
        <p:spPr bwMode="auto">
          <a:xfrm flipH="1">
            <a:off x="4905774" y="473383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Line 7"/>
          <p:cNvSpPr>
            <a:spLocks noChangeShapeType="1"/>
          </p:cNvSpPr>
          <p:nvPr/>
        </p:nvSpPr>
        <p:spPr bwMode="auto">
          <a:xfrm flipH="1">
            <a:off x="4515348" y="473848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Line 7"/>
          <p:cNvSpPr>
            <a:spLocks noChangeShapeType="1"/>
          </p:cNvSpPr>
          <p:nvPr/>
        </p:nvSpPr>
        <p:spPr bwMode="auto">
          <a:xfrm flipH="1">
            <a:off x="6470468" y="473037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6080042" y="473502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1391192" y="4788856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1806604" y="4795227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7"/>
          <p:cNvSpPr>
            <a:spLocks noChangeShapeType="1"/>
          </p:cNvSpPr>
          <p:nvPr/>
        </p:nvSpPr>
        <p:spPr bwMode="auto">
          <a:xfrm flipH="1">
            <a:off x="2922561" y="4799877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1" name="Line 7"/>
          <p:cNvSpPr>
            <a:spLocks noChangeShapeType="1"/>
          </p:cNvSpPr>
          <p:nvPr/>
        </p:nvSpPr>
        <p:spPr bwMode="auto">
          <a:xfrm flipH="1">
            <a:off x="3344767" y="478219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7"/>
          <p:cNvSpPr>
            <a:spLocks noChangeShapeType="1"/>
          </p:cNvSpPr>
          <p:nvPr/>
        </p:nvSpPr>
        <p:spPr bwMode="auto">
          <a:xfrm flipH="1">
            <a:off x="2918874" y="478219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7"/>
          <p:cNvSpPr>
            <a:spLocks noChangeShapeType="1"/>
          </p:cNvSpPr>
          <p:nvPr/>
        </p:nvSpPr>
        <p:spPr bwMode="auto">
          <a:xfrm flipH="1">
            <a:off x="2193343" y="4804867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5928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134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688412" y="506856"/>
            <a:ext cx="768973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68" name="Line 15"/>
          <p:cNvSpPr>
            <a:spLocks noChangeShapeType="1"/>
          </p:cNvSpPr>
          <p:nvPr/>
        </p:nvSpPr>
        <p:spPr bwMode="auto">
          <a:xfrm flipH="1">
            <a:off x="3628983" y="2666459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Line 16"/>
          <p:cNvSpPr>
            <a:spLocks noChangeShapeType="1"/>
          </p:cNvSpPr>
          <p:nvPr/>
        </p:nvSpPr>
        <p:spPr bwMode="auto">
          <a:xfrm>
            <a:off x="4727629" y="2666458"/>
            <a:ext cx="1520006" cy="60485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17"/>
          <p:cNvSpPr>
            <a:spLocks noChangeShapeType="1"/>
          </p:cNvSpPr>
          <p:nvPr/>
        </p:nvSpPr>
        <p:spPr bwMode="auto">
          <a:xfrm flipH="1">
            <a:off x="2042401" y="3554803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8"/>
          <p:cNvSpPr>
            <a:spLocks noChangeShapeType="1"/>
          </p:cNvSpPr>
          <p:nvPr/>
        </p:nvSpPr>
        <p:spPr bwMode="auto">
          <a:xfrm>
            <a:off x="3437252" y="3548679"/>
            <a:ext cx="119317" cy="940558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2" name="Table 71"/>
          <p:cNvGraphicFramePr>
            <a:graphicFrameLocks noGrp="1"/>
          </p:cNvGraphicFramePr>
          <p:nvPr>
            <p:extLst/>
          </p:nvPr>
        </p:nvGraphicFramePr>
        <p:xfrm>
          <a:off x="4314783" y="2408567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3" name="Table 72"/>
          <p:cNvGraphicFramePr>
            <a:graphicFrameLocks noGrp="1"/>
          </p:cNvGraphicFramePr>
          <p:nvPr>
            <p:extLst/>
          </p:nvPr>
        </p:nvGraphicFramePr>
        <p:xfrm>
          <a:off x="3023486" y="32957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6" name="Line 18"/>
          <p:cNvSpPr>
            <a:spLocks noChangeShapeType="1"/>
          </p:cNvSpPr>
          <p:nvPr/>
        </p:nvSpPr>
        <p:spPr bwMode="auto">
          <a:xfrm flipH="1">
            <a:off x="5131910" y="3548678"/>
            <a:ext cx="519134" cy="9044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TextBox 79"/>
          <p:cNvSpPr txBox="1"/>
          <p:nvPr/>
        </p:nvSpPr>
        <p:spPr>
          <a:xfrm>
            <a:off x="4198074" y="1966670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81" name="Table 80"/>
          <p:cNvGraphicFramePr>
            <a:graphicFrameLocks noGrp="1"/>
          </p:cNvGraphicFramePr>
          <p:nvPr>
            <p:extLst/>
          </p:nvPr>
        </p:nvGraphicFramePr>
        <p:xfrm>
          <a:off x="4513616" y="447821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5" name="Table 84"/>
          <p:cNvGraphicFramePr>
            <a:graphicFrameLocks noGrp="1"/>
          </p:cNvGraphicFramePr>
          <p:nvPr>
            <p:extLst/>
          </p:nvPr>
        </p:nvGraphicFramePr>
        <p:xfrm>
          <a:off x="5651044" y="329635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6" name="Line 18"/>
          <p:cNvSpPr>
            <a:spLocks noChangeShapeType="1"/>
          </p:cNvSpPr>
          <p:nvPr/>
        </p:nvSpPr>
        <p:spPr bwMode="auto">
          <a:xfrm>
            <a:off x="6070525" y="3554803"/>
            <a:ext cx="290946" cy="89837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7" name="Table 86"/>
          <p:cNvGraphicFramePr>
            <a:graphicFrameLocks noGrp="1"/>
          </p:cNvGraphicFramePr>
          <p:nvPr>
            <p:extLst/>
          </p:nvPr>
        </p:nvGraphicFramePr>
        <p:xfrm>
          <a:off x="6078310" y="447475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0" name="Line 12"/>
          <p:cNvSpPr>
            <a:spLocks noChangeShapeType="1"/>
          </p:cNvSpPr>
          <p:nvPr/>
        </p:nvSpPr>
        <p:spPr bwMode="auto">
          <a:xfrm>
            <a:off x="5763678" y="4616136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Line 12"/>
          <p:cNvSpPr>
            <a:spLocks noChangeShapeType="1"/>
          </p:cNvSpPr>
          <p:nvPr/>
        </p:nvSpPr>
        <p:spPr bwMode="auto">
          <a:xfrm>
            <a:off x="2602914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3" name="Table 92"/>
          <p:cNvGraphicFramePr>
            <a:graphicFrameLocks noGrp="1"/>
          </p:cNvGraphicFramePr>
          <p:nvPr>
            <p:extLst/>
          </p:nvPr>
        </p:nvGraphicFramePr>
        <p:xfrm>
          <a:off x="1379718" y="453960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4" name="Table 93"/>
          <p:cNvGraphicFramePr>
            <a:graphicFrameLocks noGrp="1"/>
          </p:cNvGraphicFramePr>
          <p:nvPr>
            <p:extLst/>
          </p:nvPr>
        </p:nvGraphicFramePr>
        <p:xfrm>
          <a:off x="2917881" y="45231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8" name="Rectangle 97"/>
          <p:cNvSpPr/>
          <p:nvPr/>
        </p:nvSpPr>
        <p:spPr>
          <a:xfrm>
            <a:off x="1347592" y="450391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Line 12"/>
          <p:cNvSpPr>
            <a:spLocks noChangeShapeType="1"/>
          </p:cNvSpPr>
          <p:nvPr/>
        </p:nvSpPr>
        <p:spPr bwMode="auto">
          <a:xfrm>
            <a:off x="4210219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1" name="Rounded Rectangle 100"/>
          <p:cNvSpPr/>
          <p:nvPr/>
        </p:nvSpPr>
        <p:spPr>
          <a:xfrm>
            <a:off x="137109" y="4026163"/>
            <a:ext cx="1150932" cy="44859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leaf coalescence</a:t>
            </a:r>
          </a:p>
        </p:txBody>
      </p:sp>
      <p:sp>
        <p:nvSpPr>
          <p:cNvPr id="103" name="Line 7"/>
          <p:cNvSpPr>
            <a:spLocks noChangeShapeType="1"/>
          </p:cNvSpPr>
          <p:nvPr/>
        </p:nvSpPr>
        <p:spPr bwMode="auto">
          <a:xfrm flipH="1">
            <a:off x="1571676" y="595974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" name="Line 12"/>
          <p:cNvSpPr>
            <a:spLocks noChangeShapeType="1"/>
          </p:cNvSpPr>
          <p:nvPr/>
        </p:nvSpPr>
        <p:spPr bwMode="auto">
          <a:xfrm>
            <a:off x="2586758" y="5840854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5" name="Table 104"/>
          <p:cNvGraphicFramePr>
            <a:graphicFrameLocks noGrp="1"/>
          </p:cNvGraphicFramePr>
          <p:nvPr>
            <p:extLst/>
          </p:nvPr>
        </p:nvGraphicFramePr>
        <p:xfrm>
          <a:off x="1363562" y="57104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6" name="Table 105"/>
          <p:cNvGraphicFramePr>
            <a:graphicFrameLocks noGrp="1"/>
          </p:cNvGraphicFramePr>
          <p:nvPr>
            <p:extLst/>
          </p:nvPr>
        </p:nvGraphicFramePr>
        <p:xfrm>
          <a:off x="2904673" y="57104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7" name="Line 7"/>
          <p:cNvSpPr>
            <a:spLocks noChangeShapeType="1"/>
          </p:cNvSpPr>
          <p:nvPr/>
        </p:nvSpPr>
        <p:spPr bwMode="auto">
          <a:xfrm flipH="1">
            <a:off x="1987088" y="5966113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" name="Line 7"/>
          <p:cNvSpPr>
            <a:spLocks noChangeShapeType="1"/>
          </p:cNvSpPr>
          <p:nvPr/>
        </p:nvSpPr>
        <p:spPr bwMode="auto">
          <a:xfrm flipH="1">
            <a:off x="3493471" y="596611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" name="Line 7"/>
          <p:cNvSpPr>
            <a:spLocks noChangeShapeType="1"/>
          </p:cNvSpPr>
          <p:nvPr/>
        </p:nvSpPr>
        <p:spPr bwMode="auto">
          <a:xfrm flipH="1">
            <a:off x="3103045" y="597076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" name="Rectangle 109"/>
          <p:cNvSpPr/>
          <p:nvPr/>
        </p:nvSpPr>
        <p:spPr>
          <a:xfrm>
            <a:off x="1331436" y="5674803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/>
          <p:cNvSpPr/>
          <p:nvPr/>
        </p:nvSpPr>
        <p:spPr>
          <a:xfrm>
            <a:off x="2880730" y="5684435"/>
            <a:ext cx="1270995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ounded Rectangle 111"/>
          <p:cNvSpPr/>
          <p:nvPr/>
        </p:nvSpPr>
        <p:spPr>
          <a:xfrm>
            <a:off x="1108451" y="5497122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Up Arrow 112"/>
          <p:cNvSpPr/>
          <p:nvPr/>
        </p:nvSpPr>
        <p:spPr>
          <a:xfrm>
            <a:off x="2589908" y="5230934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ounded Rectangle 48"/>
          <p:cNvSpPr/>
          <p:nvPr/>
        </p:nvSpPr>
        <p:spPr>
          <a:xfrm>
            <a:off x="1484671" y="2541229"/>
            <a:ext cx="954302" cy="44859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less than 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half-full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2417243" y="2968886"/>
            <a:ext cx="525940" cy="272781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52"/>
          <p:cNvSpPr/>
          <p:nvPr/>
        </p:nvSpPr>
        <p:spPr>
          <a:xfrm>
            <a:off x="7628140" y="2847130"/>
            <a:ext cx="1171731" cy="70830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just half-full, 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so we need to coalesce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 flipH="1">
            <a:off x="7031550" y="3241667"/>
            <a:ext cx="622649" cy="83635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>
            <a:off x="4270538" y="238648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2989620" y="327560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Line 12"/>
          <p:cNvSpPr>
            <a:spLocks noChangeShapeType="1"/>
          </p:cNvSpPr>
          <p:nvPr/>
        </p:nvSpPr>
        <p:spPr bwMode="auto">
          <a:xfrm>
            <a:off x="2674364" y="4646839"/>
            <a:ext cx="1822930" cy="193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 flipH="1">
            <a:off x="4905774" y="473383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flipH="1">
            <a:off x="4515348" y="473848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7"/>
          <p:cNvSpPr>
            <a:spLocks noChangeShapeType="1"/>
          </p:cNvSpPr>
          <p:nvPr/>
        </p:nvSpPr>
        <p:spPr bwMode="auto">
          <a:xfrm flipH="1">
            <a:off x="6470468" y="473037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7"/>
          <p:cNvSpPr>
            <a:spLocks noChangeShapeType="1"/>
          </p:cNvSpPr>
          <p:nvPr/>
        </p:nvSpPr>
        <p:spPr bwMode="auto">
          <a:xfrm flipH="1">
            <a:off x="6080042" y="473502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7"/>
          <p:cNvSpPr>
            <a:spLocks noChangeShapeType="1"/>
          </p:cNvSpPr>
          <p:nvPr/>
        </p:nvSpPr>
        <p:spPr bwMode="auto">
          <a:xfrm flipH="1">
            <a:off x="1391192" y="4788856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7"/>
          <p:cNvSpPr>
            <a:spLocks noChangeShapeType="1"/>
          </p:cNvSpPr>
          <p:nvPr/>
        </p:nvSpPr>
        <p:spPr bwMode="auto">
          <a:xfrm flipH="1">
            <a:off x="1806604" y="4795227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7"/>
          <p:cNvSpPr>
            <a:spLocks noChangeShapeType="1"/>
          </p:cNvSpPr>
          <p:nvPr/>
        </p:nvSpPr>
        <p:spPr bwMode="auto">
          <a:xfrm flipH="1">
            <a:off x="2922561" y="4799877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5" name="Line 7"/>
          <p:cNvSpPr>
            <a:spLocks noChangeShapeType="1"/>
          </p:cNvSpPr>
          <p:nvPr/>
        </p:nvSpPr>
        <p:spPr bwMode="auto">
          <a:xfrm flipH="1">
            <a:off x="3344767" y="478219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 flipH="1">
            <a:off x="2918874" y="478219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Line 7"/>
          <p:cNvSpPr>
            <a:spLocks noChangeShapeType="1"/>
          </p:cNvSpPr>
          <p:nvPr/>
        </p:nvSpPr>
        <p:spPr bwMode="auto">
          <a:xfrm flipH="1">
            <a:off x="2193343" y="4804867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944196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135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688412" y="506856"/>
            <a:ext cx="768973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68" name="Line 15"/>
          <p:cNvSpPr>
            <a:spLocks noChangeShapeType="1"/>
          </p:cNvSpPr>
          <p:nvPr/>
        </p:nvSpPr>
        <p:spPr bwMode="auto">
          <a:xfrm flipH="1">
            <a:off x="3628983" y="2666459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Line 16"/>
          <p:cNvSpPr>
            <a:spLocks noChangeShapeType="1"/>
          </p:cNvSpPr>
          <p:nvPr/>
        </p:nvSpPr>
        <p:spPr bwMode="auto">
          <a:xfrm>
            <a:off x="4727629" y="2666458"/>
            <a:ext cx="1520006" cy="604857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17"/>
          <p:cNvSpPr>
            <a:spLocks noChangeShapeType="1"/>
          </p:cNvSpPr>
          <p:nvPr/>
        </p:nvSpPr>
        <p:spPr bwMode="auto">
          <a:xfrm flipH="1">
            <a:off x="2042401" y="3554803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8"/>
          <p:cNvSpPr>
            <a:spLocks noChangeShapeType="1"/>
          </p:cNvSpPr>
          <p:nvPr/>
        </p:nvSpPr>
        <p:spPr bwMode="auto">
          <a:xfrm>
            <a:off x="3437252" y="3548679"/>
            <a:ext cx="119317" cy="940558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2" name="Table 71"/>
          <p:cNvGraphicFramePr>
            <a:graphicFrameLocks noGrp="1"/>
          </p:cNvGraphicFramePr>
          <p:nvPr>
            <p:extLst/>
          </p:nvPr>
        </p:nvGraphicFramePr>
        <p:xfrm>
          <a:off x="4314783" y="2408567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3" name="Table 72"/>
          <p:cNvGraphicFramePr>
            <a:graphicFrameLocks noGrp="1"/>
          </p:cNvGraphicFramePr>
          <p:nvPr>
            <p:extLst/>
          </p:nvPr>
        </p:nvGraphicFramePr>
        <p:xfrm>
          <a:off x="3023486" y="32957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6" name="Line 18"/>
          <p:cNvSpPr>
            <a:spLocks noChangeShapeType="1"/>
          </p:cNvSpPr>
          <p:nvPr/>
        </p:nvSpPr>
        <p:spPr bwMode="auto">
          <a:xfrm flipH="1">
            <a:off x="5131910" y="3548678"/>
            <a:ext cx="519134" cy="904499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TextBox 79"/>
          <p:cNvSpPr txBox="1"/>
          <p:nvPr/>
        </p:nvSpPr>
        <p:spPr>
          <a:xfrm>
            <a:off x="4198074" y="1966670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81" name="Table 80"/>
          <p:cNvGraphicFramePr>
            <a:graphicFrameLocks noGrp="1"/>
          </p:cNvGraphicFramePr>
          <p:nvPr>
            <p:extLst/>
          </p:nvPr>
        </p:nvGraphicFramePr>
        <p:xfrm>
          <a:off x="4513616" y="447821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5" name="Table 84"/>
          <p:cNvGraphicFramePr>
            <a:graphicFrameLocks noGrp="1"/>
          </p:cNvGraphicFramePr>
          <p:nvPr>
            <p:extLst/>
          </p:nvPr>
        </p:nvGraphicFramePr>
        <p:xfrm>
          <a:off x="5651044" y="329635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6" name="Line 18"/>
          <p:cNvSpPr>
            <a:spLocks noChangeShapeType="1"/>
          </p:cNvSpPr>
          <p:nvPr/>
        </p:nvSpPr>
        <p:spPr bwMode="auto">
          <a:xfrm>
            <a:off x="6070525" y="3554803"/>
            <a:ext cx="290946" cy="898374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7" name="Table 86"/>
          <p:cNvGraphicFramePr>
            <a:graphicFrameLocks noGrp="1"/>
          </p:cNvGraphicFramePr>
          <p:nvPr>
            <p:extLst/>
          </p:nvPr>
        </p:nvGraphicFramePr>
        <p:xfrm>
          <a:off x="6078310" y="447475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0" name="Line 12"/>
          <p:cNvSpPr>
            <a:spLocks noChangeShapeType="1"/>
          </p:cNvSpPr>
          <p:nvPr/>
        </p:nvSpPr>
        <p:spPr bwMode="auto">
          <a:xfrm>
            <a:off x="5763678" y="4616136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Line 12"/>
          <p:cNvSpPr>
            <a:spLocks noChangeShapeType="1"/>
          </p:cNvSpPr>
          <p:nvPr/>
        </p:nvSpPr>
        <p:spPr bwMode="auto">
          <a:xfrm>
            <a:off x="2602914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3" name="Table 92"/>
          <p:cNvGraphicFramePr>
            <a:graphicFrameLocks noGrp="1"/>
          </p:cNvGraphicFramePr>
          <p:nvPr>
            <p:extLst/>
          </p:nvPr>
        </p:nvGraphicFramePr>
        <p:xfrm>
          <a:off x="1379718" y="453960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4" name="Table 93"/>
          <p:cNvGraphicFramePr>
            <a:graphicFrameLocks noGrp="1"/>
          </p:cNvGraphicFramePr>
          <p:nvPr>
            <p:extLst/>
          </p:nvPr>
        </p:nvGraphicFramePr>
        <p:xfrm>
          <a:off x="2917881" y="45231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8" name="Rectangle 97"/>
          <p:cNvSpPr/>
          <p:nvPr/>
        </p:nvSpPr>
        <p:spPr>
          <a:xfrm>
            <a:off x="1347592" y="450391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Line 12"/>
          <p:cNvSpPr>
            <a:spLocks noChangeShapeType="1"/>
          </p:cNvSpPr>
          <p:nvPr/>
        </p:nvSpPr>
        <p:spPr bwMode="auto">
          <a:xfrm>
            <a:off x="4210219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1" name="Rounded Rectangle 100"/>
          <p:cNvSpPr/>
          <p:nvPr/>
        </p:nvSpPr>
        <p:spPr>
          <a:xfrm>
            <a:off x="137109" y="4026163"/>
            <a:ext cx="1150932" cy="44859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leaf coalescence</a:t>
            </a:r>
          </a:p>
        </p:txBody>
      </p:sp>
      <p:sp>
        <p:nvSpPr>
          <p:cNvPr id="103" name="Line 7"/>
          <p:cNvSpPr>
            <a:spLocks noChangeShapeType="1"/>
          </p:cNvSpPr>
          <p:nvPr/>
        </p:nvSpPr>
        <p:spPr bwMode="auto">
          <a:xfrm flipH="1">
            <a:off x="1571676" y="595974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" name="Line 12"/>
          <p:cNvSpPr>
            <a:spLocks noChangeShapeType="1"/>
          </p:cNvSpPr>
          <p:nvPr/>
        </p:nvSpPr>
        <p:spPr bwMode="auto">
          <a:xfrm>
            <a:off x="2586758" y="5840854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5" name="Table 104"/>
          <p:cNvGraphicFramePr>
            <a:graphicFrameLocks noGrp="1"/>
          </p:cNvGraphicFramePr>
          <p:nvPr>
            <p:extLst/>
          </p:nvPr>
        </p:nvGraphicFramePr>
        <p:xfrm>
          <a:off x="1363562" y="57104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6" name="Table 105"/>
          <p:cNvGraphicFramePr>
            <a:graphicFrameLocks noGrp="1"/>
          </p:cNvGraphicFramePr>
          <p:nvPr>
            <p:extLst/>
          </p:nvPr>
        </p:nvGraphicFramePr>
        <p:xfrm>
          <a:off x="2904673" y="57104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7" name="Line 7"/>
          <p:cNvSpPr>
            <a:spLocks noChangeShapeType="1"/>
          </p:cNvSpPr>
          <p:nvPr/>
        </p:nvSpPr>
        <p:spPr bwMode="auto">
          <a:xfrm flipH="1">
            <a:off x="1987088" y="5966113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" name="Line 7"/>
          <p:cNvSpPr>
            <a:spLocks noChangeShapeType="1"/>
          </p:cNvSpPr>
          <p:nvPr/>
        </p:nvSpPr>
        <p:spPr bwMode="auto">
          <a:xfrm flipH="1">
            <a:off x="3493471" y="596611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" name="Line 7"/>
          <p:cNvSpPr>
            <a:spLocks noChangeShapeType="1"/>
          </p:cNvSpPr>
          <p:nvPr/>
        </p:nvSpPr>
        <p:spPr bwMode="auto">
          <a:xfrm flipH="1">
            <a:off x="3103045" y="597076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" name="Rectangle 109"/>
          <p:cNvSpPr/>
          <p:nvPr/>
        </p:nvSpPr>
        <p:spPr>
          <a:xfrm>
            <a:off x="1331436" y="5674803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/>
          <p:cNvSpPr/>
          <p:nvPr/>
        </p:nvSpPr>
        <p:spPr>
          <a:xfrm>
            <a:off x="2880730" y="5684435"/>
            <a:ext cx="1270995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ounded Rectangle 111"/>
          <p:cNvSpPr/>
          <p:nvPr/>
        </p:nvSpPr>
        <p:spPr>
          <a:xfrm>
            <a:off x="1108451" y="5497122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Up Arrow 112"/>
          <p:cNvSpPr/>
          <p:nvPr/>
        </p:nvSpPr>
        <p:spPr>
          <a:xfrm>
            <a:off x="2589908" y="5230934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4270538" y="238648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2989620" y="327560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Line 7"/>
          <p:cNvSpPr>
            <a:spLocks noChangeShapeType="1"/>
          </p:cNvSpPr>
          <p:nvPr/>
        </p:nvSpPr>
        <p:spPr bwMode="auto">
          <a:xfrm flipH="1">
            <a:off x="462294" y="2051851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8" name="Table 77"/>
          <p:cNvGraphicFramePr>
            <a:graphicFrameLocks noGrp="1"/>
          </p:cNvGraphicFramePr>
          <p:nvPr>
            <p:extLst/>
          </p:nvPr>
        </p:nvGraphicFramePr>
        <p:xfrm>
          <a:off x="490538" y="1783907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CC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9" name="Table 78"/>
          <p:cNvGraphicFramePr>
            <a:graphicFrameLocks noGrp="1"/>
          </p:cNvGraphicFramePr>
          <p:nvPr>
            <p:extLst/>
          </p:nvPr>
        </p:nvGraphicFramePr>
        <p:xfrm>
          <a:off x="2031649" y="1783907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Line 7"/>
          <p:cNvSpPr>
            <a:spLocks noChangeShapeType="1"/>
          </p:cNvSpPr>
          <p:nvPr/>
        </p:nvSpPr>
        <p:spPr bwMode="auto">
          <a:xfrm flipH="1">
            <a:off x="2433838" y="205134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" name="Line 7"/>
          <p:cNvSpPr>
            <a:spLocks noChangeShapeType="1"/>
          </p:cNvSpPr>
          <p:nvPr/>
        </p:nvSpPr>
        <p:spPr bwMode="auto">
          <a:xfrm flipH="1">
            <a:off x="2016228" y="205047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" name="Rectangle 117"/>
          <p:cNvSpPr/>
          <p:nvPr/>
        </p:nvSpPr>
        <p:spPr>
          <a:xfrm>
            <a:off x="458412" y="174821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/>
          <p:nvPr/>
        </p:nvSpPr>
        <p:spPr>
          <a:xfrm>
            <a:off x="2007706" y="1757848"/>
            <a:ext cx="1270995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ounded Rectangle 119"/>
          <p:cNvSpPr/>
          <p:nvPr/>
        </p:nvSpPr>
        <p:spPr>
          <a:xfrm>
            <a:off x="235427" y="1570535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Up Arrow 120"/>
          <p:cNvSpPr/>
          <p:nvPr/>
        </p:nvSpPr>
        <p:spPr>
          <a:xfrm rot="10800000">
            <a:off x="3050571" y="2504276"/>
            <a:ext cx="278155" cy="53518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Line 18"/>
          <p:cNvSpPr>
            <a:spLocks noChangeShapeType="1"/>
          </p:cNvSpPr>
          <p:nvPr/>
        </p:nvSpPr>
        <p:spPr bwMode="auto">
          <a:xfrm>
            <a:off x="3437252" y="3596908"/>
            <a:ext cx="1665162" cy="863629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" name="Line 18"/>
          <p:cNvSpPr>
            <a:spLocks noChangeShapeType="1"/>
          </p:cNvSpPr>
          <p:nvPr/>
        </p:nvSpPr>
        <p:spPr bwMode="auto">
          <a:xfrm>
            <a:off x="3874211" y="3601651"/>
            <a:ext cx="2755542" cy="87625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5" name="Rounded Rectangle 124"/>
          <p:cNvSpPr/>
          <p:nvPr/>
        </p:nvSpPr>
        <p:spPr>
          <a:xfrm>
            <a:off x="688412" y="2679240"/>
            <a:ext cx="1150932" cy="44859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</a:rPr>
              <a:t>nonleaf</a:t>
            </a:r>
            <a:r>
              <a:rPr lang="en-US" sz="1200" dirty="0">
                <a:solidFill>
                  <a:schemeClr val="tx1"/>
                </a:solidFill>
              </a:rPr>
              <a:t> coalescence</a:t>
            </a:r>
          </a:p>
        </p:txBody>
      </p:sp>
      <p:sp>
        <p:nvSpPr>
          <p:cNvPr id="61" name="Line 12"/>
          <p:cNvSpPr>
            <a:spLocks noChangeShapeType="1"/>
          </p:cNvSpPr>
          <p:nvPr/>
        </p:nvSpPr>
        <p:spPr bwMode="auto">
          <a:xfrm>
            <a:off x="2674364" y="4646839"/>
            <a:ext cx="1822930" cy="193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7"/>
          <p:cNvSpPr>
            <a:spLocks noChangeShapeType="1"/>
          </p:cNvSpPr>
          <p:nvPr/>
        </p:nvSpPr>
        <p:spPr bwMode="auto">
          <a:xfrm flipH="1">
            <a:off x="4905774" y="473383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7"/>
          <p:cNvSpPr>
            <a:spLocks noChangeShapeType="1"/>
          </p:cNvSpPr>
          <p:nvPr/>
        </p:nvSpPr>
        <p:spPr bwMode="auto">
          <a:xfrm flipH="1">
            <a:off x="4515348" y="473848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7"/>
          <p:cNvSpPr>
            <a:spLocks noChangeShapeType="1"/>
          </p:cNvSpPr>
          <p:nvPr/>
        </p:nvSpPr>
        <p:spPr bwMode="auto">
          <a:xfrm flipH="1">
            <a:off x="6470468" y="473037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7"/>
          <p:cNvSpPr>
            <a:spLocks noChangeShapeType="1"/>
          </p:cNvSpPr>
          <p:nvPr/>
        </p:nvSpPr>
        <p:spPr bwMode="auto">
          <a:xfrm flipH="1">
            <a:off x="6080042" y="473502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 flipH="1">
            <a:off x="1391192" y="4788856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Line 7"/>
          <p:cNvSpPr>
            <a:spLocks noChangeShapeType="1"/>
          </p:cNvSpPr>
          <p:nvPr/>
        </p:nvSpPr>
        <p:spPr bwMode="auto">
          <a:xfrm flipH="1">
            <a:off x="1806604" y="4795227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Line 7"/>
          <p:cNvSpPr>
            <a:spLocks noChangeShapeType="1"/>
          </p:cNvSpPr>
          <p:nvPr/>
        </p:nvSpPr>
        <p:spPr bwMode="auto">
          <a:xfrm flipH="1">
            <a:off x="2922561" y="4799877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7" name="Line 7"/>
          <p:cNvSpPr>
            <a:spLocks noChangeShapeType="1"/>
          </p:cNvSpPr>
          <p:nvPr/>
        </p:nvSpPr>
        <p:spPr bwMode="auto">
          <a:xfrm flipH="1">
            <a:off x="3344767" y="478219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4" name="Line 7"/>
          <p:cNvSpPr>
            <a:spLocks noChangeShapeType="1"/>
          </p:cNvSpPr>
          <p:nvPr/>
        </p:nvSpPr>
        <p:spPr bwMode="auto">
          <a:xfrm flipH="1">
            <a:off x="2918874" y="478219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" name="Line 7"/>
          <p:cNvSpPr>
            <a:spLocks noChangeShapeType="1"/>
          </p:cNvSpPr>
          <p:nvPr/>
        </p:nvSpPr>
        <p:spPr bwMode="auto">
          <a:xfrm flipH="1">
            <a:off x="2193343" y="4804867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52286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136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688412" y="506856"/>
            <a:ext cx="768973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68" name="Line 15"/>
          <p:cNvSpPr>
            <a:spLocks noChangeShapeType="1"/>
          </p:cNvSpPr>
          <p:nvPr/>
        </p:nvSpPr>
        <p:spPr bwMode="auto">
          <a:xfrm flipH="1">
            <a:off x="3628983" y="2666459"/>
            <a:ext cx="685800" cy="60960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Line 16"/>
          <p:cNvSpPr>
            <a:spLocks noChangeShapeType="1"/>
          </p:cNvSpPr>
          <p:nvPr/>
        </p:nvSpPr>
        <p:spPr bwMode="auto">
          <a:xfrm>
            <a:off x="4727629" y="2666458"/>
            <a:ext cx="1520006" cy="604857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17"/>
          <p:cNvSpPr>
            <a:spLocks noChangeShapeType="1"/>
          </p:cNvSpPr>
          <p:nvPr/>
        </p:nvSpPr>
        <p:spPr bwMode="auto">
          <a:xfrm flipH="1">
            <a:off x="2042401" y="3554803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8"/>
          <p:cNvSpPr>
            <a:spLocks noChangeShapeType="1"/>
          </p:cNvSpPr>
          <p:nvPr/>
        </p:nvSpPr>
        <p:spPr bwMode="auto">
          <a:xfrm>
            <a:off x="3437252" y="3548679"/>
            <a:ext cx="119317" cy="940558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2" name="Table 71"/>
          <p:cNvGraphicFramePr>
            <a:graphicFrameLocks noGrp="1"/>
          </p:cNvGraphicFramePr>
          <p:nvPr>
            <p:extLst/>
          </p:nvPr>
        </p:nvGraphicFramePr>
        <p:xfrm>
          <a:off x="4314783" y="2408567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3" name="Table 72"/>
          <p:cNvGraphicFramePr>
            <a:graphicFrameLocks noGrp="1"/>
          </p:cNvGraphicFramePr>
          <p:nvPr>
            <p:extLst/>
          </p:nvPr>
        </p:nvGraphicFramePr>
        <p:xfrm>
          <a:off x="3023486" y="32957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6" name="Line 18"/>
          <p:cNvSpPr>
            <a:spLocks noChangeShapeType="1"/>
          </p:cNvSpPr>
          <p:nvPr/>
        </p:nvSpPr>
        <p:spPr bwMode="auto">
          <a:xfrm flipH="1">
            <a:off x="5131910" y="3548678"/>
            <a:ext cx="519134" cy="904499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TextBox 79"/>
          <p:cNvSpPr txBox="1"/>
          <p:nvPr/>
        </p:nvSpPr>
        <p:spPr>
          <a:xfrm>
            <a:off x="4198074" y="1966670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Delete(</a:t>
            </a:r>
            <a:r>
              <a:rPr lang="en-US" sz="1600" dirty="0" err="1">
                <a:solidFill>
                  <a:srgbClr val="FF0000"/>
                </a:solidFill>
              </a:rPr>
              <a:t>prt</a:t>
            </a:r>
            <a:r>
              <a:rPr lang="en-US" sz="1600" dirty="0">
                <a:solidFill>
                  <a:srgbClr val="FF0000"/>
                </a:solidFill>
              </a:rPr>
              <a:t>, 5)</a:t>
            </a:r>
          </a:p>
        </p:txBody>
      </p:sp>
      <p:graphicFrame>
        <p:nvGraphicFramePr>
          <p:cNvPr id="81" name="Table 80"/>
          <p:cNvGraphicFramePr>
            <a:graphicFrameLocks noGrp="1"/>
          </p:cNvGraphicFramePr>
          <p:nvPr>
            <p:extLst/>
          </p:nvPr>
        </p:nvGraphicFramePr>
        <p:xfrm>
          <a:off x="4513616" y="447821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5" name="Table 84"/>
          <p:cNvGraphicFramePr>
            <a:graphicFrameLocks noGrp="1"/>
          </p:cNvGraphicFramePr>
          <p:nvPr>
            <p:extLst/>
          </p:nvPr>
        </p:nvGraphicFramePr>
        <p:xfrm>
          <a:off x="5651044" y="329635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6" name="Line 18"/>
          <p:cNvSpPr>
            <a:spLocks noChangeShapeType="1"/>
          </p:cNvSpPr>
          <p:nvPr/>
        </p:nvSpPr>
        <p:spPr bwMode="auto">
          <a:xfrm>
            <a:off x="6070525" y="3554803"/>
            <a:ext cx="290946" cy="898374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7" name="Table 86"/>
          <p:cNvGraphicFramePr>
            <a:graphicFrameLocks noGrp="1"/>
          </p:cNvGraphicFramePr>
          <p:nvPr>
            <p:extLst/>
          </p:nvPr>
        </p:nvGraphicFramePr>
        <p:xfrm>
          <a:off x="6078310" y="447475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0" name="Line 12"/>
          <p:cNvSpPr>
            <a:spLocks noChangeShapeType="1"/>
          </p:cNvSpPr>
          <p:nvPr/>
        </p:nvSpPr>
        <p:spPr bwMode="auto">
          <a:xfrm>
            <a:off x="5763678" y="4616136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Line 12"/>
          <p:cNvSpPr>
            <a:spLocks noChangeShapeType="1"/>
          </p:cNvSpPr>
          <p:nvPr/>
        </p:nvSpPr>
        <p:spPr bwMode="auto">
          <a:xfrm>
            <a:off x="2602914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3" name="Table 92"/>
          <p:cNvGraphicFramePr>
            <a:graphicFrameLocks noGrp="1"/>
          </p:cNvGraphicFramePr>
          <p:nvPr>
            <p:extLst/>
          </p:nvPr>
        </p:nvGraphicFramePr>
        <p:xfrm>
          <a:off x="1379718" y="453960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4" name="Table 93"/>
          <p:cNvGraphicFramePr>
            <a:graphicFrameLocks noGrp="1"/>
          </p:cNvGraphicFramePr>
          <p:nvPr>
            <p:extLst/>
          </p:nvPr>
        </p:nvGraphicFramePr>
        <p:xfrm>
          <a:off x="2917881" y="452311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8" name="Rectangle 97"/>
          <p:cNvSpPr/>
          <p:nvPr/>
        </p:nvSpPr>
        <p:spPr>
          <a:xfrm>
            <a:off x="1347592" y="4503917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Line 12"/>
          <p:cNvSpPr>
            <a:spLocks noChangeShapeType="1"/>
          </p:cNvSpPr>
          <p:nvPr/>
        </p:nvSpPr>
        <p:spPr bwMode="auto">
          <a:xfrm>
            <a:off x="4210219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1" name="Rounded Rectangle 100"/>
          <p:cNvSpPr/>
          <p:nvPr/>
        </p:nvSpPr>
        <p:spPr>
          <a:xfrm>
            <a:off x="137109" y="4026163"/>
            <a:ext cx="1150932" cy="44859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leaf coalescence</a:t>
            </a:r>
          </a:p>
        </p:txBody>
      </p:sp>
      <p:sp>
        <p:nvSpPr>
          <p:cNvPr id="103" name="Line 7"/>
          <p:cNvSpPr>
            <a:spLocks noChangeShapeType="1"/>
          </p:cNvSpPr>
          <p:nvPr/>
        </p:nvSpPr>
        <p:spPr bwMode="auto">
          <a:xfrm flipH="1">
            <a:off x="1571676" y="595974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" name="Line 12"/>
          <p:cNvSpPr>
            <a:spLocks noChangeShapeType="1"/>
          </p:cNvSpPr>
          <p:nvPr/>
        </p:nvSpPr>
        <p:spPr bwMode="auto">
          <a:xfrm>
            <a:off x="2586758" y="5840854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5" name="Table 104"/>
          <p:cNvGraphicFramePr>
            <a:graphicFrameLocks noGrp="1"/>
          </p:cNvGraphicFramePr>
          <p:nvPr>
            <p:extLst/>
          </p:nvPr>
        </p:nvGraphicFramePr>
        <p:xfrm>
          <a:off x="1363562" y="57104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FFCCCC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6" name="Table 105"/>
          <p:cNvGraphicFramePr>
            <a:graphicFrameLocks noGrp="1"/>
          </p:cNvGraphicFramePr>
          <p:nvPr>
            <p:extLst/>
          </p:nvPr>
        </p:nvGraphicFramePr>
        <p:xfrm>
          <a:off x="2904673" y="5710494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7" name="Line 7"/>
          <p:cNvSpPr>
            <a:spLocks noChangeShapeType="1"/>
          </p:cNvSpPr>
          <p:nvPr/>
        </p:nvSpPr>
        <p:spPr bwMode="auto">
          <a:xfrm flipH="1">
            <a:off x="1987088" y="5966113"/>
            <a:ext cx="3687" cy="297426"/>
          </a:xfrm>
          <a:prstGeom prst="line">
            <a:avLst/>
          </a:prstGeom>
          <a:noFill/>
          <a:ln w="9525">
            <a:solidFill>
              <a:srgbClr val="FF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" name="Line 7"/>
          <p:cNvSpPr>
            <a:spLocks noChangeShapeType="1"/>
          </p:cNvSpPr>
          <p:nvPr/>
        </p:nvSpPr>
        <p:spPr bwMode="auto">
          <a:xfrm flipH="1">
            <a:off x="3493471" y="596611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" name="Line 7"/>
          <p:cNvSpPr>
            <a:spLocks noChangeShapeType="1"/>
          </p:cNvSpPr>
          <p:nvPr/>
        </p:nvSpPr>
        <p:spPr bwMode="auto">
          <a:xfrm flipH="1">
            <a:off x="3103045" y="5970763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" name="Rectangle 109"/>
          <p:cNvSpPr/>
          <p:nvPr/>
        </p:nvSpPr>
        <p:spPr>
          <a:xfrm>
            <a:off x="1331436" y="5674803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/>
          <p:cNvSpPr/>
          <p:nvPr/>
        </p:nvSpPr>
        <p:spPr>
          <a:xfrm>
            <a:off x="2880730" y="5684435"/>
            <a:ext cx="1270995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ounded Rectangle 111"/>
          <p:cNvSpPr/>
          <p:nvPr/>
        </p:nvSpPr>
        <p:spPr>
          <a:xfrm>
            <a:off x="1108451" y="5497122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Up Arrow 112"/>
          <p:cNvSpPr/>
          <p:nvPr/>
        </p:nvSpPr>
        <p:spPr>
          <a:xfrm>
            <a:off x="2589908" y="5230934"/>
            <a:ext cx="278155" cy="2684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2989620" y="3275602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Line 7"/>
          <p:cNvSpPr>
            <a:spLocks noChangeShapeType="1"/>
          </p:cNvSpPr>
          <p:nvPr/>
        </p:nvSpPr>
        <p:spPr bwMode="auto">
          <a:xfrm flipH="1">
            <a:off x="462294" y="2051851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8" name="Table 77"/>
          <p:cNvGraphicFramePr>
            <a:graphicFrameLocks noGrp="1"/>
          </p:cNvGraphicFramePr>
          <p:nvPr>
            <p:extLst/>
          </p:nvPr>
        </p:nvGraphicFramePr>
        <p:xfrm>
          <a:off x="490538" y="1783907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CC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9" name="Table 78"/>
          <p:cNvGraphicFramePr>
            <a:graphicFrameLocks noGrp="1"/>
          </p:cNvGraphicFramePr>
          <p:nvPr>
            <p:extLst/>
          </p:nvPr>
        </p:nvGraphicFramePr>
        <p:xfrm>
          <a:off x="2031649" y="1783907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Line 7"/>
          <p:cNvSpPr>
            <a:spLocks noChangeShapeType="1"/>
          </p:cNvSpPr>
          <p:nvPr/>
        </p:nvSpPr>
        <p:spPr bwMode="auto">
          <a:xfrm flipH="1">
            <a:off x="2433838" y="2051342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" name="Line 7"/>
          <p:cNvSpPr>
            <a:spLocks noChangeShapeType="1"/>
          </p:cNvSpPr>
          <p:nvPr/>
        </p:nvSpPr>
        <p:spPr bwMode="auto">
          <a:xfrm flipH="1">
            <a:off x="2016228" y="205047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" name="Rectangle 117"/>
          <p:cNvSpPr/>
          <p:nvPr/>
        </p:nvSpPr>
        <p:spPr>
          <a:xfrm>
            <a:off x="458412" y="1748216"/>
            <a:ext cx="1309054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/>
          <p:nvPr/>
        </p:nvSpPr>
        <p:spPr>
          <a:xfrm>
            <a:off x="2007706" y="1757848"/>
            <a:ext cx="1270995" cy="31183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ounded Rectangle 119"/>
          <p:cNvSpPr/>
          <p:nvPr/>
        </p:nvSpPr>
        <p:spPr>
          <a:xfrm>
            <a:off x="235427" y="1570535"/>
            <a:ext cx="3212810" cy="93318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Up Arrow 120"/>
          <p:cNvSpPr/>
          <p:nvPr/>
        </p:nvSpPr>
        <p:spPr>
          <a:xfrm rot="10800000">
            <a:off x="3050571" y="2504276"/>
            <a:ext cx="278155" cy="53518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Line 18"/>
          <p:cNvSpPr>
            <a:spLocks noChangeShapeType="1"/>
          </p:cNvSpPr>
          <p:nvPr/>
        </p:nvSpPr>
        <p:spPr bwMode="auto">
          <a:xfrm>
            <a:off x="3437252" y="3596908"/>
            <a:ext cx="1665162" cy="863629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" name="Line 18"/>
          <p:cNvSpPr>
            <a:spLocks noChangeShapeType="1"/>
          </p:cNvSpPr>
          <p:nvPr/>
        </p:nvSpPr>
        <p:spPr bwMode="auto">
          <a:xfrm>
            <a:off x="3874211" y="3601651"/>
            <a:ext cx="2755542" cy="87625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5" name="Rounded Rectangle 124"/>
          <p:cNvSpPr/>
          <p:nvPr/>
        </p:nvSpPr>
        <p:spPr>
          <a:xfrm>
            <a:off x="688412" y="2679240"/>
            <a:ext cx="1150932" cy="44859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</a:rPr>
              <a:t>nonleaf</a:t>
            </a:r>
            <a:r>
              <a:rPr lang="en-US" sz="1200" dirty="0">
                <a:solidFill>
                  <a:schemeClr val="tx1"/>
                </a:solidFill>
              </a:rPr>
              <a:t> coalescence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4430570" y="2891802"/>
            <a:ext cx="854831" cy="32650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new root</a:t>
            </a:r>
          </a:p>
        </p:txBody>
      </p:sp>
      <p:sp>
        <p:nvSpPr>
          <p:cNvPr id="61" name="Line 12"/>
          <p:cNvSpPr>
            <a:spLocks noChangeShapeType="1"/>
          </p:cNvSpPr>
          <p:nvPr/>
        </p:nvSpPr>
        <p:spPr bwMode="auto">
          <a:xfrm>
            <a:off x="2674364" y="4646839"/>
            <a:ext cx="1822930" cy="193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7"/>
          <p:cNvSpPr>
            <a:spLocks noChangeShapeType="1"/>
          </p:cNvSpPr>
          <p:nvPr/>
        </p:nvSpPr>
        <p:spPr bwMode="auto">
          <a:xfrm flipH="1">
            <a:off x="4905774" y="473383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7"/>
          <p:cNvSpPr>
            <a:spLocks noChangeShapeType="1"/>
          </p:cNvSpPr>
          <p:nvPr/>
        </p:nvSpPr>
        <p:spPr bwMode="auto">
          <a:xfrm flipH="1">
            <a:off x="4515348" y="473848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7"/>
          <p:cNvSpPr>
            <a:spLocks noChangeShapeType="1"/>
          </p:cNvSpPr>
          <p:nvPr/>
        </p:nvSpPr>
        <p:spPr bwMode="auto">
          <a:xfrm flipH="1">
            <a:off x="6470468" y="473037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 flipH="1">
            <a:off x="6080042" y="473502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Line 7"/>
          <p:cNvSpPr>
            <a:spLocks noChangeShapeType="1"/>
          </p:cNvSpPr>
          <p:nvPr/>
        </p:nvSpPr>
        <p:spPr bwMode="auto">
          <a:xfrm flipH="1">
            <a:off x="1391192" y="4788856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Line 7"/>
          <p:cNvSpPr>
            <a:spLocks noChangeShapeType="1"/>
          </p:cNvSpPr>
          <p:nvPr/>
        </p:nvSpPr>
        <p:spPr bwMode="auto">
          <a:xfrm flipH="1">
            <a:off x="1806604" y="4795227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Line 7"/>
          <p:cNvSpPr>
            <a:spLocks noChangeShapeType="1"/>
          </p:cNvSpPr>
          <p:nvPr/>
        </p:nvSpPr>
        <p:spPr bwMode="auto">
          <a:xfrm flipH="1">
            <a:off x="2922561" y="4799877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4" name="Line 7"/>
          <p:cNvSpPr>
            <a:spLocks noChangeShapeType="1"/>
          </p:cNvSpPr>
          <p:nvPr/>
        </p:nvSpPr>
        <p:spPr bwMode="auto">
          <a:xfrm flipH="1">
            <a:off x="3344767" y="478219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" name="Line 7"/>
          <p:cNvSpPr>
            <a:spLocks noChangeShapeType="1"/>
          </p:cNvSpPr>
          <p:nvPr/>
        </p:nvSpPr>
        <p:spPr bwMode="auto">
          <a:xfrm flipH="1">
            <a:off x="2918874" y="4782198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" name="Line 7"/>
          <p:cNvSpPr>
            <a:spLocks noChangeShapeType="1"/>
          </p:cNvSpPr>
          <p:nvPr/>
        </p:nvSpPr>
        <p:spPr bwMode="auto">
          <a:xfrm flipH="1">
            <a:off x="2193343" y="4804867"/>
            <a:ext cx="3687" cy="2974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7877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A6F373-43CA-4255-8257-D9A156413C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137</a:t>
            </a:fld>
            <a:endParaRPr lang="en-US" altLang="en-US" sz="140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894871" y="1287517"/>
            <a:ext cx="1795556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+mn-lt"/>
                <a:cs typeface="Times New Roman" panose="02020603050405020304" pitchFamily="18" charset="0"/>
              </a:rPr>
              <a:t>order n=3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688412" y="506856"/>
            <a:ext cx="768973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kern="0" dirty="0" err="1">
                <a:solidFill>
                  <a:srgbClr val="00FF00"/>
                </a:solidFill>
                <a:cs typeface="Times New Roman" panose="02020603050405020304" pitchFamily="18" charset="0"/>
              </a:rPr>
              <a:t>Nonleaf</a:t>
            </a:r>
            <a:r>
              <a:rPr lang="en-US" altLang="en-US" sz="3600" kern="0" dirty="0">
                <a:cs typeface="Times New Roman" panose="02020603050405020304" pitchFamily="18" charset="0"/>
              </a:rPr>
              <a:t> coalescence : Delete key 5</a:t>
            </a:r>
          </a:p>
        </p:txBody>
      </p:sp>
      <p:sp>
        <p:nvSpPr>
          <p:cNvPr id="70" name="Line 17"/>
          <p:cNvSpPr>
            <a:spLocks noChangeShapeType="1"/>
          </p:cNvSpPr>
          <p:nvPr/>
        </p:nvSpPr>
        <p:spPr bwMode="auto">
          <a:xfrm flipH="1">
            <a:off x="2042401" y="3554803"/>
            <a:ext cx="978220" cy="9344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3" name="Table 72"/>
          <p:cNvGraphicFramePr>
            <a:graphicFrameLocks noGrp="1"/>
          </p:cNvGraphicFramePr>
          <p:nvPr>
            <p:extLst/>
          </p:nvPr>
        </p:nvGraphicFramePr>
        <p:xfrm>
          <a:off x="3023486" y="3295723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1" name="Table 80"/>
          <p:cNvGraphicFramePr>
            <a:graphicFrameLocks noGrp="1"/>
          </p:cNvGraphicFramePr>
          <p:nvPr>
            <p:extLst/>
          </p:nvPr>
        </p:nvGraphicFramePr>
        <p:xfrm>
          <a:off x="4513616" y="4478216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7" name="Table 86"/>
          <p:cNvGraphicFramePr>
            <a:graphicFrameLocks noGrp="1"/>
          </p:cNvGraphicFramePr>
          <p:nvPr>
            <p:extLst/>
          </p:nvPr>
        </p:nvGraphicFramePr>
        <p:xfrm>
          <a:off x="6078310" y="4474755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0" name="Line 12"/>
          <p:cNvSpPr>
            <a:spLocks noChangeShapeType="1"/>
          </p:cNvSpPr>
          <p:nvPr/>
        </p:nvSpPr>
        <p:spPr bwMode="auto">
          <a:xfrm>
            <a:off x="5763678" y="4616136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Line 12"/>
          <p:cNvSpPr>
            <a:spLocks noChangeShapeType="1"/>
          </p:cNvSpPr>
          <p:nvPr/>
        </p:nvSpPr>
        <p:spPr bwMode="auto">
          <a:xfrm>
            <a:off x="2602914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3" name="Table 92"/>
          <p:cNvGraphicFramePr>
            <a:graphicFrameLocks noGrp="1"/>
          </p:cNvGraphicFramePr>
          <p:nvPr>
            <p:extLst/>
          </p:nvPr>
        </p:nvGraphicFramePr>
        <p:xfrm>
          <a:off x="1379718" y="4539608"/>
          <a:ext cx="1247052" cy="259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1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0" name="Line 12"/>
          <p:cNvSpPr>
            <a:spLocks noChangeShapeType="1"/>
          </p:cNvSpPr>
          <p:nvPr/>
        </p:nvSpPr>
        <p:spPr bwMode="auto">
          <a:xfrm>
            <a:off x="4210219" y="4669968"/>
            <a:ext cx="304800" cy="0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" name="Line 18"/>
          <p:cNvSpPr>
            <a:spLocks noChangeShapeType="1"/>
          </p:cNvSpPr>
          <p:nvPr/>
        </p:nvSpPr>
        <p:spPr bwMode="auto">
          <a:xfrm>
            <a:off x="3437252" y="3596908"/>
            <a:ext cx="1665162" cy="8636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" name="Line 18"/>
          <p:cNvSpPr>
            <a:spLocks noChangeShapeType="1"/>
          </p:cNvSpPr>
          <p:nvPr/>
        </p:nvSpPr>
        <p:spPr bwMode="auto">
          <a:xfrm>
            <a:off x="3874211" y="3601651"/>
            <a:ext cx="2755542" cy="87625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12"/>
          <p:cNvSpPr>
            <a:spLocks noChangeShapeType="1"/>
          </p:cNvSpPr>
          <p:nvPr/>
        </p:nvSpPr>
        <p:spPr bwMode="auto">
          <a:xfrm>
            <a:off x="2674364" y="4646839"/>
            <a:ext cx="1822930" cy="19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 flipH="1">
            <a:off x="4905774" y="473383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4515348" y="4738485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7"/>
          <p:cNvSpPr>
            <a:spLocks noChangeShapeType="1"/>
          </p:cNvSpPr>
          <p:nvPr/>
        </p:nvSpPr>
        <p:spPr bwMode="auto">
          <a:xfrm flipH="1">
            <a:off x="6470468" y="473037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7"/>
          <p:cNvSpPr>
            <a:spLocks noChangeShapeType="1"/>
          </p:cNvSpPr>
          <p:nvPr/>
        </p:nvSpPr>
        <p:spPr bwMode="auto">
          <a:xfrm flipH="1">
            <a:off x="6080042" y="4735024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7"/>
          <p:cNvSpPr>
            <a:spLocks noChangeShapeType="1"/>
          </p:cNvSpPr>
          <p:nvPr/>
        </p:nvSpPr>
        <p:spPr bwMode="auto">
          <a:xfrm flipH="1">
            <a:off x="1391192" y="4788856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7"/>
          <p:cNvSpPr>
            <a:spLocks noChangeShapeType="1"/>
          </p:cNvSpPr>
          <p:nvPr/>
        </p:nvSpPr>
        <p:spPr bwMode="auto">
          <a:xfrm flipH="1">
            <a:off x="1806604" y="479522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7"/>
          <p:cNvSpPr>
            <a:spLocks noChangeShapeType="1"/>
          </p:cNvSpPr>
          <p:nvPr/>
        </p:nvSpPr>
        <p:spPr bwMode="auto">
          <a:xfrm flipH="1">
            <a:off x="2922561" y="4799877"/>
            <a:ext cx="3687" cy="297426"/>
          </a:xfrm>
          <a:prstGeom prst="line">
            <a:avLst/>
          </a:pr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8" name="Line 7"/>
          <p:cNvSpPr>
            <a:spLocks noChangeShapeType="1"/>
          </p:cNvSpPr>
          <p:nvPr/>
        </p:nvSpPr>
        <p:spPr bwMode="auto">
          <a:xfrm flipH="1">
            <a:off x="2193343" y="4804867"/>
            <a:ext cx="3687" cy="2974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56503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466725"/>
          </a:xfrm>
        </p:spPr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Pseudo Code for Deletion in a B+tree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8150" y="1057275"/>
            <a:ext cx="8267700" cy="54102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Delete(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data record to be deleted from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true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after deletion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fewer than the required min # of pointers;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leaf 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delete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Delete(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an adjacent sibling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has more than the required min # of pointers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move one pointer-key pair from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combine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an adjacent sibling of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 a single node;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with only one pointer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10342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4F466F-C1C4-4EB6-97A0-80A53884EAA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138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99697315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466725"/>
          </a:xfrm>
        </p:spPr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Pseudo Code for Deletion in a B+tree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8150" y="1057275"/>
            <a:ext cx="8267700" cy="54102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Delete(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data record to be deleted from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true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after deletion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fewer than the required min # of pointers;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leaf 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delete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Delete(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an adjacent sibling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has more than the required min # of pointers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move one pointer-key pair from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combine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an adjacent sibling of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 a single node;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with only one pointer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10342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4F466F-C1C4-4EB6-97A0-80A53884EAA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139</a:t>
            </a:fld>
            <a:endParaRPr lang="en-US" altLang="en-US" sz="1400"/>
          </a:p>
        </p:txBody>
      </p:sp>
      <p:sp>
        <p:nvSpPr>
          <p:cNvPr id="5" name="Rounded Rectangle 1">
            <a:extLst>
              <a:ext uri="{FF2B5EF4-FFF2-40B4-BE49-F238E27FC236}">
                <a16:creationId xmlns:a16="http://schemas.microsoft.com/office/drawing/2014/main" id="{2C6AD520-E590-4F62-B675-C9F72501269E}"/>
              </a:ext>
            </a:extLst>
          </p:cNvPr>
          <p:cNvSpPr/>
          <p:nvPr/>
        </p:nvSpPr>
        <p:spPr>
          <a:xfrm>
            <a:off x="438150" y="1944914"/>
            <a:ext cx="6310993" cy="123371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E3B224-764E-4980-8F63-82C5191AD255}"/>
              </a:ext>
            </a:extLst>
          </p:cNvPr>
          <p:cNvSpPr txBox="1"/>
          <p:nvPr/>
        </p:nvSpPr>
        <p:spPr>
          <a:xfrm>
            <a:off x="7217581" y="2238605"/>
            <a:ext cx="1019831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/>
              <a:t>delete </a:t>
            </a:r>
          </a:p>
          <a:p>
            <a:r>
              <a:rPr lang="en-US" sz="1800" dirty="0"/>
              <a:t>at a leaf</a:t>
            </a:r>
          </a:p>
        </p:txBody>
      </p:sp>
    </p:spTree>
    <p:extLst>
      <p:ext uri="{BB962C8B-B14F-4D97-AF65-F5344CB8AC3E}">
        <p14:creationId xmlns:p14="http://schemas.microsoft.com/office/powerpoint/2010/main" val="3136365230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466725"/>
          </a:xfrm>
        </p:spPr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Pseudo Code for Deletion in a B+tree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8150" y="1057275"/>
            <a:ext cx="8267700" cy="54102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Delete(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data record to be deleted from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true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after deletion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fewer than the required min # of pointers;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leaf 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delete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Delete(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an adjacent sibling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has more than the required min # of pointers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move one pointer-key pair from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combine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an adjacent sibling of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 a single node;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with only one pointer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10342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4F466F-C1C4-4EB6-97A0-80A53884EAA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140</a:t>
            </a:fld>
            <a:endParaRPr lang="en-US" altLang="en-US" sz="1400"/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BB695B2A-99F3-4181-8BD0-B18343F5530D}"/>
              </a:ext>
            </a:extLst>
          </p:cNvPr>
          <p:cNvSpPr/>
          <p:nvPr/>
        </p:nvSpPr>
        <p:spPr>
          <a:xfrm>
            <a:off x="350598" y="3100637"/>
            <a:ext cx="7711854" cy="328431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66F4D8-8537-41BD-96A0-61FFE6C1392B}"/>
              </a:ext>
            </a:extLst>
          </p:cNvPr>
          <p:cNvSpPr txBox="1"/>
          <p:nvPr/>
        </p:nvSpPr>
        <p:spPr>
          <a:xfrm>
            <a:off x="7342278" y="2292381"/>
            <a:ext cx="1130438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/>
              <a:t>delete at</a:t>
            </a:r>
          </a:p>
          <a:p>
            <a:r>
              <a:rPr lang="en-US" sz="1800" dirty="0"/>
              <a:t>a </a:t>
            </a:r>
            <a:r>
              <a:rPr lang="en-US" sz="1800" dirty="0" err="1"/>
              <a:t>nonleaf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297309133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466725"/>
          </a:xfrm>
        </p:spPr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Pseudo Code for Deletion in a B+tree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8150" y="1057275"/>
            <a:ext cx="8267700" cy="54102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Delete(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data record to be deleted from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true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after deletion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fewer than the required min # of pointers;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leaf 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delete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Delete(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an adjacent sibling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has more than the required min # of pointers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move one pointer-key pair from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combine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an adjacent sibling of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 a single node;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with only one pointer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10342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4F466F-C1C4-4EB6-97A0-80A53884EAA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141</a:t>
            </a:fld>
            <a:endParaRPr lang="en-US" altLang="en-US" sz="1400"/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BB695B2A-99F3-4181-8BD0-B18343F5530D}"/>
              </a:ext>
            </a:extLst>
          </p:cNvPr>
          <p:cNvSpPr/>
          <p:nvPr/>
        </p:nvSpPr>
        <p:spPr>
          <a:xfrm>
            <a:off x="350598" y="3100637"/>
            <a:ext cx="7711854" cy="328431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66F4D8-8537-41BD-96A0-61FFE6C1392B}"/>
              </a:ext>
            </a:extLst>
          </p:cNvPr>
          <p:cNvSpPr txBox="1"/>
          <p:nvPr/>
        </p:nvSpPr>
        <p:spPr>
          <a:xfrm>
            <a:off x="7342278" y="2292381"/>
            <a:ext cx="1130438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/>
              <a:t>delete at</a:t>
            </a:r>
          </a:p>
          <a:p>
            <a:r>
              <a:rPr lang="en-US" sz="1800" dirty="0"/>
              <a:t>a </a:t>
            </a:r>
            <a:r>
              <a:rPr lang="en-US" sz="1800" dirty="0" err="1"/>
              <a:t>nonleaf</a:t>
            </a:r>
            <a:endParaRPr lang="en-US" sz="1800" dirty="0"/>
          </a:p>
        </p:txBody>
      </p:sp>
      <p:sp>
        <p:nvSpPr>
          <p:cNvPr id="9" name="Rounded Rectangle 3">
            <a:extLst>
              <a:ext uri="{FF2B5EF4-FFF2-40B4-BE49-F238E27FC236}">
                <a16:creationId xmlns:a16="http://schemas.microsoft.com/office/drawing/2014/main" id="{4FEBFB51-8CB5-4969-B9AC-31579FD95261}"/>
              </a:ext>
            </a:extLst>
          </p:cNvPr>
          <p:cNvSpPr/>
          <p:nvPr/>
        </p:nvSpPr>
        <p:spPr>
          <a:xfrm>
            <a:off x="685800" y="3718833"/>
            <a:ext cx="2652486" cy="3161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34D967-9741-4774-80C0-DA3879CC396E}"/>
              </a:ext>
            </a:extLst>
          </p:cNvPr>
          <p:cNvSpPr txBox="1"/>
          <p:nvPr/>
        </p:nvSpPr>
        <p:spPr>
          <a:xfrm>
            <a:off x="4137933" y="3538348"/>
            <a:ext cx="10107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recursion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8806DFB-41DE-404C-84B7-84E20EE678B7}"/>
              </a:ext>
            </a:extLst>
          </p:cNvPr>
          <p:cNvCxnSpPr/>
          <p:nvPr/>
        </p:nvCxnSpPr>
        <p:spPr>
          <a:xfrm flipH="1">
            <a:off x="3396343" y="3762375"/>
            <a:ext cx="741590" cy="11452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3512564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466725"/>
          </a:xfrm>
        </p:spPr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Pseudo Code for Deletion in a B+tree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8150" y="1057275"/>
            <a:ext cx="8267700" cy="54102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Delete(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data record to be deleted from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true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after deletion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fewer than the required min # of pointers;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leaf 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delete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Delete(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an adjacent sibling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has more than the required min # of pointers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move one pointer-key pair from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combine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an adjacent sibling of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 a single node;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with only one pointer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10342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4F466F-C1C4-4EB6-97A0-80A53884EAA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142</a:t>
            </a:fld>
            <a:endParaRPr lang="en-US" altLang="en-US" sz="1400"/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BB695B2A-99F3-4181-8BD0-B18343F5530D}"/>
              </a:ext>
            </a:extLst>
          </p:cNvPr>
          <p:cNvSpPr/>
          <p:nvPr/>
        </p:nvSpPr>
        <p:spPr>
          <a:xfrm>
            <a:off x="350598" y="3100637"/>
            <a:ext cx="7711854" cy="328431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66F4D8-8537-41BD-96A0-61FFE6C1392B}"/>
              </a:ext>
            </a:extLst>
          </p:cNvPr>
          <p:cNvSpPr txBox="1"/>
          <p:nvPr/>
        </p:nvSpPr>
        <p:spPr>
          <a:xfrm>
            <a:off x="7342278" y="2292381"/>
            <a:ext cx="1130438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/>
              <a:t>delete at</a:t>
            </a:r>
          </a:p>
          <a:p>
            <a:r>
              <a:rPr lang="en-US" sz="1800" dirty="0"/>
              <a:t>a </a:t>
            </a:r>
            <a:r>
              <a:rPr lang="en-US" sz="1800" dirty="0" err="1"/>
              <a:t>nonleaf</a:t>
            </a:r>
            <a:endParaRPr lang="en-US" sz="1800" dirty="0"/>
          </a:p>
        </p:txBody>
      </p:sp>
      <p:sp>
        <p:nvSpPr>
          <p:cNvPr id="9" name="Rounded Rectangle 3">
            <a:extLst>
              <a:ext uri="{FF2B5EF4-FFF2-40B4-BE49-F238E27FC236}">
                <a16:creationId xmlns:a16="http://schemas.microsoft.com/office/drawing/2014/main" id="{4FEBFB51-8CB5-4969-B9AC-31579FD95261}"/>
              </a:ext>
            </a:extLst>
          </p:cNvPr>
          <p:cNvSpPr/>
          <p:nvPr/>
        </p:nvSpPr>
        <p:spPr>
          <a:xfrm>
            <a:off x="685800" y="3718833"/>
            <a:ext cx="2652486" cy="3161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34D967-9741-4774-80C0-DA3879CC396E}"/>
              </a:ext>
            </a:extLst>
          </p:cNvPr>
          <p:cNvSpPr txBox="1"/>
          <p:nvPr/>
        </p:nvSpPr>
        <p:spPr>
          <a:xfrm>
            <a:off x="4137933" y="3538348"/>
            <a:ext cx="10107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recursion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8806DFB-41DE-404C-84B7-84E20EE678B7}"/>
              </a:ext>
            </a:extLst>
          </p:cNvPr>
          <p:cNvCxnSpPr/>
          <p:nvPr/>
        </p:nvCxnSpPr>
        <p:spPr>
          <a:xfrm flipH="1">
            <a:off x="3396343" y="3762375"/>
            <a:ext cx="741590" cy="11452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3DDCFB1F-7EE2-4671-B3E9-3993D941CD96}"/>
              </a:ext>
            </a:extLst>
          </p:cNvPr>
          <p:cNvSpPr/>
          <p:nvPr/>
        </p:nvSpPr>
        <p:spPr>
          <a:xfrm>
            <a:off x="671286" y="4044272"/>
            <a:ext cx="4611914" cy="3125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EB62B8-3A9A-44F9-8900-C92B3745C5D7}"/>
              </a:ext>
            </a:extLst>
          </p:cNvPr>
          <p:cNvSpPr txBox="1"/>
          <p:nvPr/>
        </p:nvSpPr>
        <p:spPr>
          <a:xfrm>
            <a:off x="5378640" y="3276099"/>
            <a:ext cx="1575816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half-full condition</a:t>
            </a:r>
          </a:p>
          <a:p>
            <a:r>
              <a:rPr lang="en-US" sz="1400" dirty="0"/>
              <a:t>is satisfied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DA74586-927D-439A-95D6-998FDB0FD1D8}"/>
              </a:ext>
            </a:extLst>
          </p:cNvPr>
          <p:cNvCxnSpPr/>
          <p:nvPr/>
        </p:nvCxnSpPr>
        <p:spPr>
          <a:xfrm flipH="1">
            <a:off x="5246234" y="3794241"/>
            <a:ext cx="307527" cy="250031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8450653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466725"/>
          </a:xfrm>
        </p:spPr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Pseudo Code for Deletion in a B+tree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8150" y="1057275"/>
            <a:ext cx="8267700" cy="54102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Delete(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data record to be deleted from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true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after deletion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fewer than the required min # of pointers;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leaf 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delete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Delete(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an adjacent sibling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has more than the required min # of pointers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move one pointer-key pair from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combine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an adjacent sibling of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 a single node;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with only one pointer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10342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4F466F-C1C4-4EB6-97A0-80A53884EAA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143</a:t>
            </a:fld>
            <a:endParaRPr lang="en-US" altLang="en-US" sz="1400"/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BB695B2A-99F3-4181-8BD0-B18343F5530D}"/>
              </a:ext>
            </a:extLst>
          </p:cNvPr>
          <p:cNvSpPr/>
          <p:nvPr/>
        </p:nvSpPr>
        <p:spPr>
          <a:xfrm>
            <a:off x="350598" y="3100637"/>
            <a:ext cx="7711854" cy="328431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66F4D8-8537-41BD-96A0-61FFE6C1392B}"/>
              </a:ext>
            </a:extLst>
          </p:cNvPr>
          <p:cNvSpPr txBox="1"/>
          <p:nvPr/>
        </p:nvSpPr>
        <p:spPr>
          <a:xfrm>
            <a:off x="7342278" y="2292381"/>
            <a:ext cx="1130438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/>
              <a:t>delete at</a:t>
            </a:r>
          </a:p>
          <a:p>
            <a:r>
              <a:rPr lang="en-US" sz="1800" dirty="0"/>
              <a:t>a </a:t>
            </a:r>
            <a:r>
              <a:rPr lang="en-US" sz="1800" dirty="0" err="1"/>
              <a:t>nonleaf</a:t>
            </a:r>
            <a:endParaRPr lang="en-US" sz="1800" dirty="0"/>
          </a:p>
        </p:txBody>
      </p:sp>
      <p:sp>
        <p:nvSpPr>
          <p:cNvPr id="9" name="Rounded Rectangle 3">
            <a:extLst>
              <a:ext uri="{FF2B5EF4-FFF2-40B4-BE49-F238E27FC236}">
                <a16:creationId xmlns:a16="http://schemas.microsoft.com/office/drawing/2014/main" id="{4FEBFB51-8CB5-4969-B9AC-31579FD95261}"/>
              </a:ext>
            </a:extLst>
          </p:cNvPr>
          <p:cNvSpPr/>
          <p:nvPr/>
        </p:nvSpPr>
        <p:spPr>
          <a:xfrm>
            <a:off x="685800" y="3718833"/>
            <a:ext cx="2652486" cy="3161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34D967-9741-4774-80C0-DA3879CC396E}"/>
              </a:ext>
            </a:extLst>
          </p:cNvPr>
          <p:cNvSpPr txBox="1"/>
          <p:nvPr/>
        </p:nvSpPr>
        <p:spPr>
          <a:xfrm>
            <a:off x="4137933" y="3538348"/>
            <a:ext cx="10107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recursion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8806DFB-41DE-404C-84B7-84E20EE678B7}"/>
              </a:ext>
            </a:extLst>
          </p:cNvPr>
          <p:cNvCxnSpPr/>
          <p:nvPr/>
        </p:nvCxnSpPr>
        <p:spPr>
          <a:xfrm flipH="1">
            <a:off x="3396343" y="3762375"/>
            <a:ext cx="741590" cy="11452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3DDCFB1F-7EE2-4671-B3E9-3993D941CD96}"/>
              </a:ext>
            </a:extLst>
          </p:cNvPr>
          <p:cNvSpPr/>
          <p:nvPr/>
        </p:nvSpPr>
        <p:spPr>
          <a:xfrm>
            <a:off x="671286" y="4044272"/>
            <a:ext cx="4611914" cy="3125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EB62B8-3A9A-44F9-8900-C92B3745C5D7}"/>
              </a:ext>
            </a:extLst>
          </p:cNvPr>
          <p:cNvSpPr txBox="1"/>
          <p:nvPr/>
        </p:nvSpPr>
        <p:spPr>
          <a:xfrm>
            <a:off x="5378640" y="3276099"/>
            <a:ext cx="1575816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half-full condition</a:t>
            </a:r>
          </a:p>
          <a:p>
            <a:r>
              <a:rPr lang="en-US" sz="1400" dirty="0"/>
              <a:t>is satisfied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DA74586-927D-439A-95D6-998FDB0FD1D8}"/>
              </a:ext>
            </a:extLst>
          </p:cNvPr>
          <p:cNvCxnSpPr/>
          <p:nvPr/>
        </p:nvCxnSpPr>
        <p:spPr>
          <a:xfrm flipH="1">
            <a:off x="5246234" y="3794241"/>
            <a:ext cx="307527" cy="250031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5">
            <a:extLst>
              <a:ext uri="{FF2B5EF4-FFF2-40B4-BE49-F238E27FC236}">
                <a16:creationId xmlns:a16="http://schemas.microsoft.com/office/drawing/2014/main" id="{17CEF4C7-535B-4512-94A5-506ED1E5A4B9}"/>
              </a:ext>
            </a:extLst>
          </p:cNvPr>
          <p:cNvSpPr/>
          <p:nvPr/>
        </p:nvSpPr>
        <p:spPr>
          <a:xfrm>
            <a:off x="1461181" y="4637125"/>
            <a:ext cx="3502705" cy="25568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15E3284-90E8-4CC1-8075-87DCC98D0DF1}"/>
              </a:ext>
            </a:extLst>
          </p:cNvPr>
          <p:cNvSpPr txBox="1"/>
          <p:nvPr/>
        </p:nvSpPr>
        <p:spPr>
          <a:xfrm>
            <a:off x="5687816" y="4611078"/>
            <a:ext cx="1632691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key re-distribution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9E9CDBF-1751-4C41-9868-0CAA249599BA}"/>
              </a:ext>
            </a:extLst>
          </p:cNvPr>
          <p:cNvCxnSpPr>
            <a:endCxn id="15" idx="3"/>
          </p:cNvCxnSpPr>
          <p:nvPr/>
        </p:nvCxnSpPr>
        <p:spPr>
          <a:xfrm flipH="1">
            <a:off x="4963886" y="4762679"/>
            <a:ext cx="731586" cy="228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521320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466725"/>
          </a:xfrm>
        </p:spPr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Pseudo Code for Deletion in a B+tree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8150" y="1057275"/>
            <a:ext cx="8267700" cy="54102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Delete(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data record to be deleted from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true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after deletion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fewer than the required min # of pointers;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leaf 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delete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Delete(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an adjacent sibling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has more than the required min # of pointers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move one pointer-key pair from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combine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an adjacent sibling of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 a single node;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with only one pointer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10342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4F466F-C1C4-4EB6-97A0-80A53884EAA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144</a:t>
            </a:fld>
            <a:endParaRPr lang="en-US" altLang="en-US" sz="1400"/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BB695B2A-99F3-4181-8BD0-B18343F5530D}"/>
              </a:ext>
            </a:extLst>
          </p:cNvPr>
          <p:cNvSpPr/>
          <p:nvPr/>
        </p:nvSpPr>
        <p:spPr>
          <a:xfrm>
            <a:off x="350598" y="3100637"/>
            <a:ext cx="7711854" cy="328431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66F4D8-8537-41BD-96A0-61FFE6C1392B}"/>
              </a:ext>
            </a:extLst>
          </p:cNvPr>
          <p:cNvSpPr txBox="1"/>
          <p:nvPr/>
        </p:nvSpPr>
        <p:spPr>
          <a:xfrm>
            <a:off x="7342278" y="2292381"/>
            <a:ext cx="1130438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/>
              <a:t>delete at</a:t>
            </a:r>
          </a:p>
          <a:p>
            <a:r>
              <a:rPr lang="en-US" sz="1800" dirty="0"/>
              <a:t>a </a:t>
            </a:r>
            <a:r>
              <a:rPr lang="en-US" sz="1800" dirty="0" err="1"/>
              <a:t>nonleaf</a:t>
            </a:r>
            <a:endParaRPr lang="en-US" sz="1800" dirty="0"/>
          </a:p>
        </p:txBody>
      </p:sp>
      <p:sp>
        <p:nvSpPr>
          <p:cNvPr id="9" name="Rounded Rectangle 3">
            <a:extLst>
              <a:ext uri="{FF2B5EF4-FFF2-40B4-BE49-F238E27FC236}">
                <a16:creationId xmlns:a16="http://schemas.microsoft.com/office/drawing/2014/main" id="{4FEBFB51-8CB5-4969-B9AC-31579FD95261}"/>
              </a:ext>
            </a:extLst>
          </p:cNvPr>
          <p:cNvSpPr/>
          <p:nvPr/>
        </p:nvSpPr>
        <p:spPr>
          <a:xfrm>
            <a:off x="685800" y="3718833"/>
            <a:ext cx="2652486" cy="3161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34D967-9741-4774-80C0-DA3879CC396E}"/>
              </a:ext>
            </a:extLst>
          </p:cNvPr>
          <p:cNvSpPr txBox="1"/>
          <p:nvPr/>
        </p:nvSpPr>
        <p:spPr>
          <a:xfrm>
            <a:off x="4137933" y="3538348"/>
            <a:ext cx="10107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recursion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8806DFB-41DE-404C-84B7-84E20EE678B7}"/>
              </a:ext>
            </a:extLst>
          </p:cNvPr>
          <p:cNvCxnSpPr/>
          <p:nvPr/>
        </p:nvCxnSpPr>
        <p:spPr>
          <a:xfrm flipH="1">
            <a:off x="3396343" y="3762375"/>
            <a:ext cx="741590" cy="11452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3DDCFB1F-7EE2-4671-B3E9-3993D941CD96}"/>
              </a:ext>
            </a:extLst>
          </p:cNvPr>
          <p:cNvSpPr/>
          <p:nvPr/>
        </p:nvSpPr>
        <p:spPr>
          <a:xfrm>
            <a:off x="671286" y="4044272"/>
            <a:ext cx="4611914" cy="3125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EB62B8-3A9A-44F9-8900-C92B3745C5D7}"/>
              </a:ext>
            </a:extLst>
          </p:cNvPr>
          <p:cNvSpPr txBox="1"/>
          <p:nvPr/>
        </p:nvSpPr>
        <p:spPr>
          <a:xfrm>
            <a:off x="5378640" y="3276099"/>
            <a:ext cx="1575816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half-full condition</a:t>
            </a:r>
          </a:p>
          <a:p>
            <a:r>
              <a:rPr lang="en-US" sz="1400" dirty="0"/>
              <a:t>is satisfied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DA74586-927D-439A-95D6-998FDB0FD1D8}"/>
              </a:ext>
            </a:extLst>
          </p:cNvPr>
          <p:cNvCxnSpPr/>
          <p:nvPr/>
        </p:nvCxnSpPr>
        <p:spPr>
          <a:xfrm flipH="1">
            <a:off x="5246234" y="3794241"/>
            <a:ext cx="307527" cy="250031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5">
            <a:extLst>
              <a:ext uri="{FF2B5EF4-FFF2-40B4-BE49-F238E27FC236}">
                <a16:creationId xmlns:a16="http://schemas.microsoft.com/office/drawing/2014/main" id="{17CEF4C7-535B-4512-94A5-506ED1E5A4B9}"/>
              </a:ext>
            </a:extLst>
          </p:cNvPr>
          <p:cNvSpPr/>
          <p:nvPr/>
        </p:nvSpPr>
        <p:spPr>
          <a:xfrm>
            <a:off x="1461181" y="4637125"/>
            <a:ext cx="3502705" cy="25568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15E3284-90E8-4CC1-8075-87DCC98D0DF1}"/>
              </a:ext>
            </a:extLst>
          </p:cNvPr>
          <p:cNvSpPr txBox="1"/>
          <p:nvPr/>
        </p:nvSpPr>
        <p:spPr>
          <a:xfrm>
            <a:off x="5687816" y="4611078"/>
            <a:ext cx="1632691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key re-distribution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9E9CDBF-1751-4C41-9868-0CAA249599BA}"/>
              </a:ext>
            </a:extLst>
          </p:cNvPr>
          <p:cNvCxnSpPr>
            <a:endCxn id="15" idx="3"/>
          </p:cNvCxnSpPr>
          <p:nvPr/>
        </p:nvCxnSpPr>
        <p:spPr>
          <a:xfrm flipH="1">
            <a:off x="4963886" y="4762679"/>
            <a:ext cx="731586" cy="228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21">
            <a:extLst>
              <a:ext uri="{FF2B5EF4-FFF2-40B4-BE49-F238E27FC236}">
                <a16:creationId xmlns:a16="http://schemas.microsoft.com/office/drawing/2014/main" id="{8FCB3784-F78B-4A35-BB40-24AAE7AD2405}"/>
              </a:ext>
            </a:extLst>
          </p:cNvPr>
          <p:cNvSpPr/>
          <p:nvPr/>
        </p:nvSpPr>
        <p:spPr>
          <a:xfrm>
            <a:off x="1435246" y="4898756"/>
            <a:ext cx="4936525" cy="31581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A1EFF7-E6B0-4AD1-B1E1-9F3D772141EA}"/>
              </a:ext>
            </a:extLst>
          </p:cNvPr>
          <p:cNvSpPr txBox="1"/>
          <p:nvPr/>
        </p:nvSpPr>
        <p:spPr>
          <a:xfrm>
            <a:off x="6208354" y="5292455"/>
            <a:ext cx="1600118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node </a:t>
            </a:r>
            <a:r>
              <a:rPr lang="en-US" altLang="en-US" sz="1400" kern="0" dirty="0">
                <a:cs typeface="Times New Roman" panose="02020603050405020304" pitchFamily="18" charset="0"/>
              </a:rPr>
              <a:t>coalescence</a:t>
            </a:r>
            <a:endParaRPr lang="en-US" sz="1400" dirty="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EE6B28B-EEE7-4F6C-9A5F-2C6259928A72}"/>
              </a:ext>
            </a:extLst>
          </p:cNvPr>
          <p:cNvCxnSpPr/>
          <p:nvPr/>
        </p:nvCxnSpPr>
        <p:spPr>
          <a:xfrm flipH="1" flipV="1">
            <a:off x="6360193" y="5063855"/>
            <a:ext cx="648220" cy="211935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0397513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466725"/>
          </a:xfrm>
        </p:spPr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Pseudo Code for Deletion in a B+tree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8150" y="1057275"/>
            <a:ext cx="8267700" cy="54102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Delete(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data record to be deleted from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true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after deletion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fewer than the required min # of pointers;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leaf 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delete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Delete(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an adjacent sibling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has more than the required min # of pointers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move one pointer-key pair from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combine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an adjacent sibling of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 a single node;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with only one pointer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10342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4F466F-C1C4-4EB6-97A0-80A53884EAA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145</a:t>
            </a:fld>
            <a:endParaRPr lang="en-US" altLang="en-US" sz="1400"/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BB695B2A-99F3-4181-8BD0-B18343F5530D}"/>
              </a:ext>
            </a:extLst>
          </p:cNvPr>
          <p:cNvSpPr/>
          <p:nvPr/>
        </p:nvSpPr>
        <p:spPr>
          <a:xfrm>
            <a:off x="350598" y="3100637"/>
            <a:ext cx="7711854" cy="328431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66F4D8-8537-41BD-96A0-61FFE6C1392B}"/>
              </a:ext>
            </a:extLst>
          </p:cNvPr>
          <p:cNvSpPr txBox="1"/>
          <p:nvPr/>
        </p:nvSpPr>
        <p:spPr>
          <a:xfrm>
            <a:off x="7342278" y="2292381"/>
            <a:ext cx="1130438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/>
              <a:t>delete at</a:t>
            </a:r>
          </a:p>
          <a:p>
            <a:r>
              <a:rPr lang="en-US" sz="1800" dirty="0"/>
              <a:t>a </a:t>
            </a:r>
            <a:r>
              <a:rPr lang="en-US" sz="1800" dirty="0" err="1"/>
              <a:t>nonleaf</a:t>
            </a:r>
            <a:endParaRPr lang="en-US" sz="1800" dirty="0"/>
          </a:p>
        </p:txBody>
      </p:sp>
      <p:sp>
        <p:nvSpPr>
          <p:cNvPr id="9" name="Rounded Rectangle 3">
            <a:extLst>
              <a:ext uri="{FF2B5EF4-FFF2-40B4-BE49-F238E27FC236}">
                <a16:creationId xmlns:a16="http://schemas.microsoft.com/office/drawing/2014/main" id="{4FEBFB51-8CB5-4969-B9AC-31579FD95261}"/>
              </a:ext>
            </a:extLst>
          </p:cNvPr>
          <p:cNvSpPr/>
          <p:nvPr/>
        </p:nvSpPr>
        <p:spPr>
          <a:xfrm>
            <a:off x="685800" y="3718833"/>
            <a:ext cx="2652486" cy="3161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34D967-9741-4774-80C0-DA3879CC396E}"/>
              </a:ext>
            </a:extLst>
          </p:cNvPr>
          <p:cNvSpPr txBox="1"/>
          <p:nvPr/>
        </p:nvSpPr>
        <p:spPr>
          <a:xfrm>
            <a:off x="4137933" y="3538348"/>
            <a:ext cx="101079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recursion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8806DFB-41DE-404C-84B7-84E20EE678B7}"/>
              </a:ext>
            </a:extLst>
          </p:cNvPr>
          <p:cNvCxnSpPr/>
          <p:nvPr/>
        </p:nvCxnSpPr>
        <p:spPr>
          <a:xfrm flipH="1">
            <a:off x="3396343" y="3762375"/>
            <a:ext cx="741590" cy="11452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3DDCFB1F-7EE2-4671-B3E9-3993D941CD96}"/>
              </a:ext>
            </a:extLst>
          </p:cNvPr>
          <p:cNvSpPr/>
          <p:nvPr/>
        </p:nvSpPr>
        <p:spPr>
          <a:xfrm>
            <a:off x="671286" y="4044272"/>
            <a:ext cx="4611914" cy="3125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EB62B8-3A9A-44F9-8900-C92B3745C5D7}"/>
              </a:ext>
            </a:extLst>
          </p:cNvPr>
          <p:cNvSpPr txBox="1"/>
          <p:nvPr/>
        </p:nvSpPr>
        <p:spPr>
          <a:xfrm>
            <a:off x="5378640" y="3276099"/>
            <a:ext cx="1575816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half-full condition</a:t>
            </a:r>
          </a:p>
          <a:p>
            <a:r>
              <a:rPr lang="en-US" sz="1400" dirty="0"/>
              <a:t>is satisfied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DA74586-927D-439A-95D6-998FDB0FD1D8}"/>
              </a:ext>
            </a:extLst>
          </p:cNvPr>
          <p:cNvCxnSpPr/>
          <p:nvPr/>
        </p:nvCxnSpPr>
        <p:spPr>
          <a:xfrm flipH="1">
            <a:off x="5246234" y="3794241"/>
            <a:ext cx="307527" cy="250031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5">
            <a:extLst>
              <a:ext uri="{FF2B5EF4-FFF2-40B4-BE49-F238E27FC236}">
                <a16:creationId xmlns:a16="http://schemas.microsoft.com/office/drawing/2014/main" id="{17CEF4C7-535B-4512-94A5-506ED1E5A4B9}"/>
              </a:ext>
            </a:extLst>
          </p:cNvPr>
          <p:cNvSpPr/>
          <p:nvPr/>
        </p:nvSpPr>
        <p:spPr>
          <a:xfrm>
            <a:off x="1461181" y="4637125"/>
            <a:ext cx="3502705" cy="25568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15E3284-90E8-4CC1-8075-87DCC98D0DF1}"/>
              </a:ext>
            </a:extLst>
          </p:cNvPr>
          <p:cNvSpPr txBox="1"/>
          <p:nvPr/>
        </p:nvSpPr>
        <p:spPr>
          <a:xfrm>
            <a:off x="5687816" y="4611078"/>
            <a:ext cx="1632691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key re-distribution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9E9CDBF-1751-4C41-9868-0CAA249599BA}"/>
              </a:ext>
            </a:extLst>
          </p:cNvPr>
          <p:cNvCxnSpPr>
            <a:endCxn id="15" idx="3"/>
          </p:cNvCxnSpPr>
          <p:nvPr/>
        </p:nvCxnSpPr>
        <p:spPr>
          <a:xfrm flipH="1">
            <a:off x="4963886" y="4762679"/>
            <a:ext cx="731586" cy="228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21">
            <a:extLst>
              <a:ext uri="{FF2B5EF4-FFF2-40B4-BE49-F238E27FC236}">
                <a16:creationId xmlns:a16="http://schemas.microsoft.com/office/drawing/2014/main" id="{8FCB3784-F78B-4A35-BB40-24AAE7AD2405}"/>
              </a:ext>
            </a:extLst>
          </p:cNvPr>
          <p:cNvSpPr/>
          <p:nvPr/>
        </p:nvSpPr>
        <p:spPr>
          <a:xfrm>
            <a:off x="1435246" y="4898756"/>
            <a:ext cx="4936525" cy="31581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A1EFF7-E6B0-4AD1-B1E1-9F3D772141EA}"/>
              </a:ext>
            </a:extLst>
          </p:cNvPr>
          <p:cNvSpPr txBox="1"/>
          <p:nvPr/>
        </p:nvSpPr>
        <p:spPr>
          <a:xfrm>
            <a:off x="6208354" y="5292455"/>
            <a:ext cx="1600118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node </a:t>
            </a:r>
            <a:r>
              <a:rPr lang="en-US" altLang="en-US" sz="1400" kern="0" dirty="0">
                <a:cs typeface="Times New Roman" panose="02020603050405020304" pitchFamily="18" charset="0"/>
              </a:rPr>
              <a:t>coalescence</a:t>
            </a:r>
            <a:endParaRPr lang="en-US" sz="1400" dirty="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EE6B28B-EEE7-4F6C-9A5F-2C6259928A72}"/>
              </a:ext>
            </a:extLst>
          </p:cNvPr>
          <p:cNvCxnSpPr/>
          <p:nvPr/>
        </p:nvCxnSpPr>
        <p:spPr>
          <a:xfrm flipH="1" flipV="1">
            <a:off x="6360193" y="5063855"/>
            <a:ext cx="648220" cy="211935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18">
            <a:extLst>
              <a:ext uri="{FF2B5EF4-FFF2-40B4-BE49-F238E27FC236}">
                <a16:creationId xmlns:a16="http://schemas.microsoft.com/office/drawing/2014/main" id="{3F7CBFFF-9A73-4A36-BA8B-948AA849C18B}"/>
              </a:ext>
            </a:extLst>
          </p:cNvPr>
          <p:cNvSpPr/>
          <p:nvPr/>
        </p:nvSpPr>
        <p:spPr>
          <a:xfrm>
            <a:off x="1114652" y="5191711"/>
            <a:ext cx="3569700" cy="62106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EC4D9B9-DE8E-4AF1-9331-FE7B864ACE41}"/>
              </a:ext>
            </a:extLst>
          </p:cNvPr>
          <p:cNvSpPr txBox="1"/>
          <p:nvPr/>
        </p:nvSpPr>
        <p:spPr>
          <a:xfrm>
            <a:off x="5820002" y="5716756"/>
            <a:ext cx="1783886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decide if a new root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5DD9DD9-60BE-4747-B67D-E90C383A1BDE}"/>
              </a:ext>
            </a:extLst>
          </p:cNvPr>
          <p:cNvCxnSpPr/>
          <p:nvPr/>
        </p:nvCxnSpPr>
        <p:spPr>
          <a:xfrm flipH="1" flipV="1">
            <a:off x="4684352" y="5592024"/>
            <a:ext cx="1135650" cy="18646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5711518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466725"/>
          </a:xfrm>
        </p:spPr>
        <p:txBody>
          <a:bodyPr/>
          <a:lstStyle/>
          <a:p>
            <a:pPr algn="l" eaLnBrk="1" hangingPunct="1"/>
            <a:r>
              <a:rPr lang="en-US" altLang="en-US" sz="3600" u="sng">
                <a:latin typeface="Times New Roman" panose="02020603050405020304" pitchFamily="18" charset="0"/>
                <a:cs typeface="Times New Roman" panose="02020603050405020304" pitchFamily="18" charset="0"/>
              </a:rPr>
              <a:t>Pseudo Code for Deletion in a B+tree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8150" y="1057275"/>
            <a:ext cx="8267700" cy="54102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Delete(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technically, the smallest key </a:t>
            </a:r>
            <a:r>
              <a:rPr lang="en-US" altLang="en-US" sz="1600" i="1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baseline="-25000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*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also returned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\\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data record to be deleted from the subtree rooted at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true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\\ after deletion</a:t>
            </a:r>
            <a:r>
              <a:rPr lang="en-US" altLang="en-US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fewer than the required min # of pointers;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leaf  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delete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	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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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root 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2.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a leaf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find a key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that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en-US" alt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Delete(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IF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an adjacent sibling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has more than the required min # of pointers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move one pointer-key pair from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combine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an adjacent sibling of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 a single node;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with only one pointer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at least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(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+1)/2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 pointers OR </a:t>
            </a:r>
            <a:r>
              <a:rPr lang="en-US" alt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root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THEN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false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return(</a:t>
            </a:r>
            <a:r>
              <a:rPr lang="en-US" altLang="en-US" sz="16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belowmin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true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1400" dirty="0"/>
              <a:t> </a:t>
            </a:r>
          </a:p>
        </p:txBody>
      </p:sp>
      <p:sp>
        <p:nvSpPr>
          <p:cNvPr id="10342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388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4F466F-C1C4-4EB6-97A0-80A53884EAA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146</a:t>
            </a:fld>
            <a:endParaRPr lang="en-US" altLang="en-US" sz="1400"/>
          </a:p>
        </p:txBody>
      </p:sp>
      <p:sp>
        <p:nvSpPr>
          <p:cNvPr id="5" name="Rounded Rectangle 1">
            <a:extLst>
              <a:ext uri="{FF2B5EF4-FFF2-40B4-BE49-F238E27FC236}">
                <a16:creationId xmlns:a16="http://schemas.microsoft.com/office/drawing/2014/main" id="{9A1E65A4-ECA3-4857-9692-DB1FDA1687C4}"/>
              </a:ext>
            </a:extLst>
          </p:cNvPr>
          <p:cNvSpPr/>
          <p:nvPr/>
        </p:nvSpPr>
        <p:spPr>
          <a:xfrm>
            <a:off x="685800" y="2525486"/>
            <a:ext cx="5671457" cy="6386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FDF791B-262B-49D0-8D46-9C8E524A6C58}"/>
              </a:ext>
            </a:extLst>
          </p:cNvPr>
          <p:cNvSpPr/>
          <p:nvPr/>
        </p:nvSpPr>
        <p:spPr>
          <a:xfrm>
            <a:off x="1143001" y="5119007"/>
            <a:ext cx="5410200" cy="122373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2CE8BC-B404-4AF7-98D1-D5C9CEBE73DE}"/>
              </a:ext>
            </a:extLst>
          </p:cNvPr>
          <p:cNvSpPr txBox="1"/>
          <p:nvPr/>
        </p:nvSpPr>
        <p:spPr>
          <a:xfrm>
            <a:off x="6685606" y="3691350"/>
            <a:ext cx="1782860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report if </a:t>
            </a:r>
            <a:r>
              <a:rPr lang="en-US" sz="16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sz="1600" dirty="0"/>
              <a:t> is </a:t>
            </a:r>
          </a:p>
          <a:p>
            <a:r>
              <a:rPr lang="en-US" sz="1600" dirty="0"/>
              <a:t>less than half-full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355E5D4-5D40-4B64-8A35-A827BB220179}"/>
              </a:ext>
            </a:extLst>
          </p:cNvPr>
          <p:cNvCxnSpPr/>
          <p:nvPr/>
        </p:nvCxnSpPr>
        <p:spPr>
          <a:xfrm flipH="1">
            <a:off x="6357257" y="4276125"/>
            <a:ext cx="328350" cy="87120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7A71A98-A24C-4939-A1A3-373F875F19B7}"/>
              </a:ext>
            </a:extLst>
          </p:cNvPr>
          <p:cNvCxnSpPr/>
          <p:nvPr/>
        </p:nvCxnSpPr>
        <p:spPr>
          <a:xfrm flipH="1" flipV="1">
            <a:off x="6357257" y="3164114"/>
            <a:ext cx="328349" cy="53250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5914673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88258"/>
          </a:xfrm>
        </p:spPr>
        <p:txBody>
          <a:bodyPr/>
          <a:lstStyle/>
          <a:p>
            <a:pPr algn="l" eaLnBrk="1" hangingPunct="1"/>
            <a:r>
              <a:rPr lang="en-US" altLang="en-US" dirty="0" err="1">
                <a:latin typeface="+mn-lt"/>
                <a:cs typeface="Times New Roman" panose="02020603050405020304" pitchFamily="18" charset="0"/>
              </a:rPr>
              <a:t>B+tree</a:t>
            </a:r>
            <a:r>
              <a:rPr lang="en-US" altLang="en-US" dirty="0">
                <a:latin typeface="+mn-lt"/>
                <a:cs typeface="Times New Roman" panose="02020603050405020304" pitchFamily="18" charset="0"/>
              </a:rPr>
              <a:t> deletions in practice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1435100"/>
          </a:xfrm>
        </p:spPr>
        <p:txBody>
          <a:bodyPr/>
          <a:lstStyle/>
          <a:p>
            <a:pPr indent="-548640" defTabSz="548640" eaLnBrk="1" hangingPunct="1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altLang="en-US" dirty="0">
                <a:cs typeface="Times New Roman" panose="02020603050405020304" pitchFamily="18" charset="0"/>
              </a:rPr>
              <a:t>Often, coalescing is </a:t>
            </a:r>
            <a:r>
              <a:rPr lang="en-US" altLang="en-US" dirty="0">
                <a:solidFill>
                  <a:srgbClr val="FF0000"/>
                </a:solidFill>
                <a:cs typeface="Times New Roman" panose="02020603050405020304" pitchFamily="18" charset="0"/>
              </a:rPr>
              <a:t>not</a:t>
            </a:r>
            <a:r>
              <a:rPr lang="en-US" altLang="en-US" dirty="0">
                <a:cs typeface="Times New Roman" panose="02020603050405020304" pitchFamily="18" charset="0"/>
              </a:rPr>
              <a:t> implemented</a:t>
            </a:r>
          </a:p>
          <a:p>
            <a:pPr marL="0" indent="0" defTabSz="548640" eaLnBrk="1" hangingPunct="1">
              <a:buClr>
                <a:schemeClr val="accent2"/>
              </a:buClr>
              <a:buNone/>
            </a:pPr>
            <a:r>
              <a:rPr lang="en-US" altLang="en-US" sz="3200" dirty="0">
                <a:cs typeface="Times New Roman" panose="02020603050405020304" pitchFamily="18" charset="0"/>
              </a:rPr>
              <a:t>	Too hard and not worth it!</a:t>
            </a:r>
          </a:p>
        </p:txBody>
      </p:sp>
      <p:sp>
        <p:nvSpPr>
          <p:cNvPr id="14029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EABF952-0738-4020-A2FC-96E1337D540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147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98290665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4055</TotalTime>
  <Words>16899</Words>
  <Application>Microsoft Office PowerPoint</Application>
  <PresentationFormat>On-screen Show (4:3)</PresentationFormat>
  <Paragraphs>2690</Paragraphs>
  <Slides>147</Slides>
  <Notes>147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147</vt:i4>
      </vt:variant>
    </vt:vector>
  </HeadingPairs>
  <TitlesOfParts>
    <vt:vector size="154" baseType="lpstr">
      <vt:lpstr>宋体</vt:lpstr>
      <vt:lpstr>Cambria Math</vt:lpstr>
      <vt:lpstr>Symbol</vt:lpstr>
      <vt:lpstr>Tahoma</vt:lpstr>
      <vt:lpstr>Times New Roman</vt:lpstr>
      <vt:lpstr>Wingdings</vt:lpstr>
      <vt:lpstr>Default Design</vt:lpstr>
      <vt:lpstr>CPSC-629 Analysis of Algorithms</vt:lpstr>
      <vt:lpstr>B+Trees</vt:lpstr>
      <vt:lpstr>B+Trees</vt:lpstr>
      <vt:lpstr>PowerPoint Presentation</vt:lpstr>
      <vt:lpstr>A B+Tree of order n</vt:lpstr>
      <vt:lpstr>Sample non-leaf  order n = 3</vt:lpstr>
      <vt:lpstr>Sample leaf node   order n = 3</vt:lpstr>
      <vt:lpstr>PowerPoint Presentation</vt:lpstr>
      <vt:lpstr>B+tree rules</vt:lpstr>
      <vt:lpstr>B+tree rules</vt:lpstr>
      <vt:lpstr>Search in a B+tree</vt:lpstr>
      <vt:lpstr>Search in B+tree</vt:lpstr>
      <vt:lpstr>Range Search in B+tree</vt:lpstr>
      <vt:lpstr>Range Search in B+tree</vt:lpstr>
      <vt:lpstr>Insert into B+tree</vt:lpstr>
      <vt:lpstr>Insert into B+tree</vt:lpstr>
      <vt:lpstr>Insert into B+tree</vt:lpstr>
      <vt:lpstr>PowerPoint Presentation</vt:lpstr>
      <vt:lpstr>PowerPoint Presentation</vt:lpstr>
      <vt:lpstr>PowerPoint Presentation</vt:lpstr>
      <vt:lpstr>PowerPoint Presentation</vt:lpstr>
      <vt:lpstr>Insert into B+tree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Insert into B+tree</vt:lpstr>
      <vt:lpstr>Insert into B+tree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Pseudo Code for Insertion in B+tree</vt:lpstr>
      <vt:lpstr>Pseudo Code for Insertion in B+tree</vt:lpstr>
      <vt:lpstr>Pseudo Code for Insertion in B+tree</vt:lpstr>
      <vt:lpstr>Pseudo Code for Insertion in B+tree</vt:lpstr>
      <vt:lpstr>Pseudo Code for Insertion in B+tree</vt:lpstr>
      <vt:lpstr>Pseudo Code for Insertion in B+tree</vt:lpstr>
      <vt:lpstr>Pseudo Code for Insertion in B+tree</vt:lpstr>
      <vt:lpstr>Pseudo Code for Insertion in B+tree</vt:lpstr>
      <vt:lpstr>Pseudo Code for Insertion in B+tree</vt:lpstr>
      <vt:lpstr>Pseudo Code for Insertion in B+tree</vt:lpstr>
      <vt:lpstr>Pseudo Code for Insertion in B+tree</vt:lpstr>
      <vt:lpstr>Pseudo Code for Insertion in B+tree</vt:lpstr>
      <vt:lpstr>Delete in B+tree</vt:lpstr>
      <vt:lpstr>Delete in B+tree</vt:lpstr>
      <vt:lpstr>Delete in B+tree</vt:lpstr>
      <vt:lpstr>PowerPoint Presentation</vt:lpstr>
      <vt:lpstr>PowerPoint Presentation</vt:lpstr>
      <vt:lpstr>PowerPoint Presentation</vt:lpstr>
      <vt:lpstr>Delete in B+tree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Delete in B+tree</vt:lpstr>
      <vt:lpstr>Delete in B+tree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Pseudo Code for Deletion in a B+tree</vt:lpstr>
      <vt:lpstr>Pseudo Code for Deletion in a B+tree</vt:lpstr>
      <vt:lpstr>Pseudo Code for Deletion in a B+tree</vt:lpstr>
      <vt:lpstr>Pseudo Code for Deletion in a B+tree</vt:lpstr>
      <vt:lpstr>Pseudo Code for Deletion in a B+tree</vt:lpstr>
      <vt:lpstr>Pseudo Code for Deletion in a B+tree</vt:lpstr>
      <vt:lpstr>Pseudo Code for Deletion in a B+tree</vt:lpstr>
      <vt:lpstr>Pseudo Code for Deletion in a B+tree</vt:lpstr>
      <vt:lpstr>Pseudo Code for Deletion in a B+tree</vt:lpstr>
      <vt:lpstr>B+tree deletions in practice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268</cp:revision>
  <cp:lastPrinted>2001-01-16T17:12:14Z</cp:lastPrinted>
  <dcterms:created xsi:type="dcterms:W3CDTF">1999-07-13T19:55:20Z</dcterms:created>
  <dcterms:modified xsi:type="dcterms:W3CDTF">2022-09-07T19:25:53Z</dcterms:modified>
</cp:coreProperties>
</file>