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567" r:id="rId2"/>
    <p:sldId id="824" r:id="rId3"/>
    <p:sldId id="825" r:id="rId4"/>
    <p:sldId id="826" r:id="rId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FF00"/>
    <a:srgbClr val="33CC33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0" autoAdjust="0"/>
    <p:restoredTop sz="89093" autoAdjust="0"/>
  </p:normalViewPr>
  <p:slideViewPr>
    <p:cSldViewPr snapToGrid="0">
      <p:cViewPr varScale="1">
        <p:scale>
          <a:sx n="81" d="100"/>
          <a:sy n="81" d="100"/>
        </p:scale>
        <p:origin x="5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 smtClean="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06277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8401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506953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50825" y="6199188"/>
            <a:ext cx="20380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August 31,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65263"/>
            <a:ext cx="7848600" cy="207979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Definition.</a:t>
            </a:r>
            <a:r>
              <a:rPr lang="en-US" dirty="0"/>
              <a:t> A 2-3 tree is a tree such that each non-leaf node has two or three children, and every path from the root to a leaf is of the same length.</a:t>
            </a:r>
            <a:endParaRPr lang="en-US" altLang="en-US" dirty="0">
              <a:cs typeface="Times New Roman" panose="02020603050405020304" pitchFamily="18" charset="0"/>
            </a:endParaRP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2-3 Trees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9F0BB9B-E3E1-4312-A0BD-32BF42267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68554"/>
            <a:ext cx="3703320" cy="2079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kern="0" dirty="0">
                <a:solidFill>
                  <a:srgbClr val="FF0000"/>
                </a:solidFill>
              </a:rPr>
              <a:t>Lemma.</a:t>
            </a:r>
            <a:r>
              <a:rPr lang="en-US" kern="0" dirty="0"/>
              <a:t> A 2-3 tree of n leaves has its height bounded by log</a:t>
            </a:r>
            <a:r>
              <a:rPr lang="en-US" kern="0" baseline="-25000" dirty="0"/>
              <a:t>2</a:t>
            </a:r>
            <a:r>
              <a:rPr lang="en-US" kern="0" dirty="0"/>
              <a:t>n.</a:t>
            </a:r>
            <a:endParaRPr lang="en-US" altLang="en-US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347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39" y="1379538"/>
            <a:ext cx="7688659" cy="193508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Data are stored in leaves, sorted from left to right.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>
                <a:cs typeface="Times New Roman" panose="02020603050405020304" pitchFamily="18" charset="0"/>
              </a:rPr>
              <a:t>Each non-leaves w serves as a searching guideline:</a:t>
            </a:r>
          </a:p>
          <a:p>
            <a:pPr marL="0" indent="0"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   - p1(w), p2(w), p3(w): pointers to children</a:t>
            </a:r>
          </a:p>
          <a:p>
            <a:pPr marL="0" indent="0"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   - k1(w), k2(w), k3(w): the largest in the children</a:t>
            </a:r>
          </a:p>
          <a:p>
            <a:pPr marL="0" indent="0"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Using 2-3 Trees to Store a Set</a:t>
            </a:r>
          </a:p>
        </p:txBody>
      </p:sp>
      <p:sp>
        <p:nvSpPr>
          <p:cNvPr id="12" name="Line 27">
            <a:extLst>
              <a:ext uri="{FF2B5EF4-FFF2-40B4-BE49-F238E27FC236}">
                <a16:creationId xmlns:a16="http://schemas.microsoft.com/office/drawing/2014/main" id="{B41B32D9-F349-4C57-A381-5275490B1D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74720" y="5055480"/>
            <a:ext cx="702030" cy="6838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8">
            <a:extLst>
              <a:ext uri="{FF2B5EF4-FFF2-40B4-BE49-F238E27FC236}">
                <a16:creationId xmlns:a16="http://schemas.microsoft.com/office/drawing/2014/main" id="{949E2752-0635-482A-8937-EACAE5FF060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1999" y="5021916"/>
            <a:ext cx="20059" cy="7561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9">
            <a:extLst>
              <a:ext uri="{FF2B5EF4-FFF2-40B4-BE49-F238E27FC236}">
                <a16:creationId xmlns:a16="http://schemas.microsoft.com/office/drawing/2014/main" id="{AD01B431-5055-4334-B366-72CA68F2C6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87307" y="5040282"/>
            <a:ext cx="732413" cy="7083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0">
            <a:extLst>
              <a:ext uri="{FF2B5EF4-FFF2-40B4-BE49-F238E27FC236}">
                <a16:creationId xmlns:a16="http://schemas.microsoft.com/office/drawing/2014/main" id="{F0BEE90E-C196-4FFC-A3C9-793613E99D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3410" y="4222741"/>
            <a:ext cx="1454022" cy="5473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1">
            <a:extLst>
              <a:ext uri="{FF2B5EF4-FFF2-40B4-BE49-F238E27FC236}">
                <a16:creationId xmlns:a16="http://schemas.microsoft.com/office/drawing/2014/main" id="{FF976611-5BC2-47A7-A16C-19FA53FBF0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3574" y="4199551"/>
            <a:ext cx="898425" cy="5442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24">
            <a:extLst>
              <a:ext uri="{FF2B5EF4-FFF2-40B4-BE49-F238E27FC236}">
                <a16:creationId xmlns:a16="http://schemas.microsoft.com/office/drawing/2014/main" id="{64C29072-48EB-4559-9983-1D364C817A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83902" y="5043450"/>
            <a:ext cx="302717" cy="7203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5">
            <a:extLst>
              <a:ext uri="{FF2B5EF4-FFF2-40B4-BE49-F238E27FC236}">
                <a16:creationId xmlns:a16="http://schemas.microsoft.com/office/drawing/2014/main" id="{4EB0188A-5E94-4B02-AE92-003AB1CE19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3068" y="5043450"/>
            <a:ext cx="420777" cy="6958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6772A2B0-9B19-4ECD-8281-357B01947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624939"/>
              </p:ext>
            </p:extLst>
          </p:nvPr>
        </p:nvGraphicFramePr>
        <p:xfrm>
          <a:off x="3051853" y="394941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FF5E9D7-ED8E-4A40-9157-8F5F7F705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818888"/>
              </p:ext>
            </p:extLst>
          </p:nvPr>
        </p:nvGraphicFramePr>
        <p:xfrm>
          <a:off x="1076453" y="478437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8DF0691E-F357-443F-B69B-1AD6C67EE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128213"/>
              </p:ext>
            </p:extLst>
          </p:nvPr>
        </p:nvGraphicFramePr>
        <p:xfrm>
          <a:off x="3948474" y="477012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33">
            <a:extLst>
              <a:ext uri="{FF2B5EF4-FFF2-40B4-BE49-F238E27FC236}">
                <a16:creationId xmlns:a16="http://schemas.microsoft.com/office/drawing/2014/main" id="{C9E7AA4C-801E-48FB-B4DB-328E5975FC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4218" y="5989320"/>
            <a:ext cx="1885" cy="259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EEE2798E-9200-4734-8D25-113E0CE99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280572"/>
              </p:ext>
            </p:extLst>
          </p:nvPr>
        </p:nvGraphicFramePr>
        <p:xfrm>
          <a:off x="581039" y="5778081"/>
          <a:ext cx="874028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34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5" name="Line 33">
            <a:extLst>
              <a:ext uri="{FF2B5EF4-FFF2-40B4-BE49-F238E27FC236}">
                <a16:creationId xmlns:a16="http://schemas.microsoft.com/office/drawing/2014/main" id="{D015C364-5D32-41F5-9DF0-C510675893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70407" y="5989320"/>
            <a:ext cx="1885" cy="259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2EF6B9C9-9D84-4E25-9AA7-9B6CBCF097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788369"/>
              </p:ext>
            </p:extLst>
          </p:nvPr>
        </p:nvGraphicFramePr>
        <p:xfrm>
          <a:off x="1777228" y="5778081"/>
          <a:ext cx="874028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34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33">
            <a:extLst>
              <a:ext uri="{FF2B5EF4-FFF2-40B4-BE49-F238E27FC236}">
                <a16:creationId xmlns:a16="http://schemas.microsoft.com/office/drawing/2014/main" id="{26C77DA0-B76A-463D-BEA6-3F7AD87FB5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70168" y="5989320"/>
            <a:ext cx="1885" cy="259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E6E49DB7-45C4-4C74-B259-E20D7B9619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124225"/>
              </p:ext>
            </p:extLst>
          </p:nvPr>
        </p:nvGraphicFramePr>
        <p:xfrm>
          <a:off x="2976989" y="5778081"/>
          <a:ext cx="874028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34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9" name="Line 33">
            <a:extLst>
              <a:ext uri="{FF2B5EF4-FFF2-40B4-BE49-F238E27FC236}">
                <a16:creationId xmlns:a16="http://schemas.microsoft.com/office/drawing/2014/main" id="{E2DF9463-987D-4CAF-9883-67F352ADFF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69929" y="5991441"/>
            <a:ext cx="1885" cy="259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B1D36B62-B674-4DF4-A06C-4A3A63AB7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458574"/>
              </p:ext>
            </p:extLst>
          </p:nvPr>
        </p:nvGraphicFramePr>
        <p:xfrm>
          <a:off x="4176750" y="5780202"/>
          <a:ext cx="874028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34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33">
            <a:extLst>
              <a:ext uri="{FF2B5EF4-FFF2-40B4-BE49-F238E27FC236}">
                <a16:creationId xmlns:a16="http://schemas.microsoft.com/office/drawing/2014/main" id="{F6327D0D-5AEB-4C56-AD61-11D05DD279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4233" y="5989320"/>
            <a:ext cx="1885" cy="259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A71DAED2-918B-453E-8BC1-4FF926C7B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41317"/>
              </p:ext>
            </p:extLst>
          </p:nvPr>
        </p:nvGraphicFramePr>
        <p:xfrm>
          <a:off x="5371054" y="5778081"/>
          <a:ext cx="874028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34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3" name="Rectangle 3">
            <a:extLst>
              <a:ext uri="{FF2B5EF4-FFF2-40B4-BE49-F238E27FC236}">
                <a16:creationId xmlns:a16="http://schemas.microsoft.com/office/drawing/2014/main" id="{125DC616-211A-4CB1-B36C-6AB8E304C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4048" y="3464909"/>
            <a:ext cx="2723303" cy="193508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struct node{ </a:t>
            </a:r>
          </a:p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   node *p1, *p2, *p3;</a:t>
            </a:r>
          </a:p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   </a:t>
            </a:r>
            <a:r>
              <a:rPr lang="en-US" altLang="en-US" sz="2000" kern="0" dirty="0" err="1">
                <a:cs typeface="Times New Roman" panose="02020603050405020304" pitchFamily="18" charset="0"/>
              </a:rPr>
              <a:t>keyvalue</a:t>
            </a:r>
            <a:r>
              <a:rPr lang="en-US" altLang="en-US" sz="2000" kern="0" dirty="0">
                <a:cs typeface="Times New Roman" panose="02020603050405020304" pitchFamily="18" charset="0"/>
              </a:rPr>
              <a:t> k1, k2, k3;</a:t>
            </a:r>
          </a:p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   other *p;</a:t>
            </a:r>
          </a:p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}     </a:t>
            </a:r>
          </a:p>
        </p:txBody>
      </p:sp>
    </p:spTree>
    <p:extLst>
      <p:ext uri="{BB962C8B-B14F-4D97-AF65-F5344CB8AC3E}">
        <p14:creationId xmlns:p14="http://schemas.microsoft.com/office/powerpoint/2010/main" val="1801509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800" y="1354919"/>
            <a:ext cx="5144512" cy="457201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dirty="0">
                <a:cs typeface="Times New Roman" panose="02020603050405020304" pitchFamily="18" charset="0"/>
              </a:rPr>
              <a:t>Search(r, x)  \\ return true if x is in the tree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2-3 Trees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3CACC58-BFB1-494A-8EC7-9E6CDCE70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799" y="1837643"/>
            <a:ext cx="4483330" cy="2256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buFontTx/>
              <a:buAutoNum type="arabicPeriod"/>
            </a:pPr>
            <a:r>
              <a:rPr lang="en-US" altLang="en-US" sz="2000" kern="0" dirty="0">
                <a:cs typeface="Times New Roman" panose="02020603050405020304" pitchFamily="18" charset="0"/>
              </a:rPr>
              <a:t>If (r == Null) return (false);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000" kern="0" dirty="0">
                <a:cs typeface="Times New Roman" panose="02020603050405020304" pitchFamily="18" charset="0"/>
              </a:rPr>
              <a:t>If (r is a leaf) return (r.k1 == x);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000" kern="0" dirty="0">
                <a:cs typeface="Times New Roman" panose="02020603050405020304" pitchFamily="18" charset="0"/>
              </a:rPr>
              <a:t>If (x &lt;= r.k1) r’ = r.p1;</a:t>
            </a:r>
          </a:p>
          <a:p>
            <a:pPr marL="0" indent="0"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      Else if (x &lt;= r.k2) r’ = r.p2;</a:t>
            </a:r>
          </a:p>
          <a:p>
            <a:pPr marL="0" indent="0"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      Else r’ = r.p3;</a:t>
            </a:r>
          </a:p>
          <a:p>
            <a:pPr marL="0" indent="0"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4. return Search(r’, x).  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1D5D5E2-8D1A-4F8F-A64C-E24F805352B7}"/>
              </a:ext>
            </a:extLst>
          </p:cNvPr>
          <p:cNvSpPr/>
          <p:nvPr/>
        </p:nvSpPr>
        <p:spPr>
          <a:xfrm>
            <a:off x="1308295" y="2616592"/>
            <a:ext cx="3460653" cy="1069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A43BB-3944-480E-9E20-580F5D842D1A}"/>
              </a:ext>
            </a:extLst>
          </p:cNvPr>
          <p:cNvSpPr txBox="1"/>
          <p:nvPr/>
        </p:nvSpPr>
        <p:spPr>
          <a:xfrm>
            <a:off x="144941" y="1676568"/>
            <a:ext cx="801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Find a proper child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5DD62DD-D69A-4305-B091-53F4CA80DD0D}"/>
              </a:ext>
            </a:extLst>
          </p:cNvPr>
          <p:cNvCxnSpPr>
            <a:cxnSpLocks/>
          </p:cNvCxnSpPr>
          <p:nvPr/>
        </p:nvCxnSpPr>
        <p:spPr>
          <a:xfrm>
            <a:off x="834257" y="2294844"/>
            <a:ext cx="474038" cy="4342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>
            <a:extLst>
              <a:ext uri="{FF2B5EF4-FFF2-40B4-BE49-F238E27FC236}">
                <a16:creationId xmlns:a16="http://schemas.microsoft.com/office/drawing/2014/main" id="{9C0E778D-9682-4DB3-9A34-9A81209CA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799" y="4254773"/>
            <a:ext cx="3625201" cy="15333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Min(r)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000" kern="0" dirty="0">
                <a:cs typeface="Times New Roman" panose="02020603050405020304" pitchFamily="18" charset="0"/>
              </a:rPr>
              <a:t>If (r == Null) return (fail);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000" kern="0" dirty="0">
                <a:cs typeface="Times New Roman" panose="02020603050405020304" pitchFamily="18" charset="0"/>
              </a:rPr>
              <a:t>If (r is a leaf) return (</a:t>
            </a:r>
            <a:r>
              <a:rPr lang="en-US" altLang="en-US" sz="2000" kern="0" dirty="0" err="1">
                <a:cs typeface="Times New Roman" panose="02020603050405020304" pitchFamily="18" charset="0"/>
              </a:rPr>
              <a:t>r.p</a:t>
            </a:r>
            <a:r>
              <a:rPr lang="en-US" altLang="en-US" sz="2000" kern="0" dirty="0"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000" kern="0" dirty="0">
                <a:cs typeface="Times New Roman" panose="02020603050405020304" pitchFamily="18" charset="0"/>
              </a:rPr>
              <a:t>return Min(r.p1).  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975B7D9-9450-413A-99F8-BA2616035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9427" y="4254773"/>
            <a:ext cx="3627546" cy="22409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Max(r)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000" kern="0" dirty="0">
                <a:cs typeface="Times New Roman" panose="02020603050405020304" pitchFamily="18" charset="0"/>
              </a:rPr>
              <a:t>If (r == Null) return (fail);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000" kern="0" dirty="0">
                <a:cs typeface="Times New Roman" panose="02020603050405020304" pitchFamily="18" charset="0"/>
              </a:rPr>
              <a:t>If (r is a leaf) return (</a:t>
            </a:r>
            <a:r>
              <a:rPr lang="en-US" altLang="en-US" sz="2000" kern="0" dirty="0" err="1">
                <a:cs typeface="Times New Roman" panose="02020603050405020304" pitchFamily="18" charset="0"/>
              </a:rPr>
              <a:t>r.p</a:t>
            </a:r>
            <a:r>
              <a:rPr lang="en-US" altLang="en-US" sz="2000" kern="0" dirty="0"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000" kern="0" dirty="0">
                <a:cs typeface="Times New Roman" panose="02020603050405020304" pitchFamily="18" charset="0"/>
              </a:rPr>
              <a:t>If (r.p3 == Null)</a:t>
            </a:r>
          </a:p>
          <a:p>
            <a:pPr marL="0" indent="0"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         return Max(r.p2)</a:t>
            </a:r>
          </a:p>
          <a:p>
            <a:pPr marL="0" indent="0"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      Else return Max(r.p3).</a:t>
            </a:r>
          </a:p>
        </p:txBody>
      </p:sp>
    </p:spTree>
    <p:extLst>
      <p:ext uri="{BB962C8B-B14F-4D97-AF65-F5344CB8AC3E}">
        <p14:creationId xmlns:p14="http://schemas.microsoft.com/office/powerpoint/2010/main" val="13482960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3904</TotalTime>
  <Words>368</Words>
  <Application>Microsoft Office PowerPoint</Application>
  <PresentationFormat>On-screen Show (4:3)</PresentationFormat>
  <Paragraphs>57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宋体</vt:lpstr>
      <vt:lpstr>Tahoma</vt:lpstr>
      <vt:lpstr>Times New Roman</vt:lpstr>
      <vt:lpstr>Wingdings</vt:lpstr>
      <vt:lpstr>Default Design</vt:lpstr>
      <vt:lpstr>CPSC-629 Analysis of Algorithms</vt:lpstr>
      <vt:lpstr>2-3 Trees</vt:lpstr>
      <vt:lpstr>Using 2-3 Trees to Store a Set</vt:lpstr>
      <vt:lpstr>Search in 2-3 Trees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258</cp:revision>
  <cp:lastPrinted>2001-01-16T17:12:14Z</cp:lastPrinted>
  <dcterms:created xsi:type="dcterms:W3CDTF">1999-07-13T19:55:20Z</dcterms:created>
  <dcterms:modified xsi:type="dcterms:W3CDTF">2022-08-31T19:12:07Z</dcterms:modified>
</cp:coreProperties>
</file>