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93" r:id="rId2"/>
    <p:sldId id="1043" r:id="rId3"/>
    <p:sldId id="613" r:id="rId4"/>
    <p:sldId id="614" r:id="rId5"/>
    <p:sldId id="615" r:id="rId6"/>
    <p:sldId id="616" r:id="rId7"/>
    <p:sldId id="617" r:id="rId8"/>
    <p:sldId id="618" r:id="rId9"/>
    <p:sldId id="619" r:id="rId10"/>
    <p:sldId id="620" r:id="rId11"/>
    <p:sldId id="621" r:id="rId12"/>
    <p:sldId id="622" r:id="rId13"/>
    <p:sldId id="623" r:id="rId14"/>
    <p:sldId id="624" r:id="rId15"/>
    <p:sldId id="625" r:id="rId16"/>
    <p:sldId id="626" r:id="rId17"/>
    <p:sldId id="627" r:id="rId18"/>
    <p:sldId id="628" r:id="rId19"/>
    <p:sldId id="629" r:id="rId20"/>
    <p:sldId id="630" r:id="rId21"/>
    <p:sldId id="631" r:id="rId22"/>
    <p:sldId id="632" r:id="rId23"/>
    <p:sldId id="633" r:id="rId24"/>
    <p:sldId id="648" r:id="rId25"/>
    <p:sldId id="649" r:id="rId26"/>
    <p:sldId id="650" r:id="rId27"/>
    <p:sldId id="651" r:id="rId28"/>
    <p:sldId id="652" r:id="rId29"/>
    <p:sldId id="653" r:id="rId30"/>
    <p:sldId id="470" r:id="rId31"/>
    <p:sldId id="654" r:id="rId32"/>
    <p:sldId id="1044" r:id="rId33"/>
    <p:sldId id="1045" r:id="rId34"/>
    <p:sldId id="1046" r:id="rId35"/>
    <p:sldId id="481" r:id="rId36"/>
    <p:sldId id="657" r:id="rId37"/>
    <p:sldId id="656" r:id="rId38"/>
    <p:sldId id="655" r:id="rId39"/>
    <p:sldId id="484" r:id="rId40"/>
    <p:sldId id="485" r:id="rId41"/>
    <p:sldId id="486" r:id="rId42"/>
    <p:sldId id="487" r:id="rId43"/>
    <p:sldId id="488" r:id="rId44"/>
    <p:sldId id="489" r:id="rId45"/>
    <p:sldId id="490" r:id="rId46"/>
    <p:sldId id="491" r:id="rId47"/>
    <p:sldId id="492" r:id="rId48"/>
    <p:sldId id="493" r:id="rId49"/>
    <p:sldId id="494" r:id="rId50"/>
    <p:sldId id="495" r:id="rId51"/>
    <p:sldId id="496" r:id="rId52"/>
    <p:sldId id="497" r:id="rId53"/>
    <p:sldId id="498" r:id="rId54"/>
    <p:sldId id="499" r:id="rId55"/>
    <p:sldId id="500" r:id="rId56"/>
    <p:sldId id="501" r:id="rId57"/>
    <p:sldId id="503" r:id="rId58"/>
    <p:sldId id="504" r:id="rId5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66FF33"/>
    <a:srgbClr val="CC3300"/>
    <a:srgbClr val="FF00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65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10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64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53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02" tIns="47351" rIns="94702" bIns="47351" numCol="1" anchor="t" anchorCtr="0" compatLnSpc="1">
            <a:prstTxWarp prst="textNoShape">
              <a:avLst/>
            </a:prstTxWarp>
          </a:bodyPr>
          <a:lstStyle>
            <a:lvl1pPr algn="l" defTabSz="947738" eaLnBrk="1" hangingPunct="1">
              <a:spcBef>
                <a:spcPct val="5000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5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9888" y="0"/>
            <a:ext cx="313531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02" tIns="47351" rIns="94702" bIns="47351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spcBef>
                <a:spcPct val="5000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5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07488"/>
            <a:ext cx="313531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02" tIns="47351" rIns="94702" bIns="47351" numCol="1" anchor="b" anchorCtr="0" compatLnSpc="1">
            <a:prstTxWarp prst="textNoShape">
              <a:avLst/>
            </a:prstTxWarp>
          </a:bodyPr>
          <a:lstStyle>
            <a:lvl1pPr algn="l" defTabSz="947738" eaLnBrk="1" hangingPunct="1">
              <a:spcBef>
                <a:spcPct val="5000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5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9888" y="9107488"/>
            <a:ext cx="313531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02" tIns="47351" rIns="94702" bIns="4735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spcBef>
                <a:spcPct val="50000"/>
              </a:spcBef>
              <a:defRPr sz="1200"/>
            </a:lvl1pPr>
          </a:lstStyle>
          <a:p>
            <a:pPr>
              <a:defRPr/>
            </a:pPr>
            <a:fld id="{08470672-DA1D-461C-A24D-DF63F6AE5E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944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6" rIns="96653" bIns="48326" numCol="1" anchor="t" anchorCtr="0" compatLnSpc="1">
            <a:prstTxWarp prst="textNoShape">
              <a:avLst/>
            </a:prstTxWarp>
          </a:bodyPr>
          <a:lstStyle>
            <a:lvl1pPr algn="l" defTabSz="966788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6" rIns="96653" bIns="48326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6" rIns="96653" bIns="483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6" rIns="96653" bIns="48326" numCol="1" anchor="b" anchorCtr="0" compatLnSpc="1">
            <a:prstTxWarp prst="textNoShape">
              <a:avLst/>
            </a:prstTxWarp>
          </a:bodyPr>
          <a:lstStyle>
            <a:lvl1pPr algn="l" defTabSz="966788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6" rIns="96653" bIns="48326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BECFA98B-FFA6-46BC-8AD4-8E1932917A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55480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BD10A-D378-4CCF-8485-42F5C02F52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6756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BAC6C-B81E-4E53-A52F-5578F6DAB1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5792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92BE2-BEAF-4A12-BB5D-5ED8031BCA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082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9A806-A132-474B-9ED4-5971C92618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633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D3F47-A79F-4715-9376-E1AF1E5F45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466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9ABA2-C947-47D3-8AA4-5F99ACD0AA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43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476D7-31E9-4B0A-B654-BC9E5157C2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7247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C45B0-74E1-4693-A4BF-8C39DD69FD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8061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A8C29-CA06-45ED-82B3-3CF9C7873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0510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C354B-55A2-4E72-83D3-DE1098C23B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7859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413A7-1334-42E7-A930-7C4B1D2224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4134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400"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400"/>
            </a:lvl1pPr>
          </a:lstStyle>
          <a:p>
            <a:pPr>
              <a:defRPr/>
            </a:pPr>
            <a:r>
              <a:rPr lang="en-US"/>
              <a:t>Notes 9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400"/>
            </a:lvl1pPr>
          </a:lstStyle>
          <a:p>
            <a:pPr>
              <a:defRPr/>
            </a:pPr>
            <a:fld id="{18F06266-031F-4FD8-AF8A-E289BAFDE5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575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39: Handling deadlocks</a:t>
            </a:r>
          </a:p>
        </p:txBody>
      </p:sp>
    </p:spTree>
    <p:extLst>
      <p:ext uri="{BB962C8B-B14F-4D97-AF65-F5344CB8AC3E}">
        <p14:creationId xmlns:p14="http://schemas.microsoft.com/office/powerpoint/2010/main" val="165887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grpSp>
        <p:nvGrpSpPr>
          <p:cNvPr id="922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9297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8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9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0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9293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4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5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6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9225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9284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85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6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7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8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9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0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1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2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6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9275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76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7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8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9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0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1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2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3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7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9266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67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8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9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0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1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2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3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4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8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9229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231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9232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3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234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9235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36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38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9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9240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1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42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3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244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245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6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7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9248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2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53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4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255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6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9257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8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9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260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1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2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3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4" name="Text Box 84"/>
          <p:cNvSpPr txBox="1">
            <a:spLocks noChangeArrowheads="1"/>
          </p:cNvSpPr>
          <p:nvPr/>
        </p:nvSpPr>
        <p:spPr bwMode="auto">
          <a:xfrm>
            <a:off x="3971925" y="6161088"/>
            <a:ext cx="32273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Graduate Database</a:t>
            </a:r>
          </a:p>
        </p:txBody>
      </p:sp>
      <p:sp>
        <p:nvSpPr>
          <p:cNvPr id="9265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467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8"/>
          <p:cNvSpPr>
            <a:spLocks noChangeArrowheads="1"/>
          </p:cNvSpPr>
          <p:nvPr/>
        </p:nvSpPr>
        <p:spPr bwMode="auto">
          <a:xfrm>
            <a:off x="896938" y="455613"/>
            <a:ext cx="738505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Containment Relations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60488"/>
            <a:ext cx="7456488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884" name="Oval 1"/>
          <p:cNvSpPr>
            <a:spLocks noChangeArrowheads="1"/>
          </p:cNvSpPr>
          <p:nvPr/>
        </p:nvSpPr>
        <p:spPr bwMode="auto">
          <a:xfrm>
            <a:off x="1509713" y="1431925"/>
            <a:ext cx="6288087" cy="3235325"/>
          </a:xfrm>
          <a:prstGeom prst="ellipse">
            <a:avLst/>
          </a:prstGeom>
          <a:noFill/>
          <a:ln w="381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5" name="Oval 5"/>
          <p:cNvSpPr>
            <a:spLocks noChangeArrowheads="1"/>
          </p:cNvSpPr>
          <p:nvPr/>
        </p:nvSpPr>
        <p:spPr bwMode="auto">
          <a:xfrm>
            <a:off x="1958975" y="1647825"/>
            <a:ext cx="5434013" cy="2498725"/>
          </a:xfrm>
          <a:prstGeom prst="ellipse">
            <a:avLst/>
          </a:prstGeom>
          <a:noFill/>
          <a:ln w="3810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6" name="Oval 6"/>
          <p:cNvSpPr>
            <a:spLocks noChangeArrowheads="1"/>
          </p:cNvSpPr>
          <p:nvPr/>
        </p:nvSpPr>
        <p:spPr bwMode="auto">
          <a:xfrm>
            <a:off x="2286000" y="2032000"/>
            <a:ext cx="4891088" cy="1979613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7" name="TextBox 2"/>
          <p:cNvSpPr txBox="1">
            <a:spLocks noChangeArrowheads="1"/>
          </p:cNvSpPr>
          <p:nvPr/>
        </p:nvSpPr>
        <p:spPr bwMode="auto">
          <a:xfrm>
            <a:off x="1219200" y="1333500"/>
            <a:ext cx="20097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 schedules</a:t>
            </a:r>
          </a:p>
        </p:txBody>
      </p:sp>
      <p:sp>
        <p:nvSpPr>
          <p:cNvPr id="122888" name="TextBox 8"/>
          <p:cNvSpPr txBox="1">
            <a:spLocks noChangeArrowheads="1"/>
          </p:cNvSpPr>
          <p:nvPr/>
        </p:nvSpPr>
        <p:spPr bwMode="auto">
          <a:xfrm>
            <a:off x="3371850" y="4135438"/>
            <a:ext cx="27193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Conflict-serializable schedules</a:t>
            </a:r>
          </a:p>
        </p:txBody>
      </p:sp>
      <p:sp>
        <p:nvSpPr>
          <p:cNvPr id="122889" name="TextBox 9"/>
          <p:cNvSpPr txBox="1">
            <a:spLocks noChangeArrowheads="1"/>
          </p:cNvSpPr>
          <p:nvPr/>
        </p:nvSpPr>
        <p:spPr bwMode="auto">
          <a:xfrm>
            <a:off x="4413250" y="1727200"/>
            <a:ext cx="5254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2PL</a:t>
            </a:r>
          </a:p>
        </p:txBody>
      </p:sp>
      <p:sp>
        <p:nvSpPr>
          <p:cNvPr id="122890" name="Oval 10"/>
          <p:cNvSpPr>
            <a:spLocks noChangeArrowheads="1"/>
          </p:cNvSpPr>
          <p:nvPr/>
        </p:nvSpPr>
        <p:spPr bwMode="auto">
          <a:xfrm>
            <a:off x="3079750" y="2227263"/>
            <a:ext cx="3803650" cy="1589087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91" name="TextBox 11"/>
          <p:cNvSpPr txBox="1">
            <a:spLocks noChangeArrowheads="1"/>
          </p:cNvSpPr>
          <p:nvPr/>
        </p:nvSpPr>
        <p:spPr bwMode="auto">
          <a:xfrm>
            <a:off x="4589463" y="3405188"/>
            <a:ext cx="631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serial</a:t>
            </a:r>
          </a:p>
        </p:txBody>
      </p:sp>
      <p:sp>
        <p:nvSpPr>
          <p:cNvPr id="122892" name="TextBox 9"/>
          <p:cNvSpPr txBox="1">
            <a:spLocks noChangeArrowheads="1"/>
          </p:cNvSpPr>
          <p:nvPr/>
        </p:nvSpPr>
        <p:spPr bwMode="auto">
          <a:xfrm>
            <a:off x="608013" y="5475288"/>
            <a:ext cx="1803400" cy="7381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 schedule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equivalent to a serial schedule</a:t>
            </a:r>
          </a:p>
        </p:txBody>
      </p:sp>
      <p:sp>
        <p:nvSpPr>
          <p:cNvPr id="122893" name="TextBox 9"/>
          <p:cNvSpPr txBox="1">
            <a:spLocks noChangeArrowheads="1"/>
          </p:cNvSpPr>
          <p:nvPr/>
        </p:nvSpPr>
        <p:spPr bwMode="auto">
          <a:xfrm>
            <a:off x="2579688" y="5486400"/>
            <a:ext cx="2070100" cy="738188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Conflict-serializable schedule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can be swapped into a serial schedule</a:t>
            </a:r>
          </a:p>
        </p:txBody>
      </p:sp>
      <p:sp>
        <p:nvSpPr>
          <p:cNvPr id="122894" name="TextBox 9"/>
          <p:cNvSpPr txBox="1">
            <a:spLocks noChangeArrowheads="1"/>
          </p:cNvSpPr>
          <p:nvPr/>
        </p:nvSpPr>
        <p:spPr bwMode="auto">
          <a:xfrm>
            <a:off x="4818063" y="5486400"/>
            <a:ext cx="1473200" cy="738188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2PL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transactions locks before any unlock.</a:t>
            </a:r>
          </a:p>
        </p:txBody>
      </p:sp>
      <p:sp>
        <p:nvSpPr>
          <p:cNvPr id="122895" name="TextBox 9"/>
          <p:cNvSpPr txBox="1">
            <a:spLocks noChangeArrowheads="1"/>
          </p:cNvSpPr>
          <p:nvPr/>
        </p:nvSpPr>
        <p:spPr bwMode="auto">
          <a:xfrm>
            <a:off x="6461125" y="5486400"/>
            <a:ext cx="1990725" cy="7381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Serial schedule: transactions are executed one after the other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46"/>
          <p:cNvSpPr txBox="1">
            <a:spLocks noChangeArrowheads="1"/>
          </p:cNvSpPr>
          <p:nvPr/>
        </p:nvSpPr>
        <p:spPr bwMode="auto">
          <a:xfrm>
            <a:off x="1525588" y="1555750"/>
            <a:ext cx="6746875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Beyond the simple 2PL protocol, it is all a matter of improving performance and allowing more concurrency …….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8"/>
          <p:cNvSpPr>
            <a:spLocks noChangeArrowheads="1"/>
          </p:cNvSpPr>
          <p:nvPr/>
        </p:nvSpPr>
        <p:spPr bwMode="auto">
          <a:xfrm>
            <a:off x="784225" y="541338"/>
            <a:ext cx="748982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Recall our study on conflict-serializability</a:t>
            </a:r>
          </a:p>
        </p:txBody>
      </p:sp>
      <p:sp>
        <p:nvSpPr>
          <p:cNvPr id="6147" name="TextBox 53"/>
          <p:cNvSpPr txBox="1">
            <a:spLocks noChangeArrowheads="1"/>
          </p:cNvSpPr>
          <p:nvPr/>
        </p:nvSpPr>
        <p:spPr bwMode="auto">
          <a:xfrm>
            <a:off x="771525" y="1503363"/>
            <a:ext cx="4729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Read and write by two transactions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148" name="Group 103"/>
          <p:cNvGrpSpPr>
            <a:grpSpLocks/>
          </p:cNvGrpSpPr>
          <p:nvPr/>
        </p:nvGrpSpPr>
        <p:grpSpPr bwMode="auto">
          <a:xfrm>
            <a:off x="2328863" y="4365625"/>
            <a:ext cx="4065587" cy="1479550"/>
            <a:chOff x="2140969" y="3381722"/>
            <a:chExt cx="4066459" cy="1480264"/>
          </a:xfrm>
        </p:grpSpPr>
        <p:grpSp>
          <p:nvGrpSpPr>
            <p:cNvPr id="6189" name="Group 104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208" name="TextBox 12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209" name="Freeform 12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210" name="Straight Arrow Connector 12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11" name="Straight Arrow Connector 12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212" name="TextBox 12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190" name="Group 105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203" name="TextBox 11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204" name="Freeform 11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205" name="Straight Arrow Connector 12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06" name="Straight Arrow Connector 12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207" name="TextBox 12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191" name="Group 106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198" name="TextBox 11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199" name="Freeform 11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200" name="Straight Arrow Connector 11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01" name="Straight Arrow Connector 11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202" name="TextBox 11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192" name="Group 107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193" name="TextBox 10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194" name="Freeform 10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195" name="Straight Arrow Connector 11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96" name="Straight Arrow Connector 11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197" name="TextBox 11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149" name="Group 128"/>
          <p:cNvGrpSpPr>
            <a:grpSpLocks/>
          </p:cNvGrpSpPr>
          <p:nvPr/>
        </p:nvGrpSpPr>
        <p:grpSpPr bwMode="auto">
          <a:xfrm>
            <a:off x="3092450" y="5291138"/>
            <a:ext cx="304800" cy="161925"/>
            <a:chOff x="1863969" y="3018728"/>
            <a:chExt cx="1091227" cy="472844"/>
          </a:xfrm>
        </p:grpSpPr>
        <p:cxnSp>
          <p:nvCxnSpPr>
            <p:cNvPr id="6187" name="Straight Connector 129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88" name="Straight Connector 130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50" name="Group 134"/>
          <p:cNvGrpSpPr>
            <a:grpSpLocks/>
          </p:cNvGrpSpPr>
          <p:nvPr/>
        </p:nvGrpSpPr>
        <p:grpSpPr bwMode="auto">
          <a:xfrm>
            <a:off x="4992688" y="4552950"/>
            <a:ext cx="304800" cy="161925"/>
            <a:chOff x="1863969" y="3018728"/>
            <a:chExt cx="1091227" cy="472844"/>
          </a:xfrm>
        </p:grpSpPr>
        <p:cxnSp>
          <p:nvCxnSpPr>
            <p:cNvPr id="6185" name="Straight Connector 135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86" name="Straight Connector 136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51" name="Group 137"/>
          <p:cNvGrpSpPr>
            <a:grpSpLocks/>
          </p:cNvGrpSpPr>
          <p:nvPr/>
        </p:nvGrpSpPr>
        <p:grpSpPr bwMode="auto">
          <a:xfrm>
            <a:off x="4992688" y="5281613"/>
            <a:ext cx="304800" cy="161925"/>
            <a:chOff x="1863969" y="3018728"/>
            <a:chExt cx="1091227" cy="472844"/>
          </a:xfrm>
        </p:grpSpPr>
        <p:cxnSp>
          <p:nvCxnSpPr>
            <p:cNvPr id="6183" name="Straight Connector 138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84" name="Straight Connector 139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52" name="TextBox 152"/>
          <p:cNvSpPr txBox="1">
            <a:spLocks noChangeArrowheads="1"/>
          </p:cNvSpPr>
          <p:nvPr/>
        </p:nvSpPr>
        <p:spPr bwMode="auto">
          <a:xfrm>
            <a:off x="3457575" y="4397375"/>
            <a:ext cx="585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grpSp>
        <p:nvGrpSpPr>
          <p:cNvPr id="6153" name="Group 7"/>
          <p:cNvGrpSpPr>
            <a:grpSpLocks/>
          </p:cNvGrpSpPr>
          <p:nvPr/>
        </p:nvGrpSpPr>
        <p:grpSpPr bwMode="auto">
          <a:xfrm>
            <a:off x="2328863" y="2409825"/>
            <a:ext cx="4065587" cy="1481138"/>
            <a:chOff x="2140969" y="3381722"/>
            <a:chExt cx="4066459" cy="1480264"/>
          </a:xfrm>
        </p:grpSpPr>
        <p:grpSp>
          <p:nvGrpSpPr>
            <p:cNvPr id="6159" name="Group 67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178" name="TextBox 9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179" name="Freeform 9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180" name="Straight Arrow Connector 10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81" name="Straight Arrow Connector 10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182" name="TextBox 10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160" name="Group 68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173" name="TextBox 9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174" name="Freeform 9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175" name="Straight Arrow Connector 9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76" name="Straight Arrow Connector 9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177" name="TextBox 9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161" name="Group 69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168" name="TextBox 8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169" name="Freeform 8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170" name="Straight Arrow Connector 9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71" name="Straight Arrow Connector 9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172" name="TextBox 9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162" name="Group 70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163" name="TextBox 8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164" name="Freeform 8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165" name="Straight Arrow Connector 8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66" name="Straight Arrow Connector 8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167" name="TextBox 8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sp>
        <p:nvSpPr>
          <p:cNvPr id="6154" name="TextBox 8"/>
          <p:cNvSpPr txBox="1">
            <a:spLocks noChangeArrowheads="1"/>
          </p:cNvSpPr>
          <p:nvPr/>
        </p:nvSpPr>
        <p:spPr bwMode="auto">
          <a:xfrm>
            <a:off x="3517900" y="3187700"/>
            <a:ext cx="587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155" name="TextBox 149"/>
          <p:cNvSpPr txBox="1">
            <a:spLocks noChangeArrowheads="1"/>
          </p:cNvSpPr>
          <p:nvPr/>
        </p:nvSpPr>
        <p:spPr bwMode="auto">
          <a:xfrm>
            <a:off x="5438775" y="2436813"/>
            <a:ext cx="585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156" name="TextBox 150"/>
          <p:cNvSpPr txBox="1">
            <a:spLocks noChangeArrowheads="1"/>
          </p:cNvSpPr>
          <p:nvPr/>
        </p:nvSpPr>
        <p:spPr bwMode="auto">
          <a:xfrm>
            <a:off x="3468688" y="242887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157" name="TextBox 151"/>
          <p:cNvSpPr txBox="1">
            <a:spLocks noChangeArrowheads="1"/>
          </p:cNvSpPr>
          <p:nvPr/>
        </p:nvSpPr>
        <p:spPr bwMode="auto">
          <a:xfrm>
            <a:off x="5418138" y="317817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cxnSp>
        <p:nvCxnSpPr>
          <p:cNvPr id="6158" name="Straight Connector 2"/>
          <p:cNvCxnSpPr>
            <a:cxnSpLocks noChangeShapeType="1"/>
          </p:cNvCxnSpPr>
          <p:nvPr/>
        </p:nvCxnSpPr>
        <p:spPr bwMode="auto">
          <a:xfrm flipV="1">
            <a:off x="811213" y="1889125"/>
            <a:ext cx="4430712" cy="7938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11510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ChangeArrowheads="1"/>
          </p:cNvSpPr>
          <p:nvPr/>
        </p:nvSpPr>
        <p:spPr bwMode="auto">
          <a:xfrm>
            <a:off x="784225" y="541338"/>
            <a:ext cx="748982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Recall our study on conflict-serializability</a:t>
            </a:r>
          </a:p>
        </p:txBody>
      </p:sp>
      <p:sp>
        <p:nvSpPr>
          <p:cNvPr id="7171" name="TextBox 53"/>
          <p:cNvSpPr txBox="1">
            <a:spLocks noChangeArrowheads="1"/>
          </p:cNvSpPr>
          <p:nvPr/>
        </p:nvSpPr>
        <p:spPr bwMode="auto">
          <a:xfrm>
            <a:off x="771525" y="1503363"/>
            <a:ext cx="4729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Read and write by two transactions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212" name="TextBox 98"/>
          <p:cNvSpPr txBox="1">
            <a:spLocks noChangeArrowheads="1"/>
          </p:cNvSpPr>
          <p:nvPr/>
        </p:nvSpPr>
        <p:spPr bwMode="auto">
          <a:xfrm>
            <a:off x="2328863" y="2747963"/>
            <a:ext cx="1927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7173" name="Freeform 99"/>
          <p:cNvSpPr>
            <a:spLocks/>
          </p:cNvSpPr>
          <p:nvPr/>
        </p:nvSpPr>
        <p:spPr bwMode="auto">
          <a:xfrm>
            <a:off x="2890838" y="2678113"/>
            <a:ext cx="619125" cy="144462"/>
          </a:xfrm>
          <a:custGeom>
            <a:avLst/>
            <a:gdLst>
              <a:gd name="T0" fmla="*/ 0 w 603849"/>
              <a:gd name="T1" fmla="*/ 252625 h 138248"/>
              <a:gd name="T2" fmla="*/ 417326 w 603849"/>
              <a:gd name="T3" fmla="*/ 410 h 138248"/>
              <a:gd name="T4" fmla="*/ 859194 w 603849"/>
              <a:gd name="T5" fmla="*/ 205333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7174" name="Straight Arrow Connector 100"/>
          <p:cNvCxnSpPr>
            <a:cxnSpLocks noChangeShapeType="1"/>
          </p:cNvCxnSpPr>
          <p:nvPr/>
        </p:nvCxnSpPr>
        <p:spPr bwMode="auto">
          <a:xfrm>
            <a:off x="3438525" y="2746375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" name="Straight Arrow Connector 101"/>
          <p:cNvCxnSpPr>
            <a:cxnSpLocks noChangeShapeType="1"/>
          </p:cNvCxnSpPr>
          <p:nvPr/>
        </p:nvCxnSpPr>
        <p:spPr bwMode="auto">
          <a:xfrm flipH="1">
            <a:off x="2843213" y="2768600"/>
            <a:ext cx="144462" cy="84138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6" name="TextBox 102"/>
          <p:cNvSpPr txBox="1">
            <a:spLocks noChangeArrowheads="1"/>
          </p:cNvSpPr>
          <p:nvPr/>
        </p:nvSpPr>
        <p:spPr bwMode="auto">
          <a:xfrm>
            <a:off x="2960688" y="2413000"/>
            <a:ext cx="5699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207" name="TextBox 93"/>
          <p:cNvSpPr txBox="1">
            <a:spLocks noChangeArrowheads="1"/>
          </p:cNvSpPr>
          <p:nvPr/>
        </p:nvSpPr>
        <p:spPr bwMode="auto">
          <a:xfrm>
            <a:off x="2366963" y="3490913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7178" name="Freeform 94"/>
          <p:cNvSpPr>
            <a:spLocks/>
          </p:cNvSpPr>
          <p:nvPr/>
        </p:nvSpPr>
        <p:spPr bwMode="auto">
          <a:xfrm>
            <a:off x="2927350" y="3421063"/>
            <a:ext cx="620713" cy="142875"/>
          </a:xfrm>
          <a:custGeom>
            <a:avLst/>
            <a:gdLst>
              <a:gd name="T0" fmla="*/ 0 w 603849"/>
              <a:gd name="T1" fmla="*/ 228716 h 138248"/>
              <a:gd name="T2" fmla="*/ 427057 w 603849"/>
              <a:gd name="T3" fmla="*/ 372 h 138248"/>
              <a:gd name="T4" fmla="*/ 879234 w 603849"/>
              <a:gd name="T5" fmla="*/ 185901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7179" name="Straight Arrow Connector 95"/>
          <p:cNvCxnSpPr>
            <a:cxnSpLocks noChangeShapeType="1"/>
          </p:cNvCxnSpPr>
          <p:nvPr/>
        </p:nvCxnSpPr>
        <p:spPr bwMode="auto">
          <a:xfrm>
            <a:off x="3476625" y="3489325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80" name="Straight Arrow Connector 96"/>
          <p:cNvCxnSpPr>
            <a:cxnSpLocks noChangeShapeType="1"/>
          </p:cNvCxnSpPr>
          <p:nvPr/>
        </p:nvCxnSpPr>
        <p:spPr bwMode="auto">
          <a:xfrm flipH="1">
            <a:off x="2879725" y="3511550"/>
            <a:ext cx="146050" cy="84138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81" name="TextBox 97"/>
          <p:cNvSpPr txBox="1">
            <a:spLocks noChangeArrowheads="1"/>
          </p:cNvSpPr>
          <p:nvPr/>
        </p:nvSpPr>
        <p:spPr bwMode="auto">
          <a:xfrm>
            <a:off x="2997200" y="3155950"/>
            <a:ext cx="5715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202" name="TextBox 88"/>
          <p:cNvSpPr txBox="1">
            <a:spLocks noChangeArrowheads="1"/>
          </p:cNvSpPr>
          <p:nvPr/>
        </p:nvSpPr>
        <p:spPr bwMode="auto">
          <a:xfrm>
            <a:off x="4265613" y="2743200"/>
            <a:ext cx="202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7183" name="Freeform 89"/>
          <p:cNvSpPr>
            <a:spLocks/>
          </p:cNvSpPr>
          <p:nvPr/>
        </p:nvSpPr>
        <p:spPr bwMode="auto">
          <a:xfrm>
            <a:off x="4827588" y="2673350"/>
            <a:ext cx="619125" cy="144463"/>
          </a:xfrm>
          <a:custGeom>
            <a:avLst/>
            <a:gdLst>
              <a:gd name="T0" fmla="*/ 0 w 603849"/>
              <a:gd name="T1" fmla="*/ 252640 h 138248"/>
              <a:gd name="T2" fmla="*/ 417326 w 603849"/>
              <a:gd name="T3" fmla="*/ 410 h 138248"/>
              <a:gd name="T4" fmla="*/ 859194 w 603849"/>
              <a:gd name="T5" fmla="*/ 205347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7184" name="Straight Arrow Connector 90"/>
          <p:cNvCxnSpPr>
            <a:cxnSpLocks noChangeShapeType="1"/>
          </p:cNvCxnSpPr>
          <p:nvPr/>
        </p:nvCxnSpPr>
        <p:spPr bwMode="auto">
          <a:xfrm>
            <a:off x="5375275" y="2743200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85" name="Straight Arrow Connector 91"/>
          <p:cNvCxnSpPr>
            <a:cxnSpLocks noChangeShapeType="1"/>
          </p:cNvCxnSpPr>
          <p:nvPr/>
        </p:nvCxnSpPr>
        <p:spPr bwMode="auto">
          <a:xfrm flipH="1">
            <a:off x="4779963" y="2763838"/>
            <a:ext cx="144462" cy="84137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86" name="TextBox 92"/>
          <p:cNvSpPr txBox="1">
            <a:spLocks noChangeArrowheads="1"/>
          </p:cNvSpPr>
          <p:nvPr/>
        </p:nvSpPr>
        <p:spPr bwMode="auto">
          <a:xfrm>
            <a:off x="4897438" y="2409825"/>
            <a:ext cx="5699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197" name="TextBox 83"/>
          <p:cNvSpPr txBox="1">
            <a:spLocks noChangeArrowheads="1"/>
          </p:cNvSpPr>
          <p:nvPr/>
        </p:nvSpPr>
        <p:spPr bwMode="auto">
          <a:xfrm>
            <a:off x="4265613" y="3476625"/>
            <a:ext cx="21288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7188" name="Freeform 84"/>
          <p:cNvSpPr>
            <a:spLocks/>
          </p:cNvSpPr>
          <p:nvPr/>
        </p:nvSpPr>
        <p:spPr bwMode="auto">
          <a:xfrm>
            <a:off x="4827588" y="3406775"/>
            <a:ext cx="619125" cy="144463"/>
          </a:xfrm>
          <a:custGeom>
            <a:avLst/>
            <a:gdLst>
              <a:gd name="T0" fmla="*/ 0 w 603849"/>
              <a:gd name="T1" fmla="*/ 252640 h 138248"/>
              <a:gd name="T2" fmla="*/ 417326 w 603849"/>
              <a:gd name="T3" fmla="*/ 410 h 138248"/>
              <a:gd name="T4" fmla="*/ 859194 w 603849"/>
              <a:gd name="T5" fmla="*/ 205347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7189" name="Straight Arrow Connector 85"/>
          <p:cNvCxnSpPr>
            <a:cxnSpLocks noChangeShapeType="1"/>
          </p:cNvCxnSpPr>
          <p:nvPr/>
        </p:nvCxnSpPr>
        <p:spPr bwMode="auto">
          <a:xfrm>
            <a:off x="5375275" y="3475038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90" name="Straight Arrow Connector 86"/>
          <p:cNvCxnSpPr>
            <a:cxnSpLocks noChangeShapeType="1"/>
          </p:cNvCxnSpPr>
          <p:nvPr/>
        </p:nvCxnSpPr>
        <p:spPr bwMode="auto">
          <a:xfrm flipH="1">
            <a:off x="4779963" y="3497263"/>
            <a:ext cx="144462" cy="84137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91" name="TextBox 87"/>
          <p:cNvSpPr txBox="1">
            <a:spLocks noChangeArrowheads="1"/>
          </p:cNvSpPr>
          <p:nvPr/>
        </p:nvSpPr>
        <p:spPr bwMode="auto">
          <a:xfrm>
            <a:off x="4897438" y="3141663"/>
            <a:ext cx="5699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grpSp>
        <p:nvGrpSpPr>
          <p:cNvPr id="7192" name="Group 103"/>
          <p:cNvGrpSpPr>
            <a:grpSpLocks/>
          </p:cNvGrpSpPr>
          <p:nvPr/>
        </p:nvGrpSpPr>
        <p:grpSpPr bwMode="auto">
          <a:xfrm>
            <a:off x="2328863" y="4365625"/>
            <a:ext cx="4065587" cy="1479550"/>
            <a:chOff x="2140969" y="3381722"/>
            <a:chExt cx="4066459" cy="1480264"/>
          </a:xfrm>
        </p:grpSpPr>
        <p:grpSp>
          <p:nvGrpSpPr>
            <p:cNvPr id="7208" name="Group 104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7227" name="TextBox 12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7228" name="Freeform 12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7229" name="Straight Arrow Connector 12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30" name="Straight Arrow Connector 12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31" name="TextBox 12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7209" name="Group 105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7222" name="TextBox 11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7223" name="Freeform 11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7224" name="Straight Arrow Connector 12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25" name="Straight Arrow Connector 12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26" name="TextBox 12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7210" name="Group 106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7217" name="TextBox 11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7218" name="Freeform 11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7219" name="Straight Arrow Connector 11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20" name="Straight Arrow Connector 11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21" name="TextBox 11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7211" name="Group 107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7212" name="TextBox 10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7213" name="Freeform 10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7214" name="Straight Arrow Connector 11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15" name="Straight Arrow Connector 11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16" name="TextBox 11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7193" name="Group 128"/>
          <p:cNvGrpSpPr>
            <a:grpSpLocks/>
          </p:cNvGrpSpPr>
          <p:nvPr/>
        </p:nvGrpSpPr>
        <p:grpSpPr bwMode="auto">
          <a:xfrm>
            <a:off x="3092450" y="5291138"/>
            <a:ext cx="304800" cy="161925"/>
            <a:chOff x="1863969" y="3018728"/>
            <a:chExt cx="1091227" cy="472844"/>
          </a:xfrm>
        </p:grpSpPr>
        <p:cxnSp>
          <p:nvCxnSpPr>
            <p:cNvPr id="7206" name="Straight Connector 129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07" name="Straight Connector 130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194" name="Group 134"/>
          <p:cNvGrpSpPr>
            <a:grpSpLocks/>
          </p:cNvGrpSpPr>
          <p:nvPr/>
        </p:nvGrpSpPr>
        <p:grpSpPr bwMode="auto">
          <a:xfrm>
            <a:off x="4992688" y="4552950"/>
            <a:ext cx="304800" cy="161925"/>
            <a:chOff x="1863969" y="3018728"/>
            <a:chExt cx="1091227" cy="472844"/>
          </a:xfrm>
        </p:grpSpPr>
        <p:cxnSp>
          <p:nvCxnSpPr>
            <p:cNvPr id="7204" name="Straight Connector 135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05" name="Straight Connector 136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195" name="Group 137"/>
          <p:cNvGrpSpPr>
            <a:grpSpLocks/>
          </p:cNvGrpSpPr>
          <p:nvPr/>
        </p:nvGrpSpPr>
        <p:grpSpPr bwMode="auto">
          <a:xfrm>
            <a:off x="4992688" y="5281613"/>
            <a:ext cx="304800" cy="161925"/>
            <a:chOff x="1863969" y="3018728"/>
            <a:chExt cx="1091227" cy="472844"/>
          </a:xfrm>
        </p:grpSpPr>
        <p:cxnSp>
          <p:nvCxnSpPr>
            <p:cNvPr id="7202" name="Straight Connector 138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03" name="Straight Connector 139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53" name="TextBox 8"/>
          <p:cNvSpPr txBox="1">
            <a:spLocks noChangeArrowheads="1"/>
          </p:cNvSpPr>
          <p:nvPr/>
        </p:nvSpPr>
        <p:spPr bwMode="auto">
          <a:xfrm>
            <a:off x="3517900" y="3187700"/>
            <a:ext cx="587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4" name="TextBox 149"/>
          <p:cNvSpPr txBox="1">
            <a:spLocks noChangeArrowheads="1"/>
          </p:cNvSpPr>
          <p:nvPr/>
        </p:nvSpPr>
        <p:spPr bwMode="auto">
          <a:xfrm>
            <a:off x="5438775" y="2436813"/>
            <a:ext cx="5857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5" name="TextBox 150"/>
          <p:cNvSpPr txBox="1">
            <a:spLocks noChangeArrowheads="1"/>
          </p:cNvSpPr>
          <p:nvPr/>
        </p:nvSpPr>
        <p:spPr bwMode="auto">
          <a:xfrm>
            <a:off x="3468688" y="2428875"/>
            <a:ext cx="585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6" name="TextBox 151"/>
          <p:cNvSpPr txBox="1">
            <a:spLocks noChangeArrowheads="1"/>
          </p:cNvSpPr>
          <p:nvPr/>
        </p:nvSpPr>
        <p:spPr bwMode="auto">
          <a:xfrm>
            <a:off x="5418138" y="3178175"/>
            <a:ext cx="585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7200" name="TextBox 152"/>
          <p:cNvSpPr txBox="1">
            <a:spLocks noChangeArrowheads="1"/>
          </p:cNvSpPr>
          <p:nvPr/>
        </p:nvSpPr>
        <p:spPr bwMode="auto">
          <a:xfrm>
            <a:off x="3457575" y="4397375"/>
            <a:ext cx="585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cxnSp>
        <p:nvCxnSpPr>
          <p:cNvPr id="7201" name="Straight Connector 62"/>
          <p:cNvCxnSpPr>
            <a:cxnSpLocks noChangeShapeType="1"/>
          </p:cNvCxnSpPr>
          <p:nvPr/>
        </p:nvCxnSpPr>
        <p:spPr bwMode="auto">
          <a:xfrm flipV="1">
            <a:off x="811213" y="1889125"/>
            <a:ext cx="4430712" cy="7938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60391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8"/>
          <p:cNvSpPr>
            <a:spLocks noChangeArrowheads="1"/>
          </p:cNvSpPr>
          <p:nvPr/>
        </p:nvSpPr>
        <p:spPr bwMode="auto">
          <a:xfrm>
            <a:off x="784225" y="541338"/>
            <a:ext cx="748982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Recall our study on conflict-serializability</a:t>
            </a:r>
          </a:p>
        </p:txBody>
      </p:sp>
      <p:sp>
        <p:nvSpPr>
          <p:cNvPr id="8195" name="TextBox 53"/>
          <p:cNvSpPr txBox="1">
            <a:spLocks noChangeArrowheads="1"/>
          </p:cNvSpPr>
          <p:nvPr/>
        </p:nvSpPr>
        <p:spPr bwMode="auto">
          <a:xfrm>
            <a:off x="771525" y="1503363"/>
            <a:ext cx="4729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Read and write by two transactions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212" name="TextBox 98"/>
          <p:cNvSpPr txBox="1">
            <a:spLocks noChangeArrowheads="1"/>
          </p:cNvSpPr>
          <p:nvPr/>
        </p:nvSpPr>
        <p:spPr bwMode="auto">
          <a:xfrm>
            <a:off x="2328863" y="2747963"/>
            <a:ext cx="1927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8197" name="Freeform 99"/>
          <p:cNvSpPr>
            <a:spLocks/>
          </p:cNvSpPr>
          <p:nvPr/>
        </p:nvSpPr>
        <p:spPr bwMode="auto">
          <a:xfrm>
            <a:off x="2890838" y="2678113"/>
            <a:ext cx="619125" cy="144462"/>
          </a:xfrm>
          <a:custGeom>
            <a:avLst/>
            <a:gdLst>
              <a:gd name="T0" fmla="*/ 0 w 603849"/>
              <a:gd name="T1" fmla="*/ 252625 h 138248"/>
              <a:gd name="T2" fmla="*/ 417326 w 603849"/>
              <a:gd name="T3" fmla="*/ 410 h 138248"/>
              <a:gd name="T4" fmla="*/ 859194 w 603849"/>
              <a:gd name="T5" fmla="*/ 205333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8198" name="Straight Arrow Connector 100"/>
          <p:cNvCxnSpPr>
            <a:cxnSpLocks noChangeShapeType="1"/>
          </p:cNvCxnSpPr>
          <p:nvPr/>
        </p:nvCxnSpPr>
        <p:spPr bwMode="auto">
          <a:xfrm>
            <a:off x="3438525" y="2746375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99" name="Straight Arrow Connector 101"/>
          <p:cNvCxnSpPr>
            <a:cxnSpLocks noChangeShapeType="1"/>
          </p:cNvCxnSpPr>
          <p:nvPr/>
        </p:nvCxnSpPr>
        <p:spPr bwMode="auto">
          <a:xfrm flipH="1">
            <a:off x="2843213" y="2768600"/>
            <a:ext cx="144462" cy="84138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0" name="TextBox 102"/>
          <p:cNvSpPr txBox="1">
            <a:spLocks noChangeArrowheads="1"/>
          </p:cNvSpPr>
          <p:nvPr/>
        </p:nvSpPr>
        <p:spPr bwMode="auto">
          <a:xfrm>
            <a:off x="2960688" y="2413000"/>
            <a:ext cx="5699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207" name="TextBox 93"/>
          <p:cNvSpPr txBox="1">
            <a:spLocks noChangeArrowheads="1"/>
          </p:cNvSpPr>
          <p:nvPr/>
        </p:nvSpPr>
        <p:spPr bwMode="auto">
          <a:xfrm>
            <a:off x="2366963" y="3490913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8202" name="Freeform 94"/>
          <p:cNvSpPr>
            <a:spLocks/>
          </p:cNvSpPr>
          <p:nvPr/>
        </p:nvSpPr>
        <p:spPr bwMode="auto">
          <a:xfrm>
            <a:off x="2927350" y="3421063"/>
            <a:ext cx="620713" cy="142875"/>
          </a:xfrm>
          <a:custGeom>
            <a:avLst/>
            <a:gdLst>
              <a:gd name="T0" fmla="*/ 0 w 603849"/>
              <a:gd name="T1" fmla="*/ 228716 h 138248"/>
              <a:gd name="T2" fmla="*/ 427057 w 603849"/>
              <a:gd name="T3" fmla="*/ 372 h 138248"/>
              <a:gd name="T4" fmla="*/ 879234 w 603849"/>
              <a:gd name="T5" fmla="*/ 185901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8203" name="Straight Arrow Connector 95"/>
          <p:cNvCxnSpPr>
            <a:cxnSpLocks noChangeShapeType="1"/>
          </p:cNvCxnSpPr>
          <p:nvPr/>
        </p:nvCxnSpPr>
        <p:spPr bwMode="auto">
          <a:xfrm>
            <a:off x="3476625" y="3489325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4" name="Straight Arrow Connector 96"/>
          <p:cNvCxnSpPr>
            <a:cxnSpLocks noChangeShapeType="1"/>
          </p:cNvCxnSpPr>
          <p:nvPr/>
        </p:nvCxnSpPr>
        <p:spPr bwMode="auto">
          <a:xfrm flipH="1">
            <a:off x="2879725" y="3511550"/>
            <a:ext cx="146050" cy="84138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5" name="TextBox 97"/>
          <p:cNvSpPr txBox="1">
            <a:spLocks noChangeArrowheads="1"/>
          </p:cNvSpPr>
          <p:nvPr/>
        </p:nvSpPr>
        <p:spPr bwMode="auto">
          <a:xfrm>
            <a:off x="2997200" y="3155950"/>
            <a:ext cx="5715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202" name="TextBox 88"/>
          <p:cNvSpPr txBox="1">
            <a:spLocks noChangeArrowheads="1"/>
          </p:cNvSpPr>
          <p:nvPr/>
        </p:nvSpPr>
        <p:spPr bwMode="auto">
          <a:xfrm>
            <a:off x="4265613" y="2743200"/>
            <a:ext cx="202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8207" name="Freeform 89"/>
          <p:cNvSpPr>
            <a:spLocks/>
          </p:cNvSpPr>
          <p:nvPr/>
        </p:nvSpPr>
        <p:spPr bwMode="auto">
          <a:xfrm>
            <a:off x="4827588" y="2673350"/>
            <a:ext cx="619125" cy="144463"/>
          </a:xfrm>
          <a:custGeom>
            <a:avLst/>
            <a:gdLst>
              <a:gd name="T0" fmla="*/ 0 w 603849"/>
              <a:gd name="T1" fmla="*/ 252640 h 138248"/>
              <a:gd name="T2" fmla="*/ 417326 w 603849"/>
              <a:gd name="T3" fmla="*/ 410 h 138248"/>
              <a:gd name="T4" fmla="*/ 859194 w 603849"/>
              <a:gd name="T5" fmla="*/ 205347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8208" name="Straight Arrow Connector 90"/>
          <p:cNvCxnSpPr>
            <a:cxnSpLocks noChangeShapeType="1"/>
          </p:cNvCxnSpPr>
          <p:nvPr/>
        </p:nvCxnSpPr>
        <p:spPr bwMode="auto">
          <a:xfrm>
            <a:off x="5375275" y="2743200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9" name="Straight Arrow Connector 91"/>
          <p:cNvCxnSpPr>
            <a:cxnSpLocks noChangeShapeType="1"/>
          </p:cNvCxnSpPr>
          <p:nvPr/>
        </p:nvCxnSpPr>
        <p:spPr bwMode="auto">
          <a:xfrm flipH="1">
            <a:off x="4779963" y="2763838"/>
            <a:ext cx="144462" cy="84137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0" name="TextBox 92"/>
          <p:cNvSpPr txBox="1">
            <a:spLocks noChangeArrowheads="1"/>
          </p:cNvSpPr>
          <p:nvPr/>
        </p:nvSpPr>
        <p:spPr bwMode="auto">
          <a:xfrm>
            <a:off x="4897438" y="2409825"/>
            <a:ext cx="5699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197" name="TextBox 83"/>
          <p:cNvSpPr txBox="1">
            <a:spLocks noChangeArrowheads="1"/>
          </p:cNvSpPr>
          <p:nvPr/>
        </p:nvSpPr>
        <p:spPr bwMode="auto">
          <a:xfrm>
            <a:off x="4265613" y="3476625"/>
            <a:ext cx="21288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8212" name="Freeform 84"/>
          <p:cNvSpPr>
            <a:spLocks/>
          </p:cNvSpPr>
          <p:nvPr/>
        </p:nvSpPr>
        <p:spPr bwMode="auto">
          <a:xfrm>
            <a:off x="4827588" y="3406775"/>
            <a:ext cx="619125" cy="144463"/>
          </a:xfrm>
          <a:custGeom>
            <a:avLst/>
            <a:gdLst>
              <a:gd name="T0" fmla="*/ 0 w 603849"/>
              <a:gd name="T1" fmla="*/ 252640 h 138248"/>
              <a:gd name="T2" fmla="*/ 417326 w 603849"/>
              <a:gd name="T3" fmla="*/ 410 h 138248"/>
              <a:gd name="T4" fmla="*/ 859194 w 603849"/>
              <a:gd name="T5" fmla="*/ 205347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8213" name="Straight Arrow Connector 85"/>
          <p:cNvCxnSpPr>
            <a:cxnSpLocks noChangeShapeType="1"/>
          </p:cNvCxnSpPr>
          <p:nvPr/>
        </p:nvCxnSpPr>
        <p:spPr bwMode="auto">
          <a:xfrm>
            <a:off x="5375275" y="3475038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4" name="Straight Arrow Connector 86"/>
          <p:cNvCxnSpPr>
            <a:cxnSpLocks noChangeShapeType="1"/>
          </p:cNvCxnSpPr>
          <p:nvPr/>
        </p:nvCxnSpPr>
        <p:spPr bwMode="auto">
          <a:xfrm flipH="1">
            <a:off x="4779963" y="3497263"/>
            <a:ext cx="144462" cy="84137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5" name="TextBox 87"/>
          <p:cNvSpPr txBox="1">
            <a:spLocks noChangeArrowheads="1"/>
          </p:cNvSpPr>
          <p:nvPr/>
        </p:nvSpPr>
        <p:spPr bwMode="auto">
          <a:xfrm>
            <a:off x="4897438" y="3141663"/>
            <a:ext cx="5699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grpSp>
        <p:nvGrpSpPr>
          <p:cNvPr id="8216" name="Group 103"/>
          <p:cNvGrpSpPr>
            <a:grpSpLocks/>
          </p:cNvGrpSpPr>
          <p:nvPr/>
        </p:nvGrpSpPr>
        <p:grpSpPr bwMode="auto">
          <a:xfrm>
            <a:off x="2328863" y="4365625"/>
            <a:ext cx="4065587" cy="1479550"/>
            <a:chOff x="2140969" y="3381722"/>
            <a:chExt cx="4066459" cy="1480264"/>
          </a:xfrm>
        </p:grpSpPr>
        <p:grpSp>
          <p:nvGrpSpPr>
            <p:cNvPr id="8235" name="Group 104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8254" name="TextBox 12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8255" name="Freeform 12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8256" name="Straight Arrow Connector 12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57" name="Straight Arrow Connector 12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58" name="TextBox 12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8236" name="Group 105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8249" name="TextBox 11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8250" name="Freeform 11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8251" name="Straight Arrow Connector 12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52" name="Straight Arrow Connector 12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53" name="TextBox 12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8237" name="Group 106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8244" name="TextBox 11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8245" name="Freeform 11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8246" name="Straight Arrow Connector 11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47" name="Straight Arrow Connector 11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48" name="TextBox 11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8238" name="Group 107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8239" name="TextBox 10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8240" name="Freeform 10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8241" name="Straight Arrow Connector 11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42" name="Straight Arrow Connector 11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43" name="TextBox 11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8217" name="Group 128"/>
          <p:cNvGrpSpPr>
            <a:grpSpLocks/>
          </p:cNvGrpSpPr>
          <p:nvPr/>
        </p:nvGrpSpPr>
        <p:grpSpPr bwMode="auto">
          <a:xfrm>
            <a:off x="3092450" y="5291138"/>
            <a:ext cx="304800" cy="161925"/>
            <a:chOff x="1863969" y="3018728"/>
            <a:chExt cx="1091227" cy="472844"/>
          </a:xfrm>
        </p:grpSpPr>
        <p:cxnSp>
          <p:nvCxnSpPr>
            <p:cNvPr id="8233" name="Straight Connector 129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34" name="Straight Connector 130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218" name="Group 134"/>
          <p:cNvGrpSpPr>
            <a:grpSpLocks/>
          </p:cNvGrpSpPr>
          <p:nvPr/>
        </p:nvGrpSpPr>
        <p:grpSpPr bwMode="auto">
          <a:xfrm>
            <a:off x="4992688" y="4552950"/>
            <a:ext cx="304800" cy="161925"/>
            <a:chOff x="1863969" y="3018728"/>
            <a:chExt cx="1091227" cy="472844"/>
          </a:xfrm>
        </p:grpSpPr>
        <p:cxnSp>
          <p:nvCxnSpPr>
            <p:cNvPr id="8231" name="Straight Connector 135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32" name="Straight Connector 136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219" name="Group 137"/>
          <p:cNvGrpSpPr>
            <a:grpSpLocks/>
          </p:cNvGrpSpPr>
          <p:nvPr/>
        </p:nvGrpSpPr>
        <p:grpSpPr bwMode="auto">
          <a:xfrm>
            <a:off x="4992688" y="5281613"/>
            <a:ext cx="304800" cy="161925"/>
            <a:chOff x="1863969" y="3018728"/>
            <a:chExt cx="1091227" cy="472844"/>
          </a:xfrm>
        </p:grpSpPr>
        <p:cxnSp>
          <p:nvCxnSpPr>
            <p:cNvPr id="8229" name="Straight Connector 138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30" name="Straight Connector 139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53" name="TextBox 8"/>
          <p:cNvSpPr txBox="1">
            <a:spLocks noChangeArrowheads="1"/>
          </p:cNvSpPr>
          <p:nvPr/>
        </p:nvSpPr>
        <p:spPr bwMode="auto">
          <a:xfrm>
            <a:off x="3517900" y="3187700"/>
            <a:ext cx="587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4" name="TextBox 149"/>
          <p:cNvSpPr txBox="1">
            <a:spLocks noChangeArrowheads="1"/>
          </p:cNvSpPr>
          <p:nvPr/>
        </p:nvSpPr>
        <p:spPr bwMode="auto">
          <a:xfrm>
            <a:off x="5438775" y="2436813"/>
            <a:ext cx="5857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5" name="TextBox 150"/>
          <p:cNvSpPr txBox="1">
            <a:spLocks noChangeArrowheads="1"/>
          </p:cNvSpPr>
          <p:nvPr/>
        </p:nvSpPr>
        <p:spPr bwMode="auto">
          <a:xfrm>
            <a:off x="3468688" y="2428875"/>
            <a:ext cx="585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6" name="TextBox 151"/>
          <p:cNvSpPr txBox="1">
            <a:spLocks noChangeArrowheads="1"/>
          </p:cNvSpPr>
          <p:nvPr/>
        </p:nvSpPr>
        <p:spPr bwMode="auto">
          <a:xfrm>
            <a:off x="5418138" y="3178175"/>
            <a:ext cx="585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8224" name="TextBox 152"/>
          <p:cNvSpPr txBox="1">
            <a:spLocks noChangeArrowheads="1"/>
          </p:cNvSpPr>
          <p:nvPr/>
        </p:nvSpPr>
        <p:spPr bwMode="auto">
          <a:xfrm>
            <a:off x="3457575" y="4397375"/>
            <a:ext cx="585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8225" name="Oval 1"/>
          <p:cNvSpPr>
            <a:spLocks noChangeArrowheads="1"/>
          </p:cNvSpPr>
          <p:nvPr/>
        </p:nvSpPr>
        <p:spPr bwMode="auto">
          <a:xfrm>
            <a:off x="2452688" y="4348163"/>
            <a:ext cx="1565275" cy="792162"/>
          </a:xfrm>
          <a:prstGeom prst="ellips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8226" name="Rectangle 72"/>
          <p:cNvSpPr>
            <a:spLocks noChangeArrowheads="1"/>
          </p:cNvSpPr>
          <p:nvPr/>
        </p:nvSpPr>
        <p:spPr bwMode="auto">
          <a:xfrm>
            <a:off x="6281738" y="1951038"/>
            <a:ext cx="2757487" cy="1939925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Concurrent reads on the same element do not conflict. Thus, locking by a read that prevents others from reading discourages concurrency. </a:t>
            </a:r>
          </a:p>
        </p:txBody>
      </p:sp>
      <p:cxnSp>
        <p:nvCxnSpPr>
          <p:cNvPr id="8227" name="Straight Arrow Connector 73"/>
          <p:cNvCxnSpPr>
            <a:cxnSpLocks noChangeShapeType="1"/>
          </p:cNvCxnSpPr>
          <p:nvPr/>
        </p:nvCxnSpPr>
        <p:spPr bwMode="auto">
          <a:xfrm flipH="1">
            <a:off x="3789363" y="2836863"/>
            <a:ext cx="2698750" cy="1627187"/>
          </a:xfrm>
          <a:prstGeom prst="straightConnector1">
            <a:avLst/>
          </a:prstGeom>
          <a:noFill/>
          <a:ln w="57150" algn="ctr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28" name="Straight Connector 65"/>
          <p:cNvCxnSpPr>
            <a:cxnSpLocks noChangeShapeType="1"/>
          </p:cNvCxnSpPr>
          <p:nvPr/>
        </p:nvCxnSpPr>
        <p:spPr bwMode="auto">
          <a:xfrm flipV="1">
            <a:off x="811213" y="1889125"/>
            <a:ext cx="4430712" cy="7938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7246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/>
          <p:cNvSpPr>
            <a:spLocks noChangeArrowheads="1"/>
          </p:cNvSpPr>
          <p:nvPr/>
        </p:nvSpPr>
        <p:spPr bwMode="auto">
          <a:xfrm>
            <a:off x="784225" y="541338"/>
            <a:ext cx="748982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Recall our study on conflict-serializability</a:t>
            </a:r>
          </a:p>
        </p:txBody>
      </p:sp>
      <p:sp>
        <p:nvSpPr>
          <p:cNvPr id="9219" name="TextBox 53"/>
          <p:cNvSpPr txBox="1">
            <a:spLocks noChangeArrowheads="1"/>
          </p:cNvSpPr>
          <p:nvPr/>
        </p:nvSpPr>
        <p:spPr bwMode="auto">
          <a:xfrm>
            <a:off x="771525" y="1503363"/>
            <a:ext cx="4729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Read and write by two transactions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212" name="TextBox 98"/>
          <p:cNvSpPr txBox="1">
            <a:spLocks noChangeArrowheads="1"/>
          </p:cNvSpPr>
          <p:nvPr/>
        </p:nvSpPr>
        <p:spPr bwMode="auto">
          <a:xfrm>
            <a:off x="2328863" y="2747963"/>
            <a:ext cx="1927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9221" name="Freeform 99"/>
          <p:cNvSpPr>
            <a:spLocks/>
          </p:cNvSpPr>
          <p:nvPr/>
        </p:nvSpPr>
        <p:spPr bwMode="auto">
          <a:xfrm>
            <a:off x="2890838" y="2678113"/>
            <a:ext cx="619125" cy="144462"/>
          </a:xfrm>
          <a:custGeom>
            <a:avLst/>
            <a:gdLst>
              <a:gd name="T0" fmla="*/ 0 w 603849"/>
              <a:gd name="T1" fmla="*/ 252625 h 138248"/>
              <a:gd name="T2" fmla="*/ 417326 w 603849"/>
              <a:gd name="T3" fmla="*/ 410 h 138248"/>
              <a:gd name="T4" fmla="*/ 859194 w 603849"/>
              <a:gd name="T5" fmla="*/ 205333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9222" name="Straight Arrow Connector 100"/>
          <p:cNvCxnSpPr>
            <a:cxnSpLocks noChangeShapeType="1"/>
          </p:cNvCxnSpPr>
          <p:nvPr/>
        </p:nvCxnSpPr>
        <p:spPr bwMode="auto">
          <a:xfrm>
            <a:off x="3438525" y="2746375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3" name="Straight Arrow Connector 101"/>
          <p:cNvCxnSpPr>
            <a:cxnSpLocks noChangeShapeType="1"/>
          </p:cNvCxnSpPr>
          <p:nvPr/>
        </p:nvCxnSpPr>
        <p:spPr bwMode="auto">
          <a:xfrm flipH="1">
            <a:off x="2843213" y="2768600"/>
            <a:ext cx="144462" cy="84138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4" name="TextBox 102"/>
          <p:cNvSpPr txBox="1">
            <a:spLocks noChangeArrowheads="1"/>
          </p:cNvSpPr>
          <p:nvPr/>
        </p:nvSpPr>
        <p:spPr bwMode="auto">
          <a:xfrm>
            <a:off x="2960688" y="2413000"/>
            <a:ext cx="5699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207" name="TextBox 93"/>
          <p:cNvSpPr txBox="1">
            <a:spLocks noChangeArrowheads="1"/>
          </p:cNvSpPr>
          <p:nvPr/>
        </p:nvSpPr>
        <p:spPr bwMode="auto">
          <a:xfrm>
            <a:off x="2366963" y="3490913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9226" name="Freeform 94"/>
          <p:cNvSpPr>
            <a:spLocks/>
          </p:cNvSpPr>
          <p:nvPr/>
        </p:nvSpPr>
        <p:spPr bwMode="auto">
          <a:xfrm>
            <a:off x="2927350" y="3421063"/>
            <a:ext cx="620713" cy="142875"/>
          </a:xfrm>
          <a:custGeom>
            <a:avLst/>
            <a:gdLst>
              <a:gd name="T0" fmla="*/ 0 w 603849"/>
              <a:gd name="T1" fmla="*/ 228716 h 138248"/>
              <a:gd name="T2" fmla="*/ 427057 w 603849"/>
              <a:gd name="T3" fmla="*/ 372 h 138248"/>
              <a:gd name="T4" fmla="*/ 879234 w 603849"/>
              <a:gd name="T5" fmla="*/ 185901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9227" name="Straight Arrow Connector 95"/>
          <p:cNvCxnSpPr>
            <a:cxnSpLocks noChangeShapeType="1"/>
          </p:cNvCxnSpPr>
          <p:nvPr/>
        </p:nvCxnSpPr>
        <p:spPr bwMode="auto">
          <a:xfrm>
            <a:off x="3476625" y="3489325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8" name="Straight Arrow Connector 96"/>
          <p:cNvCxnSpPr>
            <a:cxnSpLocks noChangeShapeType="1"/>
          </p:cNvCxnSpPr>
          <p:nvPr/>
        </p:nvCxnSpPr>
        <p:spPr bwMode="auto">
          <a:xfrm flipH="1">
            <a:off x="2879725" y="3511550"/>
            <a:ext cx="146050" cy="84138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9" name="TextBox 97"/>
          <p:cNvSpPr txBox="1">
            <a:spLocks noChangeArrowheads="1"/>
          </p:cNvSpPr>
          <p:nvPr/>
        </p:nvSpPr>
        <p:spPr bwMode="auto">
          <a:xfrm>
            <a:off x="2997200" y="3155950"/>
            <a:ext cx="5715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202" name="TextBox 88"/>
          <p:cNvSpPr txBox="1">
            <a:spLocks noChangeArrowheads="1"/>
          </p:cNvSpPr>
          <p:nvPr/>
        </p:nvSpPr>
        <p:spPr bwMode="auto">
          <a:xfrm>
            <a:off x="4265613" y="2743200"/>
            <a:ext cx="202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9231" name="Freeform 89"/>
          <p:cNvSpPr>
            <a:spLocks/>
          </p:cNvSpPr>
          <p:nvPr/>
        </p:nvSpPr>
        <p:spPr bwMode="auto">
          <a:xfrm>
            <a:off x="4827588" y="2673350"/>
            <a:ext cx="619125" cy="144463"/>
          </a:xfrm>
          <a:custGeom>
            <a:avLst/>
            <a:gdLst>
              <a:gd name="T0" fmla="*/ 0 w 603849"/>
              <a:gd name="T1" fmla="*/ 252640 h 138248"/>
              <a:gd name="T2" fmla="*/ 417326 w 603849"/>
              <a:gd name="T3" fmla="*/ 410 h 138248"/>
              <a:gd name="T4" fmla="*/ 859194 w 603849"/>
              <a:gd name="T5" fmla="*/ 205347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9232" name="Straight Arrow Connector 90"/>
          <p:cNvCxnSpPr>
            <a:cxnSpLocks noChangeShapeType="1"/>
          </p:cNvCxnSpPr>
          <p:nvPr/>
        </p:nvCxnSpPr>
        <p:spPr bwMode="auto">
          <a:xfrm>
            <a:off x="5375275" y="2743200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3" name="Straight Arrow Connector 91"/>
          <p:cNvCxnSpPr>
            <a:cxnSpLocks noChangeShapeType="1"/>
          </p:cNvCxnSpPr>
          <p:nvPr/>
        </p:nvCxnSpPr>
        <p:spPr bwMode="auto">
          <a:xfrm flipH="1">
            <a:off x="4779963" y="2763838"/>
            <a:ext cx="144462" cy="84137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4" name="TextBox 92"/>
          <p:cNvSpPr txBox="1">
            <a:spLocks noChangeArrowheads="1"/>
          </p:cNvSpPr>
          <p:nvPr/>
        </p:nvSpPr>
        <p:spPr bwMode="auto">
          <a:xfrm>
            <a:off x="4897438" y="2409825"/>
            <a:ext cx="5699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197" name="TextBox 83"/>
          <p:cNvSpPr txBox="1">
            <a:spLocks noChangeArrowheads="1"/>
          </p:cNvSpPr>
          <p:nvPr/>
        </p:nvSpPr>
        <p:spPr bwMode="auto">
          <a:xfrm>
            <a:off x="4265613" y="3476625"/>
            <a:ext cx="21288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9236" name="Freeform 84"/>
          <p:cNvSpPr>
            <a:spLocks/>
          </p:cNvSpPr>
          <p:nvPr/>
        </p:nvSpPr>
        <p:spPr bwMode="auto">
          <a:xfrm>
            <a:off x="4827588" y="3406775"/>
            <a:ext cx="619125" cy="144463"/>
          </a:xfrm>
          <a:custGeom>
            <a:avLst/>
            <a:gdLst>
              <a:gd name="T0" fmla="*/ 0 w 603849"/>
              <a:gd name="T1" fmla="*/ 252640 h 138248"/>
              <a:gd name="T2" fmla="*/ 417326 w 603849"/>
              <a:gd name="T3" fmla="*/ 410 h 138248"/>
              <a:gd name="T4" fmla="*/ 859194 w 603849"/>
              <a:gd name="T5" fmla="*/ 205347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9237" name="Straight Arrow Connector 85"/>
          <p:cNvCxnSpPr>
            <a:cxnSpLocks noChangeShapeType="1"/>
          </p:cNvCxnSpPr>
          <p:nvPr/>
        </p:nvCxnSpPr>
        <p:spPr bwMode="auto">
          <a:xfrm>
            <a:off x="5375275" y="3475038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8" name="Straight Arrow Connector 86"/>
          <p:cNvCxnSpPr>
            <a:cxnSpLocks noChangeShapeType="1"/>
          </p:cNvCxnSpPr>
          <p:nvPr/>
        </p:nvCxnSpPr>
        <p:spPr bwMode="auto">
          <a:xfrm flipH="1">
            <a:off x="4779963" y="3497263"/>
            <a:ext cx="144462" cy="84137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9" name="TextBox 87"/>
          <p:cNvSpPr txBox="1">
            <a:spLocks noChangeArrowheads="1"/>
          </p:cNvSpPr>
          <p:nvPr/>
        </p:nvSpPr>
        <p:spPr bwMode="auto">
          <a:xfrm>
            <a:off x="4897438" y="3141663"/>
            <a:ext cx="5699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grpSp>
        <p:nvGrpSpPr>
          <p:cNvPr id="9240" name="Group 103"/>
          <p:cNvGrpSpPr>
            <a:grpSpLocks/>
          </p:cNvGrpSpPr>
          <p:nvPr/>
        </p:nvGrpSpPr>
        <p:grpSpPr bwMode="auto">
          <a:xfrm>
            <a:off x="2328863" y="4365625"/>
            <a:ext cx="4065587" cy="1479550"/>
            <a:chOff x="2140969" y="3381722"/>
            <a:chExt cx="4066459" cy="1480264"/>
          </a:xfrm>
        </p:grpSpPr>
        <p:grpSp>
          <p:nvGrpSpPr>
            <p:cNvPr id="9266" name="Group 104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9285" name="TextBox 12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9286" name="Freeform 12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9287" name="Straight Arrow Connector 12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88" name="Straight Arrow Connector 12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289" name="TextBox 12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9267" name="Group 105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9280" name="TextBox 11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9281" name="Freeform 11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9282" name="Straight Arrow Connector 12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83" name="Straight Arrow Connector 12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284" name="TextBox 12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9268" name="Group 106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9275" name="TextBox 11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9276" name="Freeform 11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9277" name="Straight Arrow Connector 11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78" name="Straight Arrow Connector 11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279" name="TextBox 11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9269" name="Group 107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9270" name="TextBox 10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9271" name="Freeform 10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9272" name="Straight Arrow Connector 11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73" name="Straight Arrow Connector 11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274" name="TextBox 11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9241" name="Group 128"/>
          <p:cNvGrpSpPr>
            <a:grpSpLocks/>
          </p:cNvGrpSpPr>
          <p:nvPr/>
        </p:nvGrpSpPr>
        <p:grpSpPr bwMode="auto">
          <a:xfrm>
            <a:off x="3092450" y="5291138"/>
            <a:ext cx="304800" cy="161925"/>
            <a:chOff x="1863969" y="3018728"/>
            <a:chExt cx="1091227" cy="472844"/>
          </a:xfrm>
        </p:grpSpPr>
        <p:cxnSp>
          <p:nvCxnSpPr>
            <p:cNvPr id="9264" name="Straight Connector 129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65" name="Straight Connector 130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242" name="Group 134"/>
          <p:cNvGrpSpPr>
            <a:grpSpLocks/>
          </p:cNvGrpSpPr>
          <p:nvPr/>
        </p:nvGrpSpPr>
        <p:grpSpPr bwMode="auto">
          <a:xfrm>
            <a:off x="4992688" y="4552950"/>
            <a:ext cx="304800" cy="161925"/>
            <a:chOff x="1863969" y="3018728"/>
            <a:chExt cx="1091227" cy="472844"/>
          </a:xfrm>
        </p:grpSpPr>
        <p:cxnSp>
          <p:nvCxnSpPr>
            <p:cNvPr id="9262" name="Straight Connector 135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63" name="Straight Connector 136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243" name="Group 137"/>
          <p:cNvGrpSpPr>
            <a:grpSpLocks/>
          </p:cNvGrpSpPr>
          <p:nvPr/>
        </p:nvGrpSpPr>
        <p:grpSpPr bwMode="auto">
          <a:xfrm>
            <a:off x="4992688" y="5281613"/>
            <a:ext cx="304800" cy="161925"/>
            <a:chOff x="1863969" y="3018728"/>
            <a:chExt cx="1091227" cy="472844"/>
          </a:xfrm>
        </p:grpSpPr>
        <p:cxnSp>
          <p:nvCxnSpPr>
            <p:cNvPr id="9260" name="Straight Connector 138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61" name="Straight Connector 139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53" name="TextBox 8"/>
          <p:cNvSpPr txBox="1">
            <a:spLocks noChangeArrowheads="1"/>
          </p:cNvSpPr>
          <p:nvPr/>
        </p:nvSpPr>
        <p:spPr bwMode="auto">
          <a:xfrm>
            <a:off x="3517900" y="3187700"/>
            <a:ext cx="587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4" name="TextBox 149"/>
          <p:cNvSpPr txBox="1">
            <a:spLocks noChangeArrowheads="1"/>
          </p:cNvSpPr>
          <p:nvPr/>
        </p:nvSpPr>
        <p:spPr bwMode="auto">
          <a:xfrm>
            <a:off x="5438775" y="2436813"/>
            <a:ext cx="5857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5" name="TextBox 150"/>
          <p:cNvSpPr txBox="1">
            <a:spLocks noChangeArrowheads="1"/>
          </p:cNvSpPr>
          <p:nvPr/>
        </p:nvSpPr>
        <p:spPr bwMode="auto">
          <a:xfrm>
            <a:off x="3468688" y="2428875"/>
            <a:ext cx="585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6" name="TextBox 151"/>
          <p:cNvSpPr txBox="1">
            <a:spLocks noChangeArrowheads="1"/>
          </p:cNvSpPr>
          <p:nvPr/>
        </p:nvSpPr>
        <p:spPr bwMode="auto">
          <a:xfrm>
            <a:off x="5418138" y="3178175"/>
            <a:ext cx="585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9248" name="TextBox 152"/>
          <p:cNvSpPr txBox="1">
            <a:spLocks noChangeArrowheads="1"/>
          </p:cNvSpPr>
          <p:nvPr/>
        </p:nvSpPr>
        <p:spPr bwMode="auto">
          <a:xfrm>
            <a:off x="3457575" y="4397375"/>
            <a:ext cx="585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9249" name="Rectangle 83"/>
          <p:cNvSpPr>
            <a:spLocks noChangeArrowheads="1"/>
          </p:cNvSpPr>
          <p:nvPr/>
        </p:nvSpPr>
        <p:spPr bwMode="auto">
          <a:xfrm>
            <a:off x="6281738" y="1951038"/>
            <a:ext cx="2757487" cy="1939925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Concurrent reads on the same element do not conflict. Thus, locking by a read that prevents others from reading discourages concurrency. </a:t>
            </a:r>
          </a:p>
        </p:txBody>
      </p:sp>
      <p:sp>
        <p:nvSpPr>
          <p:cNvPr id="9250" name="Oval 1"/>
          <p:cNvSpPr>
            <a:spLocks noChangeArrowheads="1"/>
          </p:cNvSpPr>
          <p:nvPr/>
        </p:nvSpPr>
        <p:spPr bwMode="auto">
          <a:xfrm>
            <a:off x="2452688" y="4348163"/>
            <a:ext cx="1565275" cy="792162"/>
          </a:xfrm>
          <a:prstGeom prst="ellips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cxnSp>
        <p:nvCxnSpPr>
          <p:cNvPr id="9251" name="Straight Arrow Connector 85"/>
          <p:cNvCxnSpPr>
            <a:cxnSpLocks noChangeShapeType="1"/>
            <a:endCxn id="9250" idx="7"/>
          </p:cNvCxnSpPr>
          <p:nvPr/>
        </p:nvCxnSpPr>
        <p:spPr bwMode="auto">
          <a:xfrm flipH="1">
            <a:off x="3789363" y="2836863"/>
            <a:ext cx="2698750" cy="1627187"/>
          </a:xfrm>
          <a:prstGeom prst="straightConnector1">
            <a:avLst/>
          </a:prstGeom>
          <a:noFill/>
          <a:ln w="57150" algn="ctr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52" name="Rectangle 86"/>
          <p:cNvSpPr>
            <a:spLocks noChangeArrowheads="1"/>
          </p:cNvSpPr>
          <p:nvPr/>
        </p:nvSpPr>
        <p:spPr bwMode="auto">
          <a:xfrm>
            <a:off x="7216775" y="5054600"/>
            <a:ext cx="1646238" cy="1322388"/>
          </a:xfrm>
          <a:prstGeom prst="rect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However, write conflicts with any other actions</a:t>
            </a:r>
            <a:endParaRPr lang="en-US" altLang="en-US" sz="2000"/>
          </a:p>
        </p:txBody>
      </p:sp>
      <p:cxnSp>
        <p:nvCxnSpPr>
          <p:cNvPr id="9253" name="Straight Arrow Connector 92"/>
          <p:cNvCxnSpPr>
            <a:cxnSpLocks noChangeShapeType="1"/>
          </p:cNvCxnSpPr>
          <p:nvPr/>
        </p:nvCxnSpPr>
        <p:spPr bwMode="auto">
          <a:xfrm flipH="1" flipV="1">
            <a:off x="6003925" y="4910138"/>
            <a:ext cx="1252538" cy="727075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54" name="Straight Arrow Connector 93"/>
          <p:cNvCxnSpPr>
            <a:cxnSpLocks noChangeShapeType="1"/>
          </p:cNvCxnSpPr>
          <p:nvPr/>
        </p:nvCxnSpPr>
        <p:spPr bwMode="auto">
          <a:xfrm flipH="1" flipV="1">
            <a:off x="6013450" y="5583238"/>
            <a:ext cx="1330325" cy="430212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55" name="Straight Arrow Connector 94"/>
          <p:cNvCxnSpPr>
            <a:cxnSpLocks noChangeShapeType="1"/>
          </p:cNvCxnSpPr>
          <p:nvPr/>
        </p:nvCxnSpPr>
        <p:spPr bwMode="auto">
          <a:xfrm flipH="1" flipV="1">
            <a:off x="3797300" y="5808663"/>
            <a:ext cx="3459163" cy="428625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56" name="Oval 108"/>
          <p:cNvSpPr>
            <a:spLocks noChangeArrowheads="1"/>
          </p:cNvSpPr>
          <p:nvPr/>
        </p:nvSpPr>
        <p:spPr bwMode="auto">
          <a:xfrm>
            <a:off x="2501900" y="5151438"/>
            <a:ext cx="1560513" cy="735012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9257" name="Oval 108"/>
          <p:cNvSpPr>
            <a:spLocks noChangeArrowheads="1"/>
          </p:cNvSpPr>
          <p:nvPr/>
        </p:nvSpPr>
        <p:spPr bwMode="auto">
          <a:xfrm>
            <a:off x="4483100" y="5133975"/>
            <a:ext cx="1558925" cy="7350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9258" name="Oval 108"/>
          <p:cNvSpPr>
            <a:spLocks noChangeArrowheads="1"/>
          </p:cNvSpPr>
          <p:nvPr/>
        </p:nvSpPr>
        <p:spPr bwMode="auto">
          <a:xfrm>
            <a:off x="4454525" y="4410075"/>
            <a:ext cx="1558925" cy="7350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cxnSp>
        <p:nvCxnSpPr>
          <p:cNvPr id="9259" name="Straight Connector 72"/>
          <p:cNvCxnSpPr>
            <a:cxnSpLocks noChangeShapeType="1"/>
          </p:cNvCxnSpPr>
          <p:nvPr/>
        </p:nvCxnSpPr>
        <p:spPr bwMode="auto">
          <a:xfrm flipV="1">
            <a:off x="811213" y="1889125"/>
            <a:ext cx="4430712" cy="7938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98251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3438" y="523875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Thus,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1075" y="1558925"/>
            <a:ext cx="7256463" cy="44878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We may have two different kinds of locks on elements:</a:t>
            </a:r>
          </a:p>
          <a:p>
            <a:pPr marL="0" indent="0" eaLnBrk="1" hangingPunct="1">
              <a:buFontTx/>
              <a:buNone/>
            </a:pPr>
            <a:endParaRPr lang="en-US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7636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3438" y="523875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Thus,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1075" y="1558925"/>
            <a:ext cx="7256463" cy="44878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We may have two different kinds of locks on elements:</a:t>
            </a:r>
          </a:p>
          <a:p>
            <a:pPr marL="0" indent="0" eaLnBrk="1" hangingPunct="1">
              <a:buFontTx/>
              <a:buNone/>
            </a:pPr>
            <a:endParaRPr lang="en-US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Read-lock (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shared-lock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i="1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by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on A: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friendly to reads, but block writes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Write-lock (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exclusive-lock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4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by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on A: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block any other actions.</a:t>
            </a:r>
          </a:p>
        </p:txBody>
      </p:sp>
    </p:spTree>
    <p:extLst>
      <p:ext uri="{BB962C8B-B14F-4D97-AF65-F5344CB8AC3E}">
        <p14:creationId xmlns:p14="http://schemas.microsoft.com/office/powerpoint/2010/main" val="119965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833438" y="523875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Thus,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1075" y="1558925"/>
            <a:ext cx="7256463" cy="44878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We may have two different kinds of locks on elements:</a:t>
            </a:r>
          </a:p>
          <a:p>
            <a:pPr marL="0" indent="0" eaLnBrk="1" hangingPunct="1">
              <a:buFontTx/>
              <a:buNone/>
            </a:pPr>
            <a:endParaRPr lang="en-US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Read-lock (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shared-lock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i="1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by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on A: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friendly to reads, but block writes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Write-lock (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exclusive-lock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4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by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on A: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block any other actions.</a:t>
            </a:r>
          </a:p>
          <a:p>
            <a:pPr marL="0" indent="0" eaLnBrk="1" hangingPunct="1"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S =  ......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r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……</a:t>
            </a:r>
          </a:p>
          <a:p>
            <a:pPr marL="0" indent="0"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272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33438" y="523875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Thus,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1075" y="1558925"/>
            <a:ext cx="7256463" cy="44878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We may have two different kinds of locks on elements:</a:t>
            </a:r>
          </a:p>
          <a:p>
            <a:pPr marL="0" indent="0" eaLnBrk="1" hangingPunct="1">
              <a:buFontTx/>
              <a:buNone/>
            </a:pPr>
            <a:endParaRPr lang="en-US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Read-lock (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shared-lock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i="1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by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on A: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friendly to reads, but block writes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Write-lock (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exclusive-lock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4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by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on A: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block any other actions.</a:t>
            </a:r>
          </a:p>
          <a:p>
            <a:pPr marL="0" indent="0" eaLnBrk="1" hangingPunct="1"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S =  ......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r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……</a:t>
            </a:r>
          </a:p>
          <a:p>
            <a:pPr marL="0" indent="0"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6" name="Rounded Rectangular Callout 1"/>
          <p:cNvSpPr>
            <a:spLocks noChangeArrowheads="1"/>
          </p:cNvSpPr>
          <p:nvPr/>
        </p:nvSpPr>
        <p:spPr bwMode="auto">
          <a:xfrm>
            <a:off x="1489075" y="5392738"/>
            <a:ext cx="2190750" cy="1022350"/>
          </a:xfrm>
          <a:prstGeom prst="wedgeRoundRectCallout">
            <a:avLst>
              <a:gd name="adj1" fmla="val 66963"/>
              <a:gd name="adj2" fmla="val -91106"/>
              <a:gd name="adj3" fmla="val 16667"/>
            </a:avLst>
          </a:prstGeom>
          <a:solidFill>
            <a:srgbClr val="00B05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does not block T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because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(A) is friendly to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</p:txBody>
      </p:sp>
      <p:sp>
        <p:nvSpPr>
          <p:cNvPr id="13317" name="Oval 2"/>
          <p:cNvSpPr>
            <a:spLocks noChangeArrowheads="1"/>
          </p:cNvSpPr>
          <p:nvPr/>
        </p:nvSpPr>
        <p:spPr bwMode="auto">
          <a:xfrm>
            <a:off x="3997325" y="4572000"/>
            <a:ext cx="868363" cy="517525"/>
          </a:xfrm>
          <a:prstGeom prst="ellipse">
            <a:avLst/>
          </a:prstGeom>
          <a:noFill/>
          <a:ln w="381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087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3438" y="523875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Thus,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1075" y="1558925"/>
            <a:ext cx="7256463" cy="44878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We may have two different kinds of locks on elements:</a:t>
            </a:r>
          </a:p>
          <a:p>
            <a:pPr marL="0" indent="0" eaLnBrk="1" hangingPunct="1">
              <a:buFontTx/>
              <a:buNone/>
            </a:pPr>
            <a:endParaRPr lang="en-US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Read-lock (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shared-lock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i="1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by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on A: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friendly to reads, but block writes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Write-lock (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exclusive-lock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4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by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on A: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block any other actions.</a:t>
            </a:r>
          </a:p>
          <a:p>
            <a:pPr marL="0" indent="0" eaLnBrk="1" hangingPunct="1"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S =  ......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r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……</a:t>
            </a:r>
          </a:p>
          <a:p>
            <a:pPr marL="0" indent="0"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0" name="Rounded Rectangular Callout 1"/>
          <p:cNvSpPr>
            <a:spLocks noChangeArrowheads="1"/>
          </p:cNvSpPr>
          <p:nvPr/>
        </p:nvSpPr>
        <p:spPr bwMode="auto">
          <a:xfrm>
            <a:off x="1489075" y="5392738"/>
            <a:ext cx="2190750" cy="1022350"/>
          </a:xfrm>
          <a:prstGeom prst="wedgeRoundRectCallout">
            <a:avLst>
              <a:gd name="adj1" fmla="val 66963"/>
              <a:gd name="adj2" fmla="val -91106"/>
              <a:gd name="adj3" fmla="val 16667"/>
            </a:avLst>
          </a:prstGeom>
          <a:solidFill>
            <a:srgbClr val="00B05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does not block T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because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(A) is friendly to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</p:txBody>
      </p:sp>
      <p:sp>
        <p:nvSpPr>
          <p:cNvPr id="14341" name="Oval 2"/>
          <p:cNvSpPr>
            <a:spLocks noChangeArrowheads="1"/>
          </p:cNvSpPr>
          <p:nvPr/>
        </p:nvSpPr>
        <p:spPr bwMode="auto">
          <a:xfrm>
            <a:off x="3997325" y="4572000"/>
            <a:ext cx="868363" cy="517525"/>
          </a:xfrm>
          <a:prstGeom prst="ellipse">
            <a:avLst/>
          </a:prstGeom>
          <a:noFill/>
          <a:ln w="381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14342" name="Oval 5"/>
          <p:cNvSpPr>
            <a:spLocks noChangeArrowheads="1"/>
          </p:cNvSpPr>
          <p:nvPr/>
        </p:nvSpPr>
        <p:spPr bwMode="auto">
          <a:xfrm>
            <a:off x="5511800" y="4564063"/>
            <a:ext cx="868363" cy="5175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14343" name="Rounded Rectangular Callout 6"/>
          <p:cNvSpPr>
            <a:spLocks noChangeArrowheads="1"/>
          </p:cNvSpPr>
          <p:nvPr/>
        </p:nvSpPr>
        <p:spPr bwMode="auto">
          <a:xfrm>
            <a:off x="6380163" y="5392738"/>
            <a:ext cx="1962150" cy="1022350"/>
          </a:xfrm>
          <a:prstGeom prst="wedgeRoundRectCallout">
            <a:avLst>
              <a:gd name="adj1" fmla="val -50755"/>
              <a:gd name="adj2" fmla="val -84412"/>
              <a:gd name="adj3" fmla="val 1666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T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because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(A) is exclusive of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(A).</a:t>
            </a:r>
          </a:p>
        </p:txBody>
      </p:sp>
    </p:spTree>
    <p:extLst>
      <p:ext uri="{BB962C8B-B14F-4D97-AF65-F5344CB8AC3E}">
        <p14:creationId xmlns:p14="http://schemas.microsoft.com/office/powerpoint/2010/main" val="1336004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3050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Some details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475" y="1187450"/>
            <a:ext cx="7261225" cy="4911725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compatibility matrix 				         to represent lock relations: 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943475" y="1698625"/>
          <a:ext cx="291465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382" name="TextBox 4"/>
          <p:cNvSpPr txBox="1">
            <a:spLocks noChangeArrowheads="1"/>
          </p:cNvSpPr>
          <p:nvPr/>
        </p:nvSpPr>
        <p:spPr bwMode="auto">
          <a:xfrm>
            <a:off x="4441825" y="2147888"/>
            <a:ext cx="598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held</a:t>
            </a:r>
          </a:p>
        </p:txBody>
      </p:sp>
      <p:sp>
        <p:nvSpPr>
          <p:cNvPr id="15383" name="TextBox 9"/>
          <p:cNvSpPr txBox="1">
            <a:spLocks noChangeArrowheads="1"/>
          </p:cNvSpPr>
          <p:nvPr/>
        </p:nvSpPr>
        <p:spPr bwMode="auto">
          <a:xfrm>
            <a:off x="5756275" y="1423988"/>
            <a:ext cx="1287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requested</a:t>
            </a:r>
          </a:p>
        </p:txBody>
      </p:sp>
    </p:spTree>
    <p:extLst>
      <p:ext uri="{BB962C8B-B14F-4D97-AF65-F5344CB8AC3E}">
        <p14:creationId xmlns:p14="http://schemas.microsoft.com/office/powerpoint/2010/main" val="198285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3050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Some details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475" y="1187450"/>
            <a:ext cx="7261225" cy="4911725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compatibility matrix 				         to represent lock relations: 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What if a transaction needs to read and write on an element?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943475" y="1698625"/>
          <a:ext cx="291465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406" name="TextBox 4"/>
          <p:cNvSpPr txBox="1">
            <a:spLocks noChangeArrowheads="1"/>
          </p:cNvSpPr>
          <p:nvPr/>
        </p:nvSpPr>
        <p:spPr bwMode="auto">
          <a:xfrm>
            <a:off x="4441825" y="2147888"/>
            <a:ext cx="598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held</a:t>
            </a:r>
          </a:p>
        </p:txBody>
      </p:sp>
      <p:sp>
        <p:nvSpPr>
          <p:cNvPr id="16407" name="TextBox 9"/>
          <p:cNvSpPr txBox="1">
            <a:spLocks noChangeArrowheads="1"/>
          </p:cNvSpPr>
          <p:nvPr/>
        </p:nvSpPr>
        <p:spPr bwMode="auto">
          <a:xfrm>
            <a:off x="5756275" y="1423988"/>
            <a:ext cx="1287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requested</a:t>
            </a:r>
          </a:p>
        </p:txBody>
      </p:sp>
    </p:spTree>
    <p:extLst>
      <p:ext uri="{BB962C8B-B14F-4D97-AF65-F5344CB8AC3E}">
        <p14:creationId xmlns:p14="http://schemas.microsoft.com/office/powerpoint/2010/main" val="1354924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3050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Some details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475" y="1187450"/>
            <a:ext cx="7261225" cy="4911725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compatibility matrix 				         to represent lock relations: 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What if a transaction needs to read and write on an element?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 1</a:t>
            </a:r>
            <a:r>
              <a:rPr lang="en-US" alt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exclusive lock allows both read and write: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T =  ...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r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w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943475" y="1698625"/>
          <a:ext cx="291465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30" name="TextBox 4"/>
          <p:cNvSpPr txBox="1">
            <a:spLocks noChangeArrowheads="1"/>
          </p:cNvSpPr>
          <p:nvPr/>
        </p:nvSpPr>
        <p:spPr bwMode="auto">
          <a:xfrm>
            <a:off x="4441825" y="2147888"/>
            <a:ext cx="598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held</a:t>
            </a:r>
          </a:p>
        </p:txBody>
      </p:sp>
      <p:sp>
        <p:nvSpPr>
          <p:cNvPr id="17431" name="TextBox 9"/>
          <p:cNvSpPr txBox="1">
            <a:spLocks noChangeArrowheads="1"/>
          </p:cNvSpPr>
          <p:nvPr/>
        </p:nvSpPr>
        <p:spPr bwMode="auto">
          <a:xfrm>
            <a:off x="5756275" y="1423988"/>
            <a:ext cx="1287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requested</a:t>
            </a:r>
          </a:p>
        </p:txBody>
      </p:sp>
    </p:spTree>
    <p:extLst>
      <p:ext uri="{BB962C8B-B14F-4D97-AF65-F5344CB8AC3E}">
        <p14:creationId xmlns:p14="http://schemas.microsoft.com/office/powerpoint/2010/main" val="3979462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3050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Some details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475" y="1187450"/>
            <a:ext cx="7261225" cy="4911725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compatibility matrix 				         to represent lock relations: 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What if a transaction needs to read and write on an element?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 1</a:t>
            </a:r>
            <a:r>
              <a:rPr lang="en-US" alt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exclusive lock allows both read and write: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T =  ...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r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w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 2</a:t>
            </a:r>
            <a:r>
              <a:rPr lang="en-US" alt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transaction can exclusively lock an element 	shared-locked by itself: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 =  ...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r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w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943475" y="1698625"/>
          <a:ext cx="291465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454" name="TextBox 4"/>
          <p:cNvSpPr txBox="1">
            <a:spLocks noChangeArrowheads="1"/>
          </p:cNvSpPr>
          <p:nvPr/>
        </p:nvSpPr>
        <p:spPr bwMode="auto">
          <a:xfrm>
            <a:off x="4441825" y="2147888"/>
            <a:ext cx="598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held</a:t>
            </a:r>
          </a:p>
        </p:txBody>
      </p:sp>
      <p:sp>
        <p:nvSpPr>
          <p:cNvPr id="18455" name="TextBox 9"/>
          <p:cNvSpPr txBox="1">
            <a:spLocks noChangeArrowheads="1"/>
          </p:cNvSpPr>
          <p:nvPr/>
        </p:nvSpPr>
        <p:spPr bwMode="auto">
          <a:xfrm>
            <a:off x="5756275" y="1423988"/>
            <a:ext cx="1287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requested</a:t>
            </a:r>
          </a:p>
        </p:txBody>
      </p:sp>
    </p:spTree>
    <p:extLst>
      <p:ext uri="{BB962C8B-B14F-4D97-AF65-F5344CB8AC3E}">
        <p14:creationId xmlns:p14="http://schemas.microsoft.com/office/powerpoint/2010/main" val="3654015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3050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Some details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475" y="1187450"/>
            <a:ext cx="7261225" cy="4911725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compatibility matrix 				         to represent lock relations: 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What if a transaction needs to read and write on an element?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 1</a:t>
            </a:r>
            <a:r>
              <a:rPr lang="en-US" alt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exclusive lock allows both read and write: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T =  ...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r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w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 2</a:t>
            </a:r>
            <a:r>
              <a:rPr lang="en-US" alt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transaction can exclusively lock an element 	shared-locked by itself: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 =  ...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r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w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</a:t>
            </a:r>
          </a:p>
          <a:p>
            <a:pPr marL="457200" indent="-457200" eaLnBrk="1" hangingPunct="1">
              <a:buFontTx/>
              <a:buAutoNum type="arabicPeriod" startAt="3"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unlock a shared/exclusive lock?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943475" y="1698625"/>
          <a:ext cx="291465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478" name="TextBox 4"/>
          <p:cNvSpPr txBox="1">
            <a:spLocks noChangeArrowheads="1"/>
          </p:cNvSpPr>
          <p:nvPr/>
        </p:nvSpPr>
        <p:spPr bwMode="auto">
          <a:xfrm>
            <a:off x="4441825" y="2147888"/>
            <a:ext cx="598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held</a:t>
            </a:r>
          </a:p>
        </p:txBody>
      </p:sp>
      <p:sp>
        <p:nvSpPr>
          <p:cNvPr id="19479" name="TextBox 9"/>
          <p:cNvSpPr txBox="1">
            <a:spLocks noChangeArrowheads="1"/>
          </p:cNvSpPr>
          <p:nvPr/>
        </p:nvSpPr>
        <p:spPr bwMode="auto">
          <a:xfrm>
            <a:off x="5756275" y="1423988"/>
            <a:ext cx="1287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requested</a:t>
            </a:r>
          </a:p>
        </p:txBody>
      </p:sp>
    </p:spTree>
    <p:extLst>
      <p:ext uri="{BB962C8B-B14F-4D97-AF65-F5344CB8AC3E}">
        <p14:creationId xmlns:p14="http://schemas.microsoft.com/office/powerpoint/2010/main" val="79879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3050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Some details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475" y="1187450"/>
            <a:ext cx="7385050" cy="4911725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compatibility matrix 				          to represent lock relations: 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What if a transaction needs to read and write on an element?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 1</a:t>
            </a:r>
            <a:r>
              <a:rPr lang="en-US" alt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exclusive lock allows both read and write: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T =  ...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r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w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 2</a:t>
            </a:r>
            <a:r>
              <a:rPr lang="en-US" alt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transaction can exclusively lock an element 	 	shared-locked by itself: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 =  ...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r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w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</a:t>
            </a:r>
          </a:p>
          <a:p>
            <a:pPr marL="457200" indent="-457200" eaLnBrk="1" hangingPunct="1">
              <a:buFontTx/>
              <a:buAutoNum type="arabicPeriod" startAt="3"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unlock a shared/exclusive lock?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Can have either different unlocks for different locks, or a single 	unlock for all locks (our discussion will use a single unlock).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943475" y="1698625"/>
          <a:ext cx="291465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502" name="TextBox 4"/>
          <p:cNvSpPr txBox="1">
            <a:spLocks noChangeArrowheads="1"/>
          </p:cNvSpPr>
          <p:nvPr/>
        </p:nvSpPr>
        <p:spPr bwMode="auto">
          <a:xfrm>
            <a:off x="4441825" y="2147888"/>
            <a:ext cx="598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held</a:t>
            </a:r>
          </a:p>
        </p:txBody>
      </p:sp>
      <p:sp>
        <p:nvSpPr>
          <p:cNvPr id="20503" name="TextBox 9"/>
          <p:cNvSpPr txBox="1">
            <a:spLocks noChangeArrowheads="1"/>
          </p:cNvSpPr>
          <p:nvPr/>
        </p:nvSpPr>
        <p:spPr bwMode="auto">
          <a:xfrm>
            <a:off x="5756275" y="1423988"/>
            <a:ext cx="1287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requested</a:t>
            </a:r>
          </a:p>
        </p:txBody>
      </p:sp>
    </p:spTree>
    <p:extLst>
      <p:ext uri="{BB962C8B-B14F-4D97-AF65-F5344CB8AC3E}">
        <p14:creationId xmlns:p14="http://schemas.microsoft.com/office/powerpoint/2010/main" val="2071976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ChangeArrowheads="1"/>
          </p:cNvSpPr>
          <p:nvPr/>
        </p:nvSpPr>
        <p:spPr bwMode="auto">
          <a:xfrm>
            <a:off x="581025" y="244475"/>
            <a:ext cx="7535863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 Shared/Exclusive </a:t>
            </a:r>
          </a:p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Locks Affect Serializability?</a:t>
            </a:r>
          </a:p>
        </p:txBody>
      </p:sp>
      <p:sp>
        <p:nvSpPr>
          <p:cNvPr id="21507" name="Rectangle 8"/>
          <p:cNvSpPr>
            <a:spLocks noChangeArrowheads="1"/>
          </p:cNvSpPr>
          <p:nvPr/>
        </p:nvSpPr>
        <p:spPr bwMode="auto">
          <a:xfrm>
            <a:off x="928688" y="1589088"/>
            <a:ext cx="7248525" cy="642937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Theorem. 2PL still works for shared/exclusive locks.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07175" y="98425"/>
          <a:ext cx="2424114" cy="850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8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32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0987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/>
          <p:cNvSpPr>
            <a:spLocks noChangeArrowheads="1"/>
          </p:cNvSpPr>
          <p:nvPr/>
        </p:nvSpPr>
        <p:spPr bwMode="auto">
          <a:xfrm>
            <a:off x="581025" y="244475"/>
            <a:ext cx="7535863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 Shared/Exclusive </a:t>
            </a:r>
          </a:p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Locks Affect Serializability?</a:t>
            </a:r>
          </a:p>
        </p:txBody>
      </p:sp>
      <p:sp>
        <p:nvSpPr>
          <p:cNvPr id="22531" name="Rectangle 8"/>
          <p:cNvSpPr>
            <a:spLocks noChangeArrowheads="1"/>
          </p:cNvSpPr>
          <p:nvPr/>
        </p:nvSpPr>
        <p:spPr bwMode="auto">
          <a:xfrm>
            <a:off x="928688" y="1589088"/>
            <a:ext cx="7248525" cy="642937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Theorem. 2PL still works for shared/exclusive locks.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52488" y="2325688"/>
            <a:ext cx="7450137" cy="4238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4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Let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 2PL schedule in which transaction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unlocks the latest. Let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any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Suppose that there is an action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another transactions </a:t>
            </a:r>
            <a:r>
              <a:rPr lang="en-US" altLang="en-US" sz="1400" kern="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conflicts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appears after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Thus,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Since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conflict, they are on the same element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Both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 to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their corresponding actions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executed. Since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appears in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does. So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looks like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cannot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unlocks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 Since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2PL, the first unlock of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appear after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thus after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But this contradicts the assumption that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 the latest.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Thus, in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there is no action by transactions other than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conflicts an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appears after the conflicting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So, we can swap the actions in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move all actions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tail of the schedule. The new schedule has a form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Using the same argument, we can move all actions of the transaction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started its unlocks the second latest, to construct a schedule of the form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is also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Repeating this process, we will eventually get a serial schedule that is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■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607175" y="98425"/>
          <a:ext cx="2424114" cy="850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8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32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3693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ChangeArrowheads="1"/>
          </p:cNvSpPr>
          <p:nvPr/>
        </p:nvSpPr>
        <p:spPr bwMode="auto">
          <a:xfrm>
            <a:off x="581025" y="244475"/>
            <a:ext cx="7535863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 Shared/Exclusive </a:t>
            </a:r>
          </a:p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Locks Affect Serializability?</a:t>
            </a:r>
          </a:p>
        </p:txBody>
      </p:sp>
      <p:sp>
        <p:nvSpPr>
          <p:cNvPr id="23555" name="Rectangle 8"/>
          <p:cNvSpPr>
            <a:spLocks noChangeArrowheads="1"/>
          </p:cNvSpPr>
          <p:nvPr/>
        </p:nvSpPr>
        <p:spPr bwMode="auto">
          <a:xfrm>
            <a:off x="928688" y="1589088"/>
            <a:ext cx="7248525" cy="642937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Theorem. 2PL still works for shared/exclusive locks.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52488" y="2325688"/>
            <a:ext cx="7450137" cy="4238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4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Let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 2PL schedule in which transaction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unlocks the latest. Let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any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Suppose that there is an action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another transactions </a:t>
            </a:r>
            <a:r>
              <a:rPr lang="en-US" altLang="en-US" sz="1400" kern="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conflicts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appears after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Thus,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Since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conflict, they are on the same element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Both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 to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their corresponding actions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executed. Since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appears in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does. So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looks like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cannot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unlocks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 Since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2PL, the first unlock of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appear after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thus after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But this contradicts the assumption that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 the latest.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Thus, in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there is no action by transactions other than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conflicts an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appears after the conflicting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So, we can swap the actions in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move all actions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tail of the schedule. The new schedule has a form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Using the same argument, we can move all actions of the transaction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started its unlocks the second latest, to construct a schedule of the form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is also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Repeating this process, we will eventually get a serial schedule that is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■</a:t>
            </a:r>
          </a:p>
        </p:txBody>
      </p:sp>
      <p:sp>
        <p:nvSpPr>
          <p:cNvPr id="23557" name="Rounded Rectangular Callout 1"/>
          <p:cNvSpPr>
            <a:spLocks noChangeArrowheads="1"/>
          </p:cNvSpPr>
          <p:nvPr/>
        </p:nvSpPr>
        <p:spPr bwMode="auto">
          <a:xfrm>
            <a:off x="5089525" y="6097588"/>
            <a:ext cx="3416300" cy="577850"/>
          </a:xfrm>
          <a:prstGeom prst="wedgeRoundRectCallout">
            <a:avLst>
              <a:gd name="adj1" fmla="val -48847"/>
              <a:gd name="adj2" fmla="val -545662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and at least one is write. Thus, the locks used by </a:t>
            </a:r>
            <a:r>
              <a:rPr lang="en-US" altLang="en-US" sz="14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are exclusive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607175" y="98425"/>
          <a:ext cx="2424114" cy="850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8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32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04726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>
            <a:spLocks noChangeArrowheads="1"/>
          </p:cNvSpPr>
          <p:nvPr/>
        </p:nvSpPr>
        <p:spPr bwMode="auto">
          <a:xfrm>
            <a:off x="581025" y="244475"/>
            <a:ext cx="7535863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 Shared/Exclusive </a:t>
            </a:r>
          </a:p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Locks Affect Serializability?</a:t>
            </a:r>
          </a:p>
        </p:txBody>
      </p:sp>
      <p:sp>
        <p:nvSpPr>
          <p:cNvPr id="24579" name="Rectangle 8"/>
          <p:cNvSpPr>
            <a:spLocks noChangeArrowheads="1"/>
          </p:cNvSpPr>
          <p:nvPr/>
        </p:nvSpPr>
        <p:spPr bwMode="auto">
          <a:xfrm>
            <a:off x="928688" y="1589088"/>
            <a:ext cx="7248525" cy="642937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Theorem. 2PL still works for shared/exclusive locks.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52488" y="2325688"/>
            <a:ext cx="7450137" cy="4238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4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Let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 2PL schedule in which transaction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unlocks the latest. Let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any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Suppose that there is an action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another transactions </a:t>
            </a:r>
            <a:r>
              <a:rPr lang="en-US" altLang="en-US" sz="1400" kern="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conflicts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appears after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Thus,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Since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conflict, they are on the same element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Both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 to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their corresponding actions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executed. Since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appears in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does. So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looks like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cannot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unlocks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 Since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2PL, the first unlock of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appear after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thus after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But this contradicts the assumption that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 the latest.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Thus, in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there is no action by transactions other than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conflicts an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appears after the conflicting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So, we can swap the actions in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move all actions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tail of the schedule. The new schedule has a form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Using the same argument, we can move all actions of the transaction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started its unlocks the second latest, to construct a schedule of the form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is also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Repeating this process, we will eventually get a serial schedule that is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■</a:t>
            </a:r>
          </a:p>
        </p:txBody>
      </p:sp>
      <p:sp>
        <p:nvSpPr>
          <p:cNvPr id="24581" name="Rounded Rectangular Callout 1"/>
          <p:cNvSpPr>
            <a:spLocks noChangeArrowheads="1"/>
          </p:cNvSpPr>
          <p:nvPr/>
        </p:nvSpPr>
        <p:spPr bwMode="auto">
          <a:xfrm>
            <a:off x="5089525" y="6097588"/>
            <a:ext cx="3416300" cy="577850"/>
          </a:xfrm>
          <a:prstGeom prst="wedgeRoundRectCallout">
            <a:avLst>
              <a:gd name="adj1" fmla="val -48847"/>
              <a:gd name="adj2" fmla="val -545662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and at least one is write. Thus, the locks used by </a:t>
            </a:r>
            <a:r>
              <a:rPr lang="en-US" altLang="en-US" sz="14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are exclusive</a:t>
            </a: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80963" y="6376988"/>
            <a:ext cx="3154362" cy="374650"/>
          </a:xfrm>
          <a:prstGeom prst="wedgeRoundRectCallout">
            <a:avLst>
              <a:gd name="adj1" fmla="val -16638"/>
              <a:gd name="adj2" fmla="val -701858"/>
              <a:gd name="adj3" fmla="val 166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exclusive,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607175" y="98425"/>
          <a:ext cx="2424114" cy="850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8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32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7222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Does Locking Work?</a:t>
            </a:r>
          </a:p>
        </p:txBody>
      </p:sp>
    </p:spTree>
    <p:extLst>
      <p:ext uri="{BB962C8B-B14F-4D97-AF65-F5344CB8AC3E}">
        <p14:creationId xmlns:p14="http://schemas.microsoft.com/office/powerpoint/2010/main" val="28348948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Does Locking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52488" y="1265238"/>
            <a:ext cx="7473950" cy="48942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Scheduler inserts lock actions for transactions.</a:t>
            </a:r>
          </a:p>
        </p:txBody>
      </p:sp>
    </p:spTree>
    <p:extLst>
      <p:ext uri="{BB962C8B-B14F-4D97-AF65-F5344CB8AC3E}">
        <p14:creationId xmlns:p14="http://schemas.microsoft.com/office/powerpoint/2010/main" val="1373539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Does Locking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52488" y="1265238"/>
            <a:ext cx="7473950" cy="48942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Scheduler inserts lock actions for transactions.</a:t>
            </a:r>
          </a:p>
        </p:txBody>
      </p:sp>
      <p:grpSp>
        <p:nvGrpSpPr>
          <p:cNvPr id="41988" name="Group 15"/>
          <p:cNvGrpSpPr>
            <a:grpSpLocks/>
          </p:cNvGrpSpPr>
          <p:nvPr/>
        </p:nvGrpSpPr>
        <p:grpSpPr bwMode="auto">
          <a:xfrm>
            <a:off x="4794250" y="1762125"/>
            <a:ext cx="4151313" cy="3322638"/>
            <a:chOff x="5392154" y="2043479"/>
            <a:chExt cx="4150810" cy="3322155"/>
          </a:xfrm>
        </p:grpSpPr>
        <p:sp>
          <p:nvSpPr>
            <p:cNvPr id="41989" name="Rectangle 4"/>
            <p:cNvSpPr>
              <a:spLocks noChangeArrowheads="1"/>
            </p:cNvSpPr>
            <p:nvPr/>
          </p:nvSpPr>
          <p:spPr bwMode="auto">
            <a:xfrm>
              <a:off x="6395040" y="2910177"/>
              <a:ext cx="1886948" cy="402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Scheduler, part I</a:t>
              </a:r>
            </a:p>
          </p:txBody>
        </p:sp>
        <p:sp>
          <p:nvSpPr>
            <p:cNvPr id="41990" name="AutoShape 6"/>
            <p:cNvSpPr>
              <a:spLocks noChangeArrowheads="1"/>
            </p:cNvSpPr>
            <p:nvPr/>
          </p:nvSpPr>
          <p:spPr bwMode="auto">
            <a:xfrm>
              <a:off x="6827153" y="4623345"/>
              <a:ext cx="1137871" cy="742289"/>
            </a:xfrm>
            <a:prstGeom prst="can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DB</a:t>
              </a:r>
            </a:p>
          </p:txBody>
        </p:sp>
        <p:sp>
          <p:nvSpPr>
            <p:cNvPr id="41991" name="Line 9"/>
            <p:cNvSpPr>
              <a:spLocks noChangeShapeType="1"/>
            </p:cNvSpPr>
            <p:nvPr/>
          </p:nvSpPr>
          <p:spPr bwMode="auto">
            <a:xfrm>
              <a:off x="7375415" y="2412811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2" name="Rectangle 10"/>
            <p:cNvSpPr>
              <a:spLocks noChangeArrowheads="1"/>
            </p:cNvSpPr>
            <p:nvPr/>
          </p:nvSpPr>
          <p:spPr bwMode="auto">
            <a:xfrm>
              <a:off x="5392154" y="3308933"/>
              <a:ext cx="652331" cy="5599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lock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table</a:t>
              </a:r>
            </a:p>
          </p:txBody>
        </p:sp>
        <p:sp>
          <p:nvSpPr>
            <p:cNvPr id="41993" name="Line 11"/>
            <p:cNvSpPr>
              <a:spLocks noChangeShapeType="1"/>
            </p:cNvSpPr>
            <p:nvPr/>
          </p:nvSpPr>
          <p:spPr bwMode="auto">
            <a:xfrm flipH="1">
              <a:off x="6044484" y="3111351"/>
              <a:ext cx="350555" cy="3281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4" name="Line 12"/>
            <p:cNvSpPr>
              <a:spLocks noChangeShapeType="1"/>
            </p:cNvSpPr>
            <p:nvPr/>
          </p:nvSpPr>
          <p:spPr bwMode="auto">
            <a:xfrm>
              <a:off x="6044484" y="3705998"/>
              <a:ext cx="375700" cy="3457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5" name="TextBox 14"/>
            <p:cNvSpPr txBox="1">
              <a:spLocks noChangeArrowheads="1"/>
            </p:cNvSpPr>
            <p:nvPr/>
          </p:nvSpPr>
          <p:spPr bwMode="auto">
            <a:xfrm>
              <a:off x="6918216" y="2043479"/>
              <a:ext cx="11551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T1, T2, …</a:t>
              </a:r>
            </a:p>
          </p:txBody>
        </p:sp>
        <p:sp>
          <p:nvSpPr>
            <p:cNvPr id="41996" name="TextBox 18"/>
            <p:cNvSpPr txBox="1">
              <a:spLocks noChangeArrowheads="1"/>
            </p:cNvSpPr>
            <p:nvPr/>
          </p:nvSpPr>
          <p:spPr bwMode="auto">
            <a:xfrm>
              <a:off x="7338514" y="2522994"/>
              <a:ext cx="15456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read(A), write(B), …</a:t>
              </a:r>
            </a:p>
          </p:txBody>
        </p:sp>
        <p:sp>
          <p:nvSpPr>
            <p:cNvPr id="41997" name="Rectangle 4"/>
            <p:cNvSpPr>
              <a:spLocks noChangeArrowheads="1"/>
            </p:cNvSpPr>
            <p:nvPr/>
          </p:nvSpPr>
          <p:spPr bwMode="auto">
            <a:xfrm>
              <a:off x="6420184" y="3809891"/>
              <a:ext cx="1886948" cy="402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Scheduler, part II</a:t>
              </a:r>
            </a:p>
          </p:txBody>
        </p:sp>
        <p:sp>
          <p:nvSpPr>
            <p:cNvPr id="41998" name="Line 9"/>
            <p:cNvSpPr>
              <a:spLocks noChangeShapeType="1"/>
            </p:cNvSpPr>
            <p:nvPr/>
          </p:nvSpPr>
          <p:spPr bwMode="auto">
            <a:xfrm>
              <a:off x="7387294" y="3308933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9" name="TextBox 21"/>
            <p:cNvSpPr txBox="1">
              <a:spLocks noChangeArrowheads="1"/>
            </p:cNvSpPr>
            <p:nvPr/>
          </p:nvSpPr>
          <p:spPr bwMode="auto">
            <a:xfrm>
              <a:off x="7338514" y="3428999"/>
              <a:ext cx="22044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(A), read(A), </a:t>
              </a: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(B), write(B), …</a:t>
              </a:r>
            </a:p>
          </p:txBody>
        </p:sp>
        <p:sp>
          <p:nvSpPr>
            <p:cNvPr id="42000" name="Line 9"/>
            <p:cNvSpPr>
              <a:spLocks noChangeShapeType="1"/>
            </p:cNvSpPr>
            <p:nvPr/>
          </p:nvSpPr>
          <p:spPr bwMode="auto">
            <a:xfrm>
              <a:off x="7391691" y="4212239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01" name="TextBox 23"/>
            <p:cNvSpPr txBox="1">
              <a:spLocks noChangeArrowheads="1"/>
            </p:cNvSpPr>
            <p:nvPr/>
          </p:nvSpPr>
          <p:spPr bwMode="auto">
            <a:xfrm>
              <a:off x="7397086" y="4296805"/>
              <a:ext cx="15456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read(A), write(B),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6499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Does Locking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52488" y="1265238"/>
            <a:ext cx="7473950" cy="48942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Scheduler inserts lock actions for transactions.</a:t>
            </a:r>
          </a:p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Lock table</a:t>
            </a:r>
          </a:p>
        </p:txBody>
      </p:sp>
      <p:grpSp>
        <p:nvGrpSpPr>
          <p:cNvPr id="43012" name="Group 15"/>
          <p:cNvGrpSpPr>
            <a:grpSpLocks/>
          </p:cNvGrpSpPr>
          <p:nvPr/>
        </p:nvGrpSpPr>
        <p:grpSpPr bwMode="auto">
          <a:xfrm>
            <a:off x="4794250" y="1762125"/>
            <a:ext cx="4151313" cy="3322638"/>
            <a:chOff x="5392154" y="2043479"/>
            <a:chExt cx="4150810" cy="3322155"/>
          </a:xfrm>
        </p:grpSpPr>
        <p:sp>
          <p:nvSpPr>
            <p:cNvPr id="43013" name="Rectangle 4"/>
            <p:cNvSpPr>
              <a:spLocks noChangeArrowheads="1"/>
            </p:cNvSpPr>
            <p:nvPr/>
          </p:nvSpPr>
          <p:spPr bwMode="auto">
            <a:xfrm>
              <a:off x="6395040" y="2910177"/>
              <a:ext cx="1886948" cy="402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Scheduler, part I</a:t>
              </a:r>
            </a:p>
          </p:txBody>
        </p:sp>
        <p:sp>
          <p:nvSpPr>
            <p:cNvPr id="43014" name="AutoShape 6"/>
            <p:cNvSpPr>
              <a:spLocks noChangeArrowheads="1"/>
            </p:cNvSpPr>
            <p:nvPr/>
          </p:nvSpPr>
          <p:spPr bwMode="auto">
            <a:xfrm>
              <a:off x="6827153" y="4623345"/>
              <a:ext cx="1137871" cy="742289"/>
            </a:xfrm>
            <a:prstGeom prst="can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DB</a:t>
              </a:r>
            </a:p>
          </p:txBody>
        </p:sp>
        <p:sp>
          <p:nvSpPr>
            <p:cNvPr id="43015" name="Line 9"/>
            <p:cNvSpPr>
              <a:spLocks noChangeShapeType="1"/>
            </p:cNvSpPr>
            <p:nvPr/>
          </p:nvSpPr>
          <p:spPr bwMode="auto">
            <a:xfrm>
              <a:off x="7375415" y="2412811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16" name="Rectangle 10"/>
            <p:cNvSpPr>
              <a:spLocks noChangeArrowheads="1"/>
            </p:cNvSpPr>
            <p:nvPr/>
          </p:nvSpPr>
          <p:spPr bwMode="auto">
            <a:xfrm>
              <a:off x="5392154" y="3308933"/>
              <a:ext cx="652331" cy="5599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lock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table</a:t>
              </a:r>
            </a:p>
          </p:txBody>
        </p:sp>
        <p:sp>
          <p:nvSpPr>
            <p:cNvPr id="43017" name="Line 11"/>
            <p:cNvSpPr>
              <a:spLocks noChangeShapeType="1"/>
            </p:cNvSpPr>
            <p:nvPr/>
          </p:nvSpPr>
          <p:spPr bwMode="auto">
            <a:xfrm flipH="1">
              <a:off x="6044484" y="3111351"/>
              <a:ext cx="350555" cy="3281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18" name="Line 12"/>
            <p:cNvSpPr>
              <a:spLocks noChangeShapeType="1"/>
            </p:cNvSpPr>
            <p:nvPr/>
          </p:nvSpPr>
          <p:spPr bwMode="auto">
            <a:xfrm>
              <a:off x="6044484" y="3705998"/>
              <a:ext cx="375700" cy="3457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19" name="TextBox 14"/>
            <p:cNvSpPr txBox="1">
              <a:spLocks noChangeArrowheads="1"/>
            </p:cNvSpPr>
            <p:nvPr/>
          </p:nvSpPr>
          <p:spPr bwMode="auto">
            <a:xfrm>
              <a:off x="6918216" y="2043479"/>
              <a:ext cx="11551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T1, T2, …</a:t>
              </a:r>
            </a:p>
          </p:txBody>
        </p:sp>
        <p:sp>
          <p:nvSpPr>
            <p:cNvPr id="43020" name="TextBox 18"/>
            <p:cNvSpPr txBox="1">
              <a:spLocks noChangeArrowheads="1"/>
            </p:cNvSpPr>
            <p:nvPr/>
          </p:nvSpPr>
          <p:spPr bwMode="auto">
            <a:xfrm>
              <a:off x="7338514" y="2522994"/>
              <a:ext cx="15456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read(A), write(B), …</a:t>
              </a:r>
            </a:p>
          </p:txBody>
        </p:sp>
        <p:sp>
          <p:nvSpPr>
            <p:cNvPr id="43021" name="Rectangle 4"/>
            <p:cNvSpPr>
              <a:spLocks noChangeArrowheads="1"/>
            </p:cNvSpPr>
            <p:nvPr/>
          </p:nvSpPr>
          <p:spPr bwMode="auto">
            <a:xfrm>
              <a:off x="6420184" y="3809891"/>
              <a:ext cx="1886948" cy="402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Scheduler, part II</a:t>
              </a:r>
            </a:p>
          </p:txBody>
        </p:sp>
        <p:sp>
          <p:nvSpPr>
            <p:cNvPr id="43022" name="Line 9"/>
            <p:cNvSpPr>
              <a:spLocks noChangeShapeType="1"/>
            </p:cNvSpPr>
            <p:nvPr/>
          </p:nvSpPr>
          <p:spPr bwMode="auto">
            <a:xfrm>
              <a:off x="7387294" y="3308933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3" name="TextBox 21"/>
            <p:cNvSpPr txBox="1">
              <a:spLocks noChangeArrowheads="1"/>
            </p:cNvSpPr>
            <p:nvPr/>
          </p:nvSpPr>
          <p:spPr bwMode="auto">
            <a:xfrm>
              <a:off x="7338514" y="3428999"/>
              <a:ext cx="22044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(A), read(A), </a:t>
              </a: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(B), write(B), …</a:t>
              </a:r>
            </a:p>
          </p:txBody>
        </p:sp>
        <p:sp>
          <p:nvSpPr>
            <p:cNvPr id="43024" name="Line 9"/>
            <p:cNvSpPr>
              <a:spLocks noChangeShapeType="1"/>
            </p:cNvSpPr>
            <p:nvPr/>
          </p:nvSpPr>
          <p:spPr bwMode="auto">
            <a:xfrm>
              <a:off x="7391691" y="4212239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5" name="TextBox 23"/>
            <p:cNvSpPr txBox="1">
              <a:spLocks noChangeArrowheads="1"/>
            </p:cNvSpPr>
            <p:nvPr/>
          </p:nvSpPr>
          <p:spPr bwMode="auto">
            <a:xfrm>
              <a:off x="7397086" y="4296805"/>
              <a:ext cx="15456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read(A), write(B),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07691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Does Locking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52488" y="1265238"/>
            <a:ext cx="7473950" cy="48942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Scheduler inserts lock actions for transactions.</a:t>
            </a:r>
          </a:p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Lock table</a:t>
            </a:r>
          </a:p>
        </p:txBody>
      </p:sp>
      <p:grpSp>
        <p:nvGrpSpPr>
          <p:cNvPr id="44036" name="Group 15"/>
          <p:cNvGrpSpPr>
            <a:grpSpLocks/>
          </p:cNvGrpSpPr>
          <p:nvPr/>
        </p:nvGrpSpPr>
        <p:grpSpPr bwMode="auto">
          <a:xfrm>
            <a:off x="4794250" y="1762125"/>
            <a:ext cx="4151313" cy="3322638"/>
            <a:chOff x="5392154" y="2043479"/>
            <a:chExt cx="4150810" cy="3322155"/>
          </a:xfrm>
        </p:grpSpPr>
        <p:sp>
          <p:nvSpPr>
            <p:cNvPr id="44062" name="Rectangle 4"/>
            <p:cNvSpPr>
              <a:spLocks noChangeArrowheads="1"/>
            </p:cNvSpPr>
            <p:nvPr/>
          </p:nvSpPr>
          <p:spPr bwMode="auto">
            <a:xfrm>
              <a:off x="6395040" y="2910177"/>
              <a:ext cx="1886948" cy="402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Scheduler, part I</a:t>
              </a:r>
            </a:p>
          </p:txBody>
        </p:sp>
        <p:sp>
          <p:nvSpPr>
            <p:cNvPr id="44063" name="AutoShape 6"/>
            <p:cNvSpPr>
              <a:spLocks noChangeArrowheads="1"/>
            </p:cNvSpPr>
            <p:nvPr/>
          </p:nvSpPr>
          <p:spPr bwMode="auto">
            <a:xfrm>
              <a:off x="6827153" y="4623345"/>
              <a:ext cx="1137871" cy="742289"/>
            </a:xfrm>
            <a:prstGeom prst="can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DB</a:t>
              </a:r>
            </a:p>
          </p:txBody>
        </p:sp>
        <p:sp>
          <p:nvSpPr>
            <p:cNvPr id="44064" name="Line 9"/>
            <p:cNvSpPr>
              <a:spLocks noChangeShapeType="1"/>
            </p:cNvSpPr>
            <p:nvPr/>
          </p:nvSpPr>
          <p:spPr bwMode="auto">
            <a:xfrm>
              <a:off x="7375415" y="2412811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5" name="Rectangle 10"/>
            <p:cNvSpPr>
              <a:spLocks noChangeArrowheads="1"/>
            </p:cNvSpPr>
            <p:nvPr/>
          </p:nvSpPr>
          <p:spPr bwMode="auto">
            <a:xfrm>
              <a:off x="5392154" y="3308933"/>
              <a:ext cx="652331" cy="5599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lock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table</a:t>
              </a:r>
            </a:p>
          </p:txBody>
        </p:sp>
        <p:sp>
          <p:nvSpPr>
            <p:cNvPr id="44066" name="Line 11"/>
            <p:cNvSpPr>
              <a:spLocks noChangeShapeType="1"/>
            </p:cNvSpPr>
            <p:nvPr/>
          </p:nvSpPr>
          <p:spPr bwMode="auto">
            <a:xfrm flipH="1">
              <a:off x="6044484" y="3111351"/>
              <a:ext cx="350555" cy="3281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7" name="Line 12"/>
            <p:cNvSpPr>
              <a:spLocks noChangeShapeType="1"/>
            </p:cNvSpPr>
            <p:nvPr/>
          </p:nvSpPr>
          <p:spPr bwMode="auto">
            <a:xfrm>
              <a:off x="6044484" y="3705998"/>
              <a:ext cx="375700" cy="3457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8" name="TextBox 14"/>
            <p:cNvSpPr txBox="1">
              <a:spLocks noChangeArrowheads="1"/>
            </p:cNvSpPr>
            <p:nvPr/>
          </p:nvSpPr>
          <p:spPr bwMode="auto">
            <a:xfrm>
              <a:off x="6918216" y="2043479"/>
              <a:ext cx="11551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T1, T2, …</a:t>
              </a:r>
            </a:p>
          </p:txBody>
        </p:sp>
        <p:sp>
          <p:nvSpPr>
            <p:cNvPr id="44069" name="TextBox 18"/>
            <p:cNvSpPr txBox="1">
              <a:spLocks noChangeArrowheads="1"/>
            </p:cNvSpPr>
            <p:nvPr/>
          </p:nvSpPr>
          <p:spPr bwMode="auto">
            <a:xfrm>
              <a:off x="7338514" y="2522994"/>
              <a:ext cx="15456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read(A), write(B), …</a:t>
              </a:r>
            </a:p>
          </p:txBody>
        </p:sp>
        <p:sp>
          <p:nvSpPr>
            <p:cNvPr id="44070" name="Rectangle 4"/>
            <p:cNvSpPr>
              <a:spLocks noChangeArrowheads="1"/>
            </p:cNvSpPr>
            <p:nvPr/>
          </p:nvSpPr>
          <p:spPr bwMode="auto">
            <a:xfrm>
              <a:off x="6420184" y="3809891"/>
              <a:ext cx="1886948" cy="402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Scheduler, part II</a:t>
              </a:r>
            </a:p>
          </p:txBody>
        </p:sp>
        <p:sp>
          <p:nvSpPr>
            <p:cNvPr id="44071" name="Line 9"/>
            <p:cNvSpPr>
              <a:spLocks noChangeShapeType="1"/>
            </p:cNvSpPr>
            <p:nvPr/>
          </p:nvSpPr>
          <p:spPr bwMode="auto">
            <a:xfrm>
              <a:off x="7387294" y="3308933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72" name="TextBox 21"/>
            <p:cNvSpPr txBox="1">
              <a:spLocks noChangeArrowheads="1"/>
            </p:cNvSpPr>
            <p:nvPr/>
          </p:nvSpPr>
          <p:spPr bwMode="auto">
            <a:xfrm>
              <a:off x="7338514" y="3428999"/>
              <a:ext cx="22044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(A), read(A), </a:t>
              </a: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(B), write(B), …</a:t>
              </a:r>
            </a:p>
          </p:txBody>
        </p:sp>
        <p:sp>
          <p:nvSpPr>
            <p:cNvPr id="44073" name="Line 9"/>
            <p:cNvSpPr>
              <a:spLocks noChangeShapeType="1"/>
            </p:cNvSpPr>
            <p:nvPr/>
          </p:nvSpPr>
          <p:spPr bwMode="auto">
            <a:xfrm>
              <a:off x="7391691" y="4212239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74" name="TextBox 23"/>
            <p:cNvSpPr txBox="1">
              <a:spLocks noChangeArrowheads="1"/>
            </p:cNvSpPr>
            <p:nvPr/>
          </p:nvSpPr>
          <p:spPr bwMode="auto">
            <a:xfrm>
              <a:off x="7397086" y="4296805"/>
              <a:ext cx="15456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read(A), write(B), …</a:t>
              </a:r>
            </a:p>
          </p:txBody>
        </p:sp>
      </p:grpSp>
      <p:grpSp>
        <p:nvGrpSpPr>
          <p:cNvPr id="44037" name="Group 16"/>
          <p:cNvGrpSpPr>
            <a:grpSpLocks/>
          </p:cNvGrpSpPr>
          <p:nvPr/>
        </p:nvGrpSpPr>
        <p:grpSpPr bwMode="auto">
          <a:xfrm>
            <a:off x="1684338" y="2514600"/>
            <a:ext cx="885825" cy="3125788"/>
            <a:chOff x="1865313" y="1803400"/>
            <a:chExt cx="1066800" cy="3657600"/>
          </a:xfrm>
        </p:grpSpPr>
        <p:sp>
          <p:nvSpPr>
            <p:cNvPr id="44047" name="Rectangle 4"/>
            <p:cNvSpPr>
              <a:spLocks noChangeArrowheads="1"/>
            </p:cNvSpPr>
            <p:nvPr/>
          </p:nvSpPr>
          <p:spPr bwMode="auto">
            <a:xfrm>
              <a:off x="1865313" y="1803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4048" name="Rectangle 5"/>
            <p:cNvSpPr>
              <a:spLocks noChangeArrowheads="1"/>
            </p:cNvSpPr>
            <p:nvPr/>
          </p:nvSpPr>
          <p:spPr bwMode="auto">
            <a:xfrm>
              <a:off x="2398713" y="1803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4049" name="Rectangle 6"/>
            <p:cNvSpPr>
              <a:spLocks noChangeArrowheads="1"/>
            </p:cNvSpPr>
            <p:nvPr/>
          </p:nvSpPr>
          <p:spPr bwMode="auto">
            <a:xfrm>
              <a:off x="1865313" y="22606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4050" name="Rectangle 7"/>
            <p:cNvSpPr>
              <a:spLocks noChangeArrowheads="1"/>
            </p:cNvSpPr>
            <p:nvPr/>
          </p:nvSpPr>
          <p:spPr bwMode="auto">
            <a:xfrm>
              <a:off x="2398713" y="22606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51" name="Rectangle 8"/>
            <p:cNvSpPr>
              <a:spLocks noChangeArrowheads="1"/>
            </p:cNvSpPr>
            <p:nvPr/>
          </p:nvSpPr>
          <p:spPr bwMode="auto">
            <a:xfrm>
              <a:off x="1865313" y="27178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52" name="Rectangle 9"/>
            <p:cNvSpPr>
              <a:spLocks noChangeArrowheads="1"/>
            </p:cNvSpPr>
            <p:nvPr/>
          </p:nvSpPr>
          <p:spPr bwMode="auto">
            <a:xfrm>
              <a:off x="2398713" y="27178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53" name="Rectangle 10"/>
            <p:cNvSpPr>
              <a:spLocks noChangeArrowheads="1"/>
            </p:cNvSpPr>
            <p:nvPr/>
          </p:nvSpPr>
          <p:spPr bwMode="auto">
            <a:xfrm>
              <a:off x="1865313" y="31750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54" name="Rectangle 11"/>
            <p:cNvSpPr>
              <a:spLocks noChangeArrowheads="1"/>
            </p:cNvSpPr>
            <p:nvPr/>
          </p:nvSpPr>
          <p:spPr bwMode="auto">
            <a:xfrm>
              <a:off x="2398713" y="31750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4055" name="Rectangle 12"/>
            <p:cNvSpPr>
              <a:spLocks noChangeArrowheads="1"/>
            </p:cNvSpPr>
            <p:nvPr/>
          </p:nvSpPr>
          <p:spPr bwMode="auto">
            <a:xfrm>
              <a:off x="1865313" y="36322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56" name="Rectangle 13"/>
            <p:cNvSpPr>
              <a:spLocks noChangeArrowheads="1"/>
            </p:cNvSpPr>
            <p:nvPr/>
          </p:nvSpPr>
          <p:spPr bwMode="auto">
            <a:xfrm>
              <a:off x="2398713" y="36322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57" name="Rectangle 14"/>
            <p:cNvSpPr>
              <a:spLocks noChangeArrowheads="1"/>
            </p:cNvSpPr>
            <p:nvPr/>
          </p:nvSpPr>
          <p:spPr bwMode="auto">
            <a:xfrm>
              <a:off x="1865313" y="4089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58" name="Rectangle 15"/>
            <p:cNvSpPr>
              <a:spLocks noChangeArrowheads="1"/>
            </p:cNvSpPr>
            <p:nvPr/>
          </p:nvSpPr>
          <p:spPr bwMode="auto">
            <a:xfrm>
              <a:off x="2398713" y="4089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59" name="Rectangle 16"/>
            <p:cNvSpPr>
              <a:spLocks noChangeArrowheads="1"/>
            </p:cNvSpPr>
            <p:nvPr/>
          </p:nvSpPr>
          <p:spPr bwMode="auto">
            <a:xfrm>
              <a:off x="1865313" y="4546600"/>
              <a:ext cx="533400" cy="914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60" name="Rectangle 17"/>
            <p:cNvSpPr>
              <a:spLocks noChangeArrowheads="1"/>
            </p:cNvSpPr>
            <p:nvPr/>
          </p:nvSpPr>
          <p:spPr bwMode="auto">
            <a:xfrm>
              <a:off x="2398713" y="4546600"/>
              <a:ext cx="533400" cy="914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61" name="Text Box 18"/>
            <p:cNvSpPr txBox="1">
              <a:spLocks noChangeArrowheads="1"/>
            </p:cNvSpPr>
            <p:nvPr/>
          </p:nvSpPr>
          <p:spPr bwMode="auto">
            <a:xfrm rot="5400000">
              <a:off x="1985179" y="4820214"/>
              <a:ext cx="555625" cy="40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...</a:t>
              </a:r>
            </a:p>
          </p:txBody>
        </p:sp>
      </p:grpSp>
      <p:sp>
        <p:nvSpPr>
          <p:cNvPr id="44038" name="TextBox 24"/>
          <p:cNvSpPr txBox="1">
            <a:spLocks noChangeArrowheads="1"/>
          </p:cNvSpPr>
          <p:nvPr/>
        </p:nvSpPr>
        <p:spPr bwMode="auto">
          <a:xfrm>
            <a:off x="1330325" y="5630863"/>
            <a:ext cx="15954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lock table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(a hash table, contains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only locked elements)</a:t>
            </a:r>
          </a:p>
        </p:txBody>
      </p:sp>
      <p:sp>
        <p:nvSpPr>
          <p:cNvPr id="44039" name="Rectangle 21"/>
          <p:cNvSpPr>
            <a:spLocks noChangeArrowheads="1"/>
          </p:cNvSpPr>
          <p:nvPr/>
        </p:nvSpPr>
        <p:spPr bwMode="auto">
          <a:xfrm>
            <a:off x="2797175" y="2570163"/>
            <a:ext cx="1165225" cy="2778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info for A</a:t>
            </a:r>
          </a:p>
        </p:txBody>
      </p:sp>
      <p:cxnSp>
        <p:nvCxnSpPr>
          <p:cNvPr id="44040" name="Straight Arrow Connector 41"/>
          <p:cNvCxnSpPr>
            <a:cxnSpLocks noChangeShapeType="1"/>
          </p:cNvCxnSpPr>
          <p:nvPr/>
        </p:nvCxnSpPr>
        <p:spPr bwMode="auto">
          <a:xfrm>
            <a:off x="2332038" y="2709863"/>
            <a:ext cx="4841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1" name="Rectangle 21"/>
          <p:cNvSpPr>
            <a:spLocks noChangeArrowheads="1"/>
          </p:cNvSpPr>
          <p:nvPr/>
        </p:nvSpPr>
        <p:spPr bwMode="auto">
          <a:xfrm>
            <a:off x="2803525" y="2959100"/>
            <a:ext cx="1165225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info for B</a:t>
            </a:r>
          </a:p>
        </p:txBody>
      </p:sp>
      <p:cxnSp>
        <p:nvCxnSpPr>
          <p:cNvPr id="44042" name="Straight Arrow Connector 47"/>
          <p:cNvCxnSpPr>
            <a:cxnSpLocks noChangeShapeType="1"/>
          </p:cNvCxnSpPr>
          <p:nvPr/>
        </p:nvCxnSpPr>
        <p:spPr bwMode="auto">
          <a:xfrm>
            <a:off x="2332038" y="3101975"/>
            <a:ext cx="4841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3" name="Oval 43"/>
          <p:cNvSpPr>
            <a:spLocks noChangeArrowheads="1"/>
          </p:cNvSpPr>
          <p:nvPr/>
        </p:nvSpPr>
        <p:spPr bwMode="auto">
          <a:xfrm>
            <a:off x="896938" y="3825875"/>
            <a:ext cx="485775" cy="47625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44044" name="TextBox 44"/>
          <p:cNvSpPr txBox="1">
            <a:spLocks noChangeArrowheads="1"/>
          </p:cNvSpPr>
          <p:nvPr/>
        </p:nvSpPr>
        <p:spPr bwMode="auto">
          <a:xfrm>
            <a:off x="406400" y="3894138"/>
            <a:ext cx="2301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44045" name="Straight Arrow Connector 49"/>
          <p:cNvCxnSpPr>
            <a:cxnSpLocks noChangeShapeType="1"/>
          </p:cNvCxnSpPr>
          <p:nvPr/>
        </p:nvCxnSpPr>
        <p:spPr bwMode="auto">
          <a:xfrm>
            <a:off x="671513" y="4079875"/>
            <a:ext cx="2301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6" name="Left Brace 56"/>
          <p:cNvSpPr>
            <a:spLocks/>
          </p:cNvSpPr>
          <p:nvPr/>
        </p:nvSpPr>
        <p:spPr bwMode="auto">
          <a:xfrm>
            <a:off x="1398588" y="2709863"/>
            <a:ext cx="220662" cy="2732087"/>
          </a:xfrm>
          <a:prstGeom prst="leftBrace">
            <a:avLst>
              <a:gd name="adj1" fmla="val 8369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63157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Does Locking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52488" y="1265238"/>
            <a:ext cx="7473950" cy="48942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Scheduler inserts lock actions for transactions.</a:t>
            </a:r>
          </a:p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Lock table</a:t>
            </a:r>
          </a:p>
        </p:txBody>
      </p:sp>
      <p:grpSp>
        <p:nvGrpSpPr>
          <p:cNvPr id="45060" name="Group 15"/>
          <p:cNvGrpSpPr>
            <a:grpSpLocks/>
          </p:cNvGrpSpPr>
          <p:nvPr/>
        </p:nvGrpSpPr>
        <p:grpSpPr bwMode="auto">
          <a:xfrm>
            <a:off x="4794250" y="1762125"/>
            <a:ext cx="4151313" cy="3322638"/>
            <a:chOff x="5392154" y="2043479"/>
            <a:chExt cx="4150810" cy="3322155"/>
          </a:xfrm>
        </p:grpSpPr>
        <p:sp>
          <p:nvSpPr>
            <p:cNvPr id="45120" name="Rectangle 4"/>
            <p:cNvSpPr>
              <a:spLocks noChangeArrowheads="1"/>
            </p:cNvSpPr>
            <p:nvPr/>
          </p:nvSpPr>
          <p:spPr bwMode="auto">
            <a:xfrm>
              <a:off x="6395040" y="2910177"/>
              <a:ext cx="1886948" cy="402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Scheduler, part I</a:t>
              </a:r>
            </a:p>
          </p:txBody>
        </p:sp>
        <p:sp>
          <p:nvSpPr>
            <p:cNvPr id="45121" name="AutoShape 6"/>
            <p:cNvSpPr>
              <a:spLocks noChangeArrowheads="1"/>
            </p:cNvSpPr>
            <p:nvPr/>
          </p:nvSpPr>
          <p:spPr bwMode="auto">
            <a:xfrm>
              <a:off x="6827153" y="4623345"/>
              <a:ext cx="1137871" cy="742289"/>
            </a:xfrm>
            <a:prstGeom prst="can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DB</a:t>
              </a:r>
            </a:p>
          </p:txBody>
        </p:sp>
        <p:sp>
          <p:nvSpPr>
            <p:cNvPr id="45122" name="Line 9"/>
            <p:cNvSpPr>
              <a:spLocks noChangeShapeType="1"/>
            </p:cNvSpPr>
            <p:nvPr/>
          </p:nvSpPr>
          <p:spPr bwMode="auto">
            <a:xfrm>
              <a:off x="7375415" y="2412811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23" name="Rectangle 10"/>
            <p:cNvSpPr>
              <a:spLocks noChangeArrowheads="1"/>
            </p:cNvSpPr>
            <p:nvPr/>
          </p:nvSpPr>
          <p:spPr bwMode="auto">
            <a:xfrm>
              <a:off x="5392154" y="3308933"/>
              <a:ext cx="652331" cy="5599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lock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table</a:t>
              </a:r>
            </a:p>
          </p:txBody>
        </p:sp>
        <p:sp>
          <p:nvSpPr>
            <p:cNvPr id="45124" name="Line 11"/>
            <p:cNvSpPr>
              <a:spLocks noChangeShapeType="1"/>
            </p:cNvSpPr>
            <p:nvPr/>
          </p:nvSpPr>
          <p:spPr bwMode="auto">
            <a:xfrm flipH="1">
              <a:off x="6044484" y="3111351"/>
              <a:ext cx="350555" cy="3281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25" name="Line 12"/>
            <p:cNvSpPr>
              <a:spLocks noChangeShapeType="1"/>
            </p:cNvSpPr>
            <p:nvPr/>
          </p:nvSpPr>
          <p:spPr bwMode="auto">
            <a:xfrm>
              <a:off x="6044484" y="3705998"/>
              <a:ext cx="375700" cy="3457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26" name="TextBox 14"/>
            <p:cNvSpPr txBox="1">
              <a:spLocks noChangeArrowheads="1"/>
            </p:cNvSpPr>
            <p:nvPr/>
          </p:nvSpPr>
          <p:spPr bwMode="auto">
            <a:xfrm>
              <a:off x="6918216" y="2043479"/>
              <a:ext cx="11551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T1, T2, …</a:t>
              </a:r>
            </a:p>
          </p:txBody>
        </p:sp>
        <p:sp>
          <p:nvSpPr>
            <p:cNvPr id="45127" name="TextBox 18"/>
            <p:cNvSpPr txBox="1">
              <a:spLocks noChangeArrowheads="1"/>
            </p:cNvSpPr>
            <p:nvPr/>
          </p:nvSpPr>
          <p:spPr bwMode="auto">
            <a:xfrm>
              <a:off x="7338514" y="2522994"/>
              <a:ext cx="15456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read(A), write(B), …</a:t>
              </a:r>
            </a:p>
          </p:txBody>
        </p:sp>
        <p:sp>
          <p:nvSpPr>
            <p:cNvPr id="45128" name="Rectangle 4"/>
            <p:cNvSpPr>
              <a:spLocks noChangeArrowheads="1"/>
            </p:cNvSpPr>
            <p:nvPr/>
          </p:nvSpPr>
          <p:spPr bwMode="auto">
            <a:xfrm>
              <a:off x="6420184" y="3809891"/>
              <a:ext cx="1886948" cy="402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Scheduler, part II</a:t>
              </a:r>
            </a:p>
          </p:txBody>
        </p:sp>
        <p:sp>
          <p:nvSpPr>
            <p:cNvPr id="45129" name="Line 9"/>
            <p:cNvSpPr>
              <a:spLocks noChangeShapeType="1"/>
            </p:cNvSpPr>
            <p:nvPr/>
          </p:nvSpPr>
          <p:spPr bwMode="auto">
            <a:xfrm>
              <a:off x="7387294" y="3308933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30" name="TextBox 21"/>
            <p:cNvSpPr txBox="1">
              <a:spLocks noChangeArrowheads="1"/>
            </p:cNvSpPr>
            <p:nvPr/>
          </p:nvSpPr>
          <p:spPr bwMode="auto">
            <a:xfrm>
              <a:off x="7338514" y="3428999"/>
              <a:ext cx="22044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(A), read(A), </a:t>
              </a: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(B), write(B), …</a:t>
              </a:r>
            </a:p>
          </p:txBody>
        </p:sp>
        <p:sp>
          <p:nvSpPr>
            <p:cNvPr id="45131" name="Line 9"/>
            <p:cNvSpPr>
              <a:spLocks noChangeShapeType="1"/>
            </p:cNvSpPr>
            <p:nvPr/>
          </p:nvSpPr>
          <p:spPr bwMode="auto">
            <a:xfrm>
              <a:off x="7391691" y="4212239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32" name="TextBox 23"/>
            <p:cNvSpPr txBox="1">
              <a:spLocks noChangeArrowheads="1"/>
            </p:cNvSpPr>
            <p:nvPr/>
          </p:nvSpPr>
          <p:spPr bwMode="auto">
            <a:xfrm>
              <a:off x="7397086" y="4296805"/>
              <a:ext cx="15456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read(A), write(B), …</a:t>
              </a:r>
            </a:p>
          </p:txBody>
        </p:sp>
      </p:grpSp>
      <p:grpSp>
        <p:nvGrpSpPr>
          <p:cNvPr id="45061" name="Group 16"/>
          <p:cNvGrpSpPr>
            <a:grpSpLocks/>
          </p:cNvGrpSpPr>
          <p:nvPr/>
        </p:nvGrpSpPr>
        <p:grpSpPr bwMode="auto">
          <a:xfrm>
            <a:off x="1684338" y="2514600"/>
            <a:ext cx="885825" cy="3125788"/>
            <a:chOff x="1865313" y="1803400"/>
            <a:chExt cx="1066800" cy="3657600"/>
          </a:xfrm>
        </p:grpSpPr>
        <p:sp>
          <p:nvSpPr>
            <p:cNvPr id="45105" name="Rectangle 4"/>
            <p:cNvSpPr>
              <a:spLocks noChangeArrowheads="1"/>
            </p:cNvSpPr>
            <p:nvPr/>
          </p:nvSpPr>
          <p:spPr bwMode="auto">
            <a:xfrm>
              <a:off x="1865313" y="1803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5106" name="Rectangle 5"/>
            <p:cNvSpPr>
              <a:spLocks noChangeArrowheads="1"/>
            </p:cNvSpPr>
            <p:nvPr/>
          </p:nvSpPr>
          <p:spPr bwMode="auto">
            <a:xfrm>
              <a:off x="2398713" y="1803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5107" name="Rectangle 6"/>
            <p:cNvSpPr>
              <a:spLocks noChangeArrowheads="1"/>
            </p:cNvSpPr>
            <p:nvPr/>
          </p:nvSpPr>
          <p:spPr bwMode="auto">
            <a:xfrm>
              <a:off x="1865313" y="22606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5108" name="Rectangle 7"/>
            <p:cNvSpPr>
              <a:spLocks noChangeArrowheads="1"/>
            </p:cNvSpPr>
            <p:nvPr/>
          </p:nvSpPr>
          <p:spPr bwMode="auto">
            <a:xfrm>
              <a:off x="2398713" y="22606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09" name="Rectangle 8"/>
            <p:cNvSpPr>
              <a:spLocks noChangeArrowheads="1"/>
            </p:cNvSpPr>
            <p:nvPr/>
          </p:nvSpPr>
          <p:spPr bwMode="auto">
            <a:xfrm>
              <a:off x="1865313" y="27178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0" name="Rectangle 9"/>
            <p:cNvSpPr>
              <a:spLocks noChangeArrowheads="1"/>
            </p:cNvSpPr>
            <p:nvPr/>
          </p:nvSpPr>
          <p:spPr bwMode="auto">
            <a:xfrm>
              <a:off x="2398713" y="27178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1" name="Rectangle 10"/>
            <p:cNvSpPr>
              <a:spLocks noChangeArrowheads="1"/>
            </p:cNvSpPr>
            <p:nvPr/>
          </p:nvSpPr>
          <p:spPr bwMode="auto">
            <a:xfrm>
              <a:off x="1865313" y="31750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2" name="Rectangle 11"/>
            <p:cNvSpPr>
              <a:spLocks noChangeArrowheads="1"/>
            </p:cNvSpPr>
            <p:nvPr/>
          </p:nvSpPr>
          <p:spPr bwMode="auto">
            <a:xfrm>
              <a:off x="2398713" y="31750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5113" name="Rectangle 12"/>
            <p:cNvSpPr>
              <a:spLocks noChangeArrowheads="1"/>
            </p:cNvSpPr>
            <p:nvPr/>
          </p:nvSpPr>
          <p:spPr bwMode="auto">
            <a:xfrm>
              <a:off x="1865313" y="36322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4" name="Rectangle 13"/>
            <p:cNvSpPr>
              <a:spLocks noChangeArrowheads="1"/>
            </p:cNvSpPr>
            <p:nvPr/>
          </p:nvSpPr>
          <p:spPr bwMode="auto">
            <a:xfrm>
              <a:off x="2398713" y="36322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5" name="Rectangle 14"/>
            <p:cNvSpPr>
              <a:spLocks noChangeArrowheads="1"/>
            </p:cNvSpPr>
            <p:nvPr/>
          </p:nvSpPr>
          <p:spPr bwMode="auto">
            <a:xfrm>
              <a:off x="1865313" y="4089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6" name="Rectangle 15"/>
            <p:cNvSpPr>
              <a:spLocks noChangeArrowheads="1"/>
            </p:cNvSpPr>
            <p:nvPr/>
          </p:nvSpPr>
          <p:spPr bwMode="auto">
            <a:xfrm>
              <a:off x="2398713" y="4089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7" name="Rectangle 16"/>
            <p:cNvSpPr>
              <a:spLocks noChangeArrowheads="1"/>
            </p:cNvSpPr>
            <p:nvPr/>
          </p:nvSpPr>
          <p:spPr bwMode="auto">
            <a:xfrm>
              <a:off x="1865313" y="4546600"/>
              <a:ext cx="533400" cy="914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8" name="Rectangle 17"/>
            <p:cNvSpPr>
              <a:spLocks noChangeArrowheads="1"/>
            </p:cNvSpPr>
            <p:nvPr/>
          </p:nvSpPr>
          <p:spPr bwMode="auto">
            <a:xfrm>
              <a:off x="2398713" y="4546600"/>
              <a:ext cx="533400" cy="914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9" name="Text Box 18"/>
            <p:cNvSpPr txBox="1">
              <a:spLocks noChangeArrowheads="1"/>
            </p:cNvSpPr>
            <p:nvPr/>
          </p:nvSpPr>
          <p:spPr bwMode="auto">
            <a:xfrm rot="5400000">
              <a:off x="1985179" y="4820214"/>
              <a:ext cx="555625" cy="40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...</a:t>
              </a:r>
            </a:p>
          </p:txBody>
        </p:sp>
      </p:grpSp>
      <p:sp>
        <p:nvSpPr>
          <p:cNvPr id="45062" name="TextBox 24"/>
          <p:cNvSpPr txBox="1">
            <a:spLocks noChangeArrowheads="1"/>
          </p:cNvSpPr>
          <p:nvPr/>
        </p:nvSpPr>
        <p:spPr bwMode="auto">
          <a:xfrm>
            <a:off x="1330325" y="5630863"/>
            <a:ext cx="15954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lock table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(a hash table, contains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only locked elements)</a:t>
            </a:r>
          </a:p>
        </p:txBody>
      </p:sp>
      <p:sp>
        <p:nvSpPr>
          <p:cNvPr id="45063" name="Rectangle 21"/>
          <p:cNvSpPr>
            <a:spLocks noChangeArrowheads="1"/>
          </p:cNvSpPr>
          <p:nvPr/>
        </p:nvSpPr>
        <p:spPr bwMode="auto">
          <a:xfrm>
            <a:off x="2797175" y="2570163"/>
            <a:ext cx="1165225" cy="2778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info for A</a:t>
            </a:r>
          </a:p>
        </p:txBody>
      </p:sp>
      <p:cxnSp>
        <p:nvCxnSpPr>
          <p:cNvPr id="45064" name="Straight Arrow Connector 41"/>
          <p:cNvCxnSpPr>
            <a:cxnSpLocks noChangeShapeType="1"/>
          </p:cNvCxnSpPr>
          <p:nvPr/>
        </p:nvCxnSpPr>
        <p:spPr bwMode="auto">
          <a:xfrm>
            <a:off x="2332038" y="2709863"/>
            <a:ext cx="4841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65" name="Rectangle 21"/>
          <p:cNvSpPr>
            <a:spLocks noChangeArrowheads="1"/>
          </p:cNvSpPr>
          <p:nvPr/>
        </p:nvSpPr>
        <p:spPr bwMode="auto">
          <a:xfrm>
            <a:off x="2803525" y="2959100"/>
            <a:ext cx="1165225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info for B</a:t>
            </a:r>
          </a:p>
        </p:txBody>
      </p:sp>
      <p:cxnSp>
        <p:nvCxnSpPr>
          <p:cNvPr id="45066" name="Straight Arrow Connector 47"/>
          <p:cNvCxnSpPr>
            <a:cxnSpLocks noChangeShapeType="1"/>
          </p:cNvCxnSpPr>
          <p:nvPr/>
        </p:nvCxnSpPr>
        <p:spPr bwMode="auto">
          <a:xfrm>
            <a:off x="2332038" y="3101975"/>
            <a:ext cx="4841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67" name="Oval 43"/>
          <p:cNvSpPr>
            <a:spLocks noChangeArrowheads="1"/>
          </p:cNvSpPr>
          <p:nvPr/>
        </p:nvSpPr>
        <p:spPr bwMode="auto">
          <a:xfrm>
            <a:off x="896938" y="3825875"/>
            <a:ext cx="485775" cy="47625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45068" name="TextBox 44"/>
          <p:cNvSpPr txBox="1">
            <a:spLocks noChangeArrowheads="1"/>
          </p:cNvSpPr>
          <p:nvPr/>
        </p:nvSpPr>
        <p:spPr bwMode="auto">
          <a:xfrm>
            <a:off x="406400" y="3894138"/>
            <a:ext cx="2301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45069" name="Straight Arrow Connector 49"/>
          <p:cNvCxnSpPr>
            <a:cxnSpLocks noChangeShapeType="1"/>
          </p:cNvCxnSpPr>
          <p:nvPr/>
        </p:nvCxnSpPr>
        <p:spPr bwMode="auto">
          <a:xfrm>
            <a:off x="671513" y="4079875"/>
            <a:ext cx="2301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70" name="Left Brace 56"/>
          <p:cNvSpPr>
            <a:spLocks/>
          </p:cNvSpPr>
          <p:nvPr/>
        </p:nvSpPr>
        <p:spPr bwMode="auto">
          <a:xfrm>
            <a:off x="1398588" y="2709863"/>
            <a:ext cx="220662" cy="2732087"/>
          </a:xfrm>
          <a:prstGeom prst="leftBrace">
            <a:avLst>
              <a:gd name="adj1" fmla="val 8369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grpSp>
        <p:nvGrpSpPr>
          <p:cNvPr id="45071" name="Group 38911"/>
          <p:cNvGrpSpPr>
            <a:grpSpLocks/>
          </p:cNvGrpSpPr>
          <p:nvPr/>
        </p:nvGrpSpPr>
        <p:grpSpPr bwMode="auto">
          <a:xfrm>
            <a:off x="2979738" y="4291013"/>
            <a:ext cx="2517775" cy="2274887"/>
            <a:chOff x="2980401" y="4203445"/>
            <a:chExt cx="2516929" cy="2275040"/>
          </a:xfrm>
        </p:grpSpPr>
        <p:sp>
          <p:nvSpPr>
            <p:cNvPr id="45074" name="Rectangle 4"/>
            <p:cNvSpPr>
              <a:spLocks noChangeArrowheads="1"/>
            </p:cNvSpPr>
            <p:nvPr/>
          </p:nvSpPr>
          <p:spPr bwMode="auto">
            <a:xfrm>
              <a:off x="3134402" y="4272776"/>
              <a:ext cx="1231061" cy="4444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group mode: 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waiting: yes</a:t>
              </a:r>
            </a:p>
          </p:txBody>
        </p:sp>
        <p:sp>
          <p:nvSpPr>
            <p:cNvPr id="45075" name="Rectangle 6"/>
            <p:cNvSpPr>
              <a:spLocks noChangeArrowheads="1"/>
            </p:cNvSpPr>
            <p:nvPr/>
          </p:nvSpPr>
          <p:spPr bwMode="auto">
            <a:xfrm>
              <a:off x="3464413" y="5221722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5076" name="Rectangle 7"/>
            <p:cNvSpPr>
              <a:spLocks noChangeArrowheads="1"/>
            </p:cNvSpPr>
            <p:nvPr/>
          </p:nvSpPr>
          <p:spPr bwMode="auto">
            <a:xfrm>
              <a:off x="3842181" y="5221722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45077" name="Rectangle 8"/>
            <p:cNvSpPr>
              <a:spLocks noChangeArrowheads="1"/>
            </p:cNvSpPr>
            <p:nvPr/>
          </p:nvSpPr>
          <p:spPr bwMode="auto">
            <a:xfrm>
              <a:off x="4219949" y="5221722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no</a:t>
              </a:r>
            </a:p>
          </p:txBody>
        </p:sp>
        <p:sp>
          <p:nvSpPr>
            <p:cNvPr id="45078" name="Rectangle 9"/>
            <p:cNvSpPr>
              <a:spLocks noChangeArrowheads="1"/>
            </p:cNvSpPr>
            <p:nvPr/>
          </p:nvSpPr>
          <p:spPr bwMode="auto">
            <a:xfrm>
              <a:off x="4597716" y="5221722"/>
              <a:ext cx="377768" cy="2507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079" name="Rectangle 10"/>
            <p:cNvSpPr>
              <a:spLocks noChangeArrowheads="1"/>
            </p:cNvSpPr>
            <p:nvPr/>
          </p:nvSpPr>
          <p:spPr bwMode="auto">
            <a:xfrm>
              <a:off x="4975484" y="5221722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080" name="Rectangle 13"/>
            <p:cNvSpPr>
              <a:spLocks noChangeArrowheads="1"/>
            </p:cNvSpPr>
            <p:nvPr/>
          </p:nvSpPr>
          <p:spPr bwMode="auto">
            <a:xfrm>
              <a:off x="3464413" y="5659685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5081" name="Rectangle 14"/>
            <p:cNvSpPr>
              <a:spLocks noChangeArrowheads="1"/>
            </p:cNvSpPr>
            <p:nvPr/>
          </p:nvSpPr>
          <p:spPr bwMode="auto">
            <a:xfrm>
              <a:off x="3842181" y="5659685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45082" name="Rectangle 15"/>
            <p:cNvSpPr>
              <a:spLocks noChangeArrowheads="1"/>
            </p:cNvSpPr>
            <p:nvPr/>
          </p:nvSpPr>
          <p:spPr bwMode="auto">
            <a:xfrm>
              <a:off x="4219949" y="5659685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</a:t>
              </a:r>
            </a:p>
          </p:txBody>
        </p:sp>
        <p:sp>
          <p:nvSpPr>
            <p:cNvPr id="45083" name="Rectangle 16"/>
            <p:cNvSpPr>
              <a:spLocks noChangeArrowheads="1"/>
            </p:cNvSpPr>
            <p:nvPr/>
          </p:nvSpPr>
          <p:spPr bwMode="auto">
            <a:xfrm>
              <a:off x="4597716" y="5659685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084" name="Rectangle 17"/>
            <p:cNvSpPr>
              <a:spLocks noChangeArrowheads="1"/>
            </p:cNvSpPr>
            <p:nvPr/>
          </p:nvSpPr>
          <p:spPr bwMode="auto">
            <a:xfrm>
              <a:off x="4975484" y="5659685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085" name="Rectangle 18"/>
            <p:cNvSpPr>
              <a:spLocks noChangeArrowheads="1"/>
            </p:cNvSpPr>
            <p:nvPr/>
          </p:nvSpPr>
          <p:spPr bwMode="auto">
            <a:xfrm>
              <a:off x="3464413" y="6063780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75" name="Rectangle 19"/>
            <p:cNvSpPr>
              <a:spLocks noChangeArrowheads="1"/>
            </p:cNvSpPr>
            <p:nvPr/>
          </p:nvSpPr>
          <p:spPr bwMode="auto">
            <a:xfrm>
              <a:off x="3842123" y="6064120"/>
              <a:ext cx="377698" cy="25084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5087" name="Rectangle 20"/>
            <p:cNvSpPr>
              <a:spLocks noChangeArrowheads="1"/>
            </p:cNvSpPr>
            <p:nvPr/>
          </p:nvSpPr>
          <p:spPr bwMode="auto">
            <a:xfrm>
              <a:off x="4219949" y="6063780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yes</a:t>
              </a:r>
            </a:p>
          </p:txBody>
        </p:sp>
        <p:sp>
          <p:nvSpPr>
            <p:cNvPr id="45088" name="Rectangle 21"/>
            <p:cNvSpPr>
              <a:spLocks noChangeArrowheads="1"/>
            </p:cNvSpPr>
            <p:nvPr/>
          </p:nvSpPr>
          <p:spPr bwMode="auto">
            <a:xfrm>
              <a:off x="4597716" y="6063780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</a:t>
              </a:r>
            </a:p>
          </p:txBody>
        </p:sp>
        <p:sp>
          <p:nvSpPr>
            <p:cNvPr id="45089" name="Rectangle 22"/>
            <p:cNvSpPr>
              <a:spLocks noChangeArrowheads="1"/>
            </p:cNvSpPr>
            <p:nvPr/>
          </p:nvSpPr>
          <p:spPr bwMode="auto">
            <a:xfrm>
              <a:off x="4975484" y="6063780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090" name="Line 31"/>
            <p:cNvSpPr>
              <a:spLocks noChangeShapeType="1"/>
            </p:cNvSpPr>
            <p:nvPr/>
          </p:nvSpPr>
          <p:spPr bwMode="auto">
            <a:xfrm>
              <a:off x="5164368" y="5364996"/>
              <a:ext cx="0" cy="179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1" name="Line 32"/>
            <p:cNvSpPr>
              <a:spLocks noChangeShapeType="1"/>
            </p:cNvSpPr>
            <p:nvPr/>
          </p:nvSpPr>
          <p:spPr bwMode="auto">
            <a:xfrm>
              <a:off x="5164368" y="5802958"/>
              <a:ext cx="0" cy="179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2" name="Line 33"/>
            <p:cNvSpPr>
              <a:spLocks noChangeShapeType="1"/>
            </p:cNvSpPr>
            <p:nvPr/>
          </p:nvSpPr>
          <p:spPr bwMode="auto">
            <a:xfrm>
              <a:off x="5164368" y="6207704"/>
              <a:ext cx="0" cy="179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3" name="Line 34"/>
            <p:cNvSpPr>
              <a:spLocks noChangeShapeType="1"/>
            </p:cNvSpPr>
            <p:nvPr/>
          </p:nvSpPr>
          <p:spPr bwMode="auto">
            <a:xfrm>
              <a:off x="5155576" y="5544088"/>
              <a:ext cx="1888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4" name="Line 35"/>
            <p:cNvSpPr>
              <a:spLocks noChangeShapeType="1"/>
            </p:cNvSpPr>
            <p:nvPr/>
          </p:nvSpPr>
          <p:spPr bwMode="auto">
            <a:xfrm>
              <a:off x="5164368" y="5982050"/>
              <a:ext cx="1888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5" name="Line 36"/>
            <p:cNvSpPr>
              <a:spLocks noChangeShapeType="1"/>
            </p:cNvSpPr>
            <p:nvPr/>
          </p:nvSpPr>
          <p:spPr bwMode="auto">
            <a:xfrm>
              <a:off x="5164368" y="6386796"/>
              <a:ext cx="1888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45096" name="Elbow Connector 92"/>
            <p:cNvCxnSpPr>
              <a:cxnSpLocks noChangeShapeType="1"/>
              <a:stCxn id="45074" idx="3"/>
            </p:cNvCxnSpPr>
            <p:nvPr/>
          </p:nvCxnSpPr>
          <p:spPr bwMode="auto">
            <a:xfrm flipH="1">
              <a:off x="3203304" y="4494986"/>
              <a:ext cx="1162159" cy="332570"/>
            </a:xfrm>
            <a:prstGeom prst="bentConnector3">
              <a:avLst>
                <a:gd name="adj1" fmla="val -19671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97" name="Straight Connector 95"/>
            <p:cNvCxnSpPr>
              <a:cxnSpLocks noChangeShapeType="1"/>
            </p:cNvCxnSpPr>
            <p:nvPr/>
          </p:nvCxnSpPr>
          <p:spPr bwMode="auto">
            <a:xfrm>
              <a:off x="3203304" y="4827556"/>
              <a:ext cx="0" cy="51398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98" name="Straight Arrow Connector 97"/>
            <p:cNvCxnSpPr>
              <a:cxnSpLocks noChangeShapeType="1"/>
              <a:endCxn id="45075" idx="1"/>
            </p:cNvCxnSpPr>
            <p:nvPr/>
          </p:nvCxnSpPr>
          <p:spPr bwMode="auto">
            <a:xfrm>
              <a:off x="3196097" y="5341545"/>
              <a:ext cx="268316" cy="5542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99" name="Elbow Connector 106"/>
            <p:cNvCxnSpPr>
              <a:cxnSpLocks noChangeShapeType="1"/>
            </p:cNvCxnSpPr>
            <p:nvPr/>
          </p:nvCxnSpPr>
          <p:spPr bwMode="auto">
            <a:xfrm rot="10800000" flipV="1">
              <a:off x="3196097" y="5338655"/>
              <a:ext cx="1604117" cy="227840"/>
            </a:xfrm>
            <a:prstGeom prst="bentConnector3">
              <a:avLst>
                <a:gd name="adj1" fmla="val 671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100" name="Elbow Connector 115"/>
            <p:cNvCxnSpPr>
              <a:cxnSpLocks noChangeShapeType="1"/>
            </p:cNvCxnSpPr>
            <p:nvPr/>
          </p:nvCxnSpPr>
          <p:spPr bwMode="auto">
            <a:xfrm>
              <a:off x="3203304" y="5566496"/>
              <a:ext cx="261109" cy="209762"/>
            </a:xfrm>
            <a:prstGeom prst="bentConnector3">
              <a:avLst>
                <a:gd name="adj1" fmla="val -509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101" name="Elbow Connector 122"/>
            <p:cNvCxnSpPr>
              <a:cxnSpLocks noChangeShapeType="1"/>
            </p:cNvCxnSpPr>
            <p:nvPr/>
          </p:nvCxnSpPr>
          <p:spPr bwMode="auto">
            <a:xfrm rot="10800000" flipV="1">
              <a:off x="3181449" y="5763608"/>
              <a:ext cx="1604117" cy="227840"/>
            </a:xfrm>
            <a:prstGeom prst="bentConnector3">
              <a:avLst>
                <a:gd name="adj1" fmla="val 671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102" name="Elbow Connector 123"/>
            <p:cNvCxnSpPr>
              <a:cxnSpLocks noChangeShapeType="1"/>
            </p:cNvCxnSpPr>
            <p:nvPr/>
          </p:nvCxnSpPr>
          <p:spPr bwMode="auto">
            <a:xfrm>
              <a:off x="3188656" y="5991454"/>
              <a:ext cx="261109" cy="209762"/>
            </a:xfrm>
            <a:prstGeom prst="bentConnector3">
              <a:avLst>
                <a:gd name="adj1" fmla="val -509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5103" name="TextBox 120"/>
            <p:cNvSpPr txBox="1">
              <a:spLocks noChangeArrowheads="1"/>
            </p:cNvSpPr>
            <p:nvPr/>
          </p:nvSpPr>
          <p:spPr bwMode="auto">
            <a:xfrm>
              <a:off x="3450808" y="4967078"/>
              <a:ext cx="20465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tran  mode wait?  next  T-link </a:t>
              </a:r>
            </a:p>
          </p:txBody>
        </p:sp>
        <p:sp>
          <p:nvSpPr>
            <p:cNvPr id="45104" name="Rectangle 121"/>
            <p:cNvSpPr>
              <a:spLocks noChangeArrowheads="1"/>
            </p:cNvSpPr>
            <p:nvPr/>
          </p:nvSpPr>
          <p:spPr bwMode="auto">
            <a:xfrm>
              <a:off x="2980401" y="4203445"/>
              <a:ext cx="2484999" cy="2275040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</p:grpSp>
      <p:sp>
        <p:nvSpPr>
          <p:cNvPr id="45072" name="Down Arrow 125"/>
          <p:cNvSpPr>
            <a:spLocks noChangeArrowheads="1"/>
          </p:cNvSpPr>
          <p:nvPr/>
        </p:nvSpPr>
        <p:spPr bwMode="auto">
          <a:xfrm>
            <a:off x="3132138" y="3400425"/>
            <a:ext cx="331787" cy="825500"/>
          </a:xfrm>
          <a:prstGeom prst="downArrow">
            <a:avLst>
              <a:gd name="adj1" fmla="val 50000"/>
              <a:gd name="adj2" fmla="val 50049"/>
            </a:avLst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45073" name="Oval 126"/>
          <p:cNvSpPr>
            <a:spLocks noChangeArrowheads="1"/>
          </p:cNvSpPr>
          <p:nvPr/>
        </p:nvSpPr>
        <p:spPr bwMode="auto">
          <a:xfrm>
            <a:off x="2643188" y="2862263"/>
            <a:ext cx="1541462" cy="485775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21316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473200"/>
            <a:ext cx="7772400" cy="4114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Deadlocks may occur in many cases:</a:t>
            </a:r>
          </a:p>
        </p:txBody>
      </p:sp>
    </p:spTree>
    <p:extLst>
      <p:ext uri="{BB962C8B-B14F-4D97-AF65-F5344CB8AC3E}">
        <p14:creationId xmlns:p14="http://schemas.microsoft.com/office/powerpoint/2010/main" val="2408934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473200"/>
            <a:ext cx="7772400" cy="4114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Deadlocks may occur in many cases:</a:t>
            </a:r>
          </a:p>
        </p:txBody>
      </p:sp>
      <p:sp>
        <p:nvSpPr>
          <p:cNvPr id="60420" name="TextBox 1"/>
          <p:cNvSpPr txBox="1">
            <a:spLocks noChangeArrowheads="1"/>
          </p:cNvSpPr>
          <p:nvPr/>
        </p:nvSpPr>
        <p:spPr bwMode="auto">
          <a:xfrm>
            <a:off x="2146935" y="2089150"/>
            <a:ext cx="1276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locking</a:t>
            </a:r>
          </a:p>
        </p:txBody>
      </p:sp>
      <p:sp>
        <p:nvSpPr>
          <p:cNvPr id="60421" name="TextBox 23"/>
          <p:cNvSpPr txBox="1">
            <a:spLocks noChangeArrowheads="1"/>
          </p:cNvSpPr>
          <p:nvPr/>
        </p:nvSpPr>
        <p:spPr bwMode="auto">
          <a:xfrm>
            <a:off x="2083435" y="2757488"/>
            <a:ext cx="6731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</p:txBody>
      </p:sp>
      <p:sp>
        <p:nvSpPr>
          <p:cNvPr id="60422" name="TextBox 23"/>
          <p:cNvSpPr txBox="1">
            <a:spLocks noChangeArrowheads="1"/>
          </p:cNvSpPr>
          <p:nvPr/>
        </p:nvSpPr>
        <p:spPr bwMode="auto">
          <a:xfrm>
            <a:off x="2858135" y="3205163"/>
            <a:ext cx="639763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grpSp>
        <p:nvGrpSpPr>
          <p:cNvPr id="60423" name="Group 3"/>
          <p:cNvGrpSpPr>
            <a:grpSpLocks/>
          </p:cNvGrpSpPr>
          <p:nvPr/>
        </p:nvGrpSpPr>
        <p:grpSpPr bwMode="auto">
          <a:xfrm>
            <a:off x="1989773" y="2393950"/>
            <a:ext cx="1508125" cy="2543175"/>
            <a:chOff x="2837313" y="2607455"/>
            <a:chExt cx="1501774" cy="2031325"/>
          </a:xfrm>
        </p:grpSpPr>
        <p:cxnSp>
          <p:nvCxnSpPr>
            <p:cNvPr id="60449" name="Straight Connector 8"/>
            <p:cNvCxnSpPr>
              <a:cxnSpLocks noChangeShapeType="1"/>
            </p:cNvCxnSpPr>
            <p:nvPr/>
          </p:nvCxnSpPr>
          <p:spPr bwMode="auto">
            <a:xfrm flipV="1">
              <a:off x="2837313" y="2816639"/>
              <a:ext cx="1477996" cy="511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0" name="Straight Connector 9"/>
            <p:cNvCxnSpPr>
              <a:cxnSpLocks noChangeShapeType="1"/>
            </p:cNvCxnSpPr>
            <p:nvPr/>
          </p:nvCxnSpPr>
          <p:spPr bwMode="auto">
            <a:xfrm>
              <a:off x="3592903" y="2607455"/>
              <a:ext cx="0" cy="2031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51" name="Rectangle 2"/>
            <p:cNvSpPr>
              <a:spLocks noChangeArrowheads="1"/>
            </p:cNvSpPr>
            <p:nvPr/>
          </p:nvSpPr>
          <p:spPr bwMode="auto">
            <a:xfrm>
              <a:off x="2837313" y="2607455"/>
              <a:ext cx="1501774" cy="203132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/>
            </a:p>
          </p:txBody>
        </p:sp>
      </p:grpSp>
      <p:sp>
        <p:nvSpPr>
          <p:cNvPr id="60424" name="TextBox 23"/>
          <p:cNvSpPr txBox="1">
            <a:spLocks noChangeArrowheads="1"/>
          </p:cNvSpPr>
          <p:nvPr/>
        </p:nvSpPr>
        <p:spPr bwMode="auto">
          <a:xfrm>
            <a:off x="2138998" y="2365375"/>
            <a:ext cx="48577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5" name="TextBox 23"/>
          <p:cNvSpPr txBox="1">
            <a:spLocks noChangeArrowheads="1"/>
          </p:cNvSpPr>
          <p:nvPr/>
        </p:nvSpPr>
        <p:spPr bwMode="auto">
          <a:xfrm>
            <a:off x="2975610" y="2365375"/>
            <a:ext cx="444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6" name="TextBox 5"/>
          <p:cNvSpPr txBox="1">
            <a:spLocks noChangeArrowheads="1"/>
          </p:cNvSpPr>
          <p:nvPr/>
        </p:nvSpPr>
        <p:spPr bwMode="auto">
          <a:xfrm rot="5400000">
            <a:off x="2977197" y="45212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7" name="TextBox 24"/>
          <p:cNvSpPr txBox="1">
            <a:spLocks noChangeArrowheads="1"/>
          </p:cNvSpPr>
          <p:nvPr/>
        </p:nvSpPr>
        <p:spPr bwMode="auto">
          <a:xfrm rot="5400000">
            <a:off x="2196147" y="43180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886474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473200"/>
            <a:ext cx="7772400" cy="4114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Deadlocks may occur in many cases:</a:t>
            </a:r>
          </a:p>
        </p:txBody>
      </p:sp>
      <p:sp>
        <p:nvSpPr>
          <p:cNvPr id="60420" name="TextBox 1"/>
          <p:cNvSpPr txBox="1">
            <a:spLocks noChangeArrowheads="1"/>
          </p:cNvSpPr>
          <p:nvPr/>
        </p:nvSpPr>
        <p:spPr bwMode="auto">
          <a:xfrm>
            <a:off x="2146935" y="2089150"/>
            <a:ext cx="1276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locking</a:t>
            </a:r>
          </a:p>
        </p:txBody>
      </p:sp>
      <p:sp>
        <p:nvSpPr>
          <p:cNvPr id="60421" name="TextBox 23"/>
          <p:cNvSpPr txBox="1">
            <a:spLocks noChangeArrowheads="1"/>
          </p:cNvSpPr>
          <p:nvPr/>
        </p:nvSpPr>
        <p:spPr bwMode="auto">
          <a:xfrm>
            <a:off x="2083435" y="2757488"/>
            <a:ext cx="6731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</p:txBody>
      </p:sp>
      <p:sp>
        <p:nvSpPr>
          <p:cNvPr id="60422" name="TextBox 23"/>
          <p:cNvSpPr txBox="1">
            <a:spLocks noChangeArrowheads="1"/>
          </p:cNvSpPr>
          <p:nvPr/>
        </p:nvSpPr>
        <p:spPr bwMode="auto">
          <a:xfrm>
            <a:off x="2858135" y="3205163"/>
            <a:ext cx="639763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grpSp>
        <p:nvGrpSpPr>
          <p:cNvPr id="60423" name="Group 3"/>
          <p:cNvGrpSpPr>
            <a:grpSpLocks/>
          </p:cNvGrpSpPr>
          <p:nvPr/>
        </p:nvGrpSpPr>
        <p:grpSpPr bwMode="auto">
          <a:xfrm>
            <a:off x="1989773" y="2393950"/>
            <a:ext cx="1508125" cy="2543175"/>
            <a:chOff x="2837313" y="2607455"/>
            <a:chExt cx="1501774" cy="2031325"/>
          </a:xfrm>
        </p:grpSpPr>
        <p:cxnSp>
          <p:nvCxnSpPr>
            <p:cNvPr id="60449" name="Straight Connector 8"/>
            <p:cNvCxnSpPr>
              <a:cxnSpLocks noChangeShapeType="1"/>
            </p:cNvCxnSpPr>
            <p:nvPr/>
          </p:nvCxnSpPr>
          <p:spPr bwMode="auto">
            <a:xfrm flipV="1">
              <a:off x="2837313" y="2816639"/>
              <a:ext cx="1477996" cy="511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0" name="Straight Connector 9"/>
            <p:cNvCxnSpPr>
              <a:cxnSpLocks noChangeShapeType="1"/>
            </p:cNvCxnSpPr>
            <p:nvPr/>
          </p:nvCxnSpPr>
          <p:spPr bwMode="auto">
            <a:xfrm>
              <a:off x="3592903" y="2607455"/>
              <a:ext cx="0" cy="2031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51" name="Rectangle 2"/>
            <p:cNvSpPr>
              <a:spLocks noChangeArrowheads="1"/>
            </p:cNvSpPr>
            <p:nvPr/>
          </p:nvSpPr>
          <p:spPr bwMode="auto">
            <a:xfrm>
              <a:off x="2837313" y="2607455"/>
              <a:ext cx="1501774" cy="203132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/>
            </a:p>
          </p:txBody>
        </p:sp>
      </p:grpSp>
      <p:sp>
        <p:nvSpPr>
          <p:cNvPr id="60424" name="TextBox 23"/>
          <p:cNvSpPr txBox="1">
            <a:spLocks noChangeArrowheads="1"/>
          </p:cNvSpPr>
          <p:nvPr/>
        </p:nvSpPr>
        <p:spPr bwMode="auto">
          <a:xfrm>
            <a:off x="2138998" y="2365375"/>
            <a:ext cx="48577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5" name="TextBox 23"/>
          <p:cNvSpPr txBox="1">
            <a:spLocks noChangeArrowheads="1"/>
          </p:cNvSpPr>
          <p:nvPr/>
        </p:nvSpPr>
        <p:spPr bwMode="auto">
          <a:xfrm>
            <a:off x="2975610" y="2365375"/>
            <a:ext cx="444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6" name="TextBox 5"/>
          <p:cNvSpPr txBox="1">
            <a:spLocks noChangeArrowheads="1"/>
          </p:cNvSpPr>
          <p:nvPr/>
        </p:nvSpPr>
        <p:spPr bwMode="auto">
          <a:xfrm rot="5400000">
            <a:off x="2977197" y="45212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7" name="TextBox 24"/>
          <p:cNvSpPr txBox="1">
            <a:spLocks noChangeArrowheads="1"/>
          </p:cNvSpPr>
          <p:nvPr/>
        </p:nvSpPr>
        <p:spPr bwMode="auto">
          <a:xfrm rot="5400000">
            <a:off x="2196147" y="43180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8" name="Oval 10"/>
          <p:cNvSpPr>
            <a:spLocks noChangeArrowheads="1"/>
          </p:cNvSpPr>
          <p:nvPr/>
        </p:nvSpPr>
        <p:spPr bwMode="auto">
          <a:xfrm>
            <a:off x="2089785" y="3638550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29" name="Oval 26"/>
          <p:cNvSpPr>
            <a:spLocks noChangeArrowheads="1"/>
          </p:cNvSpPr>
          <p:nvPr/>
        </p:nvSpPr>
        <p:spPr bwMode="auto">
          <a:xfrm>
            <a:off x="2880360" y="4092575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30" name="Rounded Rectangular Callout 22"/>
          <p:cNvSpPr>
            <a:spLocks noChangeArrowheads="1"/>
          </p:cNvSpPr>
          <p:nvPr/>
        </p:nvSpPr>
        <p:spPr bwMode="auto">
          <a:xfrm>
            <a:off x="1091248" y="2560638"/>
            <a:ext cx="823912" cy="715962"/>
          </a:xfrm>
          <a:prstGeom prst="wedgeRoundRectCallout">
            <a:avLst>
              <a:gd name="adj1" fmla="val 71324"/>
              <a:gd name="adj2" fmla="val 106532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B</a:t>
            </a:r>
          </a:p>
        </p:txBody>
      </p:sp>
      <p:sp>
        <p:nvSpPr>
          <p:cNvPr id="60431" name="Rounded Rectangular Callout 30"/>
          <p:cNvSpPr>
            <a:spLocks noChangeArrowheads="1"/>
          </p:cNvSpPr>
          <p:nvPr/>
        </p:nvSpPr>
        <p:spPr bwMode="auto">
          <a:xfrm>
            <a:off x="1070610" y="5037138"/>
            <a:ext cx="825500" cy="714375"/>
          </a:xfrm>
          <a:prstGeom prst="wedgeRoundRectCallout">
            <a:avLst>
              <a:gd name="adj1" fmla="val 171088"/>
              <a:gd name="adj2" fmla="val -149213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A</a:t>
            </a:r>
          </a:p>
        </p:txBody>
      </p:sp>
    </p:spTree>
    <p:extLst>
      <p:ext uri="{BB962C8B-B14F-4D97-AF65-F5344CB8AC3E}">
        <p14:creationId xmlns:p14="http://schemas.microsoft.com/office/powerpoint/2010/main" val="32479694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473200"/>
            <a:ext cx="7772400" cy="4114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Deadlocks may occur in many cases:</a:t>
            </a:r>
          </a:p>
        </p:txBody>
      </p:sp>
      <p:sp>
        <p:nvSpPr>
          <p:cNvPr id="60420" name="TextBox 1"/>
          <p:cNvSpPr txBox="1">
            <a:spLocks noChangeArrowheads="1"/>
          </p:cNvSpPr>
          <p:nvPr/>
        </p:nvSpPr>
        <p:spPr bwMode="auto">
          <a:xfrm>
            <a:off x="2146935" y="2089150"/>
            <a:ext cx="1276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locking</a:t>
            </a:r>
          </a:p>
        </p:txBody>
      </p:sp>
      <p:sp>
        <p:nvSpPr>
          <p:cNvPr id="60421" name="TextBox 23"/>
          <p:cNvSpPr txBox="1">
            <a:spLocks noChangeArrowheads="1"/>
          </p:cNvSpPr>
          <p:nvPr/>
        </p:nvSpPr>
        <p:spPr bwMode="auto">
          <a:xfrm>
            <a:off x="2083435" y="2757488"/>
            <a:ext cx="6731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</p:txBody>
      </p:sp>
      <p:sp>
        <p:nvSpPr>
          <p:cNvPr id="60422" name="TextBox 23"/>
          <p:cNvSpPr txBox="1">
            <a:spLocks noChangeArrowheads="1"/>
          </p:cNvSpPr>
          <p:nvPr/>
        </p:nvSpPr>
        <p:spPr bwMode="auto">
          <a:xfrm>
            <a:off x="2858135" y="3205163"/>
            <a:ext cx="639763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grpSp>
        <p:nvGrpSpPr>
          <p:cNvPr id="60423" name="Group 3"/>
          <p:cNvGrpSpPr>
            <a:grpSpLocks/>
          </p:cNvGrpSpPr>
          <p:nvPr/>
        </p:nvGrpSpPr>
        <p:grpSpPr bwMode="auto">
          <a:xfrm>
            <a:off x="1989773" y="2393950"/>
            <a:ext cx="1508125" cy="2543175"/>
            <a:chOff x="2837313" y="2607455"/>
            <a:chExt cx="1501774" cy="2031325"/>
          </a:xfrm>
        </p:grpSpPr>
        <p:cxnSp>
          <p:nvCxnSpPr>
            <p:cNvPr id="60449" name="Straight Connector 8"/>
            <p:cNvCxnSpPr>
              <a:cxnSpLocks noChangeShapeType="1"/>
            </p:cNvCxnSpPr>
            <p:nvPr/>
          </p:nvCxnSpPr>
          <p:spPr bwMode="auto">
            <a:xfrm flipV="1">
              <a:off x="2837313" y="2816639"/>
              <a:ext cx="1477996" cy="511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0" name="Straight Connector 9"/>
            <p:cNvCxnSpPr>
              <a:cxnSpLocks noChangeShapeType="1"/>
            </p:cNvCxnSpPr>
            <p:nvPr/>
          </p:nvCxnSpPr>
          <p:spPr bwMode="auto">
            <a:xfrm>
              <a:off x="3592903" y="2607455"/>
              <a:ext cx="0" cy="2031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51" name="Rectangle 2"/>
            <p:cNvSpPr>
              <a:spLocks noChangeArrowheads="1"/>
            </p:cNvSpPr>
            <p:nvPr/>
          </p:nvSpPr>
          <p:spPr bwMode="auto">
            <a:xfrm>
              <a:off x="2837313" y="2607455"/>
              <a:ext cx="1501774" cy="203132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/>
            </a:p>
          </p:txBody>
        </p:sp>
      </p:grpSp>
      <p:sp>
        <p:nvSpPr>
          <p:cNvPr id="60424" name="TextBox 23"/>
          <p:cNvSpPr txBox="1">
            <a:spLocks noChangeArrowheads="1"/>
          </p:cNvSpPr>
          <p:nvPr/>
        </p:nvSpPr>
        <p:spPr bwMode="auto">
          <a:xfrm>
            <a:off x="2138998" y="2365375"/>
            <a:ext cx="48577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5" name="TextBox 23"/>
          <p:cNvSpPr txBox="1">
            <a:spLocks noChangeArrowheads="1"/>
          </p:cNvSpPr>
          <p:nvPr/>
        </p:nvSpPr>
        <p:spPr bwMode="auto">
          <a:xfrm>
            <a:off x="2975610" y="2365375"/>
            <a:ext cx="444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6" name="TextBox 5"/>
          <p:cNvSpPr txBox="1">
            <a:spLocks noChangeArrowheads="1"/>
          </p:cNvSpPr>
          <p:nvPr/>
        </p:nvSpPr>
        <p:spPr bwMode="auto">
          <a:xfrm rot="5400000">
            <a:off x="2977197" y="45212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7" name="TextBox 24"/>
          <p:cNvSpPr txBox="1">
            <a:spLocks noChangeArrowheads="1"/>
          </p:cNvSpPr>
          <p:nvPr/>
        </p:nvSpPr>
        <p:spPr bwMode="auto">
          <a:xfrm rot="5400000">
            <a:off x="2196147" y="43180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8" name="Oval 10"/>
          <p:cNvSpPr>
            <a:spLocks noChangeArrowheads="1"/>
          </p:cNvSpPr>
          <p:nvPr/>
        </p:nvSpPr>
        <p:spPr bwMode="auto">
          <a:xfrm>
            <a:off x="2089785" y="3638550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29" name="Oval 26"/>
          <p:cNvSpPr>
            <a:spLocks noChangeArrowheads="1"/>
          </p:cNvSpPr>
          <p:nvPr/>
        </p:nvSpPr>
        <p:spPr bwMode="auto">
          <a:xfrm>
            <a:off x="2880360" y="4092575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30" name="Rounded Rectangular Callout 22"/>
          <p:cNvSpPr>
            <a:spLocks noChangeArrowheads="1"/>
          </p:cNvSpPr>
          <p:nvPr/>
        </p:nvSpPr>
        <p:spPr bwMode="auto">
          <a:xfrm>
            <a:off x="1091248" y="2560638"/>
            <a:ext cx="823912" cy="715962"/>
          </a:xfrm>
          <a:prstGeom prst="wedgeRoundRectCallout">
            <a:avLst>
              <a:gd name="adj1" fmla="val 71324"/>
              <a:gd name="adj2" fmla="val 106532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B</a:t>
            </a:r>
          </a:p>
        </p:txBody>
      </p:sp>
      <p:sp>
        <p:nvSpPr>
          <p:cNvPr id="60431" name="Rounded Rectangular Callout 30"/>
          <p:cNvSpPr>
            <a:spLocks noChangeArrowheads="1"/>
          </p:cNvSpPr>
          <p:nvPr/>
        </p:nvSpPr>
        <p:spPr bwMode="auto">
          <a:xfrm>
            <a:off x="1070610" y="5037138"/>
            <a:ext cx="825500" cy="714375"/>
          </a:xfrm>
          <a:prstGeom prst="wedgeRoundRectCallout">
            <a:avLst>
              <a:gd name="adj1" fmla="val 171088"/>
              <a:gd name="adj2" fmla="val -149213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A</a:t>
            </a:r>
          </a:p>
        </p:txBody>
      </p:sp>
      <p:sp>
        <p:nvSpPr>
          <p:cNvPr id="60432" name="TextBox 37"/>
          <p:cNvSpPr txBox="1">
            <a:spLocks noChangeArrowheads="1"/>
          </p:cNvSpPr>
          <p:nvPr/>
        </p:nvSpPr>
        <p:spPr bwMode="auto">
          <a:xfrm>
            <a:off x="5558790" y="2109788"/>
            <a:ext cx="2025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Shared/Exclusive locking</a:t>
            </a:r>
          </a:p>
        </p:txBody>
      </p:sp>
      <p:sp>
        <p:nvSpPr>
          <p:cNvPr id="60433" name="TextBox 23"/>
          <p:cNvSpPr txBox="1">
            <a:spLocks noChangeArrowheads="1"/>
          </p:cNvSpPr>
          <p:nvPr/>
        </p:nvSpPr>
        <p:spPr bwMode="auto">
          <a:xfrm>
            <a:off x="5871528" y="2784475"/>
            <a:ext cx="673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 </a:t>
            </a:r>
          </a:p>
        </p:txBody>
      </p:sp>
      <p:sp>
        <p:nvSpPr>
          <p:cNvPr id="60434" name="TextBox 23"/>
          <p:cNvSpPr txBox="1">
            <a:spLocks noChangeArrowheads="1"/>
          </p:cNvSpPr>
          <p:nvPr/>
        </p:nvSpPr>
        <p:spPr bwMode="auto">
          <a:xfrm>
            <a:off x="6636703" y="3117850"/>
            <a:ext cx="673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cxnSp>
        <p:nvCxnSpPr>
          <p:cNvPr id="60435" name="Straight Connector 47"/>
          <p:cNvCxnSpPr>
            <a:cxnSpLocks noChangeShapeType="1"/>
          </p:cNvCxnSpPr>
          <p:nvPr/>
        </p:nvCxnSpPr>
        <p:spPr bwMode="auto">
          <a:xfrm flipV="1">
            <a:off x="5804853" y="2700338"/>
            <a:ext cx="1484312" cy="63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36" name="Straight Connector 48"/>
          <p:cNvCxnSpPr>
            <a:cxnSpLocks noChangeShapeType="1"/>
            <a:endCxn id="60437" idx="2"/>
          </p:cNvCxnSpPr>
          <p:nvPr/>
        </p:nvCxnSpPr>
        <p:spPr bwMode="auto">
          <a:xfrm>
            <a:off x="6563678" y="2420938"/>
            <a:ext cx="12700" cy="25257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437" name="Rectangle 49"/>
          <p:cNvSpPr>
            <a:spLocks noChangeArrowheads="1"/>
          </p:cNvSpPr>
          <p:nvPr/>
        </p:nvSpPr>
        <p:spPr bwMode="auto">
          <a:xfrm>
            <a:off x="5804853" y="2420938"/>
            <a:ext cx="1541462" cy="252571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38" name="TextBox 23"/>
          <p:cNvSpPr txBox="1">
            <a:spLocks noChangeArrowheads="1"/>
          </p:cNvSpPr>
          <p:nvPr/>
        </p:nvSpPr>
        <p:spPr bwMode="auto">
          <a:xfrm>
            <a:off x="5952490" y="2393950"/>
            <a:ext cx="4873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39" name="TextBox 23"/>
          <p:cNvSpPr txBox="1">
            <a:spLocks noChangeArrowheads="1"/>
          </p:cNvSpPr>
          <p:nvPr/>
        </p:nvSpPr>
        <p:spPr bwMode="auto">
          <a:xfrm>
            <a:off x="6790690" y="2393950"/>
            <a:ext cx="44291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40" name="TextBox 43"/>
          <p:cNvSpPr txBox="1">
            <a:spLocks noChangeArrowheads="1"/>
          </p:cNvSpPr>
          <p:nvPr/>
        </p:nvSpPr>
        <p:spPr bwMode="auto">
          <a:xfrm rot="5400000">
            <a:off x="6817677" y="4376738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1" name="TextBox 44"/>
          <p:cNvSpPr txBox="1">
            <a:spLocks noChangeArrowheads="1"/>
          </p:cNvSpPr>
          <p:nvPr/>
        </p:nvSpPr>
        <p:spPr bwMode="auto">
          <a:xfrm rot="5400000">
            <a:off x="6009640" y="4346576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4" name="TextBox 50"/>
          <p:cNvSpPr txBox="1">
            <a:spLocks noChangeArrowheads="1"/>
          </p:cNvSpPr>
          <p:nvPr/>
        </p:nvSpPr>
        <p:spPr bwMode="auto">
          <a:xfrm rot="5400000">
            <a:off x="6022340" y="314325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5" name="TextBox 51"/>
          <p:cNvSpPr txBox="1">
            <a:spLocks noChangeArrowheads="1"/>
          </p:cNvSpPr>
          <p:nvPr/>
        </p:nvSpPr>
        <p:spPr bwMode="auto">
          <a:xfrm rot="5400000">
            <a:off x="6762115" y="3462338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0495888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473200"/>
            <a:ext cx="7772400" cy="4114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Deadlocks may occur in many cases:</a:t>
            </a:r>
          </a:p>
        </p:txBody>
      </p:sp>
      <p:sp>
        <p:nvSpPr>
          <p:cNvPr id="60420" name="TextBox 1"/>
          <p:cNvSpPr txBox="1">
            <a:spLocks noChangeArrowheads="1"/>
          </p:cNvSpPr>
          <p:nvPr/>
        </p:nvSpPr>
        <p:spPr bwMode="auto">
          <a:xfrm>
            <a:off x="2146935" y="2089150"/>
            <a:ext cx="1276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locking</a:t>
            </a:r>
          </a:p>
        </p:txBody>
      </p:sp>
      <p:sp>
        <p:nvSpPr>
          <p:cNvPr id="60421" name="TextBox 23"/>
          <p:cNvSpPr txBox="1">
            <a:spLocks noChangeArrowheads="1"/>
          </p:cNvSpPr>
          <p:nvPr/>
        </p:nvSpPr>
        <p:spPr bwMode="auto">
          <a:xfrm>
            <a:off x="2083435" y="2757488"/>
            <a:ext cx="6731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</p:txBody>
      </p:sp>
      <p:sp>
        <p:nvSpPr>
          <p:cNvPr id="60422" name="TextBox 23"/>
          <p:cNvSpPr txBox="1">
            <a:spLocks noChangeArrowheads="1"/>
          </p:cNvSpPr>
          <p:nvPr/>
        </p:nvSpPr>
        <p:spPr bwMode="auto">
          <a:xfrm>
            <a:off x="2858135" y="3205163"/>
            <a:ext cx="639763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grpSp>
        <p:nvGrpSpPr>
          <p:cNvPr id="60423" name="Group 3"/>
          <p:cNvGrpSpPr>
            <a:grpSpLocks/>
          </p:cNvGrpSpPr>
          <p:nvPr/>
        </p:nvGrpSpPr>
        <p:grpSpPr bwMode="auto">
          <a:xfrm>
            <a:off x="1989773" y="2393950"/>
            <a:ext cx="1508125" cy="2543175"/>
            <a:chOff x="2837313" y="2607455"/>
            <a:chExt cx="1501774" cy="2031325"/>
          </a:xfrm>
        </p:grpSpPr>
        <p:cxnSp>
          <p:nvCxnSpPr>
            <p:cNvPr id="60449" name="Straight Connector 8"/>
            <p:cNvCxnSpPr>
              <a:cxnSpLocks noChangeShapeType="1"/>
            </p:cNvCxnSpPr>
            <p:nvPr/>
          </p:nvCxnSpPr>
          <p:spPr bwMode="auto">
            <a:xfrm flipV="1">
              <a:off x="2837313" y="2816639"/>
              <a:ext cx="1477996" cy="511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0" name="Straight Connector 9"/>
            <p:cNvCxnSpPr>
              <a:cxnSpLocks noChangeShapeType="1"/>
            </p:cNvCxnSpPr>
            <p:nvPr/>
          </p:nvCxnSpPr>
          <p:spPr bwMode="auto">
            <a:xfrm>
              <a:off x="3592903" y="2607455"/>
              <a:ext cx="0" cy="2031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51" name="Rectangle 2"/>
            <p:cNvSpPr>
              <a:spLocks noChangeArrowheads="1"/>
            </p:cNvSpPr>
            <p:nvPr/>
          </p:nvSpPr>
          <p:spPr bwMode="auto">
            <a:xfrm>
              <a:off x="2837313" y="2607455"/>
              <a:ext cx="1501774" cy="203132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/>
            </a:p>
          </p:txBody>
        </p:sp>
      </p:grpSp>
      <p:sp>
        <p:nvSpPr>
          <p:cNvPr id="60424" name="TextBox 23"/>
          <p:cNvSpPr txBox="1">
            <a:spLocks noChangeArrowheads="1"/>
          </p:cNvSpPr>
          <p:nvPr/>
        </p:nvSpPr>
        <p:spPr bwMode="auto">
          <a:xfrm>
            <a:off x="2138998" y="2365375"/>
            <a:ext cx="48577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5" name="TextBox 23"/>
          <p:cNvSpPr txBox="1">
            <a:spLocks noChangeArrowheads="1"/>
          </p:cNvSpPr>
          <p:nvPr/>
        </p:nvSpPr>
        <p:spPr bwMode="auto">
          <a:xfrm>
            <a:off x="2975610" y="2365375"/>
            <a:ext cx="444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6" name="TextBox 5"/>
          <p:cNvSpPr txBox="1">
            <a:spLocks noChangeArrowheads="1"/>
          </p:cNvSpPr>
          <p:nvPr/>
        </p:nvSpPr>
        <p:spPr bwMode="auto">
          <a:xfrm rot="5400000">
            <a:off x="2977197" y="45212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7" name="TextBox 24"/>
          <p:cNvSpPr txBox="1">
            <a:spLocks noChangeArrowheads="1"/>
          </p:cNvSpPr>
          <p:nvPr/>
        </p:nvSpPr>
        <p:spPr bwMode="auto">
          <a:xfrm rot="5400000">
            <a:off x="2196147" y="43180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8" name="Oval 10"/>
          <p:cNvSpPr>
            <a:spLocks noChangeArrowheads="1"/>
          </p:cNvSpPr>
          <p:nvPr/>
        </p:nvSpPr>
        <p:spPr bwMode="auto">
          <a:xfrm>
            <a:off x="2089785" y="3638550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29" name="Oval 26"/>
          <p:cNvSpPr>
            <a:spLocks noChangeArrowheads="1"/>
          </p:cNvSpPr>
          <p:nvPr/>
        </p:nvSpPr>
        <p:spPr bwMode="auto">
          <a:xfrm>
            <a:off x="2880360" y="4092575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30" name="Rounded Rectangular Callout 22"/>
          <p:cNvSpPr>
            <a:spLocks noChangeArrowheads="1"/>
          </p:cNvSpPr>
          <p:nvPr/>
        </p:nvSpPr>
        <p:spPr bwMode="auto">
          <a:xfrm>
            <a:off x="1091248" y="2560638"/>
            <a:ext cx="823912" cy="715962"/>
          </a:xfrm>
          <a:prstGeom prst="wedgeRoundRectCallout">
            <a:avLst>
              <a:gd name="adj1" fmla="val 71324"/>
              <a:gd name="adj2" fmla="val 106532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B</a:t>
            </a:r>
          </a:p>
        </p:txBody>
      </p:sp>
      <p:sp>
        <p:nvSpPr>
          <p:cNvPr id="60431" name="Rounded Rectangular Callout 30"/>
          <p:cNvSpPr>
            <a:spLocks noChangeArrowheads="1"/>
          </p:cNvSpPr>
          <p:nvPr/>
        </p:nvSpPr>
        <p:spPr bwMode="auto">
          <a:xfrm>
            <a:off x="1070610" y="5037138"/>
            <a:ext cx="825500" cy="714375"/>
          </a:xfrm>
          <a:prstGeom prst="wedgeRoundRectCallout">
            <a:avLst>
              <a:gd name="adj1" fmla="val 171088"/>
              <a:gd name="adj2" fmla="val -149213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A</a:t>
            </a:r>
          </a:p>
        </p:txBody>
      </p:sp>
      <p:sp>
        <p:nvSpPr>
          <p:cNvPr id="60432" name="TextBox 37"/>
          <p:cNvSpPr txBox="1">
            <a:spLocks noChangeArrowheads="1"/>
          </p:cNvSpPr>
          <p:nvPr/>
        </p:nvSpPr>
        <p:spPr bwMode="auto">
          <a:xfrm>
            <a:off x="5558790" y="2109788"/>
            <a:ext cx="2025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Shared/Exclusive locking</a:t>
            </a:r>
          </a:p>
        </p:txBody>
      </p:sp>
      <p:sp>
        <p:nvSpPr>
          <p:cNvPr id="60433" name="TextBox 23"/>
          <p:cNvSpPr txBox="1">
            <a:spLocks noChangeArrowheads="1"/>
          </p:cNvSpPr>
          <p:nvPr/>
        </p:nvSpPr>
        <p:spPr bwMode="auto">
          <a:xfrm>
            <a:off x="5871528" y="2784475"/>
            <a:ext cx="673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 </a:t>
            </a:r>
          </a:p>
        </p:txBody>
      </p:sp>
      <p:sp>
        <p:nvSpPr>
          <p:cNvPr id="60434" name="TextBox 23"/>
          <p:cNvSpPr txBox="1">
            <a:spLocks noChangeArrowheads="1"/>
          </p:cNvSpPr>
          <p:nvPr/>
        </p:nvSpPr>
        <p:spPr bwMode="auto">
          <a:xfrm>
            <a:off x="6636703" y="3117850"/>
            <a:ext cx="673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cxnSp>
        <p:nvCxnSpPr>
          <p:cNvPr id="60435" name="Straight Connector 47"/>
          <p:cNvCxnSpPr>
            <a:cxnSpLocks noChangeShapeType="1"/>
          </p:cNvCxnSpPr>
          <p:nvPr/>
        </p:nvCxnSpPr>
        <p:spPr bwMode="auto">
          <a:xfrm flipV="1">
            <a:off x="5804853" y="2700338"/>
            <a:ext cx="1484312" cy="63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36" name="Straight Connector 48"/>
          <p:cNvCxnSpPr>
            <a:cxnSpLocks noChangeShapeType="1"/>
            <a:endCxn id="60437" idx="2"/>
          </p:cNvCxnSpPr>
          <p:nvPr/>
        </p:nvCxnSpPr>
        <p:spPr bwMode="auto">
          <a:xfrm>
            <a:off x="6563678" y="2420938"/>
            <a:ext cx="12700" cy="25257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437" name="Rectangle 49"/>
          <p:cNvSpPr>
            <a:spLocks noChangeArrowheads="1"/>
          </p:cNvSpPr>
          <p:nvPr/>
        </p:nvSpPr>
        <p:spPr bwMode="auto">
          <a:xfrm>
            <a:off x="5804853" y="2420938"/>
            <a:ext cx="1541462" cy="252571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38" name="TextBox 23"/>
          <p:cNvSpPr txBox="1">
            <a:spLocks noChangeArrowheads="1"/>
          </p:cNvSpPr>
          <p:nvPr/>
        </p:nvSpPr>
        <p:spPr bwMode="auto">
          <a:xfrm>
            <a:off x="5952490" y="2393950"/>
            <a:ext cx="4873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39" name="TextBox 23"/>
          <p:cNvSpPr txBox="1">
            <a:spLocks noChangeArrowheads="1"/>
          </p:cNvSpPr>
          <p:nvPr/>
        </p:nvSpPr>
        <p:spPr bwMode="auto">
          <a:xfrm>
            <a:off x="6790690" y="2393950"/>
            <a:ext cx="44291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40" name="TextBox 43"/>
          <p:cNvSpPr txBox="1">
            <a:spLocks noChangeArrowheads="1"/>
          </p:cNvSpPr>
          <p:nvPr/>
        </p:nvSpPr>
        <p:spPr bwMode="auto">
          <a:xfrm rot="5400000">
            <a:off x="6817677" y="4376738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1" name="TextBox 44"/>
          <p:cNvSpPr txBox="1">
            <a:spLocks noChangeArrowheads="1"/>
          </p:cNvSpPr>
          <p:nvPr/>
        </p:nvSpPr>
        <p:spPr bwMode="auto">
          <a:xfrm rot="5400000">
            <a:off x="6009640" y="4346576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4" name="TextBox 50"/>
          <p:cNvSpPr txBox="1">
            <a:spLocks noChangeArrowheads="1"/>
          </p:cNvSpPr>
          <p:nvPr/>
        </p:nvSpPr>
        <p:spPr bwMode="auto">
          <a:xfrm rot="5400000">
            <a:off x="6022340" y="314325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5" name="TextBox 51"/>
          <p:cNvSpPr txBox="1">
            <a:spLocks noChangeArrowheads="1"/>
          </p:cNvSpPr>
          <p:nvPr/>
        </p:nvSpPr>
        <p:spPr bwMode="auto">
          <a:xfrm rot="5400000">
            <a:off x="6762115" y="3462338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6" name="Rounded Rectangular Callout 52"/>
          <p:cNvSpPr>
            <a:spLocks noChangeArrowheads="1"/>
          </p:cNvSpPr>
          <p:nvPr/>
        </p:nvSpPr>
        <p:spPr bwMode="auto">
          <a:xfrm>
            <a:off x="5004753" y="5056188"/>
            <a:ext cx="822325" cy="715962"/>
          </a:xfrm>
          <a:prstGeom prst="wedgeRoundRectCallout">
            <a:avLst>
              <a:gd name="adj1" fmla="val 71324"/>
              <a:gd name="adj2" fmla="val -203500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A</a:t>
            </a:r>
          </a:p>
        </p:txBody>
      </p:sp>
      <p:sp>
        <p:nvSpPr>
          <p:cNvPr id="60447" name="Rounded Rectangular Callout 53"/>
          <p:cNvSpPr>
            <a:spLocks noChangeArrowheads="1"/>
          </p:cNvSpPr>
          <p:nvPr/>
        </p:nvSpPr>
        <p:spPr bwMode="auto">
          <a:xfrm>
            <a:off x="6163628" y="5068888"/>
            <a:ext cx="823912" cy="714375"/>
          </a:xfrm>
          <a:prstGeom prst="wedgeRoundRectCallout">
            <a:avLst>
              <a:gd name="adj1" fmla="val 28884"/>
              <a:gd name="adj2" fmla="val -160069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A</a:t>
            </a:r>
          </a:p>
        </p:txBody>
      </p:sp>
      <p:pic>
        <p:nvPicPr>
          <p:cNvPr id="60448" name="tabl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590" y="5881688"/>
            <a:ext cx="24241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745836F8-13A6-4465-B2F4-F35B014C8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4646" y="3991136"/>
            <a:ext cx="517525" cy="2794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3" name="Oval 45">
            <a:extLst>
              <a:ext uri="{FF2B5EF4-FFF2-40B4-BE49-F238E27FC236}">
                <a16:creationId xmlns:a16="http://schemas.microsoft.com/office/drawing/2014/main" id="{BCC1AB1A-992A-4CCC-A80D-71ADAEFD9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6613" y="3665538"/>
            <a:ext cx="517525" cy="2794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3081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5636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situation in which there is a collection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of transactions such that each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is waiting for a resource held by another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and no transaction in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can progress.</a:t>
            </a:r>
          </a:p>
        </p:txBody>
      </p:sp>
    </p:spTree>
    <p:extLst>
      <p:ext uri="{BB962C8B-B14F-4D97-AF65-F5344CB8AC3E}">
        <p14:creationId xmlns:p14="http://schemas.microsoft.com/office/powerpoint/2010/main" val="26009599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5636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situation in which there is a collection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of transactions such that each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is waiting for a resource held by another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and no transaction in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can progress.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05656" y="2797196"/>
            <a:ext cx="72771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wait-for Graph G.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transaction is a vertex in G. There is an edge from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held by T</a:t>
            </a:r>
            <a:r>
              <a:rPr lang="en-US" altLang="en-US" sz="2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174453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5636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situation in which there is a collection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of transactions such that each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is waiting for a resource held by another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and no transaction in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can progress.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05656" y="2797196"/>
            <a:ext cx="72771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wait-for Graph G.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transaction is a vertex in G. There is an edge from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held by T</a:t>
            </a:r>
            <a:r>
              <a:rPr lang="en-US" altLang="en-US" sz="2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69637" name="Group 2"/>
          <p:cNvGrpSpPr>
            <a:grpSpLocks/>
          </p:cNvGrpSpPr>
          <p:nvPr/>
        </p:nvGrpSpPr>
        <p:grpSpPr bwMode="auto">
          <a:xfrm>
            <a:off x="3727450" y="3668395"/>
            <a:ext cx="4278313" cy="1035050"/>
            <a:chOff x="2278940" y="4619640"/>
            <a:chExt cx="4277941" cy="1034779"/>
          </a:xfrm>
        </p:grpSpPr>
        <p:sp>
          <p:nvSpPr>
            <p:cNvPr id="69639" name="Line 9"/>
            <p:cNvSpPr>
              <a:spLocks noChangeShapeType="1"/>
            </p:cNvSpPr>
            <p:nvPr/>
          </p:nvSpPr>
          <p:spPr bwMode="auto">
            <a:xfrm>
              <a:off x="3131494" y="5046527"/>
              <a:ext cx="339635" cy="2602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0" name="Line 10"/>
            <p:cNvSpPr>
              <a:spLocks noChangeShapeType="1"/>
            </p:cNvSpPr>
            <p:nvPr/>
          </p:nvSpPr>
          <p:spPr bwMode="auto">
            <a:xfrm flipV="1">
              <a:off x="3862402" y="5105790"/>
              <a:ext cx="340519" cy="282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1" name="Line 11"/>
            <p:cNvSpPr>
              <a:spLocks noChangeShapeType="1"/>
            </p:cNvSpPr>
            <p:nvPr/>
          </p:nvSpPr>
          <p:spPr bwMode="auto">
            <a:xfrm flipH="1">
              <a:off x="3199621" y="4899415"/>
              <a:ext cx="849313" cy="11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2" name="Line 12"/>
            <p:cNvSpPr>
              <a:spLocks noChangeShapeType="1"/>
            </p:cNvSpPr>
            <p:nvPr/>
          </p:nvSpPr>
          <p:spPr bwMode="auto">
            <a:xfrm flipH="1">
              <a:off x="4488227" y="4807398"/>
              <a:ext cx="1012825" cy="87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3" name="Line 13"/>
            <p:cNvSpPr>
              <a:spLocks noChangeShapeType="1"/>
            </p:cNvSpPr>
            <p:nvPr/>
          </p:nvSpPr>
          <p:spPr bwMode="auto">
            <a:xfrm flipH="1" flipV="1">
              <a:off x="4446200" y="5017456"/>
              <a:ext cx="849312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4" name="Oval 14"/>
            <p:cNvSpPr>
              <a:spLocks noChangeArrowheads="1"/>
            </p:cNvSpPr>
            <p:nvPr/>
          </p:nvSpPr>
          <p:spPr bwMode="auto">
            <a:xfrm>
              <a:off x="2278940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9645" name="Oval 17"/>
            <p:cNvSpPr>
              <a:spLocks noChangeArrowheads="1"/>
            </p:cNvSpPr>
            <p:nvPr/>
          </p:nvSpPr>
          <p:spPr bwMode="auto">
            <a:xfrm>
              <a:off x="275512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46" name="Oval 18"/>
            <p:cNvSpPr>
              <a:spLocks noChangeArrowheads="1"/>
            </p:cNvSpPr>
            <p:nvPr/>
          </p:nvSpPr>
          <p:spPr bwMode="auto">
            <a:xfrm>
              <a:off x="404820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9647" name="Oval 19"/>
            <p:cNvSpPr>
              <a:spLocks noChangeArrowheads="1"/>
            </p:cNvSpPr>
            <p:nvPr/>
          </p:nvSpPr>
          <p:spPr bwMode="auto">
            <a:xfrm>
              <a:off x="5514747" y="461964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69648" name="Oval 20"/>
            <p:cNvSpPr>
              <a:spLocks noChangeArrowheads="1"/>
            </p:cNvSpPr>
            <p:nvPr/>
          </p:nvSpPr>
          <p:spPr bwMode="auto">
            <a:xfrm>
              <a:off x="3419490" y="5241669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9649" name="Oval 21"/>
            <p:cNvSpPr>
              <a:spLocks noChangeArrowheads="1"/>
            </p:cNvSpPr>
            <p:nvPr/>
          </p:nvSpPr>
          <p:spPr bwMode="auto">
            <a:xfrm>
              <a:off x="5090335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69650" name="Oval 22"/>
            <p:cNvSpPr>
              <a:spLocks noChangeArrowheads="1"/>
            </p:cNvSpPr>
            <p:nvPr/>
          </p:nvSpPr>
          <p:spPr bwMode="auto">
            <a:xfrm>
              <a:off x="6113969" y="497026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54007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5636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situation in which there is a collection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of transactions such that each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is waiting for a resource held by another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and no transaction in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can progress.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05656" y="2797196"/>
            <a:ext cx="72771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wait-for Graph G.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transaction is a vertex in G. There is an edge from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held by T</a:t>
            </a:r>
            <a:r>
              <a:rPr lang="en-US" altLang="en-US" sz="2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69637" name="Group 2"/>
          <p:cNvGrpSpPr>
            <a:grpSpLocks/>
          </p:cNvGrpSpPr>
          <p:nvPr/>
        </p:nvGrpSpPr>
        <p:grpSpPr bwMode="auto">
          <a:xfrm>
            <a:off x="3727450" y="3668395"/>
            <a:ext cx="4278313" cy="1035050"/>
            <a:chOff x="2278940" y="4619640"/>
            <a:chExt cx="4277941" cy="1034779"/>
          </a:xfrm>
        </p:grpSpPr>
        <p:sp>
          <p:nvSpPr>
            <p:cNvPr id="69639" name="Line 9"/>
            <p:cNvSpPr>
              <a:spLocks noChangeShapeType="1"/>
            </p:cNvSpPr>
            <p:nvPr/>
          </p:nvSpPr>
          <p:spPr bwMode="auto">
            <a:xfrm>
              <a:off x="3131494" y="5046527"/>
              <a:ext cx="339635" cy="2602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0" name="Line 10"/>
            <p:cNvSpPr>
              <a:spLocks noChangeShapeType="1"/>
            </p:cNvSpPr>
            <p:nvPr/>
          </p:nvSpPr>
          <p:spPr bwMode="auto">
            <a:xfrm flipV="1">
              <a:off x="3862402" y="5105790"/>
              <a:ext cx="340519" cy="282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1" name="Line 11"/>
            <p:cNvSpPr>
              <a:spLocks noChangeShapeType="1"/>
            </p:cNvSpPr>
            <p:nvPr/>
          </p:nvSpPr>
          <p:spPr bwMode="auto">
            <a:xfrm flipH="1">
              <a:off x="3199621" y="4899415"/>
              <a:ext cx="849313" cy="11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2" name="Line 12"/>
            <p:cNvSpPr>
              <a:spLocks noChangeShapeType="1"/>
            </p:cNvSpPr>
            <p:nvPr/>
          </p:nvSpPr>
          <p:spPr bwMode="auto">
            <a:xfrm flipH="1">
              <a:off x="4488227" y="4807398"/>
              <a:ext cx="1012825" cy="87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3" name="Line 13"/>
            <p:cNvSpPr>
              <a:spLocks noChangeShapeType="1"/>
            </p:cNvSpPr>
            <p:nvPr/>
          </p:nvSpPr>
          <p:spPr bwMode="auto">
            <a:xfrm flipH="1" flipV="1">
              <a:off x="4446200" y="5017456"/>
              <a:ext cx="849312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4" name="Oval 14"/>
            <p:cNvSpPr>
              <a:spLocks noChangeArrowheads="1"/>
            </p:cNvSpPr>
            <p:nvPr/>
          </p:nvSpPr>
          <p:spPr bwMode="auto">
            <a:xfrm>
              <a:off x="2278940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9645" name="Oval 17"/>
            <p:cNvSpPr>
              <a:spLocks noChangeArrowheads="1"/>
            </p:cNvSpPr>
            <p:nvPr/>
          </p:nvSpPr>
          <p:spPr bwMode="auto">
            <a:xfrm>
              <a:off x="275512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46" name="Oval 18"/>
            <p:cNvSpPr>
              <a:spLocks noChangeArrowheads="1"/>
            </p:cNvSpPr>
            <p:nvPr/>
          </p:nvSpPr>
          <p:spPr bwMode="auto">
            <a:xfrm>
              <a:off x="404820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9647" name="Oval 19"/>
            <p:cNvSpPr>
              <a:spLocks noChangeArrowheads="1"/>
            </p:cNvSpPr>
            <p:nvPr/>
          </p:nvSpPr>
          <p:spPr bwMode="auto">
            <a:xfrm>
              <a:off x="5514747" y="461964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69648" name="Oval 20"/>
            <p:cNvSpPr>
              <a:spLocks noChangeArrowheads="1"/>
            </p:cNvSpPr>
            <p:nvPr/>
          </p:nvSpPr>
          <p:spPr bwMode="auto">
            <a:xfrm>
              <a:off x="3419490" y="5241669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9649" name="Oval 21"/>
            <p:cNvSpPr>
              <a:spLocks noChangeArrowheads="1"/>
            </p:cNvSpPr>
            <p:nvPr/>
          </p:nvSpPr>
          <p:spPr bwMode="auto">
            <a:xfrm>
              <a:off x="5090335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69650" name="Oval 22"/>
            <p:cNvSpPr>
              <a:spLocks noChangeArrowheads="1"/>
            </p:cNvSpPr>
            <p:nvPr/>
          </p:nvSpPr>
          <p:spPr bwMode="auto">
            <a:xfrm>
              <a:off x="6113969" y="497026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7</a:t>
              </a:r>
            </a:p>
          </p:txBody>
        </p:sp>
      </p:grp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828675" y="5025073"/>
            <a:ext cx="7177088" cy="847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Theorem.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There is a deadlock if and only if the system wait-for graph contains a cycle. </a:t>
            </a:r>
          </a:p>
        </p:txBody>
      </p:sp>
    </p:spTree>
    <p:extLst>
      <p:ext uri="{BB962C8B-B14F-4D97-AF65-F5344CB8AC3E}">
        <p14:creationId xmlns:p14="http://schemas.microsoft.com/office/powerpoint/2010/main" val="24164897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5636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situation in which there is a collection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of transactions such that each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is waiting for a resource held by another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and no transaction in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can progress.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05656" y="2797196"/>
            <a:ext cx="72771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wait-for Graph G.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transaction is a vertex in G. There is an edge from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held by T</a:t>
            </a:r>
            <a:r>
              <a:rPr lang="en-US" altLang="en-US" sz="2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69637" name="Group 2"/>
          <p:cNvGrpSpPr>
            <a:grpSpLocks/>
          </p:cNvGrpSpPr>
          <p:nvPr/>
        </p:nvGrpSpPr>
        <p:grpSpPr bwMode="auto">
          <a:xfrm>
            <a:off x="3727450" y="3668395"/>
            <a:ext cx="4278313" cy="1035050"/>
            <a:chOff x="2278940" y="4619640"/>
            <a:chExt cx="4277941" cy="1034779"/>
          </a:xfrm>
        </p:grpSpPr>
        <p:sp>
          <p:nvSpPr>
            <p:cNvPr id="69639" name="Line 9"/>
            <p:cNvSpPr>
              <a:spLocks noChangeShapeType="1"/>
            </p:cNvSpPr>
            <p:nvPr/>
          </p:nvSpPr>
          <p:spPr bwMode="auto">
            <a:xfrm>
              <a:off x="3131494" y="5046527"/>
              <a:ext cx="339635" cy="2602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0" name="Line 10"/>
            <p:cNvSpPr>
              <a:spLocks noChangeShapeType="1"/>
            </p:cNvSpPr>
            <p:nvPr/>
          </p:nvSpPr>
          <p:spPr bwMode="auto">
            <a:xfrm flipV="1">
              <a:off x="3862402" y="5105790"/>
              <a:ext cx="340519" cy="282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1" name="Line 11"/>
            <p:cNvSpPr>
              <a:spLocks noChangeShapeType="1"/>
            </p:cNvSpPr>
            <p:nvPr/>
          </p:nvSpPr>
          <p:spPr bwMode="auto">
            <a:xfrm flipH="1">
              <a:off x="3199621" y="4899415"/>
              <a:ext cx="849313" cy="11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2" name="Line 12"/>
            <p:cNvSpPr>
              <a:spLocks noChangeShapeType="1"/>
            </p:cNvSpPr>
            <p:nvPr/>
          </p:nvSpPr>
          <p:spPr bwMode="auto">
            <a:xfrm flipH="1">
              <a:off x="4488227" y="4807398"/>
              <a:ext cx="1012825" cy="87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3" name="Line 13"/>
            <p:cNvSpPr>
              <a:spLocks noChangeShapeType="1"/>
            </p:cNvSpPr>
            <p:nvPr/>
          </p:nvSpPr>
          <p:spPr bwMode="auto">
            <a:xfrm flipH="1" flipV="1">
              <a:off x="4446200" y="5017456"/>
              <a:ext cx="849312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4" name="Oval 14"/>
            <p:cNvSpPr>
              <a:spLocks noChangeArrowheads="1"/>
            </p:cNvSpPr>
            <p:nvPr/>
          </p:nvSpPr>
          <p:spPr bwMode="auto">
            <a:xfrm>
              <a:off x="2278940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9645" name="Oval 17"/>
            <p:cNvSpPr>
              <a:spLocks noChangeArrowheads="1"/>
            </p:cNvSpPr>
            <p:nvPr/>
          </p:nvSpPr>
          <p:spPr bwMode="auto">
            <a:xfrm>
              <a:off x="275512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46" name="Oval 18"/>
            <p:cNvSpPr>
              <a:spLocks noChangeArrowheads="1"/>
            </p:cNvSpPr>
            <p:nvPr/>
          </p:nvSpPr>
          <p:spPr bwMode="auto">
            <a:xfrm>
              <a:off x="404820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9647" name="Oval 19"/>
            <p:cNvSpPr>
              <a:spLocks noChangeArrowheads="1"/>
            </p:cNvSpPr>
            <p:nvPr/>
          </p:nvSpPr>
          <p:spPr bwMode="auto">
            <a:xfrm>
              <a:off x="5514747" y="461964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69648" name="Oval 20"/>
            <p:cNvSpPr>
              <a:spLocks noChangeArrowheads="1"/>
            </p:cNvSpPr>
            <p:nvPr/>
          </p:nvSpPr>
          <p:spPr bwMode="auto">
            <a:xfrm>
              <a:off x="3419490" y="5241669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9649" name="Oval 21"/>
            <p:cNvSpPr>
              <a:spLocks noChangeArrowheads="1"/>
            </p:cNvSpPr>
            <p:nvPr/>
          </p:nvSpPr>
          <p:spPr bwMode="auto">
            <a:xfrm>
              <a:off x="5090335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69650" name="Oval 22"/>
            <p:cNvSpPr>
              <a:spLocks noChangeArrowheads="1"/>
            </p:cNvSpPr>
            <p:nvPr/>
          </p:nvSpPr>
          <p:spPr bwMode="auto">
            <a:xfrm>
              <a:off x="6113969" y="497026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7</a:t>
              </a:r>
            </a:p>
          </p:txBody>
        </p:sp>
      </p:grp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828675" y="5025073"/>
            <a:ext cx="7177088" cy="847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Theorem.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There is a deadlock if and only if the system wait-for graph contains a cycle.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9194889-47AA-4774-AE48-2EA6294EF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03" y="5882324"/>
            <a:ext cx="7177088" cy="44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Proof.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simple exercise.</a:t>
            </a:r>
          </a:p>
        </p:txBody>
      </p:sp>
    </p:spTree>
    <p:extLst>
      <p:ext uri="{BB962C8B-B14F-4D97-AF65-F5344CB8AC3E}">
        <p14:creationId xmlns:p14="http://schemas.microsoft.com/office/powerpoint/2010/main" val="172043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0033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Detection.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2582863"/>
            <a:ext cx="7407275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Resolving.</a:t>
            </a:r>
          </a:p>
          <a:p>
            <a:pPr eaLnBrk="1" hangingPunct="1"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Rollback a transaction in a cycle in the system wait-for graph (which one?).</a:t>
            </a:r>
          </a:p>
        </p:txBody>
      </p:sp>
    </p:spTree>
    <p:extLst>
      <p:ext uri="{BB962C8B-B14F-4D97-AF65-F5344CB8AC3E}">
        <p14:creationId xmlns:p14="http://schemas.microsoft.com/office/powerpoint/2010/main" val="7311676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449300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</p:spTree>
    <p:extLst>
      <p:ext uri="{BB962C8B-B14F-4D97-AF65-F5344CB8AC3E}">
        <p14:creationId xmlns:p14="http://schemas.microsoft.com/office/powerpoint/2010/main" val="13889536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203575"/>
            <a:ext cx="713105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graph.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Dynamically updating the system wait-for graph G;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 transaction T is about to introduce a cycle, rollback T.</a:t>
            </a:r>
          </a:p>
        </p:txBody>
      </p:sp>
    </p:spTree>
    <p:extLst>
      <p:ext uri="{BB962C8B-B14F-4D97-AF65-F5344CB8AC3E}">
        <p14:creationId xmlns:p14="http://schemas.microsoft.com/office/powerpoint/2010/main" val="37548165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465926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203575"/>
            <a:ext cx="713105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graph.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Dynamically updating the system wait-for graph G;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 transaction T is about to introduce a cycle, rollback T.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(dynamically manipulating the system wait-for graph can be expensive.) </a:t>
            </a:r>
          </a:p>
        </p:txBody>
      </p:sp>
    </p:spTree>
    <p:extLst>
      <p:ext uri="{BB962C8B-B14F-4D97-AF65-F5344CB8AC3E}">
        <p14:creationId xmlns:p14="http://schemas.microsoft.com/office/powerpoint/2010/main" val="3005371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203575"/>
            <a:ext cx="713105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timeout.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a time limit for transaction waiting time, when the waiting time exceeds the limit, rollback the transaction.</a:t>
            </a:r>
          </a:p>
        </p:txBody>
      </p:sp>
    </p:spTree>
    <p:extLst>
      <p:ext uri="{BB962C8B-B14F-4D97-AF65-F5344CB8AC3E}">
        <p14:creationId xmlns:p14="http://schemas.microsoft.com/office/powerpoint/2010/main" val="32420451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203575"/>
            <a:ext cx="713105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timeout.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a time limit for transaction waiting time, when the waiting time exceeds the limit, rollback the transaction.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(It may cause many unnecessary rollbacks .) </a:t>
            </a:r>
          </a:p>
        </p:txBody>
      </p:sp>
    </p:spTree>
    <p:extLst>
      <p:ext uri="{BB962C8B-B14F-4D97-AF65-F5344CB8AC3E}">
        <p14:creationId xmlns:p14="http://schemas.microsoft.com/office/powerpoint/2010/main" val="6221312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109913"/>
            <a:ext cx="71215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database elements a (fixed) order; 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transaction T can only lock an element that is larger than the elements it holds.   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4632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109913"/>
            <a:ext cx="71215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database elements a (fixed) order; 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transaction T can only lock an element that is larger than the elements it holds.   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28675" y="4651375"/>
            <a:ext cx="7194550" cy="125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Claim.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prevents deadlocks.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If there is a deadlock cycle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each T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 ≤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 waiting for a resource A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held by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held by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&lt;… &lt; A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impossible.  ■</a:t>
            </a:r>
            <a:endParaRPr lang="en-US" altLang="en-US" sz="1800" i="1" kern="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18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1345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109913"/>
            <a:ext cx="71215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database elements a (fixed) order; 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transaction T can only lock an element that is larger than the elements it holds.   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28675" y="4651375"/>
            <a:ext cx="7194550" cy="125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Claim.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prevents deadlocks.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If there is a deadlock cycle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each T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 ≤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 waiting for a resource A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held by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held by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&lt;… &lt; A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impossible.  ■</a:t>
            </a:r>
            <a:endParaRPr lang="en-US" altLang="en-US" sz="1800" i="1" kern="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18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54" name="Rectangle 3"/>
          <p:cNvSpPr txBox="1">
            <a:spLocks noChangeArrowheads="1"/>
          </p:cNvSpPr>
          <p:nvPr/>
        </p:nvSpPr>
        <p:spPr bwMode="auto">
          <a:xfrm>
            <a:off x="950913" y="5946775"/>
            <a:ext cx="712152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(Problem : Ordered lock requests are not realistic in most cases)</a:t>
            </a:r>
          </a:p>
        </p:txBody>
      </p:sp>
    </p:spTree>
    <p:extLst>
      <p:ext uri="{BB962C8B-B14F-4D97-AF65-F5344CB8AC3E}">
        <p14:creationId xmlns:p14="http://schemas.microsoft.com/office/powerpoint/2010/main" val="26120717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109913"/>
            <a:ext cx="71215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0131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4972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635875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Wait-Die: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waits ELSE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98687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564438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Wait-Die: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waits ELSE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50888" y="4214813"/>
            <a:ext cx="7562850" cy="1831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only earlier transactions can wait for later transactions, no cycle can be formed in the system wait-for graph: No Deadlocks.</a:t>
            </a:r>
          </a:p>
        </p:txBody>
      </p:sp>
    </p:spTree>
    <p:extLst>
      <p:ext uri="{BB962C8B-B14F-4D97-AF65-F5344CB8AC3E}">
        <p14:creationId xmlns:p14="http://schemas.microsoft.com/office/powerpoint/2010/main" val="14744540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564438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Wait-Die: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waits ELSE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50888" y="4214813"/>
            <a:ext cx="7562850" cy="1831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only earlier transactions can wait for later transactions, no cycle can be formed in the system wait-for graph: No Deadlocks.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Transactions do not change their timestamps: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Starvation  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The earliest transaction never dies so it will eventually complete.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 transaction that dies will eventually become the earliest.</a:t>
            </a:r>
          </a:p>
        </p:txBody>
      </p:sp>
    </p:spTree>
    <p:extLst>
      <p:ext uri="{BB962C8B-B14F-4D97-AF65-F5344CB8AC3E}">
        <p14:creationId xmlns:p14="http://schemas.microsoft.com/office/powerpoint/2010/main" val="16753415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6358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Wound-Wait: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ELSE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wait</a:t>
            </a:r>
          </a:p>
        </p:txBody>
      </p:sp>
    </p:spTree>
    <p:extLst>
      <p:ext uri="{BB962C8B-B14F-4D97-AF65-F5344CB8AC3E}">
        <p14:creationId xmlns:p14="http://schemas.microsoft.com/office/powerpoint/2010/main" val="8386058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6358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Wound-Wait: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ELSE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wait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50888" y="4214813"/>
            <a:ext cx="7562850" cy="1831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only later transactions can wait for earlier transactions, no cycle can be formed in the system wait-for graph: No Deadlocks.</a:t>
            </a:r>
          </a:p>
        </p:txBody>
      </p:sp>
    </p:spTree>
    <p:extLst>
      <p:ext uri="{BB962C8B-B14F-4D97-AF65-F5344CB8AC3E}">
        <p14:creationId xmlns:p14="http://schemas.microsoft.com/office/powerpoint/2010/main" val="16801953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6358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Wound-Wait: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ELSE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wait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50888" y="4214813"/>
            <a:ext cx="7562850" cy="1831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only later transactions can wait for earlier transactions, no cycle can be formed in the system wait-for graph: No Deadlocks.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Transactions do not change their timestamps: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Starvation  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The earliest transaction never waits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 transaction that dies will eventually become the earliest.</a:t>
            </a:r>
          </a:p>
        </p:txBody>
      </p:sp>
    </p:spTree>
    <p:extLst>
      <p:ext uri="{BB962C8B-B14F-4D97-AF65-F5344CB8AC3E}">
        <p14:creationId xmlns:p14="http://schemas.microsoft.com/office/powerpoint/2010/main" val="31998590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7413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7494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5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4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7490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1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5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7416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74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7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74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8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74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9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7420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1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7422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7423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4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742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7426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2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8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29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0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7431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2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33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4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7435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7436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7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8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743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2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43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4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7445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6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7447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8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9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7450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1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2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3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5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56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208088" y="1657350"/>
            <a:ext cx="1727200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2882900" y="1703388"/>
            <a:ext cx="1250950" cy="2382837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1152525" y="5124450"/>
            <a:ext cx="2424113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3576638" y="4464050"/>
            <a:ext cx="600075" cy="63500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>
            <a:off x="3762375" y="4918075"/>
            <a:ext cx="2849563" cy="1462088"/>
          </a:xfrm>
          <a:prstGeom prst="wedgeRoundRectCallout">
            <a:avLst>
              <a:gd name="adj1" fmla="val -12909"/>
              <a:gd name="adj2" fmla="val -14270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concerns on processes concurrently running in the system, </a:t>
            </a:r>
          </a:p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on individual process. </a:t>
            </a:r>
          </a:p>
        </p:txBody>
      </p:sp>
      <p:sp>
        <p:nvSpPr>
          <p:cNvPr id="4" name="Oval 3"/>
          <p:cNvSpPr/>
          <p:nvPr/>
        </p:nvSpPr>
        <p:spPr>
          <a:xfrm>
            <a:off x="3446463" y="452438"/>
            <a:ext cx="3040062" cy="309562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1483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9460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9542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43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44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5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61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9538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39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40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1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2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9463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9529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30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1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2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3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4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5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6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7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64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9520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21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2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3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4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5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6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7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8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65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9511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12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3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4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5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6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7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8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9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6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7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8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19469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9470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71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2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73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4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9475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6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77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8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9479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9480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1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2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9483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4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5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6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7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88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9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9490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1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9492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3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4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9495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6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7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8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0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9505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19506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7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8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9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10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</p:spTree>
    <p:extLst>
      <p:ext uri="{BB962C8B-B14F-4D97-AF65-F5344CB8AC3E}">
        <p14:creationId xmlns:p14="http://schemas.microsoft.com/office/powerpoint/2010/main" val="29395135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31921</TotalTime>
  <Words>5159</Words>
  <Application>Microsoft Office PowerPoint</Application>
  <PresentationFormat>On-screen Show (4:3)</PresentationFormat>
  <Paragraphs>838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3" baseType="lpstr">
      <vt:lpstr>宋体</vt:lpstr>
      <vt:lpstr>Edwardian Script ITC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Thus, </vt:lpstr>
      <vt:lpstr>Thus, </vt:lpstr>
      <vt:lpstr>Thus, </vt:lpstr>
      <vt:lpstr>Thus, </vt:lpstr>
      <vt:lpstr>Thus, </vt:lpstr>
      <vt:lpstr>Some details</vt:lpstr>
      <vt:lpstr>Some details</vt:lpstr>
      <vt:lpstr>Some details</vt:lpstr>
      <vt:lpstr>Some details</vt:lpstr>
      <vt:lpstr>Some details</vt:lpstr>
      <vt:lpstr>Some details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497</cp:revision>
  <cp:lastPrinted>2000-02-18T01:00:30Z</cp:lastPrinted>
  <dcterms:created xsi:type="dcterms:W3CDTF">1999-07-13T19:55:20Z</dcterms:created>
  <dcterms:modified xsi:type="dcterms:W3CDTF">2024-04-29T16:39:02Z</dcterms:modified>
</cp:coreProperties>
</file>