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handoutMasterIdLst>
    <p:handoutMasterId r:id="rId50"/>
  </p:handoutMasterIdLst>
  <p:sldIdLst>
    <p:sldId id="293" r:id="rId2"/>
    <p:sldId id="1041" r:id="rId3"/>
    <p:sldId id="1043" r:id="rId4"/>
    <p:sldId id="522" r:id="rId5"/>
    <p:sldId id="537" r:id="rId6"/>
    <p:sldId id="541" r:id="rId7"/>
    <p:sldId id="560" r:id="rId8"/>
    <p:sldId id="559" r:id="rId9"/>
    <p:sldId id="558" r:id="rId10"/>
    <p:sldId id="562" r:id="rId11"/>
    <p:sldId id="561" r:id="rId12"/>
    <p:sldId id="605" r:id="rId13"/>
    <p:sldId id="564" r:id="rId14"/>
    <p:sldId id="563" r:id="rId15"/>
    <p:sldId id="600" r:id="rId16"/>
    <p:sldId id="598" r:id="rId17"/>
    <p:sldId id="601" r:id="rId18"/>
    <p:sldId id="596" r:id="rId19"/>
    <p:sldId id="594" r:id="rId20"/>
    <p:sldId id="593" r:id="rId21"/>
    <p:sldId id="592" r:id="rId22"/>
    <p:sldId id="591" r:id="rId23"/>
    <p:sldId id="590" r:id="rId24"/>
    <p:sldId id="589" r:id="rId25"/>
    <p:sldId id="588" r:id="rId26"/>
    <p:sldId id="587" r:id="rId27"/>
    <p:sldId id="586" r:id="rId28"/>
    <p:sldId id="585" r:id="rId29"/>
    <p:sldId id="584" r:id="rId30"/>
    <p:sldId id="583" r:id="rId31"/>
    <p:sldId id="582" r:id="rId32"/>
    <p:sldId id="603" r:id="rId33"/>
    <p:sldId id="604" r:id="rId34"/>
    <p:sldId id="602" r:id="rId35"/>
    <p:sldId id="612" r:id="rId36"/>
    <p:sldId id="611" r:id="rId37"/>
    <p:sldId id="610" r:id="rId38"/>
    <p:sldId id="609" r:id="rId39"/>
    <p:sldId id="608" r:id="rId40"/>
    <p:sldId id="606" r:id="rId41"/>
    <p:sldId id="607" r:id="rId42"/>
    <p:sldId id="613" r:id="rId43"/>
    <p:sldId id="669" r:id="rId44"/>
    <p:sldId id="672" r:id="rId45"/>
    <p:sldId id="671" r:id="rId46"/>
    <p:sldId id="670" r:id="rId47"/>
    <p:sldId id="614" r:id="rId48"/>
  </p:sldIdLst>
  <p:sldSz cx="9144000" cy="6858000" type="screen4x3"/>
  <p:notesSz cx="7315200" cy="9601200"/>
  <p:defaultTextStyle>
    <a:defPPr>
      <a:defRPr lang="en-US"/>
    </a:defPPr>
    <a:lvl1pPr algn="l" rtl="0" eaLnBrk="0" fontAlgn="base" hangingPunct="0">
      <a:spcBef>
        <a:spcPct val="0"/>
      </a:spcBef>
      <a:spcAft>
        <a:spcPct val="0"/>
      </a:spcAft>
      <a:defRPr sz="3200" kern="1200">
        <a:solidFill>
          <a:schemeClr val="tx1"/>
        </a:solidFill>
        <a:latin typeface="Tahoma" panose="020B0604030504040204" pitchFamily="34" charset="0"/>
        <a:ea typeface="+mn-ea"/>
        <a:cs typeface="+mn-cs"/>
      </a:defRPr>
    </a:lvl1pPr>
    <a:lvl2pPr marL="457200" algn="l" rtl="0" eaLnBrk="0" fontAlgn="base" hangingPunct="0">
      <a:spcBef>
        <a:spcPct val="0"/>
      </a:spcBef>
      <a:spcAft>
        <a:spcPct val="0"/>
      </a:spcAft>
      <a:defRPr sz="3200" kern="1200">
        <a:solidFill>
          <a:schemeClr val="tx1"/>
        </a:solidFill>
        <a:latin typeface="Tahoma" panose="020B0604030504040204" pitchFamily="34" charset="0"/>
        <a:ea typeface="+mn-ea"/>
        <a:cs typeface="+mn-cs"/>
      </a:defRPr>
    </a:lvl2pPr>
    <a:lvl3pPr marL="914400" algn="l" rtl="0" eaLnBrk="0" fontAlgn="base" hangingPunct="0">
      <a:spcBef>
        <a:spcPct val="0"/>
      </a:spcBef>
      <a:spcAft>
        <a:spcPct val="0"/>
      </a:spcAft>
      <a:defRPr sz="3200" kern="1200">
        <a:solidFill>
          <a:schemeClr val="tx1"/>
        </a:solidFill>
        <a:latin typeface="Tahoma" panose="020B0604030504040204" pitchFamily="34" charset="0"/>
        <a:ea typeface="+mn-ea"/>
        <a:cs typeface="+mn-cs"/>
      </a:defRPr>
    </a:lvl3pPr>
    <a:lvl4pPr marL="1371600" algn="l" rtl="0" eaLnBrk="0" fontAlgn="base" hangingPunct="0">
      <a:spcBef>
        <a:spcPct val="0"/>
      </a:spcBef>
      <a:spcAft>
        <a:spcPct val="0"/>
      </a:spcAft>
      <a:defRPr sz="3200" kern="1200">
        <a:solidFill>
          <a:schemeClr val="tx1"/>
        </a:solidFill>
        <a:latin typeface="Tahoma" panose="020B0604030504040204" pitchFamily="34" charset="0"/>
        <a:ea typeface="+mn-ea"/>
        <a:cs typeface="+mn-cs"/>
      </a:defRPr>
    </a:lvl4pPr>
    <a:lvl5pPr marL="1828800" algn="l" rtl="0" eaLnBrk="0" fontAlgn="base" hangingPunct="0">
      <a:spcBef>
        <a:spcPct val="0"/>
      </a:spcBef>
      <a:spcAft>
        <a:spcPct val="0"/>
      </a:spcAft>
      <a:defRPr sz="3200" kern="1200">
        <a:solidFill>
          <a:schemeClr val="tx1"/>
        </a:solidFill>
        <a:latin typeface="Tahoma" panose="020B0604030504040204" pitchFamily="34" charset="0"/>
        <a:ea typeface="+mn-ea"/>
        <a:cs typeface="+mn-cs"/>
      </a:defRPr>
    </a:lvl5pPr>
    <a:lvl6pPr marL="2286000" algn="l" defTabSz="914400" rtl="0" eaLnBrk="1" latinLnBrk="0" hangingPunct="1">
      <a:defRPr sz="3200" kern="1200">
        <a:solidFill>
          <a:schemeClr val="tx1"/>
        </a:solidFill>
        <a:latin typeface="Tahoma" panose="020B0604030504040204" pitchFamily="34" charset="0"/>
        <a:ea typeface="+mn-ea"/>
        <a:cs typeface="+mn-cs"/>
      </a:defRPr>
    </a:lvl6pPr>
    <a:lvl7pPr marL="2743200" algn="l" defTabSz="914400" rtl="0" eaLnBrk="1" latinLnBrk="0" hangingPunct="1">
      <a:defRPr sz="3200" kern="1200">
        <a:solidFill>
          <a:schemeClr val="tx1"/>
        </a:solidFill>
        <a:latin typeface="Tahoma" panose="020B0604030504040204" pitchFamily="34" charset="0"/>
        <a:ea typeface="+mn-ea"/>
        <a:cs typeface="+mn-cs"/>
      </a:defRPr>
    </a:lvl7pPr>
    <a:lvl8pPr marL="3200400" algn="l" defTabSz="914400" rtl="0" eaLnBrk="1" latinLnBrk="0" hangingPunct="1">
      <a:defRPr sz="3200" kern="1200">
        <a:solidFill>
          <a:schemeClr val="tx1"/>
        </a:solidFill>
        <a:latin typeface="Tahoma" panose="020B0604030504040204" pitchFamily="34" charset="0"/>
        <a:ea typeface="+mn-ea"/>
        <a:cs typeface="+mn-cs"/>
      </a:defRPr>
    </a:lvl8pPr>
    <a:lvl9pPr marL="3657600" algn="l" defTabSz="914400" rtl="0" eaLnBrk="1" latinLnBrk="0" hangingPunct="1">
      <a:defRPr sz="3200"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99"/>
    <a:srgbClr val="66FF33"/>
    <a:srgbClr val="CC3300"/>
    <a:srgbClr val="FF0000"/>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5654" autoAdjust="0"/>
    <p:restoredTop sz="94660"/>
  </p:normalViewPr>
  <p:slideViewPr>
    <p:cSldViewPr snapToGrid="0">
      <p:cViewPr varScale="1">
        <p:scale>
          <a:sx n="110" d="100"/>
          <a:sy n="110" d="100"/>
        </p:scale>
        <p:origin x="1104" y="102"/>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1649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5682" name="Rectangle 2"/>
          <p:cNvSpPr>
            <a:spLocks noGrp="1" noChangeArrowheads="1"/>
          </p:cNvSpPr>
          <p:nvPr>
            <p:ph type="hdr" sz="quarter"/>
          </p:nvPr>
        </p:nvSpPr>
        <p:spPr bwMode="auto">
          <a:xfrm>
            <a:off x="0" y="0"/>
            <a:ext cx="3135313" cy="466725"/>
          </a:xfrm>
          <a:prstGeom prst="rect">
            <a:avLst/>
          </a:prstGeom>
          <a:noFill/>
          <a:ln w="9525">
            <a:noFill/>
            <a:miter lim="800000"/>
            <a:headEnd/>
            <a:tailEnd/>
          </a:ln>
          <a:effectLst/>
        </p:spPr>
        <p:txBody>
          <a:bodyPr vert="horz" wrap="square" lIns="94702" tIns="47351" rIns="94702" bIns="47351" numCol="1" anchor="t" anchorCtr="0" compatLnSpc="1">
            <a:prstTxWarp prst="textNoShape">
              <a:avLst/>
            </a:prstTxWarp>
          </a:bodyPr>
          <a:lstStyle>
            <a:lvl1pPr algn="l" defTabSz="947738" eaLnBrk="1" hangingPunct="1">
              <a:spcBef>
                <a:spcPct val="50000"/>
              </a:spcBef>
              <a:defRPr sz="1200"/>
            </a:lvl1pPr>
          </a:lstStyle>
          <a:p>
            <a:pPr>
              <a:defRPr/>
            </a:pPr>
            <a:endParaRPr lang="en-US"/>
          </a:p>
        </p:txBody>
      </p:sp>
      <p:sp>
        <p:nvSpPr>
          <p:cNvPr id="455683" name="Rectangle 3"/>
          <p:cNvSpPr>
            <a:spLocks noGrp="1" noChangeArrowheads="1"/>
          </p:cNvSpPr>
          <p:nvPr>
            <p:ph type="dt" sz="quarter" idx="1"/>
          </p:nvPr>
        </p:nvSpPr>
        <p:spPr bwMode="auto">
          <a:xfrm>
            <a:off x="4179888" y="0"/>
            <a:ext cx="3135312" cy="466725"/>
          </a:xfrm>
          <a:prstGeom prst="rect">
            <a:avLst/>
          </a:prstGeom>
          <a:noFill/>
          <a:ln w="9525">
            <a:noFill/>
            <a:miter lim="800000"/>
            <a:headEnd/>
            <a:tailEnd/>
          </a:ln>
          <a:effectLst/>
        </p:spPr>
        <p:txBody>
          <a:bodyPr vert="horz" wrap="square" lIns="94702" tIns="47351" rIns="94702" bIns="47351" numCol="1" anchor="t" anchorCtr="0" compatLnSpc="1">
            <a:prstTxWarp prst="textNoShape">
              <a:avLst/>
            </a:prstTxWarp>
          </a:bodyPr>
          <a:lstStyle>
            <a:lvl1pPr algn="r" defTabSz="947738" eaLnBrk="1" hangingPunct="1">
              <a:spcBef>
                <a:spcPct val="50000"/>
              </a:spcBef>
              <a:defRPr sz="1200"/>
            </a:lvl1pPr>
          </a:lstStyle>
          <a:p>
            <a:pPr>
              <a:defRPr/>
            </a:pPr>
            <a:endParaRPr lang="en-US"/>
          </a:p>
        </p:txBody>
      </p:sp>
      <p:sp>
        <p:nvSpPr>
          <p:cNvPr id="455684" name="Rectangle 4"/>
          <p:cNvSpPr>
            <a:spLocks noGrp="1" noChangeArrowheads="1"/>
          </p:cNvSpPr>
          <p:nvPr>
            <p:ph type="ftr" sz="quarter" idx="2"/>
          </p:nvPr>
        </p:nvSpPr>
        <p:spPr bwMode="auto">
          <a:xfrm>
            <a:off x="0" y="9107488"/>
            <a:ext cx="3135313" cy="469900"/>
          </a:xfrm>
          <a:prstGeom prst="rect">
            <a:avLst/>
          </a:prstGeom>
          <a:noFill/>
          <a:ln w="9525">
            <a:noFill/>
            <a:miter lim="800000"/>
            <a:headEnd/>
            <a:tailEnd/>
          </a:ln>
          <a:effectLst/>
        </p:spPr>
        <p:txBody>
          <a:bodyPr vert="horz" wrap="square" lIns="94702" tIns="47351" rIns="94702" bIns="47351" numCol="1" anchor="b" anchorCtr="0" compatLnSpc="1">
            <a:prstTxWarp prst="textNoShape">
              <a:avLst/>
            </a:prstTxWarp>
          </a:bodyPr>
          <a:lstStyle>
            <a:lvl1pPr algn="l" defTabSz="947738" eaLnBrk="1" hangingPunct="1">
              <a:spcBef>
                <a:spcPct val="50000"/>
              </a:spcBef>
              <a:defRPr sz="1200"/>
            </a:lvl1pPr>
          </a:lstStyle>
          <a:p>
            <a:pPr>
              <a:defRPr/>
            </a:pPr>
            <a:endParaRPr lang="en-US"/>
          </a:p>
        </p:txBody>
      </p:sp>
      <p:sp>
        <p:nvSpPr>
          <p:cNvPr id="455685" name="Rectangle 5"/>
          <p:cNvSpPr>
            <a:spLocks noGrp="1" noChangeArrowheads="1"/>
          </p:cNvSpPr>
          <p:nvPr>
            <p:ph type="sldNum" sz="quarter" idx="3"/>
          </p:nvPr>
        </p:nvSpPr>
        <p:spPr bwMode="auto">
          <a:xfrm>
            <a:off x="4179888" y="9107488"/>
            <a:ext cx="3135312" cy="469900"/>
          </a:xfrm>
          <a:prstGeom prst="rect">
            <a:avLst/>
          </a:prstGeom>
          <a:noFill/>
          <a:ln w="9525">
            <a:noFill/>
            <a:miter lim="800000"/>
            <a:headEnd/>
            <a:tailEnd/>
          </a:ln>
          <a:effectLst/>
        </p:spPr>
        <p:txBody>
          <a:bodyPr vert="horz" wrap="square" lIns="94702" tIns="47351" rIns="94702" bIns="47351" numCol="1" anchor="b" anchorCtr="0" compatLnSpc="1">
            <a:prstTxWarp prst="textNoShape">
              <a:avLst/>
            </a:prstTxWarp>
          </a:bodyPr>
          <a:lstStyle>
            <a:lvl1pPr algn="r" defTabSz="947738" eaLnBrk="1" hangingPunct="1">
              <a:spcBef>
                <a:spcPct val="50000"/>
              </a:spcBef>
              <a:defRPr sz="1200"/>
            </a:lvl1pPr>
          </a:lstStyle>
          <a:p>
            <a:pPr>
              <a:defRPr/>
            </a:pPr>
            <a:fld id="{08470672-DA1D-461C-A24D-DF63F6AE5E2D}" type="slidenum">
              <a:rPr lang="en-US" altLang="en-US"/>
              <a:pPr>
                <a:defRPr/>
              </a:pPr>
              <a:t>‹#›</a:t>
            </a:fld>
            <a:endParaRPr lang="en-US" altLang="en-US"/>
          </a:p>
        </p:txBody>
      </p:sp>
    </p:spTree>
    <p:extLst>
      <p:ext uri="{BB962C8B-B14F-4D97-AF65-F5344CB8AC3E}">
        <p14:creationId xmlns:p14="http://schemas.microsoft.com/office/powerpoint/2010/main" val="37294468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3" tIns="48326" rIns="96653" bIns="48326" numCol="1" anchor="t" anchorCtr="0" compatLnSpc="1">
            <a:prstTxWarp prst="textNoShape">
              <a:avLst/>
            </a:prstTxWarp>
          </a:bodyPr>
          <a:lstStyle>
            <a:lvl1pPr algn="l" defTabSz="966788" eaLnBrk="1" hangingPunct="1">
              <a:spcBef>
                <a:spcPct val="0"/>
              </a:spcBef>
              <a:defRPr sz="1200"/>
            </a:lvl1pPr>
          </a:lstStyle>
          <a:p>
            <a:pPr>
              <a:defRPr/>
            </a:pPr>
            <a:endParaRPr lang="en-US"/>
          </a:p>
        </p:txBody>
      </p:sp>
      <p:sp>
        <p:nvSpPr>
          <p:cNvPr id="4099" name="Rectangle 3"/>
          <p:cNvSpPr>
            <a:spLocks noGrp="1" noChangeArrowheads="1"/>
          </p:cNvSpPr>
          <p:nvPr>
            <p:ph type="dt" idx="1"/>
          </p:nvPr>
        </p:nvSpPr>
        <p:spPr bwMode="auto">
          <a:xfrm>
            <a:off x="4144963" y="0"/>
            <a:ext cx="3170237" cy="479425"/>
          </a:xfrm>
          <a:prstGeom prst="rect">
            <a:avLst/>
          </a:prstGeom>
          <a:noFill/>
          <a:ln w="9525">
            <a:noFill/>
            <a:miter lim="800000"/>
            <a:headEnd/>
            <a:tailEnd/>
          </a:ln>
          <a:effectLst/>
        </p:spPr>
        <p:txBody>
          <a:bodyPr vert="horz" wrap="square" lIns="96653" tIns="48326" rIns="96653" bIns="48326" numCol="1" anchor="t" anchorCtr="0" compatLnSpc="1">
            <a:prstTxWarp prst="textNoShape">
              <a:avLst/>
            </a:prstTxWarp>
          </a:bodyPr>
          <a:lstStyle>
            <a:lvl1pPr algn="r" defTabSz="966788" eaLnBrk="1" hangingPunct="1">
              <a:spcBef>
                <a:spcPct val="0"/>
              </a:spcBef>
              <a:defRPr sz="1200"/>
            </a:lvl1pPr>
          </a:lstStyle>
          <a:p>
            <a:pPr>
              <a:defRPr/>
            </a:pPr>
            <a:endParaRPr lang="en-US"/>
          </a:p>
        </p:txBody>
      </p:sp>
      <p:sp>
        <p:nvSpPr>
          <p:cNvPr id="2052" name="Rectangle 4"/>
          <p:cNvSpPr>
            <a:spLocks noGrp="1" noRot="1" noChangeAspect="1" noChangeArrowheads="1" noTextEdit="1"/>
          </p:cNvSpPr>
          <p:nvPr>
            <p:ph type="sldImg" idx="2"/>
          </p:nvPr>
        </p:nvSpPr>
        <p:spPr bwMode="auto">
          <a:xfrm>
            <a:off x="1258888" y="720725"/>
            <a:ext cx="48006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01" name="Rectangle 5"/>
          <p:cNvSpPr>
            <a:spLocks noGrp="1" noChangeArrowheads="1"/>
          </p:cNvSpPr>
          <p:nvPr>
            <p:ph type="body" sz="quarter" idx="3"/>
          </p:nvPr>
        </p:nvSpPr>
        <p:spPr bwMode="auto">
          <a:xfrm>
            <a:off x="974725" y="4560888"/>
            <a:ext cx="5365750" cy="4319587"/>
          </a:xfrm>
          <a:prstGeom prst="rect">
            <a:avLst/>
          </a:prstGeom>
          <a:noFill/>
          <a:ln w="9525">
            <a:noFill/>
            <a:miter lim="800000"/>
            <a:headEnd/>
            <a:tailEnd/>
          </a:ln>
          <a:effectLst/>
        </p:spPr>
        <p:txBody>
          <a:bodyPr vert="horz" wrap="square" lIns="96653" tIns="48326" rIns="96653" bIns="48326"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02" name="Rectangle 6"/>
          <p:cNvSpPr>
            <a:spLocks noGrp="1" noChangeArrowheads="1"/>
          </p:cNvSpPr>
          <p:nvPr>
            <p:ph type="ftr" sz="quarter" idx="4"/>
          </p:nvPr>
        </p:nvSpPr>
        <p:spPr bwMode="auto">
          <a:xfrm>
            <a:off x="0" y="9121775"/>
            <a:ext cx="3170238" cy="479425"/>
          </a:xfrm>
          <a:prstGeom prst="rect">
            <a:avLst/>
          </a:prstGeom>
          <a:noFill/>
          <a:ln w="9525">
            <a:noFill/>
            <a:miter lim="800000"/>
            <a:headEnd/>
            <a:tailEnd/>
          </a:ln>
          <a:effectLst/>
        </p:spPr>
        <p:txBody>
          <a:bodyPr vert="horz" wrap="square" lIns="96653" tIns="48326" rIns="96653" bIns="48326" numCol="1" anchor="b" anchorCtr="0" compatLnSpc="1">
            <a:prstTxWarp prst="textNoShape">
              <a:avLst/>
            </a:prstTxWarp>
          </a:bodyPr>
          <a:lstStyle>
            <a:lvl1pPr algn="l" defTabSz="966788" eaLnBrk="1" hangingPunct="1">
              <a:spcBef>
                <a:spcPct val="0"/>
              </a:spcBef>
              <a:defRPr sz="1200"/>
            </a:lvl1pPr>
          </a:lstStyle>
          <a:p>
            <a:pPr>
              <a:defRPr/>
            </a:pPr>
            <a:endParaRPr lang="en-US"/>
          </a:p>
        </p:txBody>
      </p:sp>
      <p:sp>
        <p:nvSpPr>
          <p:cNvPr id="4103" name="Rectangle 7"/>
          <p:cNvSpPr>
            <a:spLocks noGrp="1" noChangeArrowheads="1"/>
          </p:cNvSpPr>
          <p:nvPr>
            <p:ph type="sldNum" sz="quarter" idx="5"/>
          </p:nvPr>
        </p:nvSpPr>
        <p:spPr bwMode="auto">
          <a:xfrm>
            <a:off x="4144963" y="9121775"/>
            <a:ext cx="3170237" cy="479425"/>
          </a:xfrm>
          <a:prstGeom prst="rect">
            <a:avLst/>
          </a:prstGeom>
          <a:noFill/>
          <a:ln w="9525">
            <a:noFill/>
            <a:miter lim="800000"/>
            <a:headEnd/>
            <a:tailEnd/>
          </a:ln>
          <a:effectLst/>
        </p:spPr>
        <p:txBody>
          <a:bodyPr vert="horz" wrap="square" lIns="96653" tIns="48326" rIns="96653" bIns="48326" numCol="1" anchor="b" anchorCtr="0" compatLnSpc="1">
            <a:prstTxWarp prst="textNoShape">
              <a:avLst/>
            </a:prstTxWarp>
          </a:bodyPr>
          <a:lstStyle>
            <a:lvl1pPr algn="r" defTabSz="966788" eaLnBrk="1" hangingPunct="1">
              <a:spcBef>
                <a:spcPct val="0"/>
              </a:spcBef>
              <a:defRPr sz="1200"/>
            </a:lvl1pPr>
          </a:lstStyle>
          <a:p>
            <a:pPr>
              <a:defRPr/>
            </a:pPr>
            <a:fld id="{BECFA98B-FFA6-46BC-8AD4-8E1932917A9B}" type="slidenum">
              <a:rPr lang="en-US" altLang="en-US"/>
              <a:pPr>
                <a:defRPr/>
              </a:pPr>
              <a:t>‹#›</a:t>
            </a:fld>
            <a:endParaRPr lang="en-US" altLang="en-US"/>
          </a:p>
        </p:txBody>
      </p:sp>
    </p:spTree>
    <p:extLst>
      <p:ext uri="{BB962C8B-B14F-4D97-AF65-F5344CB8AC3E}">
        <p14:creationId xmlns:p14="http://schemas.microsoft.com/office/powerpoint/2010/main" val="389554807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ahoma"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Tahoma"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Tahoma"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Tahoma"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Tahoma"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r>
              <a:rPr lang="en-US"/>
              <a:t>CS 245</a:t>
            </a:r>
          </a:p>
        </p:txBody>
      </p:sp>
      <p:sp>
        <p:nvSpPr>
          <p:cNvPr id="5" name="Rectangle 5"/>
          <p:cNvSpPr>
            <a:spLocks noGrp="1" noChangeArrowheads="1"/>
          </p:cNvSpPr>
          <p:nvPr>
            <p:ph type="ftr" sz="quarter" idx="11"/>
          </p:nvPr>
        </p:nvSpPr>
        <p:spPr>
          <a:ln/>
        </p:spPr>
        <p:txBody>
          <a:bodyPr/>
          <a:lstStyle>
            <a:lvl1pPr>
              <a:defRPr/>
            </a:lvl1pPr>
          </a:lstStyle>
          <a:p>
            <a:pPr>
              <a:defRPr/>
            </a:pPr>
            <a:r>
              <a:rPr lang="en-US"/>
              <a:t>Notes 9</a:t>
            </a:r>
          </a:p>
        </p:txBody>
      </p:sp>
      <p:sp>
        <p:nvSpPr>
          <p:cNvPr id="6" name="Rectangle 6"/>
          <p:cNvSpPr>
            <a:spLocks noGrp="1" noChangeArrowheads="1"/>
          </p:cNvSpPr>
          <p:nvPr>
            <p:ph type="sldNum" sz="quarter" idx="12"/>
          </p:nvPr>
        </p:nvSpPr>
        <p:spPr>
          <a:ln/>
        </p:spPr>
        <p:txBody>
          <a:bodyPr/>
          <a:lstStyle>
            <a:lvl1pPr>
              <a:defRPr/>
            </a:lvl1pPr>
          </a:lstStyle>
          <a:p>
            <a:pPr>
              <a:defRPr/>
            </a:pPr>
            <a:fld id="{95CBD10A-D378-4CCF-8485-42F5C02F52E6}" type="slidenum">
              <a:rPr lang="en-US" altLang="en-US"/>
              <a:pPr>
                <a:defRPr/>
              </a:pPr>
              <a:t>‹#›</a:t>
            </a:fld>
            <a:endParaRPr lang="en-US" altLang="en-US"/>
          </a:p>
        </p:txBody>
      </p:sp>
    </p:spTree>
    <p:extLst>
      <p:ext uri="{BB962C8B-B14F-4D97-AF65-F5344CB8AC3E}">
        <p14:creationId xmlns:p14="http://schemas.microsoft.com/office/powerpoint/2010/main" val="28967562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r>
              <a:rPr lang="en-US"/>
              <a:t>CS 245</a:t>
            </a:r>
          </a:p>
        </p:txBody>
      </p:sp>
      <p:sp>
        <p:nvSpPr>
          <p:cNvPr id="5" name="Rectangle 5"/>
          <p:cNvSpPr>
            <a:spLocks noGrp="1" noChangeArrowheads="1"/>
          </p:cNvSpPr>
          <p:nvPr>
            <p:ph type="ftr" sz="quarter" idx="11"/>
          </p:nvPr>
        </p:nvSpPr>
        <p:spPr>
          <a:ln/>
        </p:spPr>
        <p:txBody>
          <a:bodyPr/>
          <a:lstStyle>
            <a:lvl1pPr>
              <a:defRPr/>
            </a:lvl1pPr>
          </a:lstStyle>
          <a:p>
            <a:pPr>
              <a:defRPr/>
            </a:pPr>
            <a:r>
              <a:rPr lang="en-US"/>
              <a:t>Notes 9</a:t>
            </a:r>
          </a:p>
        </p:txBody>
      </p:sp>
      <p:sp>
        <p:nvSpPr>
          <p:cNvPr id="6" name="Rectangle 6"/>
          <p:cNvSpPr>
            <a:spLocks noGrp="1" noChangeArrowheads="1"/>
          </p:cNvSpPr>
          <p:nvPr>
            <p:ph type="sldNum" sz="quarter" idx="12"/>
          </p:nvPr>
        </p:nvSpPr>
        <p:spPr>
          <a:ln/>
        </p:spPr>
        <p:txBody>
          <a:bodyPr/>
          <a:lstStyle>
            <a:lvl1pPr>
              <a:defRPr/>
            </a:lvl1pPr>
          </a:lstStyle>
          <a:p>
            <a:pPr>
              <a:defRPr/>
            </a:pPr>
            <a:fld id="{4E9BAC6C-B81E-4E53-A52F-5578F6DAB186}" type="slidenum">
              <a:rPr lang="en-US" altLang="en-US"/>
              <a:pPr>
                <a:defRPr/>
              </a:pPr>
              <a:t>‹#›</a:t>
            </a:fld>
            <a:endParaRPr lang="en-US" altLang="en-US"/>
          </a:p>
        </p:txBody>
      </p:sp>
    </p:spTree>
    <p:extLst>
      <p:ext uri="{BB962C8B-B14F-4D97-AF65-F5344CB8AC3E}">
        <p14:creationId xmlns:p14="http://schemas.microsoft.com/office/powerpoint/2010/main" val="7357921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r>
              <a:rPr lang="en-US"/>
              <a:t>CS 245</a:t>
            </a:r>
          </a:p>
        </p:txBody>
      </p:sp>
      <p:sp>
        <p:nvSpPr>
          <p:cNvPr id="5" name="Rectangle 5"/>
          <p:cNvSpPr>
            <a:spLocks noGrp="1" noChangeArrowheads="1"/>
          </p:cNvSpPr>
          <p:nvPr>
            <p:ph type="ftr" sz="quarter" idx="11"/>
          </p:nvPr>
        </p:nvSpPr>
        <p:spPr>
          <a:ln/>
        </p:spPr>
        <p:txBody>
          <a:bodyPr/>
          <a:lstStyle>
            <a:lvl1pPr>
              <a:defRPr/>
            </a:lvl1pPr>
          </a:lstStyle>
          <a:p>
            <a:pPr>
              <a:defRPr/>
            </a:pPr>
            <a:r>
              <a:rPr lang="en-US"/>
              <a:t>Notes 9</a:t>
            </a:r>
          </a:p>
        </p:txBody>
      </p:sp>
      <p:sp>
        <p:nvSpPr>
          <p:cNvPr id="6" name="Rectangle 6"/>
          <p:cNvSpPr>
            <a:spLocks noGrp="1" noChangeArrowheads="1"/>
          </p:cNvSpPr>
          <p:nvPr>
            <p:ph type="sldNum" sz="quarter" idx="12"/>
          </p:nvPr>
        </p:nvSpPr>
        <p:spPr>
          <a:ln/>
        </p:spPr>
        <p:txBody>
          <a:bodyPr/>
          <a:lstStyle>
            <a:lvl1pPr>
              <a:defRPr/>
            </a:lvl1pPr>
          </a:lstStyle>
          <a:p>
            <a:pPr>
              <a:defRPr/>
            </a:pPr>
            <a:fld id="{EC192BE2-BEAF-4A12-BB5D-5ED8031BCA6D}" type="slidenum">
              <a:rPr lang="en-US" altLang="en-US"/>
              <a:pPr>
                <a:defRPr/>
              </a:pPr>
              <a:t>‹#›</a:t>
            </a:fld>
            <a:endParaRPr lang="en-US" altLang="en-US"/>
          </a:p>
        </p:txBody>
      </p:sp>
    </p:spTree>
    <p:extLst>
      <p:ext uri="{BB962C8B-B14F-4D97-AF65-F5344CB8AC3E}">
        <p14:creationId xmlns:p14="http://schemas.microsoft.com/office/powerpoint/2010/main" val="37150823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r>
              <a:rPr lang="en-US"/>
              <a:t>CS 245</a:t>
            </a:r>
          </a:p>
        </p:txBody>
      </p:sp>
      <p:sp>
        <p:nvSpPr>
          <p:cNvPr id="6" name="Rectangle 5"/>
          <p:cNvSpPr>
            <a:spLocks noGrp="1" noChangeArrowheads="1"/>
          </p:cNvSpPr>
          <p:nvPr>
            <p:ph type="ftr" sz="quarter" idx="11"/>
          </p:nvPr>
        </p:nvSpPr>
        <p:spPr>
          <a:ln/>
        </p:spPr>
        <p:txBody>
          <a:bodyPr/>
          <a:lstStyle>
            <a:lvl1pPr>
              <a:defRPr/>
            </a:lvl1pPr>
          </a:lstStyle>
          <a:p>
            <a:pPr>
              <a:defRPr/>
            </a:pPr>
            <a:r>
              <a:rPr lang="en-US"/>
              <a:t>Notes 9</a:t>
            </a:r>
          </a:p>
        </p:txBody>
      </p:sp>
      <p:sp>
        <p:nvSpPr>
          <p:cNvPr id="7" name="Rectangle 6"/>
          <p:cNvSpPr>
            <a:spLocks noGrp="1" noChangeArrowheads="1"/>
          </p:cNvSpPr>
          <p:nvPr>
            <p:ph type="sldNum" sz="quarter" idx="12"/>
          </p:nvPr>
        </p:nvSpPr>
        <p:spPr>
          <a:ln/>
        </p:spPr>
        <p:txBody>
          <a:bodyPr/>
          <a:lstStyle>
            <a:lvl1pPr>
              <a:defRPr/>
            </a:lvl1pPr>
          </a:lstStyle>
          <a:p>
            <a:pPr>
              <a:defRPr/>
            </a:pPr>
            <a:fld id="{D339A806-A132-474B-9ED4-5971C9261821}" type="slidenum">
              <a:rPr lang="en-US" altLang="en-US"/>
              <a:pPr>
                <a:defRPr/>
              </a:pPr>
              <a:t>‹#›</a:t>
            </a:fld>
            <a:endParaRPr lang="en-US" altLang="en-US"/>
          </a:p>
        </p:txBody>
      </p:sp>
    </p:spTree>
    <p:extLst>
      <p:ext uri="{BB962C8B-B14F-4D97-AF65-F5344CB8AC3E}">
        <p14:creationId xmlns:p14="http://schemas.microsoft.com/office/powerpoint/2010/main" val="20506330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r>
              <a:rPr lang="en-US"/>
              <a:t>CS 245</a:t>
            </a:r>
          </a:p>
        </p:txBody>
      </p:sp>
      <p:sp>
        <p:nvSpPr>
          <p:cNvPr id="8" name="Rectangle 5"/>
          <p:cNvSpPr>
            <a:spLocks noGrp="1" noChangeArrowheads="1"/>
          </p:cNvSpPr>
          <p:nvPr>
            <p:ph type="ftr" sz="quarter" idx="11"/>
          </p:nvPr>
        </p:nvSpPr>
        <p:spPr>
          <a:ln/>
        </p:spPr>
        <p:txBody>
          <a:bodyPr/>
          <a:lstStyle>
            <a:lvl1pPr>
              <a:defRPr/>
            </a:lvl1pPr>
          </a:lstStyle>
          <a:p>
            <a:pPr>
              <a:defRPr/>
            </a:pPr>
            <a:r>
              <a:rPr lang="en-US"/>
              <a:t>Notes 9</a:t>
            </a:r>
          </a:p>
        </p:txBody>
      </p:sp>
      <p:sp>
        <p:nvSpPr>
          <p:cNvPr id="9" name="Rectangle 6"/>
          <p:cNvSpPr>
            <a:spLocks noGrp="1" noChangeArrowheads="1"/>
          </p:cNvSpPr>
          <p:nvPr>
            <p:ph type="sldNum" sz="quarter" idx="12"/>
          </p:nvPr>
        </p:nvSpPr>
        <p:spPr>
          <a:ln/>
        </p:spPr>
        <p:txBody>
          <a:bodyPr/>
          <a:lstStyle>
            <a:lvl1pPr>
              <a:defRPr/>
            </a:lvl1pPr>
          </a:lstStyle>
          <a:p>
            <a:pPr>
              <a:defRPr/>
            </a:pPr>
            <a:fld id="{F5DD3F47-A79F-4715-9376-E1AF1E5F4553}" type="slidenum">
              <a:rPr lang="en-US" altLang="en-US"/>
              <a:pPr>
                <a:defRPr/>
              </a:pPr>
              <a:t>‹#›</a:t>
            </a:fld>
            <a:endParaRPr lang="en-US" altLang="en-US"/>
          </a:p>
        </p:txBody>
      </p:sp>
    </p:spTree>
    <p:extLst>
      <p:ext uri="{BB962C8B-B14F-4D97-AF65-F5344CB8AC3E}">
        <p14:creationId xmlns:p14="http://schemas.microsoft.com/office/powerpoint/2010/main" val="15364663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r>
              <a:rPr lang="en-US"/>
              <a:t>CS 245</a:t>
            </a:r>
          </a:p>
        </p:txBody>
      </p:sp>
      <p:sp>
        <p:nvSpPr>
          <p:cNvPr id="4" name="Rectangle 5"/>
          <p:cNvSpPr>
            <a:spLocks noGrp="1" noChangeArrowheads="1"/>
          </p:cNvSpPr>
          <p:nvPr>
            <p:ph type="ftr" sz="quarter" idx="11"/>
          </p:nvPr>
        </p:nvSpPr>
        <p:spPr>
          <a:ln/>
        </p:spPr>
        <p:txBody>
          <a:bodyPr/>
          <a:lstStyle>
            <a:lvl1pPr>
              <a:defRPr/>
            </a:lvl1pPr>
          </a:lstStyle>
          <a:p>
            <a:pPr>
              <a:defRPr/>
            </a:pPr>
            <a:r>
              <a:rPr lang="en-US"/>
              <a:t>Notes 9</a:t>
            </a:r>
          </a:p>
        </p:txBody>
      </p:sp>
      <p:sp>
        <p:nvSpPr>
          <p:cNvPr id="5" name="Rectangle 6"/>
          <p:cNvSpPr>
            <a:spLocks noGrp="1" noChangeArrowheads="1"/>
          </p:cNvSpPr>
          <p:nvPr>
            <p:ph type="sldNum" sz="quarter" idx="12"/>
          </p:nvPr>
        </p:nvSpPr>
        <p:spPr>
          <a:ln/>
        </p:spPr>
        <p:txBody>
          <a:bodyPr/>
          <a:lstStyle>
            <a:lvl1pPr>
              <a:defRPr/>
            </a:lvl1pPr>
          </a:lstStyle>
          <a:p>
            <a:pPr>
              <a:defRPr/>
            </a:pPr>
            <a:fld id="{41E9ABA2-C947-47D3-8AA4-5F99ACD0AA73}" type="slidenum">
              <a:rPr lang="en-US" altLang="en-US"/>
              <a:pPr>
                <a:defRPr/>
              </a:pPr>
              <a:t>‹#›</a:t>
            </a:fld>
            <a:endParaRPr lang="en-US" altLang="en-US"/>
          </a:p>
        </p:txBody>
      </p:sp>
    </p:spTree>
    <p:extLst>
      <p:ext uri="{BB962C8B-B14F-4D97-AF65-F5344CB8AC3E}">
        <p14:creationId xmlns:p14="http://schemas.microsoft.com/office/powerpoint/2010/main" val="277432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r>
              <a:rPr lang="en-US"/>
              <a:t>CS 245</a:t>
            </a:r>
          </a:p>
        </p:txBody>
      </p:sp>
      <p:sp>
        <p:nvSpPr>
          <p:cNvPr id="3" name="Rectangle 5"/>
          <p:cNvSpPr>
            <a:spLocks noGrp="1" noChangeArrowheads="1"/>
          </p:cNvSpPr>
          <p:nvPr>
            <p:ph type="ftr" sz="quarter" idx="11"/>
          </p:nvPr>
        </p:nvSpPr>
        <p:spPr>
          <a:ln/>
        </p:spPr>
        <p:txBody>
          <a:bodyPr/>
          <a:lstStyle>
            <a:lvl1pPr>
              <a:defRPr/>
            </a:lvl1pPr>
          </a:lstStyle>
          <a:p>
            <a:pPr>
              <a:defRPr/>
            </a:pPr>
            <a:r>
              <a:rPr lang="en-US"/>
              <a:t>Notes 9</a:t>
            </a:r>
          </a:p>
        </p:txBody>
      </p:sp>
      <p:sp>
        <p:nvSpPr>
          <p:cNvPr id="4" name="Rectangle 6"/>
          <p:cNvSpPr>
            <a:spLocks noGrp="1" noChangeArrowheads="1"/>
          </p:cNvSpPr>
          <p:nvPr>
            <p:ph type="sldNum" sz="quarter" idx="12"/>
          </p:nvPr>
        </p:nvSpPr>
        <p:spPr>
          <a:ln/>
        </p:spPr>
        <p:txBody>
          <a:bodyPr/>
          <a:lstStyle>
            <a:lvl1pPr>
              <a:defRPr/>
            </a:lvl1pPr>
          </a:lstStyle>
          <a:p>
            <a:pPr>
              <a:defRPr/>
            </a:pPr>
            <a:fld id="{A92476D7-31E9-4B0A-B654-BC9E5157C2AB}" type="slidenum">
              <a:rPr lang="en-US" altLang="en-US"/>
              <a:pPr>
                <a:defRPr/>
              </a:pPr>
              <a:t>‹#›</a:t>
            </a:fld>
            <a:endParaRPr lang="en-US" altLang="en-US"/>
          </a:p>
        </p:txBody>
      </p:sp>
    </p:spTree>
    <p:extLst>
      <p:ext uri="{BB962C8B-B14F-4D97-AF65-F5344CB8AC3E}">
        <p14:creationId xmlns:p14="http://schemas.microsoft.com/office/powerpoint/2010/main" val="11072477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a:t>CS 245</a:t>
            </a:r>
          </a:p>
        </p:txBody>
      </p:sp>
      <p:sp>
        <p:nvSpPr>
          <p:cNvPr id="6" name="Rectangle 5"/>
          <p:cNvSpPr>
            <a:spLocks noGrp="1" noChangeArrowheads="1"/>
          </p:cNvSpPr>
          <p:nvPr>
            <p:ph type="ftr" sz="quarter" idx="11"/>
          </p:nvPr>
        </p:nvSpPr>
        <p:spPr>
          <a:ln/>
        </p:spPr>
        <p:txBody>
          <a:bodyPr/>
          <a:lstStyle>
            <a:lvl1pPr>
              <a:defRPr/>
            </a:lvl1pPr>
          </a:lstStyle>
          <a:p>
            <a:pPr>
              <a:defRPr/>
            </a:pPr>
            <a:r>
              <a:rPr lang="en-US"/>
              <a:t>Notes 9</a:t>
            </a:r>
          </a:p>
        </p:txBody>
      </p:sp>
      <p:sp>
        <p:nvSpPr>
          <p:cNvPr id="7" name="Rectangle 6"/>
          <p:cNvSpPr>
            <a:spLocks noGrp="1" noChangeArrowheads="1"/>
          </p:cNvSpPr>
          <p:nvPr>
            <p:ph type="sldNum" sz="quarter" idx="12"/>
          </p:nvPr>
        </p:nvSpPr>
        <p:spPr>
          <a:ln/>
        </p:spPr>
        <p:txBody>
          <a:bodyPr/>
          <a:lstStyle>
            <a:lvl1pPr>
              <a:defRPr/>
            </a:lvl1pPr>
          </a:lstStyle>
          <a:p>
            <a:pPr>
              <a:defRPr/>
            </a:pPr>
            <a:fld id="{36AC45B0-74E1-4693-A4BF-8C39DD69FDA7}" type="slidenum">
              <a:rPr lang="en-US" altLang="en-US"/>
              <a:pPr>
                <a:defRPr/>
              </a:pPr>
              <a:t>‹#›</a:t>
            </a:fld>
            <a:endParaRPr lang="en-US" altLang="en-US"/>
          </a:p>
        </p:txBody>
      </p:sp>
    </p:spTree>
    <p:extLst>
      <p:ext uri="{BB962C8B-B14F-4D97-AF65-F5344CB8AC3E}">
        <p14:creationId xmlns:p14="http://schemas.microsoft.com/office/powerpoint/2010/main" val="18980611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a:t>CS 245</a:t>
            </a:r>
          </a:p>
        </p:txBody>
      </p:sp>
      <p:sp>
        <p:nvSpPr>
          <p:cNvPr id="6" name="Rectangle 5"/>
          <p:cNvSpPr>
            <a:spLocks noGrp="1" noChangeArrowheads="1"/>
          </p:cNvSpPr>
          <p:nvPr>
            <p:ph type="ftr" sz="quarter" idx="11"/>
          </p:nvPr>
        </p:nvSpPr>
        <p:spPr>
          <a:ln/>
        </p:spPr>
        <p:txBody>
          <a:bodyPr/>
          <a:lstStyle>
            <a:lvl1pPr>
              <a:defRPr/>
            </a:lvl1pPr>
          </a:lstStyle>
          <a:p>
            <a:pPr>
              <a:defRPr/>
            </a:pPr>
            <a:r>
              <a:rPr lang="en-US"/>
              <a:t>Notes 9</a:t>
            </a:r>
          </a:p>
        </p:txBody>
      </p:sp>
      <p:sp>
        <p:nvSpPr>
          <p:cNvPr id="7" name="Rectangle 6"/>
          <p:cNvSpPr>
            <a:spLocks noGrp="1" noChangeArrowheads="1"/>
          </p:cNvSpPr>
          <p:nvPr>
            <p:ph type="sldNum" sz="quarter" idx="12"/>
          </p:nvPr>
        </p:nvSpPr>
        <p:spPr>
          <a:ln/>
        </p:spPr>
        <p:txBody>
          <a:bodyPr/>
          <a:lstStyle>
            <a:lvl1pPr>
              <a:defRPr/>
            </a:lvl1pPr>
          </a:lstStyle>
          <a:p>
            <a:pPr>
              <a:defRPr/>
            </a:pPr>
            <a:fld id="{DCAA8C29-CA06-45ED-82B3-3CF9C787315A}" type="slidenum">
              <a:rPr lang="en-US" altLang="en-US"/>
              <a:pPr>
                <a:defRPr/>
              </a:pPr>
              <a:t>‹#›</a:t>
            </a:fld>
            <a:endParaRPr lang="en-US" altLang="en-US"/>
          </a:p>
        </p:txBody>
      </p:sp>
    </p:spTree>
    <p:extLst>
      <p:ext uri="{BB962C8B-B14F-4D97-AF65-F5344CB8AC3E}">
        <p14:creationId xmlns:p14="http://schemas.microsoft.com/office/powerpoint/2010/main" val="34705102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r>
              <a:rPr lang="en-US"/>
              <a:t>CS 245</a:t>
            </a:r>
          </a:p>
        </p:txBody>
      </p:sp>
      <p:sp>
        <p:nvSpPr>
          <p:cNvPr id="5" name="Rectangle 5"/>
          <p:cNvSpPr>
            <a:spLocks noGrp="1" noChangeArrowheads="1"/>
          </p:cNvSpPr>
          <p:nvPr>
            <p:ph type="ftr" sz="quarter" idx="11"/>
          </p:nvPr>
        </p:nvSpPr>
        <p:spPr>
          <a:ln/>
        </p:spPr>
        <p:txBody>
          <a:bodyPr/>
          <a:lstStyle>
            <a:lvl1pPr>
              <a:defRPr/>
            </a:lvl1pPr>
          </a:lstStyle>
          <a:p>
            <a:pPr>
              <a:defRPr/>
            </a:pPr>
            <a:r>
              <a:rPr lang="en-US"/>
              <a:t>Notes 9</a:t>
            </a:r>
          </a:p>
        </p:txBody>
      </p:sp>
      <p:sp>
        <p:nvSpPr>
          <p:cNvPr id="6" name="Rectangle 6"/>
          <p:cNvSpPr>
            <a:spLocks noGrp="1" noChangeArrowheads="1"/>
          </p:cNvSpPr>
          <p:nvPr>
            <p:ph type="sldNum" sz="quarter" idx="12"/>
          </p:nvPr>
        </p:nvSpPr>
        <p:spPr>
          <a:ln/>
        </p:spPr>
        <p:txBody>
          <a:bodyPr/>
          <a:lstStyle>
            <a:lvl1pPr>
              <a:defRPr/>
            </a:lvl1pPr>
          </a:lstStyle>
          <a:p>
            <a:pPr>
              <a:defRPr/>
            </a:pPr>
            <a:fld id="{999C354B-55A2-4E72-83D3-DE1098C23B94}" type="slidenum">
              <a:rPr lang="en-US" altLang="en-US"/>
              <a:pPr>
                <a:defRPr/>
              </a:pPr>
              <a:t>‹#›</a:t>
            </a:fld>
            <a:endParaRPr lang="en-US" altLang="en-US"/>
          </a:p>
        </p:txBody>
      </p:sp>
    </p:spTree>
    <p:extLst>
      <p:ext uri="{BB962C8B-B14F-4D97-AF65-F5344CB8AC3E}">
        <p14:creationId xmlns:p14="http://schemas.microsoft.com/office/powerpoint/2010/main" val="18578590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r>
              <a:rPr lang="en-US"/>
              <a:t>CS 245</a:t>
            </a:r>
          </a:p>
        </p:txBody>
      </p:sp>
      <p:sp>
        <p:nvSpPr>
          <p:cNvPr id="5" name="Rectangle 5"/>
          <p:cNvSpPr>
            <a:spLocks noGrp="1" noChangeArrowheads="1"/>
          </p:cNvSpPr>
          <p:nvPr>
            <p:ph type="ftr" sz="quarter" idx="11"/>
          </p:nvPr>
        </p:nvSpPr>
        <p:spPr>
          <a:ln/>
        </p:spPr>
        <p:txBody>
          <a:bodyPr/>
          <a:lstStyle>
            <a:lvl1pPr>
              <a:defRPr/>
            </a:lvl1pPr>
          </a:lstStyle>
          <a:p>
            <a:pPr>
              <a:defRPr/>
            </a:pPr>
            <a:r>
              <a:rPr lang="en-US"/>
              <a:t>Notes 9</a:t>
            </a:r>
          </a:p>
        </p:txBody>
      </p:sp>
      <p:sp>
        <p:nvSpPr>
          <p:cNvPr id="6" name="Rectangle 6"/>
          <p:cNvSpPr>
            <a:spLocks noGrp="1" noChangeArrowheads="1"/>
          </p:cNvSpPr>
          <p:nvPr>
            <p:ph type="sldNum" sz="quarter" idx="12"/>
          </p:nvPr>
        </p:nvSpPr>
        <p:spPr>
          <a:ln/>
        </p:spPr>
        <p:txBody>
          <a:bodyPr/>
          <a:lstStyle>
            <a:lvl1pPr>
              <a:defRPr/>
            </a:lvl1pPr>
          </a:lstStyle>
          <a:p>
            <a:pPr>
              <a:defRPr/>
            </a:pPr>
            <a:fld id="{126413A7-1334-42E7-A930-7C4B1D222470}" type="slidenum">
              <a:rPr lang="en-US" altLang="en-US"/>
              <a:pPr>
                <a:defRPr/>
              </a:pPr>
              <a:t>‹#›</a:t>
            </a:fld>
            <a:endParaRPr lang="en-US" altLang="en-US"/>
          </a:p>
        </p:txBody>
      </p:sp>
    </p:spTree>
    <p:extLst>
      <p:ext uri="{BB962C8B-B14F-4D97-AF65-F5344CB8AC3E}">
        <p14:creationId xmlns:p14="http://schemas.microsoft.com/office/powerpoint/2010/main" val="32041342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spcBef>
                <a:spcPct val="0"/>
              </a:spcBef>
              <a:defRPr sz="1400"/>
            </a:lvl1pPr>
          </a:lstStyle>
          <a:p>
            <a:pPr>
              <a:defRPr/>
            </a:pPr>
            <a:r>
              <a:rPr lang="en-US"/>
              <a:t>CS 245</a:t>
            </a: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spcBef>
                <a:spcPct val="0"/>
              </a:spcBef>
              <a:defRPr sz="1400"/>
            </a:lvl1pPr>
          </a:lstStyle>
          <a:p>
            <a:pPr>
              <a:defRPr/>
            </a:pPr>
            <a:r>
              <a:rPr lang="en-US"/>
              <a:t>Notes 9</a:t>
            </a: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spcBef>
                <a:spcPct val="0"/>
              </a:spcBef>
              <a:defRPr sz="1400"/>
            </a:lvl1pPr>
          </a:lstStyle>
          <a:p>
            <a:pPr>
              <a:defRPr/>
            </a:pPr>
            <a:fld id="{18F06266-031F-4FD8-AF8A-E289BAFDE5C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ext Box 46"/>
          <p:cNvSpPr txBox="1">
            <a:spLocks noChangeArrowheads="1"/>
          </p:cNvSpPr>
          <p:nvPr/>
        </p:nvSpPr>
        <p:spPr bwMode="auto">
          <a:xfrm>
            <a:off x="1022350" y="2071688"/>
            <a:ext cx="706596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r>
              <a:rPr lang="en-US" altLang="zh-CN" sz="4000" dirty="0">
                <a:ea typeface="宋体" panose="02010600030101010101" pitchFamily="2" charset="-122"/>
              </a:rPr>
              <a:t>CSCE-608 Database Systems</a:t>
            </a:r>
          </a:p>
        </p:txBody>
      </p:sp>
      <p:sp>
        <p:nvSpPr>
          <p:cNvPr id="13316" name="Text Box 47"/>
          <p:cNvSpPr txBox="1">
            <a:spLocks noChangeArrowheads="1"/>
          </p:cNvSpPr>
          <p:nvPr/>
        </p:nvSpPr>
        <p:spPr bwMode="auto">
          <a:xfrm>
            <a:off x="3575050" y="3071813"/>
            <a:ext cx="230176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r>
              <a:rPr lang="en-US" altLang="zh-CN" sz="2800" dirty="0">
                <a:ea typeface="宋体" panose="02010600030101010101" pitchFamily="2" charset="-122"/>
              </a:rPr>
              <a:t>Spring  2024</a:t>
            </a:r>
          </a:p>
        </p:txBody>
      </p:sp>
      <p:sp>
        <p:nvSpPr>
          <p:cNvPr id="13317" name="Text Box 48"/>
          <p:cNvSpPr txBox="1">
            <a:spLocks noChangeArrowheads="1"/>
          </p:cNvSpPr>
          <p:nvPr/>
        </p:nvSpPr>
        <p:spPr bwMode="auto">
          <a:xfrm>
            <a:off x="2603500" y="4110038"/>
            <a:ext cx="3878263"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r>
              <a:rPr lang="en-US" altLang="zh-CN" sz="2400" dirty="0">
                <a:ea typeface="宋体" panose="02010600030101010101" pitchFamily="2" charset="-122"/>
              </a:rPr>
              <a:t>Instructor: </a:t>
            </a:r>
            <a:r>
              <a:rPr lang="en-US" altLang="zh-CN" sz="2400" dirty="0" err="1">
                <a:ea typeface="宋体" panose="02010600030101010101" pitchFamily="2" charset="-122"/>
              </a:rPr>
              <a:t>Jianer</a:t>
            </a:r>
            <a:r>
              <a:rPr lang="en-US" altLang="zh-CN" sz="2400" dirty="0">
                <a:ea typeface="宋体" panose="02010600030101010101" pitchFamily="2" charset="-122"/>
              </a:rPr>
              <a:t> Chen</a:t>
            </a:r>
          </a:p>
          <a:p>
            <a:pPr eaLnBrk="1" hangingPunct="1">
              <a:spcBef>
                <a:spcPct val="0"/>
              </a:spcBef>
              <a:buFontTx/>
              <a:buNone/>
            </a:pPr>
            <a:r>
              <a:rPr lang="en-US" altLang="zh-CN" sz="2400" dirty="0">
                <a:ea typeface="宋体" panose="02010600030101010101" pitchFamily="2" charset="-122"/>
              </a:rPr>
              <a:t>Office: PETR 428</a:t>
            </a:r>
          </a:p>
          <a:p>
            <a:pPr eaLnBrk="1" hangingPunct="1">
              <a:spcBef>
                <a:spcPct val="0"/>
              </a:spcBef>
              <a:buFontTx/>
              <a:buNone/>
            </a:pPr>
            <a:r>
              <a:rPr lang="en-US" altLang="zh-CN" sz="2400" dirty="0">
                <a:ea typeface="宋体" panose="02010600030101010101" pitchFamily="2" charset="-122"/>
              </a:rPr>
              <a:t>Phone: 845-4259</a:t>
            </a:r>
          </a:p>
          <a:p>
            <a:pPr eaLnBrk="1" hangingPunct="1">
              <a:spcBef>
                <a:spcPct val="0"/>
              </a:spcBef>
              <a:buFontTx/>
              <a:buNone/>
            </a:pPr>
            <a:r>
              <a:rPr lang="en-US" altLang="zh-CN" sz="2400" dirty="0">
                <a:ea typeface="宋体" panose="02010600030101010101" pitchFamily="2" charset="-122"/>
              </a:rPr>
              <a:t>Email: chen@cse.tamu.edu</a:t>
            </a:r>
          </a:p>
        </p:txBody>
      </p:sp>
      <p:sp>
        <p:nvSpPr>
          <p:cNvPr id="13318" name="Text Box 49"/>
          <p:cNvSpPr txBox="1">
            <a:spLocks noChangeArrowheads="1"/>
          </p:cNvSpPr>
          <p:nvPr/>
        </p:nvSpPr>
        <p:spPr bwMode="auto">
          <a:xfrm>
            <a:off x="0" y="6553200"/>
            <a:ext cx="35750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r>
              <a:rPr lang="en-US" altLang="zh-CN" sz="1400" dirty="0">
                <a:ea typeface="宋体" panose="02010600030101010101" pitchFamily="2" charset="-122"/>
              </a:rPr>
              <a:t>Notes 38: Two-phase locking protocol</a:t>
            </a:r>
          </a:p>
        </p:txBody>
      </p:sp>
    </p:spTree>
    <p:extLst>
      <p:ext uri="{BB962C8B-B14F-4D97-AF65-F5344CB8AC3E}">
        <p14:creationId xmlns:p14="http://schemas.microsoft.com/office/powerpoint/2010/main" val="16588721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Text Box 46"/>
          <p:cNvSpPr txBox="1">
            <a:spLocks noChangeArrowheads="1"/>
          </p:cNvSpPr>
          <p:nvPr/>
        </p:nvSpPr>
        <p:spPr bwMode="auto">
          <a:xfrm>
            <a:off x="714375" y="977900"/>
            <a:ext cx="7521575" cy="240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defRPr/>
            </a:pPr>
            <a:endParaRPr lang="en-US" altLang="zh-CN" sz="1000" dirty="0">
              <a:latin typeface="Times New Roman" panose="02020603050405020304" pitchFamily="18" charset="0"/>
              <a:ea typeface="宋体" panose="02010600030101010101" pitchFamily="2" charset="-122"/>
              <a:cs typeface="Times New Roman" panose="02020603050405020304" pitchFamily="18" charset="0"/>
            </a:endParaRPr>
          </a:p>
          <a:p>
            <a:pPr marL="0" indent="0" eaLnBrk="1" hangingPunct="1">
              <a:spcBef>
                <a:spcPct val="0"/>
              </a:spcBef>
              <a:buFontTx/>
              <a:buNone/>
              <a:defRPr/>
            </a:pPr>
            <a:r>
              <a:rPr lang="en-US" altLang="zh-CN" sz="2000"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Transaction ACID</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 </a:t>
            </a:r>
          </a:p>
          <a:p>
            <a:pPr eaLnBrk="1" hangingPunct="1">
              <a:spcBef>
                <a:spcPct val="0"/>
              </a:spcBef>
              <a:buFontTx/>
              <a:buNone/>
              <a:defRPr/>
            </a:pP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2000"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tomicity:      either all steps of a transaction happen, or none happen</a:t>
            </a:r>
          </a:p>
          <a:p>
            <a:pPr eaLnBrk="1" hangingPunct="1">
              <a:spcBef>
                <a:spcPct val="0"/>
              </a:spcBef>
              <a:buFontTx/>
              <a:buNone/>
              <a:defRPr/>
            </a:pP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2000"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C</a:t>
            </a:r>
            <a:r>
              <a:rPr lang="en-US" altLang="zh-CN" sz="2000" dirty="0">
                <a:solidFill>
                  <a:srgbClr val="00B050"/>
                </a:solidFill>
                <a:latin typeface="Times New Roman" panose="02020603050405020304" pitchFamily="18" charset="0"/>
                <a:ea typeface="宋体" panose="02010600030101010101" pitchFamily="2" charset="-122"/>
                <a:cs typeface="Times New Roman" panose="02020603050405020304" pitchFamily="18" charset="0"/>
              </a:rPr>
              <a:t>onsistency:   a transaction transforms a consistent DB into a </a:t>
            </a:r>
          </a:p>
          <a:p>
            <a:pPr eaLnBrk="1" hangingPunct="1">
              <a:spcBef>
                <a:spcPct val="0"/>
              </a:spcBef>
              <a:buFontTx/>
              <a:buNone/>
              <a:defRPr/>
            </a:pPr>
            <a:r>
              <a:rPr lang="en-US" altLang="zh-CN" sz="2000" dirty="0">
                <a:solidFill>
                  <a:srgbClr val="00B050"/>
                </a:solidFill>
                <a:latin typeface="Times New Roman" panose="02020603050405020304" pitchFamily="18" charset="0"/>
                <a:ea typeface="宋体" panose="02010600030101010101" pitchFamily="2" charset="-122"/>
                <a:cs typeface="Times New Roman" panose="02020603050405020304" pitchFamily="18" charset="0"/>
              </a:rPr>
              <a:t>                          consistent DB</a:t>
            </a:r>
          </a:p>
          <a:p>
            <a:pPr eaLnBrk="1" hangingPunct="1">
              <a:spcBef>
                <a:spcPct val="0"/>
              </a:spcBef>
              <a:buFontTx/>
              <a:buNone/>
              <a:defRPr/>
            </a:pP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2000"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I</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solation:         execution of a transaction is isolated from that of other </a:t>
            </a:r>
          </a:p>
          <a:p>
            <a:pPr eaLnBrk="1" hangingPunct="1">
              <a:spcBef>
                <a:spcPct val="0"/>
              </a:spcBef>
              <a:buFontTx/>
              <a:buNone/>
              <a:defRPr/>
            </a:pP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                          transactions</a:t>
            </a:r>
          </a:p>
          <a:p>
            <a:pPr eaLnBrk="1" hangingPunct="1">
              <a:spcBef>
                <a:spcPct val="0"/>
              </a:spcBef>
              <a:buFontTx/>
              <a:buNone/>
              <a:defRPr/>
            </a:pP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2000"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D</a:t>
            </a:r>
            <a:r>
              <a:rPr lang="en-US" altLang="zh-CN" sz="2000" dirty="0">
                <a:solidFill>
                  <a:srgbClr val="00B050"/>
                </a:solidFill>
                <a:latin typeface="Times New Roman" panose="02020603050405020304" pitchFamily="18" charset="0"/>
                <a:ea typeface="宋体" panose="02010600030101010101" pitchFamily="2" charset="-122"/>
                <a:cs typeface="Times New Roman" panose="02020603050405020304" pitchFamily="18" charset="0"/>
              </a:rPr>
              <a:t>urability:       if a transaction commits, its effects persist.</a:t>
            </a:r>
          </a:p>
        </p:txBody>
      </p:sp>
      <p:cxnSp>
        <p:nvCxnSpPr>
          <p:cNvPr id="5" name="Straight Connector 4"/>
          <p:cNvCxnSpPr/>
          <p:nvPr/>
        </p:nvCxnSpPr>
        <p:spPr>
          <a:xfrm flipV="1">
            <a:off x="781050" y="944563"/>
            <a:ext cx="7421563" cy="269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172" name="Rectangle 2"/>
          <p:cNvSpPr>
            <a:spLocks noGrp="1" noChangeArrowheads="1"/>
          </p:cNvSpPr>
          <p:nvPr>
            <p:ph type="title" idx="4294967295"/>
          </p:nvPr>
        </p:nvSpPr>
        <p:spPr>
          <a:xfrm>
            <a:off x="781050" y="139700"/>
            <a:ext cx="7454900" cy="838200"/>
          </a:xfrm>
        </p:spPr>
        <p:txBody>
          <a:bodyPr/>
          <a:lstStyle/>
          <a:p>
            <a:pPr eaLnBrk="1" hangingPunct="1"/>
            <a:r>
              <a:rPr lang="en-US" altLang="zh-CN">
                <a:latin typeface="Times New Roman" panose="02020603050405020304" pitchFamily="18" charset="0"/>
                <a:ea typeface="宋体" panose="02010600030101010101" pitchFamily="2" charset="-122"/>
                <a:cs typeface="Times New Roman" panose="02020603050405020304" pitchFamily="18" charset="0"/>
              </a:rPr>
              <a:t>Tranactions</a:t>
            </a:r>
          </a:p>
        </p:txBody>
      </p:sp>
      <p:sp>
        <p:nvSpPr>
          <p:cNvPr id="2" name="TextBox 1"/>
          <p:cNvSpPr txBox="1"/>
          <p:nvPr/>
        </p:nvSpPr>
        <p:spPr>
          <a:xfrm>
            <a:off x="781050" y="3717925"/>
            <a:ext cx="5602288" cy="2246313"/>
          </a:xfrm>
          <a:prstGeom prst="rect">
            <a:avLst/>
          </a:prstGeom>
          <a:solidFill>
            <a:schemeClr val="bg1"/>
          </a:solidFill>
          <a:ln w="28575">
            <a:solidFill>
              <a:srgbClr val="00B050"/>
            </a:solidFill>
          </a:ln>
        </p:spPr>
        <p:txBody>
          <a:bodyPr>
            <a:spAutoFit/>
          </a:bodyPr>
          <a:lstStyle/>
          <a:p>
            <a:pPr>
              <a:defRPr/>
            </a:pPr>
            <a:r>
              <a:rPr lang="en-US" sz="2200" dirty="0">
                <a:latin typeface="Times New Roman" panose="02020603050405020304" pitchFamily="18" charset="0"/>
                <a:cs typeface="Times New Roman" panose="02020603050405020304" pitchFamily="18" charset="0"/>
              </a:rPr>
              <a:t>What can affect transaction ACID? </a:t>
            </a:r>
          </a:p>
          <a:p>
            <a:pPr marL="342900" indent="-342900">
              <a:buFont typeface="Arial" panose="020B0604020202020204" pitchFamily="34" charset="0"/>
              <a:buChar char="•"/>
              <a:defRPr/>
            </a:pPr>
            <a:r>
              <a:rPr lang="en-US" sz="2200" dirty="0">
                <a:latin typeface="Times New Roman" panose="02020603050405020304" pitchFamily="18" charset="0"/>
                <a:cs typeface="Times New Roman" panose="02020603050405020304" pitchFamily="18" charset="0"/>
              </a:rPr>
              <a:t>Accident system failures may destroy </a:t>
            </a:r>
            <a:r>
              <a:rPr lang="en-US" sz="2200" dirty="0">
                <a:solidFill>
                  <a:srgbClr val="FF0000"/>
                </a:solidFill>
                <a:latin typeface="Times New Roman" panose="02020603050405020304" pitchFamily="18" charset="0"/>
                <a:cs typeface="Times New Roman" panose="02020603050405020304" pitchFamily="18" charset="0"/>
              </a:rPr>
              <a:t>Atomicity</a:t>
            </a:r>
            <a:r>
              <a:rPr lang="en-US" sz="2200" dirty="0">
                <a:latin typeface="Times New Roman" panose="02020603050405020304" pitchFamily="18" charset="0"/>
                <a:cs typeface="Times New Roman" panose="02020603050405020304" pitchFamily="18" charset="0"/>
              </a:rPr>
              <a:t> and </a:t>
            </a:r>
            <a:r>
              <a:rPr lang="en-US" sz="2200" dirty="0">
                <a:solidFill>
                  <a:srgbClr val="FF0000"/>
                </a:solidFill>
                <a:latin typeface="Times New Roman" panose="02020603050405020304" pitchFamily="18" charset="0"/>
                <a:cs typeface="Times New Roman" panose="02020603050405020304" pitchFamily="18" charset="0"/>
              </a:rPr>
              <a:t>Durability</a:t>
            </a:r>
            <a:r>
              <a:rPr lang="en-US" sz="2200" dirty="0">
                <a:latin typeface="Times New Roman" panose="02020603050405020304" pitchFamily="18" charset="0"/>
                <a:cs typeface="Times New Roman" panose="02020603050405020304" pitchFamily="18" charset="0"/>
              </a:rPr>
              <a:t>, thus </a:t>
            </a:r>
            <a:r>
              <a:rPr lang="en-US" sz="2200" dirty="0">
                <a:solidFill>
                  <a:srgbClr val="FF0000"/>
                </a:solidFill>
                <a:latin typeface="Times New Roman" panose="02020603050405020304" pitchFamily="18" charset="0"/>
                <a:cs typeface="Times New Roman" panose="02020603050405020304" pitchFamily="18" charset="0"/>
              </a:rPr>
              <a:t>Consistency</a:t>
            </a:r>
            <a:r>
              <a:rPr lang="en-US" sz="2200" dirty="0">
                <a:latin typeface="Times New Roman" panose="02020603050405020304" pitchFamily="18" charset="0"/>
                <a:cs typeface="Times New Roman" panose="02020603050405020304" pitchFamily="18" charset="0"/>
              </a:rPr>
              <a:t>; </a:t>
            </a:r>
          </a:p>
          <a:p>
            <a:pPr>
              <a:defRPr/>
            </a:pPr>
            <a:endParaRPr lang="en-US" sz="8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defRPr/>
            </a:pPr>
            <a:r>
              <a:rPr lang="en-US" sz="2200" dirty="0">
                <a:latin typeface="Times New Roman" panose="02020603050405020304" pitchFamily="18" charset="0"/>
                <a:cs typeface="Times New Roman" panose="02020603050405020304" pitchFamily="18" charset="0"/>
              </a:rPr>
              <a:t>Concurrent executions of transactions (which is highly desired) may affect </a:t>
            </a:r>
            <a:r>
              <a:rPr lang="en-US" sz="2200" dirty="0">
                <a:solidFill>
                  <a:srgbClr val="FF0000"/>
                </a:solidFill>
                <a:latin typeface="Times New Roman" panose="02020603050405020304" pitchFamily="18" charset="0"/>
                <a:cs typeface="Times New Roman" panose="02020603050405020304" pitchFamily="18" charset="0"/>
              </a:rPr>
              <a:t>Isolation</a:t>
            </a:r>
            <a:r>
              <a:rPr lang="en-US" sz="2200" dirty="0">
                <a:latin typeface="Times New Roman" panose="02020603050405020304" pitchFamily="18" charset="0"/>
                <a:cs typeface="Times New Roman" panose="02020603050405020304" pitchFamily="18" charset="0"/>
              </a:rPr>
              <a:t>, thus </a:t>
            </a:r>
            <a:r>
              <a:rPr lang="en-US" sz="2200" dirty="0">
                <a:solidFill>
                  <a:srgbClr val="FF0000"/>
                </a:solidFill>
                <a:latin typeface="Times New Roman" panose="02020603050405020304" pitchFamily="18" charset="0"/>
                <a:cs typeface="Times New Roman" panose="02020603050405020304" pitchFamily="18" charset="0"/>
              </a:rPr>
              <a:t>Consistency</a:t>
            </a:r>
            <a:r>
              <a:rPr lang="en-US" sz="2200" dirty="0">
                <a:latin typeface="Times New Roman" panose="02020603050405020304" pitchFamily="18" charset="0"/>
                <a:cs typeface="Times New Roman" panose="02020603050405020304" pitchFamily="18" charset="0"/>
              </a:rPr>
              <a:t>. </a:t>
            </a:r>
          </a:p>
        </p:txBody>
      </p:sp>
      <p:grpSp>
        <p:nvGrpSpPr>
          <p:cNvPr id="7174" name="Group 3"/>
          <p:cNvGrpSpPr>
            <a:grpSpLocks/>
          </p:cNvGrpSpPr>
          <p:nvPr/>
        </p:nvGrpSpPr>
        <p:grpSpPr bwMode="auto">
          <a:xfrm>
            <a:off x="6840538" y="3487738"/>
            <a:ext cx="1362075" cy="2593975"/>
            <a:chOff x="6909879" y="3625844"/>
            <a:chExt cx="1361708" cy="2593801"/>
          </a:xfrm>
        </p:grpSpPr>
        <p:sp>
          <p:nvSpPr>
            <p:cNvPr id="7176" name="AutoShape 4"/>
            <p:cNvSpPr>
              <a:spLocks noChangeArrowheads="1"/>
            </p:cNvSpPr>
            <p:nvPr/>
          </p:nvSpPr>
          <p:spPr bwMode="auto">
            <a:xfrm>
              <a:off x="7096601" y="4370680"/>
              <a:ext cx="1139350" cy="1848965"/>
            </a:xfrm>
            <a:prstGeom prst="can">
              <a:avLst>
                <a:gd name="adj" fmla="val 37498"/>
              </a:avLst>
            </a:prstGeom>
            <a:solidFill>
              <a:schemeClr val="bg1"/>
            </a:solidFill>
            <a:ln w="9525">
              <a:solidFill>
                <a:schemeClr val="tx1"/>
              </a:solidFill>
              <a:round/>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en-US" sz="1800">
                  <a:latin typeface="Times New Roman" panose="02020603050405020304" pitchFamily="18" charset="0"/>
                  <a:cs typeface="Times New Roman" panose="02020603050405020304" pitchFamily="18" charset="0"/>
                </a:rPr>
                <a:t>Database</a:t>
              </a:r>
            </a:p>
          </p:txBody>
        </p:sp>
        <p:sp>
          <p:nvSpPr>
            <p:cNvPr id="7177" name="Line 5"/>
            <p:cNvSpPr>
              <a:spLocks noChangeShapeType="1"/>
            </p:cNvSpPr>
            <p:nvPr/>
          </p:nvSpPr>
          <p:spPr bwMode="auto">
            <a:xfrm>
              <a:off x="7125652" y="4051902"/>
              <a:ext cx="266402" cy="59094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7178" name="Line 6"/>
            <p:cNvSpPr>
              <a:spLocks noChangeShapeType="1"/>
            </p:cNvSpPr>
            <p:nvPr/>
          </p:nvSpPr>
          <p:spPr bwMode="auto">
            <a:xfrm>
              <a:off x="7484852" y="4000863"/>
              <a:ext cx="55353" cy="53798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7179" name="Line 7"/>
            <p:cNvSpPr>
              <a:spLocks noChangeShapeType="1"/>
            </p:cNvSpPr>
            <p:nvPr/>
          </p:nvSpPr>
          <p:spPr bwMode="auto">
            <a:xfrm flipH="1">
              <a:off x="7905326" y="4000863"/>
              <a:ext cx="176946" cy="63156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7180" name="TextBox 2"/>
            <p:cNvSpPr txBox="1">
              <a:spLocks noChangeArrowheads="1"/>
            </p:cNvSpPr>
            <p:nvPr/>
          </p:nvSpPr>
          <p:spPr bwMode="auto">
            <a:xfrm>
              <a:off x="6909879" y="3666462"/>
              <a:ext cx="3786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600">
                  <a:latin typeface="Times New Roman" panose="02020603050405020304" pitchFamily="18" charset="0"/>
                  <a:cs typeface="Times New Roman" panose="02020603050405020304" pitchFamily="18" charset="0"/>
                </a:rPr>
                <a:t>T</a:t>
              </a:r>
              <a:r>
                <a:rPr lang="en-US" altLang="en-US" sz="1600" baseline="-25000">
                  <a:latin typeface="Times New Roman" panose="02020603050405020304" pitchFamily="18" charset="0"/>
                  <a:cs typeface="Times New Roman" panose="02020603050405020304" pitchFamily="18" charset="0"/>
                </a:rPr>
                <a:t>1</a:t>
              </a:r>
            </a:p>
          </p:txBody>
        </p:sp>
        <p:sp>
          <p:nvSpPr>
            <p:cNvPr id="7181" name="Line 6"/>
            <p:cNvSpPr>
              <a:spLocks noChangeShapeType="1"/>
            </p:cNvSpPr>
            <p:nvPr/>
          </p:nvSpPr>
          <p:spPr bwMode="auto">
            <a:xfrm>
              <a:off x="7746427" y="4000863"/>
              <a:ext cx="8211" cy="53798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7182" name="TextBox 14"/>
            <p:cNvSpPr txBox="1">
              <a:spLocks noChangeArrowheads="1"/>
            </p:cNvSpPr>
            <p:nvPr/>
          </p:nvSpPr>
          <p:spPr bwMode="auto">
            <a:xfrm>
              <a:off x="7310291" y="3625844"/>
              <a:ext cx="5950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600">
                  <a:latin typeface="Times New Roman" panose="02020603050405020304" pitchFamily="18" charset="0"/>
                  <a:cs typeface="Times New Roman" panose="02020603050405020304" pitchFamily="18" charset="0"/>
                </a:rPr>
                <a:t>……</a:t>
              </a:r>
              <a:endParaRPr lang="en-US" altLang="en-US" sz="1600" baseline="-25000">
                <a:latin typeface="Times New Roman" panose="02020603050405020304" pitchFamily="18" charset="0"/>
                <a:cs typeface="Times New Roman" panose="02020603050405020304" pitchFamily="18" charset="0"/>
              </a:endParaRPr>
            </a:p>
          </p:txBody>
        </p:sp>
        <p:sp>
          <p:nvSpPr>
            <p:cNvPr id="7183" name="TextBox 15"/>
            <p:cNvSpPr txBox="1">
              <a:spLocks noChangeArrowheads="1"/>
            </p:cNvSpPr>
            <p:nvPr/>
          </p:nvSpPr>
          <p:spPr bwMode="auto">
            <a:xfrm>
              <a:off x="7892957" y="3679534"/>
              <a:ext cx="3786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600">
                  <a:latin typeface="Times New Roman" panose="02020603050405020304" pitchFamily="18" charset="0"/>
                  <a:cs typeface="Times New Roman" panose="02020603050405020304" pitchFamily="18" charset="0"/>
                </a:rPr>
                <a:t>T</a:t>
              </a:r>
              <a:r>
                <a:rPr lang="en-US" altLang="en-US" sz="1600" i="1" baseline="-25000">
                  <a:latin typeface="Times New Roman" panose="02020603050405020304" pitchFamily="18" charset="0"/>
                  <a:cs typeface="Times New Roman" panose="02020603050405020304" pitchFamily="18" charset="0"/>
                </a:rPr>
                <a:t>n</a:t>
              </a:r>
            </a:p>
          </p:txBody>
        </p:sp>
      </p:grpSp>
      <p:sp>
        <p:nvSpPr>
          <p:cNvPr id="7175" name="Oval 11"/>
          <p:cNvSpPr>
            <a:spLocks noChangeArrowheads="1"/>
          </p:cNvSpPr>
          <p:nvPr/>
        </p:nvSpPr>
        <p:spPr bwMode="auto">
          <a:xfrm>
            <a:off x="542925" y="4745038"/>
            <a:ext cx="6229350" cy="1414462"/>
          </a:xfrm>
          <a:prstGeom prst="ellipse">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Tree>
    <p:extLst>
      <p:ext uri="{BB962C8B-B14F-4D97-AF65-F5344CB8AC3E}">
        <p14:creationId xmlns:p14="http://schemas.microsoft.com/office/powerpoint/2010/main" val="37203112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ChangeArrowheads="1"/>
          </p:cNvSpPr>
          <p:nvPr/>
        </p:nvSpPr>
        <p:spPr bwMode="auto">
          <a:xfrm>
            <a:off x="7791450" y="695325"/>
            <a:ext cx="1114425" cy="54197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zh-CN" sz="2000">
              <a:ea typeface="宋体" panose="02010600030101010101" pitchFamily="2" charset="-122"/>
            </a:endParaRPr>
          </a:p>
        </p:txBody>
      </p:sp>
      <p:sp>
        <p:nvSpPr>
          <p:cNvPr id="9220" name="Rectangle 4"/>
          <p:cNvSpPr>
            <a:spLocks noChangeArrowheads="1"/>
          </p:cNvSpPr>
          <p:nvPr/>
        </p:nvSpPr>
        <p:spPr bwMode="auto">
          <a:xfrm>
            <a:off x="2505075" y="723900"/>
            <a:ext cx="5000625" cy="5400675"/>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zh-CN">
              <a:ea typeface="宋体" panose="02010600030101010101" pitchFamily="2" charset="-122"/>
            </a:endParaRPr>
          </a:p>
        </p:txBody>
      </p:sp>
      <p:sp>
        <p:nvSpPr>
          <p:cNvPr id="9221" name="Rectangle 5"/>
          <p:cNvSpPr>
            <a:spLocks noChangeArrowheads="1"/>
          </p:cNvSpPr>
          <p:nvPr/>
        </p:nvSpPr>
        <p:spPr bwMode="auto">
          <a:xfrm>
            <a:off x="352425" y="723900"/>
            <a:ext cx="809625" cy="5429250"/>
          </a:xfrm>
          <a:prstGeom prst="rect">
            <a:avLst/>
          </a:prstGeom>
          <a:solidFill>
            <a:schemeClr val="bg1"/>
          </a:solidFill>
          <a:ln w="9525">
            <a:solidFill>
              <a:srgbClr val="00FF00"/>
            </a:solidFill>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zh-CN">
              <a:ea typeface="宋体" panose="02010600030101010101" pitchFamily="2" charset="-122"/>
            </a:endParaRPr>
          </a:p>
        </p:txBody>
      </p:sp>
      <p:grpSp>
        <p:nvGrpSpPr>
          <p:cNvPr id="9222" name="Group 6"/>
          <p:cNvGrpSpPr>
            <a:grpSpLocks/>
          </p:cNvGrpSpPr>
          <p:nvPr/>
        </p:nvGrpSpPr>
        <p:grpSpPr bwMode="auto">
          <a:xfrm>
            <a:off x="7972425" y="971550"/>
            <a:ext cx="819150" cy="438150"/>
            <a:chOff x="5022" y="612"/>
            <a:chExt cx="516" cy="276"/>
          </a:xfrm>
        </p:grpSpPr>
        <p:sp>
          <p:nvSpPr>
            <p:cNvPr id="9297" name="Oval 7"/>
            <p:cNvSpPr>
              <a:spLocks noChangeArrowheads="1"/>
            </p:cNvSpPr>
            <p:nvPr/>
          </p:nvSpPr>
          <p:spPr bwMode="auto">
            <a:xfrm>
              <a:off x="5028" y="612"/>
              <a:ext cx="504" cy="102"/>
            </a:xfrm>
            <a:prstGeom prst="ellipse">
              <a:avLst/>
            </a:prstGeom>
            <a:solidFill>
              <a:schemeClr val="bg1"/>
            </a:solidFill>
            <a:ln w="9525">
              <a:solidFill>
                <a:schemeClr val="tx1"/>
              </a:solidFill>
              <a:round/>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9298" name="Oval 8"/>
            <p:cNvSpPr>
              <a:spLocks noChangeArrowheads="1"/>
            </p:cNvSpPr>
            <p:nvPr/>
          </p:nvSpPr>
          <p:spPr bwMode="auto">
            <a:xfrm>
              <a:off x="5034" y="786"/>
              <a:ext cx="504" cy="102"/>
            </a:xfrm>
            <a:prstGeom prst="ellipse">
              <a:avLst/>
            </a:prstGeom>
            <a:solidFill>
              <a:schemeClr val="bg1"/>
            </a:solidFill>
            <a:ln w="9525">
              <a:solidFill>
                <a:schemeClr val="tx1"/>
              </a:solidFill>
              <a:round/>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9299" name="Line 9"/>
            <p:cNvSpPr>
              <a:spLocks noChangeShapeType="1"/>
            </p:cNvSpPr>
            <p:nvPr/>
          </p:nvSpPr>
          <p:spPr bwMode="auto">
            <a:xfrm>
              <a:off x="5022" y="666"/>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300" name="Line 10"/>
            <p:cNvSpPr>
              <a:spLocks noChangeShapeType="1"/>
            </p:cNvSpPr>
            <p:nvPr/>
          </p:nvSpPr>
          <p:spPr bwMode="auto">
            <a:xfrm>
              <a:off x="5532" y="660"/>
              <a:ext cx="0" cy="18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9223" name="Group 11"/>
          <p:cNvGrpSpPr>
            <a:grpSpLocks/>
          </p:cNvGrpSpPr>
          <p:nvPr/>
        </p:nvGrpSpPr>
        <p:grpSpPr bwMode="auto">
          <a:xfrm>
            <a:off x="7934325" y="4752975"/>
            <a:ext cx="819150" cy="438150"/>
            <a:chOff x="5022" y="612"/>
            <a:chExt cx="516" cy="276"/>
          </a:xfrm>
        </p:grpSpPr>
        <p:sp>
          <p:nvSpPr>
            <p:cNvPr id="9293" name="Oval 12"/>
            <p:cNvSpPr>
              <a:spLocks noChangeArrowheads="1"/>
            </p:cNvSpPr>
            <p:nvPr/>
          </p:nvSpPr>
          <p:spPr bwMode="auto">
            <a:xfrm>
              <a:off x="5028" y="612"/>
              <a:ext cx="504" cy="102"/>
            </a:xfrm>
            <a:prstGeom prst="ellipse">
              <a:avLst/>
            </a:prstGeom>
            <a:solidFill>
              <a:schemeClr val="bg1"/>
            </a:solidFill>
            <a:ln w="9525">
              <a:solidFill>
                <a:schemeClr val="tx1"/>
              </a:solidFill>
              <a:round/>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9294" name="Oval 13"/>
            <p:cNvSpPr>
              <a:spLocks noChangeArrowheads="1"/>
            </p:cNvSpPr>
            <p:nvPr/>
          </p:nvSpPr>
          <p:spPr bwMode="auto">
            <a:xfrm>
              <a:off x="5034" y="786"/>
              <a:ext cx="504" cy="102"/>
            </a:xfrm>
            <a:prstGeom prst="ellipse">
              <a:avLst/>
            </a:prstGeom>
            <a:solidFill>
              <a:schemeClr val="bg1"/>
            </a:solidFill>
            <a:ln w="9525">
              <a:solidFill>
                <a:schemeClr val="tx1"/>
              </a:solidFill>
              <a:round/>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9295" name="Line 14"/>
            <p:cNvSpPr>
              <a:spLocks noChangeShapeType="1"/>
            </p:cNvSpPr>
            <p:nvPr/>
          </p:nvSpPr>
          <p:spPr bwMode="auto">
            <a:xfrm>
              <a:off x="5022" y="666"/>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96" name="Line 15"/>
            <p:cNvSpPr>
              <a:spLocks noChangeShapeType="1"/>
            </p:cNvSpPr>
            <p:nvPr/>
          </p:nvSpPr>
          <p:spPr bwMode="auto">
            <a:xfrm>
              <a:off x="5532" y="660"/>
              <a:ext cx="0" cy="18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9224" name="Text Box 16"/>
          <p:cNvSpPr txBox="1">
            <a:spLocks noChangeArrowheads="1"/>
          </p:cNvSpPr>
          <p:nvPr/>
        </p:nvSpPr>
        <p:spPr bwMode="auto">
          <a:xfrm>
            <a:off x="7861300" y="5311775"/>
            <a:ext cx="979488"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zh-CN" sz="1400">
                <a:ea typeface="宋体" panose="02010600030101010101" pitchFamily="2" charset="-122"/>
              </a:rPr>
              <a:t>secondary</a:t>
            </a:r>
          </a:p>
          <a:p>
            <a:pPr algn="ctr" eaLnBrk="1" hangingPunct="1">
              <a:spcBef>
                <a:spcPct val="50000"/>
              </a:spcBef>
              <a:buFontTx/>
              <a:buNone/>
            </a:pPr>
            <a:r>
              <a:rPr lang="en-US" altLang="zh-CN" sz="1400">
                <a:ea typeface="宋体" panose="02010600030101010101" pitchFamily="2" charset="-122"/>
              </a:rPr>
              <a:t>storage</a:t>
            </a:r>
          </a:p>
          <a:p>
            <a:pPr algn="ctr" eaLnBrk="1" hangingPunct="1">
              <a:spcBef>
                <a:spcPct val="50000"/>
              </a:spcBef>
              <a:buFontTx/>
              <a:buNone/>
            </a:pPr>
            <a:r>
              <a:rPr lang="en-US" altLang="zh-CN" sz="1400">
                <a:ea typeface="宋体" panose="02010600030101010101" pitchFamily="2" charset="-122"/>
              </a:rPr>
              <a:t>(disks)</a:t>
            </a:r>
          </a:p>
        </p:txBody>
      </p:sp>
      <p:grpSp>
        <p:nvGrpSpPr>
          <p:cNvPr id="9225" name="Group 18"/>
          <p:cNvGrpSpPr>
            <a:grpSpLocks/>
          </p:cNvGrpSpPr>
          <p:nvPr/>
        </p:nvGrpSpPr>
        <p:grpSpPr bwMode="auto">
          <a:xfrm>
            <a:off x="7991475" y="1657350"/>
            <a:ext cx="781050" cy="762000"/>
            <a:chOff x="5034" y="1044"/>
            <a:chExt cx="492" cy="480"/>
          </a:xfrm>
        </p:grpSpPr>
        <p:sp>
          <p:nvSpPr>
            <p:cNvPr id="9284" name="Rectangle 19"/>
            <p:cNvSpPr>
              <a:spLocks noChangeArrowheads="1"/>
            </p:cNvSpPr>
            <p:nvPr/>
          </p:nvSpPr>
          <p:spPr bwMode="auto">
            <a:xfrm>
              <a:off x="5034" y="1044"/>
              <a:ext cx="486" cy="47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9285" name="Line 20"/>
            <p:cNvSpPr>
              <a:spLocks noChangeShapeType="1"/>
            </p:cNvSpPr>
            <p:nvPr/>
          </p:nvSpPr>
          <p:spPr bwMode="auto">
            <a:xfrm>
              <a:off x="5040" y="1116"/>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86" name="Line 21"/>
            <p:cNvSpPr>
              <a:spLocks noChangeShapeType="1"/>
            </p:cNvSpPr>
            <p:nvPr/>
          </p:nvSpPr>
          <p:spPr bwMode="auto">
            <a:xfrm>
              <a:off x="5046" y="1194"/>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87" name="Line 22"/>
            <p:cNvSpPr>
              <a:spLocks noChangeShapeType="1"/>
            </p:cNvSpPr>
            <p:nvPr/>
          </p:nvSpPr>
          <p:spPr bwMode="auto">
            <a:xfrm>
              <a:off x="5040" y="1272"/>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88" name="Line 23"/>
            <p:cNvSpPr>
              <a:spLocks noChangeShapeType="1"/>
            </p:cNvSpPr>
            <p:nvPr/>
          </p:nvSpPr>
          <p:spPr bwMode="auto">
            <a:xfrm>
              <a:off x="5040" y="1350"/>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89" name="Line 24"/>
            <p:cNvSpPr>
              <a:spLocks noChangeShapeType="1"/>
            </p:cNvSpPr>
            <p:nvPr/>
          </p:nvSpPr>
          <p:spPr bwMode="auto">
            <a:xfrm>
              <a:off x="5040" y="1434"/>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90" name="Line 25"/>
            <p:cNvSpPr>
              <a:spLocks noChangeShapeType="1"/>
            </p:cNvSpPr>
            <p:nvPr/>
          </p:nvSpPr>
          <p:spPr bwMode="auto">
            <a:xfrm>
              <a:off x="519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91" name="Line 26"/>
            <p:cNvSpPr>
              <a:spLocks noChangeShapeType="1"/>
            </p:cNvSpPr>
            <p:nvPr/>
          </p:nvSpPr>
          <p:spPr bwMode="auto">
            <a:xfrm>
              <a:off x="528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92" name="Line 27"/>
            <p:cNvSpPr>
              <a:spLocks noChangeShapeType="1"/>
            </p:cNvSpPr>
            <p:nvPr/>
          </p:nvSpPr>
          <p:spPr bwMode="auto">
            <a:xfrm>
              <a:off x="543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9226" name="Group 28"/>
          <p:cNvGrpSpPr>
            <a:grpSpLocks/>
          </p:cNvGrpSpPr>
          <p:nvPr/>
        </p:nvGrpSpPr>
        <p:grpSpPr bwMode="auto">
          <a:xfrm>
            <a:off x="7991475" y="2676525"/>
            <a:ext cx="781050" cy="762000"/>
            <a:chOff x="5034" y="1044"/>
            <a:chExt cx="492" cy="480"/>
          </a:xfrm>
        </p:grpSpPr>
        <p:sp>
          <p:nvSpPr>
            <p:cNvPr id="9275" name="Rectangle 29"/>
            <p:cNvSpPr>
              <a:spLocks noChangeArrowheads="1"/>
            </p:cNvSpPr>
            <p:nvPr/>
          </p:nvSpPr>
          <p:spPr bwMode="auto">
            <a:xfrm>
              <a:off x="5034" y="1044"/>
              <a:ext cx="486" cy="47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9276" name="Line 30"/>
            <p:cNvSpPr>
              <a:spLocks noChangeShapeType="1"/>
            </p:cNvSpPr>
            <p:nvPr/>
          </p:nvSpPr>
          <p:spPr bwMode="auto">
            <a:xfrm>
              <a:off x="5040" y="1116"/>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77" name="Line 31"/>
            <p:cNvSpPr>
              <a:spLocks noChangeShapeType="1"/>
            </p:cNvSpPr>
            <p:nvPr/>
          </p:nvSpPr>
          <p:spPr bwMode="auto">
            <a:xfrm>
              <a:off x="5046" y="1194"/>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78" name="Line 32"/>
            <p:cNvSpPr>
              <a:spLocks noChangeShapeType="1"/>
            </p:cNvSpPr>
            <p:nvPr/>
          </p:nvSpPr>
          <p:spPr bwMode="auto">
            <a:xfrm>
              <a:off x="5040" y="1272"/>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79" name="Line 33"/>
            <p:cNvSpPr>
              <a:spLocks noChangeShapeType="1"/>
            </p:cNvSpPr>
            <p:nvPr/>
          </p:nvSpPr>
          <p:spPr bwMode="auto">
            <a:xfrm>
              <a:off x="5040" y="1350"/>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80" name="Line 34"/>
            <p:cNvSpPr>
              <a:spLocks noChangeShapeType="1"/>
            </p:cNvSpPr>
            <p:nvPr/>
          </p:nvSpPr>
          <p:spPr bwMode="auto">
            <a:xfrm>
              <a:off x="5040" y="1434"/>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81" name="Line 35"/>
            <p:cNvSpPr>
              <a:spLocks noChangeShapeType="1"/>
            </p:cNvSpPr>
            <p:nvPr/>
          </p:nvSpPr>
          <p:spPr bwMode="auto">
            <a:xfrm>
              <a:off x="519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82" name="Line 36"/>
            <p:cNvSpPr>
              <a:spLocks noChangeShapeType="1"/>
            </p:cNvSpPr>
            <p:nvPr/>
          </p:nvSpPr>
          <p:spPr bwMode="auto">
            <a:xfrm>
              <a:off x="528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83" name="Line 37"/>
            <p:cNvSpPr>
              <a:spLocks noChangeShapeType="1"/>
            </p:cNvSpPr>
            <p:nvPr/>
          </p:nvSpPr>
          <p:spPr bwMode="auto">
            <a:xfrm>
              <a:off x="543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9227" name="Group 38"/>
          <p:cNvGrpSpPr>
            <a:grpSpLocks/>
          </p:cNvGrpSpPr>
          <p:nvPr/>
        </p:nvGrpSpPr>
        <p:grpSpPr bwMode="auto">
          <a:xfrm>
            <a:off x="8001000" y="3724275"/>
            <a:ext cx="781050" cy="762000"/>
            <a:chOff x="5034" y="1044"/>
            <a:chExt cx="492" cy="480"/>
          </a:xfrm>
        </p:grpSpPr>
        <p:sp>
          <p:nvSpPr>
            <p:cNvPr id="9266" name="Rectangle 39"/>
            <p:cNvSpPr>
              <a:spLocks noChangeArrowheads="1"/>
            </p:cNvSpPr>
            <p:nvPr/>
          </p:nvSpPr>
          <p:spPr bwMode="auto">
            <a:xfrm>
              <a:off x="5034" y="1044"/>
              <a:ext cx="486" cy="47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9267" name="Line 40"/>
            <p:cNvSpPr>
              <a:spLocks noChangeShapeType="1"/>
            </p:cNvSpPr>
            <p:nvPr/>
          </p:nvSpPr>
          <p:spPr bwMode="auto">
            <a:xfrm>
              <a:off x="5040" y="1116"/>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68" name="Line 41"/>
            <p:cNvSpPr>
              <a:spLocks noChangeShapeType="1"/>
            </p:cNvSpPr>
            <p:nvPr/>
          </p:nvSpPr>
          <p:spPr bwMode="auto">
            <a:xfrm>
              <a:off x="5046" y="1194"/>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69" name="Line 42"/>
            <p:cNvSpPr>
              <a:spLocks noChangeShapeType="1"/>
            </p:cNvSpPr>
            <p:nvPr/>
          </p:nvSpPr>
          <p:spPr bwMode="auto">
            <a:xfrm>
              <a:off x="5040" y="1272"/>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70" name="Line 43"/>
            <p:cNvSpPr>
              <a:spLocks noChangeShapeType="1"/>
            </p:cNvSpPr>
            <p:nvPr/>
          </p:nvSpPr>
          <p:spPr bwMode="auto">
            <a:xfrm>
              <a:off x="5040" y="1350"/>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71" name="Line 44"/>
            <p:cNvSpPr>
              <a:spLocks noChangeShapeType="1"/>
            </p:cNvSpPr>
            <p:nvPr/>
          </p:nvSpPr>
          <p:spPr bwMode="auto">
            <a:xfrm>
              <a:off x="5040" y="1434"/>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72" name="Line 45"/>
            <p:cNvSpPr>
              <a:spLocks noChangeShapeType="1"/>
            </p:cNvSpPr>
            <p:nvPr/>
          </p:nvSpPr>
          <p:spPr bwMode="auto">
            <a:xfrm>
              <a:off x="519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73" name="Line 46"/>
            <p:cNvSpPr>
              <a:spLocks noChangeShapeType="1"/>
            </p:cNvSpPr>
            <p:nvPr/>
          </p:nvSpPr>
          <p:spPr bwMode="auto">
            <a:xfrm>
              <a:off x="528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74" name="Line 47"/>
            <p:cNvSpPr>
              <a:spLocks noChangeShapeType="1"/>
            </p:cNvSpPr>
            <p:nvPr/>
          </p:nvSpPr>
          <p:spPr bwMode="auto">
            <a:xfrm>
              <a:off x="543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9228" name="Rectangle 48"/>
          <p:cNvSpPr>
            <a:spLocks noChangeArrowheads="1"/>
          </p:cNvSpPr>
          <p:nvPr/>
        </p:nvSpPr>
        <p:spPr bwMode="auto">
          <a:xfrm>
            <a:off x="361950" y="733425"/>
            <a:ext cx="790575" cy="1676400"/>
          </a:xfrm>
          <a:prstGeom prst="rect">
            <a:avLst/>
          </a:prstGeom>
          <a:noFill/>
          <a:ln w="9525">
            <a:solidFill>
              <a:srgbClr val="00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zh-CN" sz="900" b="1">
                <a:solidFill>
                  <a:srgbClr val="00FF00"/>
                </a:solidFill>
                <a:ea typeface="宋体" panose="02010600030101010101" pitchFamily="2" charset="-122"/>
              </a:rPr>
              <a:t>database</a:t>
            </a:r>
          </a:p>
          <a:p>
            <a:pPr algn="ctr" eaLnBrk="1" hangingPunct="1">
              <a:spcBef>
                <a:spcPct val="50000"/>
              </a:spcBef>
              <a:buFontTx/>
              <a:buNone/>
            </a:pPr>
            <a:r>
              <a:rPr lang="en-US" altLang="zh-CN" sz="900" b="1">
                <a:solidFill>
                  <a:srgbClr val="00FF00"/>
                </a:solidFill>
                <a:ea typeface="宋体" panose="02010600030101010101" pitchFamily="2" charset="-122"/>
              </a:rPr>
              <a:t>administrator</a:t>
            </a:r>
          </a:p>
        </p:txBody>
      </p:sp>
      <p:sp>
        <p:nvSpPr>
          <p:cNvPr id="9229" name="Line 49"/>
          <p:cNvSpPr>
            <a:spLocks noChangeShapeType="1"/>
          </p:cNvSpPr>
          <p:nvPr/>
        </p:nvSpPr>
        <p:spPr bwMode="auto">
          <a:xfrm>
            <a:off x="1162050" y="1504950"/>
            <a:ext cx="1571625" cy="0"/>
          </a:xfrm>
          <a:prstGeom prst="line">
            <a:avLst/>
          </a:prstGeom>
          <a:noFill/>
          <a:ln w="9525">
            <a:solidFill>
              <a:srgbClr val="00FF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30" name="Text Box 50"/>
          <p:cNvSpPr txBox="1">
            <a:spLocks noChangeArrowheads="1"/>
          </p:cNvSpPr>
          <p:nvPr/>
        </p:nvSpPr>
        <p:spPr bwMode="auto">
          <a:xfrm>
            <a:off x="1412875" y="958850"/>
            <a:ext cx="900113"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zh-CN" sz="1400">
                <a:solidFill>
                  <a:srgbClr val="00FF00"/>
                </a:solidFill>
                <a:ea typeface="宋体" panose="02010600030101010101" pitchFamily="2" charset="-122"/>
              </a:rPr>
              <a:t>DDL</a:t>
            </a:r>
          </a:p>
          <a:p>
            <a:pPr algn="ctr" eaLnBrk="1" hangingPunct="1">
              <a:spcBef>
                <a:spcPct val="50000"/>
              </a:spcBef>
              <a:buFontTx/>
              <a:buNone/>
            </a:pPr>
            <a:r>
              <a:rPr lang="en-US" altLang="zh-CN" sz="1400">
                <a:solidFill>
                  <a:srgbClr val="00FF00"/>
                </a:solidFill>
                <a:ea typeface="宋体" panose="02010600030101010101" pitchFamily="2" charset="-122"/>
              </a:rPr>
              <a:t>language</a:t>
            </a:r>
          </a:p>
        </p:txBody>
      </p:sp>
      <p:sp>
        <p:nvSpPr>
          <p:cNvPr id="9231" name="Rectangle 51"/>
          <p:cNvSpPr>
            <a:spLocks noChangeArrowheads="1"/>
          </p:cNvSpPr>
          <p:nvPr/>
        </p:nvSpPr>
        <p:spPr bwMode="auto">
          <a:xfrm>
            <a:off x="361950" y="2524125"/>
            <a:ext cx="800100" cy="3600450"/>
          </a:xfrm>
          <a:prstGeom prst="rect">
            <a:avLst/>
          </a:prstGeom>
          <a:noFill/>
          <a:ln w="9525">
            <a:solidFill>
              <a:srgbClr val="00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zh-CN" sz="900">
                <a:solidFill>
                  <a:srgbClr val="00FF00"/>
                </a:solidFill>
                <a:ea typeface="宋体" panose="02010600030101010101" pitchFamily="2" charset="-122"/>
              </a:rPr>
              <a:t>database </a:t>
            </a:r>
          </a:p>
          <a:p>
            <a:pPr algn="ctr" eaLnBrk="1" hangingPunct="1">
              <a:spcBef>
                <a:spcPct val="50000"/>
              </a:spcBef>
              <a:buFontTx/>
              <a:buNone/>
            </a:pPr>
            <a:r>
              <a:rPr lang="en-US" altLang="zh-CN" sz="900">
                <a:solidFill>
                  <a:srgbClr val="00FF00"/>
                </a:solidFill>
                <a:ea typeface="宋体" panose="02010600030101010101" pitchFamily="2" charset="-122"/>
              </a:rPr>
              <a:t>programmer</a:t>
            </a:r>
          </a:p>
        </p:txBody>
      </p:sp>
      <p:sp>
        <p:nvSpPr>
          <p:cNvPr id="9232" name="Line 52"/>
          <p:cNvSpPr>
            <a:spLocks noChangeShapeType="1"/>
          </p:cNvSpPr>
          <p:nvPr/>
        </p:nvSpPr>
        <p:spPr bwMode="auto">
          <a:xfrm>
            <a:off x="1162050" y="4953000"/>
            <a:ext cx="1571625" cy="0"/>
          </a:xfrm>
          <a:prstGeom prst="line">
            <a:avLst/>
          </a:prstGeom>
          <a:noFill/>
          <a:ln w="9525">
            <a:solidFill>
              <a:srgbClr val="00FF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33" name="Text Box 53"/>
          <p:cNvSpPr txBox="1">
            <a:spLocks noChangeArrowheads="1"/>
          </p:cNvSpPr>
          <p:nvPr/>
        </p:nvSpPr>
        <p:spPr bwMode="auto">
          <a:xfrm>
            <a:off x="1208088" y="4383088"/>
            <a:ext cx="116522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zh-CN" sz="1400">
                <a:solidFill>
                  <a:srgbClr val="00FF00"/>
                </a:solidFill>
                <a:ea typeface="宋体" panose="02010600030101010101" pitchFamily="2" charset="-122"/>
              </a:rPr>
              <a:t>DML (query)</a:t>
            </a:r>
          </a:p>
          <a:p>
            <a:pPr algn="ctr" eaLnBrk="1" hangingPunct="1">
              <a:spcBef>
                <a:spcPct val="50000"/>
              </a:spcBef>
              <a:buFontTx/>
              <a:buNone/>
            </a:pPr>
            <a:r>
              <a:rPr lang="en-US" altLang="zh-CN" sz="1400">
                <a:solidFill>
                  <a:srgbClr val="00FF00"/>
                </a:solidFill>
                <a:ea typeface="宋体" panose="02010600030101010101" pitchFamily="2" charset="-122"/>
              </a:rPr>
              <a:t>language</a:t>
            </a:r>
          </a:p>
        </p:txBody>
      </p:sp>
      <p:sp>
        <p:nvSpPr>
          <p:cNvPr id="9234" name="Text Box 54"/>
          <p:cNvSpPr txBox="1">
            <a:spLocks noChangeArrowheads="1"/>
          </p:cNvSpPr>
          <p:nvPr/>
        </p:nvSpPr>
        <p:spPr bwMode="auto">
          <a:xfrm>
            <a:off x="2527300" y="5653088"/>
            <a:ext cx="9747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zh-CN">
                <a:ea typeface="宋体" panose="02010600030101010101" pitchFamily="2" charset="-122"/>
              </a:rPr>
              <a:t>DBMS</a:t>
            </a:r>
          </a:p>
        </p:txBody>
      </p:sp>
      <p:sp>
        <p:nvSpPr>
          <p:cNvPr id="9235" name="Rectangle 55"/>
          <p:cNvSpPr>
            <a:spLocks noChangeArrowheads="1"/>
          </p:cNvSpPr>
          <p:nvPr/>
        </p:nvSpPr>
        <p:spPr bwMode="auto">
          <a:xfrm>
            <a:off x="6657975" y="1066800"/>
            <a:ext cx="714375" cy="13144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zh-CN" sz="1400">
                <a:ea typeface="宋体" panose="02010600030101010101" pitchFamily="2" charset="-122"/>
              </a:rPr>
              <a:t>file </a:t>
            </a:r>
          </a:p>
          <a:p>
            <a:pPr algn="ctr" eaLnBrk="1" hangingPunct="1">
              <a:spcBef>
                <a:spcPct val="50000"/>
              </a:spcBef>
              <a:buFontTx/>
              <a:buNone/>
            </a:pPr>
            <a:r>
              <a:rPr lang="en-US" altLang="zh-CN" sz="1400">
                <a:ea typeface="宋体" panose="02010600030101010101" pitchFamily="2" charset="-122"/>
              </a:rPr>
              <a:t>manager</a:t>
            </a:r>
          </a:p>
        </p:txBody>
      </p:sp>
      <p:sp>
        <p:nvSpPr>
          <p:cNvPr id="9236" name="Line 56"/>
          <p:cNvSpPr>
            <a:spLocks noChangeShapeType="1"/>
          </p:cNvSpPr>
          <p:nvPr/>
        </p:nvSpPr>
        <p:spPr bwMode="auto">
          <a:xfrm>
            <a:off x="7391400" y="1714500"/>
            <a:ext cx="428625"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37" name="Rectangle 57"/>
          <p:cNvSpPr>
            <a:spLocks noChangeArrowheads="1"/>
          </p:cNvSpPr>
          <p:nvPr/>
        </p:nvSpPr>
        <p:spPr bwMode="auto">
          <a:xfrm>
            <a:off x="6657975" y="2705100"/>
            <a:ext cx="704850" cy="1295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zh-CN" sz="1400">
                <a:ea typeface="宋体" panose="02010600030101010101" pitchFamily="2" charset="-122"/>
              </a:rPr>
              <a:t>buffer</a:t>
            </a:r>
          </a:p>
          <a:p>
            <a:pPr algn="ctr" eaLnBrk="1" hangingPunct="1">
              <a:spcBef>
                <a:spcPct val="50000"/>
              </a:spcBef>
              <a:buFontTx/>
              <a:buNone/>
            </a:pPr>
            <a:r>
              <a:rPr lang="en-US" altLang="zh-CN" sz="1400">
                <a:ea typeface="宋体" panose="02010600030101010101" pitchFamily="2" charset="-122"/>
              </a:rPr>
              <a:t>manager</a:t>
            </a:r>
          </a:p>
        </p:txBody>
      </p:sp>
      <p:sp>
        <p:nvSpPr>
          <p:cNvPr id="9238" name="Line 58"/>
          <p:cNvSpPr>
            <a:spLocks noChangeShapeType="1"/>
          </p:cNvSpPr>
          <p:nvPr/>
        </p:nvSpPr>
        <p:spPr bwMode="auto">
          <a:xfrm flipH="1">
            <a:off x="7010400" y="2400300"/>
            <a:ext cx="9525" cy="295275"/>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39" name="Rectangle 59"/>
          <p:cNvSpPr>
            <a:spLocks noChangeArrowheads="1"/>
          </p:cNvSpPr>
          <p:nvPr/>
        </p:nvSpPr>
        <p:spPr bwMode="auto">
          <a:xfrm>
            <a:off x="6648450" y="4314825"/>
            <a:ext cx="742950" cy="16668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zh-CN" sz="1400">
                <a:ea typeface="宋体" panose="02010600030101010101" pitchFamily="2" charset="-122"/>
              </a:rPr>
              <a:t>main</a:t>
            </a:r>
          </a:p>
          <a:p>
            <a:pPr algn="ctr" eaLnBrk="1" hangingPunct="1">
              <a:spcBef>
                <a:spcPct val="50000"/>
              </a:spcBef>
              <a:buFontTx/>
              <a:buNone/>
            </a:pPr>
            <a:r>
              <a:rPr lang="en-US" altLang="zh-CN" sz="1400">
                <a:ea typeface="宋体" panose="02010600030101010101" pitchFamily="2" charset="-122"/>
              </a:rPr>
              <a:t>memory</a:t>
            </a:r>
          </a:p>
          <a:p>
            <a:pPr algn="ctr" eaLnBrk="1" hangingPunct="1">
              <a:spcBef>
                <a:spcPct val="50000"/>
              </a:spcBef>
              <a:buFontTx/>
              <a:buNone/>
            </a:pPr>
            <a:r>
              <a:rPr lang="en-US" altLang="zh-CN" sz="1400">
                <a:ea typeface="宋体" panose="02010600030101010101" pitchFamily="2" charset="-122"/>
              </a:rPr>
              <a:t>buffers</a:t>
            </a:r>
          </a:p>
        </p:txBody>
      </p:sp>
      <p:sp>
        <p:nvSpPr>
          <p:cNvPr id="9240" name="Line 60"/>
          <p:cNvSpPr>
            <a:spLocks noChangeShapeType="1"/>
          </p:cNvSpPr>
          <p:nvPr/>
        </p:nvSpPr>
        <p:spPr bwMode="auto">
          <a:xfrm>
            <a:off x="7010400" y="3990975"/>
            <a:ext cx="0" cy="333375"/>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41" name="Rectangle 61"/>
          <p:cNvSpPr>
            <a:spLocks noChangeArrowheads="1"/>
          </p:cNvSpPr>
          <p:nvPr/>
        </p:nvSpPr>
        <p:spPr bwMode="auto">
          <a:xfrm>
            <a:off x="5457825" y="2705100"/>
            <a:ext cx="828675" cy="12668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zh-CN" sz="1400">
                <a:ea typeface="宋体" panose="02010600030101010101" pitchFamily="2" charset="-122"/>
              </a:rPr>
              <a:t>index/file </a:t>
            </a:r>
          </a:p>
          <a:p>
            <a:pPr algn="ctr" eaLnBrk="1" hangingPunct="1">
              <a:spcBef>
                <a:spcPct val="50000"/>
              </a:spcBef>
              <a:buFontTx/>
              <a:buNone/>
            </a:pPr>
            <a:r>
              <a:rPr lang="en-US" altLang="zh-CN" sz="1400">
                <a:ea typeface="宋体" panose="02010600030101010101" pitchFamily="2" charset="-122"/>
              </a:rPr>
              <a:t>manager</a:t>
            </a:r>
          </a:p>
        </p:txBody>
      </p:sp>
      <p:sp>
        <p:nvSpPr>
          <p:cNvPr id="9242" name="Line 62"/>
          <p:cNvSpPr>
            <a:spLocks noChangeShapeType="1"/>
          </p:cNvSpPr>
          <p:nvPr/>
        </p:nvSpPr>
        <p:spPr bwMode="auto">
          <a:xfrm>
            <a:off x="6286500" y="3333750"/>
            <a:ext cx="371475" cy="9525"/>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43" name="Rectangle 63"/>
          <p:cNvSpPr>
            <a:spLocks noChangeArrowheads="1"/>
          </p:cNvSpPr>
          <p:nvPr/>
        </p:nvSpPr>
        <p:spPr bwMode="auto">
          <a:xfrm>
            <a:off x="2714625" y="4143375"/>
            <a:ext cx="933450" cy="1504950"/>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zh-CN" sz="1400">
                <a:ea typeface="宋体" panose="02010600030101010101" pitchFamily="2" charset="-122"/>
              </a:rPr>
              <a:t>DML </a:t>
            </a:r>
          </a:p>
          <a:p>
            <a:pPr algn="ctr" eaLnBrk="1" hangingPunct="1">
              <a:spcBef>
                <a:spcPct val="50000"/>
              </a:spcBef>
              <a:buFontTx/>
              <a:buNone/>
            </a:pPr>
            <a:r>
              <a:rPr lang="en-US" altLang="zh-CN" sz="1400">
                <a:ea typeface="宋体" panose="02010600030101010101" pitchFamily="2" charset="-122"/>
              </a:rPr>
              <a:t>complier</a:t>
            </a:r>
          </a:p>
        </p:txBody>
      </p:sp>
      <p:sp>
        <p:nvSpPr>
          <p:cNvPr id="9244" name="Rectangle 64"/>
          <p:cNvSpPr>
            <a:spLocks noChangeArrowheads="1"/>
          </p:cNvSpPr>
          <p:nvPr/>
        </p:nvSpPr>
        <p:spPr bwMode="auto">
          <a:xfrm>
            <a:off x="2724150" y="828675"/>
            <a:ext cx="933450" cy="1504950"/>
          </a:xfrm>
          <a:prstGeom prst="rect">
            <a:avLst/>
          </a:prstGeom>
          <a:noFill/>
          <a:ln w="317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zh-CN" sz="1400">
                <a:ea typeface="宋体" panose="02010600030101010101" pitchFamily="2" charset="-122"/>
              </a:rPr>
              <a:t>DDL </a:t>
            </a:r>
          </a:p>
          <a:p>
            <a:pPr algn="ctr" eaLnBrk="1" hangingPunct="1">
              <a:spcBef>
                <a:spcPct val="50000"/>
              </a:spcBef>
              <a:buFontTx/>
              <a:buNone/>
            </a:pPr>
            <a:r>
              <a:rPr lang="en-US" altLang="zh-CN" sz="1400">
                <a:ea typeface="宋体" panose="02010600030101010101" pitchFamily="2" charset="-122"/>
              </a:rPr>
              <a:t>complier</a:t>
            </a:r>
          </a:p>
        </p:txBody>
      </p:sp>
      <p:sp>
        <p:nvSpPr>
          <p:cNvPr id="9245" name="Line 65"/>
          <p:cNvSpPr>
            <a:spLocks noChangeShapeType="1"/>
          </p:cNvSpPr>
          <p:nvPr/>
        </p:nvSpPr>
        <p:spPr bwMode="auto">
          <a:xfrm>
            <a:off x="3648075" y="5486400"/>
            <a:ext cx="2990850" cy="0"/>
          </a:xfrm>
          <a:prstGeom prst="line">
            <a:avLst/>
          </a:prstGeom>
          <a:noFill/>
          <a:ln w="9525">
            <a:solidFill>
              <a:schemeClr val="accent1"/>
            </a:solidFill>
            <a:prstDash val="dash"/>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46" name="Freeform 66"/>
          <p:cNvSpPr>
            <a:spLocks/>
          </p:cNvSpPr>
          <p:nvPr/>
        </p:nvSpPr>
        <p:spPr bwMode="auto">
          <a:xfrm>
            <a:off x="3073400" y="2343150"/>
            <a:ext cx="3565525" cy="3092450"/>
          </a:xfrm>
          <a:custGeom>
            <a:avLst/>
            <a:gdLst>
              <a:gd name="T0" fmla="*/ 2147483646 w 2246"/>
              <a:gd name="T1" fmla="*/ 0 h 1948"/>
              <a:gd name="T2" fmla="*/ 2147483646 w 2246"/>
              <a:gd name="T3" fmla="*/ 2147483646 h 1948"/>
              <a:gd name="T4" fmla="*/ 2147483646 w 2246"/>
              <a:gd name="T5" fmla="*/ 2147483646 h 1948"/>
              <a:gd name="T6" fmla="*/ 2147483646 w 2246"/>
              <a:gd name="T7" fmla="*/ 2147483646 h 1948"/>
              <a:gd name="T8" fmla="*/ 2147483646 w 2246"/>
              <a:gd name="T9" fmla="*/ 2147483646 h 1948"/>
              <a:gd name="T10" fmla="*/ 0 60000 65536"/>
              <a:gd name="T11" fmla="*/ 0 60000 65536"/>
              <a:gd name="T12" fmla="*/ 0 60000 65536"/>
              <a:gd name="T13" fmla="*/ 0 60000 65536"/>
              <a:gd name="T14" fmla="*/ 0 60000 65536"/>
              <a:gd name="T15" fmla="*/ 0 w 2246"/>
              <a:gd name="T16" fmla="*/ 0 h 1948"/>
              <a:gd name="T17" fmla="*/ 2246 w 2246"/>
              <a:gd name="T18" fmla="*/ 1948 h 1948"/>
            </a:gdLst>
            <a:ahLst/>
            <a:cxnLst>
              <a:cxn ang="T10">
                <a:pos x="T0" y="T1"/>
              </a:cxn>
              <a:cxn ang="T11">
                <a:pos x="T2" y="T3"/>
              </a:cxn>
              <a:cxn ang="T12">
                <a:pos x="T4" y="T5"/>
              </a:cxn>
              <a:cxn ang="T13">
                <a:pos x="T6" y="T7"/>
              </a:cxn>
              <a:cxn ang="T14">
                <a:pos x="T8" y="T9"/>
              </a:cxn>
            </a:cxnLst>
            <a:rect l="T15" t="T16" r="T17" b="T18"/>
            <a:pathLst>
              <a:path w="2246" h="1948">
                <a:moveTo>
                  <a:pt x="74" y="0"/>
                </a:moveTo>
                <a:cubicBezTo>
                  <a:pt x="37" y="418"/>
                  <a:pt x="0" y="836"/>
                  <a:pt x="74" y="1020"/>
                </a:cubicBezTo>
                <a:cubicBezTo>
                  <a:pt x="148" y="1204"/>
                  <a:pt x="442" y="971"/>
                  <a:pt x="518" y="1104"/>
                </a:cubicBezTo>
                <a:cubicBezTo>
                  <a:pt x="594" y="1237"/>
                  <a:pt x="242" y="1688"/>
                  <a:pt x="530" y="1818"/>
                </a:cubicBezTo>
                <a:cubicBezTo>
                  <a:pt x="818" y="1948"/>
                  <a:pt x="1532" y="1916"/>
                  <a:pt x="2246" y="1884"/>
                </a:cubicBezTo>
              </a:path>
            </a:pathLst>
          </a:custGeom>
          <a:noFill/>
          <a:ln w="9525" cap="flat">
            <a:solidFill>
              <a:schemeClr val="accent1"/>
            </a:solidFill>
            <a:prstDash val="dash"/>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247" name="Rectangle 67"/>
          <p:cNvSpPr>
            <a:spLocks noChangeArrowheads="1"/>
          </p:cNvSpPr>
          <p:nvPr/>
        </p:nvSpPr>
        <p:spPr bwMode="auto">
          <a:xfrm>
            <a:off x="4143375" y="3638550"/>
            <a:ext cx="971550" cy="1562100"/>
          </a:xfrm>
          <a:prstGeom prst="rect">
            <a:avLst/>
          </a:prstGeom>
          <a:solidFill>
            <a:srgbClr val="92D050"/>
          </a:solidFill>
          <a:ln w="9525">
            <a:solidFill>
              <a:schemeClr val="tx1"/>
            </a:solidFill>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zh-CN" sz="1400">
                <a:ea typeface="宋体" panose="02010600030101010101" pitchFamily="2" charset="-122"/>
              </a:rPr>
              <a:t>query </a:t>
            </a:r>
          </a:p>
          <a:p>
            <a:pPr algn="ctr" eaLnBrk="1" hangingPunct="1">
              <a:spcBef>
                <a:spcPct val="50000"/>
              </a:spcBef>
              <a:buFontTx/>
              <a:buNone/>
            </a:pPr>
            <a:r>
              <a:rPr lang="en-US" altLang="zh-CN" sz="1400">
                <a:ea typeface="宋体" panose="02010600030101010101" pitchFamily="2" charset="-122"/>
              </a:rPr>
              <a:t>execution</a:t>
            </a:r>
          </a:p>
          <a:p>
            <a:pPr algn="ctr" eaLnBrk="1" hangingPunct="1">
              <a:spcBef>
                <a:spcPct val="50000"/>
              </a:spcBef>
              <a:buFontTx/>
              <a:buNone/>
            </a:pPr>
            <a:r>
              <a:rPr lang="en-US" altLang="zh-CN" sz="1400">
                <a:ea typeface="宋体" panose="02010600030101010101" pitchFamily="2" charset="-122"/>
              </a:rPr>
              <a:t>engine</a:t>
            </a:r>
          </a:p>
        </p:txBody>
      </p:sp>
      <p:sp>
        <p:nvSpPr>
          <p:cNvPr id="9248" name="Line 68"/>
          <p:cNvSpPr>
            <a:spLocks noChangeShapeType="1"/>
          </p:cNvSpPr>
          <p:nvPr/>
        </p:nvSpPr>
        <p:spPr bwMode="auto">
          <a:xfrm>
            <a:off x="3648075" y="4429125"/>
            <a:ext cx="51435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49" name="Line 69"/>
          <p:cNvSpPr>
            <a:spLocks noChangeShapeType="1"/>
          </p:cNvSpPr>
          <p:nvPr/>
        </p:nvSpPr>
        <p:spPr bwMode="auto">
          <a:xfrm>
            <a:off x="3333750" y="2333625"/>
            <a:ext cx="800100" cy="14954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50" name="Line 70"/>
          <p:cNvSpPr>
            <a:spLocks noChangeShapeType="1"/>
          </p:cNvSpPr>
          <p:nvPr/>
        </p:nvSpPr>
        <p:spPr bwMode="auto">
          <a:xfrm>
            <a:off x="5114925" y="3819525"/>
            <a:ext cx="342900"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51" name="Line 71"/>
          <p:cNvSpPr>
            <a:spLocks noChangeShapeType="1"/>
          </p:cNvSpPr>
          <p:nvPr/>
        </p:nvSpPr>
        <p:spPr bwMode="auto">
          <a:xfrm>
            <a:off x="5114925" y="5010150"/>
            <a:ext cx="1533525" cy="0"/>
          </a:xfrm>
          <a:prstGeom prst="line">
            <a:avLst/>
          </a:prstGeom>
          <a:noFill/>
          <a:ln w="9525">
            <a:solidFill>
              <a:schemeClr val="accent1"/>
            </a:solidFill>
            <a:prstDash val="dash"/>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52" name="Rectangle 72"/>
          <p:cNvSpPr>
            <a:spLocks noChangeArrowheads="1"/>
          </p:cNvSpPr>
          <p:nvPr/>
        </p:nvSpPr>
        <p:spPr bwMode="auto">
          <a:xfrm>
            <a:off x="4086225" y="2333625"/>
            <a:ext cx="1019175" cy="885825"/>
          </a:xfrm>
          <a:prstGeom prst="rect">
            <a:avLst/>
          </a:prstGeom>
          <a:solidFill>
            <a:srgbClr val="FFC000"/>
          </a:solidFill>
          <a:ln w="38100">
            <a:solidFill>
              <a:schemeClr val="tx1"/>
            </a:solidFill>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zh-CN" sz="1400">
                <a:ea typeface="宋体" panose="02010600030101010101" pitchFamily="2" charset="-122"/>
              </a:rPr>
              <a:t>transaction </a:t>
            </a:r>
          </a:p>
          <a:p>
            <a:pPr algn="ctr" eaLnBrk="1" hangingPunct="1">
              <a:spcBef>
                <a:spcPct val="50000"/>
              </a:spcBef>
              <a:buFontTx/>
              <a:buNone/>
            </a:pPr>
            <a:r>
              <a:rPr lang="en-US" altLang="zh-CN" sz="1400">
                <a:ea typeface="宋体" panose="02010600030101010101" pitchFamily="2" charset="-122"/>
              </a:rPr>
              <a:t>manager</a:t>
            </a:r>
          </a:p>
        </p:txBody>
      </p:sp>
      <p:sp>
        <p:nvSpPr>
          <p:cNvPr id="9253" name="Line 73"/>
          <p:cNvSpPr>
            <a:spLocks noChangeShapeType="1"/>
          </p:cNvSpPr>
          <p:nvPr/>
        </p:nvSpPr>
        <p:spPr bwMode="auto">
          <a:xfrm>
            <a:off x="4581525" y="3200400"/>
            <a:ext cx="9525" cy="43815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54" name="Rectangle 74"/>
          <p:cNvSpPr>
            <a:spLocks noChangeArrowheads="1"/>
          </p:cNvSpPr>
          <p:nvPr/>
        </p:nvSpPr>
        <p:spPr bwMode="auto">
          <a:xfrm>
            <a:off x="4067175" y="1390650"/>
            <a:ext cx="1019175" cy="552450"/>
          </a:xfrm>
          <a:prstGeom prst="rect">
            <a:avLst/>
          </a:prstGeom>
          <a:solidFill>
            <a:srgbClr val="FFC000"/>
          </a:solidFill>
          <a:ln w="28575">
            <a:solidFill>
              <a:schemeClr val="tx1"/>
            </a:solidFill>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zh-CN" sz="1400">
                <a:ea typeface="宋体" panose="02010600030101010101" pitchFamily="2" charset="-122"/>
              </a:rPr>
              <a:t>concurrency</a:t>
            </a:r>
          </a:p>
          <a:p>
            <a:pPr algn="ctr" eaLnBrk="1" hangingPunct="1">
              <a:spcBef>
                <a:spcPct val="50000"/>
              </a:spcBef>
              <a:buFontTx/>
              <a:buNone/>
            </a:pPr>
            <a:r>
              <a:rPr lang="en-US" altLang="zh-CN" sz="1400">
                <a:ea typeface="宋体" panose="02010600030101010101" pitchFamily="2" charset="-122"/>
              </a:rPr>
              <a:t> control</a:t>
            </a:r>
          </a:p>
        </p:txBody>
      </p:sp>
      <p:sp>
        <p:nvSpPr>
          <p:cNvPr id="9255" name="Line 75"/>
          <p:cNvSpPr>
            <a:spLocks noChangeShapeType="1"/>
          </p:cNvSpPr>
          <p:nvPr/>
        </p:nvSpPr>
        <p:spPr bwMode="auto">
          <a:xfrm>
            <a:off x="4581525" y="1933575"/>
            <a:ext cx="0" cy="400050"/>
          </a:xfrm>
          <a:prstGeom prst="line">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en-US"/>
          </a:p>
        </p:txBody>
      </p:sp>
      <p:sp>
        <p:nvSpPr>
          <p:cNvPr id="9256" name="Rectangle 76"/>
          <p:cNvSpPr>
            <a:spLocks noChangeArrowheads="1"/>
          </p:cNvSpPr>
          <p:nvPr/>
        </p:nvSpPr>
        <p:spPr bwMode="auto">
          <a:xfrm>
            <a:off x="4048125" y="790575"/>
            <a:ext cx="1038225" cy="314325"/>
          </a:xfrm>
          <a:prstGeom prst="rect">
            <a:avLst/>
          </a:prstGeom>
          <a:solidFill>
            <a:srgbClr val="92D050"/>
          </a:solidFill>
          <a:ln w="9525">
            <a:solidFill>
              <a:schemeClr val="tx1"/>
            </a:solidFill>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zh-CN" sz="1400">
                <a:ea typeface="宋体" panose="02010600030101010101" pitchFamily="2" charset="-122"/>
              </a:rPr>
              <a:t>lock table</a:t>
            </a:r>
          </a:p>
        </p:txBody>
      </p:sp>
      <p:sp>
        <p:nvSpPr>
          <p:cNvPr id="9257" name="Line 77"/>
          <p:cNvSpPr>
            <a:spLocks noChangeShapeType="1"/>
          </p:cNvSpPr>
          <p:nvPr/>
        </p:nvSpPr>
        <p:spPr bwMode="auto">
          <a:xfrm>
            <a:off x="4543425" y="1085850"/>
            <a:ext cx="9525" cy="314325"/>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58" name="Freeform 78"/>
          <p:cNvSpPr>
            <a:spLocks/>
          </p:cNvSpPr>
          <p:nvPr/>
        </p:nvSpPr>
        <p:spPr bwMode="auto">
          <a:xfrm>
            <a:off x="3890963" y="1885950"/>
            <a:ext cx="252412" cy="1743075"/>
          </a:xfrm>
          <a:custGeom>
            <a:avLst/>
            <a:gdLst>
              <a:gd name="T0" fmla="*/ 2147483646 w 159"/>
              <a:gd name="T1" fmla="*/ 0 h 1098"/>
              <a:gd name="T2" fmla="*/ 2147483646 w 159"/>
              <a:gd name="T3" fmla="*/ 2147483646 h 1098"/>
              <a:gd name="T4" fmla="*/ 2147483646 w 159"/>
              <a:gd name="T5" fmla="*/ 2147483646 h 1098"/>
              <a:gd name="T6" fmla="*/ 0 60000 65536"/>
              <a:gd name="T7" fmla="*/ 0 60000 65536"/>
              <a:gd name="T8" fmla="*/ 0 60000 65536"/>
              <a:gd name="T9" fmla="*/ 0 w 159"/>
              <a:gd name="T10" fmla="*/ 0 h 1098"/>
              <a:gd name="T11" fmla="*/ 159 w 159"/>
              <a:gd name="T12" fmla="*/ 1098 h 1098"/>
            </a:gdLst>
            <a:ahLst/>
            <a:cxnLst>
              <a:cxn ang="T6">
                <a:pos x="T0" y="T1"/>
              </a:cxn>
              <a:cxn ang="T7">
                <a:pos x="T2" y="T3"/>
              </a:cxn>
              <a:cxn ang="T8">
                <a:pos x="T4" y="T5"/>
              </a:cxn>
            </a:cxnLst>
            <a:rect l="T9" t="T10" r="T11" b="T12"/>
            <a:pathLst>
              <a:path w="159" h="1098">
                <a:moveTo>
                  <a:pt x="105" y="0"/>
                </a:moveTo>
                <a:cubicBezTo>
                  <a:pt x="52" y="214"/>
                  <a:pt x="0" y="429"/>
                  <a:pt x="9" y="612"/>
                </a:cubicBezTo>
                <a:cubicBezTo>
                  <a:pt x="18" y="795"/>
                  <a:pt x="88" y="946"/>
                  <a:pt x="159" y="1098"/>
                </a:cubicBezTo>
              </a:path>
            </a:pathLst>
          </a:custGeom>
          <a:noFill/>
          <a:ln w="9525">
            <a:solidFill>
              <a:schemeClr val="tx1"/>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259" name="Rectangle 79"/>
          <p:cNvSpPr>
            <a:spLocks noChangeArrowheads="1"/>
          </p:cNvSpPr>
          <p:nvPr/>
        </p:nvSpPr>
        <p:spPr bwMode="auto">
          <a:xfrm>
            <a:off x="5467350" y="1295400"/>
            <a:ext cx="828675" cy="1104900"/>
          </a:xfrm>
          <a:prstGeom prst="rect">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zh-CN" sz="1400">
                <a:ea typeface="宋体" panose="02010600030101010101" pitchFamily="2" charset="-122"/>
              </a:rPr>
              <a:t>logging &amp;</a:t>
            </a:r>
          </a:p>
          <a:p>
            <a:pPr algn="ctr" eaLnBrk="1" hangingPunct="1">
              <a:spcBef>
                <a:spcPct val="50000"/>
              </a:spcBef>
              <a:buFontTx/>
              <a:buNone/>
            </a:pPr>
            <a:r>
              <a:rPr lang="en-US" altLang="zh-CN" sz="1400">
                <a:ea typeface="宋体" panose="02010600030101010101" pitchFamily="2" charset="-122"/>
              </a:rPr>
              <a:t>recovery</a:t>
            </a:r>
          </a:p>
        </p:txBody>
      </p:sp>
      <p:sp>
        <p:nvSpPr>
          <p:cNvPr id="9260" name="Line 80"/>
          <p:cNvSpPr>
            <a:spLocks noChangeShapeType="1"/>
          </p:cNvSpPr>
          <p:nvPr/>
        </p:nvSpPr>
        <p:spPr bwMode="auto">
          <a:xfrm flipV="1">
            <a:off x="4876800" y="1895475"/>
            <a:ext cx="590550" cy="4095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61" name="Line 81"/>
          <p:cNvSpPr>
            <a:spLocks noChangeShapeType="1"/>
          </p:cNvSpPr>
          <p:nvPr/>
        </p:nvSpPr>
        <p:spPr bwMode="auto">
          <a:xfrm flipV="1">
            <a:off x="5105400" y="2247900"/>
            <a:ext cx="361950" cy="139065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62" name="Line 82"/>
          <p:cNvSpPr>
            <a:spLocks noChangeShapeType="1"/>
          </p:cNvSpPr>
          <p:nvPr/>
        </p:nvSpPr>
        <p:spPr bwMode="auto">
          <a:xfrm>
            <a:off x="6296025" y="2400300"/>
            <a:ext cx="352425" cy="304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63" name="Freeform 83"/>
          <p:cNvSpPr>
            <a:spLocks/>
          </p:cNvSpPr>
          <p:nvPr/>
        </p:nvSpPr>
        <p:spPr bwMode="auto">
          <a:xfrm>
            <a:off x="6200775" y="2400300"/>
            <a:ext cx="428625" cy="1933575"/>
          </a:xfrm>
          <a:custGeom>
            <a:avLst/>
            <a:gdLst>
              <a:gd name="T0" fmla="*/ 0 w 270"/>
              <a:gd name="T1" fmla="*/ 0 h 1218"/>
              <a:gd name="T2" fmla="*/ 2147483646 w 270"/>
              <a:gd name="T3" fmla="*/ 2147483646 h 1218"/>
              <a:gd name="T4" fmla="*/ 2147483646 w 270"/>
              <a:gd name="T5" fmla="*/ 2147483646 h 1218"/>
              <a:gd name="T6" fmla="*/ 2147483646 w 270"/>
              <a:gd name="T7" fmla="*/ 2147483646 h 1218"/>
              <a:gd name="T8" fmla="*/ 0 60000 65536"/>
              <a:gd name="T9" fmla="*/ 0 60000 65536"/>
              <a:gd name="T10" fmla="*/ 0 60000 65536"/>
              <a:gd name="T11" fmla="*/ 0 60000 65536"/>
              <a:gd name="T12" fmla="*/ 0 w 270"/>
              <a:gd name="T13" fmla="*/ 0 h 1218"/>
              <a:gd name="T14" fmla="*/ 270 w 270"/>
              <a:gd name="T15" fmla="*/ 1218 h 1218"/>
            </a:gdLst>
            <a:ahLst/>
            <a:cxnLst>
              <a:cxn ang="T8">
                <a:pos x="T0" y="T1"/>
              </a:cxn>
              <a:cxn ang="T9">
                <a:pos x="T2" y="T3"/>
              </a:cxn>
              <a:cxn ang="T10">
                <a:pos x="T4" y="T5"/>
              </a:cxn>
              <a:cxn ang="T11">
                <a:pos x="T6" y="T7"/>
              </a:cxn>
            </a:cxnLst>
            <a:rect l="T12" t="T13" r="T14" b="T15"/>
            <a:pathLst>
              <a:path w="270" h="1218">
                <a:moveTo>
                  <a:pt x="0" y="0"/>
                </a:moveTo>
                <a:cubicBezTo>
                  <a:pt x="90" y="130"/>
                  <a:pt x="180" y="261"/>
                  <a:pt x="204" y="432"/>
                </a:cubicBezTo>
                <a:cubicBezTo>
                  <a:pt x="228" y="603"/>
                  <a:pt x="133" y="895"/>
                  <a:pt x="144" y="1026"/>
                </a:cubicBezTo>
                <a:cubicBezTo>
                  <a:pt x="155" y="1157"/>
                  <a:pt x="250" y="1186"/>
                  <a:pt x="270" y="1218"/>
                </a:cubicBezTo>
              </a:path>
            </a:pathLst>
          </a:custGeom>
          <a:noFill/>
          <a:ln w="9525" cap="flat">
            <a:solidFill>
              <a:schemeClr val="accent1"/>
            </a:solidFill>
            <a:prstDash val="dash"/>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264" name="Text Box 84"/>
          <p:cNvSpPr txBox="1">
            <a:spLocks noChangeArrowheads="1"/>
          </p:cNvSpPr>
          <p:nvPr/>
        </p:nvSpPr>
        <p:spPr bwMode="auto">
          <a:xfrm>
            <a:off x="3971925" y="6161088"/>
            <a:ext cx="32273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zh-CN" sz="2800">
                <a:solidFill>
                  <a:srgbClr val="FF3300"/>
                </a:solidFill>
                <a:ea typeface="宋体" panose="02010600030101010101" pitchFamily="2" charset="-122"/>
              </a:rPr>
              <a:t>Graduate Database</a:t>
            </a:r>
          </a:p>
        </p:txBody>
      </p:sp>
      <p:sp>
        <p:nvSpPr>
          <p:cNvPr id="9265" name="Rectangle 86"/>
          <p:cNvSpPr>
            <a:spLocks noChangeArrowheads="1"/>
          </p:cNvSpPr>
          <p:nvPr/>
        </p:nvSpPr>
        <p:spPr bwMode="auto">
          <a:xfrm>
            <a:off x="2255838" y="400050"/>
            <a:ext cx="6710362" cy="5794375"/>
          </a:xfrm>
          <a:prstGeom prst="rect">
            <a:avLst/>
          </a:prstGeom>
          <a:noFill/>
          <a:ln w="76200">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Tree>
    <p:extLst>
      <p:ext uri="{BB962C8B-B14F-4D97-AF65-F5344CB8AC3E}">
        <p14:creationId xmlns:p14="http://schemas.microsoft.com/office/powerpoint/2010/main" val="20794677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8"/>
          <p:cNvSpPr>
            <a:spLocks noChangeArrowheads="1"/>
          </p:cNvSpPr>
          <p:nvPr/>
        </p:nvSpPr>
        <p:spPr bwMode="auto">
          <a:xfrm>
            <a:off x="896938" y="265113"/>
            <a:ext cx="7385050" cy="110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Conflict-Serializability</a:t>
            </a:r>
          </a:p>
          <a:p>
            <a:pPr eaLnBrk="1" hangingPunct="1">
              <a:buFontTx/>
              <a:buNone/>
            </a:pPr>
            <a:r>
              <a:rPr lang="en-US" altLang="en-US" sz="2400" b="1">
                <a:latin typeface="Times New Roman" panose="02020603050405020304" pitchFamily="18" charset="0"/>
                <a:cs typeface="Times New Roman" panose="02020603050405020304" pitchFamily="18" charset="0"/>
              </a:rPr>
              <a:t>(A sufficient condition for serializability)</a:t>
            </a:r>
          </a:p>
        </p:txBody>
      </p:sp>
      <p:sp>
        <p:nvSpPr>
          <p:cNvPr id="4" name="Rectangle 3"/>
          <p:cNvSpPr txBox="1">
            <a:spLocks noChangeArrowheads="1"/>
          </p:cNvSpPr>
          <p:nvPr/>
        </p:nvSpPr>
        <p:spPr bwMode="auto">
          <a:xfrm>
            <a:off x="825500" y="1325563"/>
            <a:ext cx="7283450"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2400" kern="0" dirty="0">
                <a:latin typeface="Times New Roman" panose="02020603050405020304" pitchFamily="18" charset="0"/>
                <a:cs typeface="Times New Roman" panose="02020603050405020304" pitchFamily="18" charset="0"/>
              </a:rPr>
              <a:t>Consider:</a:t>
            </a:r>
          </a:p>
          <a:p>
            <a:pPr marL="0" indent="0" eaLnBrk="1" hangingPunct="1">
              <a:buFontTx/>
              <a:buNone/>
              <a:defRPr/>
            </a:pPr>
            <a:endParaRPr lang="en-US" altLang="en-US" sz="2400" kern="0" dirty="0">
              <a:latin typeface="Times New Roman" panose="02020603050405020304" pitchFamily="18" charset="0"/>
              <a:cs typeface="Times New Roman" panose="02020603050405020304" pitchFamily="18" charset="0"/>
            </a:endParaRPr>
          </a:p>
        </p:txBody>
      </p:sp>
      <p:sp>
        <p:nvSpPr>
          <p:cNvPr id="68612" name="TextBox 1"/>
          <p:cNvSpPr txBox="1">
            <a:spLocks noChangeArrowheads="1"/>
          </p:cNvSpPr>
          <p:nvPr/>
        </p:nvSpPr>
        <p:spPr bwMode="auto">
          <a:xfrm>
            <a:off x="965200" y="1868488"/>
            <a:ext cx="5619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T</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a:t>
            </a:r>
          </a:p>
        </p:txBody>
      </p:sp>
      <p:grpSp>
        <p:nvGrpSpPr>
          <p:cNvPr id="68613" name="Group 12"/>
          <p:cNvGrpSpPr>
            <a:grpSpLocks/>
          </p:cNvGrpSpPr>
          <p:nvPr/>
        </p:nvGrpSpPr>
        <p:grpSpPr bwMode="auto">
          <a:xfrm>
            <a:off x="2120900" y="1577975"/>
            <a:ext cx="1825625" cy="735013"/>
            <a:chOff x="1947112" y="1744908"/>
            <a:chExt cx="1826141" cy="734167"/>
          </a:xfrm>
        </p:grpSpPr>
        <p:sp>
          <p:nvSpPr>
            <p:cNvPr id="68711" name="TextBox 5"/>
            <p:cNvSpPr txBox="1">
              <a:spLocks noChangeArrowheads="1"/>
            </p:cNvSpPr>
            <p:nvPr/>
          </p:nvSpPr>
          <p:spPr bwMode="auto">
            <a:xfrm>
              <a:off x="1947112" y="2078965"/>
              <a:ext cx="182614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68712" name="Freeform 2"/>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8713" name="Straight Arrow Connector 6"/>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8714" name="Straight Arrow Connector 1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8715" name="TextBox 10"/>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8614" name="Group 35"/>
          <p:cNvGrpSpPr>
            <a:grpSpLocks/>
          </p:cNvGrpSpPr>
          <p:nvPr/>
        </p:nvGrpSpPr>
        <p:grpSpPr bwMode="auto">
          <a:xfrm>
            <a:off x="2157413" y="2320925"/>
            <a:ext cx="1927225" cy="733425"/>
            <a:chOff x="1947112" y="1744908"/>
            <a:chExt cx="1927131" cy="734167"/>
          </a:xfrm>
        </p:grpSpPr>
        <p:sp>
          <p:nvSpPr>
            <p:cNvPr id="68706" name="TextBox 36"/>
            <p:cNvSpPr txBox="1">
              <a:spLocks noChangeArrowheads="1"/>
            </p:cNvSpPr>
            <p:nvPr/>
          </p:nvSpPr>
          <p:spPr bwMode="auto">
            <a:xfrm>
              <a:off x="1947112" y="2078965"/>
              <a:ext cx="1927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68707" name="Freeform 37"/>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8708" name="Straight Arrow Connector 38"/>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8709" name="Straight Arrow Connector 39"/>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8710" name="TextBox 40"/>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8615" name="Group 41"/>
          <p:cNvGrpSpPr>
            <a:grpSpLocks/>
          </p:cNvGrpSpPr>
          <p:nvPr/>
        </p:nvGrpSpPr>
        <p:grpSpPr bwMode="auto">
          <a:xfrm>
            <a:off x="4057650" y="1574800"/>
            <a:ext cx="1927225" cy="733425"/>
            <a:chOff x="1947112" y="1744908"/>
            <a:chExt cx="1927131" cy="734167"/>
          </a:xfrm>
        </p:grpSpPr>
        <p:sp>
          <p:nvSpPr>
            <p:cNvPr id="68701" name="TextBox 42"/>
            <p:cNvSpPr txBox="1">
              <a:spLocks noChangeArrowheads="1"/>
            </p:cNvSpPr>
            <p:nvPr/>
          </p:nvSpPr>
          <p:spPr bwMode="auto">
            <a:xfrm>
              <a:off x="1947112" y="2078965"/>
              <a:ext cx="1927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68702" name="Freeform 43"/>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8703" name="Straight Arrow Connector 44"/>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8704" name="Straight Arrow Connector 45"/>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8705" name="TextBox 46"/>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8616" name="Group 47"/>
          <p:cNvGrpSpPr>
            <a:grpSpLocks/>
          </p:cNvGrpSpPr>
          <p:nvPr/>
        </p:nvGrpSpPr>
        <p:grpSpPr bwMode="auto">
          <a:xfrm>
            <a:off x="4057650" y="2306638"/>
            <a:ext cx="2028825" cy="733425"/>
            <a:chOff x="1947112" y="1744908"/>
            <a:chExt cx="2028119" cy="734167"/>
          </a:xfrm>
        </p:grpSpPr>
        <p:sp>
          <p:nvSpPr>
            <p:cNvPr id="68696" name="TextBox 48"/>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 </a:t>
              </a:r>
            </a:p>
          </p:txBody>
        </p:sp>
        <p:sp>
          <p:nvSpPr>
            <p:cNvPr id="68697" name="Freeform 4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8698" name="Straight Arrow Connector 5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8699" name="Straight Arrow Connector 5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8700" name="TextBox 5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sp>
        <p:nvSpPr>
          <p:cNvPr id="68617" name="TextBox 56"/>
          <p:cNvSpPr txBox="1">
            <a:spLocks noChangeArrowheads="1"/>
          </p:cNvSpPr>
          <p:nvPr/>
        </p:nvSpPr>
        <p:spPr bwMode="auto">
          <a:xfrm>
            <a:off x="6361113" y="2051050"/>
            <a:ext cx="20558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solidFill>
                  <a:srgbClr val="00B050"/>
                </a:solidFill>
                <a:latin typeface="Times New Roman" panose="02020603050405020304" pitchFamily="18" charset="0"/>
                <a:cs typeface="Times New Roman" panose="02020603050405020304" pitchFamily="18" charset="0"/>
              </a:rPr>
              <a:t>Violate T</a:t>
            </a:r>
            <a:r>
              <a:rPr lang="en-US" altLang="en-US" sz="2000" baseline="-25000">
                <a:solidFill>
                  <a:srgbClr val="00B050"/>
                </a:solidFill>
                <a:latin typeface="Times New Roman" panose="02020603050405020304" pitchFamily="18" charset="0"/>
                <a:cs typeface="Times New Roman" panose="02020603050405020304" pitchFamily="18" charset="0"/>
              </a:rPr>
              <a:t>1</a:t>
            </a:r>
            <a:r>
              <a:rPr lang="en-US" altLang="en-US" sz="2000">
                <a:solidFill>
                  <a:srgbClr val="00B050"/>
                </a:solidFill>
                <a:latin typeface="Times New Roman" panose="02020603050405020304" pitchFamily="18" charset="0"/>
                <a:cs typeface="Times New Roman" panose="02020603050405020304" pitchFamily="18" charset="0"/>
              </a:rPr>
              <a:t>’s logic!</a:t>
            </a:r>
          </a:p>
        </p:txBody>
      </p:sp>
      <p:sp>
        <p:nvSpPr>
          <p:cNvPr id="68618" name="TextBox 53"/>
          <p:cNvSpPr txBox="1">
            <a:spLocks noChangeArrowheads="1"/>
          </p:cNvSpPr>
          <p:nvPr/>
        </p:nvSpPr>
        <p:spPr bwMode="auto">
          <a:xfrm>
            <a:off x="939800" y="3470275"/>
            <a:ext cx="9271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T</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 T</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 </a:t>
            </a:r>
          </a:p>
        </p:txBody>
      </p:sp>
      <p:grpSp>
        <p:nvGrpSpPr>
          <p:cNvPr id="68619" name="Group 7"/>
          <p:cNvGrpSpPr>
            <a:grpSpLocks/>
          </p:cNvGrpSpPr>
          <p:nvPr/>
        </p:nvGrpSpPr>
        <p:grpSpPr bwMode="auto">
          <a:xfrm>
            <a:off x="2141538" y="3381375"/>
            <a:ext cx="4065587" cy="1481138"/>
            <a:chOff x="2140969" y="3381722"/>
            <a:chExt cx="4066459" cy="1480264"/>
          </a:xfrm>
        </p:grpSpPr>
        <p:grpSp>
          <p:nvGrpSpPr>
            <p:cNvPr id="68672" name="Group 67"/>
            <p:cNvGrpSpPr>
              <a:grpSpLocks/>
            </p:cNvGrpSpPr>
            <p:nvPr/>
          </p:nvGrpSpPr>
          <p:grpSpPr bwMode="auto">
            <a:xfrm>
              <a:off x="2140969" y="3385684"/>
              <a:ext cx="1927131" cy="734167"/>
              <a:chOff x="1947112" y="1744908"/>
              <a:chExt cx="1927131" cy="734167"/>
            </a:xfrm>
          </p:grpSpPr>
          <p:sp>
            <p:nvSpPr>
              <p:cNvPr id="68691" name="TextBox 98"/>
              <p:cNvSpPr txBox="1">
                <a:spLocks noChangeArrowheads="1"/>
              </p:cNvSpPr>
              <p:nvPr/>
            </p:nvSpPr>
            <p:spPr bwMode="auto">
              <a:xfrm>
                <a:off x="1947112" y="2078965"/>
                <a:ext cx="1927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 … </a:t>
                </a:r>
              </a:p>
            </p:txBody>
          </p:sp>
          <p:sp>
            <p:nvSpPr>
              <p:cNvPr id="68692" name="Freeform 9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8693" name="Straight Arrow Connector 10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8694" name="Straight Arrow Connector 10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8695" name="TextBox 10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8673" name="Group 68"/>
            <p:cNvGrpSpPr>
              <a:grpSpLocks/>
            </p:cNvGrpSpPr>
            <p:nvPr/>
          </p:nvGrpSpPr>
          <p:grpSpPr bwMode="auto">
            <a:xfrm>
              <a:off x="2178525" y="4127819"/>
              <a:ext cx="2028119" cy="734167"/>
              <a:chOff x="1947112" y="1744908"/>
              <a:chExt cx="2028119" cy="734167"/>
            </a:xfrm>
          </p:grpSpPr>
          <p:sp>
            <p:nvSpPr>
              <p:cNvPr id="68686" name="TextBox 93"/>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 … </a:t>
                </a:r>
              </a:p>
            </p:txBody>
          </p:sp>
          <p:sp>
            <p:nvSpPr>
              <p:cNvPr id="68687" name="Freeform 94"/>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8688" name="Straight Arrow Connector 95"/>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8689" name="Straight Arrow Connector 96"/>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8690" name="TextBox 97"/>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8674" name="Group 69"/>
            <p:cNvGrpSpPr>
              <a:grpSpLocks/>
            </p:cNvGrpSpPr>
            <p:nvPr/>
          </p:nvGrpSpPr>
          <p:grpSpPr bwMode="auto">
            <a:xfrm>
              <a:off x="4078319" y="3381722"/>
              <a:ext cx="2028119" cy="734167"/>
              <a:chOff x="1947112" y="1744908"/>
              <a:chExt cx="2028119" cy="734167"/>
            </a:xfrm>
          </p:grpSpPr>
          <p:sp>
            <p:nvSpPr>
              <p:cNvPr id="68681" name="TextBox 88"/>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 … </a:t>
                </a:r>
              </a:p>
            </p:txBody>
          </p:sp>
          <p:sp>
            <p:nvSpPr>
              <p:cNvPr id="68682" name="Freeform 8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8683" name="Straight Arrow Connector 9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8684" name="Straight Arrow Connector 9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8685" name="TextBox 9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8675" name="Group 70"/>
            <p:cNvGrpSpPr>
              <a:grpSpLocks/>
            </p:cNvGrpSpPr>
            <p:nvPr/>
          </p:nvGrpSpPr>
          <p:grpSpPr bwMode="auto">
            <a:xfrm>
              <a:off x="4078319" y="4113896"/>
              <a:ext cx="2129109" cy="734167"/>
              <a:chOff x="1947112" y="1744908"/>
              <a:chExt cx="2129109" cy="734167"/>
            </a:xfrm>
          </p:grpSpPr>
          <p:sp>
            <p:nvSpPr>
              <p:cNvPr id="68676" name="TextBox 83"/>
              <p:cNvSpPr txBox="1">
                <a:spLocks noChangeArrowheads="1"/>
              </p:cNvSpPr>
              <p:nvPr/>
            </p:nvSpPr>
            <p:spPr bwMode="auto">
              <a:xfrm>
                <a:off x="1947112" y="2078965"/>
                <a:ext cx="212910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(B) … </a:t>
                </a:r>
              </a:p>
            </p:txBody>
          </p:sp>
          <p:sp>
            <p:nvSpPr>
              <p:cNvPr id="68677" name="Freeform 84"/>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8678" name="Straight Arrow Connector 85"/>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8679" name="Straight Arrow Connector 86"/>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8680" name="TextBox 87"/>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grpSp>
        <p:nvGrpSpPr>
          <p:cNvPr id="68620" name="Group 103"/>
          <p:cNvGrpSpPr>
            <a:grpSpLocks/>
          </p:cNvGrpSpPr>
          <p:nvPr/>
        </p:nvGrpSpPr>
        <p:grpSpPr bwMode="auto">
          <a:xfrm>
            <a:off x="2141538" y="4862513"/>
            <a:ext cx="4065587" cy="1479550"/>
            <a:chOff x="2140969" y="3381722"/>
            <a:chExt cx="4066459" cy="1480264"/>
          </a:xfrm>
        </p:grpSpPr>
        <p:grpSp>
          <p:nvGrpSpPr>
            <p:cNvPr id="68648" name="Group 104"/>
            <p:cNvGrpSpPr>
              <a:grpSpLocks/>
            </p:cNvGrpSpPr>
            <p:nvPr/>
          </p:nvGrpSpPr>
          <p:grpSpPr bwMode="auto">
            <a:xfrm>
              <a:off x="2140969" y="3385684"/>
              <a:ext cx="1927131" cy="734167"/>
              <a:chOff x="1947112" y="1744908"/>
              <a:chExt cx="1927131" cy="734167"/>
            </a:xfrm>
          </p:grpSpPr>
          <p:sp>
            <p:nvSpPr>
              <p:cNvPr id="68667" name="TextBox 123"/>
              <p:cNvSpPr txBox="1">
                <a:spLocks noChangeArrowheads="1"/>
              </p:cNvSpPr>
              <p:nvPr/>
            </p:nvSpPr>
            <p:spPr bwMode="auto">
              <a:xfrm>
                <a:off x="1947112" y="2078965"/>
                <a:ext cx="1927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 … </a:t>
                </a:r>
              </a:p>
            </p:txBody>
          </p:sp>
          <p:sp>
            <p:nvSpPr>
              <p:cNvPr id="68668" name="Freeform 124"/>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8669" name="Straight Arrow Connector 125"/>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8670" name="Straight Arrow Connector 126"/>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8671" name="TextBox 127"/>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8649" name="Group 105"/>
            <p:cNvGrpSpPr>
              <a:grpSpLocks/>
            </p:cNvGrpSpPr>
            <p:nvPr/>
          </p:nvGrpSpPr>
          <p:grpSpPr bwMode="auto">
            <a:xfrm>
              <a:off x="2178525" y="4127819"/>
              <a:ext cx="2028119" cy="734167"/>
              <a:chOff x="1947112" y="1744908"/>
              <a:chExt cx="2028119" cy="734167"/>
            </a:xfrm>
          </p:grpSpPr>
          <p:sp>
            <p:nvSpPr>
              <p:cNvPr id="68662" name="TextBox 118"/>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r</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 … </a:t>
                </a:r>
              </a:p>
            </p:txBody>
          </p:sp>
          <p:sp>
            <p:nvSpPr>
              <p:cNvPr id="68663" name="Freeform 11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8664" name="Straight Arrow Connector 12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8665" name="Straight Arrow Connector 12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8666" name="TextBox 12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8650" name="Group 106"/>
            <p:cNvGrpSpPr>
              <a:grpSpLocks/>
            </p:cNvGrpSpPr>
            <p:nvPr/>
          </p:nvGrpSpPr>
          <p:grpSpPr bwMode="auto">
            <a:xfrm>
              <a:off x="4078319" y="3381722"/>
              <a:ext cx="2028119" cy="734167"/>
              <a:chOff x="1947112" y="1744908"/>
              <a:chExt cx="2028119" cy="734167"/>
            </a:xfrm>
          </p:grpSpPr>
          <p:sp>
            <p:nvSpPr>
              <p:cNvPr id="68657" name="TextBox 113"/>
              <p:cNvSpPr txBox="1">
                <a:spLocks noChangeArrowheads="1"/>
              </p:cNvSpPr>
              <p:nvPr/>
            </p:nvSpPr>
            <p:spPr bwMode="auto">
              <a:xfrm>
                <a:off x="1947112" y="2078965"/>
                <a:ext cx="20281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(A)r</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 … </a:t>
                </a:r>
              </a:p>
            </p:txBody>
          </p:sp>
          <p:sp>
            <p:nvSpPr>
              <p:cNvPr id="68658" name="Freeform 114"/>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8659" name="Straight Arrow Connector 115"/>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8660" name="Straight Arrow Connector 116"/>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8661" name="TextBox 117"/>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nvGrpSpPr>
            <p:cNvPr id="68651" name="Group 107"/>
            <p:cNvGrpSpPr>
              <a:grpSpLocks/>
            </p:cNvGrpSpPr>
            <p:nvPr/>
          </p:nvGrpSpPr>
          <p:grpSpPr bwMode="auto">
            <a:xfrm>
              <a:off x="4078319" y="4113896"/>
              <a:ext cx="2129109" cy="734167"/>
              <a:chOff x="1947112" y="1744908"/>
              <a:chExt cx="2129109" cy="734167"/>
            </a:xfrm>
          </p:grpSpPr>
          <p:sp>
            <p:nvSpPr>
              <p:cNvPr id="68652" name="TextBox 108"/>
              <p:cNvSpPr txBox="1">
                <a:spLocks noChangeArrowheads="1"/>
              </p:cNvSpPr>
              <p:nvPr/>
            </p:nvSpPr>
            <p:spPr bwMode="auto">
              <a:xfrm>
                <a:off x="1947112" y="2078965"/>
                <a:ext cx="212910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 w</a:t>
                </a:r>
                <a:r>
                  <a:rPr lang="en-US" altLang="en-US" sz="2000" baseline="-25000">
                    <a:latin typeface="Times New Roman" panose="02020603050405020304" pitchFamily="18" charset="0"/>
                    <a:cs typeface="Times New Roman" panose="02020603050405020304" pitchFamily="18" charset="0"/>
                  </a:rPr>
                  <a:t>1</a:t>
                </a:r>
                <a:r>
                  <a:rPr lang="en-US" altLang="en-US" sz="2000">
                    <a:latin typeface="Times New Roman" panose="02020603050405020304" pitchFamily="18" charset="0"/>
                    <a:cs typeface="Times New Roman" panose="02020603050405020304" pitchFamily="18" charset="0"/>
                  </a:rPr>
                  <a:t>(A)w</a:t>
                </a:r>
                <a:r>
                  <a:rPr lang="en-US" altLang="en-US" sz="2000" baseline="-25000">
                    <a:latin typeface="Times New Roman" panose="02020603050405020304" pitchFamily="18" charset="0"/>
                    <a:cs typeface="Times New Roman" panose="02020603050405020304" pitchFamily="18" charset="0"/>
                  </a:rPr>
                  <a:t>2</a:t>
                </a:r>
                <a:r>
                  <a:rPr lang="en-US" altLang="en-US" sz="2000">
                    <a:latin typeface="Times New Roman" panose="02020603050405020304" pitchFamily="18" charset="0"/>
                    <a:cs typeface="Times New Roman" panose="02020603050405020304" pitchFamily="18" charset="0"/>
                  </a:rPr>
                  <a:t>(A) … </a:t>
                </a:r>
              </a:p>
            </p:txBody>
          </p:sp>
          <p:sp>
            <p:nvSpPr>
              <p:cNvPr id="68653" name="Freeform 109"/>
              <p:cNvSpPr>
                <a:spLocks/>
              </p:cNvSpPr>
              <p:nvPr/>
            </p:nvSpPr>
            <p:spPr bwMode="auto">
              <a:xfrm>
                <a:off x="2508300" y="2009233"/>
                <a:ext cx="619512" cy="144079"/>
              </a:xfrm>
              <a:custGeom>
                <a:avLst/>
                <a:gdLst>
                  <a:gd name="T0" fmla="*/ 0 w 603849"/>
                  <a:gd name="T1" fmla="*/ 156489 h 138248"/>
                  <a:gd name="T2" fmla="*/ 316719 w 603849"/>
                  <a:gd name="T3" fmla="*/ 254 h 138248"/>
                  <a:gd name="T4" fmla="*/ 652067 w 603849"/>
                  <a:gd name="T5" fmla="*/ 127194 h 138248"/>
                  <a:gd name="T6" fmla="*/ 0 60000 65536"/>
                  <a:gd name="T7" fmla="*/ 0 60000 65536"/>
                  <a:gd name="T8" fmla="*/ 0 60000 65536"/>
                </a:gdLst>
                <a:ahLst/>
                <a:cxnLst>
                  <a:cxn ang="T6">
                    <a:pos x="T0" y="T1"/>
                  </a:cxn>
                  <a:cxn ang="T7">
                    <a:pos x="T2" y="T3"/>
                  </a:cxn>
                  <a:cxn ang="T8">
                    <a:pos x="T4" y="T5"/>
                  </a:cxn>
                </a:cxnLst>
                <a:rect l="0" t="0" r="r" b="b"/>
                <a:pathLst>
                  <a:path w="603849" h="138248">
                    <a:moveTo>
                      <a:pt x="0" y="138248"/>
                    </a:moveTo>
                    <a:cubicBezTo>
                      <a:pt x="96328" y="71393"/>
                      <a:pt x="192657" y="4538"/>
                      <a:pt x="293298" y="225"/>
                    </a:cubicBezTo>
                    <a:cubicBezTo>
                      <a:pt x="393940" y="-4088"/>
                      <a:pt x="498894" y="54140"/>
                      <a:pt x="603849" y="112368"/>
                    </a:cubicBezTo>
                  </a:path>
                </a:pathLst>
              </a:cu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68654" name="Straight Arrow Connector 110"/>
              <p:cNvCxnSpPr>
                <a:cxnSpLocks noChangeShapeType="1"/>
              </p:cNvCxnSpPr>
              <p:nvPr/>
            </p:nvCxnSpPr>
            <p:spPr bwMode="auto">
              <a:xfrm>
                <a:off x="3056408" y="2078469"/>
                <a:ext cx="146650" cy="948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8655" name="Straight Arrow Connector 111"/>
              <p:cNvCxnSpPr>
                <a:cxnSpLocks noChangeShapeType="1"/>
              </p:cNvCxnSpPr>
              <p:nvPr/>
            </p:nvCxnSpPr>
            <p:spPr bwMode="auto">
              <a:xfrm flipH="1">
                <a:off x="2460692" y="2099923"/>
                <a:ext cx="145388" cy="840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68656" name="TextBox 112"/>
              <p:cNvSpPr txBox="1">
                <a:spLocks noChangeArrowheads="1"/>
              </p:cNvSpPr>
              <p:nvPr/>
            </p:nvSpPr>
            <p:spPr bwMode="auto">
              <a:xfrm>
                <a:off x="2578135" y="1744908"/>
                <a:ext cx="5709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100">
                    <a:solidFill>
                      <a:srgbClr val="FF0000"/>
                    </a:solidFill>
                  </a:rPr>
                  <a:t>swap?</a:t>
                </a:r>
              </a:p>
            </p:txBody>
          </p:sp>
        </p:grpSp>
      </p:grpSp>
      <p:grpSp>
        <p:nvGrpSpPr>
          <p:cNvPr id="68621" name="Group 128"/>
          <p:cNvGrpSpPr>
            <a:grpSpLocks/>
          </p:cNvGrpSpPr>
          <p:nvPr/>
        </p:nvGrpSpPr>
        <p:grpSpPr bwMode="auto">
          <a:xfrm>
            <a:off x="2905125" y="5788025"/>
            <a:ext cx="304800" cy="161925"/>
            <a:chOff x="1863969" y="3018728"/>
            <a:chExt cx="1091227" cy="472844"/>
          </a:xfrm>
        </p:grpSpPr>
        <p:cxnSp>
          <p:nvCxnSpPr>
            <p:cNvPr id="68646" name="Straight Connector 129"/>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8647" name="Straight Connector 130"/>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68622" name="Group 131"/>
          <p:cNvGrpSpPr>
            <a:grpSpLocks/>
          </p:cNvGrpSpPr>
          <p:nvPr/>
        </p:nvGrpSpPr>
        <p:grpSpPr bwMode="auto">
          <a:xfrm>
            <a:off x="2913063" y="2508250"/>
            <a:ext cx="304800" cy="161925"/>
            <a:chOff x="1863969" y="3018728"/>
            <a:chExt cx="1091227" cy="472844"/>
          </a:xfrm>
        </p:grpSpPr>
        <p:cxnSp>
          <p:nvCxnSpPr>
            <p:cNvPr id="68644" name="Straight Connector 132"/>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8645" name="Straight Connector 133"/>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68623" name="Group 134"/>
          <p:cNvGrpSpPr>
            <a:grpSpLocks/>
          </p:cNvGrpSpPr>
          <p:nvPr/>
        </p:nvGrpSpPr>
        <p:grpSpPr bwMode="auto">
          <a:xfrm>
            <a:off x="4805363" y="5049838"/>
            <a:ext cx="304800" cy="161925"/>
            <a:chOff x="1863969" y="3018728"/>
            <a:chExt cx="1091227" cy="472844"/>
          </a:xfrm>
        </p:grpSpPr>
        <p:cxnSp>
          <p:nvCxnSpPr>
            <p:cNvPr id="68642" name="Straight Connector 135"/>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8643" name="Straight Connector 136"/>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68624" name="Group 137"/>
          <p:cNvGrpSpPr>
            <a:grpSpLocks/>
          </p:cNvGrpSpPr>
          <p:nvPr/>
        </p:nvGrpSpPr>
        <p:grpSpPr bwMode="auto">
          <a:xfrm>
            <a:off x="4805363" y="5778500"/>
            <a:ext cx="304800" cy="161925"/>
            <a:chOff x="1863969" y="3018728"/>
            <a:chExt cx="1091227" cy="472844"/>
          </a:xfrm>
        </p:grpSpPr>
        <p:cxnSp>
          <p:nvCxnSpPr>
            <p:cNvPr id="68640" name="Straight Connector 138"/>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8641" name="Straight Connector 139"/>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68625" name="Group 140"/>
          <p:cNvGrpSpPr>
            <a:grpSpLocks/>
          </p:cNvGrpSpPr>
          <p:nvPr/>
        </p:nvGrpSpPr>
        <p:grpSpPr bwMode="auto">
          <a:xfrm>
            <a:off x="2835275" y="1760538"/>
            <a:ext cx="304800" cy="161925"/>
            <a:chOff x="1863969" y="3018728"/>
            <a:chExt cx="1091227" cy="472844"/>
          </a:xfrm>
        </p:grpSpPr>
        <p:cxnSp>
          <p:nvCxnSpPr>
            <p:cNvPr id="68638" name="Straight Connector 141"/>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8639" name="Straight Connector 142"/>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68626" name="Group 143"/>
          <p:cNvGrpSpPr>
            <a:grpSpLocks/>
          </p:cNvGrpSpPr>
          <p:nvPr/>
        </p:nvGrpSpPr>
        <p:grpSpPr bwMode="auto">
          <a:xfrm>
            <a:off x="4806950" y="1749425"/>
            <a:ext cx="304800" cy="161925"/>
            <a:chOff x="1863969" y="3018728"/>
            <a:chExt cx="1091227" cy="472844"/>
          </a:xfrm>
        </p:grpSpPr>
        <p:cxnSp>
          <p:nvCxnSpPr>
            <p:cNvPr id="68636" name="Straight Connector 144"/>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8637" name="Straight Connector 145"/>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grpSp>
        <p:nvGrpSpPr>
          <p:cNvPr id="68627" name="Group 146"/>
          <p:cNvGrpSpPr>
            <a:grpSpLocks/>
          </p:cNvGrpSpPr>
          <p:nvPr/>
        </p:nvGrpSpPr>
        <p:grpSpPr bwMode="auto">
          <a:xfrm>
            <a:off x="4776788" y="2487613"/>
            <a:ext cx="304800" cy="161925"/>
            <a:chOff x="1863969" y="3018728"/>
            <a:chExt cx="1091227" cy="472844"/>
          </a:xfrm>
        </p:grpSpPr>
        <p:cxnSp>
          <p:nvCxnSpPr>
            <p:cNvPr id="68634" name="Straight Connector 147"/>
            <p:cNvCxnSpPr>
              <a:cxnSpLocks noChangeShapeType="1"/>
            </p:cNvCxnSpPr>
            <p:nvPr/>
          </p:nvCxnSpPr>
          <p:spPr bwMode="auto">
            <a:xfrm flipV="1">
              <a:off x="1863969" y="3032938"/>
              <a:ext cx="1046285" cy="458634"/>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cxnSp>
          <p:nvCxnSpPr>
            <p:cNvPr id="68635" name="Straight Connector 148"/>
            <p:cNvCxnSpPr>
              <a:cxnSpLocks noChangeShapeType="1"/>
            </p:cNvCxnSpPr>
            <p:nvPr/>
          </p:nvCxnSpPr>
          <p:spPr bwMode="auto">
            <a:xfrm>
              <a:off x="1882412" y="3018728"/>
              <a:ext cx="1072784" cy="458078"/>
            </a:xfrm>
            <a:prstGeom prst="line">
              <a:avLst/>
            </a:prstGeom>
            <a:noFill/>
            <a:ln w="28575" algn="ctr">
              <a:solidFill>
                <a:srgbClr val="00B050"/>
              </a:solidFill>
              <a:round/>
              <a:headEnd/>
              <a:tailEnd/>
            </a:ln>
            <a:extLst>
              <a:ext uri="{909E8E84-426E-40DD-AFC4-6F175D3DCCD1}">
                <a14:hiddenFill xmlns:a14="http://schemas.microsoft.com/office/drawing/2010/main">
                  <a:noFill/>
                </a14:hiddenFill>
              </a:ext>
            </a:extLst>
          </p:spPr>
        </p:cxnSp>
      </p:grpSp>
      <p:sp>
        <p:nvSpPr>
          <p:cNvPr id="68628" name="TextBox 8"/>
          <p:cNvSpPr txBox="1">
            <a:spLocks noChangeArrowheads="1"/>
          </p:cNvSpPr>
          <p:nvPr/>
        </p:nvSpPr>
        <p:spPr bwMode="auto">
          <a:xfrm>
            <a:off x="3330575" y="4159250"/>
            <a:ext cx="5873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rPr>
              <a:t>√</a:t>
            </a:r>
          </a:p>
        </p:txBody>
      </p:sp>
      <p:sp>
        <p:nvSpPr>
          <p:cNvPr id="68629" name="TextBox 149"/>
          <p:cNvSpPr txBox="1">
            <a:spLocks noChangeArrowheads="1"/>
          </p:cNvSpPr>
          <p:nvPr/>
        </p:nvSpPr>
        <p:spPr bwMode="auto">
          <a:xfrm>
            <a:off x="5251450" y="3408363"/>
            <a:ext cx="5857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rPr>
              <a:t>√</a:t>
            </a:r>
          </a:p>
        </p:txBody>
      </p:sp>
      <p:sp>
        <p:nvSpPr>
          <p:cNvPr id="68630" name="TextBox 150"/>
          <p:cNvSpPr txBox="1">
            <a:spLocks noChangeArrowheads="1"/>
          </p:cNvSpPr>
          <p:nvPr/>
        </p:nvSpPr>
        <p:spPr bwMode="auto">
          <a:xfrm>
            <a:off x="3281363" y="3400425"/>
            <a:ext cx="5857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rPr>
              <a:t>√</a:t>
            </a:r>
          </a:p>
        </p:txBody>
      </p:sp>
      <p:sp>
        <p:nvSpPr>
          <p:cNvPr id="68631" name="TextBox 151"/>
          <p:cNvSpPr txBox="1">
            <a:spLocks noChangeArrowheads="1"/>
          </p:cNvSpPr>
          <p:nvPr/>
        </p:nvSpPr>
        <p:spPr bwMode="auto">
          <a:xfrm>
            <a:off x="5230813" y="4149725"/>
            <a:ext cx="5857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rPr>
              <a:t>√</a:t>
            </a:r>
          </a:p>
        </p:txBody>
      </p:sp>
      <p:sp>
        <p:nvSpPr>
          <p:cNvPr id="68632" name="TextBox 152"/>
          <p:cNvSpPr txBox="1">
            <a:spLocks noChangeArrowheads="1"/>
          </p:cNvSpPr>
          <p:nvPr/>
        </p:nvSpPr>
        <p:spPr bwMode="auto">
          <a:xfrm>
            <a:off x="3270250" y="4894263"/>
            <a:ext cx="5857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solidFill>
                  <a:srgbClr val="00B050"/>
                </a:solidFill>
              </a:rPr>
              <a:t>√</a:t>
            </a:r>
          </a:p>
        </p:txBody>
      </p:sp>
      <p:sp>
        <p:nvSpPr>
          <p:cNvPr id="68633" name="TextBox 9"/>
          <p:cNvSpPr txBox="1">
            <a:spLocks noChangeArrowheads="1"/>
          </p:cNvSpPr>
          <p:nvPr/>
        </p:nvSpPr>
        <p:spPr bwMode="auto">
          <a:xfrm>
            <a:off x="6407150" y="3403600"/>
            <a:ext cx="2424113" cy="2554288"/>
          </a:xfrm>
          <a:prstGeom prst="rect">
            <a:avLst/>
          </a:prstGeom>
          <a:solidFill>
            <a:srgbClr val="FFFF00"/>
          </a:solidFill>
          <a:ln w="9525">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Two actions </a:t>
            </a:r>
            <a:r>
              <a:rPr lang="en-US" altLang="en-US" sz="2000">
                <a:solidFill>
                  <a:srgbClr val="FF0000"/>
                </a:solidFill>
                <a:latin typeface="Times New Roman" panose="02020603050405020304" pitchFamily="18" charset="0"/>
                <a:cs typeface="Times New Roman" panose="02020603050405020304" pitchFamily="18" charset="0"/>
              </a:rPr>
              <a:t>conflict</a:t>
            </a:r>
            <a:r>
              <a:rPr lang="en-US" altLang="en-US" sz="2000">
                <a:latin typeface="Times New Roman" panose="02020603050405020304" pitchFamily="18" charset="0"/>
                <a:cs typeface="Times New Roman" panose="02020603050405020304" pitchFamily="18" charset="0"/>
              </a:rPr>
              <a:t> if either they are by the same transaction, or they are by two transactions on the same element and at least one of the actions is write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8"/>
          <p:cNvSpPr>
            <a:spLocks noChangeArrowheads="1"/>
          </p:cNvSpPr>
          <p:nvPr/>
        </p:nvSpPr>
        <p:spPr bwMode="auto">
          <a:xfrm>
            <a:off x="896938" y="265113"/>
            <a:ext cx="7385050" cy="110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Conflict-Serializability</a:t>
            </a:r>
          </a:p>
          <a:p>
            <a:pPr eaLnBrk="1" hangingPunct="1">
              <a:buFontTx/>
              <a:buNone/>
            </a:pPr>
            <a:r>
              <a:rPr lang="en-US" altLang="en-US" sz="2400" b="1">
                <a:latin typeface="Times New Roman" panose="02020603050405020304" pitchFamily="18" charset="0"/>
                <a:cs typeface="Times New Roman" panose="02020603050405020304" pitchFamily="18" charset="0"/>
              </a:rPr>
              <a:t>(A sufficient condition for serializability)</a:t>
            </a:r>
          </a:p>
        </p:txBody>
      </p:sp>
      <p:sp>
        <p:nvSpPr>
          <p:cNvPr id="4" name="Rectangle 3"/>
          <p:cNvSpPr txBox="1">
            <a:spLocks noChangeArrowheads="1"/>
          </p:cNvSpPr>
          <p:nvPr/>
        </p:nvSpPr>
        <p:spPr bwMode="auto">
          <a:xfrm>
            <a:off x="825500" y="1325563"/>
            <a:ext cx="7456488" cy="450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2400" kern="0" dirty="0">
                <a:latin typeface="Times New Roman" panose="02020603050405020304" pitchFamily="18" charset="0"/>
                <a:cs typeface="Times New Roman" panose="02020603050405020304" pitchFamily="18" charset="0"/>
              </a:rPr>
              <a:t>Thus:</a:t>
            </a:r>
          </a:p>
          <a:p>
            <a:pPr eaLnBrk="1" hangingPunct="1">
              <a:defRPr/>
            </a:pPr>
            <a:r>
              <a:rPr lang="en-US" altLang="en-US" sz="2400" kern="0" dirty="0">
                <a:latin typeface="Times New Roman" panose="02020603050405020304" pitchFamily="18" charset="0"/>
                <a:cs typeface="Times New Roman" panose="02020603050405020304" pitchFamily="18" charset="0"/>
              </a:rPr>
              <a:t>Swapping two non-conflicting actions gives an equivalent schedule. </a:t>
            </a:r>
          </a:p>
          <a:p>
            <a:pPr eaLnBrk="1" hangingPunct="1">
              <a:defRPr/>
            </a:pPr>
            <a:r>
              <a:rPr lang="en-US" altLang="en-US" sz="2400" kern="0" dirty="0">
                <a:latin typeface="Times New Roman" panose="02020603050405020304" pitchFamily="18" charset="0"/>
                <a:cs typeface="Times New Roman" panose="02020603050405020304" pitchFamily="18" charset="0"/>
              </a:rPr>
              <a:t>A schedule S</a:t>
            </a:r>
            <a:r>
              <a:rPr lang="en-US" altLang="en-US" sz="2400" kern="0" baseline="-25000" dirty="0">
                <a:latin typeface="Times New Roman" panose="02020603050405020304" pitchFamily="18" charset="0"/>
                <a:cs typeface="Times New Roman" panose="02020603050405020304" pitchFamily="18" charset="0"/>
              </a:rPr>
              <a:t>1</a:t>
            </a:r>
            <a:r>
              <a:rPr lang="en-US" altLang="en-US" sz="2400" kern="0" dirty="0">
                <a:latin typeface="Times New Roman" panose="02020603050405020304" pitchFamily="18" charset="0"/>
                <a:cs typeface="Times New Roman" panose="02020603050405020304" pitchFamily="18" charset="0"/>
              </a:rPr>
              <a:t> is </a:t>
            </a:r>
            <a:r>
              <a:rPr lang="en-US" altLang="en-US" sz="2400" kern="0" dirty="0">
                <a:solidFill>
                  <a:srgbClr val="FF0000"/>
                </a:solidFill>
                <a:latin typeface="Times New Roman" panose="02020603050405020304" pitchFamily="18" charset="0"/>
                <a:cs typeface="Times New Roman" panose="02020603050405020304" pitchFamily="18" charset="0"/>
              </a:rPr>
              <a:t>conflict-serializable</a:t>
            </a:r>
            <a:r>
              <a:rPr lang="en-US" altLang="en-US" sz="2400" kern="0" dirty="0">
                <a:latin typeface="Times New Roman" panose="02020603050405020304" pitchFamily="18" charset="0"/>
                <a:cs typeface="Times New Roman" panose="02020603050405020304" pitchFamily="18" charset="0"/>
              </a:rPr>
              <a:t> if it can be converted into a serial schedule by swapping non-conflicting actions. </a:t>
            </a:r>
          </a:p>
          <a:p>
            <a:pPr eaLnBrk="1" hangingPunct="1">
              <a:defRPr/>
            </a:pPr>
            <a:r>
              <a:rPr lang="en-US" altLang="en-US" sz="2400" kern="0" dirty="0">
                <a:latin typeface="Times New Roman" panose="02020603050405020304" pitchFamily="18" charset="0"/>
                <a:cs typeface="Times New Roman" panose="02020603050405020304" pitchFamily="18" charset="0"/>
              </a:rPr>
              <a:t>A conflict-serializable schedule is serializable.</a:t>
            </a:r>
          </a:p>
          <a:p>
            <a:pPr eaLnBrk="1" hangingPunct="1">
              <a:defRPr/>
            </a:pPr>
            <a:r>
              <a:rPr lang="en-US" altLang="en-US" sz="2400" kern="0" dirty="0">
                <a:latin typeface="Times New Roman" panose="02020603050405020304" pitchFamily="18" charset="0"/>
                <a:cs typeface="Times New Roman" panose="02020603050405020304" pitchFamily="18" charset="0"/>
              </a:rPr>
              <a:t>A serializable schedule may </a:t>
            </a:r>
            <a:r>
              <a:rPr lang="en-US" altLang="en-US" sz="2400" kern="0" dirty="0">
                <a:solidFill>
                  <a:srgbClr val="FF0000"/>
                </a:solidFill>
                <a:latin typeface="Times New Roman" panose="02020603050405020304" pitchFamily="18" charset="0"/>
                <a:cs typeface="Times New Roman" panose="02020603050405020304" pitchFamily="18" charset="0"/>
              </a:rPr>
              <a:t>not</a:t>
            </a:r>
            <a:r>
              <a:rPr lang="en-US" altLang="en-US" sz="2400" kern="0" dirty="0">
                <a:latin typeface="Times New Roman" panose="02020603050405020304" pitchFamily="18" charset="0"/>
                <a:cs typeface="Times New Roman" panose="02020603050405020304" pitchFamily="18" charset="0"/>
              </a:rPr>
              <a:t> be conflict-serializable. </a:t>
            </a:r>
          </a:p>
          <a:p>
            <a:pPr eaLnBrk="1" hangingPunct="1">
              <a:defRPr/>
            </a:pPr>
            <a:r>
              <a:rPr lang="en-US" altLang="en-US" sz="2400" kern="0" dirty="0">
                <a:solidFill>
                  <a:srgbClr val="00B050"/>
                </a:solidFill>
                <a:latin typeface="Times New Roman" panose="02020603050405020304" pitchFamily="18" charset="0"/>
                <a:cs typeface="Times New Roman" panose="02020603050405020304" pitchFamily="18" charset="0"/>
              </a:rPr>
              <a:t>How do we know if a schedule is conflict-serializable?</a:t>
            </a:r>
          </a:p>
        </p:txBody>
      </p:sp>
      <p:sp>
        <p:nvSpPr>
          <p:cNvPr id="75780" name="TextBox 9"/>
          <p:cNvSpPr txBox="1">
            <a:spLocks noChangeArrowheads="1"/>
          </p:cNvSpPr>
          <p:nvPr/>
        </p:nvSpPr>
        <p:spPr bwMode="auto">
          <a:xfrm>
            <a:off x="6924675" y="103188"/>
            <a:ext cx="2133600" cy="1384300"/>
          </a:xfrm>
          <a:prstGeom prst="rect">
            <a:avLst/>
          </a:prstGeom>
          <a:solidFill>
            <a:srgbClr val="FFFF00"/>
          </a:solidFill>
          <a:ln w="9525">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latin typeface="Times New Roman" panose="02020603050405020304" pitchFamily="18" charset="0"/>
                <a:cs typeface="Times New Roman" panose="02020603050405020304" pitchFamily="18" charset="0"/>
              </a:rPr>
              <a:t>Two actions </a:t>
            </a:r>
            <a:r>
              <a:rPr lang="en-US" altLang="en-US" sz="1400">
                <a:solidFill>
                  <a:srgbClr val="FF0000"/>
                </a:solidFill>
                <a:latin typeface="Times New Roman" panose="02020603050405020304" pitchFamily="18" charset="0"/>
                <a:cs typeface="Times New Roman" panose="02020603050405020304" pitchFamily="18" charset="0"/>
              </a:rPr>
              <a:t>conflict</a:t>
            </a:r>
            <a:r>
              <a:rPr lang="en-US" altLang="en-US" sz="1400">
                <a:latin typeface="Times New Roman" panose="02020603050405020304" pitchFamily="18" charset="0"/>
                <a:cs typeface="Times New Roman" panose="02020603050405020304" pitchFamily="18" charset="0"/>
              </a:rPr>
              <a:t> if either they are by the same transaction, or they are by two transactions on the same element and at least one of the actions is write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8"/>
          <p:cNvSpPr>
            <a:spLocks noChangeArrowheads="1"/>
          </p:cNvSpPr>
          <p:nvPr/>
        </p:nvSpPr>
        <p:spPr bwMode="auto">
          <a:xfrm>
            <a:off x="896938" y="471488"/>
            <a:ext cx="73850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Testing Conflict-Serializability</a:t>
            </a:r>
          </a:p>
        </p:txBody>
      </p:sp>
      <p:sp>
        <p:nvSpPr>
          <p:cNvPr id="86019" name="TextBox 9"/>
          <p:cNvSpPr txBox="1">
            <a:spLocks noChangeArrowheads="1"/>
          </p:cNvSpPr>
          <p:nvPr/>
        </p:nvSpPr>
        <p:spPr bwMode="auto">
          <a:xfrm>
            <a:off x="6924675" y="103188"/>
            <a:ext cx="2133600" cy="1384300"/>
          </a:xfrm>
          <a:prstGeom prst="rect">
            <a:avLst/>
          </a:prstGeom>
          <a:solidFill>
            <a:srgbClr val="FFFF00"/>
          </a:solidFill>
          <a:ln w="9525">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latin typeface="Times New Roman" panose="02020603050405020304" pitchFamily="18" charset="0"/>
                <a:cs typeface="Times New Roman" panose="02020603050405020304" pitchFamily="18" charset="0"/>
              </a:rPr>
              <a:t>Two actions </a:t>
            </a:r>
            <a:r>
              <a:rPr lang="en-US" altLang="en-US" sz="1400">
                <a:solidFill>
                  <a:srgbClr val="FF0000"/>
                </a:solidFill>
                <a:latin typeface="Times New Roman" panose="02020603050405020304" pitchFamily="18" charset="0"/>
                <a:cs typeface="Times New Roman" panose="02020603050405020304" pitchFamily="18" charset="0"/>
              </a:rPr>
              <a:t>conflict</a:t>
            </a:r>
            <a:r>
              <a:rPr lang="en-US" altLang="en-US" sz="1400">
                <a:latin typeface="Times New Roman" panose="02020603050405020304" pitchFamily="18" charset="0"/>
                <a:cs typeface="Times New Roman" panose="02020603050405020304" pitchFamily="18" charset="0"/>
              </a:rPr>
              <a:t> if either they are by the same transaction, or they are by two transactions on the same element and at least one of the actions is write </a:t>
            </a:r>
          </a:p>
        </p:txBody>
      </p:sp>
      <p:sp>
        <p:nvSpPr>
          <p:cNvPr id="5" name="Rectangle 3"/>
          <p:cNvSpPr txBox="1">
            <a:spLocks noChangeArrowheads="1"/>
          </p:cNvSpPr>
          <p:nvPr/>
        </p:nvSpPr>
        <p:spPr bwMode="auto">
          <a:xfrm>
            <a:off x="4848225" y="1674813"/>
            <a:ext cx="3717925" cy="315912"/>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1400" kern="0" dirty="0">
                <a:latin typeface="Times New Roman" panose="02020603050405020304" pitchFamily="18" charset="0"/>
                <a:cs typeface="Times New Roman" panose="02020603050405020304" pitchFamily="18" charset="0"/>
              </a:rPr>
              <a:t>S</a:t>
            </a:r>
            <a:r>
              <a:rPr lang="en-US" altLang="en-US" sz="1400" kern="0" baseline="-25000" dirty="0">
                <a:latin typeface="Times New Roman" panose="02020603050405020304" pitchFamily="18" charset="0"/>
                <a:cs typeface="Times New Roman" panose="02020603050405020304" pitchFamily="18" charset="0"/>
              </a:rPr>
              <a:t>1</a:t>
            </a:r>
            <a:r>
              <a:rPr lang="en-US" altLang="en-US" sz="1400" kern="0" dirty="0">
                <a:latin typeface="Times New Roman" panose="02020603050405020304" pitchFamily="18" charset="0"/>
                <a:cs typeface="Times New Roman" panose="02020603050405020304" pitchFamily="18" charset="0"/>
              </a:rPr>
              <a:t>:   r</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(A)r</a:t>
            </a:r>
            <a:r>
              <a:rPr lang="en-US" altLang="en-US" sz="1400" kern="0" baseline="-25000" dirty="0">
                <a:latin typeface="Times New Roman" panose="02020603050405020304" pitchFamily="18" charset="0"/>
                <a:cs typeface="Times New Roman" panose="02020603050405020304" pitchFamily="18" charset="0"/>
              </a:rPr>
              <a:t>1</a:t>
            </a:r>
            <a:r>
              <a:rPr lang="en-US" altLang="en-US" sz="1400" kern="0" dirty="0">
                <a:latin typeface="Times New Roman" panose="02020603050405020304" pitchFamily="18" charset="0"/>
                <a:cs typeface="Times New Roman" panose="02020603050405020304" pitchFamily="18" charset="0"/>
              </a:rPr>
              <a:t>(B)w</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(A)r</a:t>
            </a:r>
            <a:r>
              <a:rPr lang="en-US" altLang="en-US" sz="1400" kern="0" baseline="-25000" dirty="0">
                <a:latin typeface="Times New Roman" panose="02020603050405020304" pitchFamily="18" charset="0"/>
                <a:cs typeface="Times New Roman" panose="02020603050405020304" pitchFamily="18" charset="0"/>
              </a:rPr>
              <a:t>3</a:t>
            </a:r>
            <a:r>
              <a:rPr lang="en-US" altLang="en-US" sz="1400" kern="0" dirty="0">
                <a:latin typeface="Times New Roman" panose="02020603050405020304" pitchFamily="18" charset="0"/>
                <a:cs typeface="Times New Roman" panose="02020603050405020304" pitchFamily="18" charset="0"/>
              </a:rPr>
              <a:t>(A)w</a:t>
            </a:r>
            <a:r>
              <a:rPr lang="en-US" altLang="en-US" sz="1400" kern="0" baseline="-25000" dirty="0">
                <a:latin typeface="Times New Roman" panose="02020603050405020304" pitchFamily="18" charset="0"/>
                <a:cs typeface="Times New Roman" panose="02020603050405020304" pitchFamily="18" charset="0"/>
              </a:rPr>
              <a:t>1</a:t>
            </a:r>
            <a:r>
              <a:rPr lang="en-US" altLang="en-US" sz="1400" kern="0" dirty="0">
                <a:latin typeface="Times New Roman" panose="02020603050405020304" pitchFamily="18" charset="0"/>
                <a:cs typeface="Times New Roman" panose="02020603050405020304" pitchFamily="18" charset="0"/>
              </a:rPr>
              <a:t>(B)w</a:t>
            </a:r>
            <a:r>
              <a:rPr lang="en-US" altLang="en-US" sz="1400" kern="0" baseline="-25000" dirty="0">
                <a:latin typeface="Times New Roman" panose="02020603050405020304" pitchFamily="18" charset="0"/>
                <a:cs typeface="Times New Roman" panose="02020603050405020304" pitchFamily="18" charset="0"/>
              </a:rPr>
              <a:t>3</a:t>
            </a:r>
            <a:r>
              <a:rPr lang="en-US" altLang="en-US" sz="1400" kern="0" dirty="0">
                <a:latin typeface="Times New Roman" panose="02020603050405020304" pitchFamily="18" charset="0"/>
                <a:cs typeface="Times New Roman" panose="02020603050405020304" pitchFamily="18" charset="0"/>
              </a:rPr>
              <a:t>(A)r</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(B)w</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(B)</a:t>
            </a:r>
          </a:p>
          <a:p>
            <a:pPr marL="0" indent="0" eaLnBrk="1" hangingPunct="1">
              <a:buFontTx/>
              <a:buNone/>
              <a:defRPr/>
            </a:pPr>
            <a:endParaRPr lang="en-US" altLang="en-US" sz="1400" kern="0" dirty="0">
              <a:solidFill>
                <a:srgbClr val="00B050"/>
              </a:solidFill>
              <a:latin typeface="Times New Roman" panose="02020603050405020304" pitchFamily="18" charset="0"/>
              <a:cs typeface="Times New Roman" panose="02020603050405020304" pitchFamily="18" charset="0"/>
            </a:endParaRPr>
          </a:p>
        </p:txBody>
      </p:sp>
      <p:grpSp>
        <p:nvGrpSpPr>
          <p:cNvPr id="86021" name="Group 13"/>
          <p:cNvGrpSpPr>
            <a:grpSpLocks/>
          </p:cNvGrpSpPr>
          <p:nvPr/>
        </p:nvGrpSpPr>
        <p:grpSpPr bwMode="auto">
          <a:xfrm>
            <a:off x="5659438" y="2070100"/>
            <a:ext cx="2355850" cy="577850"/>
            <a:chOff x="5909094" y="2380879"/>
            <a:chExt cx="2355642" cy="576873"/>
          </a:xfrm>
        </p:grpSpPr>
        <p:sp>
          <p:nvSpPr>
            <p:cNvPr id="86037" name="Oval 1"/>
            <p:cNvSpPr>
              <a:spLocks noChangeArrowheads="1"/>
            </p:cNvSpPr>
            <p:nvPr/>
          </p:nvSpPr>
          <p:spPr bwMode="auto">
            <a:xfrm>
              <a:off x="5909094" y="2605177"/>
              <a:ext cx="336431" cy="346234"/>
            </a:xfrm>
            <a:prstGeom prst="ellipse">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000"/>
                <a:t>1</a:t>
              </a:r>
            </a:p>
          </p:txBody>
        </p:sp>
        <p:sp>
          <p:nvSpPr>
            <p:cNvPr id="86038" name="Oval 6"/>
            <p:cNvSpPr>
              <a:spLocks noChangeArrowheads="1"/>
            </p:cNvSpPr>
            <p:nvPr/>
          </p:nvSpPr>
          <p:spPr bwMode="auto">
            <a:xfrm>
              <a:off x="7928305" y="2605177"/>
              <a:ext cx="336431" cy="346234"/>
            </a:xfrm>
            <a:prstGeom prst="ellipse">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000"/>
                <a:t>2</a:t>
              </a:r>
            </a:p>
          </p:txBody>
        </p:sp>
        <p:sp>
          <p:nvSpPr>
            <p:cNvPr id="86039" name="Oval 7"/>
            <p:cNvSpPr>
              <a:spLocks noChangeArrowheads="1"/>
            </p:cNvSpPr>
            <p:nvPr/>
          </p:nvSpPr>
          <p:spPr bwMode="auto">
            <a:xfrm>
              <a:off x="6911727" y="2611518"/>
              <a:ext cx="336431" cy="346234"/>
            </a:xfrm>
            <a:prstGeom prst="ellipse">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000"/>
                <a:t>3</a:t>
              </a:r>
            </a:p>
          </p:txBody>
        </p:sp>
        <p:cxnSp>
          <p:nvCxnSpPr>
            <p:cNvPr id="86040" name="Straight Arrow Connector 9"/>
            <p:cNvCxnSpPr>
              <a:cxnSpLocks noChangeShapeType="1"/>
              <a:stCxn id="86038" idx="2"/>
              <a:endCxn id="86039" idx="6"/>
            </p:cNvCxnSpPr>
            <p:nvPr/>
          </p:nvCxnSpPr>
          <p:spPr bwMode="auto">
            <a:xfrm flipH="1">
              <a:off x="7248158" y="2778294"/>
              <a:ext cx="680147" cy="6341"/>
            </a:xfrm>
            <a:prstGeom prst="straightConnector1">
              <a:avLst/>
            </a:prstGeom>
            <a:noFill/>
            <a:ln w="28575"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86041" name="Freeform 10"/>
            <p:cNvSpPr>
              <a:spLocks/>
            </p:cNvSpPr>
            <p:nvPr/>
          </p:nvSpPr>
          <p:spPr bwMode="auto">
            <a:xfrm>
              <a:off x="6176513" y="2380879"/>
              <a:ext cx="1837427" cy="258804"/>
            </a:xfrm>
            <a:custGeom>
              <a:avLst/>
              <a:gdLst>
                <a:gd name="T0" fmla="*/ 0 w 1837427"/>
                <a:gd name="T1" fmla="*/ 258804 h 258804"/>
                <a:gd name="T2" fmla="*/ 914400 w 1837427"/>
                <a:gd name="T3" fmla="*/ 12 h 258804"/>
                <a:gd name="T4" fmla="*/ 1837427 w 1837427"/>
                <a:gd name="T5" fmla="*/ 250178 h 258804"/>
                <a:gd name="T6" fmla="*/ 0 60000 65536"/>
                <a:gd name="T7" fmla="*/ 0 60000 65536"/>
                <a:gd name="T8" fmla="*/ 0 60000 65536"/>
              </a:gdLst>
              <a:ahLst/>
              <a:cxnLst>
                <a:cxn ang="T6">
                  <a:pos x="T0" y="T1"/>
                </a:cxn>
                <a:cxn ang="T7">
                  <a:pos x="T2" y="T3"/>
                </a:cxn>
                <a:cxn ang="T8">
                  <a:pos x="T4" y="T5"/>
                </a:cxn>
              </a:cxnLst>
              <a:rect l="0" t="0" r="r" b="b"/>
              <a:pathLst>
                <a:path w="1837427" h="258804">
                  <a:moveTo>
                    <a:pt x="0" y="258804"/>
                  </a:moveTo>
                  <a:cubicBezTo>
                    <a:pt x="304081" y="130127"/>
                    <a:pt x="608162" y="1450"/>
                    <a:pt x="914400" y="12"/>
                  </a:cubicBezTo>
                  <a:cubicBezTo>
                    <a:pt x="1220638" y="-1426"/>
                    <a:pt x="1529032" y="124376"/>
                    <a:pt x="1837427" y="250178"/>
                  </a:cubicBezTo>
                </a:path>
              </a:pathLst>
            </a:custGeom>
            <a:noFill/>
            <a:ln w="28575"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86042" name="Straight Arrow Connector 12"/>
            <p:cNvCxnSpPr>
              <a:cxnSpLocks noChangeShapeType="1"/>
            </p:cNvCxnSpPr>
            <p:nvPr/>
          </p:nvCxnSpPr>
          <p:spPr bwMode="auto">
            <a:xfrm>
              <a:off x="7858664" y="2573328"/>
              <a:ext cx="155276" cy="61878"/>
            </a:xfrm>
            <a:prstGeom prst="straightConnector1">
              <a:avLst/>
            </a:prstGeom>
            <a:noFill/>
            <a:ln w="28575" algn="ctr">
              <a:solidFill>
                <a:srgbClr val="FF0000"/>
              </a:solidFill>
              <a:round/>
              <a:headEnd/>
              <a:tailEnd type="triangle" w="med" len="med"/>
            </a:ln>
            <a:extLst>
              <a:ext uri="{909E8E84-426E-40DD-AFC4-6F175D3DCCD1}">
                <a14:hiddenFill xmlns:a14="http://schemas.microsoft.com/office/drawing/2010/main">
                  <a:noFill/>
                </a14:hiddenFill>
              </a:ext>
            </a:extLst>
          </p:spPr>
        </p:cxnSp>
      </p:grpSp>
      <p:sp>
        <p:nvSpPr>
          <p:cNvPr id="16" name="Rectangle 3"/>
          <p:cNvSpPr txBox="1">
            <a:spLocks noChangeArrowheads="1"/>
          </p:cNvSpPr>
          <p:nvPr/>
        </p:nvSpPr>
        <p:spPr bwMode="auto">
          <a:xfrm>
            <a:off x="4864100" y="3013075"/>
            <a:ext cx="3709988" cy="315913"/>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1400" kern="0" dirty="0">
                <a:latin typeface="Times New Roman" panose="02020603050405020304" pitchFamily="18" charset="0"/>
                <a:cs typeface="Times New Roman" panose="02020603050405020304" pitchFamily="18" charset="0"/>
              </a:rPr>
              <a:t>S</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   r</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(A)r</a:t>
            </a:r>
            <a:r>
              <a:rPr lang="en-US" altLang="en-US" sz="1400" kern="0" baseline="-25000" dirty="0">
                <a:latin typeface="Times New Roman" panose="02020603050405020304" pitchFamily="18" charset="0"/>
                <a:cs typeface="Times New Roman" panose="02020603050405020304" pitchFamily="18" charset="0"/>
              </a:rPr>
              <a:t>1</a:t>
            </a:r>
            <a:r>
              <a:rPr lang="en-US" altLang="en-US" sz="1400" kern="0" dirty="0">
                <a:latin typeface="Times New Roman" panose="02020603050405020304" pitchFamily="18" charset="0"/>
                <a:cs typeface="Times New Roman" panose="02020603050405020304" pitchFamily="18" charset="0"/>
              </a:rPr>
              <a:t>(B)w</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(A)r</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(B)r</a:t>
            </a:r>
            <a:r>
              <a:rPr lang="en-US" altLang="en-US" sz="1400" kern="0" baseline="-25000" dirty="0">
                <a:latin typeface="Times New Roman" panose="02020603050405020304" pitchFamily="18" charset="0"/>
                <a:cs typeface="Times New Roman" panose="02020603050405020304" pitchFamily="18" charset="0"/>
              </a:rPr>
              <a:t>3</a:t>
            </a:r>
            <a:r>
              <a:rPr lang="en-US" altLang="en-US" sz="1400" kern="0" dirty="0">
                <a:latin typeface="Times New Roman" panose="02020603050405020304" pitchFamily="18" charset="0"/>
                <a:cs typeface="Times New Roman" panose="02020603050405020304" pitchFamily="18" charset="0"/>
              </a:rPr>
              <a:t>(A)w</a:t>
            </a:r>
            <a:r>
              <a:rPr lang="en-US" altLang="en-US" sz="1400" kern="0" baseline="-25000" dirty="0">
                <a:latin typeface="Times New Roman" panose="02020603050405020304" pitchFamily="18" charset="0"/>
                <a:cs typeface="Times New Roman" panose="02020603050405020304" pitchFamily="18" charset="0"/>
              </a:rPr>
              <a:t>1</a:t>
            </a:r>
            <a:r>
              <a:rPr lang="en-US" altLang="en-US" sz="1400" kern="0" dirty="0">
                <a:latin typeface="Times New Roman" panose="02020603050405020304" pitchFamily="18" charset="0"/>
                <a:cs typeface="Times New Roman" panose="02020603050405020304" pitchFamily="18" charset="0"/>
              </a:rPr>
              <a:t>(B)w</a:t>
            </a:r>
            <a:r>
              <a:rPr lang="en-US" altLang="en-US" sz="1400" kern="0" baseline="-25000" dirty="0">
                <a:latin typeface="Times New Roman" panose="02020603050405020304" pitchFamily="18" charset="0"/>
                <a:cs typeface="Times New Roman" panose="02020603050405020304" pitchFamily="18" charset="0"/>
              </a:rPr>
              <a:t>3</a:t>
            </a:r>
            <a:r>
              <a:rPr lang="en-US" altLang="en-US" sz="1400" kern="0" dirty="0">
                <a:latin typeface="Times New Roman" panose="02020603050405020304" pitchFamily="18" charset="0"/>
                <a:cs typeface="Times New Roman" panose="02020603050405020304" pitchFamily="18" charset="0"/>
              </a:rPr>
              <a:t>(A)w</a:t>
            </a:r>
            <a:r>
              <a:rPr lang="en-US" altLang="en-US" sz="1400" kern="0" baseline="-25000" dirty="0">
                <a:latin typeface="Times New Roman" panose="02020603050405020304" pitchFamily="18" charset="0"/>
                <a:cs typeface="Times New Roman" panose="02020603050405020304" pitchFamily="18" charset="0"/>
              </a:rPr>
              <a:t>2</a:t>
            </a:r>
            <a:r>
              <a:rPr lang="en-US" altLang="en-US" sz="1400" kern="0" dirty="0">
                <a:latin typeface="Times New Roman" panose="02020603050405020304" pitchFamily="18" charset="0"/>
                <a:cs typeface="Times New Roman" panose="02020603050405020304" pitchFamily="18" charset="0"/>
              </a:rPr>
              <a:t>(B)</a:t>
            </a:r>
          </a:p>
          <a:p>
            <a:pPr marL="0" indent="0" eaLnBrk="1" hangingPunct="1">
              <a:buFontTx/>
              <a:buNone/>
              <a:defRPr/>
            </a:pPr>
            <a:endParaRPr lang="en-US" altLang="en-US" sz="1400" kern="0" dirty="0">
              <a:solidFill>
                <a:srgbClr val="00B050"/>
              </a:solidFill>
              <a:latin typeface="Times New Roman" panose="02020603050405020304" pitchFamily="18" charset="0"/>
              <a:cs typeface="Times New Roman" panose="02020603050405020304" pitchFamily="18" charset="0"/>
            </a:endParaRPr>
          </a:p>
        </p:txBody>
      </p:sp>
      <p:grpSp>
        <p:nvGrpSpPr>
          <p:cNvPr id="86023" name="Group 27"/>
          <p:cNvGrpSpPr>
            <a:grpSpLocks/>
          </p:cNvGrpSpPr>
          <p:nvPr/>
        </p:nvGrpSpPr>
        <p:grpSpPr bwMode="auto">
          <a:xfrm>
            <a:off x="5702300" y="3448050"/>
            <a:ext cx="2355850" cy="827088"/>
            <a:chOff x="5753835" y="3933631"/>
            <a:chExt cx="2355642" cy="827675"/>
          </a:xfrm>
        </p:grpSpPr>
        <p:grpSp>
          <p:nvGrpSpPr>
            <p:cNvPr id="86028" name="Group 17"/>
            <p:cNvGrpSpPr>
              <a:grpSpLocks/>
            </p:cNvGrpSpPr>
            <p:nvPr/>
          </p:nvGrpSpPr>
          <p:grpSpPr bwMode="auto">
            <a:xfrm>
              <a:off x="5753835" y="3933631"/>
              <a:ext cx="2355642" cy="576873"/>
              <a:chOff x="5909094" y="2380879"/>
              <a:chExt cx="2355642" cy="576873"/>
            </a:xfrm>
          </p:grpSpPr>
          <p:sp>
            <p:nvSpPr>
              <p:cNvPr id="86031" name="Oval 18"/>
              <p:cNvSpPr>
                <a:spLocks noChangeArrowheads="1"/>
              </p:cNvSpPr>
              <p:nvPr/>
            </p:nvSpPr>
            <p:spPr bwMode="auto">
              <a:xfrm>
                <a:off x="5909094" y="2605177"/>
                <a:ext cx="336431" cy="346234"/>
              </a:xfrm>
              <a:prstGeom prst="ellipse">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000"/>
                  <a:t>1</a:t>
                </a:r>
              </a:p>
            </p:txBody>
          </p:sp>
          <p:sp>
            <p:nvSpPr>
              <p:cNvPr id="86032" name="Oval 19"/>
              <p:cNvSpPr>
                <a:spLocks noChangeArrowheads="1"/>
              </p:cNvSpPr>
              <p:nvPr/>
            </p:nvSpPr>
            <p:spPr bwMode="auto">
              <a:xfrm>
                <a:off x="7928305" y="2605177"/>
                <a:ext cx="336431" cy="346234"/>
              </a:xfrm>
              <a:prstGeom prst="ellipse">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000"/>
                  <a:t>2</a:t>
                </a:r>
              </a:p>
            </p:txBody>
          </p:sp>
          <p:sp>
            <p:nvSpPr>
              <p:cNvPr id="86033" name="Oval 20"/>
              <p:cNvSpPr>
                <a:spLocks noChangeArrowheads="1"/>
              </p:cNvSpPr>
              <p:nvPr/>
            </p:nvSpPr>
            <p:spPr bwMode="auto">
              <a:xfrm>
                <a:off x="6911727" y="2611518"/>
                <a:ext cx="336431" cy="346234"/>
              </a:xfrm>
              <a:prstGeom prst="ellipse">
                <a:avLst/>
              </a:prstGeom>
              <a:solidFill>
                <a:schemeClr val="accent1"/>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000"/>
                  <a:t>3</a:t>
                </a:r>
              </a:p>
            </p:txBody>
          </p:sp>
          <p:cxnSp>
            <p:nvCxnSpPr>
              <p:cNvPr id="86034" name="Straight Arrow Connector 21"/>
              <p:cNvCxnSpPr>
                <a:cxnSpLocks noChangeShapeType="1"/>
                <a:stCxn id="86032" idx="2"/>
                <a:endCxn id="86033" idx="6"/>
              </p:cNvCxnSpPr>
              <p:nvPr/>
            </p:nvCxnSpPr>
            <p:spPr bwMode="auto">
              <a:xfrm flipH="1">
                <a:off x="7248158" y="2778294"/>
                <a:ext cx="680147" cy="6341"/>
              </a:xfrm>
              <a:prstGeom prst="straightConnector1">
                <a:avLst/>
              </a:prstGeom>
              <a:noFill/>
              <a:ln w="28575"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86035" name="Freeform 22"/>
              <p:cNvSpPr>
                <a:spLocks/>
              </p:cNvSpPr>
              <p:nvPr/>
            </p:nvSpPr>
            <p:spPr bwMode="auto">
              <a:xfrm>
                <a:off x="6176513" y="2380879"/>
                <a:ext cx="1837427" cy="258804"/>
              </a:xfrm>
              <a:custGeom>
                <a:avLst/>
                <a:gdLst>
                  <a:gd name="T0" fmla="*/ 0 w 1837427"/>
                  <a:gd name="T1" fmla="*/ 258804 h 258804"/>
                  <a:gd name="T2" fmla="*/ 914400 w 1837427"/>
                  <a:gd name="T3" fmla="*/ 12 h 258804"/>
                  <a:gd name="T4" fmla="*/ 1837427 w 1837427"/>
                  <a:gd name="T5" fmla="*/ 250178 h 258804"/>
                  <a:gd name="T6" fmla="*/ 0 60000 65536"/>
                  <a:gd name="T7" fmla="*/ 0 60000 65536"/>
                  <a:gd name="T8" fmla="*/ 0 60000 65536"/>
                </a:gdLst>
                <a:ahLst/>
                <a:cxnLst>
                  <a:cxn ang="T6">
                    <a:pos x="T0" y="T1"/>
                  </a:cxn>
                  <a:cxn ang="T7">
                    <a:pos x="T2" y="T3"/>
                  </a:cxn>
                  <a:cxn ang="T8">
                    <a:pos x="T4" y="T5"/>
                  </a:cxn>
                </a:cxnLst>
                <a:rect l="0" t="0" r="r" b="b"/>
                <a:pathLst>
                  <a:path w="1837427" h="258804">
                    <a:moveTo>
                      <a:pt x="0" y="258804"/>
                    </a:moveTo>
                    <a:cubicBezTo>
                      <a:pt x="304081" y="130127"/>
                      <a:pt x="608162" y="1450"/>
                      <a:pt x="914400" y="12"/>
                    </a:cubicBezTo>
                    <a:cubicBezTo>
                      <a:pt x="1220638" y="-1426"/>
                      <a:pt x="1529032" y="124376"/>
                      <a:pt x="1837427" y="250178"/>
                    </a:cubicBezTo>
                  </a:path>
                </a:pathLst>
              </a:custGeom>
              <a:noFill/>
              <a:ln w="28575"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86036" name="Straight Arrow Connector 23"/>
              <p:cNvCxnSpPr>
                <a:cxnSpLocks noChangeShapeType="1"/>
              </p:cNvCxnSpPr>
              <p:nvPr/>
            </p:nvCxnSpPr>
            <p:spPr bwMode="auto">
              <a:xfrm>
                <a:off x="7858664" y="2573328"/>
                <a:ext cx="155276" cy="61878"/>
              </a:xfrm>
              <a:prstGeom prst="straightConnector1">
                <a:avLst/>
              </a:prstGeom>
              <a:noFill/>
              <a:ln w="28575" algn="ctr">
                <a:solidFill>
                  <a:srgbClr val="FF0000"/>
                </a:solidFill>
                <a:round/>
                <a:headEnd/>
                <a:tailEnd type="triangle" w="med" len="med"/>
              </a:ln>
              <a:extLst>
                <a:ext uri="{909E8E84-426E-40DD-AFC4-6F175D3DCCD1}">
                  <a14:hiddenFill xmlns:a14="http://schemas.microsoft.com/office/drawing/2010/main">
                    <a:noFill/>
                  </a14:hiddenFill>
                </a:ext>
              </a:extLst>
            </p:spPr>
          </p:cxnSp>
        </p:grpSp>
        <p:sp>
          <p:nvSpPr>
            <p:cNvPr id="86029" name="Freeform 24"/>
            <p:cNvSpPr>
              <a:spLocks/>
            </p:cNvSpPr>
            <p:nvPr/>
          </p:nvSpPr>
          <p:spPr bwMode="auto">
            <a:xfrm rot="10800000">
              <a:off x="6026987" y="4485897"/>
              <a:ext cx="1798026" cy="275409"/>
            </a:xfrm>
            <a:custGeom>
              <a:avLst/>
              <a:gdLst>
                <a:gd name="T0" fmla="*/ 0 w 1837427"/>
                <a:gd name="T1" fmla="*/ 293079 h 258804"/>
                <a:gd name="T2" fmla="*/ 875604 w 1837427"/>
                <a:gd name="T3" fmla="*/ 14 h 258804"/>
                <a:gd name="T4" fmla="*/ 1759470 w 1837427"/>
                <a:gd name="T5" fmla="*/ 283311 h 258804"/>
                <a:gd name="T6" fmla="*/ 0 60000 65536"/>
                <a:gd name="T7" fmla="*/ 0 60000 65536"/>
                <a:gd name="T8" fmla="*/ 0 60000 65536"/>
              </a:gdLst>
              <a:ahLst/>
              <a:cxnLst>
                <a:cxn ang="T6">
                  <a:pos x="T0" y="T1"/>
                </a:cxn>
                <a:cxn ang="T7">
                  <a:pos x="T2" y="T3"/>
                </a:cxn>
                <a:cxn ang="T8">
                  <a:pos x="T4" y="T5"/>
                </a:cxn>
              </a:cxnLst>
              <a:rect l="0" t="0" r="r" b="b"/>
              <a:pathLst>
                <a:path w="1837427" h="258804">
                  <a:moveTo>
                    <a:pt x="0" y="258804"/>
                  </a:moveTo>
                  <a:cubicBezTo>
                    <a:pt x="304081" y="130127"/>
                    <a:pt x="608162" y="1450"/>
                    <a:pt x="914400" y="12"/>
                  </a:cubicBezTo>
                  <a:cubicBezTo>
                    <a:pt x="1220638" y="-1426"/>
                    <a:pt x="1529032" y="124376"/>
                    <a:pt x="1837427" y="250178"/>
                  </a:cubicBezTo>
                </a:path>
              </a:pathLst>
            </a:custGeom>
            <a:noFill/>
            <a:ln w="28575"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86030" name="Straight Arrow Connector 25"/>
            <p:cNvCxnSpPr>
              <a:cxnSpLocks noChangeShapeType="1"/>
            </p:cNvCxnSpPr>
            <p:nvPr/>
          </p:nvCxnSpPr>
          <p:spPr bwMode="auto">
            <a:xfrm flipH="1" flipV="1">
              <a:off x="5982437" y="4472696"/>
              <a:ext cx="215658" cy="101210"/>
            </a:xfrm>
            <a:prstGeom prst="straightConnector1">
              <a:avLst/>
            </a:prstGeom>
            <a:noFill/>
            <a:ln w="28575" algn="ctr">
              <a:solidFill>
                <a:srgbClr val="FF0000"/>
              </a:solidFill>
              <a:round/>
              <a:headEnd/>
              <a:tailEnd type="triangle" w="med" len="med"/>
            </a:ln>
            <a:extLst>
              <a:ext uri="{909E8E84-426E-40DD-AFC4-6F175D3DCCD1}">
                <a14:hiddenFill xmlns:a14="http://schemas.microsoft.com/office/drawing/2010/main">
                  <a:noFill/>
                </a14:hiddenFill>
              </a:ext>
            </a:extLst>
          </p:spPr>
        </p:cxnSp>
      </p:grpSp>
      <p:sp>
        <p:nvSpPr>
          <p:cNvPr id="31" name="Rectangle 3"/>
          <p:cNvSpPr txBox="1">
            <a:spLocks noChangeArrowheads="1"/>
          </p:cNvSpPr>
          <p:nvPr/>
        </p:nvSpPr>
        <p:spPr bwMode="auto">
          <a:xfrm>
            <a:off x="808038" y="1265238"/>
            <a:ext cx="3824287" cy="3176587"/>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1800" u="sng" kern="0" dirty="0">
                <a:latin typeface="Times New Roman" panose="02020603050405020304" pitchFamily="18" charset="0"/>
                <a:cs typeface="Times New Roman" panose="02020603050405020304" pitchFamily="18" charset="0"/>
              </a:rPr>
              <a:t>Algorithm </a:t>
            </a:r>
            <a:r>
              <a:rPr lang="en-US" altLang="en-US" sz="1800" u="sng" kern="0" dirty="0" err="1">
                <a:latin typeface="Times New Roman" panose="02020603050405020304" pitchFamily="18" charset="0"/>
                <a:cs typeface="Times New Roman" panose="02020603050405020304" pitchFamily="18" charset="0"/>
              </a:rPr>
              <a:t>TestCS</a:t>
            </a:r>
            <a:r>
              <a:rPr lang="en-US" altLang="en-US" sz="1800" u="sng" kern="0" dirty="0">
                <a:latin typeface="Times New Roman" panose="02020603050405020304" pitchFamily="18" charset="0"/>
                <a:cs typeface="Times New Roman" panose="02020603050405020304" pitchFamily="18" charset="0"/>
              </a:rPr>
              <a:t>.</a:t>
            </a:r>
          </a:p>
          <a:p>
            <a:pPr marL="0" indent="0" eaLnBrk="1" hangingPunct="1">
              <a:buFontTx/>
              <a:buNone/>
              <a:defRPr/>
            </a:pPr>
            <a:r>
              <a:rPr lang="en-US" altLang="en-US" sz="1800" kern="0" dirty="0">
                <a:latin typeface="Times New Roman" panose="02020603050405020304" pitchFamily="18" charset="0"/>
                <a:cs typeface="Times New Roman" panose="02020603050405020304" pitchFamily="18" charset="0"/>
              </a:rPr>
              <a:t>Input: a schedule </a:t>
            </a:r>
            <a:r>
              <a:rPr lang="en-US" altLang="en-US" sz="1800" kern="0" dirty="0">
                <a:solidFill>
                  <a:srgbClr val="00B050"/>
                </a:solidFill>
                <a:latin typeface="Times New Roman" panose="02020603050405020304" pitchFamily="18" charset="0"/>
                <a:cs typeface="Times New Roman" panose="02020603050405020304" pitchFamily="18" charset="0"/>
              </a:rPr>
              <a:t>S</a:t>
            </a:r>
            <a:endParaRPr lang="en-US" altLang="en-US" sz="1800" kern="0" dirty="0">
              <a:latin typeface="Times New Roman" panose="02020603050405020304" pitchFamily="18" charset="0"/>
              <a:cs typeface="Times New Roman" panose="02020603050405020304" pitchFamily="18" charset="0"/>
            </a:endParaRP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Build a directed graph </a:t>
            </a:r>
            <a:r>
              <a:rPr lang="en-US" altLang="en-US" sz="1800" kern="0" dirty="0">
                <a:solidFill>
                  <a:srgbClr val="00B050"/>
                </a:solidFill>
                <a:latin typeface="Times New Roman" panose="02020603050405020304" pitchFamily="18" charset="0"/>
                <a:cs typeface="Times New Roman" panose="02020603050405020304" pitchFamily="18" charset="0"/>
              </a:rPr>
              <a:t>G</a:t>
            </a:r>
            <a:r>
              <a:rPr lang="en-US" altLang="en-US" sz="1800" kern="0" baseline="-25000" dirty="0">
                <a:solidFill>
                  <a:srgbClr val="00B050"/>
                </a:solidFill>
                <a:latin typeface="Times New Roman" panose="02020603050405020304" pitchFamily="18" charset="0"/>
                <a:cs typeface="Times New Roman" panose="02020603050405020304" pitchFamily="18" charset="0"/>
              </a:rPr>
              <a:t>S</a:t>
            </a:r>
            <a:r>
              <a:rPr lang="en-US" altLang="en-US" sz="1800" kern="0" dirty="0">
                <a:latin typeface="Times New Roman" panose="02020603050405020304" pitchFamily="18" charset="0"/>
                <a:cs typeface="Times New Roman" panose="02020603050405020304" pitchFamily="18" charset="0"/>
              </a:rPr>
              <a:t>; </a:t>
            </a: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Each transaction is a node in G</a:t>
            </a:r>
            <a:r>
              <a:rPr lang="en-US" altLang="en-US" sz="1800" kern="0" baseline="-25000" dirty="0">
                <a:latin typeface="Times New Roman" panose="02020603050405020304" pitchFamily="18" charset="0"/>
                <a:cs typeface="Times New Roman" panose="02020603050405020304" pitchFamily="18" charset="0"/>
              </a:rPr>
              <a:t>S</a:t>
            </a:r>
            <a:r>
              <a:rPr lang="en-US" altLang="en-US" sz="1800" kern="0" dirty="0">
                <a:latin typeface="Times New Roman" panose="02020603050405020304" pitchFamily="18" charset="0"/>
                <a:cs typeface="Times New Roman" panose="02020603050405020304" pitchFamily="18" charset="0"/>
              </a:rPr>
              <a:t>;</a:t>
            </a: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If two actions a</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and a</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conflict, where a</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and a</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are by T</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and T</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resp., and a</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is before a</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in S, then add an edge from T</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 to T</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 in G</a:t>
            </a:r>
            <a:r>
              <a:rPr lang="en-US" altLang="en-US" sz="1800" kern="0" baseline="-25000" dirty="0">
                <a:latin typeface="Times New Roman" panose="02020603050405020304" pitchFamily="18" charset="0"/>
                <a:cs typeface="Times New Roman" panose="02020603050405020304" pitchFamily="18" charset="0"/>
              </a:rPr>
              <a:t>S</a:t>
            </a:r>
            <a:r>
              <a:rPr lang="en-US" altLang="en-US" sz="1800" kern="0" dirty="0">
                <a:latin typeface="Times New Roman" panose="02020603050405020304" pitchFamily="18" charset="0"/>
                <a:cs typeface="Times New Roman" panose="02020603050405020304" pitchFamily="18" charset="0"/>
              </a:rPr>
              <a:t>;</a:t>
            </a:r>
          </a:p>
          <a:p>
            <a:pPr marL="457200" indent="-457200" eaLnBrk="1" hangingPunct="1">
              <a:buFont typeface="+mj-lt"/>
              <a:buAutoNum type="arabicPeriod"/>
              <a:defRPr/>
            </a:pPr>
            <a:r>
              <a:rPr lang="en-US" altLang="en-US" sz="1800" kern="0" dirty="0">
                <a:latin typeface="Times New Roman" panose="02020603050405020304" pitchFamily="18" charset="0"/>
                <a:cs typeface="Times New Roman" panose="02020603050405020304" pitchFamily="18" charset="0"/>
              </a:rPr>
              <a:t>S is conflict-serializable if and only if G</a:t>
            </a:r>
            <a:r>
              <a:rPr lang="en-US" altLang="en-US" sz="1800" kern="0" baseline="-25000" dirty="0">
                <a:latin typeface="Times New Roman" panose="02020603050405020304" pitchFamily="18" charset="0"/>
                <a:cs typeface="Times New Roman" panose="02020603050405020304" pitchFamily="18" charset="0"/>
              </a:rPr>
              <a:t>S  </a:t>
            </a:r>
            <a:r>
              <a:rPr lang="en-US" altLang="en-US" sz="1800" kern="0" dirty="0">
                <a:latin typeface="Times New Roman" panose="02020603050405020304" pitchFamily="18" charset="0"/>
                <a:cs typeface="Times New Roman" panose="02020603050405020304" pitchFamily="18" charset="0"/>
              </a:rPr>
              <a:t>contains no cycle.</a:t>
            </a:r>
          </a:p>
          <a:p>
            <a:pPr marL="0" indent="0" eaLnBrk="1" hangingPunct="1">
              <a:buFontTx/>
              <a:buNone/>
              <a:defRPr/>
            </a:pPr>
            <a:endParaRPr lang="en-US" altLang="en-US" sz="1800" kern="0" dirty="0">
              <a:solidFill>
                <a:srgbClr val="00B050"/>
              </a:solidFill>
              <a:latin typeface="Times New Roman" panose="02020603050405020304" pitchFamily="18" charset="0"/>
              <a:cs typeface="Times New Roman" panose="02020603050405020304" pitchFamily="18" charset="0"/>
            </a:endParaRPr>
          </a:p>
        </p:txBody>
      </p:sp>
      <p:sp>
        <p:nvSpPr>
          <p:cNvPr id="86025" name="TextBox 9"/>
          <p:cNvSpPr txBox="1">
            <a:spLocks noChangeArrowheads="1"/>
          </p:cNvSpPr>
          <p:nvPr/>
        </p:nvSpPr>
        <p:spPr bwMode="auto">
          <a:xfrm>
            <a:off x="808038" y="4603750"/>
            <a:ext cx="7559675" cy="1816100"/>
          </a:xfrm>
          <a:prstGeom prst="rect">
            <a:avLst/>
          </a:prstGeom>
          <a:solidFill>
            <a:srgbClr val="FFFF00"/>
          </a:solidFill>
          <a:ln w="9525">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latin typeface="Times New Roman" panose="02020603050405020304" pitchFamily="18" charset="0"/>
                <a:cs typeface="Times New Roman" panose="02020603050405020304" pitchFamily="18" charset="0"/>
              </a:rPr>
              <a:t>Why does the algorithm work?</a:t>
            </a:r>
          </a:p>
          <a:p>
            <a:pPr>
              <a:spcBef>
                <a:spcPct val="0"/>
              </a:spcBef>
              <a:buFontTx/>
              <a:buNone/>
            </a:pPr>
            <a:r>
              <a:rPr lang="en-US" altLang="en-US" sz="1400">
                <a:solidFill>
                  <a:srgbClr val="FF0000"/>
                </a:solidFill>
                <a:latin typeface="Times New Roman" panose="02020603050405020304" pitchFamily="18" charset="0"/>
                <a:cs typeface="Times New Roman" panose="02020603050405020304" pitchFamily="18" charset="0"/>
              </a:rPr>
              <a:t>Claim: If G</a:t>
            </a:r>
            <a:r>
              <a:rPr lang="en-US" altLang="en-US" sz="1400" baseline="-25000">
                <a:solidFill>
                  <a:srgbClr val="FF0000"/>
                </a:solidFill>
                <a:latin typeface="Times New Roman" panose="02020603050405020304" pitchFamily="18" charset="0"/>
                <a:cs typeface="Times New Roman" panose="02020603050405020304" pitchFamily="18" charset="0"/>
              </a:rPr>
              <a:t>S</a:t>
            </a:r>
            <a:r>
              <a:rPr lang="en-US" altLang="en-US" sz="1400">
                <a:solidFill>
                  <a:srgbClr val="FF0000"/>
                </a:solidFill>
                <a:latin typeface="Times New Roman" panose="02020603050405020304" pitchFamily="18" charset="0"/>
                <a:cs typeface="Times New Roman" panose="02020603050405020304" pitchFamily="18" charset="0"/>
              </a:rPr>
              <a:t> is acyclic, then S is equivalent to any serial schedule obtained by topologically sorting G</a:t>
            </a:r>
            <a:r>
              <a:rPr lang="en-US" altLang="en-US" sz="1400" baseline="-25000">
                <a:solidFill>
                  <a:srgbClr val="FF0000"/>
                </a:solidFill>
                <a:latin typeface="Times New Roman" panose="02020603050405020304" pitchFamily="18" charset="0"/>
                <a:cs typeface="Times New Roman" panose="02020603050405020304" pitchFamily="18" charset="0"/>
              </a:rPr>
              <a:t>S</a:t>
            </a:r>
            <a:r>
              <a:rPr lang="en-US" altLang="en-US" sz="1400">
                <a:solidFill>
                  <a:srgbClr val="FF0000"/>
                </a:solidFill>
                <a:latin typeface="Times New Roman" panose="02020603050405020304" pitchFamily="18" charset="0"/>
                <a:cs typeface="Times New Roman" panose="02020603050405020304" pitchFamily="18" charset="0"/>
              </a:rPr>
              <a:t>.</a:t>
            </a:r>
          </a:p>
          <a:p>
            <a:pPr>
              <a:spcBef>
                <a:spcPct val="0"/>
              </a:spcBef>
              <a:buFontTx/>
              <a:buNone/>
            </a:pPr>
            <a:endParaRPr lang="en-US" altLang="en-US" sz="1400">
              <a:latin typeface="Times New Roman" panose="02020603050405020304" pitchFamily="18" charset="0"/>
              <a:cs typeface="Times New Roman" panose="02020603050405020304" pitchFamily="18" charset="0"/>
            </a:endParaRPr>
          </a:p>
          <a:p>
            <a:pPr>
              <a:spcBef>
                <a:spcPct val="0"/>
              </a:spcBef>
              <a:buFontTx/>
              <a:buNone/>
            </a:pPr>
            <a:r>
              <a:rPr lang="en-US" altLang="en-US" sz="1400" i="1">
                <a:latin typeface="Times New Roman" panose="02020603050405020304" pitchFamily="18" charset="0"/>
                <a:cs typeface="Times New Roman" panose="02020603050405020304" pitchFamily="18" charset="0"/>
              </a:rPr>
              <a:t>Proof.</a:t>
            </a:r>
            <a:r>
              <a:rPr lang="en-US" altLang="en-US" sz="1400">
                <a:latin typeface="Times New Roman" panose="02020603050405020304" pitchFamily="18" charset="0"/>
                <a:cs typeface="Times New Roman" panose="02020603050405020304" pitchFamily="18" charset="0"/>
              </a:rPr>
              <a:t> Let T</a:t>
            </a:r>
            <a:r>
              <a:rPr lang="en-US" altLang="en-US" sz="1400" baseline="-25000">
                <a:latin typeface="Times New Roman" panose="02020603050405020304" pitchFamily="18" charset="0"/>
                <a:cs typeface="Times New Roman" panose="02020603050405020304" pitchFamily="18" charset="0"/>
              </a:rPr>
              <a:t>1</a:t>
            </a:r>
            <a:r>
              <a:rPr lang="en-US" altLang="en-US" sz="1400">
                <a:latin typeface="Times New Roman" panose="02020603050405020304" pitchFamily="18" charset="0"/>
                <a:cs typeface="Times New Roman" panose="02020603050405020304" pitchFamily="18" charset="0"/>
              </a:rPr>
              <a:t>T</a:t>
            </a:r>
            <a:r>
              <a:rPr lang="en-US" altLang="en-US" sz="1400" baseline="-25000">
                <a:latin typeface="Times New Roman" panose="02020603050405020304" pitchFamily="18" charset="0"/>
                <a:cs typeface="Times New Roman" panose="02020603050405020304" pitchFamily="18" charset="0"/>
              </a:rPr>
              <a:t>2</a:t>
            </a:r>
            <a:r>
              <a:rPr lang="en-US" altLang="en-US" sz="1400">
                <a:latin typeface="Times New Roman" panose="02020603050405020304" pitchFamily="18" charset="0"/>
                <a:cs typeface="Times New Roman" panose="02020603050405020304" pitchFamily="18" charset="0"/>
              </a:rPr>
              <a:t> … T</a:t>
            </a:r>
            <a:r>
              <a:rPr lang="en-US" altLang="en-US" sz="1400" i="1" baseline="-25000">
                <a:latin typeface="Times New Roman" panose="02020603050405020304" pitchFamily="18" charset="0"/>
                <a:cs typeface="Times New Roman" panose="02020603050405020304" pitchFamily="18" charset="0"/>
              </a:rPr>
              <a:t>k</a:t>
            </a:r>
            <a:r>
              <a:rPr lang="en-US" altLang="en-US" sz="1400">
                <a:latin typeface="Times New Roman" panose="02020603050405020304" pitchFamily="18" charset="0"/>
                <a:cs typeface="Times New Roman" panose="02020603050405020304" pitchFamily="18" charset="0"/>
              </a:rPr>
              <a:t> be a topological order of G</a:t>
            </a:r>
            <a:r>
              <a:rPr lang="en-US" altLang="en-US" sz="1400" baseline="-25000">
                <a:latin typeface="Times New Roman" panose="02020603050405020304" pitchFamily="18" charset="0"/>
                <a:cs typeface="Times New Roman" panose="02020603050405020304" pitchFamily="18" charset="0"/>
              </a:rPr>
              <a:t>S</a:t>
            </a:r>
            <a:r>
              <a:rPr lang="en-US" altLang="en-US" sz="1400">
                <a:latin typeface="Times New Roman" panose="02020603050405020304" pitchFamily="18" charset="0"/>
                <a:cs typeface="Times New Roman" panose="02020603050405020304" pitchFamily="18" charset="0"/>
              </a:rPr>
              <a:t>. Since there is no edge into T</a:t>
            </a:r>
            <a:r>
              <a:rPr lang="en-US" altLang="en-US" sz="1400" baseline="-25000">
                <a:latin typeface="Times New Roman" panose="02020603050405020304" pitchFamily="18" charset="0"/>
                <a:cs typeface="Times New Roman" panose="02020603050405020304" pitchFamily="18" charset="0"/>
              </a:rPr>
              <a:t>1</a:t>
            </a:r>
            <a:r>
              <a:rPr lang="en-US" altLang="en-US" sz="1400">
                <a:latin typeface="Times New Roman" panose="02020603050405020304" pitchFamily="18" charset="0"/>
                <a:cs typeface="Times New Roman" panose="02020603050405020304" pitchFamily="18" charset="0"/>
              </a:rPr>
              <a:t>, for each action </a:t>
            </a:r>
            <a:r>
              <a:rPr lang="en-US" altLang="en-US" sz="1400" i="1">
                <a:latin typeface="Times New Roman" panose="02020603050405020304" pitchFamily="18" charset="0"/>
                <a:cs typeface="Times New Roman" panose="02020603050405020304" pitchFamily="18" charset="0"/>
              </a:rPr>
              <a:t>a</a:t>
            </a:r>
            <a:r>
              <a:rPr lang="en-US" altLang="en-US" sz="1400">
                <a:latin typeface="Times New Roman" panose="02020603050405020304" pitchFamily="18" charset="0"/>
                <a:cs typeface="Times New Roman" panose="02020603050405020304" pitchFamily="18" charset="0"/>
              </a:rPr>
              <a:t> in T</a:t>
            </a:r>
            <a:r>
              <a:rPr lang="en-US" altLang="en-US" sz="1400" baseline="-25000">
                <a:latin typeface="Times New Roman" panose="02020603050405020304" pitchFamily="18" charset="0"/>
                <a:cs typeface="Times New Roman" panose="02020603050405020304" pitchFamily="18" charset="0"/>
              </a:rPr>
              <a:t>1</a:t>
            </a:r>
            <a:r>
              <a:rPr lang="en-US" altLang="en-US" sz="1400">
                <a:latin typeface="Times New Roman" panose="02020603050405020304" pitchFamily="18" charset="0"/>
                <a:cs typeface="Times New Roman" panose="02020603050405020304" pitchFamily="18" charset="0"/>
              </a:rPr>
              <a:t>, there is no action from other transactions that conflict </a:t>
            </a:r>
            <a:r>
              <a:rPr lang="en-US" altLang="en-US" sz="1400" i="1">
                <a:latin typeface="Times New Roman" panose="02020603050405020304" pitchFamily="18" charset="0"/>
                <a:cs typeface="Times New Roman" panose="02020603050405020304" pitchFamily="18" charset="0"/>
              </a:rPr>
              <a:t>a</a:t>
            </a:r>
            <a:r>
              <a:rPr lang="en-US" altLang="en-US" sz="1400">
                <a:latin typeface="Times New Roman" panose="02020603050405020304" pitchFamily="18" charset="0"/>
                <a:cs typeface="Times New Roman" panose="02020603050405020304" pitchFamily="18" charset="0"/>
              </a:rPr>
              <a:t> and appears in S before </a:t>
            </a:r>
            <a:r>
              <a:rPr lang="en-US" altLang="en-US" sz="1400" i="1">
                <a:latin typeface="Times New Roman" panose="02020603050405020304" pitchFamily="18" charset="0"/>
                <a:cs typeface="Times New Roman" panose="02020603050405020304" pitchFamily="18" charset="0"/>
              </a:rPr>
              <a:t>a</a:t>
            </a:r>
            <a:r>
              <a:rPr lang="en-US" altLang="en-US" sz="1400">
                <a:latin typeface="Times New Roman" panose="02020603050405020304" pitchFamily="18" charset="0"/>
                <a:cs typeface="Times New Roman" panose="02020603050405020304" pitchFamily="18" charset="0"/>
              </a:rPr>
              <a:t>. Therefore, the actions of T</a:t>
            </a:r>
            <a:r>
              <a:rPr lang="en-US" altLang="en-US" sz="1400" baseline="-25000">
                <a:latin typeface="Times New Roman" panose="02020603050405020304" pitchFamily="18" charset="0"/>
                <a:cs typeface="Times New Roman" panose="02020603050405020304" pitchFamily="18" charset="0"/>
              </a:rPr>
              <a:t>1</a:t>
            </a:r>
            <a:r>
              <a:rPr lang="en-US" altLang="en-US" sz="1400">
                <a:latin typeface="Times New Roman" panose="02020603050405020304" pitchFamily="18" charset="0"/>
                <a:cs typeface="Times New Roman" panose="02020603050405020304" pitchFamily="18" charset="0"/>
              </a:rPr>
              <a:t> can be all swapped with non-conflict actions and move to the front of the schedule, resulting in an equivalent schedule. Now by induction we can also convert the rest of the schedule into an equivalent serial schedule.  </a:t>
            </a:r>
          </a:p>
        </p:txBody>
      </p:sp>
      <p:sp>
        <p:nvSpPr>
          <p:cNvPr id="86026" name="Oval Callout 28"/>
          <p:cNvSpPr>
            <a:spLocks noChangeArrowheads="1"/>
          </p:cNvSpPr>
          <p:nvPr/>
        </p:nvSpPr>
        <p:spPr bwMode="auto">
          <a:xfrm>
            <a:off x="5108575" y="1001713"/>
            <a:ext cx="1597025" cy="736600"/>
          </a:xfrm>
          <a:prstGeom prst="wedgeEllipseCallout">
            <a:avLst>
              <a:gd name="adj1" fmla="val -51986"/>
              <a:gd name="adj2" fmla="val 48782"/>
            </a:avLst>
          </a:prstGeom>
          <a:solidFill>
            <a:srgbClr val="92D050"/>
          </a:solidFill>
          <a:ln w="9525" algn="ctr">
            <a:solidFill>
              <a:schemeClr val="tx1"/>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400">
                <a:latin typeface="Times New Roman" panose="02020603050405020304" pitchFamily="18" charset="0"/>
                <a:cs typeface="Times New Roman" panose="02020603050405020304" pitchFamily="18" charset="0"/>
              </a:rPr>
              <a:t>conflict-serializable</a:t>
            </a:r>
          </a:p>
        </p:txBody>
      </p:sp>
      <p:sp>
        <p:nvSpPr>
          <p:cNvPr id="86027" name="Oval Callout 33"/>
          <p:cNvSpPr>
            <a:spLocks noChangeArrowheads="1"/>
          </p:cNvSpPr>
          <p:nvPr/>
        </p:nvSpPr>
        <p:spPr bwMode="auto">
          <a:xfrm>
            <a:off x="4133850" y="3721100"/>
            <a:ext cx="1585913" cy="735013"/>
          </a:xfrm>
          <a:prstGeom prst="wedgeEllipseCallout">
            <a:avLst>
              <a:gd name="adj1" fmla="val 11046"/>
              <a:gd name="adj2" fmla="val -101296"/>
            </a:avLst>
          </a:prstGeom>
          <a:solidFill>
            <a:srgbClr val="FF0000"/>
          </a:solidFill>
          <a:ln w="9525" algn="ctr">
            <a:solidFill>
              <a:schemeClr val="tx1"/>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400">
                <a:latin typeface="Times New Roman" panose="02020603050405020304" pitchFamily="18" charset="0"/>
                <a:cs typeface="Times New Roman" panose="02020603050405020304" pitchFamily="18" charset="0"/>
              </a:rPr>
              <a:t>Not conflict-serializable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8"/>
          <p:cNvSpPr>
            <a:spLocks noChangeArrowheads="1"/>
          </p:cNvSpPr>
          <p:nvPr/>
        </p:nvSpPr>
        <p:spPr bwMode="auto">
          <a:xfrm>
            <a:off x="896938" y="471488"/>
            <a:ext cx="73850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Enforcing Conflict-Serializability</a:t>
            </a:r>
          </a:p>
        </p:txBody>
      </p:sp>
      <p:sp>
        <p:nvSpPr>
          <p:cNvPr id="4" name="Rectangle 3"/>
          <p:cNvSpPr txBox="1">
            <a:spLocks noChangeArrowheads="1"/>
          </p:cNvSpPr>
          <p:nvPr/>
        </p:nvSpPr>
        <p:spPr bwMode="auto">
          <a:xfrm>
            <a:off x="808038" y="1230313"/>
            <a:ext cx="7473950" cy="2197100"/>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2800" u="sng" kern="0" dirty="0">
                <a:latin typeface="Times New Roman" panose="02020603050405020304" pitchFamily="18" charset="0"/>
                <a:cs typeface="Times New Roman" panose="02020603050405020304" pitchFamily="18" charset="0"/>
              </a:rPr>
              <a:t>Using locking protocol</a:t>
            </a:r>
            <a:endParaRPr lang="en-US" altLang="en-US" sz="2800" u="sng" kern="0" dirty="0">
              <a:solidFill>
                <a:srgbClr val="00B050"/>
              </a:solidFill>
              <a:latin typeface="Times New Roman" panose="02020603050405020304" pitchFamily="18" charset="0"/>
              <a:cs typeface="Times New Roman" panose="02020603050405020304" pitchFamily="18" charset="0"/>
            </a:endParaRPr>
          </a:p>
        </p:txBody>
      </p:sp>
      <p:grpSp>
        <p:nvGrpSpPr>
          <p:cNvPr id="87044" name="Group 1"/>
          <p:cNvGrpSpPr>
            <a:grpSpLocks/>
          </p:cNvGrpSpPr>
          <p:nvPr/>
        </p:nvGrpSpPr>
        <p:grpSpPr bwMode="auto">
          <a:xfrm>
            <a:off x="5751513" y="1230313"/>
            <a:ext cx="2668587" cy="2390775"/>
            <a:chOff x="2943225" y="3514756"/>
            <a:chExt cx="2669149" cy="2389802"/>
          </a:xfrm>
        </p:grpSpPr>
        <p:sp>
          <p:nvSpPr>
            <p:cNvPr id="87045" name="Rectangle 4"/>
            <p:cNvSpPr>
              <a:spLocks noChangeArrowheads="1"/>
            </p:cNvSpPr>
            <p:nvPr/>
          </p:nvSpPr>
          <p:spPr bwMode="auto">
            <a:xfrm>
              <a:off x="2943225" y="4265613"/>
              <a:ext cx="1828800" cy="685800"/>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en-US" sz="2000">
                  <a:latin typeface="Times New Roman" panose="02020603050405020304" pitchFamily="18" charset="0"/>
                  <a:cs typeface="Times New Roman" panose="02020603050405020304" pitchFamily="18" charset="0"/>
                </a:rPr>
                <a:t>scheduler</a:t>
              </a:r>
            </a:p>
          </p:txBody>
        </p:sp>
        <p:sp>
          <p:nvSpPr>
            <p:cNvPr id="87046" name="AutoShape 5"/>
            <p:cNvSpPr>
              <a:spLocks noChangeArrowheads="1"/>
            </p:cNvSpPr>
            <p:nvPr/>
          </p:nvSpPr>
          <p:spPr bwMode="auto">
            <a:xfrm>
              <a:off x="3052299" y="5141763"/>
              <a:ext cx="1610652" cy="762795"/>
            </a:xfrm>
            <a:prstGeom prst="can">
              <a:avLst>
                <a:gd name="adj" fmla="val 25000"/>
              </a:avLst>
            </a:prstGeom>
            <a:solidFill>
              <a:schemeClr val="bg1"/>
            </a:solidFill>
            <a:ln w="9525">
              <a:solidFill>
                <a:schemeClr val="tx1"/>
              </a:solidFill>
              <a:round/>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sz="2000">
                <a:latin typeface="Times New Roman" panose="02020603050405020304" pitchFamily="18" charset="0"/>
                <a:cs typeface="Times New Roman" panose="02020603050405020304" pitchFamily="18" charset="0"/>
              </a:endParaRPr>
            </a:p>
          </p:txBody>
        </p:sp>
        <p:sp>
          <p:nvSpPr>
            <p:cNvPr id="87047" name="Line 6"/>
            <p:cNvSpPr>
              <a:spLocks noChangeShapeType="1"/>
            </p:cNvSpPr>
            <p:nvPr/>
          </p:nvSpPr>
          <p:spPr bwMode="auto">
            <a:xfrm flipH="1">
              <a:off x="3873259" y="4951413"/>
              <a:ext cx="1" cy="29036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7048" name="Text Box 7"/>
            <p:cNvSpPr txBox="1">
              <a:spLocks noChangeArrowheads="1"/>
            </p:cNvSpPr>
            <p:nvPr/>
          </p:nvSpPr>
          <p:spPr bwMode="auto">
            <a:xfrm>
              <a:off x="3045454" y="3575138"/>
              <a:ext cx="4267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2000">
                  <a:latin typeface="Times New Roman" panose="02020603050405020304" pitchFamily="18" charset="0"/>
                  <a:cs typeface="Times New Roman" panose="02020603050405020304" pitchFamily="18" charset="0"/>
                </a:rPr>
                <a:t>T</a:t>
              </a:r>
              <a:r>
                <a:rPr lang="en-US" altLang="en-US" sz="2000" baseline="-25000">
                  <a:latin typeface="Times New Roman" panose="02020603050405020304" pitchFamily="18" charset="0"/>
                  <a:cs typeface="Times New Roman" panose="02020603050405020304" pitchFamily="18" charset="0"/>
                </a:rPr>
                <a:t>1</a:t>
              </a:r>
            </a:p>
          </p:txBody>
        </p:sp>
        <p:sp>
          <p:nvSpPr>
            <p:cNvPr id="87049" name="Line 8"/>
            <p:cNvSpPr>
              <a:spLocks noChangeShapeType="1"/>
            </p:cNvSpPr>
            <p:nvPr/>
          </p:nvSpPr>
          <p:spPr bwMode="auto">
            <a:xfrm>
              <a:off x="3230638" y="3932117"/>
              <a:ext cx="53339" cy="33349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87050" name="Line 9"/>
            <p:cNvSpPr>
              <a:spLocks noChangeShapeType="1"/>
            </p:cNvSpPr>
            <p:nvPr/>
          </p:nvSpPr>
          <p:spPr bwMode="auto">
            <a:xfrm flipH="1">
              <a:off x="4422974" y="3946347"/>
              <a:ext cx="57771" cy="31926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87051" name="Rectangle 10"/>
            <p:cNvSpPr>
              <a:spLocks noChangeArrowheads="1"/>
            </p:cNvSpPr>
            <p:nvPr/>
          </p:nvSpPr>
          <p:spPr bwMode="auto">
            <a:xfrm>
              <a:off x="5141350" y="4286332"/>
              <a:ext cx="471024" cy="574589"/>
            </a:xfrm>
            <a:prstGeom prst="rect">
              <a:avLst/>
            </a:prstGeom>
            <a:solidFill>
              <a:schemeClr val="bg1"/>
            </a:solidFill>
            <a:ln w="9525">
              <a:solidFill>
                <a:schemeClr val="tx1"/>
              </a:solidFill>
              <a:prstDash val="sysDot"/>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en-US" sz="1100">
                  <a:latin typeface="Times New Roman" panose="02020603050405020304" pitchFamily="18" charset="0"/>
                  <a:cs typeface="Times New Roman" panose="02020603050405020304" pitchFamily="18" charset="0"/>
                </a:rPr>
                <a:t>lock</a:t>
              </a:r>
            </a:p>
            <a:p>
              <a:pPr algn="ctr" eaLnBrk="1" hangingPunct="1">
                <a:spcBef>
                  <a:spcPct val="0"/>
                </a:spcBef>
                <a:buFontTx/>
                <a:buNone/>
              </a:pPr>
              <a:r>
                <a:rPr lang="en-US" altLang="en-US" sz="1100">
                  <a:latin typeface="Times New Roman" panose="02020603050405020304" pitchFamily="18" charset="0"/>
                  <a:cs typeface="Times New Roman" panose="02020603050405020304" pitchFamily="18" charset="0"/>
                </a:rPr>
                <a:t>table</a:t>
              </a:r>
            </a:p>
          </p:txBody>
        </p:sp>
        <p:sp>
          <p:nvSpPr>
            <p:cNvPr id="87052" name="Line 11"/>
            <p:cNvSpPr>
              <a:spLocks noChangeShapeType="1"/>
            </p:cNvSpPr>
            <p:nvPr/>
          </p:nvSpPr>
          <p:spPr bwMode="auto">
            <a:xfrm>
              <a:off x="4772025" y="4570412"/>
              <a:ext cx="369325" cy="5842"/>
            </a:xfrm>
            <a:prstGeom prst="line">
              <a:avLst/>
            </a:prstGeom>
            <a:noFill/>
            <a:ln w="9525">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7053" name="Text Box 7"/>
            <p:cNvSpPr txBox="1">
              <a:spLocks noChangeArrowheads="1"/>
            </p:cNvSpPr>
            <p:nvPr/>
          </p:nvSpPr>
          <p:spPr bwMode="auto">
            <a:xfrm>
              <a:off x="3375416" y="3575138"/>
              <a:ext cx="4267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2000">
                  <a:latin typeface="Times New Roman" panose="02020603050405020304" pitchFamily="18" charset="0"/>
                  <a:cs typeface="Times New Roman" panose="02020603050405020304" pitchFamily="18" charset="0"/>
                </a:rPr>
                <a:t>T</a:t>
              </a:r>
              <a:r>
                <a:rPr lang="en-US" altLang="en-US" sz="2000" baseline="-25000">
                  <a:latin typeface="Times New Roman" panose="02020603050405020304" pitchFamily="18" charset="0"/>
                  <a:cs typeface="Times New Roman" panose="02020603050405020304" pitchFamily="18" charset="0"/>
                </a:rPr>
                <a:t>2</a:t>
              </a:r>
            </a:p>
          </p:txBody>
        </p:sp>
        <p:sp>
          <p:nvSpPr>
            <p:cNvPr id="87054" name="Line 8"/>
            <p:cNvSpPr>
              <a:spLocks noChangeShapeType="1"/>
            </p:cNvSpPr>
            <p:nvPr/>
          </p:nvSpPr>
          <p:spPr bwMode="auto">
            <a:xfrm>
              <a:off x="3552826" y="3932118"/>
              <a:ext cx="30390" cy="33978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87055" name="Text Box 7"/>
            <p:cNvSpPr txBox="1">
              <a:spLocks noChangeArrowheads="1"/>
            </p:cNvSpPr>
            <p:nvPr/>
          </p:nvSpPr>
          <p:spPr bwMode="auto">
            <a:xfrm>
              <a:off x="4299329" y="3589366"/>
              <a:ext cx="4267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2000">
                  <a:latin typeface="Times New Roman" panose="02020603050405020304" pitchFamily="18" charset="0"/>
                  <a:cs typeface="Times New Roman" panose="02020603050405020304" pitchFamily="18" charset="0"/>
                </a:rPr>
                <a:t>T</a:t>
              </a:r>
              <a:r>
                <a:rPr lang="en-US" altLang="en-US" sz="2000" i="1" baseline="-25000">
                  <a:latin typeface="Times New Roman" panose="02020603050405020304" pitchFamily="18" charset="0"/>
                  <a:cs typeface="Times New Roman" panose="02020603050405020304" pitchFamily="18" charset="0"/>
                </a:rPr>
                <a:t>n</a:t>
              </a:r>
            </a:p>
          </p:txBody>
        </p:sp>
        <p:sp>
          <p:nvSpPr>
            <p:cNvPr id="87056" name="Text Box 7"/>
            <p:cNvSpPr txBox="1">
              <a:spLocks noChangeArrowheads="1"/>
            </p:cNvSpPr>
            <p:nvPr/>
          </p:nvSpPr>
          <p:spPr bwMode="auto">
            <a:xfrm>
              <a:off x="3656896" y="3514756"/>
              <a:ext cx="6976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2000">
                  <a:latin typeface="Times New Roman" panose="02020603050405020304" pitchFamily="18" charset="0"/>
                  <a:cs typeface="Times New Roman" panose="02020603050405020304" pitchFamily="18" charset="0"/>
                </a:rPr>
                <a:t>……</a:t>
              </a:r>
              <a:endParaRPr lang="en-US" altLang="en-US" sz="2000" baseline="-25000">
                <a:latin typeface="Times New Roman" panose="02020603050405020304" pitchFamily="18" charset="0"/>
                <a:cs typeface="Times New Roman" panose="02020603050405020304" pitchFamily="18" charset="0"/>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8"/>
          <p:cNvSpPr>
            <a:spLocks noChangeArrowheads="1"/>
          </p:cNvSpPr>
          <p:nvPr/>
        </p:nvSpPr>
        <p:spPr bwMode="auto">
          <a:xfrm>
            <a:off x="896938" y="471488"/>
            <a:ext cx="73850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Enforcing Conflict-Serializability</a:t>
            </a:r>
          </a:p>
        </p:txBody>
      </p:sp>
      <p:sp>
        <p:nvSpPr>
          <p:cNvPr id="4" name="Rectangle 3"/>
          <p:cNvSpPr txBox="1">
            <a:spLocks noChangeArrowheads="1"/>
          </p:cNvSpPr>
          <p:nvPr/>
        </p:nvSpPr>
        <p:spPr bwMode="auto">
          <a:xfrm>
            <a:off x="808038" y="1230313"/>
            <a:ext cx="7473950" cy="2197100"/>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2800" u="sng" kern="0" dirty="0">
                <a:latin typeface="Times New Roman" panose="02020603050405020304" pitchFamily="18" charset="0"/>
                <a:cs typeface="Times New Roman" panose="02020603050405020304" pitchFamily="18" charset="0"/>
              </a:rPr>
              <a:t>Using locking protocol</a:t>
            </a:r>
            <a:endParaRPr lang="en-US" altLang="en-US" sz="2800" u="sng" kern="0" dirty="0">
              <a:solidFill>
                <a:srgbClr val="00B050"/>
              </a:solidFill>
              <a:latin typeface="Times New Roman" panose="02020603050405020304" pitchFamily="18" charset="0"/>
              <a:cs typeface="Times New Roman" panose="02020603050405020304" pitchFamily="18" charset="0"/>
            </a:endParaRPr>
          </a:p>
        </p:txBody>
      </p:sp>
      <p:sp>
        <p:nvSpPr>
          <p:cNvPr id="5" name="Rectangle 3"/>
          <p:cNvSpPr txBox="1">
            <a:spLocks noChangeArrowheads="1"/>
          </p:cNvSpPr>
          <p:nvPr/>
        </p:nvSpPr>
        <p:spPr bwMode="auto">
          <a:xfrm>
            <a:off x="896938" y="2124075"/>
            <a:ext cx="3821112"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buFontTx/>
              <a:buNone/>
              <a:defRPr/>
            </a:pPr>
            <a:r>
              <a:rPr lang="en-US" altLang="en-US" sz="2800" u="sng" kern="0" dirty="0">
                <a:latin typeface="Times New Roman" panose="02020603050405020304" pitchFamily="18" charset="0"/>
                <a:cs typeface="Times New Roman" panose="02020603050405020304" pitchFamily="18" charset="0"/>
              </a:rPr>
              <a:t>Two new actions:</a:t>
            </a:r>
          </a:p>
          <a:p>
            <a:pPr eaLnBrk="1" hangingPunct="1">
              <a:buFontTx/>
              <a:buNone/>
              <a:defRPr/>
            </a:pPr>
            <a:r>
              <a:rPr lang="en-US" altLang="en-US" sz="2800" kern="0" dirty="0">
                <a:latin typeface="Times New Roman" panose="02020603050405020304" pitchFamily="18" charset="0"/>
                <a:cs typeface="Times New Roman" panose="02020603050405020304" pitchFamily="18" charset="0"/>
              </a:rPr>
              <a:t> lock:		</a:t>
            </a:r>
            <a:r>
              <a:rPr lang="en-US" altLang="en-US" sz="2800" i="1" kern="0" dirty="0">
                <a:solidFill>
                  <a:srgbClr val="FF0000"/>
                </a:solidFill>
                <a:latin typeface="Times New Roman" panose="02020603050405020304" pitchFamily="18" charset="0"/>
                <a:cs typeface="Times New Roman" panose="02020603050405020304" pitchFamily="18" charset="0"/>
              </a:rPr>
              <a:t>l</a:t>
            </a:r>
            <a:r>
              <a:rPr lang="en-US" altLang="en-US" sz="2800" i="1" kern="0" baseline="-25000" dirty="0">
                <a:solidFill>
                  <a:srgbClr val="FF0000"/>
                </a:solidFill>
                <a:latin typeface="Times New Roman" panose="02020603050405020304" pitchFamily="18" charset="0"/>
                <a:cs typeface="Times New Roman" panose="02020603050405020304" pitchFamily="18" charset="0"/>
              </a:rPr>
              <a:t>i</a:t>
            </a:r>
            <a:r>
              <a:rPr lang="en-US" altLang="en-US" sz="2800" kern="0" dirty="0">
                <a:solidFill>
                  <a:srgbClr val="FF0000"/>
                </a:solidFill>
                <a:latin typeface="Times New Roman" panose="02020603050405020304" pitchFamily="18" charset="0"/>
                <a:cs typeface="Times New Roman" panose="02020603050405020304" pitchFamily="18" charset="0"/>
              </a:rPr>
              <a:t>(A)</a:t>
            </a:r>
          </a:p>
          <a:p>
            <a:pPr eaLnBrk="1" hangingPunct="1">
              <a:buFontTx/>
              <a:buNone/>
              <a:defRPr/>
            </a:pPr>
            <a:r>
              <a:rPr lang="en-US" altLang="en-US" sz="2000" kern="0" dirty="0">
                <a:latin typeface="Times New Roman" panose="02020603050405020304" pitchFamily="18" charset="0"/>
                <a:cs typeface="Times New Roman" panose="02020603050405020304" pitchFamily="18" charset="0"/>
              </a:rPr>
              <a:t>(transaction </a:t>
            </a:r>
            <a:r>
              <a:rPr lang="en-US" altLang="en-US" sz="2000" kern="0" dirty="0" err="1">
                <a:latin typeface="Times New Roman" panose="02020603050405020304" pitchFamily="18" charset="0"/>
                <a:cs typeface="Times New Roman" panose="02020603050405020304" pitchFamily="18" charset="0"/>
              </a:rPr>
              <a:t>T</a:t>
            </a:r>
            <a:r>
              <a:rPr lang="en-US" altLang="en-US" sz="2000" i="1" kern="0" baseline="-25000" dirty="0" err="1">
                <a:latin typeface="Times New Roman" panose="02020603050405020304" pitchFamily="18" charset="0"/>
                <a:cs typeface="Times New Roman" panose="02020603050405020304" pitchFamily="18" charset="0"/>
              </a:rPr>
              <a:t>i</a:t>
            </a:r>
            <a:r>
              <a:rPr lang="en-US" altLang="en-US" sz="2000" i="1" kern="0" baseline="-25000" dirty="0">
                <a:latin typeface="Times New Roman" panose="02020603050405020304" pitchFamily="18" charset="0"/>
                <a:cs typeface="Times New Roman" panose="02020603050405020304" pitchFamily="18" charset="0"/>
              </a:rPr>
              <a:t>  </a:t>
            </a:r>
            <a:r>
              <a:rPr lang="en-US" altLang="en-US" sz="2000" kern="0" dirty="0">
                <a:latin typeface="Times New Roman" panose="02020603050405020304" pitchFamily="18" charset="0"/>
                <a:cs typeface="Times New Roman" panose="02020603050405020304" pitchFamily="18" charset="0"/>
              </a:rPr>
              <a:t>exclusively locks the element A)</a:t>
            </a:r>
          </a:p>
          <a:p>
            <a:pPr eaLnBrk="1" hangingPunct="1">
              <a:buFontTx/>
              <a:buNone/>
              <a:defRPr/>
            </a:pPr>
            <a:r>
              <a:rPr lang="en-US" altLang="en-US" sz="2800" kern="0" dirty="0">
                <a:latin typeface="Times New Roman" panose="02020603050405020304" pitchFamily="18" charset="0"/>
                <a:cs typeface="Times New Roman" panose="02020603050405020304" pitchFamily="18" charset="0"/>
              </a:rPr>
              <a:t> unlock:	</a:t>
            </a:r>
            <a:r>
              <a:rPr lang="en-US" altLang="en-US" sz="2800" i="1" kern="0" dirty="0" err="1">
                <a:solidFill>
                  <a:srgbClr val="FF0000"/>
                </a:solidFill>
                <a:latin typeface="Times New Roman" panose="02020603050405020304" pitchFamily="18" charset="0"/>
                <a:cs typeface="Times New Roman" panose="02020603050405020304" pitchFamily="18" charset="0"/>
              </a:rPr>
              <a:t>u</a:t>
            </a:r>
            <a:r>
              <a:rPr lang="en-US" altLang="en-US" sz="2800" i="1" kern="0" baseline="-25000" dirty="0" err="1">
                <a:solidFill>
                  <a:srgbClr val="FF0000"/>
                </a:solidFill>
                <a:latin typeface="Times New Roman" panose="02020603050405020304" pitchFamily="18" charset="0"/>
                <a:cs typeface="Times New Roman" panose="02020603050405020304" pitchFamily="18" charset="0"/>
              </a:rPr>
              <a:t>i</a:t>
            </a:r>
            <a:r>
              <a:rPr lang="en-US" altLang="en-US" sz="2800" kern="0" dirty="0">
                <a:solidFill>
                  <a:srgbClr val="FF0000"/>
                </a:solidFill>
                <a:latin typeface="Times New Roman" panose="02020603050405020304" pitchFamily="18" charset="0"/>
                <a:cs typeface="Times New Roman" panose="02020603050405020304" pitchFamily="18" charset="0"/>
              </a:rPr>
              <a:t>(A)</a:t>
            </a:r>
          </a:p>
          <a:p>
            <a:pPr eaLnBrk="1" hangingPunct="1">
              <a:buFontTx/>
              <a:buNone/>
              <a:defRPr/>
            </a:pPr>
            <a:r>
              <a:rPr lang="en-US" altLang="en-US" sz="2000" kern="0" dirty="0">
                <a:latin typeface="Times New Roman" panose="02020603050405020304" pitchFamily="18" charset="0"/>
                <a:cs typeface="Times New Roman" panose="02020603050405020304" pitchFamily="18" charset="0"/>
              </a:rPr>
              <a:t>(transaction </a:t>
            </a:r>
            <a:r>
              <a:rPr lang="en-US" altLang="en-US" sz="2000" kern="0" dirty="0" err="1">
                <a:latin typeface="Times New Roman" panose="02020603050405020304" pitchFamily="18" charset="0"/>
                <a:cs typeface="Times New Roman" panose="02020603050405020304" pitchFamily="18" charset="0"/>
              </a:rPr>
              <a:t>T</a:t>
            </a:r>
            <a:r>
              <a:rPr lang="en-US" altLang="en-US" sz="2000" i="1" kern="0" baseline="-25000" dirty="0" err="1">
                <a:latin typeface="Times New Roman" panose="02020603050405020304" pitchFamily="18" charset="0"/>
                <a:cs typeface="Times New Roman" panose="02020603050405020304" pitchFamily="18" charset="0"/>
              </a:rPr>
              <a:t>i</a:t>
            </a:r>
            <a:r>
              <a:rPr lang="en-US" altLang="en-US" sz="2000" i="1" kern="0" baseline="-25000" dirty="0">
                <a:latin typeface="Times New Roman" panose="02020603050405020304" pitchFamily="18" charset="0"/>
                <a:cs typeface="Times New Roman" panose="02020603050405020304" pitchFamily="18" charset="0"/>
              </a:rPr>
              <a:t> </a:t>
            </a:r>
            <a:r>
              <a:rPr lang="en-US" altLang="en-US" sz="2000" kern="0" dirty="0">
                <a:latin typeface="Times New Roman" panose="02020603050405020304" pitchFamily="18" charset="0"/>
                <a:cs typeface="Times New Roman" panose="02020603050405020304" pitchFamily="18" charset="0"/>
              </a:rPr>
              <a:t>releases the lock on the element A)</a:t>
            </a:r>
          </a:p>
          <a:p>
            <a:pPr eaLnBrk="1" hangingPunct="1">
              <a:buFontTx/>
              <a:buNone/>
              <a:defRPr/>
            </a:pPr>
            <a:endParaRPr lang="en-US" altLang="en-US" sz="2800" kern="0" dirty="0">
              <a:latin typeface="Times New Roman" panose="02020603050405020304" pitchFamily="18" charset="0"/>
              <a:cs typeface="Times New Roman" panose="02020603050405020304" pitchFamily="18" charset="0"/>
            </a:endParaRPr>
          </a:p>
        </p:txBody>
      </p:sp>
      <p:grpSp>
        <p:nvGrpSpPr>
          <p:cNvPr id="88069" name="Group 1"/>
          <p:cNvGrpSpPr>
            <a:grpSpLocks/>
          </p:cNvGrpSpPr>
          <p:nvPr/>
        </p:nvGrpSpPr>
        <p:grpSpPr bwMode="auto">
          <a:xfrm>
            <a:off x="5751513" y="1230313"/>
            <a:ext cx="2668587" cy="2390775"/>
            <a:chOff x="2943225" y="3514756"/>
            <a:chExt cx="2669149" cy="2389802"/>
          </a:xfrm>
        </p:grpSpPr>
        <p:sp>
          <p:nvSpPr>
            <p:cNvPr id="88070" name="Rectangle 4"/>
            <p:cNvSpPr>
              <a:spLocks noChangeArrowheads="1"/>
            </p:cNvSpPr>
            <p:nvPr/>
          </p:nvSpPr>
          <p:spPr bwMode="auto">
            <a:xfrm>
              <a:off x="2943225" y="4265613"/>
              <a:ext cx="1828800" cy="685800"/>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en-US" sz="2000">
                  <a:latin typeface="Times New Roman" panose="02020603050405020304" pitchFamily="18" charset="0"/>
                  <a:cs typeface="Times New Roman" panose="02020603050405020304" pitchFamily="18" charset="0"/>
                </a:rPr>
                <a:t>scheduler</a:t>
              </a:r>
            </a:p>
          </p:txBody>
        </p:sp>
        <p:sp>
          <p:nvSpPr>
            <p:cNvPr id="88071" name="AutoShape 5"/>
            <p:cNvSpPr>
              <a:spLocks noChangeArrowheads="1"/>
            </p:cNvSpPr>
            <p:nvPr/>
          </p:nvSpPr>
          <p:spPr bwMode="auto">
            <a:xfrm>
              <a:off x="3052299" y="5141763"/>
              <a:ext cx="1610652" cy="762795"/>
            </a:xfrm>
            <a:prstGeom prst="can">
              <a:avLst>
                <a:gd name="adj" fmla="val 25000"/>
              </a:avLst>
            </a:prstGeom>
            <a:solidFill>
              <a:schemeClr val="bg1"/>
            </a:solidFill>
            <a:ln w="9525">
              <a:solidFill>
                <a:schemeClr val="tx1"/>
              </a:solidFill>
              <a:round/>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sz="2000">
                <a:latin typeface="Times New Roman" panose="02020603050405020304" pitchFamily="18" charset="0"/>
                <a:cs typeface="Times New Roman" panose="02020603050405020304" pitchFamily="18" charset="0"/>
              </a:endParaRPr>
            </a:p>
          </p:txBody>
        </p:sp>
        <p:sp>
          <p:nvSpPr>
            <p:cNvPr id="88072" name="Line 6"/>
            <p:cNvSpPr>
              <a:spLocks noChangeShapeType="1"/>
            </p:cNvSpPr>
            <p:nvPr/>
          </p:nvSpPr>
          <p:spPr bwMode="auto">
            <a:xfrm flipH="1">
              <a:off x="3873259" y="4951413"/>
              <a:ext cx="1" cy="29036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8073" name="Text Box 7"/>
            <p:cNvSpPr txBox="1">
              <a:spLocks noChangeArrowheads="1"/>
            </p:cNvSpPr>
            <p:nvPr/>
          </p:nvSpPr>
          <p:spPr bwMode="auto">
            <a:xfrm>
              <a:off x="3045454" y="3575138"/>
              <a:ext cx="4267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2000">
                  <a:latin typeface="Times New Roman" panose="02020603050405020304" pitchFamily="18" charset="0"/>
                  <a:cs typeface="Times New Roman" panose="02020603050405020304" pitchFamily="18" charset="0"/>
                </a:rPr>
                <a:t>T</a:t>
              </a:r>
              <a:r>
                <a:rPr lang="en-US" altLang="en-US" sz="2000" baseline="-25000">
                  <a:latin typeface="Times New Roman" panose="02020603050405020304" pitchFamily="18" charset="0"/>
                  <a:cs typeface="Times New Roman" panose="02020603050405020304" pitchFamily="18" charset="0"/>
                </a:rPr>
                <a:t>1</a:t>
              </a:r>
            </a:p>
          </p:txBody>
        </p:sp>
        <p:sp>
          <p:nvSpPr>
            <p:cNvPr id="88074" name="Line 8"/>
            <p:cNvSpPr>
              <a:spLocks noChangeShapeType="1"/>
            </p:cNvSpPr>
            <p:nvPr/>
          </p:nvSpPr>
          <p:spPr bwMode="auto">
            <a:xfrm>
              <a:off x="3230638" y="3932117"/>
              <a:ext cx="53339" cy="33349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88075" name="Line 9"/>
            <p:cNvSpPr>
              <a:spLocks noChangeShapeType="1"/>
            </p:cNvSpPr>
            <p:nvPr/>
          </p:nvSpPr>
          <p:spPr bwMode="auto">
            <a:xfrm flipH="1">
              <a:off x="4422974" y="3946347"/>
              <a:ext cx="57771" cy="31926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88076" name="Rectangle 10"/>
            <p:cNvSpPr>
              <a:spLocks noChangeArrowheads="1"/>
            </p:cNvSpPr>
            <p:nvPr/>
          </p:nvSpPr>
          <p:spPr bwMode="auto">
            <a:xfrm>
              <a:off x="5141350" y="4286332"/>
              <a:ext cx="471024" cy="574589"/>
            </a:xfrm>
            <a:prstGeom prst="rect">
              <a:avLst/>
            </a:prstGeom>
            <a:solidFill>
              <a:schemeClr val="bg1"/>
            </a:solidFill>
            <a:ln w="9525">
              <a:solidFill>
                <a:schemeClr val="tx1"/>
              </a:solidFill>
              <a:prstDash val="sysDot"/>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en-US" sz="1100">
                  <a:latin typeface="Times New Roman" panose="02020603050405020304" pitchFamily="18" charset="0"/>
                  <a:cs typeface="Times New Roman" panose="02020603050405020304" pitchFamily="18" charset="0"/>
                </a:rPr>
                <a:t>lock</a:t>
              </a:r>
            </a:p>
            <a:p>
              <a:pPr algn="ctr" eaLnBrk="1" hangingPunct="1">
                <a:spcBef>
                  <a:spcPct val="0"/>
                </a:spcBef>
                <a:buFontTx/>
                <a:buNone/>
              </a:pPr>
              <a:r>
                <a:rPr lang="en-US" altLang="en-US" sz="1100">
                  <a:latin typeface="Times New Roman" panose="02020603050405020304" pitchFamily="18" charset="0"/>
                  <a:cs typeface="Times New Roman" panose="02020603050405020304" pitchFamily="18" charset="0"/>
                </a:rPr>
                <a:t>table</a:t>
              </a:r>
            </a:p>
          </p:txBody>
        </p:sp>
        <p:sp>
          <p:nvSpPr>
            <p:cNvPr id="88077" name="Line 11"/>
            <p:cNvSpPr>
              <a:spLocks noChangeShapeType="1"/>
            </p:cNvSpPr>
            <p:nvPr/>
          </p:nvSpPr>
          <p:spPr bwMode="auto">
            <a:xfrm>
              <a:off x="4772025" y="4570412"/>
              <a:ext cx="369325" cy="5842"/>
            </a:xfrm>
            <a:prstGeom prst="line">
              <a:avLst/>
            </a:prstGeom>
            <a:noFill/>
            <a:ln w="9525">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8078" name="Text Box 7"/>
            <p:cNvSpPr txBox="1">
              <a:spLocks noChangeArrowheads="1"/>
            </p:cNvSpPr>
            <p:nvPr/>
          </p:nvSpPr>
          <p:spPr bwMode="auto">
            <a:xfrm>
              <a:off x="3375416" y="3575138"/>
              <a:ext cx="4267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2000">
                  <a:latin typeface="Times New Roman" panose="02020603050405020304" pitchFamily="18" charset="0"/>
                  <a:cs typeface="Times New Roman" panose="02020603050405020304" pitchFamily="18" charset="0"/>
                </a:rPr>
                <a:t>T</a:t>
              </a:r>
              <a:r>
                <a:rPr lang="en-US" altLang="en-US" sz="2000" baseline="-25000">
                  <a:latin typeface="Times New Roman" panose="02020603050405020304" pitchFamily="18" charset="0"/>
                  <a:cs typeface="Times New Roman" panose="02020603050405020304" pitchFamily="18" charset="0"/>
                </a:rPr>
                <a:t>2</a:t>
              </a:r>
            </a:p>
          </p:txBody>
        </p:sp>
        <p:sp>
          <p:nvSpPr>
            <p:cNvPr id="88079" name="Line 8"/>
            <p:cNvSpPr>
              <a:spLocks noChangeShapeType="1"/>
            </p:cNvSpPr>
            <p:nvPr/>
          </p:nvSpPr>
          <p:spPr bwMode="auto">
            <a:xfrm>
              <a:off x="3552826" y="3932118"/>
              <a:ext cx="30390" cy="33978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88080" name="Text Box 7"/>
            <p:cNvSpPr txBox="1">
              <a:spLocks noChangeArrowheads="1"/>
            </p:cNvSpPr>
            <p:nvPr/>
          </p:nvSpPr>
          <p:spPr bwMode="auto">
            <a:xfrm>
              <a:off x="4299329" y="3589366"/>
              <a:ext cx="4267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2000">
                  <a:latin typeface="Times New Roman" panose="02020603050405020304" pitchFamily="18" charset="0"/>
                  <a:cs typeface="Times New Roman" panose="02020603050405020304" pitchFamily="18" charset="0"/>
                </a:rPr>
                <a:t>T</a:t>
              </a:r>
              <a:r>
                <a:rPr lang="en-US" altLang="en-US" sz="2000" i="1" baseline="-25000">
                  <a:latin typeface="Times New Roman" panose="02020603050405020304" pitchFamily="18" charset="0"/>
                  <a:cs typeface="Times New Roman" panose="02020603050405020304" pitchFamily="18" charset="0"/>
                </a:rPr>
                <a:t>n</a:t>
              </a:r>
            </a:p>
          </p:txBody>
        </p:sp>
        <p:sp>
          <p:nvSpPr>
            <p:cNvPr id="88081" name="Text Box 7"/>
            <p:cNvSpPr txBox="1">
              <a:spLocks noChangeArrowheads="1"/>
            </p:cNvSpPr>
            <p:nvPr/>
          </p:nvSpPr>
          <p:spPr bwMode="auto">
            <a:xfrm>
              <a:off x="3656896" y="3514756"/>
              <a:ext cx="6976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2000">
                  <a:latin typeface="Times New Roman" panose="02020603050405020304" pitchFamily="18" charset="0"/>
                  <a:cs typeface="Times New Roman" panose="02020603050405020304" pitchFamily="18" charset="0"/>
                </a:rPr>
                <a:t>……</a:t>
              </a:r>
              <a:endParaRPr lang="en-US" altLang="en-US" sz="2000" baseline="-25000">
                <a:latin typeface="Times New Roman" panose="02020603050405020304" pitchFamily="18" charset="0"/>
                <a:cs typeface="Times New Roman" panose="02020603050405020304" pitchFamily="18" charset="0"/>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8"/>
          <p:cNvSpPr>
            <a:spLocks noChangeArrowheads="1"/>
          </p:cNvSpPr>
          <p:nvPr/>
        </p:nvSpPr>
        <p:spPr bwMode="auto">
          <a:xfrm>
            <a:off x="896938" y="471488"/>
            <a:ext cx="73850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Enforcing Conflict-Serializability</a:t>
            </a:r>
          </a:p>
        </p:txBody>
      </p:sp>
      <p:sp>
        <p:nvSpPr>
          <p:cNvPr id="4" name="Rectangle 3"/>
          <p:cNvSpPr txBox="1">
            <a:spLocks noChangeArrowheads="1"/>
          </p:cNvSpPr>
          <p:nvPr/>
        </p:nvSpPr>
        <p:spPr bwMode="auto">
          <a:xfrm>
            <a:off x="808038" y="1230313"/>
            <a:ext cx="7473950" cy="2197100"/>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2800" u="sng" kern="0" dirty="0">
                <a:latin typeface="Times New Roman" panose="02020603050405020304" pitchFamily="18" charset="0"/>
                <a:cs typeface="Times New Roman" panose="02020603050405020304" pitchFamily="18" charset="0"/>
              </a:rPr>
              <a:t>Using locking protocol</a:t>
            </a:r>
            <a:endParaRPr lang="en-US" altLang="en-US" sz="2800" u="sng" kern="0" dirty="0">
              <a:solidFill>
                <a:srgbClr val="00B050"/>
              </a:solidFill>
              <a:latin typeface="Times New Roman" panose="02020603050405020304" pitchFamily="18" charset="0"/>
              <a:cs typeface="Times New Roman" panose="02020603050405020304" pitchFamily="18" charset="0"/>
            </a:endParaRPr>
          </a:p>
        </p:txBody>
      </p:sp>
      <p:sp>
        <p:nvSpPr>
          <p:cNvPr id="5" name="Rectangle 3"/>
          <p:cNvSpPr txBox="1">
            <a:spLocks noChangeArrowheads="1"/>
          </p:cNvSpPr>
          <p:nvPr/>
        </p:nvSpPr>
        <p:spPr bwMode="auto">
          <a:xfrm>
            <a:off x="896938" y="2124075"/>
            <a:ext cx="3821112"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buFontTx/>
              <a:buNone/>
              <a:defRPr/>
            </a:pPr>
            <a:r>
              <a:rPr lang="en-US" altLang="en-US" sz="2800" u="sng" kern="0" dirty="0">
                <a:latin typeface="Times New Roman" panose="02020603050405020304" pitchFamily="18" charset="0"/>
                <a:cs typeface="Times New Roman" panose="02020603050405020304" pitchFamily="18" charset="0"/>
              </a:rPr>
              <a:t>Two new actions:</a:t>
            </a:r>
          </a:p>
          <a:p>
            <a:pPr eaLnBrk="1" hangingPunct="1">
              <a:buFontTx/>
              <a:buNone/>
              <a:defRPr/>
            </a:pPr>
            <a:r>
              <a:rPr lang="en-US" altLang="en-US" sz="2800" kern="0" dirty="0">
                <a:latin typeface="Times New Roman" panose="02020603050405020304" pitchFamily="18" charset="0"/>
                <a:cs typeface="Times New Roman" panose="02020603050405020304" pitchFamily="18" charset="0"/>
              </a:rPr>
              <a:t> lock:		</a:t>
            </a:r>
            <a:r>
              <a:rPr lang="en-US" altLang="en-US" sz="2800" i="1" kern="0" dirty="0">
                <a:solidFill>
                  <a:srgbClr val="FF0000"/>
                </a:solidFill>
                <a:latin typeface="Times New Roman" panose="02020603050405020304" pitchFamily="18" charset="0"/>
                <a:cs typeface="Times New Roman" panose="02020603050405020304" pitchFamily="18" charset="0"/>
              </a:rPr>
              <a:t>l</a:t>
            </a:r>
            <a:r>
              <a:rPr lang="en-US" altLang="en-US" sz="2800" i="1" kern="0" baseline="-25000" dirty="0">
                <a:solidFill>
                  <a:srgbClr val="FF0000"/>
                </a:solidFill>
                <a:latin typeface="Times New Roman" panose="02020603050405020304" pitchFamily="18" charset="0"/>
                <a:cs typeface="Times New Roman" panose="02020603050405020304" pitchFamily="18" charset="0"/>
              </a:rPr>
              <a:t>i</a:t>
            </a:r>
            <a:r>
              <a:rPr lang="en-US" altLang="en-US" sz="2800" kern="0" dirty="0">
                <a:solidFill>
                  <a:srgbClr val="FF0000"/>
                </a:solidFill>
                <a:latin typeface="Times New Roman" panose="02020603050405020304" pitchFamily="18" charset="0"/>
                <a:cs typeface="Times New Roman" panose="02020603050405020304" pitchFamily="18" charset="0"/>
              </a:rPr>
              <a:t>(A)</a:t>
            </a:r>
          </a:p>
          <a:p>
            <a:pPr eaLnBrk="1" hangingPunct="1">
              <a:buFontTx/>
              <a:buNone/>
              <a:defRPr/>
            </a:pPr>
            <a:r>
              <a:rPr lang="en-US" altLang="en-US" sz="2000" kern="0" dirty="0">
                <a:latin typeface="Times New Roman" panose="02020603050405020304" pitchFamily="18" charset="0"/>
                <a:cs typeface="Times New Roman" panose="02020603050405020304" pitchFamily="18" charset="0"/>
              </a:rPr>
              <a:t>(transaction </a:t>
            </a:r>
            <a:r>
              <a:rPr lang="en-US" altLang="en-US" sz="2000" kern="0" dirty="0" err="1">
                <a:latin typeface="Times New Roman" panose="02020603050405020304" pitchFamily="18" charset="0"/>
                <a:cs typeface="Times New Roman" panose="02020603050405020304" pitchFamily="18" charset="0"/>
              </a:rPr>
              <a:t>T</a:t>
            </a:r>
            <a:r>
              <a:rPr lang="en-US" altLang="en-US" sz="2000" i="1" kern="0" baseline="-25000" dirty="0" err="1">
                <a:latin typeface="Times New Roman" panose="02020603050405020304" pitchFamily="18" charset="0"/>
                <a:cs typeface="Times New Roman" panose="02020603050405020304" pitchFamily="18" charset="0"/>
              </a:rPr>
              <a:t>i</a:t>
            </a:r>
            <a:r>
              <a:rPr lang="en-US" altLang="en-US" sz="2000" i="1" kern="0" baseline="-25000" dirty="0">
                <a:latin typeface="Times New Roman" panose="02020603050405020304" pitchFamily="18" charset="0"/>
                <a:cs typeface="Times New Roman" panose="02020603050405020304" pitchFamily="18" charset="0"/>
              </a:rPr>
              <a:t>  </a:t>
            </a:r>
            <a:r>
              <a:rPr lang="en-US" altLang="en-US" sz="2000" kern="0" dirty="0">
                <a:latin typeface="Times New Roman" panose="02020603050405020304" pitchFamily="18" charset="0"/>
                <a:cs typeface="Times New Roman" panose="02020603050405020304" pitchFamily="18" charset="0"/>
              </a:rPr>
              <a:t>exclusively locks the element A)</a:t>
            </a:r>
          </a:p>
          <a:p>
            <a:pPr eaLnBrk="1" hangingPunct="1">
              <a:buFontTx/>
              <a:buNone/>
              <a:defRPr/>
            </a:pPr>
            <a:r>
              <a:rPr lang="en-US" altLang="en-US" sz="2800" kern="0" dirty="0">
                <a:latin typeface="Times New Roman" panose="02020603050405020304" pitchFamily="18" charset="0"/>
                <a:cs typeface="Times New Roman" panose="02020603050405020304" pitchFamily="18" charset="0"/>
              </a:rPr>
              <a:t> unlock:	</a:t>
            </a:r>
            <a:r>
              <a:rPr lang="en-US" altLang="en-US" sz="2800" i="1" kern="0" dirty="0" err="1">
                <a:solidFill>
                  <a:srgbClr val="FF0000"/>
                </a:solidFill>
                <a:latin typeface="Times New Roman" panose="02020603050405020304" pitchFamily="18" charset="0"/>
                <a:cs typeface="Times New Roman" panose="02020603050405020304" pitchFamily="18" charset="0"/>
              </a:rPr>
              <a:t>u</a:t>
            </a:r>
            <a:r>
              <a:rPr lang="en-US" altLang="en-US" sz="2800" i="1" kern="0" baseline="-25000" dirty="0" err="1">
                <a:solidFill>
                  <a:srgbClr val="FF0000"/>
                </a:solidFill>
                <a:latin typeface="Times New Roman" panose="02020603050405020304" pitchFamily="18" charset="0"/>
                <a:cs typeface="Times New Roman" panose="02020603050405020304" pitchFamily="18" charset="0"/>
              </a:rPr>
              <a:t>i</a:t>
            </a:r>
            <a:r>
              <a:rPr lang="en-US" altLang="en-US" sz="2800" kern="0" dirty="0">
                <a:solidFill>
                  <a:srgbClr val="FF0000"/>
                </a:solidFill>
                <a:latin typeface="Times New Roman" panose="02020603050405020304" pitchFamily="18" charset="0"/>
                <a:cs typeface="Times New Roman" panose="02020603050405020304" pitchFamily="18" charset="0"/>
              </a:rPr>
              <a:t>(A)</a:t>
            </a:r>
          </a:p>
          <a:p>
            <a:pPr eaLnBrk="1" hangingPunct="1">
              <a:buFontTx/>
              <a:buNone/>
              <a:defRPr/>
            </a:pPr>
            <a:r>
              <a:rPr lang="en-US" altLang="en-US" sz="2000" kern="0" dirty="0">
                <a:latin typeface="Times New Roman" panose="02020603050405020304" pitchFamily="18" charset="0"/>
                <a:cs typeface="Times New Roman" panose="02020603050405020304" pitchFamily="18" charset="0"/>
              </a:rPr>
              <a:t>(transaction </a:t>
            </a:r>
            <a:r>
              <a:rPr lang="en-US" altLang="en-US" sz="2000" kern="0" dirty="0" err="1">
                <a:latin typeface="Times New Roman" panose="02020603050405020304" pitchFamily="18" charset="0"/>
                <a:cs typeface="Times New Roman" panose="02020603050405020304" pitchFamily="18" charset="0"/>
              </a:rPr>
              <a:t>T</a:t>
            </a:r>
            <a:r>
              <a:rPr lang="en-US" altLang="en-US" sz="2000" i="1" kern="0" baseline="-25000" dirty="0" err="1">
                <a:latin typeface="Times New Roman" panose="02020603050405020304" pitchFamily="18" charset="0"/>
                <a:cs typeface="Times New Roman" panose="02020603050405020304" pitchFamily="18" charset="0"/>
              </a:rPr>
              <a:t>i</a:t>
            </a:r>
            <a:r>
              <a:rPr lang="en-US" altLang="en-US" sz="2000" i="1" kern="0" baseline="-25000" dirty="0">
                <a:latin typeface="Times New Roman" panose="02020603050405020304" pitchFamily="18" charset="0"/>
                <a:cs typeface="Times New Roman" panose="02020603050405020304" pitchFamily="18" charset="0"/>
              </a:rPr>
              <a:t> </a:t>
            </a:r>
            <a:r>
              <a:rPr lang="en-US" altLang="en-US" sz="2000" kern="0" dirty="0">
                <a:latin typeface="Times New Roman" panose="02020603050405020304" pitchFamily="18" charset="0"/>
                <a:cs typeface="Times New Roman" panose="02020603050405020304" pitchFamily="18" charset="0"/>
              </a:rPr>
              <a:t>releases the lock on the element A)</a:t>
            </a:r>
          </a:p>
          <a:p>
            <a:pPr eaLnBrk="1" hangingPunct="1">
              <a:buFontTx/>
              <a:buNone/>
              <a:defRPr/>
            </a:pPr>
            <a:endParaRPr lang="en-US" altLang="en-US" sz="2800" kern="0" dirty="0">
              <a:latin typeface="Times New Roman" panose="02020603050405020304" pitchFamily="18" charset="0"/>
              <a:cs typeface="Times New Roman" panose="02020603050405020304" pitchFamily="18" charset="0"/>
            </a:endParaRPr>
          </a:p>
        </p:txBody>
      </p:sp>
      <p:grpSp>
        <p:nvGrpSpPr>
          <p:cNvPr id="89093" name="Group 1"/>
          <p:cNvGrpSpPr>
            <a:grpSpLocks/>
          </p:cNvGrpSpPr>
          <p:nvPr/>
        </p:nvGrpSpPr>
        <p:grpSpPr bwMode="auto">
          <a:xfrm>
            <a:off x="5751513" y="1230313"/>
            <a:ext cx="2668587" cy="2390775"/>
            <a:chOff x="2943225" y="3514756"/>
            <a:chExt cx="2669149" cy="2389802"/>
          </a:xfrm>
        </p:grpSpPr>
        <p:sp>
          <p:nvSpPr>
            <p:cNvPr id="89095" name="Rectangle 4"/>
            <p:cNvSpPr>
              <a:spLocks noChangeArrowheads="1"/>
            </p:cNvSpPr>
            <p:nvPr/>
          </p:nvSpPr>
          <p:spPr bwMode="auto">
            <a:xfrm>
              <a:off x="2943225" y="4265613"/>
              <a:ext cx="1828800" cy="685800"/>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en-US" sz="2000">
                  <a:latin typeface="Times New Roman" panose="02020603050405020304" pitchFamily="18" charset="0"/>
                  <a:cs typeface="Times New Roman" panose="02020603050405020304" pitchFamily="18" charset="0"/>
                </a:rPr>
                <a:t>scheduler</a:t>
              </a:r>
            </a:p>
          </p:txBody>
        </p:sp>
        <p:sp>
          <p:nvSpPr>
            <p:cNvPr id="89096" name="AutoShape 5"/>
            <p:cNvSpPr>
              <a:spLocks noChangeArrowheads="1"/>
            </p:cNvSpPr>
            <p:nvPr/>
          </p:nvSpPr>
          <p:spPr bwMode="auto">
            <a:xfrm>
              <a:off x="3052299" y="5141763"/>
              <a:ext cx="1610652" cy="762795"/>
            </a:xfrm>
            <a:prstGeom prst="can">
              <a:avLst>
                <a:gd name="adj" fmla="val 25000"/>
              </a:avLst>
            </a:prstGeom>
            <a:solidFill>
              <a:schemeClr val="bg1"/>
            </a:solidFill>
            <a:ln w="9525">
              <a:solidFill>
                <a:schemeClr val="tx1"/>
              </a:solidFill>
              <a:round/>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sz="2000">
                <a:latin typeface="Times New Roman" panose="02020603050405020304" pitchFamily="18" charset="0"/>
                <a:cs typeface="Times New Roman" panose="02020603050405020304" pitchFamily="18" charset="0"/>
              </a:endParaRPr>
            </a:p>
          </p:txBody>
        </p:sp>
        <p:sp>
          <p:nvSpPr>
            <p:cNvPr id="89097" name="Line 6"/>
            <p:cNvSpPr>
              <a:spLocks noChangeShapeType="1"/>
            </p:cNvSpPr>
            <p:nvPr/>
          </p:nvSpPr>
          <p:spPr bwMode="auto">
            <a:xfrm flipH="1">
              <a:off x="3873259" y="4951413"/>
              <a:ext cx="1" cy="29036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9098" name="Text Box 7"/>
            <p:cNvSpPr txBox="1">
              <a:spLocks noChangeArrowheads="1"/>
            </p:cNvSpPr>
            <p:nvPr/>
          </p:nvSpPr>
          <p:spPr bwMode="auto">
            <a:xfrm>
              <a:off x="3045454" y="3575138"/>
              <a:ext cx="4267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2000">
                  <a:latin typeface="Times New Roman" panose="02020603050405020304" pitchFamily="18" charset="0"/>
                  <a:cs typeface="Times New Roman" panose="02020603050405020304" pitchFamily="18" charset="0"/>
                </a:rPr>
                <a:t>T</a:t>
              </a:r>
              <a:r>
                <a:rPr lang="en-US" altLang="en-US" sz="2000" baseline="-25000">
                  <a:latin typeface="Times New Roman" panose="02020603050405020304" pitchFamily="18" charset="0"/>
                  <a:cs typeface="Times New Roman" panose="02020603050405020304" pitchFamily="18" charset="0"/>
                </a:rPr>
                <a:t>1</a:t>
              </a:r>
            </a:p>
          </p:txBody>
        </p:sp>
        <p:sp>
          <p:nvSpPr>
            <p:cNvPr id="89099" name="Line 8"/>
            <p:cNvSpPr>
              <a:spLocks noChangeShapeType="1"/>
            </p:cNvSpPr>
            <p:nvPr/>
          </p:nvSpPr>
          <p:spPr bwMode="auto">
            <a:xfrm>
              <a:off x="3230638" y="3932117"/>
              <a:ext cx="53339" cy="33349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89100" name="Line 9"/>
            <p:cNvSpPr>
              <a:spLocks noChangeShapeType="1"/>
            </p:cNvSpPr>
            <p:nvPr/>
          </p:nvSpPr>
          <p:spPr bwMode="auto">
            <a:xfrm flipH="1">
              <a:off x="4422974" y="3946347"/>
              <a:ext cx="57771" cy="31926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89101" name="Rectangle 10"/>
            <p:cNvSpPr>
              <a:spLocks noChangeArrowheads="1"/>
            </p:cNvSpPr>
            <p:nvPr/>
          </p:nvSpPr>
          <p:spPr bwMode="auto">
            <a:xfrm>
              <a:off x="5141350" y="4286332"/>
              <a:ext cx="471024" cy="574589"/>
            </a:xfrm>
            <a:prstGeom prst="rect">
              <a:avLst/>
            </a:prstGeom>
            <a:solidFill>
              <a:schemeClr val="bg1"/>
            </a:solidFill>
            <a:ln w="9525">
              <a:solidFill>
                <a:schemeClr val="tx1"/>
              </a:solidFill>
              <a:prstDash val="sysDot"/>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en-US" sz="1100">
                  <a:latin typeface="Times New Roman" panose="02020603050405020304" pitchFamily="18" charset="0"/>
                  <a:cs typeface="Times New Roman" panose="02020603050405020304" pitchFamily="18" charset="0"/>
                </a:rPr>
                <a:t>lock</a:t>
              </a:r>
            </a:p>
            <a:p>
              <a:pPr algn="ctr" eaLnBrk="1" hangingPunct="1">
                <a:spcBef>
                  <a:spcPct val="0"/>
                </a:spcBef>
                <a:buFontTx/>
                <a:buNone/>
              </a:pPr>
              <a:r>
                <a:rPr lang="en-US" altLang="en-US" sz="1100">
                  <a:latin typeface="Times New Roman" panose="02020603050405020304" pitchFamily="18" charset="0"/>
                  <a:cs typeface="Times New Roman" panose="02020603050405020304" pitchFamily="18" charset="0"/>
                </a:rPr>
                <a:t>table</a:t>
              </a:r>
            </a:p>
          </p:txBody>
        </p:sp>
        <p:sp>
          <p:nvSpPr>
            <p:cNvPr id="89102" name="Line 11"/>
            <p:cNvSpPr>
              <a:spLocks noChangeShapeType="1"/>
            </p:cNvSpPr>
            <p:nvPr/>
          </p:nvSpPr>
          <p:spPr bwMode="auto">
            <a:xfrm>
              <a:off x="4772025" y="4570412"/>
              <a:ext cx="369325" cy="5842"/>
            </a:xfrm>
            <a:prstGeom prst="line">
              <a:avLst/>
            </a:prstGeom>
            <a:noFill/>
            <a:ln w="9525">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9103" name="Text Box 7"/>
            <p:cNvSpPr txBox="1">
              <a:spLocks noChangeArrowheads="1"/>
            </p:cNvSpPr>
            <p:nvPr/>
          </p:nvSpPr>
          <p:spPr bwMode="auto">
            <a:xfrm>
              <a:off x="3375416" y="3575138"/>
              <a:ext cx="4267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2000">
                  <a:latin typeface="Times New Roman" panose="02020603050405020304" pitchFamily="18" charset="0"/>
                  <a:cs typeface="Times New Roman" panose="02020603050405020304" pitchFamily="18" charset="0"/>
                </a:rPr>
                <a:t>T</a:t>
              </a:r>
              <a:r>
                <a:rPr lang="en-US" altLang="en-US" sz="2000" baseline="-25000">
                  <a:latin typeface="Times New Roman" panose="02020603050405020304" pitchFamily="18" charset="0"/>
                  <a:cs typeface="Times New Roman" panose="02020603050405020304" pitchFamily="18" charset="0"/>
                </a:rPr>
                <a:t>2</a:t>
              </a:r>
            </a:p>
          </p:txBody>
        </p:sp>
        <p:sp>
          <p:nvSpPr>
            <p:cNvPr id="89104" name="Line 8"/>
            <p:cNvSpPr>
              <a:spLocks noChangeShapeType="1"/>
            </p:cNvSpPr>
            <p:nvPr/>
          </p:nvSpPr>
          <p:spPr bwMode="auto">
            <a:xfrm>
              <a:off x="3552826" y="3932118"/>
              <a:ext cx="30390" cy="33978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89105" name="Text Box 7"/>
            <p:cNvSpPr txBox="1">
              <a:spLocks noChangeArrowheads="1"/>
            </p:cNvSpPr>
            <p:nvPr/>
          </p:nvSpPr>
          <p:spPr bwMode="auto">
            <a:xfrm>
              <a:off x="4299329" y="3589366"/>
              <a:ext cx="4267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2000">
                  <a:latin typeface="Times New Roman" panose="02020603050405020304" pitchFamily="18" charset="0"/>
                  <a:cs typeface="Times New Roman" panose="02020603050405020304" pitchFamily="18" charset="0"/>
                </a:rPr>
                <a:t>T</a:t>
              </a:r>
              <a:r>
                <a:rPr lang="en-US" altLang="en-US" sz="2000" i="1" baseline="-25000">
                  <a:latin typeface="Times New Roman" panose="02020603050405020304" pitchFamily="18" charset="0"/>
                  <a:cs typeface="Times New Roman" panose="02020603050405020304" pitchFamily="18" charset="0"/>
                </a:rPr>
                <a:t>n</a:t>
              </a:r>
            </a:p>
          </p:txBody>
        </p:sp>
        <p:sp>
          <p:nvSpPr>
            <p:cNvPr id="89106" name="Text Box 7"/>
            <p:cNvSpPr txBox="1">
              <a:spLocks noChangeArrowheads="1"/>
            </p:cNvSpPr>
            <p:nvPr/>
          </p:nvSpPr>
          <p:spPr bwMode="auto">
            <a:xfrm>
              <a:off x="3656896" y="3514756"/>
              <a:ext cx="6976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2000">
                  <a:latin typeface="Times New Roman" panose="02020603050405020304" pitchFamily="18" charset="0"/>
                  <a:cs typeface="Times New Roman" panose="02020603050405020304" pitchFamily="18" charset="0"/>
                </a:rPr>
                <a:t>……</a:t>
              </a:r>
              <a:endParaRPr lang="en-US" altLang="en-US" sz="2000" baseline="-25000">
                <a:latin typeface="Times New Roman" panose="02020603050405020304" pitchFamily="18" charset="0"/>
                <a:cs typeface="Times New Roman" panose="02020603050405020304" pitchFamily="18" charset="0"/>
              </a:endParaRPr>
            </a:p>
          </p:txBody>
        </p:sp>
      </p:grpSp>
      <p:sp>
        <p:nvSpPr>
          <p:cNvPr id="89094" name="TextBox 2"/>
          <p:cNvSpPr txBox="1">
            <a:spLocks noChangeArrowheads="1"/>
          </p:cNvSpPr>
          <p:nvPr/>
        </p:nvSpPr>
        <p:spPr bwMode="auto">
          <a:xfrm>
            <a:off x="5121275" y="3990975"/>
            <a:ext cx="3382963" cy="2247900"/>
          </a:xfrm>
          <a:prstGeom prst="rect">
            <a:avLst/>
          </a:prstGeom>
          <a:solidFill>
            <a:srgbClr val="FFFF00"/>
          </a:solidFill>
          <a:ln w="28575">
            <a:solidFill>
              <a:schemeClr val="tx1"/>
            </a:solidFill>
            <a:miter lim="800000"/>
            <a:headEnd/>
            <a:tailEnd/>
          </a:ln>
        </p:spPr>
        <p:txBody>
          <a:bodyPr>
            <a:spAutoFit/>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 typeface="Wingdings" panose="05000000000000000000" pitchFamily="2" charset="2"/>
              <a:buChar char="Ø"/>
            </a:pPr>
            <a:r>
              <a:rPr lang="en-US" altLang="en-US" sz="2000">
                <a:latin typeface="Times New Roman" panose="02020603050405020304" pitchFamily="18" charset="0"/>
                <a:cs typeface="Times New Roman" panose="02020603050405020304" pitchFamily="18" charset="0"/>
              </a:rPr>
              <a:t>A transaction can lock an unlocked element, and must release (unlock) it later.</a:t>
            </a:r>
          </a:p>
          <a:p>
            <a:pPr>
              <a:spcBef>
                <a:spcPct val="0"/>
              </a:spcBef>
              <a:buFont typeface="Wingdings" panose="05000000000000000000" pitchFamily="2" charset="2"/>
              <a:buChar char="Ø"/>
            </a:pPr>
            <a:r>
              <a:rPr lang="en-US" altLang="en-US" sz="2000">
                <a:latin typeface="Times New Roman" panose="02020603050405020304" pitchFamily="18" charset="0"/>
                <a:cs typeface="Times New Roman" panose="02020603050405020304" pitchFamily="18" charset="0"/>
              </a:rPr>
              <a:t>A transaction cannot access a locked element until it is released by the transaction holding the lock.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8"/>
          <p:cNvSpPr>
            <a:spLocks noChangeArrowheads="1"/>
          </p:cNvSpPr>
          <p:nvPr/>
        </p:nvSpPr>
        <p:spPr bwMode="auto">
          <a:xfrm>
            <a:off x="2738438" y="236538"/>
            <a:ext cx="4835525" cy="1138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buFontTx/>
              <a:buNone/>
            </a:pPr>
            <a:r>
              <a:rPr lang="en-US" altLang="en-US" sz="3600" b="1" u="sng">
                <a:latin typeface="Times New Roman" panose="02020603050405020304" pitchFamily="18" charset="0"/>
                <a:cs typeface="Times New Roman" panose="02020603050405020304" pitchFamily="18" charset="0"/>
              </a:rPr>
              <a:t>Locking is not enough </a:t>
            </a:r>
          </a:p>
          <a:p>
            <a:pPr algn="ctr" eaLnBrk="1" hangingPunct="1">
              <a:buFontTx/>
              <a:buNone/>
            </a:pPr>
            <a:r>
              <a:rPr lang="en-US" altLang="en-US" sz="2800" b="1" u="sng">
                <a:latin typeface="Times New Roman" panose="02020603050405020304" pitchFamily="18" charset="0"/>
                <a:cs typeface="Times New Roman" panose="02020603050405020304" pitchFamily="18" charset="0"/>
              </a:rPr>
              <a:t>for conflict-serializability</a:t>
            </a:r>
          </a:p>
        </p:txBody>
      </p:sp>
      <p:grpSp>
        <p:nvGrpSpPr>
          <p:cNvPr id="90115" name="Group 38"/>
          <p:cNvGrpSpPr>
            <a:grpSpLocks/>
          </p:cNvGrpSpPr>
          <p:nvPr/>
        </p:nvGrpSpPr>
        <p:grpSpPr bwMode="auto">
          <a:xfrm>
            <a:off x="2127250" y="1606550"/>
            <a:ext cx="5180013" cy="5022850"/>
            <a:chOff x="1376569" y="1330337"/>
            <a:chExt cx="5179864" cy="5022861"/>
          </a:xfrm>
        </p:grpSpPr>
        <p:sp>
          <p:nvSpPr>
            <p:cNvPr id="90118" name="Text Box 7"/>
            <p:cNvSpPr txBox="1">
              <a:spLocks noChangeArrowheads="1"/>
            </p:cNvSpPr>
            <p:nvPr/>
          </p:nvSpPr>
          <p:spPr bwMode="auto">
            <a:xfrm>
              <a:off x="5300720" y="1330337"/>
              <a:ext cx="1108075" cy="5022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1800">
                  <a:latin typeface="Times New Roman" panose="02020603050405020304" pitchFamily="18" charset="0"/>
                  <a:cs typeface="Times New Roman" panose="02020603050405020304" pitchFamily="18" charset="0"/>
                </a:rPr>
                <a:t>  A       B</a:t>
              </a:r>
            </a:p>
            <a:p>
              <a:pPr eaLnBrk="1" hangingPunct="1">
                <a:buFontTx/>
                <a:buNone/>
              </a:pPr>
              <a:r>
                <a:rPr lang="en-US" altLang="en-US" sz="1800">
                  <a:latin typeface="Times New Roman" panose="02020603050405020304" pitchFamily="18" charset="0"/>
                  <a:cs typeface="Times New Roman" panose="02020603050405020304" pitchFamily="18" charset="0"/>
                </a:rPr>
                <a:t> 25      25</a:t>
              </a:r>
            </a:p>
            <a:p>
              <a:pPr eaLnBrk="1" hangingPunct="1">
                <a:buFontTx/>
                <a:buNone/>
              </a:pPr>
              <a:endParaRPr lang="en-US" altLang="en-US" sz="1800">
                <a:latin typeface="Times New Roman" panose="02020603050405020304" pitchFamily="18" charset="0"/>
                <a:cs typeface="Times New Roman" panose="02020603050405020304" pitchFamily="18" charset="0"/>
              </a:endParaRPr>
            </a:p>
            <a:p>
              <a:pPr eaLnBrk="1" hangingPunct="1">
                <a:buFontTx/>
                <a:buNone/>
              </a:pPr>
              <a:endParaRPr lang="en-US" altLang="en-US" sz="1800">
                <a:latin typeface="Times New Roman" panose="02020603050405020304" pitchFamily="18" charset="0"/>
                <a:cs typeface="Times New Roman" panose="02020603050405020304" pitchFamily="18" charset="0"/>
              </a:endParaRPr>
            </a:p>
            <a:p>
              <a:pPr eaLnBrk="1" hangingPunct="1">
                <a:buFontTx/>
                <a:buNone/>
              </a:pPr>
              <a:r>
                <a:rPr lang="en-US" altLang="en-US" sz="1800">
                  <a:latin typeface="Times New Roman" panose="02020603050405020304" pitchFamily="18" charset="0"/>
                  <a:cs typeface="Times New Roman" panose="02020603050405020304" pitchFamily="18" charset="0"/>
                </a:rPr>
                <a:t>125</a:t>
              </a:r>
            </a:p>
            <a:p>
              <a:pPr eaLnBrk="1" hangingPunct="1">
                <a:buFontTx/>
                <a:buNone/>
              </a:pPr>
              <a:endParaRPr lang="en-US" altLang="en-US" sz="1800">
                <a:latin typeface="Times New Roman" panose="02020603050405020304" pitchFamily="18" charset="0"/>
                <a:cs typeface="Times New Roman" panose="02020603050405020304" pitchFamily="18" charset="0"/>
              </a:endParaRPr>
            </a:p>
            <a:p>
              <a:pPr eaLnBrk="1" hangingPunct="1">
                <a:buFontTx/>
                <a:buNone/>
              </a:pPr>
              <a:endParaRPr lang="en-US" altLang="en-US" sz="1800">
                <a:latin typeface="Times New Roman" panose="02020603050405020304" pitchFamily="18" charset="0"/>
                <a:cs typeface="Times New Roman" panose="02020603050405020304" pitchFamily="18" charset="0"/>
              </a:endParaRPr>
            </a:p>
            <a:p>
              <a:pPr eaLnBrk="1" hangingPunct="1">
                <a:buFontTx/>
                <a:buNone/>
              </a:pPr>
              <a:r>
                <a:rPr lang="en-US" altLang="en-US" sz="1800">
                  <a:latin typeface="Times New Roman" panose="02020603050405020304" pitchFamily="18" charset="0"/>
                  <a:cs typeface="Times New Roman" panose="02020603050405020304" pitchFamily="18" charset="0"/>
                </a:rPr>
                <a:t>250</a:t>
              </a:r>
            </a:p>
            <a:p>
              <a:pPr eaLnBrk="1" hangingPunct="1">
                <a:buFontTx/>
                <a:buNone/>
              </a:pPr>
              <a:endParaRPr lang="en-US" altLang="en-US" sz="1800">
                <a:latin typeface="Times New Roman" panose="02020603050405020304" pitchFamily="18" charset="0"/>
                <a:cs typeface="Times New Roman" panose="02020603050405020304" pitchFamily="18" charset="0"/>
              </a:endParaRPr>
            </a:p>
            <a:p>
              <a:pPr eaLnBrk="1" hangingPunct="1">
                <a:buFontTx/>
                <a:buNone/>
              </a:pPr>
              <a:r>
                <a:rPr lang="en-US" altLang="en-US" sz="1800">
                  <a:latin typeface="Times New Roman" panose="02020603050405020304" pitchFamily="18" charset="0"/>
                  <a:cs typeface="Times New Roman" panose="02020603050405020304" pitchFamily="18" charset="0"/>
                </a:rPr>
                <a:t>          </a:t>
              </a:r>
            </a:p>
            <a:p>
              <a:pPr eaLnBrk="1" hangingPunct="1">
                <a:buFontTx/>
                <a:buNone/>
              </a:pPr>
              <a:r>
                <a:rPr lang="en-US" altLang="en-US" sz="1800">
                  <a:latin typeface="Times New Roman" panose="02020603050405020304" pitchFamily="18" charset="0"/>
                  <a:cs typeface="Times New Roman" panose="02020603050405020304" pitchFamily="18" charset="0"/>
                </a:rPr>
                <a:t>           50</a:t>
              </a:r>
            </a:p>
            <a:p>
              <a:pPr eaLnBrk="1" hangingPunct="1">
                <a:buFontTx/>
                <a:buNone/>
              </a:pPr>
              <a:endParaRPr lang="en-US" altLang="en-US" sz="1800">
                <a:latin typeface="Times New Roman" panose="02020603050405020304" pitchFamily="18" charset="0"/>
                <a:cs typeface="Times New Roman" panose="02020603050405020304" pitchFamily="18" charset="0"/>
              </a:endParaRPr>
            </a:p>
            <a:p>
              <a:pPr eaLnBrk="1" hangingPunct="1">
                <a:buFontTx/>
                <a:buNone/>
              </a:pPr>
              <a:endParaRPr lang="en-US" altLang="en-US" sz="1800">
                <a:latin typeface="Times New Roman" panose="02020603050405020304" pitchFamily="18" charset="0"/>
                <a:cs typeface="Times New Roman" panose="02020603050405020304" pitchFamily="18" charset="0"/>
              </a:endParaRPr>
            </a:p>
            <a:p>
              <a:pPr eaLnBrk="1" hangingPunct="1">
                <a:buFontTx/>
                <a:buNone/>
              </a:pPr>
              <a:r>
                <a:rPr lang="en-US" altLang="en-US" sz="1800">
                  <a:latin typeface="Times New Roman" panose="02020603050405020304" pitchFamily="18" charset="0"/>
                  <a:cs typeface="Times New Roman" panose="02020603050405020304" pitchFamily="18" charset="0"/>
                </a:rPr>
                <a:t>          150</a:t>
              </a:r>
            </a:p>
            <a:p>
              <a:pPr eaLnBrk="1" hangingPunct="1">
                <a:buFontTx/>
                <a:buNone/>
              </a:pPr>
              <a:r>
                <a:rPr lang="en-US" altLang="en-US" sz="1800">
                  <a:latin typeface="Times New Roman" panose="02020603050405020304" pitchFamily="18" charset="0"/>
                  <a:cs typeface="Times New Roman" panose="02020603050405020304" pitchFamily="18" charset="0"/>
                </a:rPr>
                <a:t>250    150</a:t>
              </a:r>
              <a:endParaRPr lang="en-US" altLang="en-US" sz="1800" u="sng">
                <a:latin typeface="Times New Roman" panose="02020603050405020304" pitchFamily="18" charset="0"/>
                <a:cs typeface="Times New Roman" panose="02020603050405020304" pitchFamily="18" charset="0"/>
              </a:endParaRPr>
            </a:p>
          </p:txBody>
        </p:sp>
        <p:sp>
          <p:nvSpPr>
            <p:cNvPr id="90119" name="Line 8"/>
            <p:cNvSpPr>
              <a:spLocks noChangeShapeType="1"/>
            </p:cNvSpPr>
            <p:nvPr/>
          </p:nvSpPr>
          <p:spPr bwMode="auto">
            <a:xfrm>
              <a:off x="5394383" y="1990738"/>
              <a:ext cx="936625" cy="95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0120" name="Line 10"/>
            <p:cNvSpPr>
              <a:spLocks noChangeShapeType="1"/>
            </p:cNvSpPr>
            <p:nvPr/>
          </p:nvSpPr>
          <p:spPr bwMode="auto">
            <a:xfrm>
              <a:off x="5834120" y="1446225"/>
              <a:ext cx="14288" cy="481648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 name="Rectangle 3"/>
            <p:cNvSpPr txBox="1">
              <a:spLocks noChangeArrowheads="1"/>
            </p:cNvSpPr>
            <p:nvPr/>
          </p:nvSpPr>
          <p:spPr bwMode="auto">
            <a:xfrm>
              <a:off x="1376569" y="1668476"/>
              <a:ext cx="1949394" cy="436246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800" kern="0" dirty="0">
                  <a:latin typeface="Times New Roman" panose="02020603050405020304" pitchFamily="18" charset="0"/>
                  <a:cs typeface="Times New Roman" panose="02020603050405020304" pitchFamily="18" charset="0"/>
                </a:rPr>
                <a:t>T</a:t>
              </a:r>
              <a:r>
                <a:rPr lang="en-US" altLang="en-US" sz="1800" kern="0" baseline="-25000" dirty="0">
                  <a:latin typeface="Times New Roman" panose="02020603050405020304" pitchFamily="18" charset="0"/>
                  <a:cs typeface="Times New Roman" panose="02020603050405020304" pitchFamily="18" charset="0"/>
                </a:rPr>
                <a:t>1</a:t>
              </a:r>
            </a:p>
            <a:p>
              <a:pPr eaLnBrk="1" hangingPunct="1">
                <a:buFontTx/>
                <a:buNone/>
                <a:defRPr/>
              </a:pPr>
              <a:r>
                <a:rPr lang="en-US" altLang="en-US" sz="1800" i="1" kern="0" dirty="0">
                  <a:solidFill>
                    <a:srgbClr val="FF0000"/>
                  </a:solidFill>
                  <a:latin typeface="Times New Roman" panose="02020603050405020304" pitchFamily="18" charset="0"/>
                  <a:cs typeface="Times New Roman" panose="02020603050405020304" pitchFamily="18" charset="0"/>
                </a:rPr>
                <a:t>  </a:t>
              </a:r>
              <a:r>
                <a:rPr lang="en-US" altLang="en-US" sz="1800" kern="0" dirty="0">
                  <a:latin typeface="Times New Roman" panose="02020603050405020304" pitchFamily="18" charset="0"/>
                  <a:cs typeface="Times New Roman" panose="02020603050405020304" pitchFamily="18" charset="0"/>
                </a:rPr>
                <a:t>Read(A); </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A </a:t>
              </a:r>
              <a:r>
                <a:rPr lang="en-US" altLang="en-US" sz="18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800" kern="0" dirty="0">
                  <a:latin typeface="Times New Roman" panose="02020603050405020304" pitchFamily="18" charset="0"/>
                  <a:cs typeface="Times New Roman" panose="02020603050405020304" pitchFamily="18" charset="0"/>
                </a:rPr>
                <a:t> A+100</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Write(A);  </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800" i="1" kern="0" dirty="0">
                  <a:solidFill>
                    <a:srgbClr val="FF0000"/>
                  </a:solidFill>
                  <a:latin typeface="Times New Roman" panose="02020603050405020304" pitchFamily="18" charset="0"/>
                  <a:cs typeface="Times New Roman" panose="02020603050405020304" pitchFamily="18" charset="0"/>
                </a:rPr>
                <a:t>  </a:t>
              </a:r>
              <a:r>
                <a:rPr lang="en-US" altLang="en-US" sz="1800" kern="0" dirty="0">
                  <a:latin typeface="Times New Roman" panose="02020603050405020304" pitchFamily="18" charset="0"/>
                  <a:cs typeface="Times New Roman" panose="02020603050405020304" pitchFamily="18" charset="0"/>
                </a:rPr>
                <a:t>Read(B); </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B </a:t>
              </a:r>
              <a:r>
                <a:rPr lang="en-US" altLang="en-US" sz="18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800" kern="0" dirty="0">
                  <a:latin typeface="Times New Roman" panose="02020603050405020304" pitchFamily="18" charset="0"/>
                  <a:cs typeface="Times New Roman" panose="02020603050405020304" pitchFamily="18" charset="0"/>
                </a:rPr>
                <a:t>  B+100;</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Write(B);  </a:t>
              </a:r>
              <a:endParaRPr lang="en-US" altLang="en-US" sz="1800" kern="0" dirty="0"/>
            </a:p>
            <a:p>
              <a:pPr algn="ctr" eaLnBrk="1" hangingPunct="1">
                <a:buFontTx/>
                <a:buNone/>
                <a:defRPr/>
              </a:pPr>
              <a:r>
                <a:rPr lang="en-US" altLang="en-US" sz="1800" kern="0" dirty="0"/>
                <a:t>			</a:t>
              </a:r>
            </a:p>
          </p:txBody>
        </p:sp>
        <p:cxnSp>
          <p:nvCxnSpPr>
            <p:cNvPr id="90122" name="Straight Connector 25"/>
            <p:cNvCxnSpPr>
              <a:cxnSpLocks noChangeShapeType="1"/>
            </p:cNvCxnSpPr>
            <p:nvPr/>
          </p:nvCxnSpPr>
          <p:spPr bwMode="auto">
            <a:xfrm>
              <a:off x="1377565" y="2002136"/>
              <a:ext cx="194774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33" name="Rectangle 3"/>
            <p:cNvSpPr txBox="1">
              <a:spLocks noChangeArrowheads="1"/>
            </p:cNvSpPr>
            <p:nvPr/>
          </p:nvSpPr>
          <p:spPr bwMode="auto">
            <a:xfrm>
              <a:off x="3345012" y="1668476"/>
              <a:ext cx="1863671" cy="436246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800" kern="0" dirty="0">
                  <a:latin typeface="Times New Roman" panose="02020603050405020304" pitchFamily="18" charset="0"/>
                  <a:cs typeface="Times New Roman" panose="02020603050405020304" pitchFamily="18" charset="0"/>
                </a:rPr>
                <a:t>T</a:t>
              </a:r>
              <a:r>
                <a:rPr lang="en-US" altLang="en-US" sz="1800" kern="0" baseline="-25000" dirty="0">
                  <a:latin typeface="Times New Roman" panose="02020603050405020304" pitchFamily="18" charset="0"/>
                  <a:cs typeface="Times New Roman" panose="02020603050405020304" pitchFamily="18" charset="0"/>
                </a:rPr>
                <a:t>2</a:t>
              </a:r>
            </a:p>
            <a:p>
              <a:pPr eaLnBrk="1" hangingPunct="1">
                <a:buFontTx/>
                <a:buNone/>
                <a:defRPr/>
              </a:pPr>
              <a:r>
                <a:rPr lang="en-US" altLang="en-US" sz="1800" i="1" kern="0" dirty="0">
                  <a:solidFill>
                    <a:srgbClr val="FF0000"/>
                  </a:solidFill>
                  <a:latin typeface="Times New Roman" panose="02020603050405020304" pitchFamily="18" charset="0"/>
                  <a:cs typeface="Times New Roman" panose="02020603050405020304" pitchFamily="18" charset="0"/>
                </a:rPr>
                <a:t> </a:t>
              </a:r>
              <a:endParaRPr lang="en-US" altLang="en-US" sz="18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800" i="1" kern="0" dirty="0">
                  <a:solidFill>
                    <a:srgbClr val="FF0000"/>
                  </a:solidFill>
                  <a:latin typeface="Times New Roman" panose="02020603050405020304" pitchFamily="18" charset="0"/>
                  <a:cs typeface="Times New Roman" panose="02020603050405020304" pitchFamily="18" charset="0"/>
                </a:rPr>
                <a:t> </a:t>
              </a:r>
              <a:r>
                <a:rPr lang="en-US" altLang="en-US" sz="1800" kern="0" dirty="0">
                  <a:latin typeface="Times New Roman" panose="02020603050405020304" pitchFamily="18" charset="0"/>
                  <a:cs typeface="Times New Roman" panose="02020603050405020304" pitchFamily="18" charset="0"/>
                </a:rPr>
                <a:t>Read(A);</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A </a:t>
              </a:r>
              <a:r>
                <a:rPr lang="en-US" altLang="en-US" sz="18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800" kern="0" dirty="0">
                  <a:latin typeface="Times New Roman" panose="02020603050405020304" pitchFamily="18" charset="0"/>
                  <a:cs typeface="Times New Roman" panose="02020603050405020304" pitchFamily="18" charset="0"/>
                </a:rPr>
                <a:t> A</a:t>
              </a:r>
              <a:r>
                <a:rPr lang="en-US" altLang="en-US" sz="18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800" kern="0" dirty="0">
                  <a:latin typeface="Times New Roman" panose="02020603050405020304" pitchFamily="18" charset="0"/>
                  <a:cs typeface="Times New Roman" panose="02020603050405020304" pitchFamily="18" charset="0"/>
                </a:rPr>
                <a:t>2;</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Write(A); </a:t>
              </a:r>
            </a:p>
            <a:p>
              <a:pPr eaLnBrk="1" hangingPunct="1">
                <a:buFontTx/>
                <a:buNone/>
                <a:defRPr/>
              </a:pPr>
              <a:r>
                <a:rPr lang="en-US" altLang="en-US" sz="1800" i="1" kern="0" dirty="0">
                  <a:solidFill>
                    <a:srgbClr val="FF0000"/>
                  </a:solidFill>
                  <a:latin typeface="Times New Roman" panose="02020603050405020304" pitchFamily="18" charset="0"/>
                  <a:cs typeface="Times New Roman" panose="02020603050405020304" pitchFamily="18" charset="0"/>
                </a:rPr>
                <a:t>  </a:t>
              </a:r>
              <a:r>
                <a:rPr lang="en-US" altLang="en-US" sz="1800" kern="0" dirty="0">
                  <a:latin typeface="Times New Roman" panose="02020603050405020304" pitchFamily="18" charset="0"/>
                  <a:cs typeface="Times New Roman" panose="02020603050405020304" pitchFamily="18" charset="0"/>
                </a:rPr>
                <a:t>Read(B); </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B </a:t>
              </a:r>
              <a:r>
                <a:rPr lang="en-US" altLang="en-US" sz="18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800" kern="0" dirty="0">
                  <a:latin typeface="Times New Roman" panose="02020603050405020304" pitchFamily="18" charset="0"/>
                  <a:cs typeface="Times New Roman" panose="02020603050405020304" pitchFamily="18" charset="0"/>
                </a:rPr>
                <a:t> B</a:t>
              </a:r>
              <a:r>
                <a:rPr lang="en-US" altLang="en-US" sz="18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800" kern="0" dirty="0">
                  <a:latin typeface="Times New Roman" panose="02020603050405020304" pitchFamily="18" charset="0"/>
                  <a:cs typeface="Times New Roman" panose="02020603050405020304" pitchFamily="18" charset="0"/>
                </a:rPr>
                <a:t>2;</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Write(B); </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800" kern="0" dirty="0"/>
            </a:p>
            <a:p>
              <a:pPr algn="ctr" eaLnBrk="1" hangingPunct="1">
                <a:buFontTx/>
                <a:buNone/>
                <a:defRPr/>
              </a:pPr>
              <a:r>
                <a:rPr lang="en-US" altLang="en-US" sz="1800" kern="0" dirty="0"/>
                <a:t>			</a:t>
              </a:r>
            </a:p>
          </p:txBody>
        </p:sp>
        <p:cxnSp>
          <p:nvCxnSpPr>
            <p:cNvPr id="90124" name="Straight Connector 34"/>
            <p:cNvCxnSpPr>
              <a:cxnSpLocks noChangeShapeType="1"/>
            </p:cNvCxnSpPr>
            <p:nvPr/>
          </p:nvCxnSpPr>
          <p:spPr bwMode="auto">
            <a:xfrm flipV="1">
              <a:off x="3354190" y="2002136"/>
              <a:ext cx="1854732" cy="8183"/>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90125" name="Line 8"/>
            <p:cNvSpPr>
              <a:spLocks noChangeShapeType="1"/>
            </p:cNvSpPr>
            <p:nvPr/>
          </p:nvSpPr>
          <p:spPr bwMode="auto">
            <a:xfrm flipV="1">
              <a:off x="5300720" y="6030905"/>
              <a:ext cx="1255713"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0126" name="Line 8"/>
            <p:cNvSpPr>
              <a:spLocks noChangeShapeType="1"/>
            </p:cNvSpPr>
            <p:nvPr/>
          </p:nvSpPr>
          <p:spPr bwMode="auto">
            <a:xfrm>
              <a:off x="5380890" y="1661064"/>
              <a:ext cx="950900" cy="768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90116" name="Rectangle 2"/>
          <p:cNvSpPr>
            <a:spLocks noGrp="1" noChangeArrowheads="1"/>
          </p:cNvSpPr>
          <p:nvPr>
            <p:ph type="title"/>
          </p:nvPr>
        </p:nvSpPr>
        <p:spPr>
          <a:xfrm>
            <a:off x="3232150" y="1622425"/>
            <a:ext cx="1571625" cy="341313"/>
          </a:xfrm>
        </p:spPr>
        <p:txBody>
          <a:bodyPr/>
          <a:lstStyle/>
          <a:p>
            <a:pPr eaLnBrk="1" hangingPunct="1"/>
            <a:r>
              <a:rPr lang="en-US" altLang="en-US" sz="2000">
                <a:latin typeface="Times New Roman" panose="02020603050405020304" pitchFamily="18" charset="0"/>
                <a:cs typeface="Times New Roman" panose="02020603050405020304" pitchFamily="18" charset="0"/>
              </a:rPr>
              <a:t>Schedule D</a:t>
            </a:r>
          </a:p>
        </p:txBody>
      </p:sp>
      <p:sp>
        <p:nvSpPr>
          <p:cNvPr id="90117" name="TextBox 41"/>
          <p:cNvSpPr txBox="1">
            <a:spLocks noChangeArrowheads="1"/>
          </p:cNvSpPr>
          <p:nvPr/>
        </p:nvSpPr>
        <p:spPr bwMode="auto">
          <a:xfrm>
            <a:off x="26988" y="122238"/>
            <a:ext cx="2582862" cy="1600200"/>
          </a:xfrm>
          <a:prstGeom prst="rect">
            <a:avLst/>
          </a:prstGeom>
          <a:solidFill>
            <a:srgbClr val="FFFF00"/>
          </a:solidFill>
          <a:ln w="28575">
            <a:solidFill>
              <a:schemeClr val="tx1"/>
            </a:solidFill>
            <a:miter lim="800000"/>
            <a:headEnd/>
            <a:tailEnd/>
          </a:ln>
        </p:spPr>
        <p:txBody>
          <a:bodyPr>
            <a:spAutoFit/>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 typeface="Wingdings" panose="05000000000000000000" pitchFamily="2" charset="2"/>
              <a:buChar char="Ø"/>
            </a:pPr>
            <a:r>
              <a:rPr lang="en-US" altLang="en-US" sz="1400">
                <a:latin typeface="Times New Roman" panose="02020603050405020304" pitchFamily="18" charset="0"/>
                <a:cs typeface="Times New Roman" panose="02020603050405020304" pitchFamily="18" charset="0"/>
              </a:rPr>
              <a:t>A transaction can lock an unlocked element, and must release (unlock) it later.</a:t>
            </a:r>
          </a:p>
          <a:p>
            <a:pPr>
              <a:spcBef>
                <a:spcPct val="0"/>
              </a:spcBef>
              <a:buFont typeface="Wingdings" panose="05000000000000000000" pitchFamily="2" charset="2"/>
              <a:buChar char="Ø"/>
            </a:pPr>
            <a:r>
              <a:rPr lang="en-US" altLang="en-US" sz="1400">
                <a:latin typeface="Times New Roman" panose="02020603050405020304" pitchFamily="18" charset="0"/>
                <a:cs typeface="Times New Roman" panose="02020603050405020304" pitchFamily="18" charset="0"/>
              </a:rPr>
              <a:t>A transaction cannot access a locked element until it is released by the transaction holding the lock.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8"/>
          <p:cNvSpPr>
            <a:spLocks noChangeArrowheads="1"/>
          </p:cNvSpPr>
          <p:nvPr/>
        </p:nvSpPr>
        <p:spPr bwMode="auto">
          <a:xfrm>
            <a:off x="2738438" y="236538"/>
            <a:ext cx="4835525" cy="1138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buFontTx/>
              <a:buNone/>
            </a:pPr>
            <a:r>
              <a:rPr lang="en-US" altLang="en-US" sz="3600" b="1" u="sng">
                <a:latin typeface="Times New Roman" panose="02020603050405020304" pitchFamily="18" charset="0"/>
                <a:cs typeface="Times New Roman" panose="02020603050405020304" pitchFamily="18" charset="0"/>
              </a:rPr>
              <a:t>Locking is not enough </a:t>
            </a:r>
          </a:p>
          <a:p>
            <a:pPr algn="ctr" eaLnBrk="1" hangingPunct="1">
              <a:buFontTx/>
              <a:buNone/>
            </a:pPr>
            <a:r>
              <a:rPr lang="en-US" altLang="en-US" sz="2800" b="1" u="sng">
                <a:latin typeface="Times New Roman" panose="02020603050405020304" pitchFamily="18" charset="0"/>
                <a:cs typeface="Times New Roman" panose="02020603050405020304" pitchFamily="18" charset="0"/>
              </a:rPr>
              <a:t>for conflict-serializability</a:t>
            </a:r>
          </a:p>
        </p:txBody>
      </p:sp>
      <p:grpSp>
        <p:nvGrpSpPr>
          <p:cNvPr id="91139" name="Group 38"/>
          <p:cNvGrpSpPr>
            <a:grpSpLocks/>
          </p:cNvGrpSpPr>
          <p:nvPr/>
        </p:nvGrpSpPr>
        <p:grpSpPr bwMode="auto">
          <a:xfrm>
            <a:off x="2127250" y="1606550"/>
            <a:ext cx="5180013" cy="5022850"/>
            <a:chOff x="1376569" y="1330337"/>
            <a:chExt cx="5179864" cy="5022861"/>
          </a:xfrm>
        </p:grpSpPr>
        <p:sp>
          <p:nvSpPr>
            <p:cNvPr id="91142" name="Text Box 7"/>
            <p:cNvSpPr txBox="1">
              <a:spLocks noChangeArrowheads="1"/>
            </p:cNvSpPr>
            <p:nvPr/>
          </p:nvSpPr>
          <p:spPr bwMode="auto">
            <a:xfrm>
              <a:off x="5300720" y="1330337"/>
              <a:ext cx="1108075" cy="5022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1800">
                  <a:latin typeface="Times New Roman" panose="02020603050405020304" pitchFamily="18" charset="0"/>
                  <a:cs typeface="Times New Roman" panose="02020603050405020304" pitchFamily="18" charset="0"/>
                </a:rPr>
                <a:t>  A       B</a:t>
              </a:r>
            </a:p>
            <a:p>
              <a:pPr eaLnBrk="1" hangingPunct="1">
                <a:buFontTx/>
                <a:buNone/>
              </a:pPr>
              <a:r>
                <a:rPr lang="en-US" altLang="en-US" sz="1800">
                  <a:latin typeface="Times New Roman" panose="02020603050405020304" pitchFamily="18" charset="0"/>
                  <a:cs typeface="Times New Roman" panose="02020603050405020304" pitchFamily="18" charset="0"/>
                </a:rPr>
                <a:t> 25      25</a:t>
              </a:r>
            </a:p>
            <a:p>
              <a:pPr eaLnBrk="1" hangingPunct="1">
                <a:buFontTx/>
                <a:buNone/>
              </a:pPr>
              <a:endParaRPr lang="en-US" altLang="en-US" sz="1800">
                <a:latin typeface="Times New Roman" panose="02020603050405020304" pitchFamily="18" charset="0"/>
                <a:cs typeface="Times New Roman" panose="02020603050405020304" pitchFamily="18" charset="0"/>
              </a:endParaRPr>
            </a:p>
            <a:p>
              <a:pPr eaLnBrk="1" hangingPunct="1">
                <a:buFontTx/>
                <a:buNone/>
              </a:pPr>
              <a:endParaRPr lang="en-US" altLang="en-US" sz="1800">
                <a:latin typeface="Times New Roman" panose="02020603050405020304" pitchFamily="18" charset="0"/>
                <a:cs typeface="Times New Roman" panose="02020603050405020304" pitchFamily="18" charset="0"/>
              </a:endParaRPr>
            </a:p>
            <a:p>
              <a:pPr eaLnBrk="1" hangingPunct="1">
                <a:buFontTx/>
                <a:buNone/>
              </a:pPr>
              <a:r>
                <a:rPr lang="en-US" altLang="en-US" sz="1800">
                  <a:latin typeface="Times New Roman" panose="02020603050405020304" pitchFamily="18" charset="0"/>
                  <a:cs typeface="Times New Roman" panose="02020603050405020304" pitchFamily="18" charset="0"/>
                </a:rPr>
                <a:t>125</a:t>
              </a:r>
            </a:p>
            <a:p>
              <a:pPr eaLnBrk="1" hangingPunct="1">
                <a:buFontTx/>
                <a:buNone/>
              </a:pPr>
              <a:endParaRPr lang="en-US" altLang="en-US" sz="1800">
                <a:latin typeface="Times New Roman" panose="02020603050405020304" pitchFamily="18" charset="0"/>
                <a:cs typeface="Times New Roman" panose="02020603050405020304" pitchFamily="18" charset="0"/>
              </a:endParaRPr>
            </a:p>
            <a:p>
              <a:pPr eaLnBrk="1" hangingPunct="1">
                <a:buFontTx/>
                <a:buNone/>
              </a:pPr>
              <a:endParaRPr lang="en-US" altLang="en-US" sz="1800">
                <a:latin typeface="Times New Roman" panose="02020603050405020304" pitchFamily="18" charset="0"/>
                <a:cs typeface="Times New Roman" panose="02020603050405020304" pitchFamily="18" charset="0"/>
              </a:endParaRPr>
            </a:p>
            <a:p>
              <a:pPr eaLnBrk="1" hangingPunct="1">
                <a:buFontTx/>
                <a:buNone/>
              </a:pPr>
              <a:r>
                <a:rPr lang="en-US" altLang="en-US" sz="1800">
                  <a:latin typeface="Times New Roman" panose="02020603050405020304" pitchFamily="18" charset="0"/>
                  <a:cs typeface="Times New Roman" panose="02020603050405020304" pitchFamily="18" charset="0"/>
                </a:rPr>
                <a:t>250</a:t>
              </a:r>
            </a:p>
            <a:p>
              <a:pPr eaLnBrk="1" hangingPunct="1">
                <a:buFontTx/>
                <a:buNone/>
              </a:pPr>
              <a:endParaRPr lang="en-US" altLang="en-US" sz="1800">
                <a:latin typeface="Times New Roman" panose="02020603050405020304" pitchFamily="18" charset="0"/>
                <a:cs typeface="Times New Roman" panose="02020603050405020304" pitchFamily="18" charset="0"/>
              </a:endParaRPr>
            </a:p>
            <a:p>
              <a:pPr eaLnBrk="1" hangingPunct="1">
                <a:buFontTx/>
                <a:buNone/>
              </a:pPr>
              <a:r>
                <a:rPr lang="en-US" altLang="en-US" sz="1800">
                  <a:latin typeface="Times New Roman" panose="02020603050405020304" pitchFamily="18" charset="0"/>
                  <a:cs typeface="Times New Roman" panose="02020603050405020304" pitchFamily="18" charset="0"/>
                </a:rPr>
                <a:t>          </a:t>
              </a:r>
            </a:p>
            <a:p>
              <a:pPr eaLnBrk="1" hangingPunct="1">
                <a:buFontTx/>
                <a:buNone/>
              </a:pPr>
              <a:r>
                <a:rPr lang="en-US" altLang="en-US" sz="1800">
                  <a:latin typeface="Times New Roman" panose="02020603050405020304" pitchFamily="18" charset="0"/>
                  <a:cs typeface="Times New Roman" panose="02020603050405020304" pitchFamily="18" charset="0"/>
                </a:rPr>
                <a:t>           50</a:t>
              </a:r>
            </a:p>
            <a:p>
              <a:pPr eaLnBrk="1" hangingPunct="1">
                <a:buFontTx/>
                <a:buNone/>
              </a:pPr>
              <a:endParaRPr lang="en-US" altLang="en-US" sz="1800">
                <a:latin typeface="Times New Roman" panose="02020603050405020304" pitchFamily="18" charset="0"/>
                <a:cs typeface="Times New Roman" panose="02020603050405020304" pitchFamily="18" charset="0"/>
              </a:endParaRPr>
            </a:p>
            <a:p>
              <a:pPr eaLnBrk="1" hangingPunct="1">
                <a:buFontTx/>
                <a:buNone/>
              </a:pPr>
              <a:endParaRPr lang="en-US" altLang="en-US" sz="1800">
                <a:latin typeface="Times New Roman" panose="02020603050405020304" pitchFamily="18" charset="0"/>
                <a:cs typeface="Times New Roman" panose="02020603050405020304" pitchFamily="18" charset="0"/>
              </a:endParaRPr>
            </a:p>
            <a:p>
              <a:pPr eaLnBrk="1" hangingPunct="1">
                <a:buFontTx/>
                <a:buNone/>
              </a:pPr>
              <a:r>
                <a:rPr lang="en-US" altLang="en-US" sz="1800">
                  <a:latin typeface="Times New Roman" panose="02020603050405020304" pitchFamily="18" charset="0"/>
                  <a:cs typeface="Times New Roman" panose="02020603050405020304" pitchFamily="18" charset="0"/>
                </a:rPr>
                <a:t>          150</a:t>
              </a:r>
            </a:p>
            <a:p>
              <a:pPr eaLnBrk="1" hangingPunct="1">
                <a:buFontTx/>
                <a:buNone/>
              </a:pPr>
              <a:r>
                <a:rPr lang="en-US" altLang="en-US" sz="1800">
                  <a:latin typeface="Times New Roman" panose="02020603050405020304" pitchFamily="18" charset="0"/>
                  <a:cs typeface="Times New Roman" panose="02020603050405020304" pitchFamily="18" charset="0"/>
                </a:rPr>
                <a:t>250    150</a:t>
              </a:r>
              <a:endParaRPr lang="en-US" altLang="en-US" sz="1800" u="sng">
                <a:latin typeface="Times New Roman" panose="02020603050405020304" pitchFamily="18" charset="0"/>
                <a:cs typeface="Times New Roman" panose="02020603050405020304" pitchFamily="18" charset="0"/>
              </a:endParaRPr>
            </a:p>
          </p:txBody>
        </p:sp>
        <p:sp>
          <p:nvSpPr>
            <p:cNvPr id="91143" name="Line 8"/>
            <p:cNvSpPr>
              <a:spLocks noChangeShapeType="1"/>
            </p:cNvSpPr>
            <p:nvPr/>
          </p:nvSpPr>
          <p:spPr bwMode="auto">
            <a:xfrm>
              <a:off x="5394383" y="1990738"/>
              <a:ext cx="936625" cy="95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1144" name="Line 10"/>
            <p:cNvSpPr>
              <a:spLocks noChangeShapeType="1"/>
            </p:cNvSpPr>
            <p:nvPr/>
          </p:nvSpPr>
          <p:spPr bwMode="auto">
            <a:xfrm>
              <a:off x="5834120" y="1446225"/>
              <a:ext cx="14288" cy="481648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 name="Rectangle 3"/>
            <p:cNvSpPr txBox="1">
              <a:spLocks noChangeArrowheads="1"/>
            </p:cNvSpPr>
            <p:nvPr/>
          </p:nvSpPr>
          <p:spPr bwMode="auto">
            <a:xfrm>
              <a:off x="1376569" y="1668476"/>
              <a:ext cx="1949394" cy="436246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800" kern="0" dirty="0">
                  <a:latin typeface="Times New Roman" panose="02020603050405020304" pitchFamily="18" charset="0"/>
                  <a:cs typeface="Times New Roman" panose="02020603050405020304" pitchFamily="18" charset="0"/>
                </a:rPr>
                <a:t>T</a:t>
              </a:r>
              <a:r>
                <a:rPr lang="en-US" altLang="en-US" sz="1800" kern="0" baseline="-25000" dirty="0">
                  <a:latin typeface="Times New Roman" panose="02020603050405020304" pitchFamily="18" charset="0"/>
                  <a:cs typeface="Times New Roman" panose="02020603050405020304" pitchFamily="18" charset="0"/>
                </a:rPr>
                <a:t>1</a:t>
              </a:r>
            </a:p>
            <a:p>
              <a:pPr eaLnBrk="1" hangingPunct="1">
                <a:buFontTx/>
                <a:buNone/>
                <a:defRPr/>
              </a:pPr>
              <a:r>
                <a:rPr lang="en-US" altLang="en-US" sz="1800" i="1" kern="0" dirty="0">
                  <a:solidFill>
                    <a:srgbClr val="FF0000"/>
                  </a:solidFill>
                  <a:latin typeface="Times New Roman" panose="02020603050405020304" pitchFamily="18" charset="0"/>
                  <a:cs typeface="Times New Roman" panose="02020603050405020304" pitchFamily="18" charset="0"/>
                </a:rPr>
                <a:t>  l</a:t>
              </a:r>
              <a:r>
                <a:rPr lang="en-US" altLang="en-US" sz="1800" kern="0" baseline="-25000" dirty="0">
                  <a:solidFill>
                    <a:srgbClr val="FF0000"/>
                  </a:solidFill>
                  <a:latin typeface="Times New Roman" panose="02020603050405020304" pitchFamily="18" charset="0"/>
                  <a:cs typeface="Times New Roman" panose="02020603050405020304" pitchFamily="18" charset="0"/>
                </a:rPr>
                <a:t>1</a:t>
              </a:r>
              <a:r>
                <a:rPr lang="en-US" altLang="en-US" sz="1800" kern="0" dirty="0">
                  <a:solidFill>
                    <a:srgbClr val="FF0000"/>
                  </a:solidFill>
                  <a:latin typeface="Times New Roman" panose="02020603050405020304" pitchFamily="18" charset="0"/>
                  <a:cs typeface="Times New Roman" panose="02020603050405020304" pitchFamily="18" charset="0"/>
                </a:rPr>
                <a:t>(A)</a:t>
              </a:r>
              <a:r>
                <a:rPr lang="en-US" altLang="en-US" sz="1800" kern="0" dirty="0">
                  <a:latin typeface="Times New Roman" panose="02020603050405020304" pitchFamily="18" charset="0"/>
                  <a:cs typeface="Times New Roman" panose="02020603050405020304" pitchFamily="18" charset="0"/>
                </a:rPr>
                <a:t>; Read(A); </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A </a:t>
              </a:r>
              <a:r>
                <a:rPr lang="en-US" altLang="en-US" sz="18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800" kern="0" dirty="0">
                  <a:latin typeface="Times New Roman" panose="02020603050405020304" pitchFamily="18" charset="0"/>
                  <a:cs typeface="Times New Roman" panose="02020603050405020304" pitchFamily="18" charset="0"/>
                </a:rPr>
                <a:t> A+100</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Write(A); </a:t>
              </a:r>
              <a:r>
                <a:rPr lang="en-US" altLang="en-US" sz="1800" i="1" kern="0" dirty="0">
                  <a:solidFill>
                    <a:srgbClr val="FF0000"/>
                  </a:solidFill>
                  <a:latin typeface="Times New Roman" panose="02020603050405020304" pitchFamily="18" charset="0"/>
                  <a:cs typeface="Times New Roman" panose="02020603050405020304" pitchFamily="18" charset="0"/>
                </a:rPr>
                <a:t>u</a:t>
              </a:r>
              <a:r>
                <a:rPr lang="en-US" altLang="en-US" sz="1800" kern="0" baseline="-25000" dirty="0">
                  <a:solidFill>
                    <a:srgbClr val="FF0000"/>
                  </a:solidFill>
                  <a:latin typeface="Times New Roman" panose="02020603050405020304" pitchFamily="18" charset="0"/>
                  <a:cs typeface="Times New Roman" panose="02020603050405020304" pitchFamily="18" charset="0"/>
                </a:rPr>
                <a:t>1</a:t>
              </a:r>
              <a:r>
                <a:rPr lang="en-US" altLang="en-US" sz="1800" kern="0" dirty="0">
                  <a:solidFill>
                    <a:srgbClr val="FF0000"/>
                  </a:solidFill>
                  <a:latin typeface="Times New Roman" panose="02020603050405020304" pitchFamily="18" charset="0"/>
                  <a:cs typeface="Times New Roman" panose="02020603050405020304" pitchFamily="18" charset="0"/>
                </a:rPr>
                <a:t>(A)</a:t>
              </a:r>
              <a:r>
                <a:rPr lang="en-US" altLang="en-US" sz="18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800" i="1" kern="0" dirty="0">
                  <a:solidFill>
                    <a:srgbClr val="FF0000"/>
                  </a:solidFill>
                  <a:latin typeface="Times New Roman" panose="02020603050405020304" pitchFamily="18" charset="0"/>
                  <a:cs typeface="Times New Roman" panose="02020603050405020304" pitchFamily="18" charset="0"/>
                </a:rPr>
                <a:t>  l</a:t>
              </a:r>
              <a:r>
                <a:rPr lang="en-US" altLang="en-US" sz="1800" kern="0" baseline="-25000" dirty="0">
                  <a:solidFill>
                    <a:srgbClr val="FF0000"/>
                  </a:solidFill>
                  <a:latin typeface="Times New Roman" panose="02020603050405020304" pitchFamily="18" charset="0"/>
                  <a:cs typeface="Times New Roman" panose="02020603050405020304" pitchFamily="18" charset="0"/>
                </a:rPr>
                <a:t>1</a:t>
              </a:r>
              <a:r>
                <a:rPr lang="en-US" altLang="en-US" sz="1800" kern="0" dirty="0">
                  <a:solidFill>
                    <a:srgbClr val="FF0000"/>
                  </a:solidFill>
                  <a:latin typeface="Times New Roman" panose="02020603050405020304" pitchFamily="18" charset="0"/>
                  <a:cs typeface="Times New Roman" panose="02020603050405020304" pitchFamily="18" charset="0"/>
                </a:rPr>
                <a:t>(B)</a:t>
              </a:r>
              <a:r>
                <a:rPr lang="en-US" altLang="en-US" sz="1800" kern="0" dirty="0">
                  <a:latin typeface="Times New Roman" panose="02020603050405020304" pitchFamily="18" charset="0"/>
                  <a:cs typeface="Times New Roman" panose="02020603050405020304" pitchFamily="18" charset="0"/>
                </a:rPr>
                <a:t>; Read(B); </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B </a:t>
              </a:r>
              <a:r>
                <a:rPr lang="en-US" altLang="en-US" sz="18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800" kern="0" dirty="0">
                  <a:latin typeface="Times New Roman" panose="02020603050405020304" pitchFamily="18" charset="0"/>
                  <a:cs typeface="Times New Roman" panose="02020603050405020304" pitchFamily="18" charset="0"/>
                </a:rPr>
                <a:t>  B+100;</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Write(B); </a:t>
              </a:r>
              <a:r>
                <a:rPr lang="en-US" altLang="en-US" sz="1800" i="1" kern="0" dirty="0">
                  <a:solidFill>
                    <a:srgbClr val="FF0000"/>
                  </a:solidFill>
                  <a:latin typeface="Times New Roman" panose="02020603050405020304" pitchFamily="18" charset="0"/>
                  <a:cs typeface="Times New Roman" panose="02020603050405020304" pitchFamily="18" charset="0"/>
                </a:rPr>
                <a:t>u</a:t>
              </a:r>
              <a:r>
                <a:rPr lang="en-US" altLang="en-US" sz="1800" kern="0" baseline="-25000" dirty="0">
                  <a:solidFill>
                    <a:srgbClr val="FF0000"/>
                  </a:solidFill>
                  <a:latin typeface="Times New Roman" panose="02020603050405020304" pitchFamily="18" charset="0"/>
                  <a:cs typeface="Times New Roman" panose="02020603050405020304" pitchFamily="18" charset="0"/>
                </a:rPr>
                <a:t>1</a:t>
              </a:r>
              <a:r>
                <a:rPr lang="en-US" altLang="en-US" sz="1800" kern="0" dirty="0">
                  <a:solidFill>
                    <a:srgbClr val="FF0000"/>
                  </a:solidFill>
                  <a:latin typeface="Times New Roman" panose="02020603050405020304" pitchFamily="18" charset="0"/>
                  <a:cs typeface="Times New Roman" panose="02020603050405020304" pitchFamily="18" charset="0"/>
                </a:rPr>
                <a:t>(B)</a:t>
              </a:r>
              <a:r>
                <a:rPr lang="en-US" altLang="en-US" sz="1800" kern="0" dirty="0">
                  <a:latin typeface="Times New Roman" panose="02020603050405020304" pitchFamily="18" charset="0"/>
                  <a:cs typeface="Times New Roman" panose="02020603050405020304" pitchFamily="18" charset="0"/>
                </a:rPr>
                <a:t>; </a:t>
              </a:r>
              <a:endParaRPr lang="en-US" altLang="en-US" sz="1800" kern="0" dirty="0"/>
            </a:p>
            <a:p>
              <a:pPr algn="ctr" eaLnBrk="1" hangingPunct="1">
                <a:buFontTx/>
                <a:buNone/>
                <a:defRPr/>
              </a:pPr>
              <a:r>
                <a:rPr lang="en-US" altLang="en-US" sz="1800" kern="0" dirty="0"/>
                <a:t>			</a:t>
              </a:r>
            </a:p>
          </p:txBody>
        </p:sp>
        <p:cxnSp>
          <p:nvCxnSpPr>
            <p:cNvPr id="91146" name="Straight Connector 25"/>
            <p:cNvCxnSpPr>
              <a:cxnSpLocks noChangeShapeType="1"/>
            </p:cNvCxnSpPr>
            <p:nvPr/>
          </p:nvCxnSpPr>
          <p:spPr bwMode="auto">
            <a:xfrm>
              <a:off x="1377565" y="2002136"/>
              <a:ext cx="194774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33" name="Rectangle 3"/>
            <p:cNvSpPr txBox="1">
              <a:spLocks noChangeArrowheads="1"/>
            </p:cNvSpPr>
            <p:nvPr/>
          </p:nvSpPr>
          <p:spPr bwMode="auto">
            <a:xfrm>
              <a:off x="3345012" y="1668476"/>
              <a:ext cx="1863671" cy="436246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800" kern="0" dirty="0">
                  <a:latin typeface="Times New Roman" panose="02020603050405020304" pitchFamily="18" charset="0"/>
                  <a:cs typeface="Times New Roman" panose="02020603050405020304" pitchFamily="18" charset="0"/>
                </a:rPr>
                <a:t>T</a:t>
              </a:r>
              <a:r>
                <a:rPr lang="en-US" altLang="en-US" sz="1800" kern="0" baseline="-25000" dirty="0">
                  <a:latin typeface="Times New Roman" panose="02020603050405020304" pitchFamily="18" charset="0"/>
                  <a:cs typeface="Times New Roman" panose="02020603050405020304" pitchFamily="18" charset="0"/>
                </a:rPr>
                <a:t>2</a:t>
              </a:r>
            </a:p>
            <a:p>
              <a:pPr eaLnBrk="1" hangingPunct="1">
                <a:buFontTx/>
                <a:buNone/>
                <a:defRPr/>
              </a:pPr>
              <a:r>
                <a:rPr lang="en-US" altLang="en-US" sz="1800" i="1" kern="0" dirty="0">
                  <a:solidFill>
                    <a:srgbClr val="FF0000"/>
                  </a:solidFill>
                  <a:latin typeface="Times New Roman" panose="02020603050405020304" pitchFamily="18" charset="0"/>
                  <a:cs typeface="Times New Roman" panose="02020603050405020304" pitchFamily="18" charset="0"/>
                </a:rPr>
                <a:t> </a:t>
              </a:r>
              <a:endParaRPr lang="en-US" altLang="en-US" sz="18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800" i="1" kern="0" dirty="0">
                  <a:solidFill>
                    <a:srgbClr val="FF0000"/>
                  </a:solidFill>
                  <a:latin typeface="Times New Roman" panose="02020603050405020304" pitchFamily="18" charset="0"/>
                  <a:cs typeface="Times New Roman" panose="02020603050405020304" pitchFamily="18" charset="0"/>
                </a:rPr>
                <a:t>  l</a:t>
              </a:r>
              <a:r>
                <a:rPr lang="en-US" altLang="en-US" sz="1800" kern="0" baseline="-25000" dirty="0">
                  <a:solidFill>
                    <a:srgbClr val="FF0000"/>
                  </a:solidFill>
                  <a:latin typeface="Times New Roman" panose="02020603050405020304" pitchFamily="18" charset="0"/>
                  <a:cs typeface="Times New Roman" panose="02020603050405020304" pitchFamily="18" charset="0"/>
                </a:rPr>
                <a:t>2</a:t>
              </a:r>
              <a:r>
                <a:rPr lang="en-US" altLang="en-US" sz="1800" kern="0" dirty="0">
                  <a:solidFill>
                    <a:srgbClr val="FF0000"/>
                  </a:solidFill>
                  <a:latin typeface="Times New Roman" panose="02020603050405020304" pitchFamily="18" charset="0"/>
                  <a:cs typeface="Times New Roman" panose="02020603050405020304" pitchFamily="18" charset="0"/>
                </a:rPr>
                <a:t>(A)</a:t>
              </a:r>
              <a:r>
                <a:rPr lang="en-US" altLang="en-US" sz="1800" kern="0" dirty="0">
                  <a:latin typeface="Times New Roman" panose="02020603050405020304" pitchFamily="18" charset="0"/>
                  <a:cs typeface="Times New Roman" panose="02020603050405020304" pitchFamily="18" charset="0"/>
                </a:rPr>
                <a:t>; Read(A);</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A </a:t>
              </a:r>
              <a:r>
                <a:rPr lang="en-US" altLang="en-US" sz="18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800" kern="0" dirty="0">
                  <a:latin typeface="Times New Roman" panose="02020603050405020304" pitchFamily="18" charset="0"/>
                  <a:cs typeface="Times New Roman" panose="02020603050405020304" pitchFamily="18" charset="0"/>
                </a:rPr>
                <a:t> A</a:t>
              </a:r>
              <a:r>
                <a:rPr lang="en-US" altLang="en-US" sz="18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800" kern="0" dirty="0">
                  <a:latin typeface="Times New Roman" panose="02020603050405020304" pitchFamily="18" charset="0"/>
                  <a:cs typeface="Times New Roman" panose="02020603050405020304" pitchFamily="18" charset="0"/>
                </a:rPr>
                <a:t>2;</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Write(A); </a:t>
              </a:r>
              <a:r>
                <a:rPr lang="en-US" altLang="en-US" sz="1800" i="1" kern="0" dirty="0">
                  <a:solidFill>
                    <a:srgbClr val="FF0000"/>
                  </a:solidFill>
                  <a:latin typeface="Times New Roman" panose="02020603050405020304" pitchFamily="18" charset="0"/>
                  <a:cs typeface="Times New Roman" panose="02020603050405020304" pitchFamily="18" charset="0"/>
                </a:rPr>
                <a:t>u</a:t>
              </a:r>
              <a:r>
                <a:rPr lang="en-US" altLang="en-US" sz="1800" kern="0" baseline="-25000" dirty="0">
                  <a:solidFill>
                    <a:srgbClr val="FF0000"/>
                  </a:solidFill>
                  <a:latin typeface="Times New Roman" panose="02020603050405020304" pitchFamily="18" charset="0"/>
                  <a:cs typeface="Times New Roman" panose="02020603050405020304" pitchFamily="18" charset="0"/>
                </a:rPr>
                <a:t>2</a:t>
              </a:r>
              <a:r>
                <a:rPr lang="en-US" altLang="en-US" sz="1800" kern="0" dirty="0">
                  <a:solidFill>
                    <a:srgbClr val="FF0000"/>
                  </a:solidFill>
                  <a:latin typeface="Times New Roman" panose="02020603050405020304" pitchFamily="18" charset="0"/>
                  <a:cs typeface="Times New Roman" panose="02020603050405020304" pitchFamily="18" charset="0"/>
                </a:rPr>
                <a:t>(A)</a:t>
              </a:r>
              <a:r>
                <a:rPr lang="en-US" altLang="en-US" sz="18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800" i="1" kern="0" dirty="0">
                  <a:solidFill>
                    <a:srgbClr val="FF0000"/>
                  </a:solidFill>
                  <a:latin typeface="Times New Roman" panose="02020603050405020304" pitchFamily="18" charset="0"/>
                  <a:cs typeface="Times New Roman" panose="02020603050405020304" pitchFamily="18" charset="0"/>
                </a:rPr>
                <a:t>  l</a:t>
              </a:r>
              <a:r>
                <a:rPr lang="en-US" altLang="en-US" sz="1800" kern="0" baseline="-25000" dirty="0">
                  <a:solidFill>
                    <a:srgbClr val="FF0000"/>
                  </a:solidFill>
                  <a:latin typeface="Times New Roman" panose="02020603050405020304" pitchFamily="18" charset="0"/>
                  <a:cs typeface="Times New Roman" panose="02020603050405020304" pitchFamily="18" charset="0"/>
                </a:rPr>
                <a:t>2</a:t>
              </a:r>
              <a:r>
                <a:rPr lang="en-US" altLang="en-US" sz="1800" kern="0" dirty="0">
                  <a:solidFill>
                    <a:srgbClr val="FF0000"/>
                  </a:solidFill>
                  <a:latin typeface="Times New Roman" panose="02020603050405020304" pitchFamily="18" charset="0"/>
                  <a:cs typeface="Times New Roman" panose="02020603050405020304" pitchFamily="18" charset="0"/>
                </a:rPr>
                <a:t>(B)</a:t>
              </a:r>
              <a:r>
                <a:rPr lang="en-US" altLang="en-US" sz="1800" kern="0" dirty="0">
                  <a:latin typeface="Times New Roman" panose="02020603050405020304" pitchFamily="18" charset="0"/>
                  <a:cs typeface="Times New Roman" panose="02020603050405020304" pitchFamily="18" charset="0"/>
                </a:rPr>
                <a:t>; Read(B); </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B </a:t>
              </a:r>
              <a:r>
                <a:rPr lang="en-US" altLang="en-US" sz="18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800" kern="0" dirty="0">
                  <a:latin typeface="Times New Roman" panose="02020603050405020304" pitchFamily="18" charset="0"/>
                  <a:cs typeface="Times New Roman" panose="02020603050405020304" pitchFamily="18" charset="0"/>
                </a:rPr>
                <a:t> B</a:t>
              </a:r>
              <a:r>
                <a:rPr lang="en-US" altLang="en-US" sz="18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800" kern="0" dirty="0">
                  <a:latin typeface="Times New Roman" panose="02020603050405020304" pitchFamily="18" charset="0"/>
                  <a:cs typeface="Times New Roman" panose="02020603050405020304" pitchFamily="18" charset="0"/>
                </a:rPr>
                <a:t>2;</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Write(B); </a:t>
              </a:r>
              <a:r>
                <a:rPr lang="en-US" altLang="en-US" sz="1800" i="1" kern="0" dirty="0">
                  <a:solidFill>
                    <a:srgbClr val="FF0000"/>
                  </a:solidFill>
                  <a:latin typeface="Times New Roman" panose="02020603050405020304" pitchFamily="18" charset="0"/>
                  <a:cs typeface="Times New Roman" panose="02020603050405020304" pitchFamily="18" charset="0"/>
                </a:rPr>
                <a:t>u</a:t>
              </a:r>
              <a:r>
                <a:rPr lang="en-US" altLang="en-US" sz="1800" kern="0" baseline="-25000" dirty="0">
                  <a:solidFill>
                    <a:srgbClr val="FF0000"/>
                  </a:solidFill>
                  <a:latin typeface="Times New Roman" panose="02020603050405020304" pitchFamily="18" charset="0"/>
                  <a:cs typeface="Times New Roman" panose="02020603050405020304" pitchFamily="18" charset="0"/>
                </a:rPr>
                <a:t>2</a:t>
              </a:r>
              <a:r>
                <a:rPr lang="en-US" altLang="en-US" sz="1800" kern="0" dirty="0">
                  <a:solidFill>
                    <a:srgbClr val="FF0000"/>
                  </a:solidFill>
                  <a:latin typeface="Times New Roman" panose="02020603050405020304" pitchFamily="18" charset="0"/>
                  <a:cs typeface="Times New Roman" panose="02020603050405020304" pitchFamily="18" charset="0"/>
                </a:rPr>
                <a:t>(B)</a:t>
              </a:r>
              <a:r>
                <a:rPr lang="en-US" altLang="en-US" sz="18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800" kern="0" dirty="0"/>
            </a:p>
            <a:p>
              <a:pPr algn="ctr" eaLnBrk="1" hangingPunct="1">
                <a:buFontTx/>
                <a:buNone/>
                <a:defRPr/>
              </a:pPr>
              <a:r>
                <a:rPr lang="en-US" altLang="en-US" sz="1800" kern="0" dirty="0"/>
                <a:t>			</a:t>
              </a:r>
            </a:p>
          </p:txBody>
        </p:sp>
        <p:cxnSp>
          <p:nvCxnSpPr>
            <p:cNvPr id="91148" name="Straight Connector 34"/>
            <p:cNvCxnSpPr>
              <a:cxnSpLocks noChangeShapeType="1"/>
            </p:cNvCxnSpPr>
            <p:nvPr/>
          </p:nvCxnSpPr>
          <p:spPr bwMode="auto">
            <a:xfrm flipV="1">
              <a:off x="3354190" y="2002136"/>
              <a:ext cx="1854732" cy="8183"/>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91149" name="Line 8"/>
            <p:cNvSpPr>
              <a:spLocks noChangeShapeType="1"/>
            </p:cNvSpPr>
            <p:nvPr/>
          </p:nvSpPr>
          <p:spPr bwMode="auto">
            <a:xfrm flipV="1">
              <a:off x="5300720" y="6030905"/>
              <a:ext cx="1255713"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1150" name="Line 8"/>
            <p:cNvSpPr>
              <a:spLocks noChangeShapeType="1"/>
            </p:cNvSpPr>
            <p:nvPr/>
          </p:nvSpPr>
          <p:spPr bwMode="auto">
            <a:xfrm>
              <a:off x="5380890" y="1661064"/>
              <a:ext cx="950900" cy="768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91140" name="Rectangle 2"/>
          <p:cNvSpPr>
            <a:spLocks noGrp="1" noChangeArrowheads="1"/>
          </p:cNvSpPr>
          <p:nvPr>
            <p:ph type="title"/>
          </p:nvPr>
        </p:nvSpPr>
        <p:spPr>
          <a:xfrm>
            <a:off x="3232150" y="1622425"/>
            <a:ext cx="1571625" cy="341313"/>
          </a:xfrm>
        </p:spPr>
        <p:txBody>
          <a:bodyPr/>
          <a:lstStyle/>
          <a:p>
            <a:pPr eaLnBrk="1" hangingPunct="1"/>
            <a:r>
              <a:rPr lang="en-US" altLang="en-US" sz="2000">
                <a:latin typeface="Times New Roman" panose="02020603050405020304" pitchFamily="18" charset="0"/>
                <a:cs typeface="Times New Roman" panose="02020603050405020304" pitchFamily="18" charset="0"/>
              </a:rPr>
              <a:t>Schedule D</a:t>
            </a:r>
          </a:p>
        </p:txBody>
      </p:sp>
      <p:sp>
        <p:nvSpPr>
          <p:cNvPr id="91141" name="TextBox 41"/>
          <p:cNvSpPr txBox="1">
            <a:spLocks noChangeArrowheads="1"/>
          </p:cNvSpPr>
          <p:nvPr/>
        </p:nvSpPr>
        <p:spPr bwMode="auto">
          <a:xfrm>
            <a:off x="26988" y="122238"/>
            <a:ext cx="2582862" cy="1600200"/>
          </a:xfrm>
          <a:prstGeom prst="rect">
            <a:avLst/>
          </a:prstGeom>
          <a:solidFill>
            <a:srgbClr val="FFFF00"/>
          </a:solidFill>
          <a:ln w="28575">
            <a:solidFill>
              <a:schemeClr val="tx1"/>
            </a:solidFill>
            <a:miter lim="800000"/>
            <a:headEnd/>
            <a:tailEnd/>
          </a:ln>
        </p:spPr>
        <p:txBody>
          <a:bodyPr>
            <a:spAutoFit/>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 typeface="Wingdings" panose="05000000000000000000" pitchFamily="2" charset="2"/>
              <a:buChar char="Ø"/>
            </a:pPr>
            <a:r>
              <a:rPr lang="en-US" altLang="en-US" sz="1400">
                <a:latin typeface="Times New Roman" panose="02020603050405020304" pitchFamily="18" charset="0"/>
                <a:cs typeface="Times New Roman" panose="02020603050405020304" pitchFamily="18" charset="0"/>
              </a:rPr>
              <a:t>A transaction can lock an unlocked element, and must release (unlock) it later.</a:t>
            </a:r>
          </a:p>
          <a:p>
            <a:pPr>
              <a:spcBef>
                <a:spcPct val="0"/>
              </a:spcBef>
              <a:buFont typeface="Wingdings" panose="05000000000000000000" pitchFamily="2" charset="2"/>
              <a:buChar char="Ø"/>
            </a:pPr>
            <a:r>
              <a:rPr lang="en-US" altLang="en-US" sz="1400">
                <a:latin typeface="Times New Roman" panose="02020603050405020304" pitchFamily="18" charset="0"/>
                <a:cs typeface="Times New Roman" panose="02020603050405020304" pitchFamily="18" charset="0"/>
              </a:rPr>
              <a:t>A transaction cannot access a locked element until it is released by the transaction holding the lock.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8"/>
          <p:cNvSpPr>
            <a:spLocks noChangeArrowheads="1"/>
          </p:cNvSpPr>
          <p:nvPr/>
        </p:nvSpPr>
        <p:spPr bwMode="auto">
          <a:xfrm>
            <a:off x="2738438" y="236538"/>
            <a:ext cx="4835525" cy="1138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buFontTx/>
              <a:buNone/>
            </a:pPr>
            <a:r>
              <a:rPr lang="en-US" altLang="en-US" sz="3600" b="1" u="sng">
                <a:latin typeface="Times New Roman" panose="02020603050405020304" pitchFamily="18" charset="0"/>
                <a:cs typeface="Times New Roman" panose="02020603050405020304" pitchFamily="18" charset="0"/>
              </a:rPr>
              <a:t>Locking is not enough </a:t>
            </a:r>
          </a:p>
          <a:p>
            <a:pPr algn="ctr" eaLnBrk="1" hangingPunct="1">
              <a:buFontTx/>
              <a:buNone/>
            </a:pPr>
            <a:r>
              <a:rPr lang="en-US" altLang="en-US" sz="2800" b="1" u="sng">
                <a:latin typeface="Times New Roman" panose="02020603050405020304" pitchFamily="18" charset="0"/>
                <a:cs typeface="Times New Roman" panose="02020603050405020304" pitchFamily="18" charset="0"/>
              </a:rPr>
              <a:t>for conflict-serializability</a:t>
            </a:r>
          </a:p>
        </p:txBody>
      </p:sp>
      <p:grpSp>
        <p:nvGrpSpPr>
          <p:cNvPr id="92163" name="Group 38"/>
          <p:cNvGrpSpPr>
            <a:grpSpLocks/>
          </p:cNvGrpSpPr>
          <p:nvPr/>
        </p:nvGrpSpPr>
        <p:grpSpPr bwMode="auto">
          <a:xfrm>
            <a:off x="2127250" y="1606550"/>
            <a:ext cx="5180013" cy="5022850"/>
            <a:chOff x="1376569" y="1330337"/>
            <a:chExt cx="5179864" cy="5022861"/>
          </a:xfrm>
        </p:grpSpPr>
        <p:sp>
          <p:nvSpPr>
            <p:cNvPr id="92168" name="Text Box 7"/>
            <p:cNvSpPr txBox="1">
              <a:spLocks noChangeArrowheads="1"/>
            </p:cNvSpPr>
            <p:nvPr/>
          </p:nvSpPr>
          <p:spPr bwMode="auto">
            <a:xfrm>
              <a:off x="5300720" y="1330337"/>
              <a:ext cx="1108075" cy="5022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1800">
                  <a:latin typeface="Times New Roman" panose="02020603050405020304" pitchFamily="18" charset="0"/>
                  <a:cs typeface="Times New Roman" panose="02020603050405020304" pitchFamily="18" charset="0"/>
                </a:rPr>
                <a:t>  A       B</a:t>
              </a:r>
            </a:p>
            <a:p>
              <a:pPr eaLnBrk="1" hangingPunct="1">
                <a:buFontTx/>
                <a:buNone/>
              </a:pPr>
              <a:r>
                <a:rPr lang="en-US" altLang="en-US" sz="1800">
                  <a:latin typeface="Times New Roman" panose="02020603050405020304" pitchFamily="18" charset="0"/>
                  <a:cs typeface="Times New Roman" panose="02020603050405020304" pitchFamily="18" charset="0"/>
                </a:rPr>
                <a:t> 25      25</a:t>
              </a:r>
            </a:p>
            <a:p>
              <a:pPr eaLnBrk="1" hangingPunct="1">
                <a:buFontTx/>
                <a:buNone/>
              </a:pPr>
              <a:endParaRPr lang="en-US" altLang="en-US" sz="1800">
                <a:latin typeface="Times New Roman" panose="02020603050405020304" pitchFamily="18" charset="0"/>
                <a:cs typeface="Times New Roman" panose="02020603050405020304" pitchFamily="18" charset="0"/>
              </a:endParaRPr>
            </a:p>
            <a:p>
              <a:pPr eaLnBrk="1" hangingPunct="1">
                <a:buFontTx/>
                <a:buNone/>
              </a:pPr>
              <a:endParaRPr lang="en-US" altLang="en-US" sz="1800">
                <a:latin typeface="Times New Roman" panose="02020603050405020304" pitchFamily="18" charset="0"/>
                <a:cs typeface="Times New Roman" panose="02020603050405020304" pitchFamily="18" charset="0"/>
              </a:endParaRPr>
            </a:p>
            <a:p>
              <a:pPr eaLnBrk="1" hangingPunct="1">
                <a:buFontTx/>
                <a:buNone/>
              </a:pPr>
              <a:r>
                <a:rPr lang="en-US" altLang="en-US" sz="1800">
                  <a:latin typeface="Times New Roman" panose="02020603050405020304" pitchFamily="18" charset="0"/>
                  <a:cs typeface="Times New Roman" panose="02020603050405020304" pitchFamily="18" charset="0"/>
                </a:rPr>
                <a:t>125</a:t>
              </a:r>
            </a:p>
            <a:p>
              <a:pPr eaLnBrk="1" hangingPunct="1">
                <a:buFontTx/>
                <a:buNone/>
              </a:pPr>
              <a:endParaRPr lang="en-US" altLang="en-US" sz="1800">
                <a:latin typeface="Times New Roman" panose="02020603050405020304" pitchFamily="18" charset="0"/>
                <a:cs typeface="Times New Roman" panose="02020603050405020304" pitchFamily="18" charset="0"/>
              </a:endParaRPr>
            </a:p>
            <a:p>
              <a:pPr eaLnBrk="1" hangingPunct="1">
                <a:buFontTx/>
                <a:buNone/>
              </a:pPr>
              <a:endParaRPr lang="en-US" altLang="en-US" sz="1800">
                <a:latin typeface="Times New Roman" panose="02020603050405020304" pitchFamily="18" charset="0"/>
                <a:cs typeface="Times New Roman" panose="02020603050405020304" pitchFamily="18" charset="0"/>
              </a:endParaRPr>
            </a:p>
            <a:p>
              <a:pPr eaLnBrk="1" hangingPunct="1">
                <a:buFontTx/>
                <a:buNone/>
              </a:pPr>
              <a:r>
                <a:rPr lang="en-US" altLang="en-US" sz="1800">
                  <a:latin typeface="Times New Roman" panose="02020603050405020304" pitchFamily="18" charset="0"/>
                  <a:cs typeface="Times New Roman" panose="02020603050405020304" pitchFamily="18" charset="0"/>
                </a:rPr>
                <a:t>250</a:t>
              </a:r>
            </a:p>
            <a:p>
              <a:pPr eaLnBrk="1" hangingPunct="1">
                <a:buFontTx/>
                <a:buNone/>
              </a:pPr>
              <a:endParaRPr lang="en-US" altLang="en-US" sz="1800">
                <a:latin typeface="Times New Roman" panose="02020603050405020304" pitchFamily="18" charset="0"/>
                <a:cs typeface="Times New Roman" panose="02020603050405020304" pitchFamily="18" charset="0"/>
              </a:endParaRPr>
            </a:p>
            <a:p>
              <a:pPr eaLnBrk="1" hangingPunct="1">
                <a:buFontTx/>
                <a:buNone/>
              </a:pPr>
              <a:r>
                <a:rPr lang="en-US" altLang="en-US" sz="1800">
                  <a:latin typeface="Times New Roman" panose="02020603050405020304" pitchFamily="18" charset="0"/>
                  <a:cs typeface="Times New Roman" panose="02020603050405020304" pitchFamily="18" charset="0"/>
                </a:rPr>
                <a:t>          </a:t>
              </a:r>
            </a:p>
            <a:p>
              <a:pPr eaLnBrk="1" hangingPunct="1">
                <a:buFontTx/>
                <a:buNone/>
              </a:pPr>
              <a:r>
                <a:rPr lang="en-US" altLang="en-US" sz="1800">
                  <a:latin typeface="Times New Roman" panose="02020603050405020304" pitchFamily="18" charset="0"/>
                  <a:cs typeface="Times New Roman" panose="02020603050405020304" pitchFamily="18" charset="0"/>
                </a:rPr>
                <a:t>           50</a:t>
              </a:r>
            </a:p>
            <a:p>
              <a:pPr eaLnBrk="1" hangingPunct="1">
                <a:buFontTx/>
                <a:buNone/>
              </a:pPr>
              <a:endParaRPr lang="en-US" altLang="en-US" sz="1800">
                <a:latin typeface="Times New Roman" panose="02020603050405020304" pitchFamily="18" charset="0"/>
                <a:cs typeface="Times New Roman" panose="02020603050405020304" pitchFamily="18" charset="0"/>
              </a:endParaRPr>
            </a:p>
            <a:p>
              <a:pPr eaLnBrk="1" hangingPunct="1">
                <a:buFontTx/>
                <a:buNone/>
              </a:pPr>
              <a:endParaRPr lang="en-US" altLang="en-US" sz="1800">
                <a:latin typeface="Times New Roman" panose="02020603050405020304" pitchFamily="18" charset="0"/>
                <a:cs typeface="Times New Roman" panose="02020603050405020304" pitchFamily="18" charset="0"/>
              </a:endParaRPr>
            </a:p>
            <a:p>
              <a:pPr eaLnBrk="1" hangingPunct="1">
                <a:buFontTx/>
                <a:buNone/>
              </a:pPr>
              <a:r>
                <a:rPr lang="en-US" altLang="en-US" sz="1800">
                  <a:latin typeface="Times New Roman" panose="02020603050405020304" pitchFamily="18" charset="0"/>
                  <a:cs typeface="Times New Roman" panose="02020603050405020304" pitchFamily="18" charset="0"/>
                </a:rPr>
                <a:t>          150</a:t>
              </a:r>
            </a:p>
            <a:p>
              <a:pPr eaLnBrk="1" hangingPunct="1">
                <a:buFontTx/>
                <a:buNone/>
              </a:pPr>
              <a:r>
                <a:rPr lang="en-US" altLang="en-US" sz="1800">
                  <a:latin typeface="Times New Roman" panose="02020603050405020304" pitchFamily="18" charset="0"/>
                  <a:cs typeface="Times New Roman" panose="02020603050405020304" pitchFamily="18" charset="0"/>
                </a:rPr>
                <a:t>250    150</a:t>
              </a:r>
              <a:endParaRPr lang="en-US" altLang="en-US" sz="1800" u="sng">
                <a:latin typeface="Times New Roman" panose="02020603050405020304" pitchFamily="18" charset="0"/>
                <a:cs typeface="Times New Roman" panose="02020603050405020304" pitchFamily="18" charset="0"/>
              </a:endParaRPr>
            </a:p>
          </p:txBody>
        </p:sp>
        <p:sp>
          <p:nvSpPr>
            <p:cNvPr id="92169" name="Line 8"/>
            <p:cNvSpPr>
              <a:spLocks noChangeShapeType="1"/>
            </p:cNvSpPr>
            <p:nvPr/>
          </p:nvSpPr>
          <p:spPr bwMode="auto">
            <a:xfrm>
              <a:off x="5394383" y="1990738"/>
              <a:ext cx="936625" cy="95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2170" name="Line 10"/>
            <p:cNvSpPr>
              <a:spLocks noChangeShapeType="1"/>
            </p:cNvSpPr>
            <p:nvPr/>
          </p:nvSpPr>
          <p:spPr bwMode="auto">
            <a:xfrm>
              <a:off x="5834120" y="1446225"/>
              <a:ext cx="14288" cy="481648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 name="Rectangle 3"/>
            <p:cNvSpPr txBox="1">
              <a:spLocks noChangeArrowheads="1"/>
            </p:cNvSpPr>
            <p:nvPr/>
          </p:nvSpPr>
          <p:spPr bwMode="auto">
            <a:xfrm>
              <a:off x="1376569" y="1668476"/>
              <a:ext cx="1949394" cy="436246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800" kern="0" dirty="0">
                  <a:latin typeface="Times New Roman" panose="02020603050405020304" pitchFamily="18" charset="0"/>
                  <a:cs typeface="Times New Roman" panose="02020603050405020304" pitchFamily="18" charset="0"/>
                </a:rPr>
                <a:t>T</a:t>
              </a:r>
              <a:r>
                <a:rPr lang="en-US" altLang="en-US" sz="1800" kern="0" baseline="-25000" dirty="0">
                  <a:latin typeface="Times New Roman" panose="02020603050405020304" pitchFamily="18" charset="0"/>
                  <a:cs typeface="Times New Roman" panose="02020603050405020304" pitchFamily="18" charset="0"/>
                </a:rPr>
                <a:t>1</a:t>
              </a:r>
            </a:p>
            <a:p>
              <a:pPr eaLnBrk="1" hangingPunct="1">
                <a:buFontTx/>
                <a:buNone/>
                <a:defRPr/>
              </a:pPr>
              <a:r>
                <a:rPr lang="en-US" altLang="en-US" sz="1800" i="1" kern="0" dirty="0">
                  <a:solidFill>
                    <a:srgbClr val="FF0000"/>
                  </a:solidFill>
                  <a:latin typeface="Times New Roman" panose="02020603050405020304" pitchFamily="18" charset="0"/>
                  <a:cs typeface="Times New Roman" panose="02020603050405020304" pitchFamily="18" charset="0"/>
                </a:rPr>
                <a:t>  l</a:t>
              </a:r>
              <a:r>
                <a:rPr lang="en-US" altLang="en-US" sz="1800" kern="0" baseline="-25000" dirty="0">
                  <a:solidFill>
                    <a:srgbClr val="FF0000"/>
                  </a:solidFill>
                  <a:latin typeface="Times New Roman" panose="02020603050405020304" pitchFamily="18" charset="0"/>
                  <a:cs typeface="Times New Roman" panose="02020603050405020304" pitchFamily="18" charset="0"/>
                </a:rPr>
                <a:t>1</a:t>
              </a:r>
              <a:r>
                <a:rPr lang="en-US" altLang="en-US" sz="1800" kern="0" dirty="0">
                  <a:solidFill>
                    <a:srgbClr val="FF0000"/>
                  </a:solidFill>
                  <a:latin typeface="Times New Roman" panose="02020603050405020304" pitchFamily="18" charset="0"/>
                  <a:cs typeface="Times New Roman" panose="02020603050405020304" pitchFamily="18" charset="0"/>
                </a:rPr>
                <a:t>(A)</a:t>
              </a:r>
              <a:r>
                <a:rPr lang="en-US" altLang="en-US" sz="1800" kern="0" dirty="0">
                  <a:latin typeface="Times New Roman" panose="02020603050405020304" pitchFamily="18" charset="0"/>
                  <a:cs typeface="Times New Roman" panose="02020603050405020304" pitchFamily="18" charset="0"/>
                </a:rPr>
                <a:t>; Read(A); </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A </a:t>
              </a:r>
              <a:r>
                <a:rPr lang="en-US" altLang="en-US" sz="18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800" kern="0" dirty="0">
                  <a:latin typeface="Times New Roman" panose="02020603050405020304" pitchFamily="18" charset="0"/>
                  <a:cs typeface="Times New Roman" panose="02020603050405020304" pitchFamily="18" charset="0"/>
                </a:rPr>
                <a:t> A+100</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Write(A); </a:t>
              </a:r>
              <a:r>
                <a:rPr lang="en-US" altLang="en-US" sz="1800" i="1" kern="0" dirty="0">
                  <a:solidFill>
                    <a:srgbClr val="FF0000"/>
                  </a:solidFill>
                  <a:latin typeface="Times New Roman" panose="02020603050405020304" pitchFamily="18" charset="0"/>
                  <a:cs typeface="Times New Roman" panose="02020603050405020304" pitchFamily="18" charset="0"/>
                </a:rPr>
                <a:t>u</a:t>
              </a:r>
              <a:r>
                <a:rPr lang="en-US" altLang="en-US" sz="1800" kern="0" baseline="-25000" dirty="0">
                  <a:solidFill>
                    <a:srgbClr val="FF0000"/>
                  </a:solidFill>
                  <a:latin typeface="Times New Roman" panose="02020603050405020304" pitchFamily="18" charset="0"/>
                  <a:cs typeface="Times New Roman" panose="02020603050405020304" pitchFamily="18" charset="0"/>
                </a:rPr>
                <a:t>1</a:t>
              </a:r>
              <a:r>
                <a:rPr lang="en-US" altLang="en-US" sz="1800" kern="0" dirty="0">
                  <a:solidFill>
                    <a:srgbClr val="FF0000"/>
                  </a:solidFill>
                  <a:latin typeface="Times New Roman" panose="02020603050405020304" pitchFamily="18" charset="0"/>
                  <a:cs typeface="Times New Roman" panose="02020603050405020304" pitchFamily="18" charset="0"/>
                </a:rPr>
                <a:t>(A)</a:t>
              </a:r>
              <a:r>
                <a:rPr lang="en-US" altLang="en-US" sz="18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800" i="1" kern="0" dirty="0">
                  <a:solidFill>
                    <a:srgbClr val="FF0000"/>
                  </a:solidFill>
                  <a:latin typeface="Times New Roman" panose="02020603050405020304" pitchFamily="18" charset="0"/>
                  <a:cs typeface="Times New Roman" panose="02020603050405020304" pitchFamily="18" charset="0"/>
                </a:rPr>
                <a:t>  l</a:t>
              </a:r>
              <a:r>
                <a:rPr lang="en-US" altLang="en-US" sz="1800" kern="0" baseline="-25000" dirty="0">
                  <a:solidFill>
                    <a:srgbClr val="FF0000"/>
                  </a:solidFill>
                  <a:latin typeface="Times New Roman" panose="02020603050405020304" pitchFamily="18" charset="0"/>
                  <a:cs typeface="Times New Roman" panose="02020603050405020304" pitchFamily="18" charset="0"/>
                </a:rPr>
                <a:t>1</a:t>
              </a:r>
              <a:r>
                <a:rPr lang="en-US" altLang="en-US" sz="1800" kern="0" dirty="0">
                  <a:solidFill>
                    <a:srgbClr val="FF0000"/>
                  </a:solidFill>
                  <a:latin typeface="Times New Roman" panose="02020603050405020304" pitchFamily="18" charset="0"/>
                  <a:cs typeface="Times New Roman" panose="02020603050405020304" pitchFamily="18" charset="0"/>
                </a:rPr>
                <a:t>(B)</a:t>
              </a:r>
              <a:r>
                <a:rPr lang="en-US" altLang="en-US" sz="1800" kern="0" dirty="0">
                  <a:latin typeface="Times New Roman" panose="02020603050405020304" pitchFamily="18" charset="0"/>
                  <a:cs typeface="Times New Roman" panose="02020603050405020304" pitchFamily="18" charset="0"/>
                </a:rPr>
                <a:t>; Read(B); </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B </a:t>
              </a:r>
              <a:r>
                <a:rPr lang="en-US" altLang="en-US" sz="18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800" kern="0" dirty="0">
                  <a:latin typeface="Times New Roman" panose="02020603050405020304" pitchFamily="18" charset="0"/>
                  <a:cs typeface="Times New Roman" panose="02020603050405020304" pitchFamily="18" charset="0"/>
                </a:rPr>
                <a:t>  B+100;</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Write(B); </a:t>
              </a:r>
              <a:r>
                <a:rPr lang="en-US" altLang="en-US" sz="1800" i="1" kern="0" dirty="0">
                  <a:solidFill>
                    <a:srgbClr val="FF0000"/>
                  </a:solidFill>
                  <a:latin typeface="Times New Roman" panose="02020603050405020304" pitchFamily="18" charset="0"/>
                  <a:cs typeface="Times New Roman" panose="02020603050405020304" pitchFamily="18" charset="0"/>
                </a:rPr>
                <a:t>u</a:t>
              </a:r>
              <a:r>
                <a:rPr lang="en-US" altLang="en-US" sz="1800" kern="0" baseline="-25000" dirty="0">
                  <a:solidFill>
                    <a:srgbClr val="FF0000"/>
                  </a:solidFill>
                  <a:latin typeface="Times New Roman" panose="02020603050405020304" pitchFamily="18" charset="0"/>
                  <a:cs typeface="Times New Roman" panose="02020603050405020304" pitchFamily="18" charset="0"/>
                </a:rPr>
                <a:t>1</a:t>
              </a:r>
              <a:r>
                <a:rPr lang="en-US" altLang="en-US" sz="1800" kern="0" dirty="0">
                  <a:solidFill>
                    <a:srgbClr val="FF0000"/>
                  </a:solidFill>
                  <a:latin typeface="Times New Roman" panose="02020603050405020304" pitchFamily="18" charset="0"/>
                  <a:cs typeface="Times New Roman" panose="02020603050405020304" pitchFamily="18" charset="0"/>
                </a:rPr>
                <a:t>(B)</a:t>
              </a:r>
              <a:r>
                <a:rPr lang="en-US" altLang="en-US" sz="1800" kern="0" dirty="0">
                  <a:latin typeface="Times New Roman" panose="02020603050405020304" pitchFamily="18" charset="0"/>
                  <a:cs typeface="Times New Roman" panose="02020603050405020304" pitchFamily="18" charset="0"/>
                </a:rPr>
                <a:t>; </a:t>
              </a:r>
              <a:endParaRPr lang="en-US" altLang="en-US" sz="1800" kern="0" dirty="0"/>
            </a:p>
            <a:p>
              <a:pPr algn="ctr" eaLnBrk="1" hangingPunct="1">
                <a:buFontTx/>
                <a:buNone/>
                <a:defRPr/>
              </a:pPr>
              <a:r>
                <a:rPr lang="en-US" altLang="en-US" sz="1800" kern="0" dirty="0"/>
                <a:t>			</a:t>
              </a:r>
            </a:p>
          </p:txBody>
        </p:sp>
        <p:cxnSp>
          <p:nvCxnSpPr>
            <p:cNvPr id="92172" name="Straight Connector 25"/>
            <p:cNvCxnSpPr>
              <a:cxnSpLocks noChangeShapeType="1"/>
            </p:cNvCxnSpPr>
            <p:nvPr/>
          </p:nvCxnSpPr>
          <p:spPr bwMode="auto">
            <a:xfrm>
              <a:off x="1377565" y="2002136"/>
              <a:ext cx="194774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33" name="Rectangle 3"/>
            <p:cNvSpPr txBox="1">
              <a:spLocks noChangeArrowheads="1"/>
            </p:cNvSpPr>
            <p:nvPr/>
          </p:nvSpPr>
          <p:spPr bwMode="auto">
            <a:xfrm>
              <a:off x="3345012" y="1668476"/>
              <a:ext cx="1863671" cy="436246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800" kern="0" dirty="0">
                  <a:latin typeface="Times New Roman" panose="02020603050405020304" pitchFamily="18" charset="0"/>
                  <a:cs typeface="Times New Roman" panose="02020603050405020304" pitchFamily="18" charset="0"/>
                </a:rPr>
                <a:t>T</a:t>
              </a:r>
              <a:r>
                <a:rPr lang="en-US" altLang="en-US" sz="1800" kern="0" baseline="-25000" dirty="0">
                  <a:latin typeface="Times New Roman" panose="02020603050405020304" pitchFamily="18" charset="0"/>
                  <a:cs typeface="Times New Roman" panose="02020603050405020304" pitchFamily="18" charset="0"/>
                </a:rPr>
                <a:t>2</a:t>
              </a:r>
            </a:p>
            <a:p>
              <a:pPr eaLnBrk="1" hangingPunct="1">
                <a:buFontTx/>
                <a:buNone/>
                <a:defRPr/>
              </a:pPr>
              <a:r>
                <a:rPr lang="en-US" altLang="en-US" sz="1800" i="1" kern="0" dirty="0">
                  <a:solidFill>
                    <a:srgbClr val="FF0000"/>
                  </a:solidFill>
                  <a:latin typeface="Times New Roman" panose="02020603050405020304" pitchFamily="18" charset="0"/>
                  <a:cs typeface="Times New Roman" panose="02020603050405020304" pitchFamily="18" charset="0"/>
                </a:rPr>
                <a:t> </a:t>
              </a:r>
              <a:endParaRPr lang="en-US" altLang="en-US" sz="18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800" i="1" kern="0" dirty="0">
                  <a:solidFill>
                    <a:srgbClr val="FF0000"/>
                  </a:solidFill>
                  <a:latin typeface="Times New Roman" panose="02020603050405020304" pitchFamily="18" charset="0"/>
                  <a:cs typeface="Times New Roman" panose="02020603050405020304" pitchFamily="18" charset="0"/>
                </a:rPr>
                <a:t>  l</a:t>
              </a:r>
              <a:r>
                <a:rPr lang="en-US" altLang="en-US" sz="1800" kern="0" baseline="-25000" dirty="0">
                  <a:solidFill>
                    <a:srgbClr val="FF0000"/>
                  </a:solidFill>
                  <a:latin typeface="Times New Roman" panose="02020603050405020304" pitchFamily="18" charset="0"/>
                  <a:cs typeface="Times New Roman" panose="02020603050405020304" pitchFamily="18" charset="0"/>
                </a:rPr>
                <a:t>2</a:t>
              </a:r>
              <a:r>
                <a:rPr lang="en-US" altLang="en-US" sz="1800" kern="0" dirty="0">
                  <a:solidFill>
                    <a:srgbClr val="FF0000"/>
                  </a:solidFill>
                  <a:latin typeface="Times New Roman" panose="02020603050405020304" pitchFamily="18" charset="0"/>
                  <a:cs typeface="Times New Roman" panose="02020603050405020304" pitchFamily="18" charset="0"/>
                </a:rPr>
                <a:t>(A)</a:t>
              </a:r>
              <a:r>
                <a:rPr lang="en-US" altLang="en-US" sz="1800" kern="0" dirty="0">
                  <a:latin typeface="Times New Roman" panose="02020603050405020304" pitchFamily="18" charset="0"/>
                  <a:cs typeface="Times New Roman" panose="02020603050405020304" pitchFamily="18" charset="0"/>
                </a:rPr>
                <a:t>; Read(A);</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A </a:t>
              </a:r>
              <a:r>
                <a:rPr lang="en-US" altLang="en-US" sz="18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800" kern="0" dirty="0">
                  <a:latin typeface="Times New Roman" panose="02020603050405020304" pitchFamily="18" charset="0"/>
                  <a:cs typeface="Times New Roman" panose="02020603050405020304" pitchFamily="18" charset="0"/>
                </a:rPr>
                <a:t> A</a:t>
              </a:r>
              <a:r>
                <a:rPr lang="en-US" altLang="en-US" sz="18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800" kern="0" dirty="0">
                  <a:latin typeface="Times New Roman" panose="02020603050405020304" pitchFamily="18" charset="0"/>
                  <a:cs typeface="Times New Roman" panose="02020603050405020304" pitchFamily="18" charset="0"/>
                </a:rPr>
                <a:t>2;</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Write(A); </a:t>
              </a:r>
              <a:r>
                <a:rPr lang="en-US" altLang="en-US" sz="1800" i="1" kern="0" dirty="0">
                  <a:solidFill>
                    <a:srgbClr val="FF0000"/>
                  </a:solidFill>
                  <a:latin typeface="Times New Roman" panose="02020603050405020304" pitchFamily="18" charset="0"/>
                  <a:cs typeface="Times New Roman" panose="02020603050405020304" pitchFamily="18" charset="0"/>
                </a:rPr>
                <a:t>u</a:t>
              </a:r>
              <a:r>
                <a:rPr lang="en-US" altLang="en-US" sz="1800" kern="0" baseline="-25000" dirty="0">
                  <a:solidFill>
                    <a:srgbClr val="FF0000"/>
                  </a:solidFill>
                  <a:latin typeface="Times New Roman" panose="02020603050405020304" pitchFamily="18" charset="0"/>
                  <a:cs typeface="Times New Roman" panose="02020603050405020304" pitchFamily="18" charset="0"/>
                </a:rPr>
                <a:t>2</a:t>
              </a:r>
              <a:r>
                <a:rPr lang="en-US" altLang="en-US" sz="1800" kern="0" dirty="0">
                  <a:solidFill>
                    <a:srgbClr val="FF0000"/>
                  </a:solidFill>
                  <a:latin typeface="Times New Roman" panose="02020603050405020304" pitchFamily="18" charset="0"/>
                  <a:cs typeface="Times New Roman" panose="02020603050405020304" pitchFamily="18" charset="0"/>
                </a:rPr>
                <a:t>(A)</a:t>
              </a:r>
              <a:r>
                <a:rPr lang="en-US" altLang="en-US" sz="18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800" i="1" kern="0" dirty="0">
                  <a:solidFill>
                    <a:srgbClr val="FF0000"/>
                  </a:solidFill>
                  <a:latin typeface="Times New Roman" panose="02020603050405020304" pitchFamily="18" charset="0"/>
                  <a:cs typeface="Times New Roman" panose="02020603050405020304" pitchFamily="18" charset="0"/>
                </a:rPr>
                <a:t>  l</a:t>
              </a:r>
              <a:r>
                <a:rPr lang="en-US" altLang="en-US" sz="1800" kern="0" baseline="-25000" dirty="0">
                  <a:solidFill>
                    <a:srgbClr val="FF0000"/>
                  </a:solidFill>
                  <a:latin typeface="Times New Roman" panose="02020603050405020304" pitchFamily="18" charset="0"/>
                  <a:cs typeface="Times New Roman" panose="02020603050405020304" pitchFamily="18" charset="0"/>
                </a:rPr>
                <a:t>2</a:t>
              </a:r>
              <a:r>
                <a:rPr lang="en-US" altLang="en-US" sz="1800" kern="0" dirty="0">
                  <a:solidFill>
                    <a:srgbClr val="FF0000"/>
                  </a:solidFill>
                  <a:latin typeface="Times New Roman" panose="02020603050405020304" pitchFamily="18" charset="0"/>
                  <a:cs typeface="Times New Roman" panose="02020603050405020304" pitchFamily="18" charset="0"/>
                </a:rPr>
                <a:t>(B)</a:t>
              </a:r>
              <a:r>
                <a:rPr lang="en-US" altLang="en-US" sz="1800" kern="0" dirty="0">
                  <a:latin typeface="Times New Roman" panose="02020603050405020304" pitchFamily="18" charset="0"/>
                  <a:cs typeface="Times New Roman" panose="02020603050405020304" pitchFamily="18" charset="0"/>
                </a:rPr>
                <a:t>; Read(B); </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B </a:t>
              </a:r>
              <a:r>
                <a:rPr lang="en-US" altLang="en-US" sz="18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800" kern="0" dirty="0">
                  <a:latin typeface="Times New Roman" panose="02020603050405020304" pitchFamily="18" charset="0"/>
                  <a:cs typeface="Times New Roman" panose="02020603050405020304" pitchFamily="18" charset="0"/>
                </a:rPr>
                <a:t> B</a:t>
              </a:r>
              <a:r>
                <a:rPr lang="en-US" altLang="en-US" sz="18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800" kern="0" dirty="0">
                  <a:latin typeface="Times New Roman" panose="02020603050405020304" pitchFamily="18" charset="0"/>
                  <a:cs typeface="Times New Roman" panose="02020603050405020304" pitchFamily="18" charset="0"/>
                </a:rPr>
                <a:t>2;</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Write(B); </a:t>
              </a:r>
              <a:r>
                <a:rPr lang="en-US" altLang="en-US" sz="1800" i="1" kern="0" dirty="0">
                  <a:solidFill>
                    <a:srgbClr val="FF0000"/>
                  </a:solidFill>
                  <a:latin typeface="Times New Roman" panose="02020603050405020304" pitchFamily="18" charset="0"/>
                  <a:cs typeface="Times New Roman" panose="02020603050405020304" pitchFamily="18" charset="0"/>
                </a:rPr>
                <a:t>u</a:t>
              </a:r>
              <a:r>
                <a:rPr lang="en-US" altLang="en-US" sz="1800" kern="0" baseline="-25000" dirty="0">
                  <a:solidFill>
                    <a:srgbClr val="FF0000"/>
                  </a:solidFill>
                  <a:latin typeface="Times New Roman" panose="02020603050405020304" pitchFamily="18" charset="0"/>
                  <a:cs typeface="Times New Roman" panose="02020603050405020304" pitchFamily="18" charset="0"/>
                </a:rPr>
                <a:t>2</a:t>
              </a:r>
              <a:r>
                <a:rPr lang="en-US" altLang="en-US" sz="1800" kern="0" dirty="0">
                  <a:solidFill>
                    <a:srgbClr val="FF0000"/>
                  </a:solidFill>
                  <a:latin typeface="Times New Roman" panose="02020603050405020304" pitchFamily="18" charset="0"/>
                  <a:cs typeface="Times New Roman" panose="02020603050405020304" pitchFamily="18" charset="0"/>
                </a:rPr>
                <a:t>(B)</a:t>
              </a:r>
              <a:r>
                <a:rPr lang="en-US" altLang="en-US" sz="18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8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800" kern="0" dirty="0"/>
            </a:p>
            <a:p>
              <a:pPr algn="ctr" eaLnBrk="1" hangingPunct="1">
                <a:buFontTx/>
                <a:buNone/>
                <a:defRPr/>
              </a:pPr>
              <a:r>
                <a:rPr lang="en-US" altLang="en-US" sz="1800" kern="0" dirty="0"/>
                <a:t>			</a:t>
              </a:r>
            </a:p>
          </p:txBody>
        </p:sp>
        <p:cxnSp>
          <p:nvCxnSpPr>
            <p:cNvPr id="92174" name="Straight Connector 34"/>
            <p:cNvCxnSpPr>
              <a:cxnSpLocks noChangeShapeType="1"/>
            </p:cNvCxnSpPr>
            <p:nvPr/>
          </p:nvCxnSpPr>
          <p:spPr bwMode="auto">
            <a:xfrm flipV="1">
              <a:off x="3354190" y="2002136"/>
              <a:ext cx="1854732" cy="8183"/>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92175" name="Line 8"/>
            <p:cNvSpPr>
              <a:spLocks noChangeShapeType="1"/>
            </p:cNvSpPr>
            <p:nvPr/>
          </p:nvSpPr>
          <p:spPr bwMode="auto">
            <a:xfrm flipV="1">
              <a:off x="5300720" y="6030905"/>
              <a:ext cx="1255713"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2176" name="Line 8"/>
            <p:cNvSpPr>
              <a:spLocks noChangeShapeType="1"/>
            </p:cNvSpPr>
            <p:nvPr/>
          </p:nvSpPr>
          <p:spPr bwMode="auto">
            <a:xfrm>
              <a:off x="5380890" y="1661064"/>
              <a:ext cx="950900" cy="768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92164" name="Rectangle 2"/>
          <p:cNvSpPr>
            <a:spLocks noGrp="1" noChangeArrowheads="1"/>
          </p:cNvSpPr>
          <p:nvPr>
            <p:ph type="title"/>
          </p:nvPr>
        </p:nvSpPr>
        <p:spPr>
          <a:xfrm>
            <a:off x="3232150" y="1622425"/>
            <a:ext cx="1571625" cy="341313"/>
          </a:xfrm>
        </p:spPr>
        <p:txBody>
          <a:bodyPr/>
          <a:lstStyle/>
          <a:p>
            <a:pPr eaLnBrk="1" hangingPunct="1"/>
            <a:r>
              <a:rPr lang="en-US" altLang="en-US" sz="2000">
                <a:latin typeface="Times New Roman" panose="02020603050405020304" pitchFamily="18" charset="0"/>
                <a:cs typeface="Times New Roman" panose="02020603050405020304" pitchFamily="18" charset="0"/>
              </a:rPr>
              <a:t>Schedule D</a:t>
            </a:r>
          </a:p>
        </p:txBody>
      </p:sp>
      <p:sp>
        <p:nvSpPr>
          <p:cNvPr id="92165" name="TextBox 41"/>
          <p:cNvSpPr txBox="1">
            <a:spLocks noChangeArrowheads="1"/>
          </p:cNvSpPr>
          <p:nvPr/>
        </p:nvSpPr>
        <p:spPr bwMode="auto">
          <a:xfrm>
            <a:off x="26988" y="122238"/>
            <a:ext cx="2582862" cy="1600200"/>
          </a:xfrm>
          <a:prstGeom prst="rect">
            <a:avLst/>
          </a:prstGeom>
          <a:solidFill>
            <a:srgbClr val="FFFF00"/>
          </a:solidFill>
          <a:ln w="28575">
            <a:solidFill>
              <a:schemeClr val="tx1"/>
            </a:solidFill>
            <a:miter lim="800000"/>
            <a:headEnd/>
            <a:tailEnd/>
          </a:ln>
        </p:spPr>
        <p:txBody>
          <a:bodyPr>
            <a:spAutoFit/>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 typeface="Wingdings" panose="05000000000000000000" pitchFamily="2" charset="2"/>
              <a:buChar char="Ø"/>
            </a:pPr>
            <a:r>
              <a:rPr lang="en-US" altLang="en-US" sz="1400">
                <a:latin typeface="Times New Roman" panose="02020603050405020304" pitchFamily="18" charset="0"/>
                <a:cs typeface="Times New Roman" panose="02020603050405020304" pitchFamily="18" charset="0"/>
              </a:rPr>
              <a:t>A transaction can lock an unlocked element, and must release (unlock) it later.</a:t>
            </a:r>
          </a:p>
          <a:p>
            <a:pPr>
              <a:spcBef>
                <a:spcPct val="0"/>
              </a:spcBef>
              <a:buFont typeface="Wingdings" panose="05000000000000000000" pitchFamily="2" charset="2"/>
              <a:buChar char="Ø"/>
            </a:pPr>
            <a:r>
              <a:rPr lang="en-US" altLang="en-US" sz="1400">
                <a:latin typeface="Times New Roman" panose="02020603050405020304" pitchFamily="18" charset="0"/>
                <a:cs typeface="Times New Roman" panose="02020603050405020304" pitchFamily="18" charset="0"/>
              </a:rPr>
              <a:t>A transaction cannot access a locked element until it is released by the transaction holding the lock. </a:t>
            </a:r>
          </a:p>
        </p:txBody>
      </p:sp>
      <p:sp>
        <p:nvSpPr>
          <p:cNvPr id="92166" name="Oval 1"/>
          <p:cNvSpPr>
            <a:spLocks noChangeArrowheads="1"/>
          </p:cNvSpPr>
          <p:nvPr/>
        </p:nvSpPr>
        <p:spPr bwMode="auto">
          <a:xfrm>
            <a:off x="5999163" y="6208713"/>
            <a:ext cx="1184275" cy="465137"/>
          </a:xfrm>
          <a:prstGeom prst="ellipse">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92167" name="Oval Callout 2"/>
          <p:cNvSpPr>
            <a:spLocks noChangeArrowheads="1"/>
          </p:cNvSpPr>
          <p:nvPr/>
        </p:nvSpPr>
        <p:spPr bwMode="auto">
          <a:xfrm>
            <a:off x="6789738" y="3598863"/>
            <a:ext cx="2087562" cy="1168400"/>
          </a:xfrm>
          <a:prstGeom prst="wedgeEllipseCallout">
            <a:avLst>
              <a:gd name="adj1" fmla="val -35708"/>
              <a:gd name="adj2" fmla="val 175449"/>
            </a:avLst>
          </a:prstGeom>
          <a:solidFill>
            <a:srgbClr val="FF0000"/>
          </a:solidFill>
          <a:ln w="9525" algn="ctr">
            <a:solidFill>
              <a:schemeClr val="tx1"/>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600">
                <a:latin typeface="Times New Roman" panose="02020603050405020304" pitchFamily="18" charset="0"/>
                <a:cs typeface="Times New Roman" panose="02020603050405020304" pitchFamily="18" charset="0"/>
              </a:rPr>
              <a:t>Inconsistent, so isolation was destroyed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8"/>
          <p:cNvSpPr>
            <a:spLocks noChangeArrowheads="1"/>
          </p:cNvSpPr>
          <p:nvPr/>
        </p:nvSpPr>
        <p:spPr bwMode="auto">
          <a:xfrm>
            <a:off x="896938" y="471488"/>
            <a:ext cx="73850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Two phase locking (2PL)</a:t>
            </a:r>
            <a:r>
              <a:rPr lang="en-US" altLang="en-US">
                <a:latin typeface="Times New Roman" panose="02020603050405020304" pitchFamily="18" charset="0"/>
                <a:cs typeface="Times New Roman" panose="02020603050405020304" pitchFamily="18" charset="0"/>
              </a:rPr>
              <a:t> (for transactions)</a:t>
            </a:r>
            <a:endParaRPr lang="en-US" altLang="en-US" b="1" u="sng">
              <a:latin typeface="Times New Roman" panose="02020603050405020304" pitchFamily="18" charset="0"/>
              <a:cs typeface="Times New Roman" panose="02020603050405020304" pitchFamily="18" charset="0"/>
            </a:endParaRPr>
          </a:p>
        </p:txBody>
      </p:sp>
      <p:sp>
        <p:nvSpPr>
          <p:cNvPr id="4" name="Rectangle 3"/>
          <p:cNvSpPr txBox="1">
            <a:spLocks noChangeArrowheads="1"/>
          </p:cNvSpPr>
          <p:nvPr/>
        </p:nvSpPr>
        <p:spPr bwMode="auto">
          <a:xfrm>
            <a:off x="1006475" y="1558925"/>
            <a:ext cx="6964363" cy="649288"/>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2800" kern="0" dirty="0" err="1">
                <a:latin typeface="Times New Roman" panose="02020603050405020304" pitchFamily="18" charset="0"/>
                <a:cs typeface="Times New Roman" panose="02020603050405020304" pitchFamily="18" charset="0"/>
              </a:rPr>
              <a:t>T</a:t>
            </a:r>
            <a:r>
              <a:rPr lang="en-US" altLang="en-US" sz="2800" i="1" kern="0" baseline="-25000" dirty="0" err="1">
                <a:latin typeface="Times New Roman" panose="02020603050405020304" pitchFamily="18" charset="0"/>
                <a:cs typeface="Times New Roman" panose="02020603050405020304" pitchFamily="18" charset="0"/>
              </a:rPr>
              <a:t>i</a:t>
            </a:r>
            <a:r>
              <a:rPr lang="en-US" altLang="en-US" sz="2800" kern="0" dirty="0">
                <a:latin typeface="Times New Roman" panose="02020603050405020304" pitchFamily="18" charset="0"/>
                <a:cs typeface="Times New Roman" panose="02020603050405020304" pitchFamily="18" charset="0"/>
              </a:rPr>
              <a:t>:   ... </a:t>
            </a:r>
            <a:r>
              <a:rPr lang="en-US" altLang="en-US" sz="2800" i="1" kern="0" dirty="0">
                <a:latin typeface="Times New Roman" panose="02020603050405020304" pitchFamily="18" charset="0"/>
                <a:cs typeface="Times New Roman" panose="02020603050405020304" pitchFamily="18" charset="0"/>
              </a:rPr>
              <a:t>l</a:t>
            </a:r>
            <a:r>
              <a:rPr lang="en-US" altLang="en-US" sz="2800" i="1" kern="0" baseline="-25000" dirty="0">
                <a:latin typeface="Times New Roman" panose="02020603050405020304" pitchFamily="18" charset="0"/>
                <a:cs typeface="Times New Roman" panose="02020603050405020304" pitchFamily="18" charset="0"/>
              </a:rPr>
              <a:t>i</a:t>
            </a:r>
            <a:r>
              <a:rPr lang="en-US" altLang="en-US" sz="2800" kern="0" dirty="0">
                <a:latin typeface="Times New Roman" panose="02020603050405020304" pitchFamily="18" charset="0"/>
                <a:cs typeface="Times New Roman" panose="02020603050405020304" pitchFamily="18" charset="0"/>
              </a:rPr>
              <a:t>(A)… </a:t>
            </a:r>
            <a:r>
              <a:rPr lang="en-US" altLang="en-US" sz="2800" i="1" kern="0" dirty="0">
                <a:latin typeface="Times New Roman" panose="02020603050405020304" pitchFamily="18" charset="0"/>
                <a:cs typeface="Times New Roman" panose="02020603050405020304" pitchFamily="18" charset="0"/>
              </a:rPr>
              <a:t>l</a:t>
            </a:r>
            <a:r>
              <a:rPr lang="en-US" altLang="en-US" sz="2800" i="1" kern="0" baseline="-25000" dirty="0">
                <a:latin typeface="Times New Roman" panose="02020603050405020304" pitchFamily="18" charset="0"/>
                <a:cs typeface="Times New Roman" panose="02020603050405020304" pitchFamily="18" charset="0"/>
              </a:rPr>
              <a:t>i</a:t>
            </a:r>
            <a:r>
              <a:rPr lang="en-US" altLang="en-US" sz="2800" kern="0" dirty="0">
                <a:latin typeface="Times New Roman" panose="02020603050405020304" pitchFamily="18" charset="0"/>
                <a:cs typeface="Times New Roman" panose="02020603050405020304" pitchFamily="18" charset="0"/>
              </a:rPr>
              <a:t>(B) ………… </a:t>
            </a:r>
            <a:r>
              <a:rPr lang="en-US" altLang="en-US" sz="2800" i="1" kern="0" dirty="0" err="1">
                <a:latin typeface="Times New Roman" panose="02020603050405020304" pitchFamily="18" charset="0"/>
                <a:cs typeface="Times New Roman" panose="02020603050405020304" pitchFamily="18" charset="0"/>
              </a:rPr>
              <a:t>u</a:t>
            </a:r>
            <a:r>
              <a:rPr lang="en-US" altLang="en-US" sz="2800" i="1" kern="0" baseline="-25000" dirty="0" err="1">
                <a:latin typeface="Times New Roman" panose="02020603050405020304" pitchFamily="18" charset="0"/>
                <a:cs typeface="Times New Roman" panose="02020603050405020304" pitchFamily="18" charset="0"/>
              </a:rPr>
              <a:t>i</a:t>
            </a:r>
            <a:r>
              <a:rPr lang="en-US" altLang="en-US" sz="2800" kern="0" dirty="0">
                <a:latin typeface="Times New Roman" panose="02020603050405020304" pitchFamily="18" charset="0"/>
                <a:cs typeface="Times New Roman" panose="02020603050405020304" pitchFamily="18" charset="0"/>
              </a:rPr>
              <a:t>(B)… </a:t>
            </a:r>
            <a:r>
              <a:rPr lang="en-US" altLang="en-US" sz="2800" i="1" kern="0" dirty="0" err="1">
                <a:latin typeface="Times New Roman" panose="02020603050405020304" pitchFamily="18" charset="0"/>
                <a:cs typeface="Times New Roman" panose="02020603050405020304" pitchFamily="18" charset="0"/>
              </a:rPr>
              <a:t>u</a:t>
            </a:r>
            <a:r>
              <a:rPr lang="en-US" altLang="en-US" sz="2800" i="1" kern="0" baseline="-25000" dirty="0" err="1">
                <a:latin typeface="Times New Roman" panose="02020603050405020304" pitchFamily="18" charset="0"/>
                <a:cs typeface="Times New Roman" panose="02020603050405020304" pitchFamily="18" charset="0"/>
              </a:rPr>
              <a:t>i</a:t>
            </a:r>
            <a:r>
              <a:rPr lang="en-US" altLang="en-US" sz="2800" kern="0" dirty="0">
                <a:latin typeface="Times New Roman" panose="02020603050405020304" pitchFamily="18" charset="0"/>
                <a:cs typeface="Times New Roman" panose="02020603050405020304" pitchFamily="18" charset="0"/>
              </a:rPr>
              <a:t>(A) ...</a:t>
            </a:r>
          </a:p>
        </p:txBody>
      </p:sp>
      <p:cxnSp>
        <p:nvCxnSpPr>
          <p:cNvPr id="93188" name="Straight Connector 19"/>
          <p:cNvCxnSpPr>
            <a:cxnSpLocks noChangeShapeType="1"/>
          </p:cNvCxnSpPr>
          <p:nvPr/>
        </p:nvCxnSpPr>
        <p:spPr bwMode="auto">
          <a:xfrm>
            <a:off x="3840163" y="2173288"/>
            <a:ext cx="0" cy="225425"/>
          </a:xfrm>
          <a:prstGeom prst="line">
            <a:avLst/>
          </a:prstGeom>
          <a:noFill/>
          <a:ln w="19050" algn="ctr">
            <a:solidFill>
              <a:schemeClr val="tx1"/>
            </a:solidFill>
            <a:round/>
            <a:headEnd/>
            <a:tailEnd/>
          </a:ln>
          <a:extLst>
            <a:ext uri="{909E8E84-426E-40DD-AFC4-6F175D3DCCD1}">
              <a14:hiddenFill xmlns:a14="http://schemas.microsoft.com/office/drawing/2010/main">
                <a:noFill/>
              </a14:hiddenFill>
            </a:ext>
          </a:extLst>
        </p:spPr>
      </p:cxnSp>
      <p:cxnSp>
        <p:nvCxnSpPr>
          <p:cNvPr id="93189" name="Straight Arrow Connector 22"/>
          <p:cNvCxnSpPr>
            <a:cxnSpLocks noChangeShapeType="1"/>
          </p:cNvCxnSpPr>
          <p:nvPr/>
        </p:nvCxnSpPr>
        <p:spPr bwMode="auto">
          <a:xfrm flipH="1">
            <a:off x="1919288" y="2278063"/>
            <a:ext cx="1920875" cy="7937"/>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93190" name="Straight Connector 24"/>
          <p:cNvCxnSpPr>
            <a:cxnSpLocks noChangeShapeType="1"/>
          </p:cNvCxnSpPr>
          <p:nvPr/>
        </p:nvCxnSpPr>
        <p:spPr bwMode="auto">
          <a:xfrm>
            <a:off x="5422900" y="2178050"/>
            <a:ext cx="0" cy="223838"/>
          </a:xfrm>
          <a:prstGeom prst="line">
            <a:avLst/>
          </a:prstGeom>
          <a:noFill/>
          <a:ln w="19050" algn="ctr">
            <a:solidFill>
              <a:schemeClr val="tx1"/>
            </a:solidFill>
            <a:round/>
            <a:headEnd/>
            <a:tailEnd/>
          </a:ln>
          <a:extLst>
            <a:ext uri="{909E8E84-426E-40DD-AFC4-6F175D3DCCD1}">
              <a14:hiddenFill xmlns:a14="http://schemas.microsoft.com/office/drawing/2010/main">
                <a:noFill/>
              </a14:hiddenFill>
            </a:ext>
          </a:extLst>
        </p:spPr>
      </p:cxnSp>
      <p:cxnSp>
        <p:nvCxnSpPr>
          <p:cNvPr id="93191" name="Straight Arrow Connector 25"/>
          <p:cNvCxnSpPr>
            <a:cxnSpLocks noChangeShapeType="1"/>
          </p:cNvCxnSpPr>
          <p:nvPr/>
        </p:nvCxnSpPr>
        <p:spPr bwMode="auto">
          <a:xfrm flipV="1">
            <a:off x="5422900" y="2260600"/>
            <a:ext cx="2108200" cy="20638"/>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93192" name="TextBox 27"/>
          <p:cNvSpPr txBox="1">
            <a:spLocks noChangeArrowheads="1"/>
          </p:cNvSpPr>
          <p:nvPr/>
        </p:nvSpPr>
        <p:spPr bwMode="auto">
          <a:xfrm>
            <a:off x="2273300" y="2260600"/>
            <a:ext cx="12128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no unlocks</a:t>
            </a:r>
          </a:p>
        </p:txBody>
      </p:sp>
      <p:sp>
        <p:nvSpPr>
          <p:cNvPr id="93193" name="TextBox 29"/>
          <p:cNvSpPr txBox="1">
            <a:spLocks noChangeArrowheads="1"/>
          </p:cNvSpPr>
          <p:nvPr/>
        </p:nvSpPr>
        <p:spPr bwMode="auto">
          <a:xfrm>
            <a:off x="5870575" y="2260600"/>
            <a:ext cx="9747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no locks</a:t>
            </a:r>
          </a:p>
        </p:txBody>
      </p:sp>
      <p:sp>
        <p:nvSpPr>
          <p:cNvPr id="93194" name="TextBox 58"/>
          <p:cNvSpPr txBox="1">
            <a:spLocks noChangeArrowheads="1"/>
          </p:cNvSpPr>
          <p:nvPr/>
        </p:nvSpPr>
        <p:spPr bwMode="auto">
          <a:xfrm>
            <a:off x="1252538" y="5668963"/>
            <a:ext cx="6500812" cy="460375"/>
          </a:xfrm>
          <a:prstGeom prst="rect">
            <a:avLst/>
          </a:prstGeom>
          <a:solidFill>
            <a:srgbClr val="FFFF00"/>
          </a:solidFill>
          <a:ln w="19050">
            <a:solidFill>
              <a:schemeClr val="tx1"/>
            </a:solidFill>
            <a:miter lim="800000"/>
            <a:headEnd/>
            <a:tailEnd/>
          </a:ln>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latin typeface="Times New Roman" panose="02020603050405020304" pitchFamily="18" charset="0"/>
                <a:cs typeface="Times New Roman" panose="02020603050405020304" pitchFamily="18" charset="0"/>
              </a:rPr>
              <a:t>In a transaction, all lockings precede all unlockings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8"/>
          <p:cNvSpPr>
            <a:spLocks noChangeArrowheads="1"/>
          </p:cNvSpPr>
          <p:nvPr/>
        </p:nvSpPr>
        <p:spPr bwMode="auto">
          <a:xfrm>
            <a:off x="896938" y="471488"/>
            <a:ext cx="73850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Two phase locking (2PL)</a:t>
            </a:r>
            <a:r>
              <a:rPr lang="en-US" altLang="en-US">
                <a:latin typeface="Times New Roman" panose="02020603050405020304" pitchFamily="18" charset="0"/>
                <a:cs typeface="Times New Roman" panose="02020603050405020304" pitchFamily="18" charset="0"/>
              </a:rPr>
              <a:t> (for transactions)</a:t>
            </a:r>
            <a:endParaRPr lang="en-US" altLang="en-US" b="1" u="sng">
              <a:latin typeface="Times New Roman" panose="02020603050405020304" pitchFamily="18" charset="0"/>
              <a:cs typeface="Times New Roman" panose="02020603050405020304" pitchFamily="18" charset="0"/>
            </a:endParaRPr>
          </a:p>
        </p:txBody>
      </p:sp>
      <p:sp>
        <p:nvSpPr>
          <p:cNvPr id="4" name="Rectangle 3"/>
          <p:cNvSpPr txBox="1">
            <a:spLocks noChangeArrowheads="1"/>
          </p:cNvSpPr>
          <p:nvPr/>
        </p:nvSpPr>
        <p:spPr bwMode="auto">
          <a:xfrm>
            <a:off x="1006475" y="1558925"/>
            <a:ext cx="6964363" cy="649288"/>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2800" kern="0" dirty="0" err="1">
                <a:latin typeface="Times New Roman" panose="02020603050405020304" pitchFamily="18" charset="0"/>
                <a:cs typeface="Times New Roman" panose="02020603050405020304" pitchFamily="18" charset="0"/>
              </a:rPr>
              <a:t>T</a:t>
            </a:r>
            <a:r>
              <a:rPr lang="en-US" altLang="en-US" sz="2800" i="1" kern="0" baseline="-25000" dirty="0" err="1">
                <a:latin typeface="Times New Roman" panose="02020603050405020304" pitchFamily="18" charset="0"/>
                <a:cs typeface="Times New Roman" panose="02020603050405020304" pitchFamily="18" charset="0"/>
              </a:rPr>
              <a:t>i</a:t>
            </a:r>
            <a:r>
              <a:rPr lang="en-US" altLang="en-US" sz="2800" kern="0" dirty="0">
                <a:latin typeface="Times New Roman" panose="02020603050405020304" pitchFamily="18" charset="0"/>
                <a:cs typeface="Times New Roman" panose="02020603050405020304" pitchFamily="18" charset="0"/>
              </a:rPr>
              <a:t>:   ... </a:t>
            </a:r>
            <a:r>
              <a:rPr lang="en-US" altLang="en-US" sz="2800" i="1" kern="0" dirty="0">
                <a:latin typeface="Times New Roman" panose="02020603050405020304" pitchFamily="18" charset="0"/>
                <a:cs typeface="Times New Roman" panose="02020603050405020304" pitchFamily="18" charset="0"/>
              </a:rPr>
              <a:t>l</a:t>
            </a:r>
            <a:r>
              <a:rPr lang="en-US" altLang="en-US" sz="2800" i="1" kern="0" baseline="-25000" dirty="0">
                <a:latin typeface="Times New Roman" panose="02020603050405020304" pitchFamily="18" charset="0"/>
                <a:cs typeface="Times New Roman" panose="02020603050405020304" pitchFamily="18" charset="0"/>
              </a:rPr>
              <a:t>i</a:t>
            </a:r>
            <a:r>
              <a:rPr lang="en-US" altLang="en-US" sz="2800" kern="0" dirty="0">
                <a:latin typeface="Times New Roman" panose="02020603050405020304" pitchFamily="18" charset="0"/>
                <a:cs typeface="Times New Roman" panose="02020603050405020304" pitchFamily="18" charset="0"/>
              </a:rPr>
              <a:t>(A)… </a:t>
            </a:r>
            <a:r>
              <a:rPr lang="en-US" altLang="en-US" sz="2800" i="1" kern="0" dirty="0">
                <a:latin typeface="Times New Roman" panose="02020603050405020304" pitchFamily="18" charset="0"/>
                <a:cs typeface="Times New Roman" panose="02020603050405020304" pitchFamily="18" charset="0"/>
              </a:rPr>
              <a:t>l</a:t>
            </a:r>
            <a:r>
              <a:rPr lang="en-US" altLang="en-US" sz="2800" i="1" kern="0" baseline="-25000" dirty="0">
                <a:latin typeface="Times New Roman" panose="02020603050405020304" pitchFamily="18" charset="0"/>
                <a:cs typeface="Times New Roman" panose="02020603050405020304" pitchFamily="18" charset="0"/>
              </a:rPr>
              <a:t>i</a:t>
            </a:r>
            <a:r>
              <a:rPr lang="en-US" altLang="en-US" sz="2800" kern="0" dirty="0">
                <a:latin typeface="Times New Roman" panose="02020603050405020304" pitchFamily="18" charset="0"/>
                <a:cs typeface="Times New Roman" panose="02020603050405020304" pitchFamily="18" charset="0"/>
              </a:rPr>
              <a:t>(B) ………… </a:t>
            </a:r>
            <a:r>
              <a:rPr lang="en-US" altLang="en-US" sz="2800" i="1" kern="0" dirty="0" err="1">
                <a:latin typeface="Times New Roman" panose="02020603050405020304" pitchFamily="18" charset="0"/>
                <a:cs typeface="Times New Roman" panose="02020603050405020304" pitchFamily="18" charset="0"/>
              </a:rPr>
              <a:t>u</a:t>
            </a:r>
            <a:r>
              <a:rPr lang="en-US" altLang="en-US" sz="2800" i="1" kern="0" baseline="-25000" dirty="0" err="1">
                <a:latin typeface="Times New Roman" panose="02020603050405020304" pitchFamily="18" charset="0"/>
                <a:cs typeface="Times New Roman" panose="02020603050405020304" pitchFamily="18" charset="0"/>
              </a:rPr>
              <a:t>i</a:t>
            </a:r>
            <a:r>
              <a:rPr lang="en-US" altLang="en-US" sz="2800" kern="0" dirty="0">
                <a:latin typeface="Times New Roman" panose="02020603050405020304" pitchFamily="18" charset="0"/>
                <a:cs typeface="Times New Roman" panose="02020603050405020304" pitchFamily="18" charset="0"/>
              </a:rPr>
              <a:t>(B)… </a:t>
            </a:r>
            <a:r>
              <a:rPr lang="en-US" altLang="en-US" sz="2800" i="1" kern="0" dirty="0" err="1">
                <a:latin typeface="Times New Roman" panose="02020603050405020304" pitchFamily="18" charset="0"/>
                <a:cs typeface="Times New Roman" panose="02020603050405020304" pitchFamily="18" charset="0"/>
              </a:rPr>
              <a:t>u</a:t>
            </a:r>
            <a:r>
              <a:rPr lang="en-US" altLang="en-US" sz="2800" i="1" kern="0" baseline="-25000" dirty="0" err="1">
                <a:latin typeface="Times New Roman" panose="02020603050405020304" pitchFamily="18" charset="0"/>
                <a:cs typeface="Times New Roman" panose="02020603050405020304" pitchFamily="18" charset="0"/>
              </a:rPr>
              <a:t>i</a:t>
            </a:r>
            <a:r>
              <a:rPr lang="en-US" altLang="en-US" sz="2800" kern="0" dirty="0">
                <a:latin typeface="Times New Roman" panose="02020603050405020304" pitchFamily="18" charset="0"/>
                <a:cs typeface="Times New Roman" panose="02020603050405020304" pitchFamily="18" charset="0"/>
              </a:rPr>
              <a:t>(A) ...</a:t>
            </a:r>
          </a:p>
        </p:txBody>
      </p:sp>
      <p:cxnSp>
        <p:nvCxnSpPr>
          <p:cNvPr id="94212" name="Straight Connector 19"/>
          <p:cNvCxnSpPr>
            <a:cxnSpLocks noChangeShapeType="1"/>
          </p:cNvCxnSpPr>
          <p:nvPr/>
        </p:nvCxnSpPr>
        <p:spPr bwMode="auto">
          <a:xfrm>
            <a:off x="3840163" y="2173288"/>
            <a:ext cx="0" cy="225425"/>
          </a:xfrm>
          <a:prstGeom prst="line">
            <a:avLst/>
          </a:prstGeom>
          <a:noFill/>
          <a:ln w="19050" algn="ctr">
            <a:solidFill>
              <a:schemeClr val="tx1"/>
            </a:solidFill>
            <a:round/>
            <a:headEnd/>
            <a:tailEnd/>
          </a:ln>
          <a:extLst>
            <a:ext uri="{909E8E84-426E-40DD-AFC4-6F175D3DCCD1}">
              <a14:hiddenFill xmlns:a14="http://schemas.microsoft.com/office/drawing/2010/main">
                <a:noFill/>
              </a14:hiddenFill>
            </a:ext>
          </a:extLst>
        </p:spPr>
      </p:cxnSp>
      <p:cxnSp>
        <p:nvCxnSpPr>
          <p:cNvPr id="94213" name="Straight Arrow Connector 22"/>
          <p:cNvCxnSpPr>
            <a:cxnSpLocks noChangeShapeType="1"/>
          </p:cNvCxnSpPr>
          <p:nvPr/>
        </p:nvCxnSpPr>
        <p:spPr bwMode="auto">
          <a:xfrm flipH="1">
            <a:off x="1919288" y="2278063"/>
            <a:ext cx="1920875" cy="7937"/>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94214" name="Straight Connector 24"/>
          <p:cNvCxnSpPr>
            <a:cxnSpLocks noChangeShapeType="1"/>
          </p:cNvCxnSpPr>
          <p:nvPr/>
        </p:nvCxnSpPr>
        <p:spPr bwMode="auto">
          <a:xfrm>
            <a:off x="5422900" y="2178050"/>
            <a:ext cx="0" cy="223838"/>
          </a:xfrm>
          <a:prstGeom prst="line">
            <a:avLst/>
          </a:prstGeom>
          <a:noFill/>
          <a:ln w="19050" algn="ctr">
            <a:solidFill>
              <a:schemeClr val="tx1"/>
            </a:solidFill>
            <a:round/>
            <a:headEnd/>
            <a:tailEnd/>
          </a:ln>
          <a:extLst>
            <a:ext uri="{909E8E84-426E-40DD-AFC4-6F175D3DCCD1}">
              <a14:hiddenFill xmlns:a14="http://schemas.microsoft.com/office/drawing/2010/main">
                <a:noFill/>
              </a14:hiddenFill>
            </a:ext>
          </a:extLst>
        </p:spPr>
      </p:cxnSp>
      <p:cxnSp>
        <p:nvCxnSpPr>
          <p:cNvPr id="94215" name="Straight Arrow Connector 25"/>
          <p:cNvCxnSpPr>
            <a:cxnSpLocks noChangeShapeType="1"/>
          </p:cNvCxnSpPr>
          <p:nvPr/>
        </p:nvCxnSpPr>
        <p:spPr bwMode="auto">
          <a:xfrm flipV="1">
            <a:off x="5422900" y="2260600"/>
            <a:ext cx="2108200" cy="20638"/>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94216" name="TextBox 27"/>
          <p:cNvSpPr txBox="1">
            <a:spLocks noChangeArrowheads="1"/>
          </p:cNvSpPr>
          <p:nvPr/>
        </p:nvSpPr>
        <p:spPr bwMode="auto">
          <a:xfrm>
            <a:off x="2273300" y="2260600"/>
            <a:ext cx="12128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no unlocks</a:t>
            </a:r>
          </a:p>
        </p:txBody>
      </p:sp>
      <p:sp>
        <p:nvSpPr>
          <p:cNvPr id="94217" name="TextBox 29"/>
          <p:cNvSpPr txBox="1">
            <a:spLocks noChangeArrowheads="1"/>
          </p:cNvSpPr>
          <p:nvPr/>
        </p:nvSpPr>
        <p:spPr bwMode="auto">
          <a:xfrm>
            <a:off x="5870575" y="2260600"/>
            <a:ext cx="9747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a:latin typeface="Times New Roman" panose="02020603050405020304" pitchFamily="18" charset="0"/>
                <a:cs typeface="Times New Roman" panose="02020603050405020304" pitchFamily="18" charset="0"/>
              </a:rPr>
              <a:t>no locks</a:t>
            </a:r>
          </a:p>
        </p:txBody>
      </p:sp>
      <p:grpSp>
        <p:nvGrpSpPr>
          <p:cNvPr id="94218" name="Group 74752"/>
          <p:cNvGrpSpPr>
            <a:grpSpLocks/>
          </p:cNvGrpSpPr>
          <p:nvPr/>
        </p:nvGrpSpPr>
        <p:grpSpPr bwMode="auto">
          <a:xfrm>
            <a:off x="784225" y="2924175"/>
            <a:ext cx="7616825" cy="2425700"/>
            <a:chOff x="784149" y="3433088"/>
            <a:chExt cx="7616565" cy="2425156"/>
          </a:xfrm>
        </p:grpSpPr>
        <p:sp>
          <p:nvSpPr>
            <p:cNvPr id="94220" name="Line 4"/>
            <p:cNvSpPr>
              <a:spLocks noChangeShapeType="1"/>
            </p:cNvSpPr>
            <p:nvPr/>
          </p:nvSpPr>
          <p:spPr bwMode="auto">
            <a:xfrm>
              <a:off x="1795460" y="5257197"/>
              <a:ext cx="6053500" cy="1886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4221" name="Line 5"/>
            <p:cNvSpPr>
              <a:spLocks noChangeShapeType="1"/>
            </p:cNvSpPr>
            <p:nvPr/>
          </p:nvSpPr>
          <p:spPr bwMode="auto">
            <a:xfrm flipH="1" flipV="1">
              <a:off x="1794626" y="3433088"/>
              <a:ext cx="833" cy="182411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4222" name="Line 8"/>
            <p:cNvSpPr>
              <a:spLocks noChangeShapeType="1"/>
            </p:cNvSpPr>
            <p:nvPr/>
          </p:nvSpPr>
          <p:spPr bwMode="auto">
            <a:xfrm>
              <a:off x="2027208" y="5572662"/>
              <a:ext cx="2078966"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4223" name="Line 9"/>
            <p:cNvSpPr>
              <a:spLocks noChangeShapeType="1"/>
            </p:cNvSpPr>
            <p:nvPr/>
          </p:nvSpPr>
          <p:spPr bwMode="auto">
            <a:xfrm flipH="1">
              <a:off x="5253487" y="5581290"/>
              <a:ext cx="2165230"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nvGrpSpPr>
            <p:cNvPr id="94224" name="Group 74751"/>
            <p:cNvGrpSpPr>
              <a:grpSpLocks/>
            </p:cNvGrpSpPr>
            <p:nvPr/>
          </p:nvGrpSpPr>
          <p:grpSpPr bwMode="auto">
            <a:xfrm>
              <a:off x="2027208" y="3946864"/>
              <a:ext cx="5244860" cy="1310334"/>
              <a:chOff x="2280172" y="3946864"/>
              <a:chExt cx="2977522" cy="1310334"/>
            </a:xfrm>
          </p:grpSpPr>
          <p:sp>
            <p:nvSpPr>
              <p:cNvPr id="94229" name="Line 11"/>
              <p:cNvSpPr>
                <a:spLocks noChangeShapeType="1"/>
              </p:cNvSpPr>
              <p:nvPr/>
            </p:nvSpPr>
            <p:spPr bwMode="auto">
              <a:xfrm flipV="1">
                <a:off x="2280172" y="4995131"/>
                <a:ext cx="0" cy="26206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230" name="Line 12"/>
              <p:cNvSpPr>
                <a:spLocks noChangeShapeType="1"/>
              </p:cNvSpPr>
              <p:nvPr/>
            </p:nvSpPr>
            <p:spPr bwMode="auto">
              <a:xfrm>
                <a:off x="2280172" y="4995131"/>
                <a:ext cx="27697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231" name="Line 13"/>
              <p:cNvSpPr>
                <a:spLocks noChangeShapeType="1"/>
              </p:cNvSpPr>
              <p:nvPr/>
            </p:nvSpPr>
            <p:spPr bwMode="auto">
              <a:xfrm flipV="1">
                <a:off x="2557151" y="4733064"/>
                <a:ext cx="0" cy="26206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232" name="Line 14"/>
              <p:cNvSpPr>
                <a:spLocks noChangeShapeType="1"/>
              </p:cNvSpPr>
              <p:nvPr/>
            </p:nvSpPr>
            <p:spPr bwMode="auto">
              <a:xfrm>
                <a:off x="2557151" y="4733064"/>
                <a:ext cx="27697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233" name="Line 15"/>
              <p:cNvSpPr>
                <a:spLocks noChangeShapeType="1"/>
              </p:cNvSpPr>
              <p:nvPr/>
            </p:nvSpPr>
            <p:spPr bwMode="auto">
              <a:xfrm flipV="1">
                <a:off x="2834129" y="4470998"/>
                <a:ext cx="0" cy="26206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234" name="Line 16"/>
              <p:cNvSpPr>
                <a:spLocks noChangeShapeType="1"/>
              </p:cNvSpPr>
              <p:nvPr/>
            </p:nvSpPr>
            <p:spPr bwMode="auto">
              <a:xfrm>
                <a:off x="2834129" y="4470998"/>
                <a:ext cx="27697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235" name="Line 17"/>
              <p:cNvSpPr>
                <a:spLocks noChangeShapeType="1"/>
              </p:cNvSpPr>
              <p:nvPr/>
            </p:nvSpPr>
            <p:spPr bwMode="auto">
              <a:xfrm flipV="1">
                <a:off x="3111108" y="4208931"/>
                <a:ext cx="0" cy="26206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236" name="Line 18"/>
              <p:cNvSpPr>
                <a:spLocks noChangeShapeType="1"/>
              </p:cNvSpPr>
              <p:nvPr/>
            </p:nvSpPr>
            <p:spPr bwMode="auto">
              <a:xfrm>
                <a:off x="3111108" y="4208931"/>
                <a:ext cx="27697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237" name="Line 19"/>
              <p:cNvSpPr>
                <a:spLocks noChangeShapeType="1"/>
              </p:cNvSpPr>
              <p:nvPr/>
            </p:nvSpPr>
            <p:spPr bwMode="auto">
              <a:xfrm flipV="1">
                <a:off x="3388087" y="3946864"/>
                <a:ext cx="0" cy="26206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238" name="Line 20"/>
              <p:cNvSpPr>
                <a:spLocks noChangeShapeType="1"/>
              </p:cNvSpPr>
              <p:nvPr/>
            </p:nvSpPr>
            <p:spPr bwMode="auto">
              <a:xfrm>
                <a:off x="3388087" y="3946864"/>
                <a:ext cx="27697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239" name="Line 21"/>
              <p:cNvSpPr>
                <a:spLocks noChangeShapeType="1"/>
              </p:cNvSpPr>
              <p:nvPr/>
            </p:nvSpPr>
            <p:spPr bwMode="auto">
              <a:xfrm>
                <a:off x="3665066" y="3946864"/>
                <a:ext cx="27697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240" name="Line 24"/>
              <p:cNvSpPr>
                <a:spLocks noChangeShapeType="1"/>
              </p:cNvSpPr>
              <p:nvPr/>
            </p:nvSpPr>
            <p:spPr bwMode="auto">
              <a:xfrm rot="-5400000">
                <a:off x="4018745" y="4077898"/>
                <a:ext cx="26206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241" name="Line 25"/>
              <p:cNvSpPr>
                <a:spLocks noChangeShapeType="1"/>
              </p:cNvSpPr>
              <p:nvPr/>
            </p:nvSpPr>
            <p:spPr bwMode="auto">
              <a:xfrm rot="16200000" flipV="1">
                <a:off x="4011289" y="3808375"/>
                <a:ext cx="0" cy="27697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242" name="Line 27"/>
              <p:cNvSpPr>
                <a:spLocks noChangeShapeType="1"/>
              </p:cNvSpPr>
              <p:nvPr/>
            </p:nvSpPr>
            <p:spPr bwMode="auto">
              <a:xfrm rot="-5400000">
                <a:off x="4295724" y="4339964"/>
                <a:ext cx="26206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243" name="Line 28"/>
              <p:cNvSpPr>
                <a:spLocks noChangeShapeType="1"/>
              </p:cNvSpPr>
              <p:nvPr/>
            </p:nvSpPr>
            <p:spPr bwMode="auto">
              <a:xfrm rot="16200000" flipV="1">
                <a:off x="4288268" y="4070442"/>
                <a:ext cx="0" cy="27697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244" name="Line 30"/>
              <p:cNvSpPr>
                <a:spLocks noChangeShapeType="1"/>
              </p:cNvSpPr>
              <p:nvPr/>
            </p:nvSpPr>
            <p:spPr bwMode="auto">
              <a:xfrm rot="-5400000">
                <a:off x="4572702" y="4602031"/>
                <a:ext cx="26206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245" name="Line 31"/>
              <p:cNvSpPr>
                <a:spLocks noChangeShapeType="1"/>
              </p:cNvSpPr>
              <p:nvPr/>
            </p:nvSpPr>
            <p:spPr bwMode="auto">
              <a:xfrm rot="16200000" flipV="1">
                <a:off x="4565246" y="4332508"/>
                <a:ext cx="0" cy="27697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246" name="Line 33"/>
              <p:cNvSpPr>
                <a:spLocks noChangeShapeType="1"/>
              </p:cNvSpPr>
              <p:nvPr/>
            </p:nvSpPr>
            <p:spPr bwMode="auto">
              <a:xfrm rot="-5400000">
                <a:off x="5126660" y="5126165"/>
                <a:ext cx="26206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247" name="Line 34"/>
              <p:cNvSpPr>
                <a:spLocks noChangeShapeType="1"/>
              </p:cNvSpPr>
              <p:nvPr/>
            </p:nvSpPr>
            <p:spPr bwMode="auto">
              <a:xfrm rot="16200000" flipV="1">
                <a:off x="5119204" y="4856642"/>
                <a:ext cx="0" cy="27697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248" name="Line 36"/>
              <p:cNvSpPr>
                <a:spLocks noChangeShapeType="1"/>
              </p:cNvSpPr>
              <p:nvPr/>
            </p:nvSpPr>
            <p:spPr bwMode="auto">
              <a:xfrm rot="-5400000">
                <a:off x="4849681" y="4864098"/>
                <a:ext cx="26206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249" name="Line 37"/>
              <p:cNvSpPr>
                <a:spLocks noChangeShapeType="1"/>
              </p:cNvSpPr>
              <p:nvPr/>
            </p:nvSpPr>
            <p:spPr bwMode="auto">
              <a:xfrm rot="16200000" flipV="1">
                <a:off x="4842225" y="4594575"/>
                <a:ext cx="0" cy="27697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29" name="TextBox 28"/>
            <p:cNvSpPr txBox="1"/>
            <p:nvPr/>
          </p:nvSpPr>
          <p:spPr>
            <a:xfrm>
              <a:off x="784149" y="3917167"/>
              <a:ext cx="1011203" cy="584069"/>
            </a:xfrm>
            <a:prstGeom prst="rect">
              <a:avLst/>
            </a:prstGeom>
            <a:noFill/>
          </p:spPr>
          <p:txBody>
            <a:bodyPr>
              <a:spAutoFit/>
            </a:bodyPr>
            <a:lstStyle/>
            <a:p>
              <a:pPr>
                <a:defRPr/>
              </a:pPr>
              <a:r>
                <a:rPr lang="en-US" sz="1600" dirty="0">
                  <a:latin typeface="Times New Roman" panose="02020603050405020304" pitchFamily="18" charset="0"/>
                  <a:cs typeface="Times New Roman" panose="02020603050405020304" pitchFamily="18" charset="0"/>
                </a:rPr>
                <a:t># of locks held by </a:t>
              </a:r>
              <a:r>
                <a:rPr lang="en-US" altLang="en-US" sz="1600" kern="0" dirty="0" err="1">
                  <a:latin typeface="Times New Roman" panose="02020603050405020304" pitchFamily="18" charset="0"/>
                  <a:cs typeface="Times New Roman" panose="02020603050405020304" pitchFamily="18" charset="0"/>
                </a:rPr>
                <a:t>T</a:t>
              </a:r>
              <a:r>
                <a:rPr lang="en-US" altLang="en-US" sz="1600" i="1" kern="0" baseline="-25000" dirty="0" err="1">
                  <a:latin typeface="Times New Roman" panose="02020603050405020304" pitchFamily="18" charset="0"/>
                  <a:cs typeface="Times New Roman" panose="02020603050405020304" pitchFamily="18" charset="0"/>
                </a:rPr>
                <a:t>i</a:t>
              </a:r>
              <a:r>
                <a:rPr lang="en-US" sz="1600" dirty="0">
                  <a:latin typeface="Times New Roman" panose="02020603050405020304" pitchFamily="18" charset="0"/>
                  <a:cs typeface="Times New Roman" panose="02020603050405020304" pitchFamily="18" charset="0"/>
                </a:rPr>
                <a:t> </a:t>
              </a:r>
            </a:p>
          </p:txBody>
        </p:sp>
        <p:sp>
          <p:nvSpPr>
            <p:cNvPr id="94226" name="TextBox 59"/>
            <p:cNvSpPr txBox="1">
              <a:spLocks noChangeArrowheads="1"/>
            </p:cNvSpPr>
            <p:nvPr/>
          </p:nvSpPr>
          <p:spPr bwMode="auto">
            <a:xfrm>
              <a:off x="2505512" y="5257196"/>
              <a:ext cx="112438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a:spcBef>
                  <a:spcPct val="0"/>
                </a:spcBef>
                <a:buFontTx/>
                <a:buNone/>
              </a:pPr>
              <a:r>
                <a:rPr lang="en-US" altLang="en-US" sz="1600">
                  <a:latin typeface="Times New Roman" panose="02020603050405020304" pitchFamily="18" charset="0"/>
                  <a:cs typeface="Times New Roman" panose="02020603050405020304" pitchFamily="18" charset="0"/>
                </a:rPr>
                <a:t>growing</a:t>
              </a:r>
            </a:p>
            <a:p>
              <a:pPr algn="ctr">
                <a:spcBef>
                  <a:spcPct val="0"/>
                </a:spcBef>
                <a:buFontTx/>
                <a:buNone/>
              </a:pPr>
              <a:r>
                <a:rPr lang="en-US" altLang="en-US" sz="1600">
                  <a:latin typeface="Times New Roman" panose="02020603050405020304" pitchFamily="18" charset="0"/>
                  <a:cs typeface="Times New Roman" panose="02020603050405020304" pitchFamily="18" charset="0"/>
                </a:rPr>
                <a:t>phase</a:t>
              </a:r>
            </a:p>
          </p:txBody>
        </p:sp>
        <p:sp>
          <p:nvSpPr>
            <p:cNvPr id="94227" name="TextBox 60"/>
            <p:cNvSpPr txBox="1">
              <a:spLocks noChangeArrowheads="1"/>
            </p:cNvSpPr>
            <p:nvPr/>
          </p:nvSpPr>
          <p:spPr bwMode="auto">
            <a:xfrm>
              <a:off x="5838040" y="5273469"/>
              <a:ext cx="118804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a:spcBef>
                  <a:spcPct val="0"/>
                </a:spcBef>
                <a:buFontTx/>
                <a:buNone/>
              </a:pPr>
              <a:r>
                <a:rPr lang="en-US" altLang="en-US" sz="1600">
                  <a:latin typeface="Times New Roman" panose="02020603050405020304" pitchFamily="18" charset="0"/>
                  <a:cs typeface="Times New Roman" panose="02020603050405020304" pitchFamily="18" charset="0"/>
                </a:rPr>
                <a:t>shrinking</a:t>
              </a:r>
            </a:p>
            <a:p>
              <a:pPr algn="ctr">
                <a:spcBef>
                  <a:spcPct val="0"/>
                </a:spcBef>
                <a:buFontTx/>
                <a:buNone/>
              </a:pPr>
              <a:r>
                <a:rPr lang="en-US" altLang="en-US" sz="1600">
                  <a:latin typeface="Times New Roman" panose="02020603050405020304" pitchFamily="18" charset="0"/>
                  <a:cs typeface="Times New Roman" panose="02020603050405020304" pitchFamily="18" charset="0"/>
                </a:rPr>
                <a:t>phase</a:t>
              </a:r>
            </a:p>
          </p:txBody>
        </p:sp>
        <p:sp>
          <p:nvSpPr>
            <p:cNvPr id="94228" name="TextBox 61"/>
            <p:cNvSpPr txBox="1">
              <a:spLocks noChangeArrowheads="1"/>
            </p:cNvSpPr>
            <p:nvPr/>
          </p:nvSpPr>
          <p:spPr bwMode="auto">
            <a:xfrm>
              <a:off x="7848960" y="5095245"/>
              <a:ext cx="5517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600">
                  <a:latin typeface="Times New Roman" panose="02020603050405020304" pitchFamily="18" charset="0"/>
                  <a:cs typeface="Times New Roman" panose="02020603050405020304" pitchFamily="18" charset="0"/>
                </a:rPr>
                <a:t>time</a:t>
              </a:r>
            </a:p>
          </p:txBody>
        </p:sp>
      </p:grpSp>
      <p:sp>
        <p:nvSpPr>
          <p:cNvPr id="94219" name="TextBox 74754"/>
          <p:cNvSpPr txBox="1">
            <a:spLocks noChangeArrowheads="1"/>
          </p:cNvSpPr>
          <p:nvPr/>
        </p:nvSpPr>
        <p:spPr bwMode="auto">
          <a:xfrm>
            <a:off x="1252538" y="5668963"/>
            <a:ext cx="6500812" cy="460375"/>
          </a:xfrm>
          <a:prstGeom prst="rect">
            <a:avLst/>
          </a:prstGeom>
          <a:solidFill>
            <a:srgbClr val="FFFF00"/>
          </a:solidFill>
          <a:ln w="19050">
            <a:solidFill>
              <a:schemeClr val="tx1"/>
            </a:solidFill>
            <a:miter lim="800000"/>
            <a:headEnd/>
            <a:tailEnd/>
          </a:ln>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latin typeface="Times New Roman" panose="02020603050405020304" pitchFamily="18" charset="0"/>
                <a:cs typeface="Times New Roman" panose="02020603050405020304" pitchFamily="18" charset="0"/>
              </a:rPr>
              <a:t>In a transaction, all lockings precede all unlockings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8"/>
          <p:cNvSpPr>
            <a:spLocks noChangeArrowheads="1"/>
          </p:cNvSpPr>
          <p:nvPr/>
        </p:nvSpPr>
        <p:spPr bwMode="auto">
          <a:xfrm>
            <a:off x="1027113" y="427038"/>
            <a:ext cx="722788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buFontTx/>
              <a:buNone/>
            </a:pPr>
            <a:r>
              <a:rPr lang="en-US" altLang="en-US" sz="3600" b="1" u="sng">
                <a:latin typeface="Times New Roman" panose="02020603050405020304" pitchFamily="18" charset="0"/>
                <a:cs typeface="Times New Roman" panose="02020603050405020304" pitchFamily="18" charset="0"/>
              </a:rPr>
              <a:t>2PL enforces conflict-serializability</a:t>
            </a:r>
          </a:p>
        </p:txBody>
      </p:sp>
      <p:sp>
        <p:nvSpPr>
          <p:cNvPr id="18" name="Rectangle 3"/>
          <p:cNvSpPr txBox="1">
            <a:spLocks noChangeArrowheads="1"/>
          </p:cNvSpPr>
          <p:nvPr/>
        </p:nvSpPr>
        <p:spPr bwMode="auto">
          <a:xfrm>
            <a:off x="1358900" y="1701800"/>
            <a:ext cx="1949450"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1</a:t>
            </a:r>
          </a:p>
          <a:p>
            <a:pPr eaLnBrk="1" hangingPunct="1">
              <a:buFontTx/>
              <a:buNone/>
              <a:defRPr/>
            </a:pPr>
            <a:r>
              <a:rPr lang="en-US" altLang="en-US" sz="1400" i="1" kern="0" dirty="0">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l</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Read(A);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A+100</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endParaRPr lang="en-US" altLang="en-US" sz="1400" b="1"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l</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Read(B);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B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B+100;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Write(B);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algn="ctr" eaLnBrk="1" hangingPunct="1">
              <a:buFontTx/>
              <a:buNone/>
              <a:defRPr/>
            </a:pPr>
            <a:r>
              <a:rPr lang="en-US" altLang="en-US" sz="1400" kern="0" dirty="0"/>
              <a:t>			</a:t>
            </a:r>
          </a:p>
        </p:txBody>
      </p:sp>
      <p:cxnSp>
        <p:nvCxnSpPr>
          <p:cNvPr id="95236" name="Straight Connector 25"/>
          <p:cNvCxnSpPr>
            <a:cxnSpLocks noChangeShapeType="1"/>
          </p:cNvCxnSpPr>
          <p:nvPr/>
        </p:nvCxnSpPr>
        <p:spPr bwMode="auto">
          <a:xfrm>
            <a:off x="1360488" y="1992313"/>
            <a:ext cx="1947862"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33" name="Rectangle 3"/>
          <p:cNvSpPr txBox="1">
            <a:spLocks noChangeArrowheads="1"/>
          </p:cNvSpPr>
          <p:nvPr/>
        </p:nvSpPr>
        <p:spPr bwMode="auto">
          <a:xfrm>
            <a:off x="3328988" y="1701800"/>
            <a:ext cx="1941512"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2</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solidFill>
                  <a:srgbClr val="FFC000"/>
                </a:solidFill>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l</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Read(A);</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A</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2;</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l</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Read(B);</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B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B</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2;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Write(B);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p>
          <a:p>
            <a:pPr algn="ctr" eaLnBrk="1" hangingPunct="1">
              <a:buFontTx/>
              <a:buNone/>
              <a:defRPr/>
            </a:pPr>
            <a:r>
              <a:rPr lang="en-US" altLang="en-US" sz="1400" kern="0" dirty="0"/>
              <a:t>			</a:t>
            </a:r>
          </a:p>
        </p:txBody>
      </p:sp>
      <p:cxnSp>
        <p:nvCxnSpPr>
          <p:cNvPr id="95238" name="Straight Connector 34"/>
          <p:cNvCxnSpPr>
            <a:cxnSpLocks noChangeShapeType="1"/>
          </p:cNvCxnSpPr>
          <p:nvPr/>
        </p:nvCxnSpPr>
        <p:spPr bwMode="auto">
          <a:xfrm flipV="1">
            <a:off x="3336925" y="1992313"/>
            <a:ext cx="1933575" cy="7937"/>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95239" name="Rectangle 2"/>
          <p:cNvSpPr>
            <a:spLocks noGrp="1" noChangeArrowheads="1"/>
          </p:cNvSpPr>
          <p:nvPr>
            <p:ph type="title"/>
          </p:nvPr>
        </p:nvSpPr>
        <p:spPr>
          <a:xfrm>
            <a:off x="2593975" y="1355725"/>
            <a:ext cx="1571625" cy="339725"/>
          </a:xfrm>
        </p:spPr>
        <p:txBody>
          <a:bodyPr/>
          <a:lstStyle/>
          <a:p>
            <a:pPr eaLnBrk="1" hangingPunct="1"/>
            <a:r>
              <a:rPr lang="en-US" altLang="en-US" sz="1400">
                <a:latin typeface="Times New Roman" panose="02020603050405020304" pitchFamily="18" charset="0"/>
                <a:cs typeface="Times New Roman" panose="02020603050405020304" pitchFamily="18" charset="0"/>
              </a:rPr>
              <a:t>Schedule D</a:t>
            </a:r>
          </a:p>
        </p:txBody>
      </p:sp>
      <p:sp>
        <p:nvSpPr>
          <p:cNvPr id="95240" name="TextBox 13"/>
          <p:cNvSpPr txBox="1">
            <a:spLocks noChangeArrowheads="1"/>
          </p:cNvSpPr>
          <p:nvPr/>
        </p:nvSpPr>
        <p:spPr bwMode="auto">
          <a:xfrm>
            <a:off x="7029450" y="1157288"/>
            <a:ext cx="1246188" cy="1476375"/>
          </a:xfrm>
          <a:prstGeom prst="rect">
            <a:avLst/>
          </a:prstGeom>
          <a:solidFill>
            <a:srgbClr val="FFFF00"/>
          </a:solidFill>
          <a:ln w="19050">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800">
                <a:latin typeface="Times New Roman" panose="02020603050405020304" pitchFamily="18" charset="0"/>
                <a:cs typeface="Times New Roman" panose="02020603050405020304" pitchFamily="18" charset="0"/>
              </a:rPr>
              <a:t>In a transaction, all lockings precede all unlockings</a:t>
            </a:r>
          </a:p>
        </p:txBody>
      </p:sp>
      <p:sp>
        <p:nvSpPr>
          <p:cNvPr id="95241" name="Text Box 7"/>
          <p:cNvSpPr txBox="1">
            <a:spLocks noChangeArrowheads="1"/>
          </p:cNvSpPr>
          <p:nvPr/>
        </p:nvSpPr>
        <p:spPr bwMode="auto">
          <a:xfrm>
            <a:off x="5407025" y="1441450"/>
            <a:ext cx="904875" cy="392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1400">
                <a:latin typeface="Times New Roman" panose="02020603050405020304" pitchFamily="18" charset="0"/>
                <a:cs typeface="Times New Roman" panose="02020603050405020304" pitchFamily="18" charset="0"/>
              </a:rPr>
              <a:t>  A       B</a:t>
            </a:r>
          </a:p>
          <a:p>
            <a:pPr eaLnBrk="1" hangingPunct="1">
              <a:buFontTx/>
              <a:buNone/>
            </a:pPr>
            <a:r>
              <a:rPr lang="en-US" altLang="en-US" sz="1400">
                <a:latin typeface="Times New Roman" panose="02020603050405020304" pitchFamily="18" charset="0"/>
                <a:cs typeface="Times New Roman" panose="02020603050405020304" pitchFamily="18" charset="0"/>
              </a:rPr>
              <a:t> 25      25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125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250</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r>
              <a:rPr lang="en-US" altLang="en-US" sz="1400">
                <a:latin typeface="Times New Roman" panose="02020603050405020304" pitchFamily="18" charset="0"/>
                <a:cs typeface="Times New Roman" panose="02020603050405020304" pitchFamily="18" charset="0"/>
              </a:rPr>
              <a:t>           50     </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          150   </a:t>
            </a:r>
          </a:p>
          <a:p>
            <a:pPr eaLnBrk="1" hangingPunct="1">
              <a:buFontTx/>
              <a:buNone/>
            </a:pPr>
            <a:r>
              <a:rPr lang="en-US" altLang="en-US" sz="1400">
                <a:latin typeface="Times New Roman" panose="02020603050405020304" pitchFamily="18" charset="0"/>
                <a:cs typeface="Times New Roman" panose="02020603050405020304" pitchFamily="18" charset="0"/>
              </a:rPr>
              <a:t> 250   150</a:t>
            </a:r>
          </a:p>
        </p:txBody>
      </p:sp>
      <p:cxnSp>
        <p:nvCxnSpPr>
          <p:cNvPr id="95242" name="Straight Connector 3"/>
          <p:cNvCxnSpPr>
            <a:cxnSpLocks noChangeShapeType="1"/>
            <a:stCxn id="95241" idx="0"/>
          </p:cNvCxnSpPr>
          <p:nvPr/>
        </p:nvCxnSpPr>
        <p:spPr bwMode="auto">
          <a:xfrm>
            <a:off x="5859463" y="1441450"/>
            <a:ext cx="15875" cy="404495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95243" name="Straight Connector 7"/>
          <p:cNvCxnSpPr>
            <a:cxnSpLocks noChangeShapeType="1"/>
          </p:cNvCxnSpPr>
          <p:nvPr/>
        </p:nvCxnSpPr>
        <p:spPr bwMode="auto">
          <a:xfrm>
            <a:off x="5468938" y="1706563"/>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95244" name="Straight Connector 22"/>
          <p:cNvCxnSpPr>
            <a:cxnSpLocks noChangeShapeType="1"/>
          </p:cNvCxnSpPr>
          <p:nvPr/>
        </p:nvCxnSpPr>
        <p:spPr bwMode="auto">
          <a:xfrm>
            <a:off x="5465763" y="1989138"/>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95245" name="Straight Connector 20"/>
          <p:cNvCxnSpPr>
            <a:cxnSpLocks noChangeShapeType="1"/>
          </p:cNvCxnSpPr>
          <p:nvPr/>
        </p:nvCxnSpPr>
        <p:spPr bwMode="auto">
          <a:xfrm>
            <a:off x="5451475" y="5068888"/>
            <a:ext cx="846138"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8"/>
          <p:cNvSpPr>
            <a:spLocks noChangeArrowheads="1"/>
          </p:cNvSpPr>
          <p:nvPr/>
        </p:nvSpPr>
        <p:spPr bwMode="auto">
          <a:xfrm>
            <a:off x="1027113" y="427038"/>
            <a:ext cx="722788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buFontTx/>
              <a:buNone/>
            </a:pPr>
            <a:r>
              <a:rPr lang="en-US" altLang="en-US" sz="3600" b="1" u="sng">
                <a:latin typeface="Times New Roman" panose="02020603050405020304" pitchFamily="18" charset="0"/>
                <a:cs typeface="Times New Roman" panose="02020603050405020304" pitchFamily="18" charset="0"/>
              </a:rPr>
              <a:t>2PL enforces conflict-serializability</a:t>
            </a:r>
          </a:p>
        </p:txBody>
      </p:sp>
      <p:sp>
        <p:nvSpPr>
          <p:cNvPr id="18" name="Rectangle 3"/>
          <p:cNvSpPr txBox="1">
            <a:spLocks noChangeArrowheads="1"/>
          </p:cNvSpPr>
          <p:nvPr/>
        </p:nvSpPr>
        <p:spPr bwMode="auto">
          <a:xfrm>
            <a:off x="1358900" y="1701800"/>
            <a:ext cx="1949450"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1</a:t>
            </a:r>
          </a:p>
          <a:p>
            <a:pPr eaLnBrk="1" hangingPunct="1">
              <a:buFontTx/>
              <a:buNone/>
              <a:defRPr/>
            </a:pPr>
            <a:r>
              <a:rPr lang="en-US" altLang="en-US" sz="1400" i="1" kern="0" dirty="0">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l</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Read(A);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A+100</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endParaRPr lang="en-US" altLang="en-US" sz="1400" b="1"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l</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Read(B);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B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B+100;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Write(B);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algn="ctr" eaLnBrk="1" hangingPunct="1">
              <a:buFontTx/>
              <a:buNone/>
              <a:defRPr/>
            </a:pPr>
            <a:r>
              <a:rPr lang="en-US" altLang="en-US" sz="1400" kern="0" dirty="0"/>
              <a:t>			</a:t>
            </a:r>
          </a:p>
        </p:txBody>
      </p:sp>
      <p:cxnSp>
        <p:nvCxnSpPr>
          <p:cNvPr id="96260" name="Straight Connector 25"/>
          <p:cNvCxnSpPr>
            <a:cxnSpLocks noChangeShapeType="1"/>
          </p:cNvCxnSpPr>
          <p:nvPr/>
        </p:nvCxnSpPr>
        <p:spPr bwMode="auto">
          <a:xfrm>
            <a:off x="1360488" y="1992313"/>
            <a:ext cx="1947862"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33" name="Rectangle 3"/>
          <p:cNvSpPr txBox="1">
            <a:spLocks noChangeArrowheads="1"/>
          </p:cNvSpPr>
          <p:nvPr/>
        </p:nvSpPr>
        <p:spPr bwMode="auto">
          <a:xfrm>
            <a:off x="3328988" y="1701800"/>
            <a:ext cx="1941512"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2</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solidFill>
                  <a:srgbClr val="FFC000"/>
                </a:solidFill>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l</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Read(A);</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A</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2;</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l</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Read(B);</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B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B</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2;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Write(B);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p>
          <a:p>
            <a:pPr algn="ctr" eaLnBrk="1" hangingPunct="1">
              <a:buFontTx/>
              <a:buNone/>
              <a:defRPr/>
            </a:pPr>
            <a:r>
              <a:rPr lang="en-US" altLang="en-US" sz="1400" kern="0" dirty="0"/>
              <a:t>			</a:t>
            </a:r>
          </a:p>
        </p:txBody>
      </p:sp>
      <p:cxnSp>
        <p:nvCxnSpPr>
          <p:cNvPr id="96262" name="Straight Connector 34"/>
          <p:cNvCxnSpPr>
            <a:cxnSpLocks noChangeShapeType="1"/>
          </p:cNvCxnSpPr>
          <p:nvPr/>
        </p:nvCxnSpPr>
        <p:spPr bwMode="auto">
          <a:xfrm flipV="1">
            <a:off x="3336925" y="1992313"/>
            <a:ext cx="1933575" cy="7937"/>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96263" name="Rectangle 2"/>
          <p:cNvSpPr>
            <a:spLocks noGrp="1" noChangeArrowheads="1"/>
          </p:cNvSpPr>
          <p:nvPr>
            <p:ph type="title"/>
          </p:nvPr>
        </p:nvSpPr>
        <p:spPr>
          <a:xfrm>
            <a:off x="2593975" y="1355725"/>
            <a:ext cx="1571625" cy="339725"/>
          </a:xfrm>
        </p:spPr>
        <p:txBody>
          <a:bodyPr/>
          <a:lstStyle/>
          <a:p>
            <a:pPr eaLnBrk="1" hangingPunct="1"/>
            <a:r>
              <a:rPr lang="en-US" altLang="en-US" sz="1400">
                <a:latin typeface="Times New Roman" panose="02020603050405020304" pitchFamily="18" charset="0"/>
                <a:cs typeface="Times New Roman" panose="02020603050405020304" pitchFamily="18" charset="0"/>
              </a:rPr>
              <a:t>Schedule D</a:t>
            </a:r>
          </a:p>
        </p:txBody>
      </p:sp>
      <p:sp>
        <p:nvSpPr>
          <p:cNvPr id="96264" name="TextBox 13"/>
          <p:cNvSpPr txBox="1">
            <a:spLocks noChangeArrowheads="1"/>
          </p:cNvSpPr>
          <p:nvPr/>
        </p:nvSpPr>
        <p:spPr bwMode="auto">
          <a:xfrm>
            <a:off x="7029450" y="1157288"/>
            <a:ext cx="1246188" cy="1476375"/>
          </a:xfrm>
          <a:prstGeom prst="rect">
            <a:avLst/>
          </a:prstGeom>
          <a:solidFill>
            <a:srgbClr val="FFFF00"/>
          </a:solidFill>
          <a:ln w="19050">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800">
                <a:latin typeface="Times New Roman" panose="02020603050405020304" pitchFamily="18" charset="0"/>
                <a:cs typeface="Times New Roman" panose="02020603050405020304" pitchFamily="18" charset="0"/>
              </a:rPr>
              <a:t>In a transaction, all lockings precede all unlockings</a:t>
            </a:r>
          </a:p>
        </p:txBody>
      </p:sp>
      <p:sp>
        <p:nvSpPr>
          <p:cNvPr id="96265" name="Text Box 7"/>
          <p:cNvSpPr txBox="1">
            <a:spLocks noChangeArrowheads="1"/>
          </p:cNvSpPr>
          <p:nvPr/>
        </p:nvSpPr>
        <p:spPr bwMode="auto">
          <a:xfrm>
            <a:off x="5407025" y="1441450"/>
            <a:ext cx="904875" cy="392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1400">
                <a:latin typeface="Times New Roman" panose="02020603050405020304" pitchFamily="18" charset="0"/>
                <a:cs typeface="Times New Roman" panose="02020603050405020304" pitchFamily="18" charset="0"/>
              </a:rPr>
              <a:t>  A       B</a:t>
            </a:r>
          </a:p>
          <a:p>
            <a:pPr eaLnBrk="1" hangingPunct="1">
              <a:buFontTx/>
              <a:buNone/>
            </a:pPr>
            <a:r>
              <a:rPr lang="en-US" altLang="en-US" sz="1400">
                <a:latin typeface="Times New Roman" panose="02020603050405020304" pitchFamily="18" charset="0"/>
                <a:cs typeface="Times New Roman" panose="02020603050405020304" pitchFamily="18" charset="0"/>
              </a:rPr>
              <a:t> 25      25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125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250</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r>
              <a:rPr lang="en-US" altLang="en-US" sz="1400">
                <a:latin typeface="Times New Roman" panose="02020603050405020304" pitchFamily="18" charset="0"/>
                <a:cs typeface="Times New Roman" panose="02020603050405020304" pitchFamily="18" charset="0"/>
              </a:rPr>
              <a:t>           50     </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          150   </a:t>
            </a:r>
          </a:p>
          <a:p>
            <a:pPr eaLnBrk="1" hangingPunct="1">
              <a:buFontTx/>
              <a:buNone/>
            </a:pPr>
            <a:r>
              <a:rPr lang="en-US" altLang="en-US" sz="1400">
                <a:latin typeface="Times New Roman" panose="02020603050405020304" pitchFamily="18" charset="0"/>
                <a:cs typeface="Times New Roman" panose="02020603050405020304" pitchFamily="18" charset="0"/>
              </a:rPr>
              <a:t> 250   150</a:t>
            </a:r>
          </a:p>
        </p:txBody>
      </p:sp>
      <p:cxnSp>
        <p:nvCxnSpPr>
          <p:cNvPr id="96266" name="Straight Connector 3"/>
          <p:cNvCxnSpPr>
            <a:cxnSpLocks noChangeShapeType="1"/>
            <a:stCxn id="96265" idx="0"/>
          </p:cNvCxnSpPr>
          <p:nvPr/>
        </p:nvCxnSpPr>
        <p:spPr bwMode="auto">
          <a:xfrm>
            <a:off x="5859463" y="1441450"/>
            <a:ext cx="15875" cy="404495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96267" name="Straight Connector 7"/>
          <p:cNvCxnSpPr>
            <a:cxnSpLocks noChangeShapeType="1"/>
          </p:cNvCxnSpPr>
          <p:nvPr/>
        </p:nvCxnSpPr>
        <p:spPr bwMode="auto">
          <a:xfrm>
            <a:off x="5468938" y="1706563"/>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96268" name="Straight Connector 22"/>
          <p:cNvCxnSpPr>
            <a:cxnSpLocks noChangeShapeType="1"/>
          </p:cNvCxnSpPr>
          <p:nvPr/>
        </p:nvCxnSpPr>
        <p:spPr bwMode="auto">
          <a:xfrm>
            <a:off x="5465763" y="1989138"/>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96269" name="Straight Connector 20"/>
          <p:cNvCxnSpPr>
            <a:cxnSpLocks noChangeShapeType="1"/>
          </p:cNvCxnSpPr>
          <p:nvPr/>
        </p:nvCxnSpPr>
        <p:spPr bwMode="auto">
          <a:xfrm>
            <a:off x="5451475" y="5068888"/>
            <a:ext cx="846138"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96270" name="Oval Callout 2"/>
          <p:cNvSpPr>
            <a:spLocks noChangeArrowheads="1"/>
          </p:cNvSpPr>
          <p:nvPr/>
        </p:nvSpPr>
        <p:spPr bwMode="auto">
          <a:xfrm>
            <a:off x="1466850" y="5629275"/>
            <a:ext cx="3009900" cy="822325"/>
          </a:xfrm>
          <a:prstGeom prst="wedgeEllipseCallout">
            <a:avLst>
              <a:gd name="adj1" fmla="val 85324"/>
              <a:gd name="adj2" fmla="val -79852"/>
            </a:avLst>
          </a:prstGeom>
          <a:solidFill>
            <a:srgbClr val="FF0000"/>
          </a:solidFill>
          <a:ln w="9525" algn="ctr">
            <a:solidFill>
              <a:schemeClr val="tx1"/>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600">
                <a:latin typeface="Times New Roman" panose="02020603050405020304" pitchFamily="18" charset="0"/>
                <a:cs typeface="Times New Roman" panose="02020603050405020304" pitchFamily="18" charset="0"/>
              </a:rPr>
              <a:t>not conflict-serializable even with locks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8"/>
          <p:cNvSpPr>
            <a:spLocks noChangeArrowheads="1"/>
          </p:cNvSpPr>
          <p:nvPr/>
        </p:nvSpPr>
        <p:spPr bwMode="auto">
          <a:xfrm>
            <a:off x="1027113" y="427038"/>
            <a:ext cx="722788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buFontTx/>
              <a:buNone/>
            </a:pPr>
            <a:r>
              <a:rPr lang="en-US" altLang="en-US" sz="3600" b="1" u="sng">
                <a:latin typeface="Times New Roman" panose="02020603050405020304" pitchFamily="18" charset="0"/>
                <a:cs typeface="Times New Roman" panose="02020603050405020304" pitchFamily="18" charset="0"/>
              </a:rPr>
              <a:t>2PL enforces conflict-serializability</a:t>
            </a:r>
          </a:p>
        </p:txBody>
      </p:sp>
      <p:sp>
        <p:nvSpPr>
          <p:cNvPr id="18" name="Rectangle 3"/>
          <p:cNvSpPr txBox="1">
            <a:spLocks noChangeArrowheads="1"/>
          </p:cNvSpPr>
          <p:nvPr/>
        </p:nvSpPr>
        <p:spPr bwMode="auto">
          <a:xfrm>
            <a:off x="1358900" y="1701800"/>
            <a:ext cx="1949450"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1</a:t>
            </a:r>
          </a:p>
          <a:p>
            <a:pPr eaLnBrk="1" hangingPunct="1">
              <a:buFontTx/>
              <a:buNone/>
              <a:defRPr/>
            </a:pPr>
            <a:r>
              <a:rPr lang="en-US" altLang="en-US" sz="1400" i="1" kern="0" dirty="0">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l</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Read(A);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A+100</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endParaRPr lang="en-US" altLang="en-US" sz="1400" b="1"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l</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Read(B);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B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B+100;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Write(B);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algn="ctr" eaLnBrk="1" hangingPunct="1">
              <a:buFontTx/>
              <a:buNone/>
              <a:defRPr/>
            </a:pPr>
            <a:r>
              <a:rPr lang="en-US" altLang="en-US" sz="1400" kern="0" dirty="0"/>
              <a:t>			</a:t>
            </a:r>
          </a:p>
        </p:txBody>
      </p:sp>
      <p:cxnSp>
        <p:nvCxnSpPr>
          <p:cNvPr id="97284" name="Straight Connector 25"/>
          <p:cNvCxnSpPr>
            <a:cxnSpLocks noChangeShapeType="1"/>
          </p:cNvCxnSpPr>
          <p:nvPr/>
        </p:nvCxnSpPr>
        <p:spPr bwMode="auto">
          <a:xfrm>
            <a:off x="1360488" y="1992313"/>
            <a:ext cx="1947862"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33" name="Rectangle 3"/>
          <p:cNvSpPr txBox="1">
            <a:spLocks noChangeArrowheads="1"/>
          </p:cNvSpPr>
          <p:nvPr/>
        </p:nvSpPr>
        <p:spPr bwMode="auto">
          <a:xfrm>
            <a:off x="3328988" y="1701800"/>
            <a:ext cx="1941512"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2</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solidFill>
                  <a:srgbClr val="FFC000"/>
                </a:solidFill>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l</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Read(A);</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A</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2;</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l</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Read(B);</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B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B</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2;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Write(B);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p>
          <a:p>
            <a:pPr algn="ctr" eaLnBrk="1" hangingPunct="1">
              <a:buFontTx/>
              <a:buNone/>
              <a:defRPr/>
            </a:pPr>
            <a:r>
              <a:rPr lang="en-US" altLang="en-US" sz="1400" kern="0" dirty="0"/>
              <a:t>			</a:t>
            </a:r>
          </a:p>
        </p:txBody>
      </p:sp>
      <p:cxnSp>
        <p:nvCxnSpPr>
          <p:cNvPr id="97286" name="Straight Connector 34"/>
          <p:cNvCxnSpPr>
            <a:cxnSpLocks noChangeShapeType="1"/>
          </p:cNvCxnSpPr>
          <p:nvPr/>
        </p:nvCxnSpPr>
        <p:spPr bwMode="auto">
          <a:xfrm flipV="1">
            <a:off x="3336925" y="1992313"/>
            <a:ext cx="1933575" cy="7937"/>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97287" name="Rectangle 2"/>
          <p:cNvSpPr>
            <a:spLocks noGrp="1" noChangeArrowheads="1"/>
          </p:cNvSpPr>
          <p:nvPr>
            <p:ph type="title"/>
          </p:nvPr>
        </p:nvSpPr>
        <p:spPr>
          <a:xfrm>
            <a:off x="2593975" y="1355725"/>
            <a:ext cx="1571625" cy="339725"/>
          </a:xfrm>
        </p:spPr>
        <p:txBody>
          <a:bodyPr/>
          <a:lstStyle/>
          <a:p>
            <a:pPr eaLnBrk="1" hangingPunct="1"/>
            <a:r>
              <a:rPr lang="en-US" altLang="en-US" sz="1400">
                <a:latin typeface="Times New Roman" panose="02020603050405020304" pitchFamily="18" charset="0"/>
                <a:cs typeface="Times New Roman" panose="02020603050405020304" pitchFamily="18" charset="0"/>
              </a:rPr>
              <a:t>Schedule D</a:t>
            </a:r>
          </a:p>
        </p:txBody>
      </p:sp>
      <p:sp>
        <p:nvSpPr>
          <p:cNvPr id="97288" name="TextBox 13"/>
          <p:cNvSpPr txBox="1">
            <a:spLocks noChangeArrowheads="1"/>
          </p:cNvSpPr>
          <p:nvPr/>
        </p:nvSpPr>
        <p:spPr bwMode="auto">
          <a:xfrm>
            <a:off x="7029450" y="1157288"/>
            <a:ext cx="1246188" cy="1476375"/>
          </a:xfrm>
          <a:prstGeom prst="rect">
            <a:avLst/>
          </a:prstGeom>
          <a:solidFill>
            <a:srgbClr val="FFFF00"/>
          </a:solidFill>
          <a:ln w="19050">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800">
                <a:latin typeface="Times New Roman" panose="02020603050405020304" pitchFamily="18" charset="0"/>
                <a:cs typeface="Times New Roman" panose="02020603050405020304" pitchFamily="18" charset="0"/>
              </a:rPr>
              <a:t>In a transaction, all lockings precede all unlockings</a:t>
            </a:r>
          </a:p>
        </p:txBody>
      </p:sp>
      <p:sp>
        <p:nvSpPr>
          <p:cNvPr id="97289" name="Text Box 7"/>
          <p:cNvSpPr txBox="1">
            <a:spLocks noChangeArrowheads="1"/>
          </p:cNvSpPr>
          <p:nvPr/>
        </p:nvSpPr>
        <p:spPr bwMode="auto">
          <a:xfrm>
            <a:off x="5407025" y="1441450"/>
            <a:ext cx="904875" cy="392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1400">
                <a:latin typeface="Times New Roman" panose="02020603050405020304" pitchFamily="18" charset="0"/>
                <a:cs typeface="Times New Roman" panose="02020603050405020304" pitchFamily="18" charset="0"/>
              </a:rPr>
              <a:t>  A       B</a:t>
            </a:r>
          </a:p>
          <a:p>
            <a:pPr eaLnBrk="1" hangingPunct="1">
              <a:buFontTx/>
              <a:buNone/>
            </a:pPr>
            <a:r>
              <a:rPr lang="en-US" altLang="en-US" sz="1400">
                <a:latin typeface="Times New Roman" panose="02020603050405020304" pitchFamily="18" charset="0"/>
                <a:cs typeface="Times New Roman" panose="02020603050405020304" pitchFamily="18" charset="0"/>
              </a:rPr>
              <a:t> 25      25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r>
              <a:rPr lang="en-US" altLang="en-US" sz="1400">
                <a:latin typeface="Times New Roman" panose="02020603050405020304" pitchFamily="18" charset="0"/>
                <a:cs typeface="Times New Roman" panose="02020603050405020304" pitchFamily="18" charset="0"/>
              </a:rPr>
              <a:t> </a:t>
            </a:r>
          </a:p>
        </p:txBody>
      </p:sp>
      <p:cxnSp>
        <p:nvCxnSpPr>
          <p:cNvPr id="97290" name="Straight Connector 3"/>
          <p:cNvCxnSpPr>
            <a:cxnSpLocks noChangeShapeType="1"/>
            <a:stCxn id="97289" idx="0"/>
          </p:cNvCxnSpPr>
          <p:nvPr/>
        </p:nvCxnSpPr>
        <p:spPr bwMode="auto">
          <a:xfrm>
            <a:off x="5859463" y="1441450"/>
            <a:ext cx="15875" cy="404495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97291" name="Straight Connector 7"/>
          <p:cNvCxnSpPr>
            <a:cxnSpLocks noChangeShapeType="1"/>
          </p:cNvCxnSpPr>
          <p:nvPr/>
        </p:nvCxnSpPr>
        <p:spPr bwMode="auto">
          <a:xfrm>
            <a:off x="5468938" y="1706563"/>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97292" name="Straight Connector 22"/>
          <p:cNvCxnSpPr>
            <a:cxnSpLocks noChangeShapeType="1"/>
          </p:cNvCxnSpPr>
          <p:nvPr/>
        </p:nvCxnSpPr>
        <p:spPr bwMode="auto">
          <a:xfrm>
            <a:off x="5465763" y="1989138"/>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97293" name="Straight Connector 20"/>
          <p:cNvCxnSpPr>
            <a:cxnSpLocks noChangeShapeType="1"/>
          </p:cNvCxnSpPr>
          <p:nvPr/>
        </p:nvCxnSpPr>
        <p:spPr bwMode="auto">
          <a:xfrm>
            <a:off x="5451475" y="5068888"/>
            <a:ext cx="846138"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97294" name="Oval Callout 2"/>
          <p:cNvSpPr>
            <a:spLocks noChangeArrowheads="1"/>
          </p:cNvSpPr>
          <p:nvPr/>
        </p:nvSpPr>
        <p:spPr bwMode="auto">
          <a:xfrm>
            <a:off x="3902075" y="5608638"/>
            <a:ext cx="3009900" cy="887412"/>
          </a:xfrm>
          <a:prstGeom prst="wedgeEllipseCallout">
            <a:avLst>
              <a:gd name="adj1" fmla="val -68255"/>
              <a:gd name="adj2" fmla="val -105412"/>
            </a:avLst>
          </a:prstGeom>
          <a:solidFill>
            <a:srgbClr val="92D050"/>
          </a:solidFill>
          <a:ln w="9525" algn="ctr">
            <a:solidFill>
              <a:schemeClr val="tx1"/>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400">
                <a:latin typeface="Times New Roman" panose="02020603050405020304" pitchFamily="18" charset="0"/>
                <a:cs typeface="Times New Roman" panose="02020603050405020304" pitchFamily="18" charset="0"/>
              </a:rPr>
              <a:t>Try to apply 2PL </a:t>
            </a:r>
          </a:p>
          <a:p>
            <a:pPr algn="ctr" eaLnBrk="1" hangingPunct="1">
              <a:spcBef>
                <a:spcPct val="50000"/>
              </a:spcBef>
              <a:buFontTx/>
              <a:buNone/>
            </a:pPr>
            <a:r>
              <a:rPr lang="en-US" altLang="en-US" sz="1400">
                <a:latin typeface="Times New Roman" panose="02020603050405020304" pitchFamily="18" charset="0"/>
                <a:cs typeface="Times New Roman" panose="02020603050405020304" pitchFamily="18" charset="0"/>
              </a:rPr>
              <a:t>On the transactions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8"/>
          <p:cNvSpPr>
            <a:spLocks noChangeArrowheads="1"/>
          </p:cNvSpPr>
          <p:nvPr/>
        </p:nvSpPr>
        <p:spPr bwMode="auto">
          <a:xfrm>
            <a:off x="1027113" y="427038"/>
            <a:ext cx="722788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buFontTx/>
              <a:buNone/>
            </a:pPr>
            <a:r>
              <a:rPr lang="en-US" altLang="en-US" sz="3600" b="1" u="sng">
                <a:latin typeface="Times New Roman" panose="02020603050405020304" pitchFamily="18" charset="0"/>
                <a:cs typeface="Times New Roman" panose="02020603050405020304" pitchFamily="18" charset="0"/>
              </a:rPr>
              <a:t>2PL enforces conflict-serializability</a:t>
            </a:r>
          </a:p>
        </p:txBody>
      </p:sp>
      <p:sp>
        <p:nvSpPr>
          <p:cNvPr id="18" name="Rectangle 3"/>
          <p:cNvSpPr txBox="1">
            <a:spLocks noChangeArrowheads="1"/>
          </p:cNvSpPr>
          <p:nvPr/>
        </p:nvSpPr>
        <p:spPr bwMode="auto">
          <a:xfrm>
            <a:off x="1358900" y="1701800"/>
            <a:ext cx="1949450"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1</a:t>
            </a:r>
          </a:p>
          <a:p>
            <a:pPr eaLnBrk="1" hangingPunct="1">
              <a:buFontTx/>
              <a:buNone/>
              <a:defRPr/>
            </a:pPr>
            <a:r>
              <a:rPr lang="en-US" altLang="en-US" sz="1400" i="1" kern="0" dirty="0">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l</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Read(A);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A+100</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endParaRPr lang="en-US" altLang="en-US" sz="1400" b="1"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l</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Read(B);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B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B+100;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Write(B);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algn="ctr" eaLnBrk="1" hangingPunct="1">
              <a:buFontTx/>
              <a:buNone/>
              <a:defRPr/>
            </a:pPr>
            <a:r>
              <a:rPr lang="en-US" altLang="en-US" sz="1400" kern="0" dirty="0"/>
              <a:t>			</a:t>
            </a:r>
          </a:p>
        </p:txBody>
      </p:sp>
      <p:cxnSp>
        <p:nvCxnSpPr>
          <p:cNvPr id="98308" name="Straight Connector 25"/>
          <p:cNvCxnSpPr>
            <a:cxnSpLocks noChangeShapeType="1"/>
          </p:cNvCxnSpPr>
          <p:nvPr/>
        </p:nvCxnSpPr>
        <p:spPr bwMode="auto">
          <a:xfrm>
            <a:off x="1360488" y="1992313"/>
            <a:ext cx="1947862"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33" name="Rectangle 3"/>
          <p:cNvSpPr txBox="1">
            <a:spLocks noChangeArrowheads="1"/>
          </p:cNvSpPr>
          <p:nvPr/>
        </p:nvSpPr>
        <p:spPr bwMode="auto">
          <a:xfrm>
            <a:off x="3328988" y="1701800"/>
            <a:ext cx="1941512"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2</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solidFill>
                  <a:srgbClr val="FFC000"/>
                </a:solidFill>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l</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Read(A);</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A</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2;</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l</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Read(B);</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B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B</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2;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Write(B);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p>
          <a:p>
            <a:pPr algn="ctr" eaLnBrk="1" hangingPunct="1">
              <a:buFontTx/>
              <a:buNone/>
              <a:defRPr/>
            </a:pPr>
            <a:r>
              <a:rPr lang="en-US" altLang="en-US" sz="1400" kern="0" dirty="0"/>
              <a:t>			</a:t>
            </a:r>
          </a:p>
        </p:txBody>
      </p:sp>
      <p:cxnSp>
        <p:nvCxnSpPr>
          <p:cNvPr id="98310" name="Straight Connector 34"/>
          <p:cNvCxnSpPr>
            <a:cxnSpLocks noChangeShapeType="1"/>
          </p:cNvCxnSpPr>
          <p:nvPr/>
        </p:nvCxnSpPr>
        <p:spPr bwMode="auto">
          <a:xfrm flipV="1">
            <a:off x="3336925" y="1992313"/>
            <a:ext cx="1933575" cy="7937"/>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98311" name="Rectangle 2"/>
          <p:cNvSpPr>
            <a:spLocks noGrp="1" noChangeArrowheads="1"/>
          </p:cNvSpPr>
          <p:nvPr>
            <p:ph type="title"/>
          </p:nvPr>
        </p:nvSpPr>
        <p:spPr>
          <a:xfrm>
            <a:off x="2593975" y="1355725"/>
            <a:ext cx="1571625" cy="339725"/>
          </a:xfrm>
        </p:spPr>
        <p:txBody>
          <a:bodyPr/>
          <a:lstStyle/>
          <a:p>
            <a:pPr eaLnBrk="1" hangingPunct="1"/>
            <a:r>
              <a:rPr lang="en-US" altLang="en-US" sz="1400">
                <a:latin typeface="Times New Roman" panose="02020603050405020304" pitchFamily="18" charset="0"/>
                <a:cs typeface="Times New Roman" panose="02020603050405020304" pitchFamily="18" charset="0"/>
              </a:rPr>
              <a:t>Schedule D</a:t>
            </a:r>
          </a:p>
        </p:txBody>
      </p:sp>
      <p:sp>
        <p:nvSpPr>
          <p:cNvPr id="98312" name="TextBox 13"/>
          <p:cNvSpPr txBox="1">
            <a:spLocks noChangeArrowheads="1"/>
          </p:cNvSpPr>
          <p:nvPr/>
        </p:nvSpPr>
        <p:spPr bwMode="auto">
          <a:xfrm>
            <a:off x="7029450" y="1157288"/>
            <a:ext cx="1246188" cy="1476375"/>
          </a:xfrm>
          <a:prstGeom prst="rect">
            <a:avLst/>
          </a:prstGeom>
          <a:solidFill>
            <a:srgbClr val="FFFF00"/>
          </a:solidFill>
          <a:ln w="19050">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800">
                <a:latin typeface="Times New Roman" panose="02020603050405020304" pitchFamily="18" charset="0"/>
                <a:cs typeface="Times New Roman" panose="02020603050405020304" pitchFamily="18" charset="0"/>
              </a:rPr>
              <a:t>In a transaction, all lockings precede all unlockings</a:t>
            </a:r>
          </a:p>
        </p:txBody>
      </p:sp>
      <p:sp>
        <p:nvSpPr>
          <p:cNvPr id="98313" name="Text Box 7"/>
          <p:cNvSpPr txBox="1">
            <a:spLocks noChangeArrowheads="1"/>
          </p:cNvSpPr>
          <p:nvPr/>
        </p:nvSpPr>
        <p:spPr bwMode="auto">
          <a:xfrm>
            <a:off x="5407025" y="1441450"/>
            <a:ext cx="857250" cy="392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1400">
                <a:latin typeface="Times New Roman" panose="02020603050405020304" pitchFamily="18" charset="0"/>
                <a:cs typeface="Times New Roman" panose="02020603050405020304" pitchFamily="18" charset="0"/>
              </a:rPr>
              <a:t>  A       B</a:t>
            </a:r>
          </a:p>
          <a:p>
            <a:pPr eaLnBrk="1" hangingPunct="1">
              <a:buFontTx/>
              <a:buNone/>
            </a:pPr>
            <a:r>
              <a:rPr lang="en-US" altLang="en-US" sz="1400">
                <a:latin typeface="Times New Roman" panose="02020603050405020304" pitchFamily="18" charset="0"/>
                <a:cs typeface="Times New Roman" panose="02020603050405020304" pitchFamily="18" charset="0"/>
              </a:rPr>
              <a:t> 25      25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r>
              <a:rPr lang="en-US" altLang="en-US" sz="1400">
                <a:latin typeface="Times New Roman" panose="02020603050405020304" pitchFamily="18" charset="0"/>
                <a:cs typeface="Times New Roman" panose="02020603050405020304" pitchFamily="18" charset="0"/>
              </a:rPr>
              <a:t>  </a:t>
            </a:r>
          </a:p>
        </p:txBody>
      </p:sp>
      <p:cxnSp>
        <p:nvCxnSpPr>
          <p:cNvPr id="98314" name="Straight Connector 3"/>
          <p:cNvCxnSpPr>
            <a:cxnSpLocks noChangeShapeType="1"/>
            <a:stCxn id="98313" idx="0"/>
          </p:cNvCxnSpPr>
          <p:nvPr/>
        </p:nvCxnSpPr>
        <p:spPr bwMode="auto">
          <a:xfrm>
            <a:off x="5835650" y="1441450"/>
            <a:ext cx="30163" cy="404495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98315" name="Straight Connector 7"/>
          <p:cNvCxnSpPr>
            <a:cxnSpLocks noChangeShapeType="1"/>
          </p:cNvCxnSpPr>
          <p:nvPr/>
        </p:nvCxnSpPr>
        <p:spPr bwMode="auto">
          <a:xfrm>
            <a:off x="5468938" y="1706563"/>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98316" name="Straight Connector 22"/>
          <p:cNvCxnSpPr>
            <a:cxnSpLocks noChangeShapeType="1"/>
          </p:cNvCxnSpPr>
          <p:nvPr/>
        </p:nvCxnSpPr>
        <p:spPr bwMode="auto">
          <a:xfrm>
            <a:off x="5465763" y="1989138"/>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98317" name="Straight Connector 20"/>
          <p:cNvCxnSpPr>
            <a:cxnSpLocks noChangeShapeType="1"/>
          </p:cNvCxnSpPr>
          <p:nvPr/>
        </p:nvCxnSpPr>
        <p:spPr bwMode="auto">
          <a:xfrm>
            <a:off x="5451475" y="5068888"/>
            <a:ext cx="846138"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98318" name="Oval 15"/>
          <p:cNvSpPr>
            <a:spLocks noChangeArrowheads="1"/>
          </p:cNvSpPr>
          <p:nvPr/>
        </p:nvSpPr>
        <p:spPr bwMode="auto">
          <a:xfrm>
            <a:off x="2173288" y="2474913"/>
            <a:ext cx="673100" cy="319087"/>
          </a:xfrm>
          <a:prstGeom prst="ellipse">
            <a:avLst/>
          </a:prstGeom>
          <a:noFill/>
          <a:ln w="28575" algn="ctr">
            <a:solidFill>
              <a:srgbClr val="00B05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98319" name="Oval Callout 16"/>
          <p:cNvSpPr>
            <a:spLocks noChangeArrowheads="1"/>
          </p:cNvSpPr>
          <p:nvPr/>
        </p:nvSpPr>
        <p:spPr bwMode="auto">
          <a:xfrm>
            <a:off x="3902075" y="5608638"/>
            <a:ext cx="3009900" cy="887412"/>
          </a:xfrm>
          <a:prstGeom prst="wedgeEllipseCallout">
            <a:avLst>
              <a:gd name="adj1" fmla="val -68255"/>
              <a:gd name="adj2" fmla="val -105412"/>
            </a:avLst>
          </a:prstGeom>
          <a:solidFill>
            <a:srgbClr val="92D050"/>
          </a:solidFill>
          <a:ln w="9525" algn="ctr">
            <a:solidFill>
              <a:schemeClr val="tx1"/>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400">
                <a:latin typeface="Times New Roman" panose="02020603050405020304" pitchFamily="18" charset="0"/>
                <a:cs typeface="Times New Roman" panose="02020603050405020304" pitchFamily="18" charset="0"/>
              </a:rPr>
              <a:t>Try to apply 2PL </a:t>
            </a:r>
          </a:p>
          <a:p>
            <a:pPr algn="ctr" eaLnBrk="1" hangingPunct="1">
              <a:spcBef>
                <a:spcPct val="50000"/>
              </a:spcBef>
              <a:buFontTx/>
              <a:buNone/>
            </a:pPr>
            <a:r>
              <a:rPr lang="en-US" altLang="en-US" sz="1400">
                <a:latin typeface="Times New Roman" panose="02020603050405020304" pitchFamily="18" charset="0"/>
                <a:cs typeface="Times New Roman" panose="02020603050405020304" pitchFamily="18" charset="0"/>
              </a:rPr>
              <a:t>On the transactions</a:t>
            </a:r>
          </a:p>
        </p:txBody>
      </p:sp>
      <p:sp>
        <p:nvSpPr>
          <p:cNvPr id="98320" name="Oval 18"/>
          <p:cNvSpPr>
            <a:spLocks noChangeArrowheads="1"/>
          </p:cNvSpPr>
          <p:nvPr/>
        </p:nvSpPr>
        <p:spPr bwMode="auto">
          <a:xfrm>
            <a:off x="1358900" y="4265613"/>
            <a:ext cx="673100" cy="319087"/>
          </a:xfrm>
          <a:prstGeom prst="ellipse">
            <a:avLst/>
          </a:prstGeom>
          <a:noFill/>
          <a:ln w="28575" algn="ctr">
            <a:solidFill>
              <a:srgbClr val="00B05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8"/>
          <p:cNvSpPr>
            <a:spLocks noChangeArrowheads="1"/>
          </p:cNvSpPr>
          <p:nvPr/>
        </p:nvSpPr>
        <p:spPr bwMode="auto">
          <a:xfrm>
            <a:off x="1027113" y="427038"/>
            <a:ext cx="722788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buFontTx/>
              <a:buNone/>
            </a:pPr>
            <a:r>
              <a:rPr lang="en-US" altLang="en-US" sz="3600" b="1" u="sng">
                <a:latin typeface="Times New Roman" panose="02020603050405020304" pitchFamily="18" charset="0"/>
                <a:cs typeface="Times New Roman" panose="02020603050405020304" pitchFamily="18" charset="0"/>
              </a:rPr>
              <a:t>2PL enforces conflict-serializability</a:t>
            </a:r>
          </a:p>
        </p:txBody>
      </p:sp>
      <p:sp>
        <p:nvSpPr>
          <p:cNvPr id="18" name="Rectangle 3"/>
          <p:cNvSpPr txBox="1">
            <a:spLocks noChangeArrowheads="1"/>
          </p:cNvSpPr>
          <p:nvPr/>
        </p:nvSpPr>
        <p:spPr bwMode="auto">
          <a:xfrm>
            <a:off x="1358900" y="1701800"/>
            <a:ext cx="1949450"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1</a:t>
            </a:r>
          </a:p>
          <a:p>
            <a:pPr eaLnBrk="1" hangingPunct="1">
              <a:buFontTx/>
              <a:buNone/>
              <a:defRPr/>
            </a:pPr>
            <a:r>
              <a:rPr lang="en-US" altLang="en-US" sz="1400" i="1" kern="0" dirty="0">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l</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Read(A);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A+100</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endParaRPr lang="en-US" altLang="en-US" sz="1400" b="1"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l</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Read(B);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B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B+100;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b="1" kern="0" dirty="0">
                <a:latin typeface="Times New Roman" panose="02020603050405020304" pitchFamily="18" charset="0"/>
                <a:cs typeface="Times New Roman" panose="02020603050405020304" pitchFamily="18" charset="0"/>
              </a:rPr>
              <a:t>; </a:t>
            </a: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Write(B);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algn="ctr" eaLnBrk="1" hangingPunct="1">
              <a:buFontTx/>
              <a:buNone/>
              <a:defRPr/>
            </a:pPr>
            <a:r>
              <a:rPr lang="en-US" altLang="en-US" sz="1400" kern="0" dirty="0"/>
              <a:t>			</a:t>
            </a:r>
          </a:p>
        </p:txBody>
      </p:sp>
      <p:cxnSp>
        <p:nvCxnSpPr>
          <p:cNvPr id="99332" name="Straight Connector 25"/>
          <p:cNvCxnSpPr>
            <a:cxnSpLocks noChangeShapeType="1"/>
          </p:cNvCxnSpPr>
          <p:nvPr/>
        </p:nvCxnSpPr>
        <p:spPr bwMode="auto">
          <a:xfrm>
            <a:off x="1360488" y="1992313"/>
            <a:ext cx="1947862"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33" name="Rectangle 3"/>
          <p:cNvSpPr txBox="1">
            <a:spLocks noChangeArrowheads="1"/>
          </p:cNvSpPr>
          <p:nvPr/>
        </p:nvSpPr>
        <p:spPr bwMode="auto">
          <a:xfrm>
            <a:off x="3328988" y="1701800"/>
            <a:ext cx="1941512"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2</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solidFill>
                  <a:srgbClr val="FFC000"/>
                </a:solidFill>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l</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Read(A);</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A</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2;</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l</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Read(B);</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B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B</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2;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Write(B);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p>
          <a:p>
            <a:pPr algn="ctr" eaLnBrk="1" hangingPunct="1">
              <a:buFontTx/>
              <a:buNone/>
              <a:defRPr/>
            </a:pPr>
            <a:r>
              <a:rPr lang="en-US" altLang="en-US" sz="1400" kern="0" dirty="0"/>
              <a:t>			</a:t>
            </a:r>
          </a:p>
        </p:txBody>
      </p:sp>
      <p:cxnSp>
        <p:nvCxnSpPr>
          <p:cNvPr id="99334" name="Straight Connector 34"/>
          <p:cNvCxnSpPr>
            <a:cxnSpLocks noChangeShapeType="1"/>
          </p:cNvCxnSpPr>
          <p:nvPr/>
        </p:nvCxnSpPr>
        <p:spPr bwMode="auto">
          <a:xfrm flipV="1">
            <a:off x="3336925" y="1992313"/>
            <a:ext cx="1933575" cy="7937"/>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99335" name="Rectangle 2"/>
          <p:cNvSpPr>
            <a:spLocks noGrp="1" noChangeArrowheads="1"/>
          </p:cNvSpPr>
          <p:nvPr>
            <p:ph type="title"/>
          </p:nvPr>
        </p:nvSpPr>
        <p:spPr>
          <a:xfrm>
            <a:off x="2593975" y="1355725"/>
            <a:ext cx="1571625" cy="339725"/>
          </a:xfrm>
        </p:spPr>
        <p:txBody>
          <a:bodyPr/>
          <a:lstStyle/>
          <a:p>
            <a:pPr eaLnBrk="1" hangingPunct="1"/>
            <a:r>
              <a:rPr lang="en-US" altLang="en-US" sz="1400">
                <a:latin typeface="Times New Roman" panose="02020603050405020304" pitchFamily="18" charset="0"/>
                <a:cs typeface="Times New Roman" panose="02020603050405020304" pitchFamily="18" charset="0"/>
              </a:rPr>
              <a:t>Schedule D</a:t>
            </a:r>
          </a:p>
        </p:txBody>
      </p:sp>
      <p:cxnSp>
        <p:nvCxnSpPr>
          <p:cNvPr id="99336" name="Straight Connector 2"/>
          <p:cNvCxnSpPr>
            <a:cxnSpLocks noChangeShapeType="1"/>
          </p:cNvCxnSpPr>
          <p:nvPr/>
        </p:nvCxnSpPr>
        <p:spPr bwMode="auto">
          <a:xfrm>
            <a:off x="2232025" y="2563813"/>
            <a:ext cx="493713" cy="174625"/>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99337" name="Straight Connector 16"/>
          <p:cNvCxnSpPr>
            <a:cxnSpLocks noChangeShapeType="1"/>
          </p:cNvCxnSpPr>
          <p:nvPr/>
        </p:nvCxnSpPr>
        <p:spPr bwMode="auto">
          <a:xfrm flipV="1">
            <a:off x="2232025" y="2563813"/>
            <a:ext cx="493713" cy="182562"/>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sp>
        <p:nvSpPr>
          <p:cNvPr id="99338" name="TextBox 13"/>
          <p:cNvSpPr txBox="1">
            <a:spLocks noChangeArrowheads="1"/>
          </p:cNvSpPr>
          <p:nvPr/>
        </p:nvSpPr>
        <p:spPr bwMode="auto">
          <a:xfrm>
            <a:off x="7029450" y="1157288"/>
            <a:ext cx="1246188" cy="1476375"/>
          </a:xfrm>
          <a:prstGeom prst="rect">
            <a:avLst/>
          </a:prstGeom>
          <a:solidFill>
            <a:srgbClr val="FFFF00"/>
          </a:solidFill>
          <a:ln w="19050">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800">
                <a:latin typeface="Times New Roman" panose="02020603050405020304" pitchFamily="18" charset="0"/>
                <a:cs typeface="Times New Roman" panose="02020603050405020304" pitchFamily="18" charset="0"/>
              </a:rPr>
              <a:t>In a transaction, all lockings precede all unlockings</a:t>
            </a:r>
          </a:p>
        </p:txBody>
      </p:sp>
      <p:sp>
        <p:nvSpPr>
          <p:cNvPr id="99339" name="Text Box 7"/>
          <p:cNvSpPr txBox="1">
            <a:spLocks noChangeArrowheads="1"/>
          </p:cNvSpPr>
          <p:nvPr/>
        </p:nvSpPr>
        <p:spPr bwMode="auto">
          <a:xfrm>
            <a:off x="5407025" y="1441450"/>
            <a:ext cx="857250" cy="392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1400">
                <a:latin typeface="Times New Roman" panose="02020603050405020304" pitchFamily="18" charset="0"/>
                <a:cs typeface="Times New Roman" panose="02020603050405020304" pitchFamily="18" charset="0"/>
              </a:rPr>
              <a:t>  A       B</a:t>
            </a:r>
          </a:p>
          <a:p>
            <a:pPr eaLnBrk="1" hangingPunct="1">
              <a:buFontTx/>
              <a:buNone/>
            </a:pPr>
            <a:r>
              <a:rPr lang="en-US" altLang="en-US" sz="1400">
                <a:latin typeface="Times New Roman" panose="02020603050405020304" pitchFamily="18" charset="0"/>
                <a:cs typeface="Times New Roman" panose="02020603050405020304" pitchFamily="18" charset="0"/>
              </a:rPr>
              <a:t> 25      25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r>
              <a:rPr lang="en-US" altLang="en-US" sz="1400">
                <a:latin typeface="Times New Roman" panose="02020603050405020304" pitchFamily="18" charset="0"/>
                <a:cs typeface="Times New Roman" panose="02020603050405020304" pitchFamily="18" charset="0"/>
              </a:rPr>
              <a:t>  </a:t>
            </a:r>
          </a:p>
        </p:txBody>
      </p:sp>
      <p:cxnSp>
        <p:nvCxnSpPr>
          <p:cNvPr id="99340" name="Straight Connector 3"/>
          <p:cNvCxnSpPr>
            <a:cxnSpLocks noChangeShapeType="1"/>
            <a:stCxn id="99339" idx="0"/>
          </p:cNvCxnSpPr>
          <p:nvPr/>
        </p:nvCxnSpPr>
        <p:spPr bwMode="auto">
          <a:xfrm>
            <a:off x="5835650" y="1441450"/>
            <a:ext cx="39688" cy="404495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99341" name="Straight Connector 7"/>
          <p:cNvCxnSpPr>
            <a:cxnSpLocks noChangeShapeType="1"/>
          </p:cNvCxnSpPr>
          <p:nvPr/>
        </p:nvCxnSpPr>
        <p:spPr bwMode="auto">
          <a:xfrm>
            <a:off x="5468938" y="1706563"/>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99342" name="Straight Connector 22"/>
          <p:cNvCxnSpPr>
            <a:cxnSpLocks noChangeShapeType="1"/>
          </p:cNvCxnSpPr>
          <p:nvPr/>
        </p:nvCxnSpPr>
        <p:spPr bwMode="auto">
          <a:xfrm>
            <a:off x="5465763" y="1989138"/>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99343" name="Straight Connector 20"/>
          <p:cNvCxnSpPr>
            <a:cxnSpLocks noChangeShapeType="1"/>
          </p:cNvCxnSpPr>
          <p:nvPr/>
        </p:nvCxnSpPr>
        <p:spPr bwMode="auto">
          <a:xfrm>
            <a:off x="5451475" y="5068888"/>
            <a:ext cx="846138"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99344" name="Oval Callout 18"/>
          <p:cNvSpPr>
            <a:spLocks noChangeArrowheads="1"/>
          </p:cNvSpPr>
          <p:nvPr/>
        </p:nvSpPr>
        <p:spPr bwMode="auto">
          <a:xfrm>
            <a:off x="3902075" y="5608638"/>
            <a:ext cx="3009900" cy="887412"/>
          </a:xfrm>
          <a:prstGeom prst="wedgeEllipseCallout">
            <a:avLst>
              <a:gd name="adj1" fmla="val -68255"/>
              <a:gd name="adj2" fmla="val -105412"/>
            </a:avLst>
          </a:prstGeom>
          <a:solidFill>
            <a:srgbClr val="92D050"/>
          </a:solidFill>
          <a:ln w="9525" algn="ctr">
            <a:solidFill>
              <a:schemeClr val="tx1"/>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400">
                <a:latin typeface="Times New Roman" panose="02020603050405020304" pitchFamily="18" charset="0"/>
                <a:cs typeface="Times New Roman" panose="02020603050405020304" pitchFamily="18" charset="0"/>
              </a:rPr>
              <a:t>Try to apply 2PL </a:t>
            </a:r>
          </a:p>
          <a:p>
            <a:pPr algn="ctr" eaLnBrk="1" hangingPunct="1">
              <a:spcBef>
                <a:spcPct val="50000"/>
              </a:spcBef>
              <a:buFontTx/>
              <a:buNone/>
            </a:pPr>
            <a:r>
              <a:rPr lang="en-US" altLang="en-US" sz="1400">
                <a:latin typeface="Times New Roman" panose="02020603050405020304" pitchFamily="18" charset="0"/>
                <a:cs typeface="Times New Roman" panose="02020603050405020304" pitchFamily="18" charset="0"/>
              </a:rPr>
              <a:t>On the transactions</a:t>
            </a:r>
          </a:p>
        </p:txBody>
      </p:sp>
      <p:sp>
        <p:nvSpPr>
          <p:cNvPr id="99345" name="Oval 4"/>
          <p:cNvSpPr>
            <a:spLocks noChangeArrowheads="1"/>
          </p:cNvSpPr>
          <p:nvPr/>
        </p:nvSpPr>
        <p:spPr bwMode="auto">
          <a:xfrm>
            <a:off x="2493963" y="4564063"/>
            <a:ext cx="558800" cy="231775"/>
          </a:xfrm>
          <a:prstGeom prst="ellipse">
            <a:avLst/>
          </a:prstGeom>
          <a:noFill/>
          <a:ln w="9525" algn="ctr">
            <a:solidFill>
              <a:srgbClr val="00B05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8"/>
          <p:cNvSpPr>
            <a:spLocks noChangeArrowheads="1"/>
          </p:cNvSpPr>
          <p:nvPr/>
        </p:nvSpPr>
        <p:spPr bwMode="auto">
          <a:xfrm>
            <a:off x="1027113" y="427038"/>
            <a:ext cx="722788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buFontTx/>
              <a:buNone/>
            </a:pPr>
            <a:r>
              <a:rPr lang="en-US" altLang="en-US" sz="3600" b="1" u="sng">
                <a:latin typeface="Times New Roman" panose="02020603050405020304" pitchFamily="18" charset="0"/>
                <a:cs typeface="Times New Roman" panose="02020603050405020304" pitchFamily="18" charset="0"/>
              </a:rPr>
              <a:t>2PL enforces conflict-serializability</a:t>
            </a:r>
          </a:p>
        </p:txBody>
      </p:sp>
      <p:sp>
        <p:nvSpPr>
          <p:cNvPr id="18" name="Rectangle 3"/>
          <p:cNvSpPr txBox="1">
            <a:spLocks noChangeArrowheads="1"/>
          </p:cNvSpPr>
          <p:nvPr/>
        </p:nvSpPr>
        <p:spPr bwMode="auto">
          <a:xfrm>
            <a:off x="1358900" y="1701800"/>
            <a:ext cx="1949450"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1</a:t>
            </a:r>
          </a:p>
          <a:p>
            <a:pPr eaLnBrk="1" hangingPunct="1">
              <a:buFontTx/>
              <a:buNone/>
              <a:defRPr/>
            </a:pPr>
            <a:r>
              <a:rPr lang="en-US" altLang="en-US" sz="1400" i="1" kern="0" dirty="0">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l</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Read(A);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A+100</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endParaRPr lang="en-US" altLang="en-US" sz="1400" b="1"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l</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Read(B);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B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B+100;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b="1" kern="0" dirty="0">
                <a:latin typeface="Times New Roman" panose="02020603050405020304" pitchFamily="18" charset="0"/>
                <a:cs typeface="Times New Roman" panose="02020603050405020304" pitchFamily="18" charset="0"/>
              </a:rPr>
              <a:t>; </a:t>
            </a: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Write(B);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algn="ctr" eaLnBrk="1" hangingPunct="1">
              <a:buFontTx/>
              <a:buNone/>
              <a:defRPr/>
            </a:pPr>
            <a:r>
              <a:rPr lang="en-US" altLang="en-US" sz="1400" kern="0" dirty="0"/>
              <a:t>			</a:t>
            </a:r>
          </a:p>
        </p:txBody>
      </p:sp>
      <p:cxnSp>
        <p:nvCxnSpPr>
          <p:cNvPr id="100356" name="Straight Connector 25"/>
          <p:cNvCxnSpPr>
            <a:cxnSpLocks noChangeShapeType="1"/>
          </p:cNvCxnSpPr>
          <p:nvPr/>
        </p:nvCxnSpPr>
        <p:spPr bwMode="auto">
          <a:xfrm>
            <a:off x="1360488" y="1992313"/>
            <a:ext cx="1947862"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33" name="Rectangle 3"/>
          <p:cNvSpPr txBox="1">
            <a:spLocks noChangeArrowheads="1"/>
          </p:cNvSpPr>
          <p:nvPr/>
        </p:nvSpPr>
        <p:spPr bwMode="auto">
          <a:xfrm>
            <a:off x="3328988" y="1701800"/>
            <a:ext cx="1941512"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2</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solidFill>
                  <a:srgbClr val="FFC000"/>
                </a:solidFill>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l</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Read(A);</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A</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2;</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l</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Read(B);</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B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B</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2;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Write(B);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p>
          <a:p>
            <a:pPr algn="ctr" eaLnBrk="1" hangingPunct="1">
              <a:buFontTx/>
              <a:buNone/>
              <a:defRPr/>
            </a:pPr>
            <a:r>
              <a:rPr lang="en-US" altLang="en-US" sz="1400" kern="0" dirty="0"/>
              <a:t>			</a:t>
            </a:r>
          </a:p>
        </p:txBody>
      </p:sp>
      <p:cxnSp>
        <p:nvCxnSpPr>
          <p:cNvPr id="100358" name="Straight Connector 34"/>
          <p:cNvCxnSpPr>
            <a:cxnSpLocks noChangeShapeType="1"/>
          </p:cNvCxnSpPr>
          <p:nvPr/>
        </p:nvCxnSpPr>
        <p:spPr bwMode="auto">
          <a:xfrm flipV="1">
            <a:off x="3336925" y="1992313"/>
            <a:ext cx="1933575" cy="7937"/>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00359" name="Rectangle 2"/>
          <p:cNvSpPr>
            <a:spLocks noGrp="1" noChangeArrowheads="1"/>
          </p:cNvSpPr>
          <p:nvPr>
            <p:ph type="title"/>
          </p:nvPr>
        </p:nvSpPr>
        <p:spPr>
          <a:xfrm>
            <a:off x="2593975" y="1355725"/>
            <a:ext cx="1571625" cy="339725"/>
          </a:xfrm>
        </p:spPr>
        <p:txBody>
          <a:bodyPr/>
          <a:lstStyle/>
          <a:p>
            <a:pPr eaLnBrk="1" hangingPunct="1"/>
            <a:r>
              <a:rPr lang="en-US" altLang="en-US" sz="1400">
                <a:latin typeface="Times New Roman" panose="02020603050405020304" pitchFamily="18" charset="0"/>
                <a:cs typeface="Times New Roman" panose="02020603050405020304" pitchFamily="18" charset="0"/>
              </a:rPr>
              <a:t>Schedule D</a:t>
            </a:r>
          </a:p>
        </p:txBody>
      </p:sp>
      <p:cxnSp>
        <p:nvCxnSpPr>
          <p:cNvPr id="100360" name="Straight Connector 2"/>
          <p:cNvCxnSpPr>
            <a:cxnSpLocks noChangeShapeType="1"/>
          </p:cNvCxnSpPr>
          <p:nvPr/>
        </p:nvCxnSpPr>
        <p:spPr bwMode="auto">
          <a:xfrm>
            <a:off x="2232025" y="2563813"/>
            <a:ext cx="493713" cy="174625"/>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00361" name="Straight Connector 16"/>
          <p:cNvCxnSpPr>
            <a:cxnSpLocks noChangeShapeType="1"/>
          </p:cNvCxnSpPr>
          <p:nvPr/>
        </p:nvCxnSpPr>
        <p:spPr bwMode="auto">
          <a:xfrm flipV="1">
            <a:off x="2232025" y="2563813"/>
            <a:ext cx="493713" cy="182562"/>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grpSp>
        <p:nvGrpSpPr>
          <p:cNvPr id="100362" name="Group 1"/>
          <p:cNvGrpSpPr>
            <a:grpSpLocks/>
          </p:cNvGrpSpPr>
          <p:nvPr/>
        </p:nvGrpSpPr>
        <p:grpSpPr bwMode="auto">
          <a:xfrm>
            <a:off x="4217988" y="3338513"/>
            <a:ext cx="493712" cy="182562"/>
            <a:chOff x="4182838" y="3855384"/>
            <a:chExt cx="494581" cy="182594"/>
          </a:xfrm>
        </p:grpSpPr>
        <p:cxnSp>
          <p:nvCxnSpPr>
            <p:cNvPr id="100372" name="Straight Connector 23"/>
            <p:cNvCxnSpPr>
              <a:cxnSpLocks noChangeShapeType="1"/>
            </p:cNvCxnSpPr>
            <p:nvPr/>
          </p:nvCxnSpPr>
          <p:spPr bwMode="auto">
            <a:xfrm>
              <a:off x="4182838" y="3855384"/>
              <a:ext cx="494581" cy="173983"/>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00373" name="Straight Connector 24"/>
            <p:cNvCxnSpPr>
              <a:cxnSpLocks noChangeShapeType="1"/>
            </p:cNvCxnSpPr>
            <p:nvPr/>
          </p:nvCxnSpPr>
          <p:spPr bwMode="auto">
            <a:xfrm flipV="1">
              <a:off x="4182838" y="3855384"/>
              <a:ext cx="494581" cy="182594"/>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grpSp>
      <p:sp>
        <p:nvSpPr>
          <p:cNvPr id="100363" name="TextBox 13"/>
          <p:cNvSpPr txBox="1">
            <a:spLocks noChangeArrowheads="1"/>
          </p:cNvSpPr>
          <p:nvPr/>
        </p:nvSpPr>
        <p:spPr bwMode="auto">
          <a:xfrm>
            <a:off x="7029450" y="1157288"/>
            <a:ext cx="1246188" cy="1476375"/>
          </a:xfrm>
          <a:prstGeom prst="rect">
            <a:avLst/>
          </a:prstGeom>
          <a:solidFill>
            <a:srgbClr val="FFFF00"/>
          </a:solidFill>
          <a:ln w="19050">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800">
                <a:latin typeface="Times New Roman" panose="02020603050405020304" pitchFamily="18" charset="0"/>
                <a:cs typeface="Times New Roman" panose="02020603050405020304" pitchFamily="18" charset="0"/>
              </a:rPr>
              <a:t>In a transaction, all lockings precede all unlockings</a:t>
            </a:r>
          </a:p>
        </p:txBody>
      </p:sp>
      <p:sp>
        <p:nvSpPr>
          <p:cNvPr id="100364" name="Text Box 7"/>
          <p:cNvSpPr txBox="1">
            <a:spLocks noChangeArrowheads="1"/>
          </p:cNvSpPr>
          <p:nvPr/>
        </p:nvSpPr>
        <p:spPr bwMode="auto">
          <a:xfrm>
            <a:off x="5407025" y="1441450"/>
            <a:ext cx="857250" cy="392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1400">
                <a:latin typeface="Times New Roman" panose="02020603050405020304" pitchFamily="18" charset="0"/>
                <a:cs typeface="Times New Roman" panose="02020603050405020304" pitchFamily="18" charset="0"/>
              </a:rPr>
              <a:t>  A       B</a:t>
            </a:r>
          </a:p>
          <a:p>
            <a:pPr eaLnBrk="1" hangingPunct="1">
              <a:buFontTx/>
              <a:buNone/>
            </a:pPr>
            <a:r>
              <a:rPr lang="en-US" altLang="en-US" sz="1400">
                <a:latin typeface="Times New Roman" panose="02020603050405020304" pitchFamily="18" charset="0"/>
                <a:cs typeface="Times New Roman" panose="02020603050405020304" pitchFamily="18" charset="0"/>
              </a:rPr>
              <a:t> 25      25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r>
              <a:rPr lang="en-US" altLang="en-US" sz="1400">
                <a:latin typeface="Times New Roman" panose="02020603050405020304" pitchFamily="18" charset="0"/>
                <a:cs typeface="Times New Roman" panose="02020603050405020304" pitchFamily="18" charset="0"/>
              </a:rPr>
              <a:t>  </a:t>
            </a:r>
          </a:p>
        </p:txBody>
      </p:sp>
      <p:cxnSp>
        <p:nvCxnSpPr>
          <p:cNvPr id="100365" name="Straight Connector 3"/>
          <p:cNvCxnSpPr>
            <a:cxnSpLocks noChangeShapeType="1"/>
            <a:stCxn id="100364" idx="0"/>
          </p:cNvCxnSpPr>
          <p:nvPr/>
        </p:nvCxnSpPr>
        <p:spPr bwMode="auto">
          <a:xfrm>
            <a:off x="5835650" y="1441450"/>
            <a:ext cx="39688" cy="404495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00366" name="Straight Connector 7"/>
          <p:cNvCxnSpPr>
            <a:cxnSpLocks noChangeShapeType="1"/>
          </p:cNvCxnSpPr>
          <p:nvPr/>
        </p:nvCxnSpPr>
        <p:spPr bwMode="auto">
          <a:xfrm>
            <a:off x="5468938" y="1706563"/>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00367" name="Straight Connector 22"/>
          <p:cNvCxnSpPr>
            <a:cxnSpLocks noChangeShapeType="1"/>
          </p:cNvCxnSpPr>
          <p:nvPr/>
        </p:nvCxnSpPr>
        <p:spPr bwMode="auto">
          <a:xfrm>
            <a:off x="5465763" y="1989138"/>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00368" name="Straight Connector 20"/>
          <p:cNvCxnSpPr>
            <a:cxnSpLocks noChangeShapeType="1"/>
          </p:cNvCxnSpPr>
          <p:nvPr/>
        </p:nvCxnSpPr>
        <p:spPr bwMode="auto">
          <a:xfrm>
            <a:off x="5451475" y="5068888"/>
            <a:ext cx="846138"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00369" name="Oval Callout 19"/>
          <p:cNvSpPr>
            <a:spLocks noChangeArrowheads="1"/>
          </p:cNvSpPr>
          <p:nvPr/>
        </p:nvSpPr>
        <p:spPr bwMode="auto">
          <a:xfrm>
            <a:off x="3902075" y="5608638"/>
            <a:ext cx="3009900" cy="887412"/>
          </a:xfrm>
          <a:prstGeom prst="wedgeEllipseCallout">
            <a:avLst>
              <a:gd name="adj1" fmla="val -68255"/>
              <a:gd name="adj2" fmla="val -105412"/>
            </a:avLst>
          </a:prstGeom>
          <a:solidFill>
            <a:srgbClr val="92D050"/>
          </a:solidFill>
          <a:ln w="9525" algn="ctr">
            <a:solidFill>
              <a:schemeClr val="tx1"/>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r>
              <a:rPr lang="en-US" altLang="en-US" sz="1400">
                <a:latin typeface="Times New Roman" panose="02020603050405020304" pitchFamily="18" charset="0"/>
                <a:cs typeface="Times New Roman" panose="02020603050405020304" pitchFamily="18" charset="0"/>
              </a:rPr>
              <a:t>Try to apply 2PL </a:t>
            </a:r>
          </a:p>
          <a:p>
            <a:pPr algn="ctr" eaLnBrk="1" hangingPunct="1">
              <a:spcBef>
                <a:spcPct val="50000"/>
              </a:spcBef>
              <a:buFontTx/>
              <a:buNone/>
            </a:pPr>
            <a:r>
              <a:rPr lang="en-US" altLang="en-US" sz="1400">
                <a:latin typeface="Times New Roman" panose="02020603050405020304" pitchFamily="18" charset="0"/>
                <a:cs typeface="Times New Roman" panose="02020603050405020304" pitchFamily="18" charset="0"/>
              </a:rPr>
              <a:t>On the transactions</a:t>
            </a:r>
          </a:p>
        </p:txBody>
      </p:sp>
      <p:sp>
        <p:nvSpPr>
          <p:cNvPr id="100370" name="Oval 21"/>
          <p:cNvSpPr>
            <a:spLocks noChangeArrowheads="1"/>
          </p:cNvSpPr>
          <p:nvPr/>
        </p:nvSpPr>
        <p:spPr bwMode="auto">
          <a:xfrm>
            <a:off x="2493963" y="4564063"/>
            <a:ext cx="558800" cy="231775"/>
          </a:xfrm>
          <a:prstGeom prst="ellipse">
            <a:avLst/>
          </a:prstGeom>
          <a:noFill/>
          <a:ln w="9525" algn="ctr">
            <a:solidFill>
              <a:srgbClr val="00B05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100371" name="Oval 26"/>
          <p:cNvSpPr>
            <a:spLocks noChangeArrowheads="1"/>
          </p:cNvSpPr>
          <p:nvPr/>
        </p:nvSpPr>
        <p:spPr bwMode="auto">
          <a:xfrm>
            <a:off x="4664075" y="4060825"/>
            <a:ext cx="558800" cy="233363"/>
          </a:xfrm>
          <a:prstGeom prst="ellipse">
            <a:avLst/>
          </a:prstGeom>
          <a:noFill/>
          <a:ln w="9525" algn="ctr">
            <a:solidFill>
              <a:srgbClr val="00B05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8"/>
          <p:cNvSpPr>
            <a:spLocks noChangeArrowheads="1"/>
          </p:cNvSpPr>
          <p:nvPr/>
        </p:nvSpPr>
        <p:spPr bwMode="auto">
          <a:xfrm>
            <a:off x="1027113" y="427038"/>
            <a:ext cx="722788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buFontTx/>
              <a:buNone/>
            </a:pPr>
            <a:r>
              <a:rPr lang="en-US" altLang="en-US" sz="3600" b="1" u="sng">
                <a:latin typeface="Times New Roman" panose="02020603050405020304" pitchFamily="18" charset="0"/>
                <a:cs typeface="Times New Roman" panose="02020603050405020304" pitchFamily="18" charset="0"/>
              </a:rPr>
              <a:t>2PL enforces conflict-serializability</a:t>
            </a:r>
          </a:p>
        </p:txBody>
      </p:sp>
      <p:sp>
        <p:nvSpPr>
          <p:cNvPr id="18" name="Rectangle 3"/>
          <p:cNvSpPr txBox="1">
            <a:spLocks noChangeArrowheads="1"/>
          </p:cNvSpPr>
          <p:nvPr/>
        </p:nvSpPr>
        <p:spPr bwMode="auto">
          <a:xfrm>
            <a:off x="1358900" y="1701800"/>
            <a:ext cx="1949450"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1</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r>
              <a:rPr lang="en-US" altLang="en-US" sz="1400" i="1" kern="0" dirty="0">
                <a:solidFill>
                  <a:srgbClr val="FFC000"/>
                </a:solidFill>
                <a:latin typeface="Times New Roman" panose="02020603050405020304" pitchFamily="18" charset="0"/>
                <a:cs typeface="Times New Roman" panose="02020603050405020304" pitchFamily="18" charset="0"/>
              </a:rPr>
              <a:t>l</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(A); Read(A); </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A </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 A+100</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endParaRPr lang="en-US" altLang="en-US" sz="1400" b="1"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l</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Read(B);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B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B+100;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b="1" kern="0" dirty="0">
                <a:latin typeface="Times New Roman" panose="02020603050405020304" pitchFamily="18" charset="0"/>
                <a:cs typeface="Times New Roman" panose="02020603050405020304" pitchFamily="18" charset="0"/>
              </a:rPr>
              <a:t>; </a:t>
            </a: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Write(B);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algn="ctr" eaLnBrk="1" hangingPunct="1">
              <a:buFontTx/>
              <a:buNone/>
              <a:defRPr/>
            </a:pPr>
            <a:r>
              <a:rPr lang="en-US" altLang="en-US" sz="1400" kern="0" dirty="0"/>
              <a:t>			</a:t>
            </a:r>
          </a:p>
        </p:txBody>
      </p:sp>
      <p:cxnSp>
        <p:nvCxnSpPr>
          <p:cNvPr id="101380" name="Straight Connector 25"/>
          <p:cNvCxnSpPr>
            <a:cxnSpLocks noChangeShapeType="1"/>
          </p:cNvCxnSpPr>
          <p:nvPr/>
        </p:nvCxnSpPr>
        <p:spPr bwMode="auto">
          <a:xfrm>
            <a:off x="1360488" y="1992313"/>
            <a:ext cx="1947862"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33" name="Rectangle 3"/>
          <p:cNvSpPr txBox="1">
            <a:spLocks noChangeArrowheads="1"/>
          </p:cNvSpPr>
          <p:nvPr/>
        </p:nvSpPr>
        <p:spPr bwMode="auto">
          <a:xfrm>
            <a:off x="3328988" y="1701800"/>
            <a:ext cx="1941512"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2</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solidFill>
                  <a:srgbClr val="FFC000"/>
                </a:solidFill>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l</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Read(A);</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A</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2;</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l</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Read(B);</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B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B</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2;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Write(B);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p>
          <a:p>
            <a:pPr algn="ctr" eaLnBrk="1" hangingPunct="1">
              <a:buFontTx/>
              <a:buNone/>
              <a:defRPr/>
            </a:pPr>
            <a:r>
              <a:rPr lang="en-US" altLang="en-US" sz="1400" kern="0" dirty="0"/>
              <a:t>			</a:t>
            </a:r>
          </a:p>
        </p:txBody>
      </p:sp>
      <p:cxnSp>
        <p:nvCxnSpPr>
          <p:cNvPr id="101382" name="Straight Connector 34"/>
          <p:cNvCxnSpPr>
            <a:cxnSpLocks noChangeShapeType="1"/>
          </p:cNvCxnSpPr>
          <p:nvPr/>
        </p:nvCxnSpPr>
        <p:spPr bwMode="auto">
          <a:xfrm flipV="1">
            <a:off x="3336925" y="1992313"/>
            <a:ext cx="1933575" cy="7937"/>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01383" name="Rectangle 2"/>
          <p:cNvSpPr>
            <a:spLocks noGrp="1" noChangeArrowheads="1"/>
          </p:cNvSpPr>
          <p:nvPr>
            <p:ph type="title"/>
          </p:nvPr>
        </p:nvSpPr>
        <p:spPr>
          <a:xfrm>
            <a:off x="2593975" y="1355725"/>
            <a:ext cx="1571625" cy="339725"/>
          </a:xfrm>
        </p:spPr>
        <p:txBody>
          <a:bodyPr/>
          <a:lstStyle/>
          <a:p>
            <a:pPr eaLnBrk="1" hangingPunct="1"/>
            <a:r>
              <a:rPr lang="en-US" altLang="en-US" sz="1400">
                <a:latin typeface="Times New Roman" panose="02020603050405020304" pitchFamily="18" charset="0"/>
                <a:cs typeface="Times New Roman" panose="02020603050405020304" pitchFamily="18" charset="0"/>
              </a:rPr>
              <a:t>Schedule D</a:t>
            </a:r>
          </a:p>
        </p:txBody>
      </p:sp>
      <p:grpSp>
        <p:nvGrpSpPr>
          <p:cNvPr id="101384" name="Group 8"/>
          <p:cNvGrpSpPr>
            <a:grpSpLocks/>
          </p:cNvGrpSpPr>
          <p:nvPr/>
        </p:nvGrpSpPr>
        <p:grpSpPr bwMode="auto">
          <a:xfrm>
            <a:off x="2232025" y="2546350"/>
            <a:ext cx="493713" cy="182563"/>
            <a:chOff x="2869720" y="2296910"/>
            <a:chExt cx="494581" cy="182594"/>
          </a:xfrm>
        </p:grpSpPr>
        <p:cxnSp>
          <p:nvCxnSpPr>
            <p:cNvPr id="101396" name="Straight Connector 2"/>
            <p:cNvCxnSpPr>
              <a:cxnSpLocks noChangeShapeType="1"/>
            </p:cNvCxnSpPr>
            <p:nvPr/>
          </p:nvCxnSpPr>
          <p:spPr bwMode="auto">
            <a:xfrm>
              <a:off x="2869720" y="2296910"/>
              <a:ext cx="494581" cy="173983"/>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01397" name="Straight Connector 16"/>
            <p:cNvCxnSpPr>
              <a:cxnSpLocks noChangeShapeType="1"/>
            </p:cNvCxnSpPr>
            <p:nvPr/>
          </p:nvCxnSpPr>
          <p:spPr bwMode="auto">
            <a:xfrm flipV="1">
              <a:off x="2869720" y="2296910"/>
              <a:ext cx="494581" cy="182594"/>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grpSp>
      <p:sp>
        <p:nvSpPr>
          <p:cNvPr id="101385" name="TextBox 13"/>
          <p:cNvSpPr txBox="1">
            <a:spLocks noChangeArrowheads="1"/>
          </p:cNvSpPr>
          <p:nvPr/>
        </p:nvSpPr>
        <p:spPr bwMode="auto">
          <a:xfrm>
            <a:off x="7029450" y="1157288"/>
            <a:ext cx="1246188" cy="1476375"/>
          </a:xfrm>
          <a:prstGeom prst="rect">
            <a:avLst/>
          </a:prstGeom>
          <a:solidFill>
            <a:srgbClr val="FFFF00"/>
          </a:solidFill>
          <a:ln w="19050">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800">
                <a:latin typeface="Times New Roman" panose="02020603050405020304" pitchFamily="18" charset="0"/>
                <a:cs typeface="Times New Roman" panose="02020603050405020304" pitchFamily="18" charset="0"/>
              </a:rPr>
              <a:t>In a transaction, all lockings precede all unlockings</a:t>
            </a:r>
          </a:p>
        </p:txBody>
      </p:sp>
      <p:sp>
        <p:nvSpPr>
          <p:cNvPr id="101386" name="Text Box 7"/>
          <p:cNvSpPr txBox="1">
            <a:spLocks noChangeArrowheads="1"/>
          </p:cNvSpPr>
          <p:nvPr/>
        </p:nvSpPr>
        <p:spPr bwMode="auto">
          <a:xfrm>
            <a:off x="5407025" y="1441450"/>
            <a:ext cx="857250" cy="392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1400">
                <a:latin typeface="Times New Roman" panose="02020603050405020304" pitchFamily="18" charset="0"/>
                <a:cs typeface="Times New Roman" panose="02020603050405020304" pitchFamily="18" charset="0"/>
              </a:rPr>
              <a:t>  A       B</a:t>
            </a:r>
          </a:p>
          <a:p>
            <a:pPr eaLnBrk="1" hangingPunct="1">
              <a:buFontTx/>
              <a:buNone/>
            </a:pPr>
            <a:r>
              <a:rPr lang="en-US" altLang="en-US" sz="1400">
                <a:latin typeface="Times New Roman" panose="02020603050405020304" pitchFamily="18" charset="0"/>
                <a:cs typeface="Times New Roman" panose="02020603050405020304" pitchFamily="18" charset="0"/>
              </a:rPr>
              <a:t> 25      25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125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r>
              <a:rPr lang="en-US" altLang="en-US" sz="1400">
                <a:latin typeface="Times New Roman" panose="02020603050405020304" pitchFamily="18" charset="0"/>
                <a:cs typeface="Times New Roman" panose="02020603050405020304" pitchFamily="18" charset="0"/>
              </a:rPr>
              <a:t>  </a:t>
            </a:r>
          </a:p>
        </p:txBody>
      </p:sp>
      <p:cxnSp>
        <p:nvCxnSpPr>
          <p:cNvPr id="101387" name="Straight Connector 3"/>
          <p:cNvCxnSpPr>
            <a:cxnSpLocks noChangeShapeType="1"/>
            <a:stCxn id="101386" idx="0"/>
          </p:cNvCxnSpPr>
          <p:nvPr/>
        </p:nvCxnSpPr>
        <p:spPr bwMode="auto">
          <a:xfrm>
            <a:off x="5835650" y="1441450"/>
            <a:ext cx="39688" cy="404495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01388" name="Straight Connector 7"/>
          <p:cNvCxnSpPr>
            <a:cxnSpLocks noChangeShapeType="1"/>
          </p:cNvCxnSpPr>
          <p:nvPr/>
        </p:nvCxnSpPr>
        <p:spPr bwMode="auto">
          <a:xfrm>
            <a:off x="5468938" y="1706563"/>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01389" name="Straight Connector 22"/>
          <p:cNvCxnSpPr>
            <a:cxnSpLocks noChangeShapeType="1"/>
          </p:cNvCxnSpPr>
          <p:nvPr/>
        </p:nvCxnSpPr>
        <p:spPr bwMode="auto">
          <a:xfrm>
            <a:off x="5465763" y="1989138"/>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01390" name="Straight Connector 20"/>
          <p:cNvCxnSpPr>
            <a:cxnSpLocks noChangeShapeType="1"/>
          </p:cNvCxnSpPr>
          <p:nvPr/>
        </p:nvCxnSpPr>
        <p:spPr bwMode="auto">
          <a:xfrm>
            <a:off x="5451475" y="5068888"/>
            <a:ext cx="846138"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grpSp>
        <p:nvGrpSpPr>
          <p:cNvPr id="101391" name="Group 26"/>
          <p:cNvGrpSpPr>
            <a:grpSpLocks/>
          </p:cNvGrpSpPr>
          <p:nvPr/>
        </p:nvGrpSpPr>
        <p:grpSpPr bwMode="auto">
          <a:xfrm>
            <a:off x="4217988" y="3338513"/>
            <a:ext cx="493712" cy="182562"/>
            <a:chOff x="4182838" y="3855384"/>
            <a:chExt cx="494581" cy="182594"/>
          </a:xfrm>
        </p:grpSpPr>
        <p:cxnSp>
          <p:nvCxnSpPr>
            <p:cNvPr id="101394" name="Straight Connector 27"/>
            <p:cNvCxnSpPr>
              <a:cxnSpLocks noChangeShapeType="1"/>
            </p:cNvCxnSpPr>
            <p:nvPr/>
          </p:nvCxnSpPr>
          <p:spPr bwMode="auto">
            <a:xfrm>
              <a:off x="4182838" y="3855384"/>
              <a:ext cx="494581" cy="173983"/>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01395" name="Straight Connector 28"/>
            <p:cNvCxnSpPr>
              <a:cxnSpLocks noChangeShapeType="1"/>
            </p:cNvCxnSpPr>
            <p:nvPr/>
          </p:nvCxnSpPr>
          <p:spPr bwMode="auto">
            <a:xfrm flipV="1">
              <a:off x="4182838" y="3855384"/>
              <a:ext cx="494581" cy="182594"/>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grpSp>
      <p:sp>
        <p:nvSpPr>
          <p:cNvPr id="101392" name="Oval 29"/>
          <p:cNvSpPr>
            <a:spLocks noChangeArrowheads="1"/>
          </p:cNvSpPr>
          <p:nvPr/>
        </p:nvSpPr>
        <p:spPr bwMode="auto">
          <a:xfrm>
            <a:off x="2493963" y="4564063"/>
            <a:ext cx="558800" cy="231775"/>
          </a:xfrm>
          <a:prstGeom prst="ellipse">
            <a:avLst/>
          </a:prstGeom>
          <a:noFill/>
          <a:ln w="9525" algn="ctr">
            <a:solidFill>
              <a:srgbClr val="00B05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101393" name="Oval 30"/>
          <p:cNvSpPr>
            <a:spLocks noChangeArrowheads="1"/>
          </p:cNvSpPr>
          <p:nvPr/>
        </p:nvSpPr>
        <p:spPr bwMode="auto">
          <a:xfrm>
            <a:off x="4664075" y="4060825"/>
            <a:ext cx="558800" cy="233363"/>
          </a:xfrm>
          <a:prstGeom prst="ellipse">
            <a:avLst/>
          </a:prstGeom>
          <a:noFill/>
          <a:ln w="9525" algn="ctr">
            <a:solidFill>
              <a:srgbClr val="00B05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8"/>
          <p:cNvSpPr>
            <a:spLocks noChangeArrowheads="1"/>
          </p:cNvSpPr>
          <p:nvPr/>
        </p:nvSpPr>
        <p:spPr bwMode="auto">
          <a:xfrm>
            <a:off x="1027113" y="427038"/>
            <a:ext cx="722788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buFontTx/>
              <a:buNone/>
            </a:pPr>
            <a:r>
              <a:rPr lang="en-US" altLang="en-US" sz="3600" b="1" u="sng">
                <a:latin typeface="Times New Roman" panose="02020603050405020304" pitchFamily="18" charset="0"/>
                <a:cs typeface="Times New Roman" panose="02020603050405020304" pitchFamily="18" charset="0"/>
              </a:rPr>
              <a:t>2PL enforces conflict-serializability</a:t>
            </a:r>
          </a:p>
        </p:txBody>
      </p:sp>
      <p:sp>
        <p:nvSpPr>
          <p:cNvPr id="18" name="Rectangle 3"/>
          <p:cNvSpPr txBox="1">
            <a:spLocks noChangeArrowheads="1"/>
          </p:cNvSpPr>
          <p:nvPr/>
        </p:nvSpPr>
        <p:spPr bwMode="auto">
          <a:xfrm>
            <a:off x="1358900" y="1701800"/>
            <a:ext cx="1949450"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1</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r>
              <a:rPr lang="en-US" altLang="en-US" sz="1400" i="1" kern="0" dirty="0">
                <a:solidFill>
                  <a:srgbClr val="FFC000"/>
                </a:solidFill>
                <a:latin typeface="Times New Roman" panose="02020603050405020304" pitchFamily="18" charset="0"/>
                <a:cs typeface="Times New Roman" panose="02020603050405020304" pitchFamily="18" charset="0"/>
              </a:rPr>
              <a:t>l</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(A); Read(A); </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A </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 A+100</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endParaRPr lang="en-US" altLang="en-US" sz="1400" b="1"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l</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Read(B);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B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B+100;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b="1" kern="0" dirty="0">
                <a:latin typeface="Times New Roman" panose="02020603050405020304" pitchFamily="18" charset="0"/>
                <a:cs typeface="Times New Roman" panose="02020603050405020304" pitchFamily="18" charset="0"/>
              </a:rPr>
              <a:t>; </a:t>
            </a: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Write(B);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algn="ctr" eaLnBrk="1" hangingPunct="1">
              <a:buFontTx/>
              <a:buNone/>
              <a:defRPr/>
            </a:pPr>
            <a:r>
              <a:rPr lang="en-US" altLang="en-US" sz="1400" kern="0" dirty="0"/>
              <a:t>			</a:t>
            </a:r>
          </a:p>
        </p:txBody>
      </p:sp>
      <p:cxnSp>
        <p:nvCxnSpPr>
          <p:cNvPr id="102404" name="Straight Connector 25"/>
          <p:cNvCxnSpPr>
            <a:cxnSpLocks noChangeShapeType="1"/>
          </p:cNvCxnSpPr>
          <p:nvPr/>
        </p:nvCxnSpPr>
        <p:spPr bwMode="auto">
          <a:xfrm>
            <a:off x="1360488" y="1992313"/>
            <a:ext cx="1947862"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33" name="Rectangle 3"/>
          <p:cNvSpPr txBox="1">
            <a:spLocks noChangeArrowheads="1"/>
          </p:cNvSpPr>
          <p:nvPr/>
        </p:nvSpPr>
        <p:spPr bwMode="auto">
          <a:xfrm>
            <a:off x="3328988" y="1701800"/>
            <a:ext cx="1941512"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2</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solidFill>
                  <a:srgbClr val="FFC000"/>
                </a:solidFill>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l</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Read(A);</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A</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2;</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l</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Read(B);</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B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B</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2;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Write(B);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p>
          <a:p>
            <a:pPr algn="ctr" eaLnBrk="1" hangingPunct="1">
              <a:buFontTx/>
              <a:buNone/>
              <a:defRPr/>
            </a:pPr>
            <a:r>
              <a:rPr lang="en-US" altLang="en-US" sz="1400" kern="0" dirty="0"/>
              <a:t>			</a:t>
            </a:r>
          </a:p>
        </p:txBody>
      </p:sp>
      <p:cxnSp>
        <p:nvCxnSpPr>
          <p:cNvPr id="102406" name="Straight Connector 34"/>
          <p:cNvCxnSpPr>
            <a:cxnSpLocks noChangeShapeType="1"/>
          </p:cNvCxnSpPr>
          <p:nvPr/>
        </p:nvCxnSpPr>
        <p:spPr bwMode="auto">
          <a:xfrm flipV="1">
            <a:off x="3336925" y="1992313"/>
            <a:ext cx="1933575" cy="7937"/>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02407" name="Rectangle 2"/>
          <p:cNvSpPr>
            <a:spLocks noGrp="1" noChangeArrowheads="1"/>
          </p:cNvSpPr>
          <p:nvPr>
            <p:ph type="title"/>
          </p:nvPr>
        </p:nvSpPr>
        <p:spPr>
          <a:xfrm>
            <a:off x="2593975" y="1355725"/>
            <a:ext cx="1571625" cy="339725"/>
          </a:xfrm>
        </p:spPr>
        <p:txBody>
          <a:bodyPr/>
          <a:lstStyle/>
          <a:p>
            <a:pPr eaLnBrk="1" hangingPunct="1"/>
            <a:r>
              <a:rPr lang="en-US" altLang="en-US" sz="1400">
                <a:latin typeface="Times New Roman" panose="02020603050405020304" pitchFamily="18" charset="0"/>
                <a:cs typeface="Times New Roman" panose="02020603050405020304" pitchFamily="18" charset="0"/>
              </a:rPr>
              <a:t>Schedule D</a:t>
            </a:r>
          </a:p>
        </p:txBody>
      </p:sp>
      <p:grpSp>
        <p:nvGrpSpPr>
          <p:cNvPr id="102408" name="Group 8"/>
          <p:cNvGrpSpPr>
            <a:grpSpLocks/>
          </p:cNvGrpSpPr>
          <p:nvPr/>
        </p:nvGrpSpPr>
        <p:grpSpPr bwMode="auto">
          <a:xfrm>
            <a:off x="2232025" y="2546350"/>
            <a:ext cx="493713" cy="182563"/>
            <a:chOff x="2869720" y="2296910"/>
            <a:chExt cx="494581" cy="182594"/>
          </a:xfrm>
        </p:grpSpPr>
        <p:cxnSp>
          <p:nvCxnSpPr>
            <p:cNvPr id="102423" name="Straight Connector 2"/>
            <p:cNvCxnSpPr>
              <a:cxnSpLocks noChangeShapeType="1"/>
            </p:cNvCxnSpPr>
            <p:nvPr/>
          </p:nvCxnSpPr>
          <p:spPr bwMode="auto">
            <a:xfrm>
              <a:off x="2869720" y="2296910"/>
              <a:ext cx="494581" cy="173983"/>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02424" name="Straight Connector 16"/>
            <p:cNvCxnSpPr>
              <a:cxnSpLocks noChangeShapeType="1"/>
            </p:cNvCxnSpPr>
            <p:nvPr/>
          </p:nvCxnSpPr>
          <p:spPr bwMode="auto">
            <a:xfrm flipV="1">
              <a:off x="2869720" y="2296910"/>
              <a:ext cx="494581" cy="182594"/>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grpSp>
      <p:sp>
        <p:nvSpPr>
          <p:cNvPr id="102409" name="TextBox 13"/>
          <p:cNvSpPr txBox="1">
            <a:spLocks noChangeArrowheads="1"/>
          </p:cNvSpPr>
          <p:nvPr/>
        </p:nvSpPr>
        <p:spPr bwMode="auto">
          <a:xfrm>
            <a:off x="7029450" y="1157288"/>
            <a:ext cx="1246188" cy="1476375"/>
          </a:xfrm>
          <a:prstGeom prst="rect">
            <a:avLst/>
          </a:prstGeom>
          <a:solidFill>
            <a:srgbClr val="FFFF00"/>
          </a:solidFill>
          <a:ln w="19050">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800">
                <a:latin typeface="Times New Roman" panose="02020603050405020304" pitchFamily="18" charset="0"/>
                <a:cs typeface="Times New Roman" panose="02020603050405020304" pitchFamily="18" charset="0"/>
              </a:rPr>
              <a:t>In a transaction, all lockings precede all unlockings</a:t>
            </a:r>
          </a:p>
        </p:txBody>
      </p:sp>
      <p:sp>
        <p:nvSpPr>
          <p:cNvPr id="102410" name="Text Box 7"/>
          <p:cNvSpPr txBox="1">
            <a:spLocks noChangeArrowheads="1"/>
          </p:cNvSpPr>
          <p:nvPr/>
        </p:nvSpPr>
        <p:spPr bwMode="auto">
          <a:xfrm>
            <a:off x="5407025" y="1441450"/>
            <a:ext cx="857250" cy="392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1400">
                <a:latin typeface="Times New Roman" panose="02020603050405020304" pitchFamily="18" charset="0"/>
                <a:cs typeface="Times New Roman" panose="02020603050405020304" pitchFamily="18" charset="0"/>
              </a:rPr>
              <a:t>  A       B</a:t>
            </a:r>
          </a:p>
          <a:p>
            <a:pPr eaLnBrk="1" hangingPunct="1">
              <a:buFontTx/>
              <a:buNone/>
            </a:pPr>
            <a:r>
              <a:rPr lang="en-US" altLang="en-US" sz="1400">
                <a:latin typeface="Times New Roman" panose="02020603050405020304" pitchFamily="18" charset="0"/>
                <a:cs typeface="Times New Roman" panose="02020603050405020304" pitchFamily="18" charset="0"/>
              </a:rPr>
              <a:t> 25      25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125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r>
              <a:rPr lang="en-US" altLang="en-US" sz="1400">
                <a:latin typeface="Times New Roman" panose="02020603050405020304" pitchFamily="18" charset="0"/>
                <a:cs typeface="Times New Roman" panose="02020603050405020304" pitchFamily="18" charset="0"/>
              </a:rPr>
              <a:t>  </a:t>
            </a:r>
          </a:p>
        </p:txBody>
      </p:sp>
      <p:cxnSp>
        <p:nvCxnSpPr>
          <p:cNvPr id="102411" name="Straight Connector 3"/>
          <p:cNvCxnSpPr>
            <a:cxnSpLocks noChangeShapeType="1"/>
            <a:stCxn id="102410" idx="0"/>
          </p:cNvCxnSpPr>
          <p:nvPr/>
        </p:nvCxnSpPr>
        <p:spPr bwMode="auto">
          <a:xfrm>
            <a:off x="5835650" y="1441450"/>
            <a:ext cx="39688" cy="404495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02412" name="Straight Connector 7"/>
          <p:cNvCxnSpPr>
            <a:cxnSpLocks noChangeShapeType="1"/>
          </p:cNvCxnSpPr>
          <p:nvPr/>
        </p:nvCxnSpPr>
        <p:spPr bwMode="auto">
          <a:xfrm>
            <a:off x="5468938" y="1706563"/>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02413" name="Straight Connector 22"/>
          <p:cNvCxnSpPr>
            <a:cxnSpLocks noChangeShapeType="1"/>
          </p:cNvCxnSpPr>
          <p:nvPr/>
        </p:nvCxnSpPr>
        <p:spPr bwMode="auto">
          <a:xfrm>
            <a:off x="5465763" y="1989138"/>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02414" name="Straight Connector 20"/>
          <p:cNvCxnSpPr>
            <a:cxnSpLocks noChangeShapeType="1"/>
          </p:cNvCxnSpPr>
          <p:nvPr/>
        </p:nvCxnSpPr>
        <p:spPr bwMode="auto">
          <a:xfrm>
            <a:off x="5451475" y="5068888"/>
            <a:ext cx="846138"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02415" name="24-Point Star 18"/>
          <p:cNvSpPr>
            <a:spLocks noChangeArrowheads="1"/>
          </p:cNvSpPr>
          <p:nvPr/>
        </p:nvSpPr>
        <p:spPr bwMode="auto">
          <a:xfrm>
            <a:off x="3979863" y="1939925"/>
            <a:ext cx="1377950" cy="747713"/>
          </a:xfrm>
          <a:prstGeom prst="star24">
            <a:avLst>
              <a:gd name="adj" fmla="val 37500"/>
            </a:avLst>
          </a:prstGeom>
          <a:solidFill>
            <a:srgbClr val="FF0000"/>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000">
                <a:latin typeface="Times New Roman" panose="02020603050405020304" pitchFamily="18" charset="0"/>
                <a:cs typeface="Times New Roman" panose="02020603050405020304" pitchFamily="18" charset="0"/>
              </a:rPr>
              <a:t>blocked, </a:t>
            </a:r>
          </a:p>
          <a:p>
            <a:pPr>
              <a:spcBef>
                <a:spcPct val="0"/>
              </a:spcBef>
              <a:buFontTx/>
              <a:buNone/>
            </a:pPr>
            <a:r>
              <a:rPr lang="en-US" altLang="en-US" sz="1000">
                <a:latin typeface="Times New Roman" panose="02020603050405020304" pitchFamily="18" charset="0"/>
                <a:cs typeface="Times New Roman" panose="02020603050405020304" pitchFamily="18" charset="0"/>
              </a:rPr>
              <a:t>so delayed</a:t>
            </a:r>
          </a:p>
        </p:txBody>
      </p:sp>
      <p:sp>
        <p:nvSpPr>
          <p:cNvPr id="102416" name="Oval 19"/>
          <p:cNvSpPr>
            <a:spLocks noChangeArrowheads="1"/>
          </p:cNvSpPr>
          <p:nvPr/>
        </p:nvSpPr>
        <p:spPr bwMode="auto">
          <a:xfrm>
            <a:off x="3421063" y="2708275"/>
            <a:ext cx="508000" cy="374650"/>
          </a:xfrm>
          <a:prstGeom prst="ellipse">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cxnSp>
        <p:nvCxnSpPr>
          <p:cNvPr id="102417" name="Straight Arrow Connector 21"/>
          <p:cNvCxnSpPr>
            <a:cxnSpLocks noChangeShapeType="1"/>
          </p:cNvCxnSpPr>
          <p:nvPr/>
        </p:nvCxnSpPr>
        <p:spPr bwMode="auto">
          <a:xfrm flipH="1">
            <a:off x="3814763" y="2527300"/>
            <a:ext cx="346075" cy="168275"/>
          </a:xfrm>
          <a:prstGeom prst="straightConnector1">
            <a:avLst/>
          </a:prstGeom>
          <a:noFill/>
          <a:ln w="28575" algn="ctr">
            <a:solidFill>
              <a:srgbClr val="FF0000"/>
            </a:solidFill>
            <a:round/>
            <a:headEnd/>
            <a:tailEnd type="triangle" w="med" len="med"/>
          </a:ln>
          <a:extLst>
            <a:ext uri="{909E8E84-426E-40DD-AFC4-6F175D3DCCD1}">
              <a14:hiddenFill xmlns:a14="http://schemas.microsoft.com/office/drawing/2010/main">
                <a:noFill/>
              </a14:hiddenFill>
            </a:ext>
          </a:extLst>
        </p:spPr>
      </p:cxnSp>
      <p:grpSp>
        <p:nvGrpSpPr>
          <p:cNvPr id="102418" name="Group 26"/>
          <p:cNvGrpSpPr>
            <a:grpSpLocks/>
          </p:cNvGrpSpPr>
          <p:nvPr/>
        </p:nvGrpSpPr>
        <p:grpSpPr bwMode="auto">
          <a:xfrm>
            <a:off x="4217988" y="3338513"/>
            <a:ext cx="493712" cy="182562"/>
            <a:chOff x="4182838" y="3855384"/>
            <a:chExt cx="494581" cy="182594"/>
          </a:xfrm>
        </p:grpSpPr>
        <p:cxnSp>
          <p:nvCxnSpPr>
            <p:cNvPr id="102421" name="Straight Connector 27"/>
            <p:cNvCxnSpPr>
              <a:cxnSpLocks noChangeShapeType="1"/>
            </p:cNvCxnSpPr>
            <p:nvPr/>
          </p:nvCxnSpPr>
          <p:spPr bwMode="auto">
            <a:xfrm>
              <a:off x="4182838" y="3855384"/>
              <a:ext cx="494581" cy="173983"/>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02422" name="Straight Connector 28"/>
            <p:cNvCxnSpPr>
              <a:cxnSpLocks noChangeShapeType="1"/>
            </p:cNvCxnSpPr>
            <p:nvPr/>
          </p:nvCxnSpPr>
          <p:spPr bwMode="auto">
            <a:xfrm flipV="1">
              <a:off x="4182838" y="3855384"/>
              <a:ext cx="494581" cy="182594"/>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grpSp>
      <p:sp>
        <p:nvSpPr>
          <p:cNvPr id="102419" name="Oval 29"/>
          <p:cNvSpPr>
            <a:spLocks noChangeArrowheads="1"/>
          </p:cNvSpPr>
          <p:nvPr/>
        </p:nvSpPr>
        <p:spPr bwMode="auto">
          <a:xfrm>
            <a:off x="2493963" y="4564063"/>
            <a:ext cx="558800" cy="231775"/>
          </a:xfrm>
          <a:prstGeom prst="ellipse">
            <a:avLst/>
          </a:prstGeom>
          <a:noFill/>
          <a:ln w="9525" algn="ctr">
            <a:solidFill>
              <a:srgbClr val="00B05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102420" name="Oval 30"/>
          <p:cNvSpPr>
            <a:spLocks noChangeArrowheads="1"/>
          </p:cNvSpPr>
          <p:nvPr/>
        </p:nvSpPr>
        <p:spPr bwMode="auto">
          <a:xfrm>
            <a:off x="4664075" y="4060825"/>
            <a:ext cx="558800" cy="233363"/>
          </a:xfrm>
          <a:prstGeom prst="ellipse">
            <a:avLst/>
          </a:prstGeom>
          <a:noFill/>
          <a:ln w="9525" algn="ctr">
            <a:solidFill>
              <a:srgbClr val="00B05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8"/>
          <p:cNvSpPr>
            <a:spLocks noChangeArrowheads="1"/>
          </p:cNvSpPr>
          <p:nvPr/>
        </p:nvSpPr>
        <p:spPr bwMode="auto">
          <a:xfrm>
            <a:off x="1027113" y="427038"/>
            <a:ext cx="722788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buFontTx/>
              <a:buNone/>
            </a:pPr>
            <a:r>
              <a:rPr lang="en-US" altLang="en-US" sz="3600" b="1" u="sng">
                <a:latin typeface="Times New Roman" panose="02020603050405020304" pitchFamily="18" charset="0"/>
                <a:cs typeface="Times New Roman" panose="02020603050405020304" pitchFamily="18" charset="0"/>
              </a:rPr>
              <a:t>2PL enforces conflict-serializability</a:t>
            </a:r>
          </a:p>
        </p:txBody>
      </p:sp>
      <p:sp>
        <p:nvSpPr>
          <p:cNvPr id="18" name="Rectangle 3"/>
          <p:cNvSpPr txBox="1">
            <a:spLocks noChangeArrowheads="1"/>
          </p:cNvSpPr>
          <p:nvPr/>
        </p:nvSpPr>
        <p:spPr bwMode="auto">
          <a:xfrm>
            <a:off x="1358900" y="1701800"/>
            <a:ext cx="1949450"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1</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r>
              <a:rPr lang="en-US" altLang="en-US" sz="1400" i="1" kern="0" dirty="0">
                <a:solidFill>
                  <a:srgbClr val="FFC000"/>
                </a:solidFill>
                <a:latin typeface="Times New Roman" panose="02020603050405020304" pitchFamily="18" charset="0"/>
                <a:cs typeface="Times New Roman" panose="02020603050405020304" pitchFamily="18" charset="0"/>
              </a:rPr>
              <a:t>l</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(A); Read(A); </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A </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 A+100</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l</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Read(B);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B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B+100;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b="1"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Write(B);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algn="ctr" eaLnBrk="1" hangingPunct="1">
              <a:buFontTx/>
              <a:buNone/>
              <a:defRPr/>
            </a:pPr>
            <a:r>
              <a:rPr lang="en-US" altLang="en-US" sz="1400" kern="0" dirty="0"/>
              <a:t>			</a:t>
            </a:r>
          </a:p>
        </p:txBody>
      </p:sp>
      <p:cxnSp>
        <p:nvCxnSpPr>
          <p:cNvPr id="103428" name="Straight Connector 25"/>
          <p:cNvCxnSpPr>
            <a:cxnSpLocks noChangeShapeType="1"/>
          </p:cNvCxnSpPr>
          <p:nvPr/>
        </p:nvCxnSpPr>
        <p:spPr bwMode="auto">
          <a:xfrm>
            <a:off x="1360488" y="1992313"/>
            <a:ext cx="1947862"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33" name="Rectangle 3"/>
          <p:cNvSpPr txBox="1">
            <a:spLocks noChangeArrowheads="1"/>
          </p:cNvSpPr>
          <p:nvPr/>
        </p:nvSpPr>
        <p:spPr bwMode="auto">
          <a:xfrm>
            <a:off x="3328988" y="1701800"/>
            <a:ext cx="1941512"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2</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solidFill>
                  <a:srgbClr val="FFC000"/>
                </a:solidFill>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l</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Read(A);</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A</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2;</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l</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Read(B);</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B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B</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2;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Write(B);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p>
          <a:p>
            <a:pPr algn="ctr" eaLnBrk="1" hangingPunct="1">
              <a:buFontTx/>
              <a:buNone/>
              <a:defRPr/>
            </a:pPr>
            <a:r>
              <a:rPr lang="en-US" altLang="en-US" sz="1400" kern="0" dirty="0"/>
              <a:t>			</a:t>
            </a:r>
          </a:p>
        </p:txBody>
      </p:sp>
      <p:cxnSp>
        <p:nvCxnSpPr>
          <p:cNvPr id="103430" name="Straight Connector 34"/>
          <p:cNvCxnSpPr>
            <a:cxnSpLocks noChangeShapeType="1"/>
          </p:cNvCxnSpPr>
          <p:nvPr/>
        </p:nvCxnSpPr>
        <p:spPr bwMode="auto">
          <a:xfrm flipV="1">
            <a:off x="3336925" y="1992313"/>
            <a:ext cx="1933575" cy="7937"/>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03431" name="Rectangle 2"/>
          <p:cNvSpPr>
            <a:spLocks noGrp="1" noChangeArrowheads="1"/>
          </p:cNvSpPr>
          <p:nvPr>
            <p:ph type="title"/>
          </p:nvPr>
        </p:nvSpPr>
        <p:spPr>
          <a:xfrm>
            <a:off x="2593975" y="1355725"/>
            <a:ext cx="1571625" cy="339725"/>
          </a:xfrm>
        </p:spPr>
        <p:txBody>
          <a:bodyPr/>
          <a:lstStyle/>
          <a:p>
            <a:pPr eaLnBrk="1" hangingPunct="1"/>
            <a:r>
              <a:rPr lang="en-US" altLang="en-US" sz="1400">
                <a:latin typeface="Times New Roman" panose="02020603050405020304" pitchFamily="18" charset="0"/>
                <a:cs typeface="Times New Roman" panose="02020603050405020304" pitchFamily="18" charset="0"/>
              </a:rPr>
              <a:t>Schedule D</a:t>
            </a:r>
          </a:p>
        </p:txBody>
      </p:sp>
      <p:grpSp>
        <p:nvGrpSpPr>
          <p:cNvPr id="103432" name="Group 8"/>
          <p:cNvGrpSpPr>
            <a:grpSpLocks/>
          </p:cNvGrpSpPr>
          <p:nvPr/>
        </p:nvGrpSpPr>
        <p:grpSpPr bwMode="auto">
          <a:xfrm>
            <a:off x="2232025" y="2546350"/>
            <a:ext cx="493713" cy="182563"/>
            <a:chOff x="2869720" y="2296910"/>
            <a:chExt cx="494581" cy="182594"/>
          </a:xfrm>
        </p:grpSpPr>
        <p:cxnSp>
          <p:nvCxnSpPr>
            <p:cNvPr id="103447" name="Straight Connector 2"/>
            <p:cNvCxnSpPr>
              <a:cxnSpLocks noChangeShapeType="1"/>
            </p:cNvCxnSpPr>
            <p:nvPr/>
          </p:nvCxnSpPr>
          <p:spPr bwMode="auto">
            <a:xfrm>
              <a:off x="2869720" y="2296910"/>
              <a:ext cx="494581" cy="173983"/>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03448" name="Straight Connector 16"/>
            <p:cNvCxnSpPr>
              <a:cxnSpLocks noChangeShapeType="1"/>
            </p:cNvCxnSpPr>
            <p:nvPr/>
          </p:nvCxnSpPr>
          <p:spPr bwMode="auto">
            <a:xfrm flipV="1">
              <a:off x="2869720" y="2296910"/>
              <a:ext cx="494581" cy="182594"/>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grpSp>
      <p:sp>
        <p:nvSpPr>
          <p:cNvPr id="103433" name="TextBox 13"/>
          <p:cNvSpPr txBox="1">
            <a:spLocks noChangeArrowheads="1"/>
          </p:cNvSpPr>
          <p:nvPr/>
        </p:nvSpPr>
        <p:spPr bwMode="auto">
          <a:xfrm>
            <a:off x="7029450" y="1157288"/>
            <a:ext cx="1246188" cy="1476375"/>
          </a:xfrm>
          <a:prstGeom prst="rect">
            <a:avLst/>
          </a:prstGeom>
          <a:solidFill>
            <a:srgbClr val="FFFF00"/>
          </a:solidFill>
          <a:ln w="19050">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800">
                <a:latin typeface="Times New Roman" panose="02020603050405020304" pitchFamily="18" charset="0"/>
                <a:cs typeface="Times New Roman" panose="02020603050405020304" pitchFamily="18" charset="0"/>
              </a:rPr>
              <a:t>In a transaction, all lockings precede all unlockings</a:t>
            </a:r>
          </a:p>
        </p:txBody>
      </p:sp>
      <p:sp>
        <p:nvSpPr>
          <p:cNvPr id="103434" name="Text Box 7"/>
          <p:cNvSpPr txBox="1">
            <a:spLocks noChangeArrowheads="1"/>
          </p:cNvSpPr>
          <p:nvPr/>
        </p:nvSpPr>
        <p:spPr bwMode="auto">
          <a:xfrm>
            <a:off x="5407025" y="1441450"/>
            <a:ext cx="857250" cy="392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1400">
                <a:latin typeface="Times New Roman" panose="02020603050405020304" pitchFamily="18" charset="0"/>
                <a:cs typeface="Times New Roman" panose="02020603050405020304" pitchFamily="18" charset="0"/>
              </a:rPr>
              <a:t>  A       B</a:t>
            </a:r>
          </a:p>
          <a:p>
            <a:pPr eaLnBrk="1" hangingPunct="1">
              <a:buFontTx/>
              <a:buNone/>
            </a:pPr>
            <a:r>
              <a:rPr lang="en-US" altLang="en-US" sz="1400">
                <a:latin typeface="Times New Roman" panose="02020603050405020304" pitchFamily="18" charset="0"/>
                <a:cs typeface="Times New Roman" panose="02020603050405020304" pitchFamily="18" charset="0"/>
              </a:rPr>
              <a:t> 25      25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125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r>
              <a:rPr lang="en-US" altLang="en-US" sz="1400">
                <a:latin typeface="Times New Roman" panose="02020603050405020304" pitchFamily="18" charset="0"/>
                <a:cs typeface="Times New Roman" panose="02020603050405020304" pitchFamily="18" charset="0"/>
              </a:rPr>
              <a:t>  </a:t>
            </a:r>
          </a:p>
        </p:txBody>
      </p:sp>
      <p:cxnSp>
        <p:nvCxnSpPr>
          <p:cNvPr id="103435" name="Straight Connector 3"/>
          <p:cNvCxnSpPr>
            <a:cxnSpLocks noChangeShapeType="1"/>
            <a:stCxn id="103434" idx="0"/>
          </p:cNvCxnSpPr>
          <p:nvPr/>
        </p:nvCxnSpPr>
        <p:spPr bwMode="auto">
          <a:xfrm>
            <a:off x="5835650" y="1441450"/>
            <a:ext cx="39688" cy="404495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03436" name="Straight Connector 7"/>
          <p:cNvCxnSpPr>
            <a:cxnSpLocks noChangeShapeType="1"/>
          </p:cNvCxnSpPr>
          <p:nvPr/>
        </p:nvCxnSpPr>
        <p:spPr bwMode="auto">
          <a:xfrm>
            <a:off x="5468938" y="1706563"/>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03437" name="Straight Connector 22"/>
          <p:cNvCxnSpPr>
            <a:cxnSpLocks noChangeShapeType="1"/>
          </p:cNvCxnSpPr>
          <p:nvPr/>
        </p:nvCxnSpPr>
        <p:spPr bwMode="auto">
          <a:xfrm>
            <a:off x="5465763" y="1989138"/>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03438" name="Straight Connector 20"/>
          <p:cNvCxnSpPr>
            <a:cxnSpLocks noChangeShapeType="1"/>
          </p:cNvCxnSpPr>
          <p:nvPr/>
        </p:nvCxnSpPr>
        <p:spPr bwMode="auto">
          <a:xfrm>
            <a:off x="5451475" y="5068888"/>
            <a:ext cx="846138"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03439" name="24-Point Star 18"/>
          <p:cNvSpPr>
            <a:spLocks noChangeArrowheads="1"/>
          </p:cNvSpPr>
          <p:nvPr/>
        </p:nvSpPr>
        <p:spPr bwMode="auto">
          <a:xfrm>
            <a:off x="3979863" y="1939925"/>
            <a:ext cx="1377950" cy="747713"/>
          </a:xfrm>
          <a:prstGeom prst="star24">
            <a:avLst>
              <a:gd name="adj" fmla="val 37500"/>
            </a:avLst>
          </a:prstGeom>
          <a:solidFill>
            <a:srgbClr val="FF0000"/>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000">
                <a:latin typeface="Times New Roman" panose="02020603050405020304" pitchFamily="18" charset="0"/>
                <a:cs typeface="Times New Roman" panose="02020603050405020304" pitchFamily="18" charset="0"/>
              </a:rPr>
              <a:t>blocked, </a:t>
            </a:r>
          </a:p>
          <a:p>
            <a:pPr>
              <a:spcBef>
                <a:spcPct val="0"/>
              </a:spcBef>
              <a:buFontTx/>
              <a:buNone/>
            </a:pPr>
            <a:r>
              <a:rPr lang="en-US" altLang="en-US" sz="1000">
                <a:latin typeface="Times New Roman" panose="02020603050405020304" pitchFamily="18" charset="0"/>
                <a:cs typeface="Times New Roman" panose="02020603050405020304" pitchFamily="18" charset="0"/>
              </a:rPr>
              <a:t>so delayed</a:t>
            </a:r>
          </a:p>
        </p:txBody>
      </p:sp>
      <p:sp>
        <p:nvSpPr>
          <p:cNvPr id="103440" name="Oval 19"/>
          <p:cNvSpPr>
            <a:spLocks noChangeArrowheads="1"/>
          </p:cNvSpPr>
          <p:nvPr/>
        </p:nvSpPr>
        <p:spPr bwMode="auto">
          <a:xfrm>
            <a:off x="3421063" y="2708275"/>
            <a:ext cx="508000" cy="374650"/>
          </a:xfrm>
          <a:prstGeom prst="ellipse">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cxnSp>
        <p:nvCxnSpPr>
          <p:cNvPr id="103441" name="Straight Arrow Connector 21"/>
          <p:cNvCxnSpPr>
            <a:cxnSpLocks noChangeShapeType="1"/>
          </p:cNvCxnSpPr>
          <p:nvPr/>
        </p:nvCxnSpPr>
        <p:spPr bwMode="auto">
          <a:xfrm flipH="1">
            <a:off x="3814763" y="2527300"/>
            <a:ext cx="346075" cy="168275"/>
          </a:xfrm>
          <a:prstGeom prst="straightConnector1">
            <a:avLst/>
          </a:prstGeom>
          <a:noFill/>
          <a:ln w="28575" algn="ctr">
            <a:solidFill>
              <a:srgbClr val="FF0000"/>
            </a:solidFill>
            <a:round/>
            <a:headEnd/>
            <a:tailEnd type="triangle" w="med" len="med"/>
          </a:ln>
          <a:extLst>
            <a:ext uri="{909E8E84-426E-40DD-AFC4-6F175D3DCCD1}">
              <a14:hiddenFill xmlns:a14="http://schemas.microsoft.com/office/drawing/2010/main">
                <a:noFill/>
              </a14:hiddenFill>
            </a:ext>
          </a:extLst>
        </p:spPr>
      </p:cxnSp>
      <p:grpSp>
        <p:nvGrpSpPr>
          <p:cNvPr id="103442" name="Group 26"/>
          <p:cNvGrpSpPr>
            <a:grpSpLocks/>
          </p:cNvGrpSpPr>
          <p:nvPr/>
        </p:nvGrpSpPr>
        <p:grpSpPr bwMode="auto">
          <a:xfrm>
            <a:off x="4217988" y="3338513"/>
            <a:ext cx="493712" cy="182562"/>
            <a:chOff x="4182838" y="3855384"/>
            <a:chExt cx="494581" cy="182594"/>
          </a:xfrm>
        </p:grpSpPr>
        <p:cxnSp>
          <p:nvCxnSpPr>
            <p:cNvPr id="103445" name="Straight Connector 27"/>
            <p:cNvCxnSpPr>
              <a:cxnSpLocks noChangeShapeType="1"/>
            </p:cNvCxnSpPr>
            <p:nvPr/>
          </p:nvCxnSpPr>
          <p:spPr bwMode="auto">
            <a:xfrm>
              <a:off x="4182838" y="3855384"/>
              <a:ext cx="494581" cy="173983"/>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03446" name="Straight Connector 28"/>
            <p:cNvCxnSpPr>
              <a:cxnSpLocks noChangeShapeType="1"/>
            </p:cNvCxnSpPr>
            <p:nvPr/>
          </p:nvCxnSpPr>
          <p:spPr bwMode="auto">
            <a:xfrm flipV="1">
              <a:off x="4182838" y="3855384"/>
              <a:ext cx="494581" cy="182594"/>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grpSp>
      <p:sp>
        <p:nvSpPr>
          <p:cNvPr id="103443" name="Oval 29"/>
          <p:cNvSpPr>
            <a:spLocks noChangeArrowheads="1"/>
          </p:cNvSpPr>
          <p:nvPr/>
        </p:nvSpPr>
        <p:spPr bwMode="auto">
          <a:xfrm>
            <a:off x="2466975" y="3043238"/>
            <a:ext cx="557213" cy="231775"/>
          </a:xfrm>
          <a:prstGeom prst="ellipse">
            <a:avLst/>
          </a:prstGeom>
          <a:noFill/>
          <a:ln w="9525" algn="ctr">
            <a:solidFill>
              <a:srgbClr val="00B05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103444" name="Oval 30"/>
          <p:cNvSpPr>
            <a:spLocks noChangeArrowheads="1"/>
          </p:cNvSpPr>
          <p:nvPr/>
        </p:nvSpPr>
        <p:spPr bwMode="auto">
          <a:xfrm>
            <a:off x="4664075" y="4060825"/>
            <a:ext cx="558800" cy="233363"/>
          </a:xfrm>
          <a:prstGeom prst="ellipse">
            <a:avLst/>
          </a:prstGeom>
          <a:noFill/>
          <a:ln w="9525" algn="ctr">
            <a:solidFill>
              <a:srgbClr val="00B05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8"/>
          <p:cNvSpPr>
            <a:spLocks noChangeArrowheads="1"/>
          </p:cNvSpPr>
          <p:nvPr/>
        </p:nvSpPr>
        <p:spPr bwMode="auto">
          <a:xfrm>
            <a:off x="1027113" y="427038"/>
            <a:ext cx="722788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buFontTx/>
              <a:buNone/>
            </a:pPr>
            <a:r>
              <a:rPr lang="en-US" altLang="en-US" sz="3600" b="1" u="sng">
                <a:latin typeface="Times New Roman" panose="02020603050405020304" pitchFamily="18" charset="0"/>
                <a:cs typeface="Times New Roman" panose="02020603050405020304" pitchFamily="18" charset="0"/>
              </a:rPr>
              <a:t>2PL enforces conflict-serializability</a:t>
            </a:r>
          </a:p>
        </p:txBody>
      </p:sp>
      <p:sp>
        <p:nvSpPr>
          <p:cNvPr id="18" name="Rectangle 3"/>
          <p:cNvSpPr txBox="1">
            <a:spLocks noChangeArrowheads="1"/>
          </p:cNvSpPr>
          <p:nvPr/>
        </p:nvSpPr>
        <p:spPr bwMode="auto">
          <a:xfrm>
            <a:off x="1358900" y="1701800"/>
            <a:ext cx="1949450"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1</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r>
              <a:rPr lang="en-US" altLang="en-US" sz="1400" i="1" kern="0" dirty="0">
                <a:solidFill>
                  <a:srgbClr val="FFC000"/>
                </a:solidFill>
                <a:latin typeface="Times New Roman" panose="02020603050405020304" pitchFamily="18" charset="0"/>
                <a:cs typeface="Times New Roman" panose="02020603050405020304" pitchFamily="18" charset="0"/>
              </a:rPr>
              <a:t>l</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(A); Read(A); </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A </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 A+100</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r>
              <a:rPr lang="en-US" altLang="en-US" sz="1400" i="1" kern="0" dirty="0">
                <a:solidFill>
                  <a:srgbClr val="FFC000"/>
                </a:solidFill>
                <a:latin typeface="Times New Roman" panose="02020603050405020304" pitchFamily="18" charset="0"/>
                <a:cs typeface="Times New Roman" panose="02020603050405020304" pitchFamily="18" charset="0"/>
              </a:rPr>
              <a:t>l</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(B); Read(B); </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B </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  B+100; </a:t>
            </a:r>
            <a:r>
              <a:rPr lang="en-US" altLang="en-US" sz="1400" i="1" kern="0" dirty="0">
                <a:solidFill>
                  <a:srgbClr val="FFC000"/>
                </a:solidFill>
                <a:latin typeface="Times New Roman" panose="02020603050405020304" pitchFamily="18" charset="0"/>
                <a:cs typeface="Times New Roman" panose="02020603050405020304" pitchFamily="18" charset="0"/>
              </a:rPr>
              <a:t>u</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(A)</a:t>
            </a:r>
            <a:r>
              <a:rPr lang="en-US" altLang="en-US" sz="1400" b="1" kern="0" dirty="0">
                <a:solidFill>
                  <a:srgbClr val="FFC000"/>
                </a:solidFill>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Write(B);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algn="ctr" eaLnBrk="1" hangingPunct="1">
              <a:buFontTx/>
              <a:buNone/>
              <a:defRPr/>
            </a:pPr>
            <a:r>
              <a:rPr lang="en-US" altLang="en-US" sz="1400" kern="0" dirty="0"/>
              <a:t>			</a:t>
            </a:r>
          </a:p>
        </p:txBody>
      </p:sp>
      <p:cxnSp>
        <p:nvCxnSpPr>
          <p:cNvPr id="104452" name="Straight Connector 25"/>
          <p:cNvCxnSpPr>
            <a:cxnSpLocks noChangeShapeType="1"/>
          </p:cNvCxnSpPr>
          <p:nvPr/>
        </p:nvCxnSpPr>
        <p:spPr bwMode="auto">
          <a:xfrm>
            <a:off x="1360488" y="1992313"/>
            <a:ext cx="1947862"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33" name="Rectangle 3"/>
          <p:cNvSpPr txBox="1">
            <a:spLocks noChangeArrowheads="1"/>
          </p:cNvSpPr>
          <p:nvPr/>
        </p:nvSpPr>
        <p:spPr bwMode="auto">
          <a:xfrm>
            <a:off x="3328988" y="1701800"/>
            <a:ext cx="1941512"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2</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solidFill>
                  <a:srgbClr val="FFC000"/>
                </a:solidFill>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l</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Read(A);</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A</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2;</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l</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Read(B);</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B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B</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2;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Write(B);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p>
          <a:p>
            <a:pPr algn="ctr" eaLnBrk="1" hangingPunct="1">
              <a:buFontTx/>
              <a:buNone/>
              <a:defRPr/>
            </a:pPr>
            <a:r>
              <a:rPr lang="en-US" altLang="en-US" sz="1400" kern="0" dirty="0"/>
              <a:t>			</a:t>
            </a:r>
          </a:p>
        </p:txBody>
      </p:sp>
      <p:cxnSp>
        <p:nvCxnSpPr>
          <p:cNvPr id="104454" name="Straight Connector 34"/>
          <p:cNvCxnSpPr>
            <a:cxnSpLocks noChangeShapeType="1"/>
          </p:cNvCxnSpPr>
          <p:nvPr/>
        </p:nvCxnSpPr>
        <p:spPr bwMode="auto">
          <a:xfrm flipV="1">
            <a:off x="3336925" y="1992313"/>
            <a:ext cx="1933575" cy="7937"/>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04455" name="Rectangle 2"/>
          <p:cNvSpPr>
            <a:spLocks noGrp="1" noChangeArrowheads="1"/>
          </p:cNvSpPr>
          <p:nvPr>
            <p:ph type="title"/>
          </p:nvPr>
        </p:nvSpPr>
        <p:spPr>
          <a:xfrm>
            <a:off x="2593975" y="1355725"/>
            <a:ext cx="1571625" cy="339725"/>
          </a:xfrm>
        </p:spPr>
        <p:txBody>
          <a:bodyPr/>
          <a:lstStyle/>
          <a:p>
            <a:pPr eaLnBrk="1" hangingPunct="1"/>
            <a:r>
              <a:rPr lang="en-US" altLang="en-US" sz="1400">
                <a:latin typeface="Times New Roman" panose="02020603050405020304" pitchFamily="18" charset="0"/>
                <a:cs typeface="Times New Roman" panose="02020603050405020304" pitchFamily="18" charset="0"/>
              </a:rPr>
              <a:t>Schedule D</a:t>
            </a:r>
          </a:p>
        </p:txBody>
      </p:sp>
      <p:grpSp>
        <p:nvGrpSpPr>
          <p:cNvPr id="104456" name="Group 8"/>
          <p:cNvGrpSpPr>
            <a:grpSpLocks/>
          </p:cNvGrpSpPr>
          <p:nvPr/>
        </p:nvGrpSpPr>
        <p:grpSpPr bwMode="auto">
          <a:xfrm>
            <a:off x="2232025" y="2546350"/>
            <a:ext cx="493713" cy="182563"/>
            <a:chOff x="2869720" y="2296910"/>
            <a:chExt cx="494581" cy="182594"/>
          </a:xfrm>
        </p:grpSpPr>
        <p:cxnSp>
          <p:nvCxnSpPr>
            <p:cNvPr id="104471" name="Straight Connector 2"/>
            <p:cNvCxnSpPr>
              <a:cxnSpLocks noChangeShapeType="1"/>
            </p:cNvCxnSpPr>
            <p:nvPr/>
          </p:nvCxnSpPr>
          <p:spPr bwMode="auto">
            <a:xfrm>
              <a:off x="2869720" y="2296910"/>
              <a:ext cx="494581" cy="173983"/>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04472" name="Straight Connector 16"/>
            <p:cNvCxnSpPr>
              <a:cxnSpLocks noChangeShapeType="1"/>
            </p:cNvCxnSpPr>
            <p:nvPr/>
          </p:nvCxnSpPr>
          <p:spPr bwMode="auto">
            <a:xfrm flipV="1">
              <a:off x="2869720" y="2296910"/>
              <a:ext cx="494581" cy="182594"/>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grpSp>
      <p:sp>
        <p:nvSpPr>
          <p:cNvPr id="104457" name="TextBox 13"/>
          <p:cNvSpPr txBox="1">
            <a:spLocks noChangeArrowheads="1"/>
          </p:cNvSpPr>
          <p:nvPr/>
        </p:nvSpPr>
        <p:spPr bwMode="auto">
          <a:xfrm>
            <a:off x="7029450" y="1157288"/>
            <a:ext cx="1246188" cy="1476375"/>
          </a:xfrm>
          <a:prstGeom prst="rect">
            <a:avLst/>
          </a:prstGeom>
          <a:solidFill>
            <a:srgbClr val="FFFF00"/>
          </a:solidFill>
          <a:ln w="19050">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800">
                <a:latin typeface="Times New Roman" panose="02020603050405020304" pitchFamily="18" charset="0"/>
                <a:cs typeface="Times New Roman" panose="02020603050405020304" pitchFamily="18" charset="0"/>
              </a:rPr>
              <a:t>In a transaction, all lockings precede all unlockings</a:t>
            </a:r>
          </a:p>
        </p:txBody>
      </p:sp>
      <p:sp>
        <p:nvSpPr>
          <p:cNvPr id="104458" name="Text Box 7"/>
          <p:cNvSpPr txBox="1">
            <a:spLocks noChangeArrowheads="1"/>
          </p:cNvSpPr>
          <p:nvPr/>
        </p:nvSpPr>
        <p:spPr bwMode="auto">
          <a:xfrm>
            <a:off x="5407025" y="1441450"/>
            <a:ext cx="857250" cy="392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1400">
                <a:latin typeface="Times New Roman" panose="02020603050405020304" pitchFamily="18" charset="0"/>
                <a:cs typeface="Times New Roman" panose="02020603050405020304" pitchFamily="18" charset="0"/>
              </a:rPr>
              <a:t>  A       B</a:t>
            </a:r>
          </a:p>
          <a:p>
            <a:pPr eaLnBrk="1" hangingPunct="1">
              <a:buFontTx/>
              <a:buNone/>
            </a:pPr>
            <a:r>
              <a:rPr lang="en-US" altLang="en-US" sz="1400">
                <a:latin typeface="Times New Roman" panose="02020603050405020304" pitchFamily="18" charset="0"/>
                <a:cs typeface="Times New Roman" panose="02020603050405020304" pitchFamily="18" charset="0"/>
              </a:rPr>
              <a:t> 25      25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125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r>
              <a:rPr lang="en-US" altLang="en-US" sz="1400">
                <a:latin typeface="Times New Roman" panose="02020603050405020304" pitchFamily="18" charset="0"/>
                <a:cs typeface="Times New Roman" panose="02020603050405020304" pitchFamily="18" charset="0"/>
              </a:rPr>
              <a:t>  </a:t>
            </a:r>
          </a:p>
        </p:txBody>
      </p:sp>
      <p:cxnSp>
        <p:nvCxnSpPr>
          <p:cNvPr id="104459" name="Straight Connector 3"/>
          <p:cNvCxnSpPr>
            <a:cxnSpLocks noChangeShapeType="1"/>
            <a:stCxn id="104458" idx="0"/>
          </p:cNvCxnSpPr>
          <p:nvPr/>
        </p:nvCxnSpPr>
        <p:spPr bwMode="auto">
          <a:xfrm>
            <a:off x="5835650" y="1441450"/>
            <a:ext cx="39688" cy="404495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04460" name="Straight Connector 7"/>
          <p:cNvCxnSpPr>
            <a:cxnSpLocks noChangeShapeType="1"/>
          </p:cNvCxnSpPr>
          <p:nvPr/>
        </p:nvCxnSpPr>
        <p:spPr bwMode="auto">
          <a:xfrm>
            <a:off x="5468938" y="1706563"/>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04461" name="Straight Connector 22"/>
          <p:cNvCxnSpPr>
            <a:cxnSpLocks noChangeShapeType="1"/>
          </p:cNvCxnSpPr>
          <p:nvPr/>
        </p:nvCxnSpPr>
        <p:spPr bwMode="auto">
          <a:xfrm>
            <a:off x="5465763" y="1989138"/>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04462" name="Straight Connector 20"/>
          <p:cNvCxnSpPr>
            <a:cxnSpLocks noChangeShapeType="1"/>
          </p:cNvCxnSpPr>
          <p:nvPr/>
        </p:nvCxnSpPr>
        <p:spPr bwMode="auto">
          <a:xfrm>
            <a:off x="5451475" y="5068888"/>
            <a:ext cx="846138"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04463" name="24-Point Star 18"/>
          <p:cNvSpPr>
            <a:spLocks noChangeArrowheads="1"/>
          </p:cNvSpPr>
          <p:nvPr/>
        </p:nvSpPr>
        <p:spPr bwMode="auto">
          <a:xfrm>
            <a:off x="3979863" y="1939925"/>
            <a:ext cx="1377950" cy="747713"/>
          </a:xfrm>
          <a:prstGeom prst="star24">
            <a:avLst>
              <a:gd name="adj" fmla="val 37500"/>
            </a:avLst>
          </a:prstGeom>
          <a:solidFill>
            <a:srgbClr val="FF0000"/>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000">
                <a:latin typeface="Times New Roman" panose="02020603050405020304" pitchFamily="18" charset="0"/>
                <a:cs typeface="Times New Roman" panose="02020603050405020304" pitchFamily="18" charset="0"/>
              </a:rPr>
              <a:t>blocked, </a:t>
            </a:r>
          </a:p>
          <a:p>
            <a:pPr>
              <a:spcBef>
                <a:spcPct val="0"/>
              </a:spcBef>
              <a:buFontTx/>
              <a:buNone/>
            </a:pPr>
            <a:r>
              <a:rPr lang="en-US" altLang="en-US" sz="1000">
                <a:latin typeface="Times New Roman" panose="02020603050405020304" pitchFamily="18" charset="0"/>
                <a:cs typeface="Times New Roman" panose="02020603050405020304" pitchFamily="18" charset="0"/>
              </a:rPr>
              <a:t>so delayed</a:t>
            </a:r>
          </a:p>
        </p:txBody>
      </p:sp>
      <p:sp>
        <p:nvSpPr>
          <p:cNvPr id="104464" name="Oval 19"/>
          <p:cNvSpPr>
            <a:spLocks noChangeArrowheads="1"/>
          </p:cNvSpPr>
          <p:nvPr/>
        </p:nvSpPr>
        <p:spPr bwMode="auto">
          <a:xfrm>
            <a:off x="3421063" y="2708275"/>
            <a:ext cx="508000" cy="374650"/>
          </a:xfrm>
          <a:prstGeom prst="ellipse">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cxnSp>
        <p:nvCxnSpPr>
          <p:cNvPr id="104465" name="Straight Arrow Connector 21"/>
          <p:cNvCxnSpPr>
            <a:cxnSpLocks noChangeShapeType="1"/>
          </p:cNvCxnSpPr>
          <p:nvPr/>
        </p:nvCxnSpPr>
        <p:spPr bwMode="auto">
          <a:xfrm flipH="1">
            <a:off x="3814763" y="2527300"/>
            <a:ext cx="346075" cy="168275"/>
          </a:xfrm>
          <a:prstGeom prst="straightConnector1">
            <a:avLst/>
          </a:prstGeom>
          <a:noFill/>
          <a:ln w="28575" algn="ctr">
            <a:solidFill>
              <a:srgbClr val="FF0000"/>
            </a:solidFill>
            <a:round/>
            <a:headEnd/>
            <a:tailEnd type="triangle" w="med" len="med"/>
          </a:ln>
          <a:extLst>
            <a:ext uri="{909E8E84-426E-40DD-AFC4-6F175D3DCCD1}">
              <a14:hiddenFill xmlns:a14="http://schemas.microsoft.com/office/drawing/2010/main">
                <a:noFill/>
              </a14:hiddenFill>
            </a:ext>
          </a:extLst>
        </p:spPr>
      </p:cxnSp>
      <p:grpSp>
        <p:nvGrpSpPr>
          <p:cNvPr id="104466" name="Group 26"/>
          <p:cNvGrpSpPr>
            <a:grpSpLocks/>
          </p:cNvGrpSpPr>
          <p:nvPr/>
        </p:nvGrpSpPr>
        <p:grpSpPr bwMode="auto">
          <a:xfrm>
            <a:off x="4217988" y="3338513"/>
            <a:ext cx="493712" cy="182562"/>
            <a:chOff x="4182838" y="3855384"/>
            <a:chExt cx="494581" cy="182594"/>
          </a:xfrm>
        </p:grpSpPr>
        <p:cxnSp>
          <p:nvCxnSpPr>
            <p:cNvPr id="104469" name="Straight Connector 27"/>
            <p:cNvCxnSpPr>
              <a:cxnSpLocks noChangeShapeType="1"/>
            </p:cNvCxnSpPr>
            <p:nvPr/>
          </p:nvCxnSpPr>
          <p:spPr bwMode="auto">
            <a:xfrm>
              <a:off x="4182838" y="3855384"/>
              <a:ext cx="494581" cy="173983"/>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04470" name="Straight Connector 28"/>
            <p:cNvCxnSpPr>
              <a:cxnSpLocks noChangeShapeType="1"/>
            </p:cNvCxnSpPr>
            <p:nvPr/>
          </p:nvCxnSpPr>
          <p:spPr bwMode="auto">
            <a:xfrm flipV="1">
              <a:off x="4182838" y="3855384"/>
              <a:ext cx="494581" cy="182594"/>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grpSp>
      <p:sp>
        <p:nvSpPr>
          <p:cNvPr id="104467" name="Oval 29"/>
          <p:cNvSpPr>
            <a:spLocks noChangeArrowheads="1"/>
          </p:cNvSpPr>
          <p:nvPr/>
        </p:nvSpPr>
        <p:spPr bwMode="auto">
          <a:xfrm>
            <a:off x="2466975" y="3043238"/>
            <a:ext cx="557213" cy="231775"/>
          </a:xfrm>
          <a:prstGeom prst="ellipse">
            <a:avLst/>
          </a:prstGeom>
          <a:noFill/>
          <a:ln w="9525" algn="ctr">
            <a:solidFill>
              <a:srgbClr val="FFC00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104468" name="Oval 30"/>
          <p:cNvSpPr>
            <a:spLocks noChangeArrowheads="1"/>
          </p:cNvSpPr>
          <p:nvPr/>
        </p:nvSpPr>
        <p:spPr bwMode="auto">
          <a:xfrm>
            <a:off x="4664075" y="4060825"/>
            <a:ext cx="558800" cy="233363"/>
          </a:xfrm>
          <a:prstGeom prst="ellipse">
            <a:avLst/>
          </a:prstGeom>
          <a:noFill/>
          <a:ln w="9525" algn="ctr">
            <a:solidFill>
              <a:srgbClr val="00B05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8"/>
          <p:cNvSpPr>
            <a:spLocks noChangeArrowheads="1"/>
          </p:cNvSpPr>
          <p:nvPr/>
        </p:nvSpPr>
        <p:spPr bwMode="auto">
          <a:xfrm>
            <a:off x="1027113" y="427038"/>
            <a:ext cx="722788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buFontTx/>
              <a:buNone/>
            </a:pPr>
            <a:r>
              <a:rPr lang="en-US" altLang="en-US" sz="3600" b="1" u="sng">
                <a:latin typeface="Times New Roman" panose="02020603050405020304" pitchFamily="18" charset="0"/>
                <a:cs typeface="Times New Roman" panose="02020603050405020304" pitchFamily="18" charset="0"/>
              </a:rPr>
              <a:t>2PL enforces conflict-serializability</a:t>
            </a:r>
          </a:p>
        </p:txBody>
      </p:sp>
      <p:sp>
        <p:nvSpPr>
          <p:cNvPr id="18" name="Rectangle 3"/>
          <p:cNvSpPr txBox="1">
            <a:spLocks noChangeArrowheads="1"/>
          </p:cNvSpPr>
          <p:nvPr/>
        </p:nvSpPr>
        <p:spPr bwMode="auto">
          <a:xfrm>
            <a:off x="1358900" y="1701800"/>
            <a:ext cx="1949450"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1</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r>
              <a:rPr lang="en-US" altLang="en-US" sz="1400" i="1" kern="0" dirty="0">
                <a:solidFill>
                  <a:srgbClr val="FFC000"/>
                </a:solidFill>
                <a:latin typeface="Times New Roman" panose="02020603050405020304" pitchFamily="18" charset="0"/>
                <a:cs typeface="Times New Roman" panose="02020603050405020304" pitchFamily="18" charset="0"/>
              </a:rPr>
              <a:t>l</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(A); Read(A); </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A </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 A+100</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r>
              <a:rPr lang="en-US" altLang="en-US" sz="1400" i="1" kern="0" dirty="0">
                <a:solidFill>
                  <a:srgbClr val="FFC000"/>
                </a:solidFill>
                <a:latin typeface="Times New Roman" panose="02020603050405020304" pitchFamily="18" charset="0"/>
                <a:cs typeface="Times New Roman" panose="02020603050405020304" pitchFamily="18" charset="0"/>
              </a:rPr>
              <a:t>l</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(B); Read(B); </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B </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  B+100; </a:t>
            </a:r>
            <a:r>
              <a:rPr lang="en-US" altLang="en-US" sz="1400" i="1" kern="0" dirty="0">
                <a:solidFill>
                  <a:srgbClr val="FFC000"/>
                </a:solidFill>
                <a:latin typeface="Times New Roman" panose="02020603050405020304" pitchFamily="18" charset="0"/>
                <a:cs typeface="Times New Roman" panose="02020603050405020304" pitchFamily="18" charset="0"/>
              </a:rPr>
              <a:t>u</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(A);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Write(B);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algn="ctr" eaLnBrk="1" hangingPunct="1">
              <a:buFontTx/>
              <a:buNone/>
              <a:defRPr/>
            </a:pPr>
            <a:r>
              <a:rPr lang="en-US" altLang="en-US" sz="1400" kern="0" dirty="0"/>
              <a:t>			</a:t>
            </a:r>
          </a:p>
        </p:txBody>
      </p:sp>
      <p:cxnSp>
        <p:nvCxnSpPr>
          <p:cNvPr id="105476" name="Straight Connector 25"/>
          <p:cNvCxnSpPr>
            <a:cxnSpLocks noChangeShapeType="1"/>
          </p:cNvCxnSpPr>
          <p:nvPr/>
        </p:nvCxnSpPr>
        <p:spPr bwMode="auto">
          <a:xfrm>
            <a:off x="1360488" y="1992313"/>
            <a:ext cx="1947862"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33" name="Rectangle 3"/>
          <p:cNvSpPr txBox="1">
            <a:spLocks noChangeArrowheads="1"/>
          </p:cNvSpPr>
          <p:nvPr/>
        </p:nvSpPr>
        <p:spPr bwMode="auto">
          <a:xfrm>
            <a:off x="3328988" y="1701800"/>
            <a:ext cx="1941512"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2</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i="1" kern="0" dirty="0">
                <a:solidFill>
                  <a:srgbClr val="FFC000"/>
                </a:solidFill>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l</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Read(A);</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A</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2;</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l</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Read(B);</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B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B</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2;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Write(B);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p>
          <a:p>
            <a:pPr algn="ctr" eaLnBrk="1" hangingPunct="1">
              <a:buFontTx/>
              <a:buNone/>
              <a:defRPr/>
            </a:pPr>
            <a:r>
              <a:rPr lang="en-US" altLang="en-US" sz="1400" kern="0" dirty="0"/>
              <a:t>			</a:t>
            </a:r>
          </a:p>
        </p:txBody>
      </p:sp>
      <p:cxnSp>
        <p:nvCxnSpPr>
          <p:cNvPr id="105478" name="Straight Connector 34"/>
          <p:cNvCxnSpPr>
            <a:cxnSpLocks noChangeShapeType="1"/>
          </p:cNvCxnSpPr>
          <p:nvPr/>
        </p:nvCxnSpPr>
        <p:spPr bwMode="auto">
          <a:xfrm flipV="1">
            <a:off x="3336925" y="1992313"/>
            <a:ext cx="1933575" cy="7937"/>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05479" name="Rectangle 2"/>
          <p:cNvSpPr>
            <a:spLocks noGrp="1" noChangeArrowheads="1"/>
          </p:cNvSpPr>
          <p:nvPr>
            <p:ph type="title"/>
          </p:nvPr>
        </p:nvSpPr>
        <p:spPr>
          <a:xfrm>
            <a:off x="2593975" y="1355725"/>
            <a:ext cx="1571625" cy="339725"/>
          </a:xfrm>
        </p:spPr>
        <p:txBody>
          <a:bodyPr/>
          <a:lstStyle/>
          <a:p>
            <a:pPr eaLnBrk="1" hangingPunct="1"/>
            <a:r>
              <a:rPr lang="en-US" altLang="en-US" sz="1400">
                <a:latin typeface="Times New Roman" panose="02020603050405020304" pitchFamily="18" charset="0"/>
                <a:cs typeface="Times New Roman" panose="02020603050405020304" pitchFamily="18" charset="0"/>
              </a:rPr>
              <a:t>Schedule D</a:t>
            </a:r>
          </a:p>
        </p:txBody>
      </p:sp>
      <p:grpSp>
        <p:nvGrpSpPr>
          <p:cNvPr id="105480" name="Group 8"/>
          <p:cNvGrpSpPr>
            <a:grpSpLocks/>
          </p:cNvGrpSpPr>
          <p:nvPr/>
        </p:nvGrpSpPr>
        <p:grpSpPr bwMode="auto">
          <a:xfrm>
            <a:off x="2232025" y="2546350"/>
            <a:ext cx="2444750" cy="1474788"/>
            <a:chOff x="2869720" y="2296910"/>
            <a:chExt cx="2446050" cy="1473662"/>
          </a:xfrm>
        </p:grpSpPr>
        <p:cxnSp>
          <p:nvCxnSpPr>
            <p:cNvPr id="105489" name="Straight Connector 2"/>
            <p:cNvCxnSpPr>
              <a:cxnSpLocks noChangeShapeType="1"/>
            </p:cNvCxnSpPr>
            <p:nvPr/>
          </p:nvCxnSpPr>
          <p:spPr bwMode="auto">
            <a:xfrm>
              <a:off x="2869720" y="2296910"/>
              <a:ext cx="494581" cy="173983"/>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05490" name="Straight Connector 16"/>
            <p:cNvCxnSpPr>
              <a:cxnSpLocks noChangeShapeType="1"/>
            </p:cNvCxnSpPr>
            <p:nvPr/>
          </p:nvCxnSpPr>
          <p:spPr bwMode="auto">
            <a:xfrm flipV="1">
              <a:off x="2869720" y="2296910"/>
              <a:ext cx="494581" cy="182594"/>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05491" name="Straight Connector 23"/>
            <p:cNvCxnSpPr>
              <a:cxnSpLocks noChangeShapeType="1"/>
            </p:cNvCxnSpPr>
            <p:nvPr/>
          </p:nvCxnSpPr>
          <p:spPr bwMode="auto">
            <a:xfrm>
              <a:off x="4821189" y="3587978"/>
              <a:ext cx="494581" cy="173983"/>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05492" name="Straight Connector 24"/>
            <p:cNvCxnSpPr>
              <a:cxnSpLocks noChangeShapeType="1"/>
            </p:cNvCxnSpPr>
            <p:nvPr/>
          </p:nvCxnSpPr>
          <p:spPr bwMode="auto">
            <a:xfrm flipV="1">
              <a:off x="4821189" y="3587978"/>
              <a:ext cx="494581" cy="182594"/>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grpSp>
      <p:sp>
        <p:nvSpPr>
          <p:cNvPr id="105481" name="TextBox 13"/>
          <p:cNvSpPr txBox="1">
            <a:spLocks noChangeArrowheads="1"/>
          </p:cNvSpPr>
          <p:nvPr/>
        </p:nvSpPr>
        <p:spPr bwMode="auto">
          <a:xfrm>
            <a:off x="7029450" y="1157288"/>
            <a:ext cx="1246188" cy="1476375"/>
          </a:xfrm>
          <a:prstGeom prst="rect">
            <a:avLst/>
          </a:prstGeom>
          <a:solidFill>
            <a:srgbClr val="FFFF00"/>
          </a:solidFill>
          <a:ln w="19050">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800">
                <a:latin typeface="Times New Roman" panose="02020603050405020304" pitchFamily="18" charset="0"/>
                <a:cs typeface="Times New Roman" panose="02020603050405020304" pitchFamily="18" charset="0"/>
              </a:rPr>
              <a:t>In a transaction, all lockings precede all unlockings</a:t>
            </a:r>
          </a:p>
        </p:txBody>
      </p:sp>
      <p:sp>
        <p:nvSpPr>
          <p:cNvPr id="105482" name="Text Box 7"/>
          <p:cNvSpPr txBox="1">
            <a:spLocks noChangeArrowheads="1"/>
          </p:cNvSpPr>
          <p:nvPr/>
        </p:nvSpPr>
        <p:spPr bwMode="auto">
          <a:xfrm>
            <a:off x="5407025" y="1441450"/>
            <a:ext cx="857250" cy="392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1400">
                <a:latin typeface="Times New Roman" panose="02020603050405020304" pitchFamily="18" charset="0"/>
                <a:cs typeface="Times New Roman" panose="02020603050405020304" pitchFamily="18" charset="0"/>
              </a:rPr>
              <a:t>  A       B</a:t>
            </a:r>
          </a:p>
          <a:p>
            <a:pPr eaLnBrk="1" hangingPunct="1">
              <a:buFontTx/>
              <a:buNone/>
            </a:pPr>
            <a:r>
              <a:rPr lang="en-US" altLang="en-US" sz="1400">
                <a:latin typeface="Times New Roman" panose="02020603050405020304" pitchFamily="18" charset="0"/>
                <a:cs typeface="Times New Roman" panose="02020603050405020304" pitchFamily="18" charset="0"/>
              </a:rPr>
              <a:t> 25      25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125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r>
              <a:rPr lang="en-US" altLang="en-US" sz="1400">
                <a:latin typeface="Times New Roman" panose="02020603050405020304" pitchFamily="18" charset="0"/>
                <a:cs typeface="Times New Roman" panose="02020603050405020304" pitchFamily="18" charset="0"/>
              </a:rPr>
              <a:t>  </a:t>
            </a:r>
          </a:p>
        </p:txBody>
      </p:sp>
      <p:cxnSp>
        <p:nvCxnSpPr>
          <p:cNvPr id="105483" name="Straight Connector 3"/>
          <p:cNvCxnSpPr>
            <a:cxnSpLocks noChangeShapeType="1"/>
            <a:stCxn id="105482" idx="0"/>
          </p:cNvCxnSpPr>
          <p:nvPr/>
        </p:nvCxnSpPr>
        <p:spPr bwMode="auto">
          <a:xfrm>
            <a:off x="5835650" y="1441450"/>
            <a:ext cx="39688" cy="404495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05484" name="Straight Connector 7"/>
          <p:cNvCxnSpPr>
            <a:cxnSpLocks noChangeShapeType="1"/>
          </p:cNvCxnSpPr>
          <p:nvPr/>
        </p:nvCxnSpPr>
        <p:spPr bwMode="auto">
          <a:xfrm>
            <a:off x="5468938" y="1706563"/>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05485" name="Straight Connector 22"/>
          <p:cNvCxnSpPr>
            <a:cxnSpLocks noChangeShapeType="1"/>
          </p:cNvCxnSpPr>
          <p:nvPr/>
        </p:nvCxnSpPr>
        <p:spPr bwMode="auto">
          <a:xfrm>
            <a:off x="5465763" y="1989138"/>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05486" name="Straight Connector 20"/>
          <p:cNvCxnSpPr>
            <a:cxnSpLocks noChangeShapeType="1"/>
          </p:cNvCxnSpPr>
          <p:nvPr/>
        </p:nvCxnSpPr>
        <p:spPr bwMode="auto">
          <a:xfrm>
            <a:off x="5451475" y="5068888"/>
            <a:ext cx="846138"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05487" name="Oval 18"/>
          <p:cNvSpPr>
            <a:spLocks noChangeArrowheads="1"/>
          </p:cNvSpPr>
          <p:nvPr/>
        </p:nvSpPr>
        <p:spPr bwMode="auto">
          <a:xfrm>
            <a:off x="2466975" y="3043238"/>
            <a:ext cx="557213" cy="231775"/>
          </a:xfrm>
          <a:prstGeom prst="ellipse">
            <a:avLst/>
          </a:prstGeom>
          <a:noFill/>
          <a:ln w="9525" algn="ctr">
            <a:solidFill>
              <a:srgbClr val="FFC00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105488" name="Oval 19"/>
          <p:cNvSpPr>
            <a:spLocks noChangeArrowheads="1"/>
          </p:cNvSpPr>
          <p:nvPr/>
        </p:nvSpPr>
        <p:spPr bwMode="auto">
          <a:xfrm>
            <a:off x="4629150" y="4567238"/>
            <a:ext cx="557213" cy="231775"/>
          </a:xfrm>
          <a:prstGeom prst="ellipse">
            <a:avLst/>
          </a:prstGeom>
          <a:noFill/>
          <a:ln w="9525" algn="ctr">
            <a:solidFill>
              <a:srgbClr val="00B05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8"/>
          <p:cNvSpPr>
            <a:spLocks noChangeArrowheads="1"/>
          </p:cNvSpPr>
          <p:nvPr/>
        </p:nvSpPr>
        <p:spPr bwMode="auto">
          <a:xfrm>
            <a:off x="1027113" y="427038"/>
            <a:ext cx="722788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buFontTx/>
              <a:buNone/>
            </a:pPr>
            <a:r>
              <a:rPr lang="en-US" altLang="en-US" sz="3600" b="1" u="sng">
                <a:latin typeface="Times New Roman" panose="02020603050405020304" pitchFamily="18" charset="0"/>
                <a:cs typeface="Times New Roman" panose="02020603050405020304" pitchFamily="18" charset="0"/>
              </a:rPr>
              <a:t>2PL enforces conflict-serializability</a:t>
            </a:r>
          </a:p>
        </p:txBody>
      </p:sp>
      <p:sp>
        <p:nvSpPr>
          <p:cNvPr id="18" name="Rectangle 3"/>
          <p:cNvSpPr txBox="1">
            <a:spLocks noChangeArrowheads="1"/>
          </p:cNvSpPr>
          <p:nvPr/>
        </p:nvSpPr>
        <p:spPr bwMode="auto">
          <a:xfrm>
            <a:off x="1358900" y="1701800"/>
            <a:ext cx="1949450"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1</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r>
              <a:rPr lang="en-US" altLang="en-US" sz="1400" i="1" kern="0" dirty="0">
                <a:solidFill>
                  <a:srgbClr val="FFC000"/>
                </a:solidFill>
                <a:latin typeface="Times New Roman" panose="02020603050405020304" pitchFamily="18" charset="0"/>
                <a:cs typeface="Times New Roman" panose="02020603050405020304" pitchFamily="18" charset="0"/>
              </a:rPr>
              <a:t>l</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(A); Read(A); </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A </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 A+100</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r>
              <a:rPr lang="en-US" altLang="en-US" sz="1400" i="1" kern="0" dirty="0">
                <a:solidFill>
                  <a:srgbClr val="FFC000"/>
                </a:solidFill>
                <a:latin typeface="Times New Roman" panose="02020603050405020304" pitchFamily="18" charset="0"/>
                <a:cs typeface="Times New Roman" panose="02020603050405020304" pitchFamily="18" charset="0"/>
              </a:rPr>
              <a:t>l</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(B); Read(B); </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B </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  B+100; </a:t>
            </a:r>
            <a:r>
              <a:rPr lang="en-US" altLang="en-US" sz="1400" i="1" kern="0" dirty="0">
                <a:solidFill>
                  <a:srgbClr val="FFC000"/>
                </a:solidFill>
                <a:latin typeface="Times New Roman" panose="02020603050405020304" pitchFamily="18" charset="0"/>
                <a:cs typeface="Times New Roman" panose="02020603050405020304" pitchFamily="18" charset="0"/>
              </a:rPr>
              <a:t>u</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(A);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Write(B);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algn="ctr" eaLnBrk="1" hangingPunct="1">
              <a:buFontTx/>
              <a:buNone/>
              <a:defRPr/>
            </a:pPr>
            <a:r>
              <a:rPr lang="en-US" altLang="en-US" sz="1400" kern="0" dirty="0"/>
              <a:t>			</a:t>
            </a:r>
          </a:p>
        </p:txBody>
      </p:sp>
      <p:cxnSp>
        <p:nvCxnSpPr>
          <p:cNvPr id="106500" name="Straight Connector 25"/>
          <p:cNvCxnSpPr>
            <a:cxnSpLocks noChangeShapeType="1"/>
          </p:cNvCxnSpPr>
          <p:nvPr/>
        </p:nvCxnSpPr>
        <p:spPr bwMode="auto">
          <a:xfrm>
            <a:off x="1360488" y="1992313"/>
            <a:ext cx="1947862"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33" name="Rectangle 3"/>
          <p:cNvSpPr txBox="1">
            <a:spLocks noChangeArrowheads="1"/>
          </p:cNvSpPr>
          <p:nvPr/>
        </p:nvSpPr>
        <p:spPr bwMode="auto">
          <a:xfrm>
            <a:off x="3328988" y="1701800"/>
            <a:ext cx="1941512"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2</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i="1" kern="0" dirty="0">
                <a:solidFill>
                  <a:srgbClr val="FFC000"/>
                </a:solidFill>
                <a:latin typeface="Times New Roman" panose="02020603050405020304" pitchFamily="18" charset="0"/>
                <a:cs typeface="Times New Roman" panose="02020603050405020304" pitchFamily="18" charset="0"/>
              </a:rPr>
              <a:t>  l</a:t>
            </a:r>
            <a:r>
              <a:rPr lang="en-US" altLang="en-US" sz="1400" kern="0" baseline="-25000" dirty="0">
                <a:solidFill>
                  <a:srgbClr val="FFC000"/>
                </a:solidFill>
                <a:latin typeface="Times New Roman" panose="02020603050405020304" pitchFamily="18" charset="0"/>
                <a:cs typeface="Times New Roman" panose="02020603050405020304" pitchFamily="18" charset="0"/>
              </a:rPr>
              <a:t>2</a:t>
            </a:r>
            <a:r>
              <a:rPr lang="en-US" altLang="en-US" sz="1400" kern="0" dirty="0">
                <a:solidFill>
                  <a:srgbClr val="FFC000"/>
                </a:solidFill>
                <a:latin typeface="Times New Roman" panose="02020603050405020304" pitchFamily="18" charset="0"/>
                <a:cs typeface="Times New Roman" panose="02020603050405020304" pitchFamily="18" charset="0"/>
              </a:rPr>
              <a:t>(A); Read(A);</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A </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 A</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2;</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l</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Read(B);</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B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B</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2;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Write(B);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p>
          <a:p>
            <a:pPr algn="ctr" eaLnBrk="1" hangingPunct="1">
              <a:buFontTx/>
              <a:buNone/>
              <a:defRPr/>
            </a:pPr>
            <a:r>
              <a:rPr lang="en-US" altLang="en-US" sz="1400" kern="0" dirty="0"/>
              <a:t>			</a:t>
            </a:r>
          </a:p>
        </p:txBody>
      </p:sp>
      <p:cxnSp>
        <p:nvCxnSpPr>
          <p:cNvPr id="106502" name="Straight Connector 34"/>
          <p:cNvCxnSpPr>
            <a:cxnSpLocks noChangeShapeType="1"/>
          </p:cNvCxnSpPr>
          <p:nvPr/>
        </p:nvCxnSpPr>
        <p:spPr bwMode="auto">
          <a:xfrm flipV="1">
            <a:off x="3336925" y="1992313"/>
            <a:ext cx="1933575" cy="7937"/>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06503" name="Rectangle 2"/>
          <p:cNvSpPr>
            <a:spLocks noGrp="1" noChangeArrowheads="1"/>
          </p:cNvSpPr>
          <p:nvPr>
            <p:ph type="title"/>
          </p:nvPr>
        </p:nvSpPr>
        <p:spPr>
          <a:xfrm>
            <a:off x="2593975" y="1355725"/>
            <a:ext cx="1571625" cy="339725"/>
          </a:xfrm>
        </p:spPr>
        <p:txBody>
          <a:bodyPr/>
          <a:lstStyle/>
          <a:p>
            <a:pPr eaLnBrk="1" hangingPunct="1"/>
            <a:r>
              <a:rPr lang="en-US" altLang="en-US" sz="1400">
                <a:latin typeface="Times New Roman" panose="02020603050405020304" pitchFamily="18" charset="0"/>
                <a:cs typeface="Times New Roman" panose="02020603050405020304" pitchFamily="18" charset="0"/>
              </a:rPr>
              <a:t>Schedule D</a:t>
            </a:r>
          </a:p>
        </p:txBody>
      </p:sp>
      <p:grpSp>
        <p:nvGrpSpPr>
          <p:cNvPr id="106504" name="Group 8"/>
          <p:cNvGrpSpPr>
            <a:grpSpLocks/>
          </p:cNvGrpSpPr>
          <p:nvPr/>
        </p:nvGrpSpPr>
        <p:grpSpPr bwMode="auto">
          <a:xfrm>
            <a:off x="2232025" y="2546350"/>
            <a:ext cx="2444750" cy="1474788"/>
            <a:chOff x="2869720" y="2296910"/>
            <a:chExt cx="2446050" cy="1473662"/>
          </a:xfrm>
        </p:grpSpPr>
        <p:cxnSp>
          <p:nvCxnSpPr>
            <p:cNvPr id="106513" name="Straight Connector 2"/>
            <p:cNvCxnSpPr>
              <a:cxnSpLocks noChangeShapeType="1"/>
            </p:cNvCxnSpPr>
            <p:nvPr/>
          </p:nvCxnSpPr>
          <p:spPr bwMode="auto">
            <a:xfrm>
              <a:off x="2869720" y="2296910"/>
              <a:ext cx="494581" cy="173983"/>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06514" name="Straight Connector 16"/>
            <p:cNvCxnSpPr>
              <a:cxnSpLocks noChangeShapeType="1"/>
            </p:cNvCxnSpPr>
            <p:nvPr/>
          </p:nvCxnSpPr>
          <p:spPr bwMode="auto">
            <a:xfrm flipV="1">
              <a:off x="2869720" y="2296910"/>
              <a:ext cx="494581" cy="182594"/>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06515" name="Straight Connector 23"/>
            <p:cNvCxnSpPr>
              <a:cxnSpLocks noChangeShapeType="1"/>
            </p:cNvCxnSpPr>
            <p:nvPr/>
          </p:nvCxnSpPr>
          <p:spPr bwMode="auto">
            <a:xfrm>
              <a:off x="4821189" y="3587978"/>
              <a:ext cx="494581" cy="173983"/>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06516" name="Straight Connector 24"/>
            <p:cNvCxnSpPr>
              <a:cxnSpLocks noChangeShapeType="1"/>
            </p:cNvCxnSpPr>
            <p:nvPr/>
          </p:nvCxnSpPr>
          <p:spPr bwMode="auto">
            <a:xfrm flipV="1">
              <a:off x="4821189" y="3587978"/>
              <a:ext cx="494581" cy="182594"/>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grpSp>
      <p:sp>
        <p:nvSpPr>
          <p:cNvPr id="106505" name="TextBox 13"/>
          <p:cNvSpPr txBox="1">
            <a:spLocks noChangeArrowheads="1"/>
          </p:cNvSpPr>
          <p:nvPr/>
        </p:nvSpPr>
        <p:spPr bwMode="auto">
          <a:xfrm>
            <a:off x="7029450" y="1157288"/>
            <a:ext cx="1246188" cy="1476375"/>
          </a:xfrm>
          <a:prstGeom prst="rect">
            <a:avLst/>
          </a:prstGeom>
          <a:solidFill>
            <a:srgbClr val="FFFF00"/>
          </a:solidFill>
          <a:ln w="19050">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800">
                <a:latin typeface="Times New Roman" panose="02020603050405020304" pitchFamily="18" charset="0"/>
                <a:cs typeface="Times New Roman" panose="02020603050405020304" pitchFamily="18" charset="0"/>
              </a:rPr>
              <a:t>In a transaction, all lockings precede all unlockings</a:t>
            </a:r>
          </a:p>
        </p:txBody>
      </p:sp>
      <p:sp>
        <p:nvSpPr>
          <p:cNvPr id="106506" name="Text Box 7"/>
          <p:cNvSpPr txBox="1">
            <a:spLocks noChangeArrowheads="1"/>
          </p:cNvSpPr>
          <p:nvPr/>
        </p:nvSpPr>
        <p:spPr bwMode="auto">
          <a:xfrm>
            <a:off x="5407025" y="1441450"/>
            <a:ext cx="857250" cy="392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1400">
                <a:latin typeface="Times New Roman" panose="02020603050405020304" pitchFamily="18" charset="0"/>
                <a:cs typeface="Times New Roman" panose="02020603050405020304" pitchFamily="18" charset="0"/>
              </a:rPr>
              <a:t>  A       B</a:t>
            </a:r>
          </a:p>
          <a:p>
            <a:pPr eaLnBrk="1" hangingPunct="1">
              <a:buFontTx/>
              <a:buNone/>
            </a:pPr>
            <a:r>
              <a:rPr lang="en-US" altLang="en-US" sz="1400">
                <a:latin typeface="Times New Roman" panose="02020603050405020304" pitchFamily="18" charset="0"/>
                <a:cs typeface="Times New Roman" panose="02020603050405020304" pitchFamily="18" charset="0"/>
              </a:rPr>
              <a:t> 25      25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125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250</a:t>
            </a: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r>
              <a:rPr lang="en-US" altLang="en-US" sz="1400">
                <a:latin typeface="Times New Roman" panose="02020603050405020304" pitchFamily="18" charset="0"/>
                <a:cs typeface="Times New Roman" panose="02020603050405020304" pitchFamily="18" charset="0"/>
              </a:rPr>
              <a:t>  </a:t>
            </a:r>
          </a:p>
        </p:txBody>
      </p:sp>
      <p:cxnSp>
        <p:nvCxnSpPr>
          <p:cNvPr id="106507" name="Straight Connector 3"/>
          <p:cNvCxnSpPr>
            <a:cxnSpLocks noChangeShapeType="1"/>
            <a:stCxn id="106506" idx="0"/>
          </p:cNvCxnSpPr>
          <p:nvPr/>
        </p:nvCxnSpPr>
        <p:spPr bwMode="auto">
          <a:xfrm>
            <a:off x="5835650" y="1441450"/>
            <a:ext cx="39688" cy="404495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06508" name="Straight Connector 7"/>
          <p:cNvCxnSpPr>
            <a:cxnSpLocks noChangeShapeType="1"/>
          </p:cNvCxnSpPr>
          <p:nvPr/>
        </p:nvCxnSpPr>
        <p:spPr bwMode="auto">
          <a:xfrm>
            <a:off x="5468938" y="1706563"/>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06509" name="Straight Connector 22"/>
          <p:cNvCxnSpPr>
            <a:cxnSpLocks noChangeShapeType="1"/>
          </p:cNvCxnSpPr>
          <p:nvPr/>
        </p:nvCxnSpPr>
        <p:spPr bwMode="auto">
          <a:xfrm>
            <a:off x="5465763" y="1989138"/>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06510" name="Straight Connector 20"/>
          <p:cNvCxnSpPr>
            <a:cxnSpLocks noChangeShapeType="1"/>
          </p:cNvCxnSpPr>
          <p:nvPr/>
        </p:nvCxnSpPr>
        <p:spPr bwMode="auto">
          <a:xfrm>
            <a:off x="5451475" y="5068888"/>
            <a:ext cx="846138"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06511" name="Oval 26"/>
          <p:cNvSpPr>
            <a:spLocks noChangeArrowheads="1"/>
          </p:cNvSpPr>
          <p:nvPr/>
        </p:nvSpPr>
        <p:spPr bwMode="auto">
          <a:xfrm>
            <a:off x="2466975" y="3043238"/>
            <a:ext cx="557213" cy="231775"/>
          </a:xfrm>
          <a:prstGeom prst="ellipse">
            <a:avLst/>
          </a:prstGeom>
          <a:noFill/>
          <a:ln w="9525" algn="ctr">
            <a:solidFill>
              <a:srgbClr val="FFC00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106512" name="Oval 27"/>
          <p:cNvSpPr>
            <a:spLocks noChangeArrowheads="1"/>
          </p:cNvSpPr>
          <p:nvPr/>
        </p:nvSpPr>
        <p:spPr bwMode="auto">
          <a:xfrm>
            <a:off x="4629150" y="4567238"/>
            <a:ext cx="557213" cy="231775"/>
          </a:xfrm>
          <a:prstGeom prst="ellipse">
            <a:avLst/>
          </a:prstGeom>
          <a:noFill/>
          <a:ln w="9525" algn="ctr">
            <a:solidFill>
              <a:srgbClr val="00B05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8"/>
          <p:cNvSpPr>
            <a:spLocks noChangeArrowheads="1"/>
          </p:cNvSpPr>
          <p:nvPr/>
        </p:nvSpPr>
        <p:spPr bwMode="auto">
          <a:xfrm>
            <a:off x="1027113" y="427038"/>
            <a:ext cx="722788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buFontTx/>
              <a:buNone/>
            </a:pPr>
            <a:r>
              <a:rPr lang="en-US" altLang="en-US" sz="3600" b="1" u="sng">
                <a:latin typeface="Times New Roman" panose="02020603050405020304" pitchFamily="18" charset="0"/>
                <a:cs typeface="Times New Roman" panose="02020603050405020304" pitchFamily="18" charset="0"/>
              </a:rPr>
              <a:t>2PL enforces conflict-serializability</a:t>
            </a:r>
          </a:p>
        </p:txBody>
      </p:sp>
      <p:sp>
        <p:nvSpPr>
          <p:cNvPr id="18" name="Rectangle 3"/>
          <p:cNvSpPr txBox="1">
            <a:spLocks noChangeArrowheads="1"/>
          </p:cNvSpPr>
          <p:nvPr/>
        </p:nvSpPr>
        <p:spPr bwMode="auto">
          <a:xfrm>
            <a:off x="1358900" y="1701800"/>
            <a:ext cx="1949450"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1</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r>
              <a:rPr lang="en-US" altLang="en-US" sz="1400" i="1" kern="0" dirty="0">
                <a:solidFill>
                  <a:srgbClr val="FFC000"/>
                </a:solidFill>
                <a:latin typeface="Times New Roman" panose="02020603050405020304" pitchFamily="18" charset="0"/>
                <a:cs typeface="Times New Roman" panose="02020603050405020304" pitchFamily="18" charset="0"/>
              </a:rPr>
              <a:t>l</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(A); Read(A); </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A </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 A+100</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r>
              <a:rPr lang="en-US" altLang="en-US" sz="1400" i="1" kern="0" dirty="0">
                <a:solidFill>
                  <a:srgbClr val="FFC000"/>
                </a:solidFill>
                <a:latin typeface="Times New Roman" panose="02020603050405020304" pitchFamily="18" charset="0"/>
                <a:cs typeface="Times New Roman" panose="02020603050405020304" pitchFamily="18" charset="0"/>
              </a:rPr>
              <a:t>l</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(B); Read(B); </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B </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  B+100; </a:t>
            </a:r>
            <a:r>
              <a:rPr lang="en-US" altLang="en-US" sz="1400" i="1" kern="0" dirty="0">
                <a:solidFill>
                  <a:srgbClr val="FFC000"/>
                </a:solidFill>
                <a:latin typeface="Times New Roman" panose="02020603050405020304" pitchFamily="18" charset="0"/>
                <a:cs typeface="Times New Roman" panose="02020603050405020304" pitchFamily="18" charset="0"/>
              </a:rPr>
              <a:t>u</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(A);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Write(B);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algn="ctr" eaLnBrk="1" hangingPunct="1">
              <a:buFontTx/>
              <a:buNone/>
              <a:defRPr/>
            </a:pPr>
            <a:r>
              <a:rPr lang="en-US" altLang="en-US" sz="1400" kern="0" dirty="0"/>
              <a:t>			</a:t>
            </a:r>
          </a:p>
        </p:txBody>
      </p:sp>
      <p:cxnSp>
        <p:nvCxnSpPr>
          <p:cNvPr id="107524" name="Straight Connector 25"/>
          <p:cNvCxnSpPr>
            <a:cxnSpLocks noChangeShapeType="1"/>
          </p:cNvCxnSpPr>
          <p:nvPr/>
        </p:nvCxnSpPr>
        <p:spPr bwMode="auto">
          <a:xfrm>
            <a:off x="1360488" y="1992313"/>
            <a:ext cx="1947862"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33" name="Rectangle 3"/>
          <p:cNvSpPr txBox="1">
            <a:spLocks noChangeArrowheads="1"/>
          </p:cNvSpPr>
          <p:nvPr/>
        </p:nvSpPr>
        <p:spPr bwMode="auto">
          <a:xfrm>
            <a:off x="3328988" y="1701800"/>
            <a:ext cx="1941512"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2</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i="1" kern="0" dirty="0">
                <a:solidFill>
                  <a:srgbClr val="FFC000"/>
                </a:solidFill>
                <a:latin typeface="Times New Roman" panose="02020603050405020304" pitchFamily="18" charset="0"/>
                <a:cs typeface="Times New Roman" panose="02020603050405020304" pitchFamily="18" charset="0"/>
              </a:rPr>
              <a:t>  l</a:t>
            </a:r>
            <a:r>
              <a:rPr lang="en-US" altLang="en-US" sz="1400" kern="0" baseline="-25000" dirty="0">
                <a:solidFill>
                  <a:srgbClr val="FFC000"/>
                </a:solidFill>
                <a:latin typeface="Times New Roman" panose="02020603050405020304" pitchFamily="18" charset="0"/>
                <a:cs typeface="Times New Roman" panose="02020603050405020304" pitchFamily="18" charset="0"/>
              </a:rPr>
              <a:t>2</a:t>
            </a:r>
            <a:r>
              <a:rPr lang="en-US" altLang="en-US" sz="1400" kern="0" dirty="0">
                <a:solidFill>
                  <a:srgbClr val="FFC000"/>
                </a:solidFill>
                <a:latin typeface="Times New Roman" panose="02020603050405020304" pitchFamily="18" charset="0"/>
                <a:cs typeface="Times New Roman" panose="02020603050405020304" pitchFamily="18" charset="0"/>
              </a:rPr>
              <a:t>(A); Read(A);</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A </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 A</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2;</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l</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Read(B);</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B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B</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2;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Write(B);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p>
          <a:p>
            <a:pPr algn="ctr" eaLnBrk="1" hangingPunct="1">
              <a:buFontTx/>
              <a:buNone/>
              <a:defRPr/>
            </a:pPr>
            <a:r>
              <a:rPr lang="en-US" altLang="en-US" sz="1400" kern="0" dirty="0"/>
              <a:t>			</a:t>
            </a:r>
          </a:p>
        </p:txBody>
      </p:sp>
      <p:cxnSp>
        <p:nvCxnSpPr>
          <p:cNvPr id="107526" name="Straight Connector 34"/>
          <p:cNvCxnSpPr>
            <a:cxnSpLocks noChangeShapeType="1"/>
          </p:cNvCxnSpPr>
          <p:nvPr/>
        </p:nvCxnSpPr>
        <p:spPr bwMode="auto">
          <a:xfrm flipV="1">
            <a:off x="3336925" y="1992313"/>
            <a:ext cx="1933575" cy="7937"/>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07527" name="Rectangle 2"/>
          <p:cNvSpPr>
            <a:spLocks noGrp="1" noChangeArrowheads="1"/>
          </p:cNvSpPr>
          <p:nvPr>
            <p:ph type="title"/>
          </p:nvPr>
        </p:nvSpPr>
        <p:spPr>
          <a:xfrm>
            <a:off x="2593975" y="1355725"/>
            <a:ext cx="1571625" cy="339725"/>
          </a:xfrm>
        </p:spPr>
        <p:txBody>
          <a:bodyPr/>
          <a:lstStyle/>
          <a:p>
            <a:pPr eaLnBrk="1" hangingPunct="1"/>
            <a:r>
              <a:rPr lang="en-US" altLang="en-US" sz="1400">
                <a:latin typeface="Times New Roman" panose="02020603050405020304" pitchFamily="18" charset="0"/>
                <a:cs typeface="Times New Roman" panose="02020603050405020304" pitchFamily="18" charset="0"/>
              </a:rPr>
              <a:t>Schedule D</a:t>
            </a:r>
          </a:p>
        </p:txBody>
      </p:sp>
      <p:grpSp>
        <p:nvGrpSpPr>
          <p:cNvPr id="107528" name="Group 8"/>
          <p:cNvGrpSpPr>
            <a:grpSpLocks/>
          </p:cNvGrpSpPr>
          <p:nvPr/>
        </p:nvGrpSpPr>
        <p:grpSpPr bwMode="auto">
          <a:xfrm>
            <a:off x="2232025" y="2546350"/>
            <a:ext cx="2444750" cy="1474788"/>
            <a:chOff x="2869720" y="2296910"/>
            <a:chExt cx="2446050" cy="1473662"/>
          </a:xfrm>
        </p:grpSpPr>
        <p:cxnSp>
          <p:nvCxnSpPr>
            <p:cNvPr id="107540" name="Straight Connector 2"/>
            <p:cNvCxnSpPr>
              <a:cxnSpLocks noChangeShapeType="1"/>
            </p:cNvCxnSpPr>
            <p:nvPr/>
          </p:nvCxnSpPr>
          <p:spPr bwMode="auto">
            <a:xfrm>
              <a:off x="2869720" y="2296910"/>
              <a:ext cx="494581" cy="173983"/>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07541" name="Straight Connector 16"/>
            <p:cNvCxnSpPr>
              <a:cxnSpLocks noChangeShapeType="1"/>
            </p:cNvCxnSpPr>
            <p:nvPr/>
          </p:nvCxnSpPr>
          <p:spPr bwMode="auto">
            <a:xfrm flipV="1">
              <a:off x="2869720" y="2296910"/>
              <a:ext cx="494581" cy="182594"/>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07542" name="Straight Connector 23"/>
            <p:cNvCxnSpPr>
              <a:cxnSpLocks noChangeShapeType="1"/>
            </p:cNvCxnSpPr>
            <p:nvPr/>
          </p:nvCxnSpPr>
          <p:spPr bwMode="auto">
            <a:xfrm>
              <a:off x="4821189" y="3587978"/>
              <a:ext cx="494581" cy="173983"/>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07543" name="Straight Connector 24"/>
            <p:cNvCxnSpPr>
              <a:cxnSpLocks noChangeShapeType="1"/>
            </p:cNvCxnSpPr>
            <p:nvPr/>
          </p:nvCxnSpPr>
          <p:spPr bwMode="auto">
            <a:xfrm flipV="1">
              <a:off x="4821189" y="3587978"/>
              <a:ext cx="494581" cy="182594"/>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grpSp>
      <p:sp>
        <p:nvSpPr>
          <p:cNvPr id="107529" name="TextBox 13"/>
          <p:cNvSpPr txBox="1">
            <a:spLocks noChangeArrowheads="1"/>
          </p:cNvSpPr>
          <p:nvPr/>
        </p:nvSpPr>
        <p:spPr bwMode="auto">
          <a:xfrm>
            <a:off x="7029450" y="1157288"/>
            <a:ext cx="1246188" cy="1476375"/>
          </a:xfrm>
          <a:prstGeom prst="rect">
            <a:avLst/>
          </a:prstGeom>
          <a:solidFill>
            <a:srgbClr val="FFFF00"/>
          </a:solidFill>
          <a:ln w="19050">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800">
                <a:latin typeface="Times New Roman" panose="02020603050405020304" pitchFamily="18" charset="0"/>
                <a:cs typeface="Times New Roman" panose="02020603050405020304" pitchFamily="18" charset="0"/>
              </a:rPr>
              <a:t>In a transaction, all lockings precede all unlockings</a:t>
            </a:r>
          </a:p>
        </p:txBody>
      </p:sp>
      <p:sp>
        <p:nvSpPr>
          <p:cNvPr id="107530" name="Text Box 7"/>
          <p:cNvSpPr txBox="1">
            <a:spLocks noChangeArrowheads="1"/>
          </p:cNvSpPr>
          <p:nvPr/>
        </p:nvSpPr>
        <p:spPr bwMode="auto">
          <a:xfrm>
            <a:off x="5407025" y="1441450"/>
            <a:ext cx="857250" cy="392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1400">
                <a:latin typeface="Times New Roman" panose="02020603050405020304" pitchFamily="18" charset="0"/>
                <a:cs typeface="Times New Roman" panose="02020603050405020304" pitchFamily="18" charset="0"/>
              </a:rPr>
              <a:t>  A       B</a:t>
            </a:r>
          </a:p>
          <a:p>
            <a:pPr eaLnBrk="1" hangingPunct="1">
              <a:buFontTx/>
              <a:buNone/>
            </a:pPr>
            <a:r>
              <a:rPr lang="en-US" altLang="en-US" sz="1400">
                <a:latin typeface="Times New Roman" panose="02020603050405020304" pitchFamily="18" charset="0"/>
                <a:cs typeface="Times New Roman" panose="02020603050405020304" pitchFamily="18" charset="0"/>
              </a:rPr>
              <a:t> 25      25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125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250</a:t>
            </a: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r>
              <a:rPr lang="en-US" altLang="en-US" sz="1400">
                <a:latin typeface="Times New Roman" panose="02020603050405020304" pitchFamily="18" charset="0"/>
                <a:cs typeface="Times New Roman" panose="02020603050405020304" pitchFamily="18" charset="0"/>
              </a:rPr>
              <a:t>  </a:t>
            </a:r>
          </a:p>
        </p:txBody>
      </p:sp>
      <p:cxnSp>
        <p:nvCxnSpPr>
          <p:cNvPr id="107531" name="Straight Connector 3"/>
          <p:cNvCxnSpPr>
            <a:cxnSpLocks noChangeShapeType="1"/>
            <a:stCxn id="107530" idx="0"/>
          </p:cNvCxnSpPr>
          <p:nvPr/>
        </p:nvCxnSpPr>
        <p:spPr bwMode="auto">
          <a:xfrm>
            <a:off x="5835650" y="1441450"/>
            <a:ext cx="39688" cy="404495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07532" name="Straight Connector 7"/>
          <p:cNvCxnSpPr>
            <a:cxnSpLocks noChangeShapeType="1"/>
          </p:cNvCxnSpPr>
          <p:nvPr/>
        </p:nvCxnSpPr>
        <p:spPr bwMode="auto">
          <a:xfrm>
            <a:off x="5468938" y="1706563"/>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07533" name="Straight Connector 22"/>
          <p:cNvCxnSpPr>
            <a:cxnSpLocks noChangeShapeType="1"/>
          </p:cNvCxnSpPr>
          <p:nvPr/>
        </p:nvCxnSpPr>
        <p:spPr bwMode="auto">
          <a:xfrm>
            <a:off x="5465763" y="1989138"/>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07534" name="Straight Connector 20"/>
          <p:cNvCxnSpPr>
            <a:cxnSpLocks noChangeShapeType="1"/>
          </p:cNvCxnSpPr>
          <p:nvPr/>
        </p:nvCxnSpPr>
        <p:spPr bwMode="auto">
          <a:xfrm>
            <a:off x="5451475" y="5068888"/>
            <a:ext cx="846138"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07535" name="24-Point Star 18"/>
          <p:cNvSpPr>
            <a:spLocks noChangeArrowheads="1"/>
          </p:cNvSpPr>
          <p:nvPr/>
        </p:nvSpPr>
        <p:spPr bwMode="auto">
          <a:xfrm>
            <a:off x="3476625" y="5227638"/>
            <a:ext cx="1377950" cy="747712"/>
          </a:xfrm>
          <a:prstGeom prst="star24">
            <a:avLst>
              <a:gd name="adj" fmla="val 37500"/>
            </a:avLst>
          </a:prstGeom>
          <a:solidFill>
            <a:srgbClr val="FF0000"/>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000">
                <a:latin typeface="Times New Roman" panose="02020603050405020304" pitchFamily="18" charset="0"/>
                <a:cs typeface="Times New Roman" panose="02020603050405020304" pitchFamily="18" charset="0"/>
              </a:rPr>
              <a:t>blocked, </a:t>
            </a:r>
          </a:p>
          <a:p>
            <a:pPr>
              <a:spcBef>
                <a:spcPct val="0"/>
              </a:spcBef>
              <a:buFontTx/>
              <a:buNone/>
            </a:pPr>
            <a:r>
              <a:rPr lang="en-US" altLang="en-US" sz="1000">
                <a:latin typeface="Times New Roman" panose="02020603050405020304" pitchFamily="18" charset="0"/>
                <a:cs typeface="Times New Roman" panose="02020603050405020304" pitchFamily="18" charset="0"/>
              </a:rPr>
              <a:t>so delayed</a:t>
            </a:r>
          </a:p>
        </p:txBody>
      </p:sp>
      <p:sp>
        <p:nvSpPr>
          <p:cNvPr id="107536" name="Oval 19"/>
          <p:cNvSpPr>
            <a:spLocks noChangeArrowheads="1"/>
          </p:cNvSpPr>
          <p:nvPr/>
        </p:nvSpPr>
        <p:spPr bwMode="auto">
          <a:xfrm>
            <a:off x="3417888" y="4011613"/>
            <a:ext cx="509587" cy="374650"/>
          </a:xfrm>
          <a:prstGeom prst="ellipse">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cxnSp>
        <p:nvCxnSpPr>
          <p:cNvPr id="107537" name="Straight Arrow Connector 21"/>
          <p:cNvCxnSpPr>
            <a:cxnSpLocks noChangeShapeType="1"/>
          </p:cNvCxnSpPr>
          <p:nvPr/>
        </p:nvCxnSpPr>
        <p:spPr bwMode="auto">
          <a:xfrm flipH="1" flipV="1">
            <a:off x="3730625" y="4386263"/>
            <a:ext cx="196850" cy="846137"/>
          </a:xfrm>
          <a:prstGeom prst="straightConnector1">
            <a:avLst/>
          </a:prstGeom>
          <a:noFill/>
          <a:ln w="28575"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107538" name="Oval 26"/>
          <p:cNvSpPr>
            <a:spLocks noChangeArrowheads="1"/>
          </p:cNvSpPr>
          <p:nvPr/>
        </p:nvSpPr>
        <p:spPr bwMode="auto">
          <a:xfrm>
            <a:off x="2466975" y="3043238"/>
            <a:ext cx="557213" cy="231775"/>
          </a:xfrm>
          <a:prstGeom prst="ellipse">
            <a:avLst/>
          </a:prstGeom>
          <a:noFill/>
          <a:ln w="9525" algn="ctr">
            <a:solidFill>
              <a:srgbClr val="FFC00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107539" name="Oval 27"/>
          <p:cNvSpPr>
            <a:spLocks noChangeArrowheads="1"/>
          </p:cNvSpPr>
          <p:nvPr/>
        </p:nvSpPr>
        <p:spPr bwMode="auto">
          <a:xfrm>
            <a:off x="4629150" y="4567238"/>
            <a:ext cx="557213" cy="231775"/>
          </a:xfrm>
          <a:prstGeom prst="ellipse">
            <a:avLst/>
          </a:prstGeom>
          <a:noFill/>
          <a:ln w="9525" algn="ctr">
            <a:solidFill>
              <a:srgbClr val="00B05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8"/>
          <p:cNvSpPr>
            <a:spLocks noChangeArrowheads="1"/>
          </p:cNvSpPr>
          <p:nvPr/>
        </p:nvSpPr>
        <p:spPr bwMode="auto">
          <a:xfrm>
            <a:off x="1027113" y="427038"/>
            <a:ext cx="722788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buFontTx/>
              <a:buNone/>
            </a:pPr>
            <a:r>
              <a:rPr lang="en-US" altLang="en-US" sz="3600" b="1" u="sng">
                <a:latin typeface="Times New Roman" panose="02020603050405020304" pitchFamily="18" charset="0"/>
                <a:cs typeface="Times New Roman" panose="02020603050405020304" pitchFamily="18" charset="0"/>
              </a:rPr>
              <a:t>2PL enforces conflict-serializability</a:t>
            </a:r>
          </a:p>
        </p:txBody>
      </p:sp>
      <p:sp>
        <p:nvSpPr>
          <p:cNvPr id="18" name="Rectangle 3"/>
          <p:cNvSpPr txBox="1">
            <a:spLocks noChangeArrowheads="1"/>
          </p:cNvSpPr>
          <p:nvPr/>
        </p:nvSpPr>
        <p:spPr bwMode="auto">
          <a:xfrm>
            <a:off x="1358900" y="1701800"/>
            <a:ext cx="1949450"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1</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r>
              <a:rPr lang="en-US" altLang="en-US" sz="1400" i="1" kern="0" dirty="0">
                <a:solidFill>
                  <a:srgbClr val="FFC000"/>
                </a:solidFill>
                <a:latin typeface="Times New Roman" panose="02020603050405020304" pitchFamily="18" charset="0"/>
                <a:cs typeface="Times New Roman" panose="02020603050405020304" pitchFamily="18" charset="0"/>
              </a:rPr>
              <a:t>l</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(A); Read(A); </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A </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 A+100</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r>
              <a:rPr lang="en-US" altLang="en-US" sz="1400" i="1" kern="0" dirty="0">
                <a:solidFill>
                  <a:srgbClr val="FFC000"/>
                </a:solidFill>
                <a:latin typeface="Times New Roman" panose="02020603050405020304" pitchFamily="18" charset="0"/>
                <a:cs typeface="Times New Roman" panose="02020603050405020304" pitchFamily="18" charset="0"/>
              </a:rPr>
              <a:t>l</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(B); Read(B); </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B </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  B+100; </a:t>
            </a:r>
            <a:r>
              <a:rPr lang="en-US" altLang="en-US" sz="1400" i="1" kern="0" dirty="0">
                <a:solidFill>
                  <a:srgbClr val="FFC000"/>
                </a:solidFill>
                <a:latin typeface="Times New Roman" panose="02020603050405020304" pitchFamily="18" charset="0"/>
                <a:cs typeface="Times New Roman" panose="02020603050405020304" pitchFamily="18" charset="0"/>
              </a:rPr>
              <a:t>u</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(A);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Write(B);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algn="ctr" eaLnBrk="1" hangingPunct="1">
              <a:buFontTx/>
              <a:buNone/>
              <a:defRPr/>
            </a:pPr>
            <a:r>
              <a:rPr lang="en-US" altLang="en-US" sz="1400" kern="0" dirty="0"/>
              <a:t>			</a:t>
            </a:r>
          </a:p>
        </p:txBody>
      </p:sp>
      <p:cxnSp>
        <p:nvCxnSpPr>
          <p:cNvPr id="108548" name="Straight Connector 25"/>
          <p:cNvCxnSpPr>
            <a:cxnSpLocks noChangeShapeType="1"/>
          </p:cNvCxnSpPr>
          <p:nvPr/>
        </p:nvCxnSpPr>
        <p:spPr bwMode="auto">
          <a:xfrm>
            <a:off x="1360488" y="1992313"/>
            <a:ext cx="1947862"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33" name="Rectangle 3"/>
          <p:cNvSpPr txBox="1">
            <a:spLocks noChangeArrowheads="1"/>
          </p:cNvSpPr>
          <p:nvPr/>
        </p:nvSpPr>
        <p:spPr bwMode="auto">
          <a:xfrm>
            <a:off x="3328988" y="1701800"/>
            <a:ext cx="1941512"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2</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i="1" kern="0" dirty="0">
                <a:solidFill>
                  <a:srgbClr val="FFC000"/>
                </a:solidFill>
                <a:latin typeface="Times New Roman" panose="02020603050405020304" pitchFamily="18" charset="0"/>
                <a:cs typeface="Times New Roman" panose="02020603050405020304" pitchFamily="18" charset="0"/>
              </a:rPr>
              <a:t>  l</a:t>
            </a:r>
            <a:r>
              <a:rPr lang="en-US" altLang="en-US" sz="1400" kern="0" baseline="-25000" dirty="0">
                <a:solidFill>
                  <a:srgbClr val="FFC000"/>
                </a:solidFill>
                <a:latin typeface="Times New Roman" panose="02020603050405020304" pitchFamily="18" charset="0"/>
                <a:cs typeface="Times New Roman" panose="02020603050405020304" pitchFamily="18" charset="0"/>
              </a:rPr>
              <a:t>2</a:t>
            </a:r>
            <a:r>
              <a:rPr lang="en-US" altLang="en-US" sz="1400" kern="0" dirty="0">
                <a:solidFill>
                  <a:srgbClr val="FFC000"/>
                </a:solidFill>
                <a:latin typeface="Times New Roman" panose="02020603050405020304" pitchFamily="18" charset="0"/>
                <a:cs typeface="Times New Roman" panose="02020603050405020304" pitchFamily="18" charset="0"/>
              </a:rPr>
              <a:t>(A); Read(A);</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A </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 A</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2;</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l</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Read(B);</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B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B</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2;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Write(B);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p>
          <a:p>
            <a:pPr algn="ctr" eaLnBrk="1" hangingPunct="1">
              <a:buFontTx/>
              <a:buNone/>
              <a:defRPr/>
            </a:pPr>
            <a:r>
              <a:rPr lang="en-US" altLang="en-US" sz="1400" kern="0" dirty="0"/>
              <a:t>			</a:t>
            </a:r>
          </a:p>
        </p:txBody>
      </p:sp>
      <p:cxnSp>
        <p:nvCxnSpPr>
          <p:cNvPr id="108550" name="Straight Connector 34"/>
          <p:cNvCxnSpPr>
            <a:cxnSpLocks noChangeShapeType="1"/>
          </p:cNvCxnSpPr>
          <p:nvPr/>
        </p:nvCxnSpPr>
        <p:spPr bwMode="auto">
          <a:xfrm flipV="1">
            <a:off x="3336925" y="1992313"/>
            <a:ext cx="1933575" cy="7937"/>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08551" name="Rectangle 2"/>
          <p:cNvSpPr>
            <a:spLocks noGrp="1" noChangeArrowheads="1"/>
          </p:cNvSpPr>
          <p:nvPr>
            <p:ph type="title"/>
          </p:nvPr>
        </p:nvSpPr>
        <p:spPr>
          <a:xfrm>
            <a:off x="2593975" y="1355725"/>
            <a:ext cx="1571625" cy="339725"/>
          </a:xfrm>
        </p:spPr>
        <p:txBody>
          <a:bodyPr/>
          <a:lstStyle/>
          <a:p>
            <a:pPr eaLnBrk="1" hangingPunct="1"/>
            <a:r>
              <a:rPr lang="en-US" altLang="en-US" sz="1400">
                <a:latin typeface="Times New Roman" panose="02020603050405020304" pitchFamily="18" charset="0"/>
                <a:cs typeface="Times New Roman" panose="02020603050405020304" pitchFamily="18" charset="0"/>
              </a:rPr>
              <a:t>Schedule D</a:t>
            </a:r>
          </a:p>
        </p:txBody>
      </p:sp>
      <p:grpSp>
        <p:nvGrpSpPr>
          <p:cNvPr id="108552" name="Group 8"/>
          <p:cNvGrpSpPr>
            <a:grpSpLocks/>
          </p:cNvGrpSpPr>
          <p:nvPr/>
        </p:nvGrpSpPr>
        <p:grpSpPr bwMode="auto">
          <a:xfrm>
            <a:off x="2232025" y="2546350"/>
            <a:ext cx="2444750" cy="1474788"/>
            <a:chOff x="2869720" y="2296910"/>
            <a:chExt cx="2446050" cy="1473662"/>
          </a:xfrm>
        </p:grpSpPr>
        <p:cxnSp>
          <p:nvCxnSpPr>
            <p:cNvPr id="108564" name="Straight Connector 2"/>
            <p:cNvCxnSpPr>
              <a:cxnSpLocks noChangeShapeType="1"/>
            </p:cNvCxnSpPr>
            <p:nvPr/>
          </p:nvCxnSpPr>
          <p:spPr bwMode="auto">
            <a:xfrm>
              <a:off x="2869720" y="2296910"/>
              <a:ext cx="494581" cy="173983"/>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08565" name="Straight Connector 16"/>
            <p:cNvCxnSpPr>
              <a:cxnSpLocks noChangeShapeType="1"/>
            </p:cNvCxnSpPr>
            <p:nvPr/>
          </p:nvCxnSpPr>
          <p:spPr bwMode="auto">
            <a:xfrm flipV="1">
              <a:off x="2869720" y="2296910"/>
              <a:ext cx="494581" cy="182594"/>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08566" name="Straight Connector 23"/>
            <p:cNvCxnSpPr>
              <a:cxnSpLocks noChangeShapeType="1"/>
            </p:cNvCxnSpPr>
            <p:nvPr/>
          </p:nvCxnSpPr>
          <p:spPr bwMode="auto">
            <a:xfrm>
              <a:off x="4821189" y="3587978"/>
              <a:ext cx="494581" cy="173983"/>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08567" name="Straight Connector 24"/>
            <p:cNvCxnSpPr>
              <a:cxnSpLocks noChangeShapeType="1"/>
            </p:cNvCxnSpPr>
            <p:nvPr/>
          </p:nvCxnSpPr>
          <p:spPr bwMode="auto">
            <a:xfrm flipV="1">
              <a:off x="4821189" y="3587978"/>
              <a:ext cx="494581" cy="182594"/>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grpSp>
      <p:sp>
        <p:nvSpPr>
          <p:cNvPr id="108553" name="TextBox 13"/>
          <p:cNvSpPr txBox="1">
            <a:spLocks noChangeArrowheads="1"/>
          </p:cNvSpPr>
          <p:nvPr/>
        </p:nvSpPr>
        <p:spPr bwMode="auto">
          <a:xfrm>
            <a:off x="7029450" y="1157288"/>
            <a:ext cx="1246188" cy="1476375"/>
          </a:xfrm>
          <a:prstGeom prst="rect">
            <a:avLst/>
          </a:prstGeom>
          <a:solidFill>
            <a:srgbClr val="FFFF00"/>
          </a:solidFill>
          <a:ln w="19050">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800">
                <a:latin typeface="Times New Roman" panose="02020603050405020304" pitchFamily="18" charset="0"/>
                <a:cs typeface="Times New Roman" panose="02020603050405020304" pitchFamily="18" charset="0"/>
              </a:rPr>
              <a:t>In a transaction, all lockings precede all unlockings</a:t>
            </a:r>
          </a:p>
        </p:txBody>
      </p:sp>
      <p:sp>
        <p:nvSpPr>
          <p:cNvPr id="108554" name="Text Box 7"/>
          <p:cNvSpPr txBox="1">
            <a:spLocks noChangeArrowheads="1"/>
          </p:cNvSpPr>
          <p:nvPr/>
        </p:nvSpPr>
        <p:spPr bwMode="auto">
          <a:xfrm>
            <a:off x="5407025" y="1441450"/>
            <a:ext cx="857250" cy="392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1400">
                <a:latin typeface="Times New Roman" panose="02020603050405020304" pitchFamily="18" charset="0"/>
                <a:cs typeface="Times New Roman" panose="02020603050405020304" pitchFamily="18" charset="0"/>
              </a:rPr>
              <a:t>  A       B</a:t>
            </a:r>
          </a:p>
          <a:p>
            <a:pPr eaLnBrk="1" hangingPunct="1">
              <a:buFontTx/>
              <a:buNone/>
            </a:pPr>
            <a:r>
              <a:rPr lang="en-US" altLang="en-US" sz="1400">
                <a:latin typeface="Times New Roman" panose="02020603050405020304" pitchFamily="18" charset="0"/>
                <a:cs typeface="Times New Roman" panose="02020603050405020304" pitchFamily="18" charset="0"/>
              </a:rPr>
              <a:t> 25      25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125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250</a:t>
            </a: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r>
              <a:rPr lang="en-US" altLang="en-US" sz="1400">
                <a:latin typeface="Times New Roman" panose="02020603050405020304" pitchFamily="18" charset="0"/>
                <a:cs typeface="Times New Roman" panose="02020603050405020304" pitchFamily="18" charset="0"/>
              </a:rPr>
              <a:t>  </a:t>
            </a:r>
          </a:p>
        </p:txBody>
      </p:sp>
      <p:cxnSp>
        <p:nvCxnSpPr>
          <p:cNvPr id="108555" name="Straight Connector 3"/>
          <p:cNvCxnSpPr>
            <a:cxnSpLocks noChangeShapeType="1"/>
            <a:stCxn id="108554" idx="0"/>
          </p:cNvCxnSpPr>
          <p:nvPr/>
        </p:nvCxnSpPr>
        <p:spPr bwMode="auto">
          <a:xfrm>
            <a:off x="5835650" y="1441450"/>
            <a:ext cx="39688" cy="404495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08556" name="Straight Connector 7"/>
          <p:cNvCxnSpPr>
            <a:cxnSpLocks noChangeShapeType="1"/>
          </p:cNvCxnSpPr>
          <p:nvPr/>
        </p:nvCxnSpPr>
        <p:spPr bwMode="auto">
          <a:xfrm>
            <a:off x="5468938" y="1706563"/>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08557" name="Straight Connector 22"/>
          <p:cNvCxnSpPr>
            <a:cxnSpLocks noChangeShapeType="1"/>
          </p:cNvCxnSpPr>
          <p:nvPr/>
        </p:nvCxnSpPr>
        <p:spPr bwMode="auto">
          <a:xfrm>
            <a:off x="5465763" y="1989138"/>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08558" name="Straight Connector 20"/>
          <p:cNvCxnSpPr>
            <a:cxnSpLocks noChangeShapeType="1"/>
          </p:cNvCxnSpPr>
          <p:nvPr/>
        </p:nvCxnSpPr>
        <p:spPr bwMode="auto">
          <a:xfrm>
            <a:off x="5451475" y="5068888"/>
            <a:ext cx="846138"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08559" name="24-Point Star 18"/>
          <p:cNvSpPr>
            <a:spLocks noChangeArrowheads="1"/>
          </p:cNvSpPr>
          <p:nvPr/>
        </p:nvSpPr>
        <p:spPr bwMode="auto">
          <a:xfrm>
            <a:off x="3476625" y="5227638"/>
            <a:ext cx="1377950" cy="747712"/>
          </a:xfrm>
          <a:prstGeom prst="star24">
            <a:avLst>
              <a:gd name="adj" fmla="val 37500"/>
            </a:avLst>
          </a:prstGeom>
          <a:solidFill>
            <a:srgbClr val="FF0000"/>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000">
                <a:latin typeface="Times New Roman" panose="02020603050405020304" pitchFamily="18" charset="0"/>
                <a:cs typeface="Times New Roman" panose="02020603050405020304" pitchFamily="18" charset="0"/>
              </a:rPr>
              <a:t>blocked, </a:t>
            </a:r>
          </a:p>
          <a:p>
            <a:pPr>
              <a:spcBef>
                <a:spcPct val="0"/>
              </a:spcBef>
              <a:buFontTx/>
              <a:buNone/>
            </a:pPr>
            <a:r>
              <a:rPr lang="en-US" altLang="en-US" sz="1000">
                <a:latin typeface="Times New Roman" panose="02020603050405020304" pitchFamily="18" charset="0"/>
                <a:cs typeface="Times New Roman" panose="02020603050405020304" pitchFamily="18" charset="0"/>
              </a:rPr>
              <a:t>so delayed</a:t>
            </a:r>
          </a:p>
        </p:txBody>
      </p:sp>
      <p:sp>
        <p:nvSpPr>
          <p:cNvPr id="108560" name="Oval 19"/>
          <p:cNvSpPr>
            <a:spLocks noChangeArrowheads="1"/>
          </p:cNvSpPr>
          <p:nvPr/>
        </p:nvSpPr>
        <p:spPr bwMode="auto">
          <a:xfrm>
            <a:off x="3417888" y="4011613"/>
            <a:ext cx="509587" cy="374650"/>
          </a:xfrm>
          <a:prstGeom prst="ellipse">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cxnSp>
        <p:nvCxnSpPr>
          <p:cNvPr id="108561" name="Straight Arrow Connector 21"/>
          <p:cNvCxnSpPr>
            <a:cxnSpLocks noChangeShapeType="1"/>
          </p:cNvCxnSpPr>
          <p:nvPr/>
        </p:nvCxnSpPr>
        <p:spPr bwMode="auto">
          <a:xfrm flipH="1" flipV="1">
            <a:off x="3730625" y="4386263"/>
            <a:ext cx="196850" cy="846137"/>
          </a:xfrm>
          <a:prstGeom prst="straightConnector1">
            <a:avLst/>
          </a:prstGeom>
          <a:noFill/>
          <a:ln w="28575"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108562" name="Oval 26"/>
          <p:cNvSpPr>
            <a:spLocks noChangeArrowheads="1"/>
          </p:cNvSpPr>
          <p:nvPr/>
        </p:nvSpPr>
        <p:spPr bwMode="auto">
          <a:xfrm>
            <a:off x="2466975" y="3043238"/>
            <a:ext cx="557213" cy="231775"/>
          </a:xfrm>
          <a:prstGeom prst="ellipse">
            <a:avLst/>
          </a:prstGeom>
          <a:noFill/>
          <a:ln w="9525" algn="ctr">
            <a:solidFill>
              <a:srgbClr val="FFC00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108563" name="Oval 27"/>
          <p:cNvSpPr>
            <a:spLocks noChangeArrowheads="1"/>
          </p:cNvSpPr>
          <p:nvPr/>
        </p:nvSpPr>
        <p:spPr bwMode="auto">
          <a:xfrm>
            <a:off x="4629150" y="4567238"/>
            <a:ext cx="557213" cy="231775"/>
          </a:xfrm>
          <a:prstGeom prst="ellipse">
            <a:avLst/>
          </a:prstGeom>
          <a:noFill/>
          <a:ln w="9525" algn="ctr">
            <a:solidFill>
              <a:srgbClr val="00B05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8"/>
          <p:cNvSpPr>
            <a:spLocks noChangeArrowheads="1"/>
          </p:cNvSpPr>
          <p:nvPr/>
        </p:nvSpPr>
        <p:spPr bwMode="auto">
          <a:xfrm>
            <a:off x="1027113" y="427038"/>
            <a:ext cx="722788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buFontTx/>
              <a:buNone/>
            </a:pPr>
            <a:r>
              <a:rPr lang="en-US" altLang="en-US" sz="3600" b="1" u="sng">
                <a:latin typeface="Times New Roman" panose="02020603050405020304" pitchFamily="18" charset="0"/>
                <a:cs typeface="Times New Roman" panose="02020603050405020304" pitchFamily="18" charset="0"/>
              </a:rPr>
              <a:t>2PL enforces conflict-serializability</a:t>
            </a:r>
          </a:p>
        </p:txBody>
      </p:sp>
      <p:sp>
        <p:nvSpPr>
          <p:cNvPr id="18" name="Rectangle 3"/>
          <p:cNvSpPr txBox="1">
            <a:spLocks noChangeArrowheads="1"/>
          </p:cNvSpPr>
          <p:nvPr/>
        </p:nvSpPr>
        <p:spPr bwMode="auto">
          <a:xfrm>
            <a:off x="1358900" y="1701800"/>
            <a:ext cx="1949450"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1</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r>
              <a:rPr lang="en-US" altLang="en-US" sz="1400" i="1" kern="0" dirty="0">
                <a:solidFill>
                  <a:srgbClr val="FFC000"/>
                </a:solidFill>
                <a:latin typeface="Times New Roman" panose="02020603050405020304" pitchFamily="18" charset="0"/>
                <a:cs typeface="Times New Roman" panose="02020603050405020304" pitchFamily="18" charset="0"/>
              </a:rPr>
              <a:t>l</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(A); Read(A); </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A </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 A+100</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r>
              <a:rPr lang="en-US" altLang="en-US" sz="1400" i="1" kern="0" dirty="0">
                <a:solidFill>
                  <a:srgbClr val="FFC000"/>
                </a:solidFill>
                <a:latin typeface="Times New Roman" panose="02020603050405020304" pitchFamily="18" charset="0"/>
                <a:cs typeface="Times New Roman" panose="02020603050405020304" pitchFamily="18" charset="0"/>
              </a:rPr>
              <a:t>l</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(B); Read(B); </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B </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  B+100; </a:t>
            </a:r>
            <a:r>
              <a:rPr lang="en-US" altLang="en-US" sz="1400" i="1" kern="0" dirty="0">
                <a:solidFill>
                  <a:srgbClr val="FFC000"/>
                </a:solidFill>
                <a:latin typeface="Times New Roman" panose="02020603050405020304" pitchFamily="18" charset="0"/>
                <a:cs typeface="Times New Roman" panose="02020603050405020304" pitchFamily="18" charset="0"/>
              </a:rPr>
              <a:t>u</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(A);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r>
              <a:rPr lang="en-US" altLang="en-US" sz="1400" kern="0" dirty="0">
                <a:solidFill>
                  <a:srgbClr val="FFC000"/>
                </a:solidFill>
                <a:latin typeface="Times New Roman" panose="02020603050405020304" pitchFamily="18" charset="0"/>
                <a:cs typeface="Times New Roman" panose="02020603050405020304" pitchFamily="18" charset="0"/>
              </a:rPr>
              <a:t>Write(B); </a:t>
            </a:r>
            <a:r>
              <a:rPr lang="en-US" altLang="en-US" sz="1400" i="1" kern="0" dirty="0">
                <a:solidFill>
                  <a:srgbClr val="FFC000"/>
                </a:solidFill>
                <a:latin typeface="Times New Roman" panose="02020603050405020304" pitchFamily="18" charset="0"/>
                <a:cs typeface="Times New Roman" panose="02020603050405020304" pitchFamily="18" charset="0"/>
              </a:rPr>
              <a:t>u</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(B);</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algn="ctr" eaLnBrk="1" hangingPunct="1">
              <a:buFontTx/>
              <a:buNone/>
              <a:defRPr/>
            </a:pPr>
            <a:r>
              <a:rPr lang="en-US" altLang="en-US" sz="1400" kern="0" dirty="0"/>
              <a:t>			</a:t>
            </a:r>
          </a:p>
        </p:txBody>
      </p:sp>
      <p:cxnSp>
        <p:nvCxnSpPr>
          <p:cNvPr id="109572" name="Straight Connector 25"/>
          <p:cNvCxnSpPr>
            <a:cxnSpLocks noChangeShapeType="1"/>
          </p:cNvCxnSpPr>
          <p:nvPr/>
        </p:nvCxnSpPr>
        <p:spPr bwMode="auto">
          <a:xfrm>
            <a:off x="1360488" y="1992313"/>
            <a:ext cx="1947862"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33" name="Rectangle 3"/>
          <p:cNvSpPr txBox="1">
            <a:spLocks noChangeArrowheads="1"/>
          </p:cNvSpPr>
          <p:nvPr/>
        </p:nvSpPr>
        <p:spPr bwMode="auto">
          <a:xfrm>
            <a:off x="3328988" y="1701800"/>
            <a:ext cx="1941512"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2</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i="1" kern="0" dirty="0">
                <a:solidFill>
                  <a:srgbClr val="FFC000"/>
                </a:solidFill>
                <a:latin typeface="Times New Roman" panose="02020603050405020304" pitchFamily="18" charset="0"/>
                <a:cs typeface="Times New Roman" panose="02020603050405020304" pitchFamily="18" charset="0"/>
              </a:rPr>
              <a:t>  l</a:t>
            </a:r>
            <a:r>
              <a:rPr lang="en-US" altLang="en-US" sz="1400" kern="0" baseline="-25000" dirty="0">
                <a:solidFill>
                  <a:srgbClr val="FFC000"/>
                </a:solidFill>
                <a:latin typeface="Times New Roman" panose="02020603050405020304" pitchFamily="18" charset="0"/>
                <a:cs typeface="Times New Roman" panose="02020603050405020304" pitchFamily="18" charset="0"/>
              </a:rPr>
              <a:t>2</a:t>
            </a:r>
            <a:r>
              <a:rPr lang="en-US" altLang="en-US" sz="1400" kern="0" dirty="0">
                <a:solidFill>
                  <a:srgbClr val="FFC000"/>
                </a:solidFill>
                <a:latin typeface="Times New Roman" panose="02020603050405020304" pitchFamily="18" charset="0"/>
                <a:cs typeface="Times New Roman" panose="02020603050405020304" pitchFamily="18" charset="0"/>
              </a:rPr>
              <a:t>(A); Read(A);</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A </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 A</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2;</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l</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Read(B);</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B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B</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2;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Write(B);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p>
          <a:p>
            <a:pPr algn="ctr" eaLnBrk="1" hangingPunct="1">
              <a:buFontTx/>
              <a:buNone/>
              <a:defRPr/>
            </a:pPr>
            <a:r>
              <a:rPr lang="en-US" altLang="en-US" sz="1400" kern="0" dirty="0"/>
              <a:t>			</a:t>
            </a:r>
          </a:p>
        </p:txBody>
      </p:sp>
      <p:cxnSp>
        <p:nvCxnSpPr>
          <p:cNvPr id="109574" name="Straight Connector 34"/>
          <p:cNvCxnSpPr>
            <a:cxnSpLocks noChangeShapeType="1"/>
          </p:cNvCxnSpPr>
          <p:nvPr/>
        </p:nvCxnSpPr>
        <p:spPr bwMode="auto">
          <a:xfrm flipV="1">
            <a:off x="3336925" y="1992313"/>
            <a:ext cx="1933575" cy="7937"/>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09575" name="Rectangle 2"/>
          <p:cNvSpPr>
            <a:spLocks noGrp="1" noChangeArrowheads="1"/>
          </p:cNvSpPr>
          <p:nvPr>
            <p:ph type="title"/>
          </p:nvPr>
        </p:nvSpPr>
        <p:spPr>
          <a:xfrm>
            <a:off x="2593975" y="1355725"/>
            <a:ext cx="1571625" cy="339725"/>
          </a:xfrm>
        </p:spPr>
        <p:txBody>
          <a:bodyPr/>
          <a:lstStyle/>
          <a:p>
            <a:pPr eaLnBrk="1" hangingPunct="1"/>
            <a:r>
              <a:rPr lang="en-US" altLang="en-US" sz="1400">
                <a:latin typeface="Times New Roman" panose="02020603050405020304" pitchFamily="18" charset="0"/>
                <a:cs typeface="Times New Roman" panose="02020603050405020304" pitchFamily="18" charset="0"/>
              </a:rPr>
              <a:t>Schedule D</a:t>
            </a:r>
          </a:p>
        </p:txBody>
      </p:sp>
      <p:grpSp>
        <p:nvGrpSpPr>
          <p:cNvPr id="109576" name="Group 8"/>
          <p:cNvGrpSpPr>
            <a:grpSpLocks/>
          </p:cNvGrpSpPr>
          <p:nvPr/>
        </p:nvGrpSpPr>
        <p:grpSpPr bwMode="auto">
          <a:xfrm>
            <a:off x="2232025" y="2546350"/>
            <a:ext cx="2444750" cy="1474788"/>
            <a:chOff x="2869720" y="2296910"/>
            <a:chExt cx="2446050" cy="1473662"/>
          </a:xfrm>
        </p:grpSpPr>
        <p:cxnSp>
          <p:nvCxnSpPr>
            <p:cNvPr id="109588" name="Straight Connector 2"/>
            <p:cNvCxnSpPr>
              <a:cxnSpLocks noChangeShapeType="1"/>
            </p:cNvCxnSpPr>
            <p:nvPr/>
          </p:nvCxnSpPr>
          <p:spPr bwMode="auto">
            <a:xfrm>
              <a:off x="2869720" y="2296910"/>
              <a:ext cx="494581" cy="173983"/>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09589" name="Straight Connector 16"/>
            <p:cNvCxnSpPr>
              <a:cxnSpLocks noChangeShapeType="1"/>
            </p:cNvCxnSpPr>
            <p:nvPr/>
          </p:nvCxnSpPr>
          <p:spPr bwMode="auto">
            <a:xfrm flipV="1">
              <a:off x="2869720" y="2296910"/>
              <a:ext cx="494581" cy="182594"/>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09590" name="Straight Connector 23"/>
            <p:cNvCxnSpPr>
              <a:cxnSpLocks noChangeShapeType="1"/>
            </p:cNvCxnSpPr>
            <p:nvPr/>
          </p:nvCxnSpPr>
          <p:spPr bwMode="auto">
            <a:xfrm>
              <a:off x="4821189" y="3587978"/>
              <a:ext cx="494581" cy="173983"/>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09591" name="Straight Connector 24"/>
            <p:cNvCxnSpPr>
              <a:cxnSpLocks noChangeShapeType="1"/>
            </p:cNvCxnSpPr>
            <p:nvPr/>
          </p:nvCxnSpPr>
          <p:spPr bwMode="auto">
            <a:xfrm flipV="1">
              <a:off x="4821189" y="3587978"/>
              <a:ext cx="494581" cy="182594"/>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grpSp>
      <p:sp>
        <p:nvSpPr>
          <p:cNvPr id="109577" name="TextBox 13"/>
          <p:cNvSpPr txBox="1">
            <a:spLocks noChangeArrowheads="1"/>
          </p:cNvSpPr>
          <p:nvPr/>
        </p:nvSpPr>
        <p:spPr bwMode="auto">
          <a:xfrm>
            <a:off x="7029450" y="1157288"/>
            <a:ext cx="1246188" cy="1476375"/>
          </a:xfrm>
          <a:prstGeom prst="rect">
            <a:avLst/>
          </a:prstGeom>
          <a:solidFill>
            <a:srgbClr val="FFFF00"/>
          </a:solidFill>
          <a:ln w="19050">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800">
                <a:latin typeface="Times New Roman" panose="02020603050405020304" pitchFamily="18" charset="0"/>
                <a:cs typeface="Times New Roman" panose="02020603050405020304" pitchFamily="18" charset="0"/>
              </a:rPr>
              <a:t>In a transaction, all lockings precede all unlockings</a:t>
            </a:r>
          </a:p>
        </p:txBody>
      </p:sp>
      <p:sp>
        <p:nvSpPr>
          <p:cNvPr id="109578" name="Text Box 7"/>
          <p:cNvSpPr txBox="1">
            <a:spLocks noChangeArrowheads="1"/>
          </p:cNvSpPr>
          <p:nvPr/>
        </p:nvSpPr>
        <p:spPr bwMode="auto">
          <a:xfrm>
            <a:off x="5407025" y="1441450"/>
            <a:ext cx="947738" cy="392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1400">
                <a:latin typeface="Times New Roman" panose="02020603050405020304" pitchFamily="18" charset="0"/>
                <a:cs typeface="Times New Roman" panose="02020603050405020304" pitchFamily="18" charset="0"/>
              </a:rPr>
              <a:t>  A       B</a:t>
            </a:r>
          </a:p>
          <a:p>
            <a:pPr eaLnBrk="1" hangingPunct="1">
              <a:buFontTx/>
              <a:buNone/>
            </a:pPr>
            <a:r>
              <a:rPr lang="en-US" altLang="en-US" sz="1400">
                <a:latin typeface="Times New Roman" panose="02020603050405020304" pitchFamily="18" charset="0"/>
                <a:cs typeface="Times New Roman" panose="02020603050405020304" pitchFamily="18" charset="0"/>
              </a:rPr>
              <a:t> 25      25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125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250</a:t>
            </a:r>
          </a:p>
          <a:p>
            <a:pPr eaLnBrk="1" hangingPunct="1">
              <a:buFontTx/>
              <a:buNone/>
            </a:pPr>
            <a:r>
              <a:rPr lang="en-US" altLang="en-US" sz="1400">
                <a:latin typeface="Times New Roman" panose="02020603050405020304" pitchFamily="18" charset="0"/>
                <a:cs typeface="Times New Roman" panose="02020603050405020304" pitchFamily="18" charset="0"/>
              </a:rPr>
              <a:t>           125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r>
              <a:rPr lang="en-US" altLang="en-US" sz="1400">
                <a:latin typeface="Times New Roman" panose="02020603050405020304" pitchFamily="18" charset="0"/>
                <a:cs typeface="Times New Roman" panose="02020603050405020304" pitchFamily="18" charset="0"/>
              </a:rPr>
              <a:t>  </a:t>
            </a:r>
          </a:p>
        </p:txBody>
      </p:sp>
      <p:cxnSp>
        <p:nvCxnSpPr>
          <p:cNvPr id="109579" name="Straight Connector 3"/>
          <p:cNvCxnSpPr>
            <a:cxnSpLocks noChangeShapeType="1"/>
            <a:stCxn id="109578" idx="0"/>
          </p:cNvCxnSpPr>
          <p:nvPr/>
        </p:nvCxnSpPr>
        <p:spPr bwMode="auto">
          <a:xfrm flipH="1">
            <a:off x="5875338" y="1441450"/>
            <a:ext cx="4762" cy="404495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09580" name="Straight Connector 7"/>
          <p:cNvCxnSpPr>
            <a:cxnSpLocks noChangeShapeType="1"/>
          </p:cNvCxnSpPr>
          <p:nvPr/>
        </p:nvCxnSpPr>
        <p:spPr bwMode="auto">
          <a:xfrm>
            <a:off x="5468938" y="1706563"/>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09581" name="Straight Connector 22"/>
          <p:cNvCxnSpPr>
            <a:cxnSpLocks noChangeShapeType="1"/>
          </p:cNvCxnSpPr>
          <p:nvPr/>
        </p:nvCxnSpPr>
        <p:spPr bwMode="auto">
          <a:xfrm>
            <a:off x="5465763" y="1989138"/>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09582" name="Straight Connector 20"/>
          <p:cNvCxnSpPr>
            <a:cxnSpLocks noChangeShapeType="1"/>
          </p:cNvCxnSpPr>
          <p:nvPr/>
        </p:nvCxnSpPr>
        <p:spPr bwMode="auto">
          <a:xfrm>
            <a:off x="5451475" y="5068888"/>
            <a:ext cx="846138"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09583" name="24-Point Star 18"/>
          <p:cNvSpPr>
            <a:spLocks noChangeArrowheads="1"/>
          </p:cNvSpPr>
          <p:nvPr/>
        </p:nvSpPr>
        <p:spPr bwMode="auto">
          <a:xfrm>
            <a:off x="3476625" y="5227638"/>
            <a:ext cx="1377950" cy="747712"/>
          </a:xfrm>
          <a:prstGeom prst="star24">
            <a:avLst>
              <a:gd name="adj" fmla="val 37500"/>
            </a:avLst>
          </a:prstGeom>
          <a:solidFill>
            <a:srgbClr val="FF0000"/>
          </a:solidFill>
          <a:ln w="9525" algn="ctr">
            <a:solidFill>
              <a:srgbClr val="FF0000"/>
            </a:solidFill>
            <a:round/>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000">
                <a:latin typeface="Times New Roman" panose="02020603050405020304" pitchFamily="18" charset="0"/>
                <a:cs typeface="Times New Roman" panose="02020603050405020304" pitchFamily="18" charset="0"/>
              </a:rPr>
              <a:t>blocked, </a:t>
            </a:r>
          </a:p>
          <a:p>
            <a:pPr>
              <a:spcBef>
                <a:spcPct val="0"/>
              </a:spcBef>
              <a:buFontTx/>
              <a:buNone/>
            </a:pPr>
            <a:r>
              <a:rPr lang="en-US" altLang="en-US" sz="1000">
                <a:latin typeface="Times New Roman" panose="02020603050405020304" pitchFamily="18" charset="0"/>
                <a:cs typeface="Times New Roman" panose="02020603050405020304" pitchFamily="18" charset="0"/>
              </a:rPr>
              <a:t>so delayed</a:t>
            </a:r>
          </a:p>
        </p:txBody>
      </p:sp>
      <p:sp>
        <p:nvSpPr>
          <p:cNvPr id="109584" name="Oval 19"/>
          <p:cNvSpPr>
            <a:spLocks noChangeArrowheads="1"/>
          </p:cNvSpPr>
          <p:nvPr/>
        </p:nvSpPr>
        <p:spPr bwMode="auto">
          <a:xfrm>
            <a:off x="3417888" y="4011613"/>
            <a:ext cx="509587" cy="374650"/>
          </a:xfrm>
          <a:prstGeom prst="ellipse">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cxnSp>
        <p:nvCxnSpPr>
          <p:cNvPr id="109585" name="Straight Arrow Connector 21"/>
          <p:cNvCxnSpPr>
            <a:cxnSpLocks noChangeShapeType="1"/>
          </p:cNvCxnSpPr>
          <p:nvPr/>
        </p:nvCxnSpPr>
        <p:spPr bwMode="auto">
          <a:xfrm flipH="1" flipV="1">
            <a:off x="3730625" y="4386263"/>
            <a:ext cx="196850" cy="846137"/>
          </a:xfrm>
          <a:prstGeom prst="straightConnector1">
            <a:avLst/>
          </a:prstGeom>
          <a:noFill/>
          <a:ln w="28575"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109586" name="Oval 26"/>
          <p:cNvSpPr>
            <a:spLocks noChangeArrowheads="1"/>
          </p:cNvSpPr>
          <p:nvPr/>
        </p:nvSpPr>
        <p:spPr bwMode="auto">
          <a:xfrm>
            <a:off x="2466975" y="3043238"/>
            <a:ext cx="557213" cy="231775"/>
          </a:xfrm>
          <a:prstGeom prst="ellipse">
            <a:avLst/>
          </a:prstGeom>
          <a:noFill/>
          <a:ln w="9525" algn="ctr">
            <a:solidFill>
              <a:srgbClr val="FFC00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109587" name="Oval 27"/>
          <p:cNvSpPr>
            <a:spLocks noChangeArrowheads="1"/>
          </p:cNvSpPr>
          <p:nvPr/>
        </p:nvSpPr>
        <p:spPr bwMode="auto">
          <a:xfrm>
            <a:off x="4629150" y="4567238"/>
            <a:ext cx="557213" cy="231775"/>
          </a:xfrm>
          <a:prstGeom prst="ellipse">
            <a:avLst/>
          </a:prstGeom>
          <a:noFill/>
          <a:ln w="9525" algn="ctr">
            <a:solidFill>
              <a:srgbClr val="00B05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8"/>
          <p:cNvSpPr>
            <a:spLocks noChangeArrowheads="1"/>
          </p:cNvSpPr>
          <p:nvPr/>
        </p:nvSpPr>
        <p:spPr bwMode="auto">
          <a:xfrm>
            <a:off x="1027113" y="427038"/>
            <a:ext cx="722788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buFontTx/>
              <a:buNone/>
            </a:pPr>
            <a:r>
              <a:rPr lang="en-US" altLang="en-US" sz="3600" b="1" u="sng">
                <a:latin typeface="Times New Roman" panose="02020603050405020304" pitchFamily="18" charset="0"/>
                <a:cs typeface="Times New Roman" panose="02020603050405020304" pitchFamily="18" charset="0"/>
              </a:rPr>
              <a:t>2PL enforces conflict-serializability</a:t>
            </a:r>
          </a:p>
        </p:txBody>
      </p:sp>
      <p:sp>
        <p:nvSpPr>
          <p:cNvPr id="18" name="Rectangle 3"/>
          <p:cNvSpPr txBox="1">
            <a:spLocks noChangeArrowheads="1"/>
          </p:cNvSpPr>
          <p:nvPr/>
        </p:nvSpPr>
        <p:spPr bwMode="auto">
          <a:xfrm>
            <a:off x="1358900" y="1701800"/>
            <a:ext cx="1949450"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1</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r>
              <a:rPr lang="en-US" altLang="en-US" sz="1400" i="1" kern="0" dirty="0">
                <a:solidFill>
                  <a:srgbClr val="FFC000"/>
                </a:solidFill>
                <a:latin typeface="Times New Roman" panose="02020603050405020304" pitchFamily="18" charset="0"/>
                <a:cs typeface="Times New Roman" panose="02020603050405020304" pitchFamily="18" charset="0"/>
              </a:rPr>
              <a:t>l</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(A); Read(A); </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A </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 A+100</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r>
              <a:rPr lang="en-US" altLang="en-US" sz="1400" i="1" kern="0" dirty="0">
                <a:solidFill>
                  <a:srgbClr val="FFC000"/>
                </a:solidFill>
                <a:latin typeface="Times New Roman" panose="02020603050405020304" pitchFamily="18" charset="0"/>
                <a:cs typeface="Times New Roman" panose="02020603050405020304" pitchFamily="18" charset="0"/>
              </a:rPr>
              <a:t>l</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(B); Read(B); </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B </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  B+100; </a:t>
            </a:r>
            <a:r>
              <a:rPr lang="en-US" altLang="en-US" sz="1400" i="1" kern="0" dirty="0">
                <a:solidFill>
                  <a:srgbClr val="FFC000"/>
                </a:solidFill>
                <a:latin typeface="Times New Roman" panose="02020603050405020304" pitchFamily="18" charset="0"/>
                <a:cs typeface="Times New Roman" panose="02020603050405020304" pitchFamily="18" charset="0"/>
              </a:rPr>
              <a:t>u</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(A);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r>
              <a:rPr lang="en-US" altLang="en-US" sz="1400" kern="0" dirty="0">
                <a:solidFill>
                  <a:srgbClr val="FFC000"/>
                </a:solidFill>
                <a:latin typeface="Times New Roman" panose="02020603050405020304" pitchFamily="18" charset="0"/>
                <a:cs typeface="Times New Roman" panose="02020603050405020304" pitchFamily="18" charset="0"/>
              </a:rPr>
              <a:t>Write(B); </a:t>
            </a:r>
            <a:r>
              <a:rPr lang="en-US" altLang="en-US" sz="1400" i="1" kern="0" dirty="0">
                <a:solidFill>
                  <a:srgbClr val="FFC000"/>
                </a:solidFill>
                <a:latin typeface="Times New Roman" panose="02020603050405020304" pitchFamily="18" charset="0"/>
                <a:cs typeface="Times New Roman" panose="02020603050405020304" pitchFamily="18" charset="0"/>
              </a:rPr>
              <a:t>u</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(B);</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algn="ctr" eaLnBrk="1" hangingPunct="1">
              <a:buFontTx/>
              <a:buNone/>
              <a:defRPr/>
            </a:pPr>
            <a:r>
              <a:rPr lang="en-US" altLang="en-US" sz="1400" kern="0" dirty="0"/>
              <a:t>			</a:t>
            </a:r>
          </a:p>
        </p:txBody>
      </p:sp>
      <p:cxnSp>
        <p:nvCxnSpPr>
          <p:cNvPr id="110596" name="Straight Connector 25"/>
          <p:cNvCxnSpPr>
            <a:cxnSpLocks noChangeShapeType="1"/>
          </p:cNvCxnSpPr>
          <p:nvPr/>
        </p:nvCxnSpPr>
        <p:spPr bwMode="auto">
          <a:xfrm>
            <a:off x="1360488" y="1992313"/>
            <a:ext cx="1947862"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33" name="Rectangle 3"/>
          <p:cNvSpPr txBox="1">
            <a:spLocks noChangeArrowheads="1"/>
          </p:cNvSpPr>
          <p:nvPr/>
        </p:nvSpPr>
        <p:spPr bwMode="auto">
          <a:xfrm>
            <a:off x="3328988" y="1701800"/>
            <a:ext cx="1941512"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2</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i="1" kern="0" dirty="0">
                <a:solidFill>
                  <a:srgbClr val="FFC000"/>
                </a:solidFill>
                <a:latin typeface="Times New Roman" panose="02020603050405020304" pitchFamily="18" charset="0"/>
                <a:cs typeface="Times New Roman" panose="02020603050405020304" pitchFamily="18" charset="0"/>
              </a:rPr>
              <a:t>  l</a:t>
            </a:r>
            <a:r>
              <a:rPr lang="en-US" altLang="en-US" sz="1400" kern="0" baseline="-25000" dirty="0">
                <a:solidFill>
                  <a:srgbClr val="FFC000"/>
                </a:solidFill>
                <a:latin typeface="Times New Roman" panose="02020603050405020304" pitchFamily="18" charset="0"/>
                <a:cs typeface="Times New Roman" panose="02020603050405020304" pitchFamily="18" charset="0"/>
              </a:rPr>
              <a:t>2</a:t>
            </a:r>
            <a:r>
              <a:rPr lang="en-US" altLang="en-US" sz="1400" kern="0" dirty="0">
                <a:solidFill>
                  <a:srgbClr val="FFC000"/>
                </a:solidFill>
                <a:latin typeface="Times New Roman" panose="02020603050405020304" pitchFamily="18" charset="0"/>
                <a:cs typeface="Times New Roman" panose="02020603050405020304" pitchFamily="18" charset="0"/>
              </a:rPr>
              <a:t>(A); Read(A);</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A </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 A</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2;</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i="1" kern="0" dirty="0">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l</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Read(B);</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B </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 B</a:t>
            </a:r>
            <a:r>
              <a:rPr lang="en-US" altLang="en-US" sz="1400" kern="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latin typeface="Times New Roman" panose="02020603050405020304" pitchFamily="18" charset="0"/>
                <a:cs typeface="Times New Roman" panose="02020603050405020304" pitchFamily="18" charset="0"/>
              </a:rPr>
              <a:t>2;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Write(B);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(B)</a:t>
            </a:r>
            <a:r>
              <a:rPr lang="en-US" altLang="en-US" sz="1400" kern="0" dirty="0">
                <a:latin typeface="Times New Roman" panose="02020603050405020304" pitchFamily="18" charset="0"/>
                <a:cs typeface="Times New Roman" panose="02020603050405020304" pitchFamily="18" charset="0"/>
              </a:rPr>
              <a:t>;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p>
          <a:p>
            <a:pPr algn="ctr" eaLnBrk="1" hangingPunct="1">
              <a:buFontTx/>
              <a:buNone/>
              <a:defRPr/>
            </a:pPr>
            <a:r>
              <a:rPr lang="en-US" altLang="en-US" sz="1400" kern="0" dirty="0"/>
              <a:t>			</a:t>
            </a:r>
          </a:p>
        </p:txBody>
      </p:sp>
      <p:cxnSp>
        <p:nvCxnSpPr>
          <p:cNvPr id="110598" name="Straight Connector 34"/>
          <p:cNvCxnSpPr>
            <a:cxnSpLocks noChangeShapeType="1"/>
          </p:cNvCxnSpPr>
          <p:nvPr/>
        </p:nvCxnSpPr>
        <p:spPr bwMode="auto">
          <a:xfrm flipV="1">
            <a:off x="3336925" y="1992313"/>
            <a:ext cx="1933575" cy="7937"/>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10599" name="Rectangle 2"/>
          <p:cNvSpPr>
            <a:spLocks noGrp="1" noChangeArrowheads="1"/>
          </p:cNvSpPr>
          <p:nvPr>
            <p:ph type="title"/>
          </p:nvPr>
        </p:nvSpPr>
        <p:spPr>
          <a:xfrm>
            <a:off x="2593975" y="1355725"/>
            <a:ext cx="1571625" cy="339725"/>
          </a:xfrm>
        </p:spPr>
        <p:txBody>
          <a:bodyPr/>
          <a:lstStyle/>
          <a:p>
            <a:pPr eaLnBrk="1" hangingPunct="1"/>
            <a:r>
              <a:rPr lang="en-US" altLang="en-US" sz="1400">
                <a:latin typeface="Times New Roman" panose="02020603050405020304" pitchFamily="18" charset="0"/>
                <a:cs typeface="Times New Roman" panose="02020603050405020304" pitchFamily="18" charset="0"/>
              </a:rPr>
              <a:t>Schedule D</a:t>
            </a:r>
          </a:p>
        </p:txBody>
      </p:sp>
      <p:grpSp>
        <p:nvGrpSpPr>
          <p:cNvPr id="110600" name="Group 8"/>
          <p:cNvGrpSpPr>
            <a:grpSpLocks/>
          </p:cNvGrpSpPr>
          <p:nvPr/>
        </p:nvGrpSpPr>
        <p:grpSpPr bwMode="auto">
          <a:xfrm>
            <a:off x="2232025" y="2546350"/>
            <a:ext cx="2444750" cy="1474788"/>
            <a:chOff x="2869720" y="2296910"/>
            <a:chExt cx="2446050" cy="1473662"/>
          </a:xfrm>
        </p:grpSpPr>
        <p:cxnSp>
          <p:nvCxnSpPr>
            <p:cNvPr id="110609" name="Straight Connector 2"/>
            <p:cNvCxnSpPr>
              <a:cxnSpLocks noChangeShapeType="1"/>
            </p:cNvCxnSpPr>
            <p:nvPr/>
          </p:nvCxnSpPr>
          <p:spPr bwMode="auto">
            <a:xfrm>
              <a:off x="2869720" y="2296910"/>
              <a:ext cx="494581" cy="173983"/>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10610" name="Straight Connector 16"/>
            <p:cNvCxnSpPr>
              <a:cxnSpLocks noChangeShapeType="1"/>
            </p:cNvCxnSpPr>
            <p:nvPr/>
          </p:nvCxnSpPr>
          <p:spPr bwMode="auto">
            <a:xfrm flipV="1">
              <a:off x="2869720" y="2296910"/>
              <a:ext cx="494581" cy="182594"/>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10611" name="Straight Connector 23"/>
            <p:cNvCxnSpPr>
              <a:cxnSpLocks noChangeShapeType="1"/>
            </p:cNvCxnSpPr>
            <p:nvPr/>
          </p:nvCxnSpPr>
          <p:spPr bwMode="auto">
            <a:xfrm>
              <a:off x="4821189" y="3587978"/>
              <a:ext cx="494581" cy="173983"/>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10612" name="Straight Connector 24"/>
            <p:cNvCxnSpPr>
              <a:cxnSpLocks noChangeShapeType="1"/>
            </p:cNvCxnSpPr>
            <p:nvPr/>
          </p:nvCxnSpPr>
          <p:spPr bwMode="auto">
            <a:xfrm flipV="1">
              <a:off x="4821189" y="3587978"/>
              <a:ext cx="494581" cy="182594"/>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grpSp>
      <p:sp>
        <p:nvSpPr>
          <p:cNvPr id="110601" name="TextBox 13"/>
          <p:cNvSpPr txBox="1">
            <a:spLocks noChangeArrowheads="1"/>
          </p:cNvSpPr>
          <p:nvPr/>
        </p:nvSpPr>
        <p:spPr bwMode="auto">
          <a:xfrm>
            <a:off x="7029450" y="1157288"/>
            <a:ext cx="1246188" cy="1476375"/>
          </a:xfrm>
          <a:prstGeom prst="rect">
            <a:avLst/>
          </a:prstGeom>
          <a:solidFill>
            <a:srgbClr val="FFFF00"/>
          </a:solidFill>
          <a:ln w="19050">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800">
                <a:latin typeface="Times New Roman" panose="02020603050405020304" pitchFamily="18" charset="0"/>
                <a:cs typeface="Times New Roman" panose="02020603050405020304" pitchFamily="18" charset="0"/>
              </a:rPr>
              <a:t>In a transaction, all lockings precede all unlockings</a:t>
            </a:r>
          </a:p>
        </p:txBody>
      </p:sp>
      <p:sp>
        <p:nvSpPr>
          <p:cNvPr id="110602" name="Text Box 7"/>
          <p:cNvSpPr txBox="1">
            <a:spLocks noChangeArrowheads="1"/>
          </p:cNvSpPr>
          <p:nvPr/>
        </p:nvSpPr>
        <p:spPr bwMode="auto">
          <a:xfrm>
            <a:off x="5407025" y="1441450"/>
            <a:ext cx="947738" cy="392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1400">
                <a:latin typeface="Times New Roman" panose="02020603050405020304" pitchFamily="18" charset="0"/>
                <a:cs typeface="Times New Roman" panose="02020603050405020304" pitchFamily="18" charset="0"/>
              </a:rPr>
              <a:t>  A       B</a:t>
            </a:r>
          </a:p>
          <a:p>
            <a:pPr eaLnBrk="1" hangingPunct="1">
              <a:buFontTx/>
              <a:buNone/>
            </a:pPr>
            <a:r>
              <a:rPr lang="en-US" altLang="en-US" sz="1400">
                <a:latin typeface="Times New Roman" panose="02020603050405020304" pitchFamily="18" charset="0"/>
                <a:cs typeface="Times New Roman" panose="02020603050405020304" pitchFamily="18" charset="0"/>
              </a:rPr>
              <a:t> 25      25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125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250</a:t>
            </a:r>
          </a:p>
          <a:p>
            <a:pPr eaLnBrk="1" hangingPunct="1">
              <a:buFontTx/>
              <a:buNone/>
            </a:pPr>
            <a:r>
              <a:rPr lang="en-US" altLang="en-US" sz="1400">
                <a:latin typeface="Times New Roman" panose="02020603050405020304" pitchFamily="18" charset="0"/>
                <a:cs typeface="Times New Roman" panose="02020603050405020304" pitchFamily="18" charset="0"/>
              </a:rPr>
              <a:t>           125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             </a:t>
            </a:r>
          </a:p>
          <a:p>
            <a:pPr eaLnBrk="1" hangingPunct="1">
              <a:buFontTx/>
              <a:buNone/>
            </a:pPr>
            <a:r>
              <a:rPr lang="en-US" altLang="en-US" sz="1400">
                <a:latin typeface="Times New Roman" panose="02020603050405020304" pitchFamily="18" charset="0"/>
                <a:cs typeface="Times New Roman" panose="02020603050405020304" pitchFamily="18" charset="0"/>
              </a:rPr>
              <a:t>  </a:t>
            </a:r>
          </a:p>
        </p:txBody>
      </p:sp>
      <p:cxnSp>
        <p:nvCxnSpPr>
          <p:cNvPr id="110603" name="Straight Connector 3"/>
          <p:cNvCxnSpPr>
            <a:cxnSpLocks noChangeShapeType="1"/>
            <a:stCxn id="110602" idx="0"/>
          </p:cNvCxnSpPr>
          <p:nvPr/>
        </p:nvCxnSpPr>
        <p:spPr bwMode="auto">
          <a:xfrm flipH="1">
            <a:off x="5875338" y="1441450"/>
            <a:ext cx="4762" cy="404495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10604" name="Straight Connector 7"/>
          <p:cNvCxnSpPr>
            <a:cxnSpLocks noChangeShapeType="1"/>
          </p:cNvCxnSpPr>
          <p:nvPr/>
        </p:nvCxnSpPr>
        <p:spPr bwMode="auto">
          <a:xfrm>
            <a:off x="5468938" y="1706563"/>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10605" name="Straight Connector 22"/>
          <p:cNvCxnSpPr>
            <a:cxnSpLocks noChangeShapeType="1"/>
          </p:cNvCxnSpPr>
          <p:nvPr/>
        </p:nvCxnSpPr>
        <p:spPr bwMode="auto">
          <a:xfrm>
            <a:off x="5465763" y="1989138"/>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10606" name="Straight Connector 20"/>
          <p:cNvCxnSpPr>
            <a:cxnSpLocks noChangeShapeType="1"/>
          </p:cNvCxnSpPr>
          <p:nvPr/>
        </p:nvCxnSpPr>
        <p:spPr bwMode="auto">
          <a:xfrm>
            <a:off x="5451475" y="5068888"/>
            <a:ext cx="846138"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10607" name="Oval 18"/>
          <p:cNvSpPr>
            <a:spLocks noChangeArrowheads="1"/>
          </p:cNvSpPr>
          <p:nvPr/>
        </p:nvSpPr>
        <p:spPr bwMode="auto">
          <a:xfrm>
            <a:off x="2466975" y="3043238"/>
            <a:ext cx="557213" cy="231775"/>
          </a:xfrm>
          <a:prstGeom prst="ellipse">
            <a:avLst/>
          </a:prstGeom>
          <a:noFill/>
          <a:ln w="9525" algn="ctr">
            <a:solidFill>
              <a:srgbClr val="FFC00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110608" name="Oval 19"/>
          <p:cNvSpPr>
            <a:spLocks noChangeArrowheads="1"/>
          </p:cNvSpPr>
          <p:nvPr/>
        </p:nvSpPr>
        <p:spPr bwMode="auto">
          <a:xfrm>
            <a:off x="4637088" y="4835525"/>
            <a:ext cx="558800" cy="233363"/>
          </a:xfrm>
          <a:prstGeom prst="ellipse">
            <a:avLst/>
          </a:prstGeom>
          <a:noFill/>
          <a:ln w="9525" algn="ctr">
            <a:solidFill>
              <a:srgbClr val="00B05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8"/>
          <p:cNvSpPr>
            <a:spLocks noChangeArrowheads="1"/>
          </p:cNvSpPr>
          <p:nvPr/>
        </p:nvSpPr>
        <p:spPr bwMode="auto">
          <a:xfrm>
            <a:off x="1027113" y="427038"/>
            <a:ext cx="722788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buFontTx/>
              <a:buNone/>
            </a:pPr>
            <a:r>
              <a:rPr lang="en-US" altLang="en-US" sz="3600" b="1" u="sng">
                <a:latin typeface="Times New Roman" panose="02020603050405020304" pitchFamily="18" charset="0"/>
                <a:cs typeface="Times New Roman" panose="02020603050405020304" pitchFamily="18" charset="0"/>
              </a:rPr>
              <a:t>2PL enforces conflict-serializability</a:t>
            </a:r>
          </a:p>
        </p:txBody>
      </p:sp>
      <p:sp>
        <p:nvSpPr>
          <p:cNvPr id="18" name="Rectangle 3"/>
          <p:cNvSpPr txBox="1">
            <a:spLocks noChangeArrowheads="1"/>
          </p:cNvSpPr>
          <p:nvPr/>
        </p:nvSpPr>
        <p:spPr bwMode="auto">
          <a:xfrm>
            <a:off x="1358900" y="1701800"/>
            <a:ext cx="1949450"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1</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r>
              <a:rPr lang="en-US" altLang="en-US" sz="1400" i="1" kern="0" dirty="0">
                <a:solidFill>
                  <a:srgbClr val="FFC000"/>
                </a:solidFill>
                <a:latin typeface="Times New Roman" panose="02020603050405020304" pitchFamily="18" charset="0"/>
                <a:cs typeface="Times New Roman" panose="02020603050405020304" pitchFamily="18" charset="0"/>
              </a:rPr>
              <a:t>l</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(A); Read(A); </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A </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 A+100</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r>
              <a:rPr lang="en-US" altLang="en-US" sz="1400" i="1" kern="0" dirty="0">
                <a:solidFill>
                  <a:srgbClr val="FFC000"/>
                </a:solidFill>
                <a:latin typeface="Times New Roman" panose="02020603050405020304" pitchFamily="18" charset="0"/>
                <a:cs typeface="Times New Roman" panose="02020603050405020304" pitchFamily="18" charset="0"/>
              </a:rPr>
              <a:t>l</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(B); Read(B); </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B </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  B+100; </a:t>
            </a:r>
            <a:r>
              <a:rPr lang="en-US" altLang="en-US" sz="1400" i="1" kern="0" dirty="0">
                <a:solidFill>
                  <a:srgbClr val="FFC000"/>
                </a:solidFill>
                <a:latin typeface="Times New Roman" panose="02020603050405020304" pitchFamily="18" charset="0"/>
                <a:cs typeface="Times New Roman" panose="02020603050405020304" pitchFamily="18" charset="0"/>
              </a:rPr>
              <a:t>u</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(A);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r>
              <a:rPr lang="en-US" altLang="en-US" sz="1400" kern="0" dirty="0">
                <a:solidFill>
                  <a:srgbClr val="FFC000"/>
                </a:solidFill>
                <a:latin typeface="Times New Roman" panose="02020603050405020304" pitchFamily="18" charset="0"/>
                <a:cs typeface="Times New Roman" panose="02020603050405020304" pitchFamily="18" charset="0"/>
              </a:rPr>
              <a:t>Write(B); </a:t>
            </a:r>
            <a:r>
              <a:rPr lang="en-US" altLang="en-US" sz="1400" i="1" kern="0" dirty="0">
                <a:solidFill>
                  <a:srgbClr val="FFC000"/>
                </a:solidFill>
                <a:latin typeface="Times New Roman" panose="02020603050405020304" pitchFamily="18" charset="0"/>
                <a:cs typeface="Times New Roman" panose="02020603050405020304" pitchFamily="18" charset="0"/>
              </a:rPr>
              <a:t>u</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(B);</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algn="ctr" eaLnBrk="1" hangingPunct="1">
              <a:buFontTx/>
              <a:buNone/>
              <a:defRPr/>
            </a:pPr>
            <a:r>
              <a:rPr lang="en-US" altLang="en-US" sz="1400" kern="0" dirty="0"/>
              <a:t>			</a:t>
            </a:r>
          </a:p>
        </p:txBody>
      </p:sp>
      <p:cxnSp>
        <p:nvCxnSpPr>
          <p:cNvPr id="111620" name="Straight Connector 25"/>
          <p:cNvCxnSpPr>
            <a:cxnSpLocks noChangeShapeType="1"/>
          </p:cNvCxnSpPr>
          <p:nvPr/>
        </p:nvCxnSpPr>
        <p:spPr bwMode="auto">
          <a:xfrm>
            <a:off x="1360488" y="1992313"/>
            <a:ext cx="1947862"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33" name="Rectangle 3"/>
          <p:cNvSpPr txBox="1">
            <a:spLocks noChangeArrowheads="1"/>
          </p:cNvSpPr>
          <p:nvPr/>
        </p:nvSpPr>
        <p:spPr bwMode="auto">
          <a:xfrm>
            <a:off x="3328988" y="1701800"/>
            <a:ext cx="1941512"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2</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i="1" kern="0" dirty="0">
                <a:solidFill>
                  <a:srgbClr val="FFC000"/>
                </a:solidFill>
                <a:latin typeface="Times New Roman" panose="02020603050405020304" pitchFamily="18" charset="0"/>
                <a:cs typeface="Times New Roman" panose="02020603050405020304" pitchFamily="18" charset="0"/>
              </a:rPr>
              <a:t>  l</a:t>
            </a:r>
            <a:r>
              <a:rPr lang="en-US" altLang="en-US" sz="1400" kern="0" baseline="-25000" dirty="0">
                <a:solidFill>
                  <a:srgbClr val="FFC000"/>
                </a:solidFill>
                <a:latin typeface="Times New Roman" panose="02020603050405020304" pitchFamily="18" charset="0"/>
                <a:cs typeface="Times New Roman" panose="02020603050405020304" pitchFamily="18" charset="0"/>
              </a:rPr>
              <a:t>2</a:t>
            </a:r>
            <a:r>
              <a:rPr lang="en-US" altLang="en-US" sz="1400" kern="0" dirty="0">
                <a:solidFill>
                  <a:srgbClr val="FFC000"/>
                </a:solidFill>
                <a:latin typeface="Times New Roman" panose="02020603050405020304" pitchFamily="18" charset="0"/>
                <a:cs typeface="Times New Roman" panose="02020603050405020304" pitchFamily="18" charset="0"/>
              </a:rPr>
              <a:t>(A); Read(A);</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A </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 A</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2;</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r>
              <a:rPr lang="en-US" altLang="en-US" sz="1400" i="1" kern="0" dirty="0">
                <a:solidFill>
                  <a:srgbClr val="FFC000"/>
                </a:solidFill>
                <a:latin typeface="Times New Roman" panose="02020603050405020304" pitchFamily="18" charset="0"/>
                <a:cs typeface="Times New Roman" panose="02020603050405020304" pitchFamily="18" charset="0"/>
              </a:rPr>
              <a:t>l</a:t>
            </a:r>
            <a:r>
              <a:rPr lang="en-US" altLang="en-US" sz="1400" kern="0" baseline="-25000" dirty="0">
                <a:solidFill>
                  <a:srgbClr val="FFC000"/>
                </a:solidFill>
                <a:latin typeface="Times New Roman" panose="02020603050405020304" pitchFamily="18" charset="0"/>
                <a:cs typeface="Times New Roman" panose="02020603050405020304" pitchFamily="18" charset="0"/>
              </a:rPr>
              <a:t>2</a:t>
            </a:r>
            <a:r>
              <a:rPr lang="en-US" altLang="en-US" sz="1400" kern="0" dirty="0">
                <a:solidFill>
                  <a:srgbClr val="FFC000"/>
                </a:solidFill>
                <a:latin typeface="Times New Roman" panose="02020603050405020304" pitchFamily="18" charset="0"/>
                <a:cs typeface="Times New Roman" panose="02020603050405020304" pitchFamily="18" charset="0"/>
              </a:rPr>
              <a:t>(B); Read(B);</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B </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 B</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2; </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Write(B); </a:t>
            </a:r>
            <a:r>
              <a:rPr lang="en-US" altLang="en-US" sz="1400" i="1" kern="0" dirty="0">
                <a:solidFill>
                  <a:srgbClr val="FFC000"/>
                </a:solidFill>
                <a:latin typeface="Times New Roman" panose="02020603050405020304" pitchFamily="18" charset="0"/>
                <a:cs typeface="Times New Roman" panose="02020603050405020304" pitchFamily="18" charset="0"/>
              </a:rPr>
              <a:t>u</a:t>
            </a:r>
            <a:r>
              <a:rPr lang="en-US" altLang="en-US" sz="1400" kern="0" baseline="-25000" dirty="0">
                <a:solidFill>
                  <a:srgbClr val="FFC000"/>
                </a:solidFill>
                <a:latin typeface="Times New Roman" panose="02020603050405020304" pitchFamily="18" charset="0"/>
                <a:cs typeface="Times New Roman" panose="02020603050405020304" pitchFamily="18" charset="0"/>
              </a:rPr>
              <a:t>2</a:t>
            </a:r>
            <a:r>
              <a:rPr lang="en-US" altLang="en-US" sz="1400" kern="0" dirty="0">
                <a:solidFill>
                  <a:srgbClr val="FFC000"/>
                </a:solidFill>
                <a:latin typeface="Times New Roman" panose="02020603050405020304" pitchFamily="18" charset="0"/>
                <a:cs typeface="Times New Roman" panose="02020603050405020304" pitchFamily="18" charset="0"/>
              </a:rPr>
              <a:t>(B); </a:t>
            </a:r>
            <a:r>
              <a:rPr lang="en-US" altLang="en-US" sz="1400" i="1" kern="0" dirty="0">
                <a:solidFill>
                  <a:srgbClr val="FFC000"/>
                </a:solidFill>
                <a:latin typeface="Times New Roman" panose="02020603050405020304" pitchFamily="18" charset="0"/>
                <a:cs typeface="Times New Roman" panose="02020603050405020304" pitchFamily="18" charset="0"/>
              </a:rPr>
              <a:t>u</a:t>
            </a:r>
            <a:r>
              <a:rPr lang="en-US" altLang="en-US" sz="1400" kern="0" baseline="-25000" dirty="0">
                <a:solidFill>
                  <a:srgbClr val="FFC000"/>
                </a:solidFill>
                <a:latin typeface="Times New Roman" panose="02020603050405020304" pitchFamily="18" charset="0"/>
                <a:cs typeface="Times New Roman" panose="02020603050405020304" pitchFamily="18" charset="0"/>
              </a:rPr>
              <a:t>2</a:t>
            </a:r>
            <a:r>
              <a:rPr lang="en-US" altLang="en-US" sz="1400" kern="0" dirty="0">
                <a:solidFill>
                  <a:srgbClr val="FFC000"/>
                </a:solidFill>
                <a:latin typeface="Times New Roman" panose="02020603050405020304" pitchFamily="18" charset="0"/>
                <a:cs typeface="Times New Roman" panose="02020603050405020304" pitchFamily="18" charset="0"/>
              </a:rPr>
              <a:t>(A);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p>
          <a:p>
            <a:pPr algn="ctr" eaLnBrk="1" hangingPunct="1">
              <a:buFontTx/>
              <a:buNone/>
              <a:defRPr/>
            </a:pPr>
            <a:r>
              <a:rPr lang="en-US" altLang="en-US" sz="1400" kern="0" dirty="0"/>
              <a:t>			</a:t>
            </a:r>
          </a:p>
        </p:txBody>
      </p:sp>
      <p:cxnSp>
        <p:nvCxnSpPr>
          <p:cNvPr id="111622" name="Straight Connector 34"/>
          <p:cNvCxnSpPr>
            <a:cxnSpLocks noChangeShapeType="1"/>
          </p:cNvCxnSpPr>
          <p:nvPr/>
        </p:nvCxnSpPr>
        <p:spPr bwMode="auto">
          <a:xfrm flipV="1">
            <a:off x="3336925" y="1992313"/>
            <a:ext cx="1933575" cy="7937"/>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11623" name="Rectangle 2"/>
          <p:cNvSpPr>
            <a:spLocks noGrp="1" noChangeArrowheads="1"/>
          </p:cNvSpPr>
          <p:nvPr>
            <p:ph type="title"/>
          </p:nvPr>
        </p:nvSpPr>
        <p:spPr>
          <a:xfrm>
            <a:off x="2593975" y="1355725"/>
            <a:ext cx="1571625" cy="339725"/>
          </a:xfrm>
        </p:spPr>
        <p:txBody>
          <a:bodyPr/>
          <a:lstStyle/>
          <a:p>
            <a:pPr eaLnBrk="1" hangingPunct="1"/>
            <a:r>
              <a:rPr lang="en-US" altLang="en-US" sz="1400">
                <a:latin typeface="Times New Roman" panose="02020603050405020304" pitchFamily="18" charset="0"/>
                <a:cs typeface="Times New Roman" panose="02020603050405020304" pitchFamily="18" charset="0"/>
              </a:rPr>
              <a:t>Schedule D</a:t>
            </a:r>
          </a:p>
        </p:txBody>
      </p:sp>
      <p:grpSp>
        <p:nvGrpSpPr>
          <p:cNvPr id="111624" name="Group 8"/>
          <p:cNvGrpSpPr>
            <a:grpSpLocks/>
          </p:cNvGrpSpPr>
          <p:nvPr/>
        </p:nvGrpSpPr>
        <p:grpSpPr bwMode="auto">
          <a:xfrm>
            <a:off x="2232025" y="2546350"/>
            <a:ext cx="2444750" cy="1474788"/>
            <a:chOff x="2869720" y="2296910"/>
            <a:chExt cx="2446050" cy="1473662"/>
          </a:xfrm>
        </p:grpSpPr>
        <p:cxnSp>
          <p:nvCxnSpPr>
            <p:cNvPr id="111633" name="Straight Connector 2"/>
            <p:cNvCxnSpPr>
              <a:cxnSpLocks noChangeShapeType="1"/>
            </p:cNvCxnSpPr>
            <p:nvPr/>
          </p:nvCxnSpPr>
          <p:spPr bwMode="auto">
            <a:xfrm>
              <a:off x="2869720" y="2296910"/>
              <a:ext cx="494581" cy="173983"/>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11634" name="Straight Connector 16"/>
            <p:cNvCxnSpPr>
              <a:cxnSpLocks noChangeShapeType="1"/>
            </p:cNvCxnSpPr>
            <p:nvPr/>
          </p:nvCxnSpPr>
          <p:spPr bwMode="auto">
            <a:xfrm flipV="1">
              <a:off x="2869720" y="2296910"/>
              <a:ext cx="494581" cy="182594"/>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11635" name="Straight Connector 23"/>
            <p:cNvCxnSpPr>
              <a:cxnSpLocks noChangeShapeType="1"/>
            </p:cNvCxnSpPr>
            <p:nvPr/>
          </p:nvCxnSpPr>
          <p:spPr bwMode="auto">
            <a:xfrm>
              <a:off x="4821189" y="3587978"/>
              <a:ext cx="494581" cy="173983"/>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11636" name="Straight Connector 24"/>
            <p:cNvCxnSpPr>
              <a:cxnSpLocks noChangeShapeType="1"/>
            </p:cNvCxnSpPr>
            <p:nvPr/>
          </p:nvCxnSpPr>
          <p:spPr bwMode="auto">
            <a:xfrm flipV="1">
              <a:off x="4821189" y="3587978"/>
              <a:ext cx="494581" cy="182594"/>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grpSp>
      <p:sp>
        <p:nvSpPr>
          <p:cNvPr id="111625" name="TextBox 13"/>
          <p:cNvSpPr txBox="1">
            <a:spLocks noChangeArrowheads="1"/>
          </p:cNvSpPr>
          <p:nvPr/>
        </p:nvSpPr>
        <p:spPr bwMode="auto">
          <a:xfrm>
            <a:off x="7029450" y="1157288"/>
            <a:ext cx="1246188" cy="1476375"/>
          </a:xfrm>
          <a:prstGeom prst="rect">
            <a:avLst/>
          </a:prstGeom>
          <a:solidFill>
            <a:srgbClr val="FFFF00"/>
          </a:solidFill>
          <a:ln w="19050">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800">
                <a:latin typeface="Times New Roman" panose="02020603050405020304" pitchFamily="18" charset="0"/>
                <a:cs typeface="Times New Roman" panose="02020603050405020304" pitchFamily="18" charset="0"/>
              </a:rPr>
              <a:t>In a transaction, all lockings precede all unlockings</a:t>
            </a:r>
          </a:p>
        </p:txBody>
      </p:sp>
      <p:sp>
        <p:nvSpPr>
          <p:cNvPr id="111626" name="Text Box 7"/>
          <p:cNvSpPr txBox="1">
            <a:spLocks noChangeArrowheads="1"/>
          </p:cNvSpPr>
          <p:nvPr/>
        </p:nvSpPr>
        <p:spPr bwMode="auto">
          <a:xfrm>
            <a:off x="5407025" y="1441450"/>
            <a:ext cx="947738" cy="392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1400">
                <a:latin typeface="Times New Roman" panose="02020603050405020304" pitchFamily="18" charset="0"/>
                <a:cs typeface="Times New Roman" panose="02020603050405020304" pitchFamily="18" charset="0"/>
              </a:rPr>
              <a:t>  A       B</a:t>
            </a:r>
          </a:p>
          <a:p>
            <a:pPr eaLnBrk="1" hangingPunct="1">
              <a:buFontTx/>
              <a:buNone/>
            </a:pPr>
            <a:r>
              <a:rPr lang="en-US" altLang="en-US" sz="1400">
                <a:latin typeface="Times New Roman" panose="02020603050405020304" pitchFamily="18" charset="0"/>
                <a:cs typeface="Times New Roman" panose="02020603050405020304" pitchFamily="18" charset="0"/>
              </a:rPr>
              <a:t> 25      25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125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250</a:t>
            </a:r>
          </a:p>
          <a:p>
            <a:pPr eaLnBrk="1" hangingPunct="1">
              <a:buFontTx/>
              <a:buNone/>
            </a:pPr>
            <a:r>
              <a:rPr lang="en-US" altLang="en-US" sz="1400">
                <a:latin typeface="Times New Roman" panose="02020603050405020304" pitchFamily="18" charset="0"/>
                <a:cs typeface="Times New Roman" panose="02020603050405020304" pitchFamily="18" charset="0"/>
              </a:rPr>
              <a:t>           125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           250</a:t>
            </a:r>
          </a:p>
          <a:p>
            <a:pPr eaLnBrk="1" hangingPunct="1">
              <a:buFontTx/>
              <a:buNone/>
            </a:pPr>
            <a:r>
              <a:rPr lang="en-US" altLang="en-US" sz="1400">
                <a:latin typeface="Times New Roman" panose="02020603050405020304" pitchFamily="18" charset="0"/>
                <a:cs typeface="Times New Roman" panose="02020603050405020304" pitchFamily="18" charset="0"/>
              </a:rPr>
              <a:t>250     250</a:t>
            </a:r>
          </a:p>
        </p:txBody>
      </p:sp>
      <p:cxnSp>
        <p:nvCxnSpPr>
          <p:cNvPr id="111627" name="Straight Connector 3"/>
          <p:cNvCxnSpPr>
            <a:cxnSpLocks noChangeShapeType="1"/>
            <a:stCxn id="111626" idx="0"/>
          </p:cNvCxnSpPr>
          <p:nvPr/>
        </p:nvCxnSpPr>
        <p:spPr bwMode="auto">
          <a:xfrm flipH="1">
            <a:off x="5875338" y="1441450"/>
            <a:ext cx="4762" cy="404495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11628" name="Straight Connector 7"/>
          <p:cNvCxnSpPr>
            <a:cxnSpLocks noChangeShapeType="1"/>
          </p:cNvCxnSpPr>
          <p:nvPr/>
        </p:nvCxnSpPr>
        <p:spPr bwMode="auto">
          <a:xfrm>
            <a:off x="5468938" y="1706563"/>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11629" name="Straight Connector 22"/>
          <p:cNvCxnSpPr>
            <a:cxnSpLocks noChangeShapeType="1"/>
          </p:cNvCxnSpPr>
          <p:nvPr/>
        </p:nvCxnSpPr>
        <p:spPr bwMode="auto">
          <a:xfrm>
            <a:off x="5465763" y="1989138"/>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11630" name="Straight Connector 20"/>
          <p:cNvCxnSpPr>
            <a:cxnSpLocks noChangeShapeType="1"/>
          </p:cNvCxnSpPr>
          <p:nvPr/>
        </p:nvCxnSpPr>
        <p:spPr bwMode="auto">
          <a:xfrm>
            <a:off x="5451475" y="5068888"/>
            <a:ext cx="846138"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11631" name="Oval 26"/>
          <p:cNvSpPr>
            <a:spLocks noChangeArrowheads="1"/>
          </p:cNvSpPr>
          <p:nvPr/>
        </p:nvSpPr>
        <p:spPr bwMode="auto">
          <a:xfrm>
            <a:off x="2466975" y="3043238"/>
            <a:ext cx="557213" cy="231775"/>
          </a:xfrm>
          <a:prstGeom prst="ellipse">
            <a:avLst/>
          </a:prstGeom>
          <a:noFill/>
          <a:ln w="9525" algn="ctr">
            <a:solidFill>
              <a:srgbClr val="FFC00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111632" name="Oval 27"/>
          <p:cNvSpPr>
            <a:spLocks noChangeArrowheads="1"/>
          </p:cNvSpPr>
          <p:nvPr/>
        </p:nvSpPr>
        <p:spPr bwMode="auto">
          <a:xfrm>
            <a:off x="4637088" y="4835525"/>
            <a:ext cx="558800" cy="233363"/>
          </a:xfrm>
          <a:prstGeom prst="ellipse">
            <a:avLst/>
          </a:prstGeom>
          <a:noFill/>
          <a:ln w="9525" algn="ctr">
            <a:solidFill>
              <a:srgbClr val="FFC00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8"/>
          <p:cNvSpPr>
            <a:spLocks noChangeArrowheads="1"/>
          </p:cNvSpPr>
          <p:nvPr/>
        </p:nvSpPr>
        <p:spPr bwMode="auto">
          <a:xfrm>
            <a:off x="1027113" y="427038"/>
            <a:ext cx="722788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buFontTx/>
              <a:buNone/>
            </a:pPr>
            <a:r>
              <a:rPr lang="en-US" altLang="en-US" sz="3600" b="1" u="sng">
                <a:latin typeface="Times New Roman" panose="02020603050405020304" pitchFamily="18" charset="0"/>
                <a:cs typeface="Times New Roman" panose="02020603050405020304" pitchFamily="18" charset="0"/>
              </a:rPr>
              <a:t>2PL enforces conflict-serializability</a:t>
            </a:r>
          </a:p>
        </p:txBody>
      </p:sp>
      <p:sp>
        <p:nvSpPr>
          <p:cNvPr id="18" name="Rectangle 3"/>
          <p:cNvSpPr txBox="1">
            <a:spLocks noChangeArrowheads="1"/>
          </p:cNvSpPr>
          <p:nvPr/>
        </p:nvSpPr>
        <p:spPr bwMode="auto">
          <a:xfrm>
            <a:off x="1358900" y="1701800"/>
            <a:ext cx="1949450"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1</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r>
              <a:rPr lang="en-US" altLang="en-US" sz="1400" i="1" kern="0" dirty="0">
                <a:solidFill>
                  <a:srgbClr val="FFC000"/>
                </a:solidFill>
                <a:latin typeface="Times New Roman" panose="02020603050405020304" pitchFamily="18" charset="0"/>
                <a:cs typeface="Times New Roman" panose="02020603050405020304" pitchFamily="18" charset="0"/>
              </a:rPr>
              <a:t>l</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(A); Read(A); </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A </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 A+100</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r>
              <a:rPr lang="en-US" altLang="en-US" sz="1400" i="1" kern="0" dirty="0">
                <a:solidFill>
                  <a:srgbClr val="FFC000"/>
                </a:solidFill>
                <a:latin typeface="Times New Roman" panose="02020603050405020304" pitchFamily="18" charset="0"/>
                <a:cs typeface="Times New Roman" panose="02020603050405020304" pitchFamily="18" charset="0"/>
              </a:rPr>
              <a:t>l</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(B); Read(B); </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B </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  B+100; </a:t>
            </a:r>
            <a:r>
              <a:rPr lang="en-US" altLang="en-US" sz="1400" i="1" kern="0" dirty="0">
                <a:solidFill>
                  <a:srgbClr val="FFC000"/>
                </a:solidFill>
                <a:latin typeface="Times New Roman" panose="02020603050405020304" pitchFamily="18" charset="0"/>
                <a:cs typeface="Times New Roman" panose="02020603050405020304" pitchFamily="18" charset="0"/>
              </a:rPr>
              <a:t>u</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(A);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r>
              <a:rPr lang="en-US" altLang="en-US" sz="1400" kern="0" dirty="0">
                <a:solidFill>
                  <a:srgbClr val="FFC000"/>
                </a:solidFill>
                <a:latin typeface="Times New Roman" panose="02020603050405020304" pitchFamily="18" charset="0"/>
                <a:cs typeface="Times New Roman" panose="02020603050405020304" pitchFamily="18" charset="0"/>
              </a:rPr>
              <a:t>Write(B); </a:t>
            </a:r>
            <a:r>
              <a:rPr lang="en-US" altLang="en-US" sz="1400" i="1" kern="0" dirty="0">
                <a:solidFill>
                  <a:srgbClr val="FFC000"/>
                </a:solidFill>
                <a:latin typeface="Times New Roman" panose="02020603050405020304" pitchFamily="18" charset="0"/>
                <a:cs typeface="Times New Roman" panose="02020603050405020304" pitchFamily="18" charset="0"/>
              </a:rPr>
              <a:t>u</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(B);</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algn="ctr" eaLnBrk="1" hangingPunct="1">
              <a:buFontTx/>
              <a:buNone/>
              <a:defRPr/>
            </a:pPr>
            <a:r>
              <a:rPr lang="en-US" altLang="en-US" sz="1400" kern="0" dirty="0"/>
              <a:t>			</a:t>
            </a:r>
          </a:p>
        </p:txBody>
      </p:sp>
      <p:cxnSp>
        <p:nvCxnSpPr>
          <p:cNvPr id="112644" name="Straight Connector 25"/>
          <p:cNvCxnSpPr>
            <a:cxnSpLocks noChangeShapeType="1"/>
          </p:cNvCxnSpPr>
          <p:nvPr/>
        </p:nvCxnSpPr>
        <p:spPr bwMode="auto">
          <a:xfrm>
            <a:off x="1360488" y="1992313"/>
            <a:ext cx="1947862"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33" name="Rectangle 3"/>
          <p:cNvSpPr txBox="1">
            <a:spLocks noChangeArrowheads="1"/>
          </p:cNvSpPr>
          <p:nvPr/>
        </p:nvSpPr>
        <p:spPr bwMode="auto">
          <a:xfrm>
            <a:off x="3328988" y="1701800"/>
            <a:ext cx="1941512"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2</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i="1" kern="0" dirty="0">
                <a:solidFill>
                  <a:srgbClr val="FFC000"/>
                </a:solidFill>
                <a:latin typeface="Times New Roman" panose="02020603050405020304" pitchFamily="18" charset="0"/>
                <a:cs typeface="Times New Roman" panose="02020603050405020304" pitchFamily="18" charset="0"/>
              </a:rPr>
              <a:t>  l</a:t>
            </a:r>
            <a:r>
              <a:rPr lang="en-US" altLang="en-US" sz="1400" kern="0" baseline="-25000" dirty="0">
                <a:solidFill>
                  <a:srgbClr val="FFC000"/>
                </a:solidFill>
                <a:latin typeface="Times New Roman" panose="02020603050405020304" pitchFamily="18" charset="0"/>
                <a:cs typeface="Times New Roman" panose="02020603050405020304" pitchFamily="18" charset="0"/>
              </a:rPr>
              <a:t>2</a:t>
            </a:r>
            <a:r>
              <a:rPr lang="en-US" altLang="en-US" sz="1400" kern="0" dirty="0">
                <a:solidFill>
                  <a:srgbClr val="FFC000"/>
                </a:solidFill>
                <a:latin typeface="Times New Roman" panose="02020603050405020304" pitchFamily="18" charset="0"/>
                <a:cs typeface="Times New Roman" panose="02020603050405020304" pitchFamily="18" charset="0"/>
              </a:rPr>
              <a:t>(A); Read(A);</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A </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 A</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2;</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r>
              <a:rPr lang="en-US" altLang="en-US" sz="1400" i="1" kern="0" dirty="0">
                <a:solidFill>
                  <a:srgbClr val="FFC000"/>
                </a:solidFill>
                <a:latin typeface="Times New Roman" panose="02020603050405020304" pitchFamily="18" charset="0"/>
                <a:cs typeface="Times New Roman" panose="02020603050405020304" pitchFamily="18" charset="0"/>
              </a:rPr>
              <a:t>l</a:t>
            </a:r>
            <a:r>
              <a:rPr lang="en-US" altLang="en-US" sz="1400" kern="0" baseline="-25000" dirty="0">
                <a:solidFill>
                  <a:srgbClr val="FFC000"/>
                </a:solidFill>
                <a:latin typeface="Times New Roman" panose="02020603050405020304" pitchFamily="18" charset="0"/>
                <a:cs typeface="Times New Roman" panose="02020603050405020304" pitchFamily="18" charset="0"/>
              </a:rPr>
              <a:t>2</a:t>
            </a:r>
            <a:r>
              <a:rPr lang="en-US" altLang="en-US" sz="1400" kern="0" dirty="0">
                <a:solidFill>
                  <a:srgbClr val="FFC000"/>
                </a:solidFill>
                <a:latin typeface="Times New Roman" panose="02020603050405020304" pitchFamily="18" charset="0"/>
                <a:cs typeface="Times New Roman" panose="02020603050405020304" pitchFamily="18" charset="0"/>
              </a:rPr>
              <a:t>(B); Read(B);</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B </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 B</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2; </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Write(B); </a:t>
            </a:r>
            <a:r>
              <a:rPr lang="en-US" altLang="en-US" sz="1400" i="1" kern="0" dirty="0">
                <a:solidFill>
                  <a:srgbClr val="FFC000"/>
                </a:solidFill>
                <a:latin typeface="Times New Roman" panose="02020603050405020304" pitchFamily="18" charset="0"/>
                <a:cs typeface="Times New Roman" panose="02020603050405020304" pitchFamily="18" charset="0"/>
              </a:rPr>
              <a:t>u</a:t>
            </a:r>
            <a:r>
              <a:rPr lang="en-US" altLang="en-US" sz="1400" kern="0" baseline="-25000" dirty="0">
                <a:solidFill>
                  <a:srgbClr val="FFC000"/>
                </a:solidFill>
                <a:latin typeface="Times New Roman" panose="02020603050405020304" pitchFamily="18" charset="0"/>
                <a:cs typeface="Times New Roman" panose="02020603050405020304" pitchFamily="18" charset="0"/>
              </a:rPr>
              <a:t>2</a:t>
            </a:r>
            <a:r>
              <a:rPr lang="en-US" altLang="en-US" sz="1400" kern="0" dirty="0">
                <a:solidFill>
                  <a:srgbClr val="FFC000"/>
                </a:solidFill>
                <a:latin typeface="Times New Roman" panose="02020603050405020304" pitchFamily="18" charset="0"/>
                <a:cs typeface="Times New Roman" panose="02020603050405020304" pitchFamily="18" charset="0"/>
              </a:rPr>
              <a:t>(B); </a:t>
            </a:r>
            <a:r>
              <a:rPr lang="en-US" altLang="en-US" sz="1400" i="1" kern="0" dirty="0">
                <a:solidFill>
                  <a:srgbClr val="FFC000"/>
                </a:solidFill>
                <a:latin typeface="Times New Roman" panose="02020603050405020304" pitchFamily="18" charset="0"/>
                <a:cs typeface="Times New Roman" panose="02020603050405020304" pitchFamily="18" charset="0"/>
              </a:rPr>
              <a:t>u</a:t>
            </a:r>
            <a:r>
              <a:rPr lang="en-US" altLang="en-US" sz="1400" kern="0" baseline="-25000" dirty="0">
                <a:solidFill>
                  <a:srgbClr val="FFC000"/>
                </a:solidFill>
                <a:latin typeface="Times New Roman" panose="02020603050405020304" pitchFamily="18" charset="0"/>
                <a:cs typeface="Times New Roman" panose="02020603050405020304" pitchFamily="18" charset="0"/>
              </a:rPr>
              <a:t>2</a:t>
            </a:r>
            <a:r>
              <a:rPr lang="en-US" altLang="en-US" sz="1400" kern="0" dirty="0">
                <a:solidFill>
                  <a:srgbClr val="FFC000"/>
                </a:solidFill>
                <a:latin typeface="Times New Roman" panose="02020603050405020304" pitchFamily="18" charset="0"/>
                <a:cs typeface="Times New Roman" panose="02020603050405020304" pitchFamily="18" charset="0"/>
              </a:rPr>
              <a:t>(A);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p>
          <a:p>
            <a:pPr algn="ctr" eaLnBrk="1" hangingPunct="1">
              <a:buFontTx/>
              <a:buNone/>
              <a:defRPr/>
            </a:pPr>
            <a:r>
              <a:rPr lang="en-US" altLang="en-US" sz="1400" kern="0" dirty="0"/>
              <a:t>			</a:t>
            </a:r>
          </a:p>
        </p:txBody>
      </p:sp>
      <p:cxnSp>
        <p:nvCxnSpPr>
          <p:cNvPr id="112646" name="Straight Connector 34"/>
          <p:cNvCxnSpPr>
            <a:cxnSpLocks noChangeShapeType="1"/>
          </p:cNvCxnSpPr>
          <p:nvPr/>
        </p:nvCxnSpPr>
        <p:spPr bwMode="auto">
          <a:xfrm flipV="1">
            <a:off x="3336925" y="1992313"/>
            <a:ext cx="1933575" cy="7937"/>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12647" name="Rectangle 2"/>
          <p:cNvSpPr>
            <a:spLocks noGrp="1" noChangeArrowheads="1"/>
          </p:cNvSpPr>
          <p:nvPr>
            <p:ph type="title"/>
          </p:nvPr>
        </p:nvSpPr>
        <p:spPr>
          <a:xfrm>
            <a:off x="2593975" y="1355725"/>
            <a:ext cx="1571625" cy="339725"/>
          </a:xfrm>
        </p:spPr>
        <p:txBody>
          <a:bodyPr/>
          <a:lstStyle/>
          <a:p>
            <a:pPr eaLnBrk="1" hangingPunct="1"/>
            <a:r>
              <a:rPr lang="en-US" altLang="en-US" sz="1400">
                <a:latin typeface="Times New Roman" panose="02020603050405020304" pitchFamily="18" charset="0"/>
                <a:cs typeface="Times New Roman" panose="02020603050405020304" pitchFamily="18" charset="0"/>
              </a:rPr>
              <a:t>Schedule D</a:t>
            </a:r>
          </a:p>
        </p:txBody>
      </p:sp>
      <p:grpSp>
        <p:nvGrpSpPr>
          <p:cNvPr id="112648" name="Group 8"/>
          <p:cNvGrpSpPr>
            <a:grpSpLocks/>
          </p:cNvGrpSpPr>
          <p:nvPr/>
        </p:nvGrpSpPr>
        <p:grpSpPr bwMode="auto">
          <a:xfrm>
            <a:off x="2232025" y="2546350"/>
            <a:ext cx="2444750" cy="1474788"/>
            <a:chOff x="2869720" y="2296910"/>
            <a:chExt cx="2446050" cy="1473662"/>
          </a:xfrm>
        </p:grpSpPr>
        <p:cxnSp>
          <p:nvCxnSpPr>
            <p:cNvPr id="112658" name="Straight Connector 2"/>
            <p:cNvCxnSpPr>
              <a:cxnSpLocks noChangeShapeType="1"/>
            </p:cNvCxnSpPr>
            <p:nvPr/>
          </p:nvCxnSpPr>
          <p:spPr bwMode="auto">
            <a:xfrm>
              <a:off x="2869720" y="2296910"/>
              <a:ext cx="494581" cy="173983"/>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12659" name="Straight Connector 16"/>
            <p:cNvCxnSpPr>
              <a:cxnSpLocks noChangeShapeType="1"/>
            </p:cNvCxnSpPr>
            <p:nvPr/>
          </p:nvCxnSpPr>
          <p:spPr bwMode="auto">
            <a:xfrm flipV="1">
              <a:off x="2869720" y="2296910"/>
              <a:ext cx="494581" cy="182594"/>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12660" name="Straight Connector 23"/>
            <p:cNvCxnSpPr>
              <a:cxnSpLocks noChangeShapeType="1"/>
            </p:cNvCxnSpPr>
            <p:nvPr/>
          </p:nvCxnSpPr>
          <p:spPr bwMode="auto">
            <a:xfrm>
              <a:off x="4821189" y="3587978"/>
              <a:ext cx="494581" cy="173983"/>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12661" name="Straight Connector 24"/>
            <p:cNvCxnSpPr>
              <a:cxnSpLocks noChangeShapeType="1"/>
            </p:cNvCxnSpPr>
            <p:nvPr/>
          </p:nvCxnSpPr>
          <p:spPr bwMode="auto">
            <a:xfrm flipV="1">
              <a:off x="4821189" y="3587978"/>
              <a:ext cx="494581" cy="182594"/>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grpSp>
      <p:sp>
        <p:nvSpPr>
          <p:cNvPr id="112649" name="TextBox 13"/>
          <p:cNvSpPr txBox="1">
            <a:spLocks noChangeArrowheads="1"/>
          </p:cNvSpPr>
          <p:nvPr/>
        </p:nvSpPr>
        <p:spPr bwMode="auto">
          <a:xfrm>
            <a:off x="7029450" y="1157288"/>
            <a:ext cx="1246188" cy="1476375"/>
          </a:xfrm>
          <a:prstGeom prst="rect">
            <a:avLst/>
          </a:prstGeom>
          <a:solidFill>
            <a:srgbClr val="FFFF00"/>
          </a:solidFill>
          <a:ln w="19050">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800">
                <a:latin typeface="Times New Roman" panose="02020603050405020304" pitchFamily="18" charset="0"/>
                <a:cs typeface="Times New Roman" panose="02020603050405020304" pitchFamily="18" charset="0"/>
              </a:rPr>
              <a:t>In a transaction, all lockings precede all unlockings</a:t>
            </a:r>
          </a:p>
        </p:txBody>
      </p:sp>
      <p:sp>
        <p:nvSpPr>
          <p:cNvPr id="112650" name="Text Box 7"/>
          <p:cNvSpPr txBox="1">
            <a:spLocks noChangeArrowheads="1"/>
          </p:cNvSpPr>
          <p:nvPr/>
        </p:nvSpPr>
        <p:spPr bwMode="auto">
          <a:xfrm>
            <a:off x="5407025" y="1441450"/>
            <a:ext cx="947738" cy="392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1400">
                <a:latin typeface="Times New Roman" panose="02020603050405020304" pitchFamily="18" charset="0"/>
                <a:cs typeface="Times New Roman" panose="02020603050405020304" pitchFamily="18" charset="0"/>
              </a:rPr>
              <a:t>  A       B</a:t>
            </a:r>
          </a:p>
          <a:p>
            <a:pPr eaLnBrk="1" hangingPunct="1">
              <a:buFontTx/>
              <a:buNone/>
            </a:pPr>
            <a:r>
              <a:rPr lang="en-US" altLang="en-US" sz="1400">
                <a:latin typeface="Times New Roman" panose="02020603050405020304" pitchFamily="18" charset="0"/>
                <a:cs typeface="Times New Roman" panose="02020603050405020304" pitchFamily="18" charset="0"/>
              </a:rPr>
              <a:t> 25      25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125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250</a:t>
            </a:r>
          </a:p>
          <a:p>
            <a:pPr eaLnBrk="1" hangingPunct="1">
              <a:buFontTx/>
              <a:buNone/>
            </a:pPr>
            <a:r>
              <a:rPr lang="en-US" altLang="en-US" sz="1400">
                <a:latin typeface="Times New Roman" panose="02020603050405020304" pitchFamily="18" charset="0"/>
                <a:cs typeface="Times New Roman" panose="02020603050405020304" pitchFamily="18" charset="0"/>
              </a:rPr>
              <a:t>           125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           250</a:t>
            </a:r>
          </a:p>
          <a:p>
            <a:pPr eaLnBrk="1" hangingPunct="1">
              <a:buFontTx/>
              <a:buNone/>
            </a:pPr>
            <a:r>
              <a:rPr lang="en-US" altLang="en-US" sz="1400">
                <a:latin typeface="Times New Roman" panose="02020603050405020304" pitchFamily="18" charset="0"/>
                <a:cs typeface="Times New Roman" panose="02020603050405020304" pitchFamily="18" charset="0"/>
              </a:rPr>
              <a:t>250     250</a:t>
            </a:r>
          </a:p>
        </p:txBody>
      </p:sp>
      <p:cxnSp>
        <p:nvCxnSpPr>
          <p:cNvPr id="112651" name="Straight Connector 3"/>
          <p:cNvCxnSpPr>
            <a:cxnSpLocks noChangeShapeType="1"/>
            <a:stCxn id="112650" idx="0"/>
          </p:cNvCxnSpPr>
          <p:nvPr/>
        </p:nvCxnSpPr>
        <p:spPr bwMode="auto">
          <a:xfrm flipH="1">
            <a:off x="5875338" y="1441450"/>
            <a:ext cx="4762" cy="404495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12652" name="Straight Connector 7"/>
          <p:cNvCxnSpPr>
            <a:cxnSpLocks noChangeShapeType="1"/>
          </p:cNvCxnSpPr>
          <p:nvPr/>
        </p:nvCxnSpPr>
        <p:spPr bwMode="auto">
          <a:xfrm>
            <a:off x="5468938" y="1706563"/>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12653" name="Straight Connector 22"/>
          <p:cNvCxnSpPr>
            <a:cxnSpLocks noChangeShapeType="1"/>
          </p:cNvCxnSpPr>
          <p:nvPr/>
        </p:nvCxnSpPr>
        <p:spPr bwMode="auto">
          <a:xfrm>
            <a:off x="5465763" y="1989138"/>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12654" name="Straight Connector 20"/>
          <p:cNvCxnSpPr>
            <a:cxnSpLocks noChangeShapeType="1"/>
          </p:cNvCxnSpPr>
          <p:nvPr/>
        </p:nvCxnSpPr>
        <p:spPr bwMode="auto">
          <a:xfrm>
            <a:off x="5451475" y="5068888"/>
            <a:ext cx="846138"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9" name="Rectangle 3"/>
          <p:cNvSpPr txBox="1">
            <a:spLocks noChangeArrowheads="1"/>
          </p:cNvSpPr>
          <p:nvPr/>
        </p:nvSpPr>
        <p:spPr bwMode="auto">
          <a:xfrm>
            <a:off x="941388" y="5711825"/>
            <a:ext cx="7529512" cy="584200"/>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1800" kern="0" dirty="0">
                <a:latin typeface="Times New Roman" panose="02020603050405020304" pitchFamily="18" charset="0"/>
                <a:cs typeface="Times New Roman" panose="02020603050405020304" pitchFamily="18" charset="0"/>
              </a:rPr>
              <a:t>This execution of Schedule D is:   r</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(A)w</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(A)r</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(B)r</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(A)w</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(A)w</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(B)r</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(B)w</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(B),     </a:t>
            </a:r>
          </a:p>
          <a:p>
            <a:pPr marL="0" indent="0"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marL="0" indent="0" eaLnBrk="1" hangingPunct="1">
              <a:buFontTx/>
              <a:buNone/>
              <a:defRPr/>
            </a:pPr>
            <a:endParaRPr lang="en-US" altLang="en-US" sz="1400" kern="0" dirty="0">
              <a:solidFill>
                <a:srgbClr val="00B050"/>
              </a:solidFill>
              <a:latin typeface="Times New Roman" panose="02020603050405020304" pitchFamily="18" charset="0"/>
              <a:cs typeface="Times New Roman" panose="02020603050405020304" pitchFamily="18" charset="0"/>
            </a:endParaRPr>
          </a:p>
        </p:txBody>
      </p:sp>
      <p:sp>
        <p:nvSpPr>
          <p:cNvPr id="112656" name="Oval 26"/>
          <p:cNvSpPr>
            <a:spLocks noChangeArrowheads="1"/>
          </p:cNvSpPr>
          <p:nvPr/>
        </p:nvSpPr>
        <p:spPr bwMode="auto">
          <a:xfrm>
            <a:off x="2466975" y="3043238"/>
            <a:ext cx="557213" cy="231775"/>
          </a:xfrm>
          <a:prstGeom prst="ellipse">
            <a:avLst/>
          </a:prstGeom>
          <a:noFill/>
          <a:ln w="9525" algn="ctr">
            <a:solidFill>
              <a:srgbClr val="FFC00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112657" name="Oval 27"/>
          <p:cNvSpPr>
            <a:spLocks noChangeArrowheads="1"/>
          </p:cNvSpPr>
          <p:nvPr/>
        </p:nvSpPr>
        <p:spPr bwMode="auto">
          <a:xfrm>
            <a:off x="4637088" y="4835525"/>
            <a:ext cx="558800" cy="233363"/>
          </a:xfrm>
          <a:prstGeom prst="ellipse">
            <a:avLst/>
          </a:prstGeom>
          <a:noFill/>
          <a:ln w="9525" algn="ctr">
            <a:solidFill>
              <a:srgbClr val="FFC00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8"/>
          <p:cNvSpPr>
            <a:spLocks noChangeArrowheads="1"/>
          </p:cNvSpPr>
          <p:nvPr/>
        </p:nvSpPr>
        <p:spPr bwMode="auto">
          <a:xfrm>
            <a:off x="1027113" y="427038"/>
            <a:ext cx="722788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buFontTx/>
              <a:buNone/>
            </a:pPr>
            <a:r>
              <a:rPr lang="en-US" altLang="en-US" sz="3600" b="1" u="sng">
                <a:latin typeface="Times New Roman" panose="02020603050405020304" pitchFamily="18" charset="0"/>
                <a:cs typeface="Times New Roman" panose="02020603050405020304" pitchFamily="18" charset="0"/>
              </a:rPr>
              <a:t>2PL enforces conflict-serializability</a:t>
            </a:r>
          </a:p>
        </p:txBody>
      </p:sp>
      <p:sp>
        <p:nvSpPr>
          <p:cNvPr id="18" name="Rectangle 3"/>
          <p:cNvSpPr txBox="1">
            <a:spLocks noChangeArrowheads="1"/>
          </p:cNvSpPr>
          <p:nvPr/>
        </p:nvSpPr>
        <p:spPr bwMode="auto">
          <a:xfrm>
            <a:off x="1358900" y="1701800"/>
            <a:ext cx="1949450"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1</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r>
              <a:rPr lang="en-US" altLang="en-US" sz="1400" i="1" kern="0" dirty="0">
                <a:solidFill>
                  <a:srgbClr val="FFC000"/>
                </a:solidFill>
                <a:latin typeface="Times New Roman" panose="02020603050405020304" pitchFamily="18" charset="0"/>
                <a:cs typeface="Times New Roman" panose="02020603050405020304" pitchFamily="18" charset="0"/>
              </a:rPr>
              <a:t>l</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(A); Read(A); </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A </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 A+100</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r>
              <a:rPr lang="en-US" altLang="en-US" sz="1400" i="1" kern="0" dirty="0">
                <a:solidFill>
                  <a:srgbClr val="FFC000"/>
                </a:solidFill>
                <a:latin typeface="Times New Roman" panose="02020603050405020304" pitchFamily="18" charset="0"/>
                <a:cs typeface="Times New Roman" panose="02020603050405020304" pitchFamily="18" charset="0"/>
              </a:rPr>
              <a:t>l</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(B); Read(B); </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B </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  B+100; </a:t>
            </a:r>
            <a:r>
              <a:rPr lang="en-US" altLang="en-US" sz="1400" i="1" kern="0" dirty="0">
                <a:solidFill>
                  <a:srgbClr val="FFC000"/>
                </a:solidFill>
                <a:latin typeface="Times New Roman" panose="02020603050405020304" pitchFamily="18" charset="0"/>
                <a:cs typeface="Times New Roman" panose="02020603050405020304" pitchFamily="18" charset="0"/>
              </a:rPr>
              <a:t>u</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(A);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r>
              <a:rPr lang="en-US" altLang="en-US" sz="1400" kern="0" dirty="0">
                <a:solidFill>
                  <a:srgbClr val="FFC000"/>
                </a:solidFill>
                <a:latin typeface="Times New Roman" panose="02020603050405020304" pitchFamily="18" charset="0"/>
                <a:cs typeface="Times New Roman" panose="02020603050405020304" pitchFamily="18" charset="0"/>
              </a:rPr>
              <a:t>Write(B); </a:t>
            </a:r>
            <a:r>
              <a:rPr lang="en-US" altLang="en-US" sz="1400" i="1" kern="0" dirty="0">
                <a:solidFill>
                  <a:srgbClr val="FFC000"/>
                </a:solidFill>
                <a:latin typeface="Times New Roman" panose="02020603050405020304" pitchFamily="18" charset="0"/>
                <a:cs typeface="Times New Roman" panose="02020603050405020304" pitchFamily="18" charset="0"/>
              </a:rPr>
              <a:t>u</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(B);</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algn="ctr" eaLnBrk="1" hangingPunct="1">
              <a:buFontTx/>
              <a:buNone/>
              <a:defRPr/>
            </a:pPr>
            <a:r>
              <a:rPr lang="en-US" altLang="en-US" sz="1400" kern="0" dirty="0"/>
              <a:t>			</a:t>
            </a:r>
          </a:p>
        </p:txBody>
      </p:sp>
      <p:cxnSp>
        <p:nvCxnSpPr>
          <p:cNvPr id="113668" name="Straight Connector 25"/>
          <p:cNvCxnSpPr>
            <a:cxnSpLocks noChangeShapeType="1"/>
          </p:cNvCxnSpPr>
          <p:nvPr/>
        </p:nvCxnSpPr>
        <p:spPr bwMode="auto">
          <a:xfrm>
            <a:off x="1360488" y="1992313"/>
            <a:ext cx="1947862"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33" name="Rectangle 3"/>
          <p:cNvSpPr txBox="1">
            <a:spLocks noChangeArrowheads="1"/>
          </p:cNvSpPr>
          <p:nvPr/>
        </p:nvSpPr>
        <p:spPr bwMode="auto">
          <a:xfrm>
            <a:off x="3328988" y="1701800"/>
            <a:ext cx="1941512"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2</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i="1" kern="0" dirty="0">
                <a:solidFill>
                  <a:srgbClr val="FFC000"/>
                </a:solidFill>
                <a:latin typeface="Times New Roman" panose="02020603050405020304" pitchFamily="18" charset="0"/>
                <a:cs typeface="Times New Roman" panose="02020603050405020304" pitchFamily="18" charset="0"/>
              </a:rPr>
              <a:t>  l</a:t>
            </a:r>
            <a:r>
              <a:rPr lang="en-US" altLang="en-US" sz="1400" kern="0" baseline="-25000" dirty="0">
                <a:solidFill>
                  <a:srgbClr val="FFC000"/>
                </a:solidFill>
                <a:latin typeface="Times New Roman" panose="02020603050405020304" pitchFamily="18" charset="0"/>
                <a:cs typeface="Times New Roman" panose="02020603050405020304" pitchFamily="18" charset="0"/>
              </a:rPr>
              <a:t>2</a:t>
            </a:r>
            <a:r>
              <a:rPr lang="en-US" altLang="en-US" sz="1400" kern="0" dirty="0">
                <a:solidFill>
                  <a:srgbClr val="FFC000"/>
                </a:solidFill>
                <a:latin typeface="Times New Roman" panose="02020603050405020304" pitchFamily="18" charset="0"/>
                <a:cs typeface="Times New Roman" panose="02020603050405020304" pitchFamily="18" charset="0"/>
              </a:rPr>
              <a:t>(A); Read(A);</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A </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 A</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2;</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r>
              <a:rPr lang="en-US" altLang="en-US" sz="1400" i="1" kern="0" dirty="0">
                <a:solidFill>
                  <a:srgbClr val="FFC000"/>
                </a:solidFill>
                <a:latin typeface="Times New Roman" panose="02020603050405020304" pitchFamily="18" charset="0"/>
                <a:cs typeface="Times New Roman" panose="02020603050405020304" pitchFamily="18" charset="0"/>
              </a:rPr>
              <a:t>l</a:t>
            </a:r>
            <a:r>
              <a:rPr lang="en-US" altLang="en-US" sz="1400" kern="0" baseline="-25000" dirty="0">
                <a:solidFill>
                  <a:srgbClr val="FFC000"/>
                </a:solidFill>
                <a:latin typeface="Times New Roman" panose="02020603050405020304" pitchFamily="18" charset="0"/>
                <a:cs typeface="Times New Roman" panose="02020603050405020304" pitchFamily="18" charset="0"/>
              </a:rPr>
              <a:t>2</a:t>
            </a:r>
            <a:r>
              <a:rPr lang="en-US" altLang="en-US" sz="1400" kern="0" dirty="0">
                <a:solidFill>
                  <a:srgbClr val="FFC000"/>
                </a:solidFill>
                <a:latin typeface="Times New Roman" panose="02020603050405020304" pitchFamily="18" charset="0"/>
                <a:cs typeface="Times New Roman" panose="02020603050405020304" pitchFamily="18" charset="0"/>
              </a:rPr>
              <a:t>(B); Read(B);</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B </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 B</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2; </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Write(B); </a:t>
            </a:r>
            <a:r>
              <a:rPr lang="en-US" altLang="en-US" sz="1400" i="1" kern="0" dirty="0">
                <a:solidFill>
                  <a:srgbClr val="FFC000"/>
                </a:solidFill>
                <a:latin typeface="Times New Roman" panose="02020603050405020304" pitchFamily="18" charset="0"/>
                <a:cs typeface="Times New Roman" panose="02020603050405020304" pitchFamily="18" charset="0"/>
              </a:rPr>
              <a:t>u</a:t>
            </a:r>
            <a:r>
              <a:rPr lang="en-US" altLang="en-US" sz="1400" kern="0" baseline="-25000" dirty="0">
                <a:solidFill>
                  <a:srgbClr val="FFC000"/>
                </a:solidFill>
                <a:latin typeface="Times New Roman" panose="02020603050405020304" pitchFamily="18" charset="0"/>
                <a:cs typeface="Times New Roman" panose="02020603050405020304" pitchFamily="18" charset="0"/>
              </a:rPr>
              <a:t>2</a:t>
            </a:r>
            <a:r>
              <a:rPr lang="en-US" altLang="en-US" sz="1400" kern="0" dirty="0">
                <a:solidFill>
                  <a:srgbClr val="FFC000"/>
                </a:solidFill>
                <a:latin typeface="Times New Roman" panose="02020603050405020304" pitchFamily="18" charset="0"/>
                <a:cs typeface="Times New Roman" panose="02020603050405020304" pitchFamily="18" charset="0"/>
              </a:rPr>
              <a:t>(B); </a:t>
            </a:r>
            <a:r>
              <a:rPr lang="en-US" altLang="en-US" sz="1400" i="1" kern="0" dirty="0">
                <a:solidFill>
                  <a:srgbClr val="FFC000"/>
                </a:solidFill>
                <a:latin typeface="Times New Roman" panose="02020603050405020304" pitchFamily="18" charset="0"/>
                <a:cs typeface="Times New Roman" panose="02020603050405020304" pitchFamily="18" charset="0"/>
              </a:rPr>
              <a:t>u</a:t>
            </a:r>
            <a:r>
              <a:rPr lang="en-US" altLang="en-US" sz="1400" kern="0" baseline="-25000" dirty="0">
                <a:solidFill>
                  <a:srgbClr val="FFC000"/>
                </a:solidFill>
                <a:latin typeface="Times New Roman" panose="02020603050405020304" pitchFamily="18" charset="0"/>
                <a:cs typeface="Times New Roman" panose="02020603050405020304" pitchFamily="18" charset="0"/>
              </a:rPr>
              <a:t>2</a:t>
            </a:r>
            <a:r>
              <a:rPr lang="en-US" altLang="en-US" sz="1400" kern="0" dirty="0">
                <a:solidFill>
                  <a:srgbClr val="FFC000"/>
                </a:solidFill>
                <a:latin typeface="Times New Roman" panose="02020603050405020304" pitchFamily="18" charset="0"/>
                <a:cs typeface="Times New Roman" panose="02020603050405020304" pitchFamily="18" charset="0"/>
              </a:rPr>
              <a:t>(A);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p>
          <a:p>
            <a:pPr algn="ctr" eaLnBrk="1" hangingPunct="1">
              <a:buFontTx/>
              <a:buNone/>
              <a:defRPr/>
            </a:pPr>
            <a:r>
              <a:rPr lang="en-US" altLang="en-US" sz="1400" kern="0" dirty="0"/>
              <a:t>			</a:t>
            </a:r>
          </a:p>
        </p:txBody>
      </p:sp>
      <p:cxnSp>
        <p:nvCxnSpPr>
          <p:cNvPr id="113670" name="Straight Connector 34"/>
          <p:cNvCxnSpPr>
            <a:cxnSpLocks noChangeShapeType="1"/>
          </p:cNvCxnSpPr>
          <p:nvPr/>
        </p:nvCxnSpPr>
        <p:spPr bwMode="auto">
          <a:xfrm flipV="1">
            <a:off x="3336925" y="1992313"/>
            <a:ext cx="1933575" cy="7937"/>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13671" name="Rectangle 2"/>
          <p:cNvSpPr>
            <a:spLocks noGrp="1" noChangeArrowheads="1"/>
          </p:cNvSpPr>
          <p:nvPr>
            <p:ph type="title"/>
          </p:nvPr>
        </p:nvSpPr>
        <p:spPr>
          <a:xfrm>
            <a:off x="2593975" y="1355725"/>
            <a:ext cx="1571625" cy="339725"/>
          </a:xfrm>
        </p:spPr>
        <p:txBody>
          <a:bodyPr/>
          <a:lstStyle/>
          <a:p>
            <a:pPr eaLnBrk="1" hangingPunct="1"/>
            <a:r>
              <a:rPr lang="en-US" altLang="en-US" sz="1400">
                <a:latin typeface="Times New Roman" panose="02020603050405020304" pitchFamily="18" charset="0"/>
                <a:cs typeface="Times New Roman" panose="02020603050405020304" pitchFamily="18" charset="0"/>
              </a:rPr>
              <a:t>Schedule D</a:t>
            </a:r>
          </a:p>
        </p:txBody>
      </p:sp>
      <p:grpSp>
        <p:nvGrpSpPr>
          <p:cNvPr id="113672" name="Group 8"/>
          <p:cNvGrpSpPr>
            <a:grpSpLocks/>
          </p:cNvGrpSpPr>
          <p:nvPr/>
        </p:nvGrpSpPr>
        <p:grpSpPr bwMode="auto">
          <a:xfrm>
            <a:off x="2232025" y="2546350"/>
            <a:ext cx="2444750" cy="1474788"/>
            <a:chOff x="2869720" y="2296910"/>
            <a:chExt cx="2446050" cy="1473662"/>
          </a:xfrm>
        </p:grpSpPr>
        <p:cxnSp>
          <p:nvCxnSpPr>
            <p:cNvPr id="113685" name="Straight Connector 2"/>
            <p:cNvCxnSpPr>
              <a:cxnSpLocks noChangeShapeType="1"/>
            </p:cNvCxnSpPr>
            <p:nvPr/>
          </p:nvCxnSpPr>
          <p:spPr bwMode="auto">
            <a:xfrm>
              <a:off x="2869720" y="2296910"/>
              <a:ext cx="494581" cy="173983"/>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13686" name="Straight Connector 16"/>
            <p:cNvCxnSpPr>
              <a:cxnSpLocks noChangeShapeType="1"/>
            </p:cNvCxnSpPr>
            <p:nvPr/>
          </p:nvCxnSpPr>
          <p:spPr bwMode="auto">
            <a:xfrm flipV="1">
              <a:off x="2869720" y="2296910"/>
              <a:ext cx="494581" cy="182594"/>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13687" name="Straight Connector 23"/>
            <p:cNvCxnSpPr>
              <a:cxnSpLocks noChangeShapeType="1"/>
            </p:cNvCxnSpPr>
            <p:nvPr/>
          </p:nvCxnSpPr>
          <p:spPr bwMode="auto">
            <a:xfrm>
              <a:off x="4821189" y="3587978"/>
              <a:ext cx="494581" cy="173983"/>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13688" name="Straight Connector 24"/>
            <p:cNvCxnSpPr>
              <a:cxnSpLocks noChangeShapeType="1"/>
            </p:cNvCxnSpPr>
            <p:nvPr/>
          </p:nvCxnSpPr>
          <p:spPr bwMode="auto">
            <a:xfrm flipV="1">
              <a:off x="4821189" y="3587978"/>
              <a:ext cx="494581" cy="182594"/>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grpSp>
      <p:sp>
        <p:nvSpPr>
          <p:cNvPr id="113673" name="TextBox 13"/>
          <p:cNvSpPr txBox="1">
            <a:spLocks noChangeArrowheads="1"/>
          </p:cNvSpPr>
          <p:nvPr/>
        </p:nvSpPr>
        <p:spPr bwMode="auto">
          <a:xfrm>
            <a:off x="7029450" y="1157288"/>
            <a:ext cx="1246188" cy="1476375"/>
          </a:xfrm>
          <a:prstGeom prst="rect">
            <a:avLst/>
          </a:prstGeom>
          <a:solidFill>
            <a:srgbClr val="FFFF00"/>
          </a:solidFill>
          <a:ln w="19050">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800">
                <a:latin typeface="Times New Roman" panose="02020603050405020304" pitchFamily="18" charset="0"/>
                <a:cs typeface="Times New Roman" panose="02020603050405020304" pitchFamily="18" charset="0"/>
              </a:rPr>
              <a:t>In a transaction, all lockings precede all unlockings</a:t>
            </a:r>
          </a:p>
        </p:txBody>
      </p:sp>
      <p:sp>
        <p:nvSpPr>
          <p:cNvPr id="113674" name="Text Box 7"/>
          <p:cNvSpPr txBox="1">
            <a:spLocks noChangeArrowheads="1"/>
          </p:cNvSpPr>
          <p:nvPr/>
        </p:nvSpPr>
        <p:spPr bwMode="auto">
          <a:xfrm>
            <a:off x="5407025" y="1441450"/>
            <a:ext cx="947738" cy="392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1400">
                <a:latin typeface="Times New Roman" panose="02020603050405020304" pitchFamily="18" charset="0"/>
                <a:cs typeface="Times New Roman" panose="02020603050405020304" pitchFamily="18" charset="0"/>
              </a:rPr>
              <a:t>  A       B</a:t>
            </a:r>
          </a:p>
          <a:p>
            <a:pPr eaLnBrk="1" hangingPunct="1">
              <a:buFontTx/>
              <a:buNone/>
            </a:pPr>
            <a:r>
              <a:rPr lang="en-US" altLang="en-US" sz="1400">
                <a:latin typeface="Times New Roman" panose="02020603050405020304" pitchFamily="18" charset="0"/>
                <a:cs typeface="Times New Roman" panose="02020603050405020304" pitchFamily="18" charset="0"/>
              </a:rPr>
              <a:t> 25      25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125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250</a:t>
            </a:r>
          </a:p>
          <a:p>
            <a:pPr eaLnBrk="1" hangingPunct="1">
              <a:buFontTx/>
              <a:buNone/>
            </a:pPr>
            <a:r>
              <a:rPr lang="en-US" altLang="en-US" sz="1400">
                <a:latin typeface="Times New Roman" panose="02020603050405020304" pitchFamily="18" charset="0"/>
                <a:cs typeface="Times New Roman" panose="02020603050405020304" pitchFamily="18" charset="0"/>
              </a:rPr>
              <a:t>           125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           250</a:t>
            </a:r>
          </a:p>
          <a:p>
            <a:pPr eaLnBrk="1" hangingPunct="1">
              <a:buFontTx/>
              <a:buNone/>
            </a:pPr>
            <a:r>
              <a:rPr lang="en-US" altLang="en-US" sz="1400">
                <a:latin typeface="Times New Roman" panose="02020603050405020304" pitchFamily="18" charset="0"/>
                <a:cs typeface="Times New Roman" panose="02020603050405020304" pitchFamily="18" charset="0"/>
              </a:rPr>
              <a:t>250     250</a:t>
            </a:r>
          </a:p>
        </p:txBody>
      </p:sp>
      <p:cxnSp>
        <p:nvCxnSpPr>
          <p:cNvPr id="113675" name="Straight Connector 3"/>
          <p:cNvCxnSpPr>
            <a:cxnSpLocks noChangeShapeType="1"/>
            <a:stCxn id="113674" idx="0"/>
          </p:cNvCxnSpPr>
          <p:nvPr/>
        </p:nvCxnSpPr>
        <p:spPr bwMode="auto">
          <a:xfrm flipH="1">
            <a:off x="5875338" y="1441450"/>
            <a:ext cx="4762" cy="404495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13676" name="Straight Connector 7"/>
          <p:cNvCxnSpPr>
            <a:cxnSpLocks noChangeShapeType="1"/>
          </p:cNvCxnSpPr>
          <p:nvPr/>
        </p:nvCxnSpPr>
        <p:spPr bwMode="auto">
          <a:xfrm>
            <a:off x="5468938" y="1706563"/>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13677" name="Straight Connector 22"/>
          <p:cNvCxnSpPr>
            <a:cxnSpLocks noChangeShapeType="1"/>
          </p:cNvCxnSpPr>
          <p:nvPr/>
        </p:nvCxnSpPr>
        <p:spPr bwMode="auto">
          <a:xfrm>
            <a:off x="5465763" y="1989138"/>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13678" name="Straight Connector 20"/>
          <p:cNvCxnSpPr>
            <a:cxnSpLocks noChangeShapeType="1"/>
          </p:cNvCxnSpPr>
          <p:nvPr/>
        </p:nvCxnSpPr>
        <p:spPr bwMode="auto">
          <a:xfrm>
            <a:off x="5451475" y="5068888"/>
            <a:ext cx="846138"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9" name="Rectangle 3"/>
          <p:cNvSpPr txBox="1">
            <a:spLocks noChangeArrowheads="1"/>
          </p:cNvSpPr>
          <p:nvPr/>
        </p:nvSpPr>
        <p:spPr bwMode="auto">
          <a:xfrm>
            <a:off x="941388" y="5711825"/>
            <a:ext cx="7529512" cy="584200"/>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1800" kern="0" dirty="0">
                <a:latin typeface="Times New Roman" panose="02020603050405020304" pitchFamily="18" charset="0"/>
                <a:cs typeface="Times New Roman" panose="02020603050405020304" pitchFamily="18" charset="0"/>
              </a:rPr>
              <a:t>This execution of Schedule D is:   r</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(A)w</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(A)r</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(B)r</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(A)w</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(A)w</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(B)r</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(B)w</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(B),   </a:t>
            </a:r>
          </a:p>
          <a:p>
            <a:pPr marL="0" indent="0"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marL="0" indent="0" eaLnBrk="1" hangingPunct="1">
              <a:buFontTx/>
              <a:buNone/>
              <a:defRPr/>
            </a:pPr>
            <a:endParaRPr lang="en-US" altLang="en-US" sz="1400" kern="0" dirty="0">
              <a:solidFill>
                <a:srgbClr val="00B050"/>
              </a:solidFill>
              <a:latin typeface="Times New Roman" panose="02020603050405020304" pitchFamily="18" charset="0"/>
              <a:cs typeface="Times New Roman" panose="02020603050405020304" pitchFamily="18" charset="0"/>
            </a:endParaRPr>
          </a:p>
        </p:txBody>
      </p:sp>
      <p:sp>
        <p:nvSpPr>
          <p:cNvPr id="113680" name="Freeform 6"/>
          <p:cNvSpPr>
            <a:spLocks/>
          </p:cNvSpPr>
          <p:nvPr/>
        </p:nvSpPr>
        <p:spPr bwMode="auto">
          <a:xfrm>
            <a:off x="5692775" y="5554663"/>
            <a:ext cx="1087438" cy="212725"/>
          </a:xfrm>
          <a:custGeom>
            <a:avLst/>
            <a:gdLst>
              <a:gd name="T0" fmla="*/ 0 w 1061049"/>
              <a:gd name="T1" fmla="*/ 276126 h 163921"/>
              <a:gd name="T2" fmla="*/ 606794 w 1061049"/>
              <a:gd name="T3" fmla="*/ 32 h 163921"/>
              <a:gd name="T4" fmla="*/ 1113968 w 1061049"/>
              <a:gd name="T5" fmla="*/ 261594 h 163921"/>
              <a:gd name="T6" fmla="*/ 0 60000 65536"/>
              <a:gd name="T7" fmla="*/ 0 60000 65536"/>
              <a:gd name="T8" fmla="*/ 0 60000 65536"/>
            </a:gdLst>
            <a:ahLst/>
            <a:cxnLst>
              <a:cxn ang="T6">
                <a:pos x="T0" y="T1"/>
              </a:cxn>
              <a:cxn ang="T7">
                <a:pos x="T2" y="T3"/>
              </a:cxn>
              <a:cxn ang="T8">
                <a:pos x="T4" y="T5"/>
              </a:cxn>
            </a:cxnLst>
            <a:rect l="0" t="0" r="r" b="b"/>
            <a:pathLst>
              <a:path w="1061049" h="163921">
                <a:moveTo>
                  <a:pt x="0" y="163921"/>
                </a:moveTo>
                <a:cubicBezTo>
                  <a:pt x="200564" y="82689"/>
                  <a:pt x="401128" y="1457"/>
                  <a:pt x="577969" y="19"/>
                </a:cubicBezTo>
                <a:cubicBezTo>
                  <a:pt x="754810" y="-1419"/>
                  <a:pt x="907929" y="76937"/>
                  <a:pt x="1061049" y="155294"/>
                </a:cubicBezTo>
              </a:path>
            </a:pathLst>
          </a:custGeom>
          <a:noFill/>
          <a:ln w="28575"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113681" name="Straight Arrow Connector 10"/>
          <p:cNvCxnSpPr>
            <a:cxnSpLocks noChangeShapeType="1"/>
          </p:cNvCxnSpPr>
          <p:nvPr/>
        </p:nvCxnSpPr>
        <p:spPr bwMode="auto">
          <a:xfrm flipH="1">
            <a:off x="5629275" y="5776913"/>
            <a:ext cx="80963" cy="50800"/>
          </a:xfrm>
          <a:prstGeom prst="straightConnector1">
            <a:avLst/>
          </a:prstGeom>
          <a:noFill/>
          <a:ln w="28575"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113682" name="Oval 11"/>
          <p:cNvSpPr>
            <a:spLocks noChangeArrowheads="1"/>
          </p:cNvSpPr>
          <p:nvPr/>
        </p:nvSpPr>
        <p:spPr bwMode="auto">
          <a:xfrm>
            <a:off x="6656388" y="5707063"/>
            <a:ext cx="633412" cy="409575"/>
          </a:xfrm>
          <a:prstGeom prst="ellipse">
            <a:avLst/>
          </a:prstGeom>
          <a:noFill/>
          <a:ln w="1905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113683" name="Oval 26"/>
          <p:cNvSpPr>
            <a:spLocks noChangeArrowheads="1"/>
          </p:cNvSpPr>
          <p:nvPr/>
        </p:nvSpPr>
        <p:spPr bwMode="auto">
          <a:xfrm>
            <a:off x="2466975" y="3043238"/>
            <a:ext cx="557213" cy="231775"/>
          </a:xfrm>
          <a:prstGeom prst="ellipse">
            <a:avLst/>
          </a:prstGeom>
          <a:noFill/>
          <a:ln w="9525" algn="ctr">
            <a:solidFill>
              <a:srgbClr val="FFC00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113684" name="Oval 27"/>
          <p:cNvSpPr>
            <a:spLocks noChangeArrowheads="1"/>
          </p:cNvSpPr>
          <p:nvPr/>
        </p:nvSpPr>
        <p:spPr bwMode="auto">
          <a:xfrm>
            <a:off x="4637088" y="4835525"/>
            <a:ext cx="558800" cy="233363"/>
          </a:xfrm>
          <a:prstGeom prst="ellipse">
            <a:avLst/>
          </a:prstGeom>
          <a:noFill/>
          <a:ln w="9525" algn="ctr">
            <a:solidFill>
              <a:srgbClr val="FFC00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8"/>
          <p:cNvSpPr>
            <a:spLocks noChangeArrowheads="1"/>
          </p:cNvSpPr>
          <p:nvPr/>
        </p:nvSpPr>
        <p:spPr bwMode="auto">
          <a:xfrm>
            <a:off x="1027113" y="427038"/>
            <a:ext cx="722788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buFontTx/>
              <a:buNone/>
            </a:pPr>
            <a:r>
              <a:rPr lang="en-US" altLang="en-US" sz="3600" b="1" u="sng">
                <a:latin typeface="Times New Roman" panose="02020603050405020304" pitchFamily="18" charset="0"/>
                <a:cs typeface="Times New Roman" panose="02020603050405020304" pitchFamily="18" charset="0"/>
              </a:rPr>
              <a:t>2PL enforces conflict-serializability</a:t>
            </a:r>
          </a:p>
        </p:txBody>
      </p:sp>
      <p:sp>
        <p:nvSpPr>
          <p:cNvPr id="18" name="Rectangle 3"/>
          <p:cNvSpPr txBox="1">
            <a:spLocks noChangeArrowheads="1"/>
          </p:cNvSpPr>
          <p:nvPr/>
        </p:nvSpPr>
        <p:spPr bwMode="auto">
          <a:xfrm>
            <a:off x="1358900" y="1701800"/>
            <a:ext cx="1949450"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1</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r>
              <a:rPr lang="en-US" altLang="en-US" sz="1400" i="1" kern="0" dirty="0">
                <a:solidFill>
                  <a:srgbClr val="FFC000"/>
                </a:solidFill>
                <a:latin typeface="Times New Roman" panose="02020603050405020304" pitchFamily="18" charset="0"/>
                <a:cs typeface="Times New Roman" panose="02020603050405020304" pitchFamily="18" charset="0"/>
              </a:rPr>
              <a:t>l</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(A); Read(A); </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A </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 A+100</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1</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r>
              <a:rPr lang="en-US" altLang="en-US" sz="1400" i="1" kern="0" dirty="0">
                <a:solidFill>
                  <a:srgbClr val="FFC000"/>
                </a:solidFill>
                <a:latin typeface="Times New Roman" panose="02020603050405020304" pitchFamily="18" charset="0"/>
                <a:cs typeface="Times New Roman" panose="02020603050405020304" pitchFamily="18" charset="0"/>
              </a:rPr>
              <a:t>l</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(B); Read(B); </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B </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  B+100; </a:t>
            </a:r>
            <a:r>
              <a:rPr lang="en-US" altLang="en-US" sz="1400" i="1" kern="0" dirty="0">
                <a:solidFill>
                  <a:srgbClr val="FFC000"/>
                </a:solidFill>
                <a:latin typeface="Times New Roman" panose="02020603050405020304" pitchFamily="18" charset="0"/>
                <a:cs typeface="Times New Roman" panose="02020603050405020304" pitchFamily="18" charset="0"/>
              </a:rPr>
              <a:t>u</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(A);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r>
              <a:rPr lang="en-US" altLang="en-US" sz="1400" kern="0" dirty="0">
                <a:solidFill>
                  <a:srgbClr val="FFC000"/>
                </a:solidFill>
                <a:latin typeface="Times New Roman" panose="02020603050405020304" pitchFamily="18" charset="0"/>
                <a:cs typeface="Times New Roman" panose="02020603050405020304" pitchFamily="18" charset="0"/>
              </a:rPr>
              <a:t>Write(B); </a:t>
            </a:r>
            <a:r>
              <a:rPr lang="en-US" altLang="en-US" sz="1400" i="1" kern="0" dirty="0">
                <a:solidFill>
                  <a:srgbClr val="FFC000"/>
                </a:solidFill>
                <a:latin typeface="Times New Roman" panose="02020603050405020304" pitchFamily="18" charset="0"/>
                <a:cs typeface="Times New Roman" panose="02020603050405020304" pitchFamily="18" charset="0"/>
              </a:rPr>
              <a:t>u</a:t>
            </a:r>
            <a:r>
              <a:rPr lang="en-US" altLang="en-US" sz="1400" kern="0" baseline="-25000" dirty="0">
                <a:solidFill>
                  <a:srgbClr val="FFC000"/>
                </a:solidFill>
                <a:latin typeface="Times New Roman" panose="02020603050405020304" pitchFamily="18" charset="0"/>
                <a:cs typeface="Times New Roman" panose="02020603050405020304" pitchFamily="18" charset="0"/>
              </a:rPr>
              <a:t>1</a:t>
            </a:r>
            <a:r>
              <a:rPr lang="en-US" altLang="en-US" sz="1400" kern="0" dirty="0">
                <a:solidFill>
                  <a:srgbClr val="FFC000"/>
                </a:solidFill>
                <a:latin typeface="Times New Roman" panose="02020603050405020304" pitchFamily="18" charset="0"/>
                <a:cs typeface="Times New Roman" panose="02020603050405020304" pitchFamily="18" charset="0"/>
              </a:rPr>
              <a:t>(B);</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algn="ctr" eaLnBrk="1" hangingPunct="1">
              <a:buFontTx/>
              <a:buNone/>
              <a:defRPr/>
            </a:pPr>
            <a:r>
              <a:rPr lang="en-US" altLang="en-US" sz="1400" kern="0" dirty="0"/>
              <a:t>			</a:t>
            </a:r>
          </a:p>
        </p:txBody>
      </p:sp>
      <p:cxnSp>
        <p:nvCxnSpPr>
          <p:cNvPr id="114692" name="Straight Connector 25"/>
          <p:cNvCxnSpPr>
            <a:cxnSpLocks noChangeShapeType="1"/>
          </p:cNvCxnSpPr>
          <p:nvPr/>
        </p:nvCxnSpPr>
        <p:spPr bwMode="auto">
          <a:xfrm>
            <a:off x="1360488" y="1992313"/>
            <a:ext cx="1947862"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33" name="Rectangle 3"/>
          <p:cNvSpPr txBox="1">
            <a:spLocks noChangeArrowheads="1"/>
          </p:cNvSpPr>
          <p:nvPr/>
        </p:nvSpPr>
        <p:spPr bwMode="auto">
          <a:xfrm>
            <a:off x="3328988" y="1701800"/>
            <a:ext cx="1941512" cy="3373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defRPr/>
            </a:pPr>
            <a:r>
              <a:rPr lang="en-US" altLang="en-US" sz="1400" kern="0" dirty="0">
                <a:latin typeface="Times New Roman" panose="02020603050405020304" pitchFamily="18" charset="0"/>
                <a:cs typeface="Times New Roman" panose="02020603050405020304" pitchFamily="18" charset="0"/>
              </a:rPr>
              <a:t>T</a:t>
            </a:r>
            <a:r>
              <a:rPr lang="en-US" altLang="en-US" sz="1400" kern="0" baseline="-25000" dirty="0">
                <a:latin typeface="Times New Roman" panose="02020603050405020304" pitchFamily="18" charset="0"/>
                <a:cs typeface="Times New Roman" panose="02020603050405020304" pitchFamily="18" charset="0"/>
              </a:rPr>
              <a:t>2</a:t>
            </a: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i="1" kern="0" dirty="0">
                <a:solidFill>
                  <a:srgbClr val="FFC000"/>
                </a:solidFill>
                <a:latin typeface="Times New Roman" panose="02020603050405020304" pitchFamily="18" charset="0"/>
                <a:cs typeface="Times New Roman" panose="02020603050405020304" pitchFamily="18" charset="0"/>
              </a:rPr>
              <a:t>  l</a:t>
            </a:r>
            <a:r>
              <a:rPr lang="en-US" altLang="en-US" sz="1400" kern="0" baseline="-25000" dirty="0">
                <a:solidFill>
                  <a:srgbClr val="FFC000"/>
                </a:solidFill>
                <a:latin typeface="Times New Roman" panose="02020603050405020304" pitchFamily="18" charset="0"/>
                <a:cs typeface="Times New Roman" panose="02020603050405020304" pitchFamily="18" charset="0"/>
              </a:rPr>
              <a:t>2</a:t>
            </a:r>
            <a:r>
              <a:rPr lang="en-US" altLang="en-US" sz="1400" kern="0" dirty="0">
                <a:solidFill>
                  <a:srgbClr val="FFC000"/>
                </a:solidFill>
                <a:latin typeface="Times New Roman" panose="02020603050405020304" pitchFamily="18" charset="0"/>
                <a:cs typeface="Times New Roman" panose="02020603050405020304" pitchFamily="18" charset="0"/>
              </a:rPr>
              <a:t>(A); Read(A);</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A </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 A</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2;</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Write(A); </a:t>
            </a:r>
            <a:r>
              <a:rPr lang="en-US" altLang="en-US" sz="1400" i="1" kern="0" dirty="0">
                <a:solidFill>
                  <a:srgbClr val="FF0000"/>
                </a:solidFill>
                <a:latin typeface="Times New Roman" panose="02020603050405020304" pitchFamily="18" charset="0"/>
                <a:cs typeface="Times New Roman" panose="02020603050405020304" pitchFamily="18" charset="0"/>
              </a:rPr>
              <a:t>u</a:t>
            </a:r>
            <a:r>
              <a:rPr lang="en-US" altLang="en-US" sz="1400" kern="0" baseline="-25000" dirty="0">
                <a:solidFill>
                  <a:srgbClr val="FF0000"/>
                </a:solidFill>
                <a:latin typeface="Times New Roman" panose="02020603050405020304" pitchFamily="18" charset="0"/>
                <a:cs typeface="Times New Roman" panose="02020603050405020304" pitchFamily="18" charset="0"/>
              </a:rPr>
              <a:t>2</a:t>
            </a:r>
            <a:r>
              <a:rPr lang="en-US" altLang="en-US" sz="1400" kern="0" dirty="0">
                <a:solidFill>
                  <a:srgbClr val="FF0000"/>
                </a:solidFill>
                <a:latin typeface="Times New Roman" panose="02020603050405020304" pitchFamily="18" charset="0"/>
                <a:cs typeface="Times New Roman" panose="02020603050405020304" pitchFamily="18" charset="0"/>
              </a:rPr>
              <a:t>(A)</a:t>
            </a: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eaLnBrk="1" hangingPunct="1">
              <a:buFontTx/>
              <a:buNone/>
              <a:defRPr/>
            </a:pPr>
            <a:r>
              <a:rPr lang="en-US" altLang="en-US" sz="1400" i="1" kern="0" dirty="0">
                <a:solidFill>
                  <a:srgbClr val="FF0000"/>
                </a:solidFill>
                <a:latin typeface="Times New Roman" panose="02020603050405020304" pitchFamily="18" charset="0"/>
                <a:cs typeface="Times New Roman" panose="02020603050405020304" pitchFamily="18" charset="0"/>
              </a:rPr>
              <a:t>  </a:t>
            </a:r>
            <a:r>
              <a:rPr lang="en-US" altLang="en-US" sz="1400" i="1" kern="0" dirty="0">
                <a:solidFill>
                  <a:srgbClr val="FFC000"/>
                </a:solidFill>
                <a:latin typeface="Times New Roman" panose="02020603050405020304" pitchFamily="18" charset="0"/>
                <a:cs typeface="Times New Roman" panose="02020603050405020304" pitchFamily="18" charset="0"/>
              </a:rPr>
              <a:t>l</a:t>
            </a:r>
            <a:r>
              <a:rPr lang="en-US" altLang="en-US" sz="1400" kern="0" baseline="-25000" dirty="0">
                <a:solidFill>
                  <a:srgbClr val="FFC000"/>
                </a:solidFill>
                <a:latin typeface="Times New Roman" panose="02020603050405020304" pitchFamily="18" charset="0"/>
                <a:cs typeface="Times New Roman" panose="02020603050405020304" pitchFamily="18" charset="0"/>
              </a:rPr>
              <a:t>2</a:t>
            </a:r>
            <a:r>
              <a:rPr lang="en-US" altLang="en-US" sz="1400" kern="0" dirty="0">
                <a:solidFill>
                  <a:srgbClr val="FFC000"/>
                </a:solidFill>
                <a:latin typeface="Times New Roman" panose="02020603050405020304" pitchFamily="18" charset="0"/>
                <a:cs typeface="Times New Roman" panose="02020603050405020304" pitchFamily="18" charset="0"/>
              </a:rPr>
              <a:t>(B); Read(B);</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B </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 B</a:t>
            </a:r>
            <a:r>
              <a:rPr lang="en-US" altLang="en-US" sz="1400" kern="0" dirty="0">
                <a:solidFill>
                  <a:srgbClr val="FFC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1400" kern="0" dirty="0">
                <a:solidFill>
                  <a:srgbClr val="FFC000"/>
                </a:solidFill>
                <a:latin typeface="Times New Roman" panose="02020603050405020304" pitchFamily="18" charset="0"/>
                <a:cs typeface="Times New Roman" panose="02020603050405020304" pitchFamily="18" charset="0"/>
              </a:rPr>
              <a:t>2; </a:t>
            </a:r>
          </a:p>
          <a:p>
            <a:pPr eaLnBrk="1" hangingPunct="1">
              <a:buFontTx/>
              <a:buNone/>
              <a:defRPr/>
            </a:pPr>
            <a:r>
              <a:rPr lang="en-US" altLang="en-US" sz="1400" kern="0" dirty="0">
                <a:solidFill>
                  <a:srgbClr val="FFC000"/>
                </a:solidFill>
                <a:latin typeface="Times New Roman" panose="02020603050405020304" pitchFamily="18" charset="0"/>
                <a:cs typeface="Times New Roman" panose="02020603050405020304" pitchFamily="18" charset="0"/>
              </a:rPr>
              <a:t>  Write(B); </a:t>
            </a:r>
            <a:r>
              <a:rPr lang="en-US" altLang="en-US" sz="1400" i="1" kern="0" dirty="0">
                <a:solidFill>
                  <a:srgbClr val="FFC000"/>
                </a:solidFill>
                <a:latin typeface="Times New Roman" panose="02020603050405020304" pitchFamily="18" charset="0"/>
                <a:cs typeface="Times New Roman" panose="02020603050405020304" pitchFamily="18" charset="0"/>
              </a:rPr>
              <a:t>u</a:t>
            </a:r>
            <a:r>
              <a:rPr lang="en-US" altLang="en-US" sz="1400" kern="0" baseline="-25000" dirty="0">
                <a:solidFill>
                  <a:srgbClr val="FFC000"/>
                </a:solidFill>
                <a:latin typeface="Times New Roman" panose="02020603050405020304" pitchFamily="18" charset="0"/>
                <a:cs typeface="Times New Roman" panose="02020603050405020304" pitchFamily="18" charset="0"/>
              </a:rPr>
              <a:t>2</a:t>
            </a:r>
            <a:r>
              <a:rPr lang="en-US" altLang="en-US" sz="1400" kern="0" dirty="0">
                <a:solidFill>
                  <a:srgbClr val="FFC000"/>
                </a:solidFill>
                <a:latin typeface="Times New Roman" panose="02020603050405020304" pitchFamily="18" charset="0"/>
                <a:cs typeface="Times New Roman" panose="02020603050405020304" pitchFamily="18" charset="0"/>
              </a:rPr>
              <a:t>(B); </a:t>
            </a:r>
            <a:r>
              <a:rPr lang="en-US" altLang="en-US" sz="1400" i="1" kern="0" dirty="0">
                <a:solidFill>
                  <a:srgbClr val="FFC000"/>
                </a:solidFill>
                <a:latin typeface="Times New Roman" panose="02020603050405020304" pitchFamily="18" charset="0"/>
                <a:cs typeface="Times New Roman" panose="02020603050405020304" pitchFamily="18" charset="0"/>
              </a:rPr>
              <a:t>u</a:t>
            </a:r>
            <a:r>
              <a:rPr lang="en-US" altLang="en-US" sz="1400" kern="0" baseline="-25000" dirty="0">
                <a:solidFill>
                  <a:srgbClr val="FFC000"/>
                </a:solidFill>
                <a:latin typeface="Times New Roman" panose="02020603050405020304" pitchFamily="18" charset="0"/>
                <a:cs typeface="Times New Roman" panose="02020603050405020304" pitchFamily="18" charset="0"/>
              </a:rPr>
              <a:t>2</a:t>
            </a:r>
            <a:r>
              <a:rPr lang="en-US" altLang="en-US" sz="1400" kern="0" dirty="0">
                <a:solidFill>
                  <a:srgbClr val="FFC000"/>
                </a:solidFill>
                <a:latin typeface="Times New Roman" panose="02020603050405020304" pitchFamily="18" charset="0"/>
                <a:cs typeface="Times New Roman" panose="02020603050405020304" pitchFamily="18" charset="0"/>
              </a:rPr>
              <a:t>(A); </a:t>
            </a:r>
          </a:p>
          <a:p>
            <a:pPr eaLnBrk="1" hangingPunct="1">
              <a:buFontTx/>
              <a:buNone/>
              <a:defRPr/>
            </a:pPr>
            <a:r>
              <a:rPr lang="en-US" altLang="en-US" sz="1400" kern="0" dirty="0">
                <a:latin typeface="Times New Roman" panose="02020603050405020304" pitchFamily="18" charset="0"/>
                <a:cs typeface="Times New Roman" panose="02020603050405020304" pitchFamily="18" charset="0"/>
              </a:rPr>
              <a:t> </a:t>
            </a:r>
          </a:p>
          <a:p>
            <a:pPr eaLnBrk="1" hangingPunct="1">
              <a:buFontTx/>
              <a:buNone/>
              <a:defRPr/>
            </a:pPr>
            <a:endParaRPr lang="en-US" altLang="en-US" sz="1400" kern="0" dirty="0"/>
          </a:p>
          <a:p>
            <a:pPr algn="ctr" eaLnBrk="1" hangingPunct="1">
              <a:buFontTx/>
              <a:buNone/>
              <a:defRPr/>
            </a:pPr>
            <a:r>
              <a:rPr lang="en-US" altLang="en-US" sz="1400" kern="0" dirty="0"/>
              <a:t>			</a:t>
            </a:r>
          </a:p>
        </p:txBody>
      </p:sp>
      <p:cxnSp>
        <p:nvCxnSpPr>
          <p:cNvPr id="114694" name="Straight Connector 34"/>
          <p:cNvCxnSpPr>
            <a:cxnSpLocks noChangeShapeType="1"/>
          </p:cNvCxnSpPr>
          <p:nvPr/>
        </p:nvCxnSpPr>
        <p:spPr bwMode="auto">
          <a:xfrm flipV="1">
            <a:off x="3336925" y="1992313"/>
            <a:ext cx="1933575" cy="7937"/>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14695" name="Rectangle 2"/>
          <p:cNvSpPr>
            <a:spLocks noGrp="1" noChangeArrowheads="1"/>
          </p:cNvSpPr>
          <p:nvPr>
            <p:ph type="title"/>
          </p:nvPr>
        </p:nvSpPr>
        <p:spPr>
          <a:xfrm>
            <a:off x="2593975" y="1355725"/>
            <a:ext cx="1571625" cy="339725"/>
          </a:xfrm>
        </p:spPr>
        <p:txBody>
          <a:bodyPr/>
          <a:lstStyle/>
          <a:p>
            <a:pPr eaLnBrk="1" hangingPunct="1"/>
            <a:r>
              <a:rPr lang="en-US" altLang="en-US" sz="1400">
                <a:latin typeface="Times New Roman" panose="02020603050405020304" pitchFamily="18" charset="0"/>
                <a:cs typeface="Times New Roman" panose="02020603050405020304" pitchFamily="18" charset="0"/>
              </a:rPr>
              <a:t>Schedule D</a:t>
            </a:r>
          </a:p>
        </p:txBody>
      </p:sp>
      <p:grpSp>
        <p:nvGrpSpPr>
          <p:cNvPr id="114696" name="Group 8"/>
          <p:cNvGrpSpPr>
            <a:grpSpLocks/>
          </p:cNvGrpSpPr>
          <p:nvPr/>
        </p:nvGrpSpPr>
        <p:grpSpPr bwMode="auto">
          <a:xfrm>
            <a:off x="2232025" y="2546350"/>
            <a:ext cx="2444750" cy="1474788"/>
            <a:chOff x="2869720" y="2296910"/>
            <a:chExt cx="2446050" cy="1473662"/>
          </a:xfrm>
        </p:grpSpPr>
        <p:cxnSp>
          <p:nvCxnSpPr>
            <p:cNvPr id="114709" name="Straight Connector 2"/>
            <p:cNvCxnSpPr>
              <a:cxnSpLocks noChangeShapeType="1"/>
            </p:cNvCxnSpPr>
            <p:nvPr/>
          </p:nvCxnSpPr>
          <p:spPr bwMode="auto">
            <a:xfrm>
              <a:off x="2869720" y="2296910"/>
              <a:ext cx="494581" cy="173983"/>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14710" name="Straight Connector 16"/>
            <p:cNvCxnSpPr>
              <a:cxnSpLocks noChangeShapeType="1"/>
            </p:cNvCxnSpPr>
            <p:nvPr/>
          </p:nvCxnSpPr>
          <p:spPr bwMode="auto">
            <a:xfrm flipV="1">
              <a:off x="2869720" y="2296910"/>
              <a:ext cx="494581" cy="182594"/>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14711" name="Straight Connector 23"/>
            <p:cNvCxnSpPr>
              <a:cxnSpLocks noChangeShapeType="1"/>
            </p:cNvCxnSpPr>
            <p:nvPr/>
          </p:nvCxnSpPr>
          <p:spPr bwMode="auto">
            <a:xfrm>
              <a:off x="4821189" y="3587978"/>
              <a:ext cx="494581" cy="173983"/>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cxnSp>
          <p:nvCxnSpPr>
            <p:cNvPr id="114712" name="Straight Connector 24"/>
            <p:cNvCxnSpPr>
              <a:cxnSpLocks noChangeShapeType="1"/>
            </p:cNvCxnSpPr>
            <p:nvPr/>
          </p:nvCxnSpPr>
          <p:spPr bwMode="auto">
            <a:xfrm flipV="1">
              <a:off x="4821189" y="3587978"/>
              <a:ext cx="494581" cy="182594"/>
            </a:xfrm>
            <a:prstGeom prst="line">
              <a:avLst/>
            </a:prstGeom>
            <a:noFill/>
            <a:ln w="19050" algn="ctr">
              <a:solidFill>
                <a:srgbClr val="00B050"/>
              </a:solidFill>
              <a:round/>
              <a:headEnd/>
              <a:tailEnd/>
            </a:ln>
            <a:extLst>
              <a:ext uri="{909E8E84-426E-40DD-AFC4-6F175D3DCCD1}">
                <a14:hiddenFill xmlns:a14="http://schemas.microsoft.com/office/drawing/2010/main">
                  <a:noFill/>
                </a14:hiddenFill>
              </a:ext>
            </a:extLst>
          </p:spPr>
        </p:cxnSp>
      </p:grpSp>
      <p:sp>
        <p:nvSpPr>
          <p:cNvPr id="114697" name="TextBox 13"/>
          <p:cNvSpPr txBox="1">
            <a:spLocks noChangeArrowheads="1"/>
          </p:cNvSpPr>
          <p:nvPr/>
        </p:nvSpPr>
        <p:spPr bwMode="auto">
          <a:xfrm>
            <a:off x="7029450" y="1157288"/>
            <a:ext cx="1246188" cy="1476375"/>
          </a:xfrm>
          <a:prstGeom prst="rect">
            <a:avLst/>
          </a:prstGeom>
          <a:solidFill>
            <a:srgbClr val="FFFF00"/>
          </a:solidFill>
          <a:ln w="19050">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800">
                <a:latin typeface="Times New Roman" panose="02020603050405020304" pitchFamily="18" charset="0"/>
                <a:cs typeface="Times New Roman" panose="02020603050405020304" pitchFamily="18" charset="0"/>
              </a:rPr>
              <a:t>In a transaction, all lockings precede all unlockings</a:t>
            </a:r>
          </a:p>
        </p:txBody>
      </p:sp>
      <p:sp>
        <p:nvSpPr>
          <p:cNvPr id="114698" name="Text Box 7"/>
          <p:cNvSpPr txBox="1">
            <a:spLocks noChangeArrowheads="1"/>
          </p:cNvSpPr>
          <p:nvPr/>
        </p:nvSpPr>
        <p:spPr bwMode="auto">
          <a:xfrm>
            <a:off x="5407025" y="1441450"/>
            <a:ext cx="947738" cy="392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1400">
                <a:latin typeface="Times New Roman" panose="02020603050405020304" pitchFamily="18" charset="0"/>
                <a:cs typeface="Times New Roman" panose="02020603050405020304" pitchFamily="18" charset="0"/>
              </a:rPr>
              <a:t>  A       B</a:t>
            </a:r>
          </a:p>
          <a:p>
            <a:pPr eaLnBrk="1" hangingPunct="1">
              <a:buFontTx/>
              <a:buNone/>
            </a:pPr>
            <a:r>
              <a:rPr lang="en-US" altLang="en-US" sz="1400">
                <a:latin typeface="Times New Roman" panose="02020603050405020304" pitchFamily="18" charset="0"/>
                <a:cs typeface="Times New Roman" panose="02020603050405020304" pitchFamily="18" charset="0"/>
              </a:rPr>
              <a:t> 25      25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125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250</a:t>
            </a:r>
          </a:p>
          <a:p>
            <a:pPr eaLnBrk="1" hangingPunct="1">
              <a:buFontTx/>
              <a:buNone/>
            </a:pPr>
            <a:r>
              <a:rPr lang="en-US" altLang="en-US" sz="1400">
                <a:latin typeface="Times New Roman" panose="02020603050405020304" pitchFamily="18" charset="0"/>
                <a:cs typeface="Times New Roman" panose="02020603050405020304" pitchFamily="18" charset="0"/>
              </a:rPr>
              <a:t>           125</a:t>
            </a: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endParaRPr lang="en-US" altLang="en-US" sz="1400">
              <a:latin typeface="Times New Roman" panose="02020603050405020304" pitchFamily="18" charset="0"/>
              <a:cs typeface="Times New Roman" panose="02020603050405020304" pitchFamily="18" charset="0"/>
            </a:endParaRPr>
          </a:p>
          <a:p>
            <a:pPr eaLnBrk="1" hangingPunct="1">
              <a:buFontTx/>
              <a:buNone/>
            </a:pPr>
            <a:r>
              <a:rPr lang="en-US" altLang="en-US" sz="1400">
                <a:latin typeface="Times New Roman" panose="02020603050405020304" pitchFamily="18" charset="0"/>
                <a:cs typeface="Times New Roman" panose="02020603050405020304" pitchFamily="18" charset="0"/>
              </a:rPr>
              <a:t>           250</a:t>
            </a:r>
          </a:p>
          <a:p>
            <a:pPr eaLnBrk="1" hangingPunct="1">
              <a:buFontTx/>
              <a:buNone/>
            </a:pPr>
            <a:r>
              <a:rPr lang="en-US" altLang="en-US" sz="1400">
                <a:latin typeface="Times New Roman" panose="02020603050405020304" pitchFamily="18" charset="0"/>
                <a:cs typeface="Times New Roman" panose="02020603050405020304" pitchFamily="18" charset="0"/>
              </a:rPr>
              <a:t>250     250</a:t>
            </a:r>
          </a:p>
        </p:txBody>
      </p:sp>
      <p:cxnSp>
        <p:nvCxnSpPr>
          <p:cNvPr id="114699" name="Straight Connector 3"/>
          <p:cNvCxnSpPr>
            <a:cxnSpLocks noChangeShapeType="1"/>
            <a:stCxn id="114698" idx="0"/>
          </p:cNvCxnSpPr>
          <p:nvPr/>
        </p:nvCxnSpPr>
        <p:spPr bwMode="auto">
          <a:xfrm flipH="1">
            <a:off x="5875338" y="1441450"/>
            <a:ext cx="4762" cy="404495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14700" name="Straight Connector 7"/>
          <p:cNvCxnSpPr>
            <a:cxnSpLocks noChangeShapeType="1"/>
          </p:cNvCxnSpPr>
          <p:nvPr/>
        </p:nvCxnSpPr>
        <p:spPr bwMode="auto">
          <a:xfrm>
            <a:off x="5468938" y="1706563"/>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14701" name="Straight Connector 22"/>
          <p:cNvCxnSpPr>
            <a:cxnSpLocks noChangeShapeType="1"/>
          </p:cNvCxnSpPr>
          <p:nvPr/>
        </p:nvCxnSpPr>
        <p:spPr bwMode="auto">
          <a:xfrm>
            <a:off x="5465763" y="1989138"/>
            <a:ext cx="8461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14702" name="Straight Connector 20"/>
          <p:cNvCxnSpPr>
            <a:cxnSpLocks noChangeShapeType="1"/>
          </p:cNvCxnSpPr>
          <p:nvPr/>
        </p:nvCxnSpPr>
        <p:spPr bwMode="auto">
          <a:xfrm>
            <a:off x="5451475" y="5068888"/>
            <a:ext cx="846138"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9" name="Rectangle 3"/>
          <p:cNvSpPr txBox="1">
            <a:spLocks noChangeArrowheads="1"/>
          </p:cNvSpPr>
          <p:nvPr/>
        </p:nvSpPr>
        <p:spPr bwMode="auto">
          <a:xfrm>
            <a:off x="941388" y="5711825"/>
            <a:ext cx="7529512" cy="584200"/>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1800" kern="0" dirty="0">
                <a:latin typeface="Times New Roman" panose="02020603050405020304" pitchFamily="18" charset="0"/>
                <a:cs typeface="Times New Roman" panose="02020603050405020304" pitchFamily="18" charset="0"/>
              </a:rPr>
              <a:t>This execution of Schedule D is:   r</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(A)w</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(A)r</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(B)r</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(A)w</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(A)w</a:t>
            </a:r>
            <a:r>
              <a:rPr lang="en-US" altLang="en-US" sz="1800" kern="0" baseline="-25000" dirty="0">
                <a:latin typeface="Times New Roman" panose="02020603050405020304" pitchFamily="18" charset="0"/>
                <a:cs typeface="Times New Roman" panose="02020603050405020304" pitchFamily="18" charset="0"/>
              </a:rPr>
              <a:t>1</a:t>
            </a:r>
            <a:r>
              <a:rPr lang="en-US" altLang="en-US" sz="1800" kern="0" dirty="0">
                <a:latin typeface="Times New Roman" panose="02020603050405020304" pitchFamily="18" charset="0"/>
                <a:cs typeface="Times New Roman" panose="02020603050405020304" pitchFamily="18" charset="0"/>
              </a:rPr>
              <a:t>(B)r</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(B)w</a:t>
            </a:r>
            <a:r>
              <a:rPr lang="en-US" altLang="en-US" sz="1800" kern="0" baseline="-25000" dirty="0">
                <a:latin typeface="Times New Roman" panose="02020603050405020304" pitchFamily="18" charset="0"/>
                <a:cs typeface="Times New Roman" panose="02020603050405020304" pitchFamily="18" charset="0"/>
              </a:rPr>
              <a:t>2</a:t>
            </a:r>
            <a:r>
              <a:rPr lang="en-US" altLang="en-US" sz="1800" kern="0" dirty="0">
                <a:latin typeface="Times New Roman" panose="02020603050405020304" pitchFamily="18" charset="0"/>
                <a:cs typeface="Times New Roman" panose="02020603050405020304" pitchFamily="18" charset="0"/>
              </a:rPr>
              <a:t>(B), equivalent to the serial schedule:   </a:t>
            </a:r>
            <a:r>
              <a:rPr lang="en-US" altLang="en-US" sz="1800" kern="0" dirty="0">
                <a:solidFill>
                  <a:srgbClr val="00B050"/>
                </a:solidFill>
                <a:latin typeface="Times New Roman" panose="02020603050405020304" pitchFamily="18" charset="0"/>
                <a:cs typeface="Times New Roman" panose="02020603050405020304" pitchFamily="18" charset="0"/>
              </a:rPr>
              <a:t>r</a:t>
            </a:r>
            <a:r>
              <a:rPr lang="en-US" altLang="en-US" sz="1800" kern="0" baseline="-25000" dirty="0">
                <a:solidFill>
                  <a:srgbClr val="00B050"/>
                </a:solidFill>
                <a:latin typeface="Times New Roman" panose="02020603050405020304" pitchFamily="18" charset="0"/>
                <a:cs typeface="Times New Roman" panose="02020603050405020304" pitchFamily="18" charset="0"/>
              </a:rPr>
              <a:t>1</a:t>
            </a:r>
            <a:r>
              <a:rPr lang="en-US" altLang="en-US" sz="1800" kern="0" dirty="0">
                <a:solidFill>
                  <a:srgbClr val="00B050"/>
                </a:solidFill>
                <a:latin typeface="Times New Roman" panose="02020603050405020304" pitchFamily="18" charset="0"/>
                <a:cs typeface="Times New Roman" panose="02020603050405020304" pitchFamily="18" charset="0"/>
              </a:rPr>
              <a:t>(A)w</a:t>
            </a:r>
            <a:r>
              <a:rPr lang="en-US" altLang="en-US" sz="1800" kern="0" baseline="-25000" dirty="0">
                <a:solidFill>
                  <a:srgbClr val="00B050"/>
                </a:solidFill>
                <a:latin typeface="Times New Roman" panose="02020603050405020304" pitchFamily="18" charset="0"/>
                <a:cs typeface="Times New Roman" panose="02020603050405020304" pitchFamily="18" charset="0"/>
              </a:rPr>
              <a:t>1</a:t>
            </a:r>
            <a:r>
              <a:rPr lang="en-US" altLang="en-US" sz="1800" kern="0" dirty="0">
                <a:solidFill>
                  <a:srgbClr val="00B050"/>
                </a:solidFill>
                <a:latin typeface="Times New Roman" panose="02020603050405020304" pitchFamily="18" charset="0"/>
                <a:cs typeface="Times New Roman" panose="02020603050405020304" pitchFamily="18" charset="0"/>
              </a:rPr>
              <a:t>(A)r</a:t>
            </a:r>
            <a:r>
              <a:rPr lang="en-US" altLang="en-US" sz="1800" kern="0" baseline="-25000" dirty="0">
                <a:solidFill>
                  <a:srgbClr val="00B050"/>
                </a:solidFill>
                <a:latin typeface="Times New Roman" panose="02020603050405020304" pitchFamily="18" charset="0"/>
                <a:cs typeface="Times New Roman" panose="02020603050405020304" pitchFamily="18" charset="0"/>
              </a:rPr>
              <a:t>1</a:t>
            </a:r>
            <a:r>
              <a:rPr lang="en-US" altLang="en-US" sz="1800" kern="0" dirty="0">
                <a:solidFill>
                  <a:srgbClr val="00B050"/>
                </a:solidFill>
                <a:latin typeface="Times New Roman" panose="02020603050405020304" pitchFamily="18" charset="0"/>
                <a:cs typeface="Times New Roman" panose="02020603050405020304" pitchFamily="18" charset="0"/>
              </a:rPr>
              <a:t>(B)w</a:t>
            </a:r>
            <a:r>
              <a:rPr lang="en-US" altLang="en-US" sz="1800" kern="0" baseline="-25000" dirty="0">
                <a:solidFill>
                  <a:srgbClr val="00B050"/>
                </a:solidFill>
                <a:latin typeface="Times New Roman" panose="02020603050405020304" pitchFamily="18" charset="0"/>
                <a:cs typeface="Times New Roman" panose="02020603050405020304" pitchFamily="18" charset="0"/>
              </a:rPr>
              <a:t>1</a:t>
            </a:r>
            <a:r>
              <a:rPr lang="en-US" altLang="en-US" sz="1800" kern="0" dirty="0">
                <a:solidFill>
                  <a:srgbClr val="00B050"/>
                </a:solidFill>
                <a:latin typeface="Times New Roman" panose="02020603050405020304" pitchFamily="18" charset="0"/>
                <a:cs typeface="Times New Roman" panose="02020603050405020304" pitchFamily="18" charset="0"/>
              </a:rPr>
              <a:t>(B)</a:t>
            </a:r>
            <a:r>
              <a:rPr lang="en-US" altLang="en-US" sz="1800" kern="0" dirty="0">
                <a:solidFill>
                  <a:srgbClr val="FF0000"/>
                </a:solidFill>
                <a:latin typeface="Times New Roman" panose="02020603050405020304" pitchFamily="18" charset="0"/>
                <a:cs typeface="Times New Roman" panose="02020603050405020304" pitchFamily="18" charset="0"/>
              </a:rPr>
              <a:t>r</a:t>
            </a:r>
            <a:r>
              <a:rPr lang="en-US" altLang="en-US" sz="1800" kern="0" baseline="-25000" dirty="0">
                <a:solidFill>
                  <a:srgbClr val="FF0000"/>
                </a:solidFill>
                <a:latin typeface="Times New Roman" panose="02020603050405020304" pitchFamily="18" charset="0"/>
                <a:cs typeface="Times New Roman" panose="02020603050405020304" pitchFamily="18" charset="0"/>
              </a:rPr>
              <a:t>2</a:t>
            </a:r>
            <a:r>
              <a:rPr lang="en-US" altLang="en-US" sz="1800" kern="0" dirty="0">
                <a:solidFill>
                  <a:srgbClr val="FF0000"/>
                </a:solidFill>
                <a:latin typeface="Times New Roman" panose="02020603050405020304" pitchFamily="18" charset="0"/>
                <a:cs typeface="Times New Roman" panose="02020603050405020304" pitchFamily="18" charset="0"/>
              </a:rPr>
              <a:t>(A)w</a:t>
            </a:r>
            <a:r>
              <a:rPr lang="en-US" altLang="en-US" sz="1800" kern="0" baseline="-25000" dirty="0">
                <a:solidFill>
                  <a:srgbClr val="FF0000"/>
                </a:solidFill>
                <a:latin typeface="Times New Roman" panose="02020603050405020304" pitchFamily="18" charset="0"/>
                <a:cs typeface="Times New Roman" panose="02020603050405020304" pitchFamily="18" charset="0"/>
              </a:rPr>
              <a:t>2</a:t>
            </a:r>
            <a:r>
              <a:rPr lang="en-US" altLang="en-US" sz="1800" kern="0" dirty="0">
                <a:solidFill>
                  <a:srgbClr val="FF0000"/>
                </a:solidFill>
                <a:latin typeface="Times New Roman" panose="02020603050405020304" pitchFamily="18" charset="0"/>
                <a:cs typeface="Times New Roman" panose="02020603050405020304" pitchFamily="18" charset="0"/>
              </a:rPr>
              <a:t>(A)r</a:t>
            </a:r>
            <a:r>
              <a:rPr lang="en-US" altLang="en-US" sz="1800" kern="0" baseline="-25000" dirty="0">
                <a:solidFill>
                  <a:srgbClr val="FF0000"/>
                </a:solidFill>
                <a:latin typeface="Times New Roman" panose="02020603050405020304" pitchFamily="18" charset="0"/>
                <a:cs typeface="Times New Roman" panose="02020603050405020304" pitchFamily="18" charset="0"/>
              </a:rPr>
              <a:t>2</a:t>
            </a:r>
            <a:r>
              <a:rPr lang="en-US" altLang="en-US" sz="1800" kern="0" dirty="0">
                <a:solidFill>
                  <a:srgbClr val="FF0000"/>
                </a:solidFill>
                <a:latin typeface="Times New Roman" panose="02020603050405020304" pitchFamily="18" charset="0"/>
                <a:cs typeface="Times New Roman" panose="02020603050405020304" pitchFamily="18" charset="0"/>
              </a:rPr>
              <a:t>(B)w</a:t>
            </a:r>
            <a:r>
              <a:rPr lang="en-US" altLang="en-US" sz="1800" kern="0" baseline="-25000" dirty="0">
                <a:solidFill>
                  <a:srgbClr val="FF0000"/>
                </a:solidFill>
                <a:latin typeface="Times New Roman" panose="02020603050405020304" pitchFamily="18" charset="0"/>
                <a:cs typeface="Times New Roman" panose="02020603050405020304" pitchFamily="18" charset="0"/>
              </a:rPr>
              <a:t>2</a:t>
            </a:r>
            <a:r>
              <a:rPr lang="en-US" altLang="en-US" sz="1800" kern="0" dirty="0">
                <a:solidFill>
                  <a:srgbClr val="FF0000"/>
                </a:solidFill>
                <a:latin typeface="Times New Roman" panose="02020603050405020304" pitchFamily="18" charset="0"/>
                <a:cs typeface="Times New Roman" panose="02020603050405020304" pitchFamily="18" charset="0"/>
              </a:rPr>
              <a:t>(B). </a:t>
            </a:r>
          </a:p>
          <a:p>
            <a:pPr marL="0" indent="0" eaLnBrk="1" hangingPunct="1">
              <a:buFontTx/>
              <a:buNone/>
              <a:defRPr/>
            </a:pPr>
            <a:endParaRPr lang="en-US" altLang="en-US" sz="1400" kern="0" dirty="0">
              <a:latin typeface="Times New Roman" panose="02020603050405020304" pitchFamily="18" charset="0"/>
              <a:cs typeface="Times New Roman" panose="02020603050405020304" pitchFamily="18" charset="0"/>
            </a:endParaRPr>
          </a:p>
          <a:p>
            <a:pPr marL="0" indent="0" eaLnBrk="1" hangingPunct="1">
              <a:buFontTx/>
              <a:buNone/>
              <a:defRPr/>
            </a:pPr>
            <a:endParaRPr lang="en-US" altLang="en-US" sz="1400" kern="0" dirty="0">
              <a:solidFill>
                <a:srgbClr val="00B050"/>
              </a:solidFill>
              <a:latin typeface="Times New Roman" panose="02020603050405020304" pitchFamily="18" charset="0"/>
              <a:cs typeface="Times New Roman" panose="02020603050405020304" pitchFamily="18" charset="0"/>
            </a:endParaRPr>
          </a:p>
        </p:txBody>
      </p:sp>
      <p:sp>
        <p:nvSpPr>
          <p:cNvPr id="114704" name="Freeform 6"/>
          <p:cNvSpPr>
            <a:spLocks/>
          </p:cNvSpPr>
          <p:nvPr/>
        </p:nvSpPr>
        <p:spPr bwMode="auto">
          <a:xfrm>
            <a:off x="5692775" y="5554663"/>
            <a:ext cx="1087438" cy="212725"/>
          </a:xfrm>
          <a:custGeom>
            <a:avLst/>
            <a:gdLst>
              <a:gd name="T0" fmla="*/ 0 w 1061049"/>
              <a:gd name="T1" fmla="*/ 276126 h 163921"/>
              <a:gd name="T2" fmla="*/ 606794 w 1061049"/>
              <a:gd name="T3" fmla="*/ 32 h 163921"/>
              <a:gd name="T4" fmla="*/ 1113968 w 1061049"/>
              <a:gd name="T5" fmla="*/ 261594 h 163921"/>
              <a:gd name="T6" fmla="*/ 0 60000 65536"/>
              <a:gd name="T7" fmla="*/ 0 60000 65536"/>
              <a:gd name="T8" fmla="*/ 0 60000 65536"/>
            </a:gdLst>
            <a:ahLst/>
            <a:cxnLst>
              <a:cxn ang="T6">
                <a:pos x="T0" y="T1"/>
              </a:cxn>
              <a:cxn ang="T7">
                <a:pos x="T2" y="T3"/>
              </a:cxn>
              <a:cxn ang="T8">
                <a:pos x="T4" y="T5"/>
              </a:cxn>
            </a:cxnLst>
            <a:rect l="0" t="0" r="r" b="b"/>
            <a:pathLst>
              <a:path w="1061049" h="163921">
                <a:moveTo>
                  <a:pt x="0" y="163921"/>
                </a:moveTo>
                <a:cubicBezTo>
                  <a:pt x="200564" y="82689"/>
                  <a:pt x="401128" y="1457"/>
                  <a:pt x="577969" y="19"/>
                </a:cubicBezTo>
                <a:cubicBezTo>
                  <a:pt x="754810" y="-1419"/>
                  <a:pt x="907929" y="76937"/>
                  <a:pt x="1061049" y="155294"/>
                </a:cubicBezTo>
              </a:path>
            </a:pathLst>
          </a:custGeom>
          <a:noFill/>
          <a:ln w="28575"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cxnSp>
        <p:nvCxnSpPr>
          <p:cNvPr id="114705" name="Straight Arrow Connector 10"/>
          <p:cNvCxnSpPr>
            <a:cxnSpLocks noChangeShapeType="1"/>
          </p:cNvCxnSpPr>
          <p:nvPr/>
        </p:nvCxnSpPr>
        <p:spPr bwMode="auto">
          <a:xfrm flipH="1">
            <a:off x="5629275" y="5776913"/>
            <a:ext cx="80963" cy="50800"/>
          </a:xfrm>
          <a:prstGeom prst="straightConnector1">
            <a:avLst/>
          </a:prstGeom>
          <a:noFill/>
          <a:ln w="28575"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114706" name="Oval 11"/>
          <p:cNvSpPr>
            <a:spLocks noChangeArrowheads="1"/>
          </p:cNvSpPr>
          <p:nvPr/>
        </p:nvSpPr>
        <p:spPr bwMode="auto">
          <a:xfrm>
            <a:off x="6656388" y="5707063"/>
            <a:ext cx="633412" cy="409575"/>
          </a:xfrm>
          <a:prstGeom prst="ellipse">
            <a:avLst/>
          </a:prstGeom>
          <a:noFill/>
          <a:ln w="1905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114707" name="Oval 27"/>
          <p:cNvSpPr>
            <a:spLocks noChangeArrowheads="1"/>
          </p:cNvSpPr>
          <p:nvPr/>
        </p:nvSpPr>
        <p:spPr bwMode="auto">
          <a:xfrm>
            <a:off x="2466975" y="3043238"/>
            <a:ext cx="557213" cy="231775"/>
          </a:xfrm>
          <a:prstGeom prst="ellipse">
            <a:avLst/>
          </a:prstGeom>
          <a:noFill/>
          <a:ln w="9525" algn="ctr">
            <a:solidFill>
              <a:srgbClr val="FFC00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
        <p:nvSpPr>
          <p:cNvPr id="114708" name="Oval 28"/>
          <p:cNvSpPr>
            <a:spLocks noChangeArrowheads="1"/>
          </p:cNvSpPr>
          <p:nvPr/>
        </p:nvSpPr>
        <p:spPr bwMode="auto">
          <a:xfrm>
            <a:off x="4637088" y="4835525"/>
            <a:ext cx="558800" cy="233363"/>
          </a:xfrm>
          <a:prstGeom prst="ellipse">
            <a:avLst/>
          </a:prstGeom>
          <a:noFill/>
          <a:ln w="9525" algn="ctr">
            <a:solidFill>
              <a:srgbClr val="FFC00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50000"/>
              </a:spcBef>
              <a:buFontTx/>
              <a:buNone/>
            </a:pPr>
            <a:endParaRPr lang="en-US" alt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8"/>
          <p:cNvSpPr>
            <a:spLocks noChangeArrowheads="1"/>
          </p:cNvSpPr>
          <p:nvPr/>
        </p:nvSpPr>
        <p:spPr bwMode="auto">
          <a:xfrm>
            <a:off x="896938" y="471488"/>
            <a:ext cx="73850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Why does 2PL work?</a:t>
            </a:r>
          </a:p>
        </p:txBody>
      </p:sp>
      <p:sp>
        <p:nvSpPr>
          <p:cNvPr id="4" name="Rectangle 3"/>
          <p:cNvSpPr txBox="1">
            <a:spLocks noChangeArrowheads="1"/>
          </p:cNvSpPr>
          <p:nvPr/>
        </p:nvSpPr>
        <p:spPr bwMode="auto">
          <a:xfrm>
            <a:off x="473075" y="2041525"/>
            <a:ext cx="8118475" cy="4238625"/>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endParaRPr lang="en-US" altLang="en-US" sz="1600" kern="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8"/>
          <p:cNvSpPr>
            <a:spLocks noChangeArrowheads="1"/>
          </p:cNvSpPr>
          <p:nvPr/>
        </p:nvSpPr>
        <p:spPr bwMode="auto">
          <a:xfrm>
            <a:off x="896938" y="471488"/>
            <a:ext cx="73850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Why does 2PL work?</a:t>
            </a:r>
          </a:p>
        </p:txBody>
      </p:sp>
      <p:sp>
        <p:nvSpPr>
          <p:cNvPr id="4" name="Rectangle 3"/>
          <p:cNvSpPr txBox="1">
            <a:spLocks noChangeArrowheads="1"/>
          </p:cNvSpPr>
          <p:nvPr/>
        </p:nvSpPr>
        <p:spPr bwMode="auto">
          <a:xfrm>
            <a:off x="473075" y="2041525"/>
            <a:ext cx="8118475" cy="4238625"/>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endParaRPr lang="en-US" altLang="en-US" sz="1600" kern="0" dirty="0">
              <a:latin typeface="Times New Roman" panose="02020603050405020304" pitchFamily="18" charset="0"/>
              <a:cs typeface="Times New Roman" panose="02020603050405020304" pitchFamily="18" charset="0"/>
            </a:endParaRPr>
          </a:p>
        </p:txBody>
      </p:sp>
      <p:sp>
        <p:nvSpPr>
          <p:cNvPr id="116740" name="TextBox 3"/>
          <p:cNvSpPr txBox="1">
            <a:spLocks noChangeArrowheads="1"/>
          </p:cNvSpPr>
          <p:nvPr/>
        </p:nvSpPr>
        <p:spPr bwMode="auto">
          <a:xfrm>
            <a:off x="473075" y="1138238"/>
            <a:ext cx="8118475" cy="708025"/>
          </a:xfrm>
          <a:prstGeom prst="rect">
            <a:avLst/>
          </a:prstGeom>
          <a:solidFill>
            <a:srgbClr val="FFFF00"/>
          </a:solidFill>
          <a:ln w="9525">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u="sng">
                <a:latin typeface="Times New Roman" panose="02020603050405020304" pitchFamily="18" charset="0"/>
                <a:cs typeface="Times New Roman" panose="02020603050405020304" pitchFamily="18" charset="0"/>
              </a:rPr>
              <a:t>Theorem.</a:t>
            </a:r>
            <a:r>
              <a:rPr lang="en-US" altLang="en-US" sz="2000">
                <a:latin typeface="Times New Roman" panose="02020603050405020304" pitchFamily="18" charset="0"/>
                <a:cs typeface="Times New Roman" panose="02020603050405020304" pitchFamily="18" charset="0"/>
              </a:rPr>
              <a:t> The execution of a 2PL schedule is equivalent to the serial schedule in which transactions are ordered by the time when they start to unlock.</a:t>
            </a:r>
          </a:p>
        </p:txBody>
      </p:sp>
      <p:sp>
        <p:nvSpPr>
          <p:cNvPr id="116741" name="TextBox 9"/>
          <p:cNvSpPr txBox="1">
            <a:spLocks noChangeArrowheads="1"/>
          </p:cNvSpPr>
          <p:nvPr/>
        </p:nvSpPr>
        <p:spPr bwMode="auto">
          <a:xfrm>
            <a:off x="6167438" y="66675"/>
            <a:ext cx="2908300" cy="738188"/>
          </a:xfrm>
          <a:prstGeom prst="rect">
            <a:avLst/>
          </a:prstGeom>
          <a:solidFill>
            <a:srgbClr val="92D050"/>
          </a:solidFill>
          <a:ln w="9525">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latin typeface="Times New Roman" panose="02020603050405020304" pitchFamily="18" charset="0"/>
                <a:cs typeface="Times New Roman" panose="02020603050405020304" pitchFamily="18" charset="0"/>
              </a:rPr>
              <a:t>Two actions </a:t>
            </a:r>
            <a:r>
              <a:rPr lang="en-US" altLang="en-US" sz="1400">
                <a:solidFill>
                  <a:srgbClr val="FF0000"/>
                </a:solidFill>
                <a:latin typeface="Times New Roman" panose="02020603050405020304" pitchFamily="18" charset="0"/>
                <a:cs typeface="Times New Roman" panose="02020603050405020304" pitchFamily="18" charset="0"/>
              </a:rPr>
              <a:t>conflict</a:t>
            </a:r>
            <a:r>
              <a:rPr lang="en-US" altLang="en-US" sz="1400">
                <a:latin typeface="Times New Roman" panose="02020603050405020304" pitchFamily="18" charset="0"/>
                <a:cs typeface="Times New Roman" panose="02020603050405020304" pitchFamily="18" charset="0"/>
              </a:rPr>
              <a:t> if  … they are by two transactions on the same element and at least one of the actions is write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8"/>
          <p:cNvSpPr>
            <a:spLocks noChangeArrowheads="1"/>
          </p:cNvSpPr>
          <p:nvPr/>
        </p:nvSpPr>
        <p:spPr bwMode="auto">
          <a:xfrm>
            <a:off x="896938" y="471488"/>
            <a:ext cx="73850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Why does 2PL work?</a:t>
            </a:r>
          </a:p>
        </p:txBody>
      </p:sp>
      <p:sp>
        <p:nvSpPr>
          <p:cNvPr id="4" name="Rectangle 3"/>
          <p:cNvSpPr txBox="1">
            <a:spLocks noChangeArrowheads="1"/>
          </p:cNvSpPr>
          <p:nvPr/>
        </p:nvSpPr>
        <p:spPr bwMode="auto">
          <a:xfrm>
            <a:off x="473075" y="2041525"/>
            <a:ext cx="8118475" cy="4238625"/>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1600" u="sng" kern="0" dirty="0">
                <a:latin typeface="Times New Roman" panose="02020603050405020304" pitchFamily="18" charset="0"/>
                <a:cs typeface="Times New Roman" panose="02020603050405020304" pitchFamily="18" charset="0"/>
              </a:rPr>
              <a:t>Proof</a:t>
            </a:r>
            <a:r>
              <a:rPr lang="en-US" altLang="en-US" sz="1600" kern="0" dirty="0">
                <a:latin typeface="Times New Roman" panose="02020603050405020304" pitchFamily="18" charset="0"/>
                <a:cs typeface="Times New Roman" panose="02020603050405020304" pitchFamily="18" charset="0"/>
              </a:rPr>
              <a:t>. Let </a:t>
            </a:r>
            <a:r>
              <a:rPr lang="en-US" altLang="en-US" sz="1600" kern="0" dirty="0">
                <a:solidFill>
                  <a:srgbClr val="FF0000"/>
                </a:solidFill>
                <a:latin typeface="Times New Roman" panose="02020603050405020304" pitchFamily="18" charset="0"/>
                <a:cs typeface="Times New Roman" panose="02020603050405020304" pitchFamily="18" charset="0"/>
              </a:rPr>
              <a:t>S</a:t>
            </a:r>
            <a:r>
              <a:rPr lang="en-US" altLang="en-US" sz="1600" kern="0" dirty="0">
                <a:latin typeface="Times New Roman" panose="02020603050405020304" pitchFamily="18" charset="0"/>
                <a:cs typeface="Times New Roman" panose="02020603050405020304" pitchFamily="18" charset="0"/>
              </a:rPr>
              <a:t> be a 2PL schedule in which transaction </a:t>
            </a:r>
            <a:r>
              <a:rPr lang="en-US" altLang="en-US" sz="1600" kern="0" dirty="0">
                <a:solidFill>
                  <a:srgbClr val="00B050"/>
                </a:solidFill>
                <a:latin typeface="Times New Roman" panose="02020603050405020304" pitchFamily="18" charset="0"/>
                <a:cs typeface="Times New Roman" panose="02020603050405020304" pitchFamily="18" charset="0"/>
              </a:rPr>
              <a:t>T</a:t>
            </a:r>
            <a:r>
              <a:rPr lang="en-US" altLang="en-US" sz="1600" kern="0" baseline="-25000" dirty="0">
                <a:solidFill>
                  <a:srgbClr val="00B050"/>
                </a:solidFill>
                <a:latin typeface="Times New Roman" panose="02020603050405020304" pitchFamily="18" charset="0"/>
                <a:cs typeface="Times New Roman" panose="02020603050405020304" pitchFamily="18" charset="0"/>
              </a:rPr>
              <a:t>1</a:t>
            </a:r>
            <a:r>
              <a:rPr lang="en-US" altLang="en-US" sz="1600" kern="0" dirty="0">
                <a:latin typeface="Times New Roman" panose="02020603050405020304" pitchFamily="18" charset="0"/>
                <a:cs typeface="Times New Roman" panose="02020603050405020304" pitchFamily="18" charset="0"/>
              </a:rPr>
              <a:t> starts its unlocks the latest. Let </a:t>
            </a:r>
            <a:r>
              <a:rPr lang="en-US" altLang="en-US" sz="1600" i="1" kern="0" dirty="0">
                <a:solidFill>
                  <a:srgbClr val="00B05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be any action of </a:t>
            </a:r>
            <a:r>
              <a:rPr lang="en-US" altLang="en-US" sz="1600" kern="0" dirty="0">
                <a:solidFill>
                  <a:srgbClr val="00B050"/>
                </a:solidFill>
                <a:latin typeface="Times New Roman" panose="02020603050405020304" pitchFamily="18" charset="0"/>
                <a:cs typeface="Times New Roman" panose="02020603050405020304" pitchFamily="18" charset="0"/>
              </a:rPr>
              <a:t>T</a:t>
            </a:r>
            <a:r>
              <a:rPr lang="en-US" altLang="en-US" sz="1600" kern="0" baseline="-25000" dirty="0">
                <a:solidFill>
                  <a:srgbClr val="00B050"/>
                </a:solidFill>
                <a:latin typeface="Times New Roman" panose="02020603050405020304" pitchFamily="18" charset="0"/>
                <a:cs typeface="Times New Roman" panose="02020603050405020304" pitchFamily="18" charset="0"/>
              </a:rPr>
              <a:t>1</a:t>
            </a:r>
            <a:r>
              <a:rPr lang="en-US" altLang="en-US" sz="1600" kern="0" dirty="0">
                <a:latin typeface="Times New Roman" panose="02020603050405020304" pitchFamily="18" charset="0"/>
                <a:cs typeface="Times New Roman" panose="02020603050405020304" pitchFamily="18" charset="0"/>
              </a:rPr>
              <a:t>. Suppose that there is an action </a:t>
            </a:r>
            <a:r>
              <a:rPr lang="en-US" altLang="en-US" sz="1600" i="1" kern="0" dirty="0">
                <a:solidFill>
                  <a:srgbClr val="CC330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by another transactions </a:t>
            </a:r>
            <a:r>
              <a:rPr lang="en-US" altLang="en-US" sz="1600" kern="0" dirty="0" err="1">
                <a:solidFill>
                  <a:srgbClr val="CC3300"/>
                </a:solidFill>
                <a:latin typeface="Times New Roman" panose="02020603050405020304" pitchFamily="18" charset="0"/>
                <a:cs typeface="Times New Roman" panose="02020603050405020304" pitchFamily="18" charset="0"/>
              </a:rPr>
              <a:t>T</a:t>
            </a:r>
            <a:r>
              <a:rPr lang="en-US" altLang="en-US" sz="1600" i="1" kern="0" baseline="-25000" dirty="0" err="1">
                <a:solidFill>
                  <a:srgbClr val="CC3300"/>
                </a:solidFill>
                <a:latin typeface="Times New Roman" panose="02020603050405020304" pitchFamily="18" charset="0"/>
                <a:cs typeface="Times New Roman" panose="02020603050405020304" pitchFamily="18" charset="0"/>
              </a:rPr>
              <a:t>k</a:t>
            </a:r>
            <a:r>
              <a:rPr lang="en-US" altLang="en-US" sz="1600" kern="0" baseline="-25000" dirty="0">
                <a:latin typeface="Times New Roman" panose="02020603050405020304" pitchFamily="18" charset="0"/>
                <a:cs typeface="Times New Roman" panose="02020603050405020304" pitchFamily="18" charset="0"/>
              </a:rPr>
              <a:t> </a:t>
            </a:r>
            <a:r>
              <a:rPr lang="en-US" altLang="en-US" sz="1600" kern="0" dirty="0">
                <a:latin typeface="Times New Roman" panose="02020603050405020304" pitchFamily="18" charset="0"/>
                <a:cs typeface="Times New Roman" panose="02020603050405020304" pitchFamily="18" charset="0"/>
              </a:rPr>
              <a:t>that conflicts </a:t>
            </a:r>
            <a:r>
              <a:rPr lang="en-US" altLang="en-US" sz="1600" i="1" kern="0" dirty="0">
                <a:solidFill>
                  <a:srgbClr val="00B05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and appears after </a:t>
            </a:r>
            <a:r>
              <a:rPr lang="en-US" altLang="en-US" sz="1600" i="1" kern="0" dirty="0">
                <a:solidFill>
                  <a:srgbClr val="00B05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in the schedule </a:t>
            </a:r>
            <a:r>
              <a:rPr lang="en-US" altLang="en-US" sz="1600" kern="0" dirty="0">
                <a:solidFill>
                  <a:srgbClr val="FF0000"/>
                </a:solidFill>
                <a:latin typeface="Times New Roman" panose="02020603050405020304" pitchFamily="18" charset="0"/>
                <a:cs typeface="Times New Roman" panose="02020603050405020304" pitchFamily="18" charset="0"/>
              </a:rPr>
              <a:t>S</a:t>
            </a:r>
            <a:r>
              <a:rPr lang="en-US" altLang="en-US" sz="1600" kern="0" dirty="0">
                <a:latin typeface="Times New Roman" panose="02020603050405020304" pitchFamily="18" charset="0"/>
                <a:cs typeface="Times New Roman" panose="02020603050405020304" pitchFamily="18" charset="0"/>
              </a:rPr>
              <a:t>. Thus, </a:t>
            </a:r>
            <a:r>
              <a:rPr lang="en-US" altLang="en-US" sz="1600" kern="0" dirty="0">
                <a:solidFill>
                  <a:srgbClr val="FF0000"/>
                </a:solidFill>
                <a:latin typeface="Times New Roman" panose="02020603050405020304" pitchFamily="18" charset="0"/>
                <a:cs typeface="Times New Roman" panose="02020603050405020304" pitchFamily="18" charset="0"/>
              </a:rPr>
              <a:t>S</a:t>
            </a:r>
            <a:r>
              <a:rPr lang="en-US" altLang="en-US" sz="1600" kern="0" dirty="0">
                <a:latin typeface="Times New Roman" panose="02020603050405020304" pitchFamily="18" charset="0"/>
                <a:cs typeface="Times New Roman" panose="02020603050405020304" pitchFamily="18" charset="0"/>
              </a:rPr>
              <a:t> = …… </a:t>
            </a:r>
            <a:r>
              <a:rPr lang="en-US" altLang="en-US" sz="1600" i="1" kern="0" dirty="0">
                <a:solidFill>
                  <a:srgbClr val="00B05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 </a:t>
            </a:r>
            <a:r>
              <a:rPr lang="en-US" altLang="en-US" sz="1600" i="1" kern="0" dirty="0">
                <a:solidFill>
                  <a:srgbClr val="CC330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 </a:t>
            </a:r>
          </a:p>
        </p:txBody>
      </p:sp>
      <p:sp>
        <p:nvSpPr>
          <p:cNvPr id="117764" name="TextBox 3"/>
          <p:cNvSpPr txBox="1">
            <a:spLocks noChangeArrowheads="1"/>
          </p:cNvSpPr>
          <p:nvPr/>
        </p:nvSpPr>
        <p:spPr bwMode="auto">
          <a:xfrm>
            <a:off x="473075" y="1138238"/>
            <a:ext cx="8118475" cy="708025"/>
          </a:xfrm>
          <a:prstGeom prst="rect">
            <a:avLst/>
          </a:prstGeom>
          <a:solidFill>
            <a:srgbClr val="FFFF00"/>
          </a:solidFill>
          <a:ln w="9525">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u="sng">
                <a:latin typeface="Times New Roman" panose="02020603050405020304" pitchFamily="18" charset="0"/>
                <a:cs typeface="Times New Roman" panose="02020603050405020304" pitchFamily="18" charset="0"/>
              </a:rPr>
              <a:t>Theorem.</a:t>
            </a:r>
            <a:r>
              <a:rPr lang="en-US" altLang="en-US" sz="2000">
                <a:latin typeface="Times New Roman" panose="02020603050405020304" pitchFamily="18" charset="0"/>
                <a:cs typeface="Times New Roman" panose="02020603050405020304" pitchFamily="18" charset="0"/>
              </a:rPr>
              <a:t> The execution of a 2PL schedule is equivalent to the serial schedule in which transactions are ordered by the time when they start to unlock.</a:t>
            </a:r>
          </a:p>
        </p:txBody>
      </p:sp>
      <p:sp>
        <p:nvSpPr>
          <p:cNvPr id="117765" name="TextBox 9"/>
          <p:cNvSpPr txBox="1">
            <a:spLocks noChangeArrowheads="1"/>
          </p:cNvSpPr>
          <p:nvPr/>
        </p:nvSpPr>
        <p:spPr bwMode="auto">
          <a:xfrm>
            <a:off x="6167438" y="66675"/>
            <a:ext cx="2908300" cy="738188"/>
          </a:xfrm>
          <a:prstGeom prst="rect">
            <a:avLst/>
          </a:prstGeom>
          <a:solidFill>
            <a:srgbClr val="92D050"/>
          </a:solidFill>
          <a:ln w="9525">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latin typeface="Times New Roman" panose="02020603050405020304" pitchFamily="18" charset="0"/>
                <a:cs typeface="Times New Roman" panose="02020603050405020304" pitchFamily="18" charset="0"/>
              </a:rPr>
              <a:t>Two actions </a:t>
            </a:r>
            <a:r>
              <a:rPr lang="en-US" altLang="en-US" sz="1400">
                <a:solidFill>
                  <a:srgbClr val="FF0000"/>
                </a:solidFill>
                <a:latin typeface="Times New Roman" panose="02020603050405020304" pitchFamily="18" charset="0"/>
                <a:cs typeface="Times New Roman" panose="02020603050405020304" pitchFamily="18" charset="0"/>
              </a:rPr>
              <a:t>conflict</a:t>
            </a:r>
            <a:r>
              <a:rPr lang="en-US" altLang="en-US" sz="1400">
                <a:latin typeface="Times New Roman" panose="02020603050405020304" pitchFamily="18" charset="0"/>
                <a:cs typeface="Times New Roman" panose="02020603050405020304" pitchFamily="18" charset="0"/>
              </a:rPr>
              <a:t> if  … they are by two transactions on the same element and at least one of the actions is write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8"/>
          <p:cNvSpPr>
            <a:spLocks noChangeArrowheads="1"/>
          </p:cNvSpPr>
          <p:nvPr/>
        </p:nvSpPr>
        <p:spPr bwMode="auto">
          <a:xfrm>
            <a:off x="896938" y="471488"/>
            <a:ext cx="73850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Why does 2PL work?</a:t>
            </a:r>
          </a:p>
        </p:txBody>
      </p:sp>
      <p:sp>
        <p:nvSpPr>
          <p:cNvPr id="4" name="Rectangle 3"/>
          <p:cNvSpPr txBox="1">
            <a:spLocks noChangeArrowheads="1"/>
          </p:cNvSpPr>
          <p:nvPr/>
        </p:nvSpPr>
        <p:spPr bwMode="auto">
          <a:xfrm>
            <a:off x="473075" y="2041525"/>
            <a:ext cx="8118475" cy="4238625"/>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1600" u="sng" kern="0" dirty="0">
                <a:latin typeface="Times New Roman" panose="02020603050405020304" pitchFamily="18" charset="0"/>
                <a:cs typeface="Times New Roman" panose="02020603050405020304" pitchFamily="18" charset="0"/>
              </a:rPr>
              <a:t>Proof</a:t>
            </a:r>
            <a:r>
              <a:rPr lang="en-US" altLang="en-US" sz="1600" kern="0" dirty="0">
                <a:latin typeface="Times New Roman" panose="02020603050405020304" pitchFamily="18" charset="0"/>
                <a:cs typeface="Times New Roman" panose="02020603050405020304" pitchFamily="18" charset="0"/>
              </a:rPr>
              <a:t>. Let </a:t>
            </a:r>
            <a:r>
              <a:rPr lang="en-US" altLang="en-US" sz="1600" kern="0" dirty="0">
                <a:solidFill>
                  <a:srgbClr val="FF0000"/>
                </a:solidFill>
                <a:latin typeface="Times New Roman" panose="02020603050405020304" pitchFamily="18" charset="0"/>
                <a:cs typeface="Times New Roman" panose="02020603050405020304" pitchFamily="18" charset="0"/>
              </a:rPr>
              <a:t>S</a:t>
            </a:r>
            <a:r>
              <a:rPr lang="en-US" altLang="en-US" sz="1600" kern="0" dirty="0">
                <a:latin typeface="Times New Roman" panose="02020603050405020304" pitchFamily="18" charset="0"/>
                <a:cs typeface="Times New Roman" panose="02020603050405020304" pitchFamily="18" charset="0"/>
              </a:rPr>
              <a:t> be a 2PL schedule in which transaction </a:t>
            </a:r>
            <a:r>
              <a:rPr lang="en-US" altLang="en-US" sz="1600" kern="0" dirty="0">
                <a:solidFill>
                  <a:srgbClr val="00B050"/>
                </a:solidFill>
                <a:latin typeface="Times New Roman" panose="02020603050405020304" pitchFamily="18" charset="0"/>
                <a:cs typeface="Times New Roman" panose="02020603050405020304" pitchFamily="18" charset="0"/>
              </a:rPr>
              <a:t>T</a:t>
            </a:r>
            <a:r>
              <a:rPr lang="en-US" altLang="en-US" sz="1600" kern="0" baseline="-25000" dirty="0">
                <a:solidFill>
                  <a:srgbClr val="00B050"/>
                </a:solidFill>
                <a:latin typeface="Times New Roman" panose="02020603050405020304" pitchFamily="18" charset="0"/>
                <a:cs typeface="Times New Roman" panose="02020603050405020304" pitchFamily="18" charset="0"/>
              </a:rPr>
              <a:t>1</a:t>
            </a:r>
            <a:r>
              <a:rPr lang="en-US" altLang="en-US" sz="1600" kern="0" dirty="0">
                <a:latin typeface="Times New Roman" panose="02020603050405020304" pitchFamily="18" charset="0"/>
                <a:cs typeface="Times New Roman" panose="02020603050405020304" pitchFamily="18" charset="0"/>
              </a:rPr>
              <a:t> starts its unlocks the latest. Let </a:t>
            </a:r>
            <a:r>
              <a:rPr lang="en-US" altLang="en-US" sz="1600" i="1" kern="0" dirty="0">
                <a:solidFill>
                  <a:srgbClr val="00B05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be any action of </a:t>
            </a:r>
            <a:r>
              <a:rPr lang="en-US" altLang="en-US" sz="1600" kern="0" dirty="0">
                <a:solidFill>
                  <a:srgbClr val="00B050"/>
                </a:solidFill>
                <a:latin typeface="Times New Roman" panose="02020603050405020304" pitchFamily="18" charset="0"/>
                <a:cs typeface="Times New Roman" panose="02020603050405020304" pitchFamily="18" charset="0"/>
              </a:rPr>
              <a:t>T</a:t>
            </a:r>
            <a:r>
              <a:rPr lang="en-US" altLang="en-US" sz="1600" kern="0" baseline="-25000" dirty="0">
                <a:solidFill>
                  <a:srgbClr val="00B050"/>
                </a:solidFill>
                <a:latin typeface="Times New Roman" panose="02020603050405020304" pitchFamily="18" charset="0"/>
                <a:cs typeface="Times New Roman" panose="02020603050405020304" pitchFamily="18" charset="0"/>
              </a:rPr>
              <a:t>1</a:t>
            </a:r>
            <a:r>
              <a:rPr lang="en-US" altLang="en-US" sz="1600" kern="0" dirty="0">
                <a:latin typeface="Times New Roman" panose="02020603050405020304" pitchFamily="18" charset="0"/>
                <a:cs typeface="Times New Roman" panose="02020603050405020304" pitchFamily="18" charset="0"/>
              </a:rPr>
              <a:t>. Suppose that there is an action </a:t>
            </a:r>
            <a:r>
              <a:rPr lang="en-US" altLang="en-US" sz="1600" i="1" kern="0" dirty="0">
                <a:solidFill>
                  <a:srgbClr val="CC330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by another transactions </a:t>
            </a:r>
            <a:r>
              <a:rPr lang="en-US" altLang="en-US" sz="1600" kern="0" dirty="0" err="1">
                <a:solidFill>
                  <a:srgbClr val="CC3300"/>
                </a:solidFill>
                <a:latin typeface="Times New Roman" panose="02020603050405020304" pitchFamily="18" charset="0"/>
                <a:cs typeface="Times New Roman" panose="02020603050405020304" pitchFamily="18" charset="0"/>
              </a:rPr>
              <a:t>T</a:t>
            </a:r>
            <a:r>
              <a:rPr lang="en-US" altLang="en-US" sz="1600" i="1" kern="0" baseline="-25000" dirty="0" err="1">
                <a:solidFill>
                  <a:srgbClr val="CC3300"/>
                </a:solidFill>
                <a:latin typeface="Times New Roman" panose="02020603050405020304" pitchFamily="18" charset="0"/>
                <a:cs typeface="Times New Roman" panose="02020603050405020304" pitchFamily="18" charset="0"/>
              </a:rPr>
              <a:t>k</a:t>
            </a:r>
            <a:r>
              <a:rPr lang="en-US" altLang="en-US" sz="1600" kern="0" baseline="-25000" dirty="0">
                <a:latin typeface="Times New Roman" panose="02020603050405020304" pitchFamily="18" charset="0"/>
                <a:cs typeface="Times New Roman" panose="02020603050405020304" pitchFamily="18" charset="0"/>
              </a:rPr>
              <a:t> </a:t>
            </a:r>
            <a:r>
              <a:rPr lang="en-US" altLang="en-US" sz="1600" kern="0" dirty="0">
                <a:latin typeface="Times New Roman" panose="02020603050405020304" pitchFamily="18" charset="0"/>
                <a:cs typeface="Times New Roman" panose="02020603050405020304" pitchFamily="18" charset="0"/>
              </a:rPr>
              <a:t>that conflicts </a:t>
            </a:r>
            <a:r>
              <a:rPr lang="en-US" altLang="en-US" sz="1600" i="1" kern="0" dirty="0">
                <a:solidFill>
                  <a:srgbClr val="00B05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and appears after </a:t>
            </a:r>
            <a:r>
              <a:rPr lang="en-US" altLang="en-US" sz="1600" i="1" kern="0" dirty="0">
                <a:solidFill>
                  <a:srgbClr val="00B05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in the schedule </a:t>
            </a:r>
            <a:r>
              <a:rPr lang="en-US" altLang="en-US" sz="1600" kern="0" dirty="0">
                <a:solidFill>
                  <a:srgbClr val="FF0000"/>
                </a:solidFill>
                <a:latin typeface="Times New Roman" panose="02020603050405020304" pitchFamily="18" charset="0"/>
                <a:cs typeface="Times New Roman" panose="02020603050405020304" pitchFamily="18" charset="0"/>
              </a:rPr>
              <a:t>S</a:t>
            </a:r>
            <a:r>
              <a:rPr lang="en-US" altLang="en-US" sz="1600" kern="0" dirty="0">
                <a:latin typeface="Times New Roman" panose="02020603050405020304" pitchFamily="18" charset="0"/>
                <a:cs typeface="Times New Roman" panose="02020603050405020304" pitchFamily="18" charset="0"/>
              </a:rPr>
              <a:t>. Thus, </a:t>
            </a:r>
            <a:r>
              <a:rPr lang="en-US" altLang="en-US" sz="1600" kern="0" dirty="0">
                <a:solidFill>
                  <a:srgbClr val="FF0000"/>
                </a:solidFill>
                <a:latin typeface="Times New Roman" panose="02020603050405020304" pitchFamily="18" charset="0"/>
                <a:cs typeface="Times New Roman" panose="02020603050405020304" pitchFamily="18" charset="0"/>
              </a:rPr>
              <a:t>S</a:t>
            </a:r>
            <a:r>
              <a:rPr lang="en-US" altLang="en-US" sz="1600" kern="0" dirty="0">
                <a:latin typeface="Times New Roman" panose="02020603050405020304" pitchFamily="18" charset="0"/>
                <a:cs typeface="Times New Roman" panose="02020603050405020304" pitchFamily="18" charset="0"/>
              </a:rPr>
              <a:t> = …… </a:t>
            </a:r>
            <a:r>
              <a:rPr lang="en-US" altLang="en-US" sz="1600" i="1" kern="0" dirty="0">
                <a:solidFill>
                  <a:srgbClr val="00B05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 </a:t>
            </a:r>
            <a:r>
              <a:rPr lang="en-US" altLang="en-US" sz="1600" i="1" kern="0" dirty="0">
                <a:solidFill>
                  <a:srgbClr val="CC330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 </a:t>
            </a:r>
          </a:p>
          <a:p>
            <a:pPr marL="0" indent="0" eaLnBrk="1" hangingPunct="1">
              <a:buFontTx/>
              <a:buNone/>
              <a:defRPr/>
            </a:pPr>
            <a:r>
              <a:rPr lang="en-US" altLang="en-US" sz="1600" kern="0" dirty="0">
                <a:latin typeface="Times New Roman" panose="02020603050405020304" pitchFamily="18" charset="0"/>
                <a:cs typeface="Times New Roman" panose="02020603050405020304" pitchFamily="18" charset="0"/>
              </a:rPr>
              <a:t>     Since </a:t>
            </a:r>
            <a:r>
              <a:rPr lang="en-US" altLang="en-US" sz="1600" i="1" kern="0" dirty="0">
                <a:solidFill>
                  <a:srgbClr val="00B05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and </a:t>
            </a:r>
            <a:r>
              <a:rPr lang="en-US" altLang="en-US" sz="1600" i="1" kern="0" dirty="0">
                <a:solidFill>
                  <a:srgbClr val="CC330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conflict, they are on the same element </a:t>
            </a:r>
            <a:r>
              <a:rPr lang="en-US" altLang="en-US" sz="1600" kern="0" dirty="0">
                <a:solidFill>
                  <a:srgbClr val="7030A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Both </a:t>
            </a:r>
            <a:r>
              <a:rPr lang="en-US" altLang="en-US" sz="1600" kern="0" dirty="0">
                <a:solidFill>
                  <a:srgbClr val="00B050"/>
                </a:solidFill>
                <a:latin typeface="Times New Roman" panose="02020603050405020304" pitchFamily="18" charset="0"/>
                <a:cs typeface="Times New Roman" panose="02020603050405020304" pitchFamily="18" charset="0"/>
              </a:rPr>
              <a:t>T</a:t>
            </a:r>
            <a:r>
              <a:rPr lang="en-US" altLang="en-US" sz="1600" kern="0" baseline="-25000" dirty="0">
                <a:solidFill>
                  <a:srgbClr val="00B050"/>
                </a:solidFill>
                <a:latin typeface="Times New Roman" panose="02020603050405020304" pitchFamily="18" charset="0"/>
                <a:cs typeface="Times New Roman" panose="02020603050405020304" pitchFamily="18" charset="0"/>
              </a:rPr>
              <a:t>1</a:t>
            </a:r>
            <a:r>
              <a:rPr lang="en-US" altLang="en-US" sz="1600" kern="0" dirty="0">
                <a:latin typeface="Times New Roman" panose="02020603050405020304" pitchFamily="18" charset="0"/>
                <a:cs typeface="Times New Roman" panose="02020603050405020304" pitchFamily="18" charset="0"/>
              </a:rPr>
              <a:t> and </a:t>
            </a:r>
            <a:r>
              <a:rPr lang="en-US" altLang="en-US" sz="1600" kern="0" dirty="0" err="1">
                <a:solidFill>
                  <a:srgbClr val="C00000"/>
                </a:solidFill>
                <a:latin typeface="Times New Roman" panose="02020603050405020304" pitchFamily="18" charset="0"/>
                <a:cs typeface="Times New Roman" panose="02020603050405020304" pitchFamily="18" charset="0"/>
              </a:rPr>
              <a:t>T</a:t>
            </a:r>
            <a:r>
              <a:rPr lang="en-US" altLang="en-US" sz="1600" i="1" kern="0" baseline="-25000" dirty="0" err="1">
                <a:solidFill>
                  <a:srgbClr val="C00000"/>
                </a:solidFill>
                <a:latin typeface="Times New Roman" panose="02020603050405020304" pitchFamily="18" charset="0"/>
                <a:cs typeface="Times New Roman" panose="02020603050405020304" pitchFamily="18" charset="0"/>
              </a:rPr>
              <a:t>k</a:t>
            </a:r>
            <a:r>
              <a:rPr lang="en-US" altLang="en-US" sz="1600" kern="0" dirty="0">
                <a:latin typeface="Times New Roman" panose="02020603050405020304" pitchFamily="18" charset="0"/>
                <a:cs typeface="Times New Roman" panose="02020603050405020304" pitchFamily="18" charset="0"/>
              </a:rPr>
              <a:t> need to lock </a:t>
            </a:r>
            <a:r>
              <a:rPr lang="en-US" altLang="en-US" sz="1600" kern="0" dirty="0">
                <a:solidFill>
                  <a:srgbClr val="7030A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before their corresponding actions </a:t>
            </a:r>
            <a:r>
              <a:rPr lang="en-US" altLang="en-US" sz="1600" i="1" kern="0" dirty="0">
                <a:solidFill>
                  <a:srgbClr val="00B05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and </a:t>
            </a:r>
            <a:r>
              <a:rPr lang="en-US" altLang="en-US" sz="1600" i="1" kern="0" dirty="0">
                <a:solidFill>
                  <a:srgbClr val="C0000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can be executed. Since </a:t>
            </a:r>
            <a:r>
              <a:rPr lang="en-US" altLang="en-US" sz="1600" i="1" kern="0" dirty="0">
                <a:solidFill>
                  <a:srgbClr val="00B05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appears in </a:t>
            </a:r>
            <a:r>
              <a:rPr lang="en-US" altLang="en-US" sz="1600" kern="0" dirty="0">
                <a:solidFill>
                  <a:srgbClr val="FF0000"/>
                </a:solidFill>
                <a:latin typeface="Times New Roman" panose="02020603050405020304" pitchFamily="18" charset="0"/>
                <a:cs typeface="Times New Roman" panose="02020603050405020304" pitchFamily="18" charset="0"/>
              </a:rPr>
              <a:t>S</a:t>
            </a:r>
            <a:r>
              <a:rPr lang="en-US" altLang="en-US" sz="1600" kern="0" dirty="0">
                <a:latin typeface="Times New Roman" panose="02020603050405020304" pitchFamily="18" charset="0"/>
                <a:cs typeface="Times New Roman" panose="02020603050405020304" pitchFamily="18" charset="0"/>
              </a:rPr>
              <a:t> before </a:t>
            </a:r>
            <a:r>
              <a:rPr lang="en-US" altLang="en-US" sz="1600" i="1" kern="0" dirty="0">
                <a:solidFill>
                  <a:srgbClr val="C0000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a:t>
            </a:r>
            <a:r>
              <a:rPr lang="en-US" altLang="en-US" sz="1600" kern="0" dirty="0">
                <a:solidFill>
                  <a:srgbClr val="00B050"/>
                </a:solidFill>
                <a:latin typeface="Times New Roman" panose="02020603050405020304" pitchFamily="18" charset="0"/>
                <a:cs typeface="Times New Roman" panose="02020603050405020304" pitchFamily="18" charset="0"/>
              </a:rPr>
              <a:t>T</a:t>
            </a:r>
            <a:r>
              <a:rPr lang="en-US" altLang="en-US" sz="1600" kern="0" baseline="-25000" dirty="0">
                <a:solidFill>
                  <a:srgbClr val="00B050"/>
                </a:solidFill>
                <a:latin typeface="Times New Roman" panose="02020603050405020304" pitchFamily="18" charset="0"/>
                <a:cs typeface="Times New Roman" panose="02020603050405020304" pitchFamily="18" charset="0"/>
              </a:rPr>
              <a:t>1</a:t>
            </a:r>
            <a:r>
              <a:rPr lang="en-US" altLang="en-US" sz="1600" kern="0" baseline="-25000" dirty="0">
                <a:latin typeface="Times New Roman" panose="02020603050405020304" pitchFamily="18" charset="0"/>
                <a:cs typeface="Times New Roman" panose="02020603050405020304" pitchFamily="18" charset="0"/>
              </a:rPr>
              <a:t> </a:t>
            </a:r>
            <a:r>
              <a:rPr lang="en-US" altLang="en-US" sz="1600" kern="0" dirty="0">
                <a:latin typeface="Times New Roman" panose="02020603050405020304" pitchFamily="18" charset="0"/>
                <a:cs typeface="Times New Roman" panose="02020603050405020304" pitchFamily="18" charset="0"/>
              </a:rPr>
              <a:t>must lock </a:t>
            </a:r>
            <a:r>
              <a:rPr lang="en-US" altLang="en-US" sz="1600" kern="0" dirty="0">
                <a:solidFill>
                  <a:srgbClr val="7030A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before </a:t>
            </a:r>
            <a:r>
              <a:rPr lang="en-US" altLang="en-US" sz="1600" kern="0" dirty="0" err="1">
                <a:solidFill>
                  <a:srgbClr val="C00000"/>
                </a:solidFill>
                <a:latin typeface="Times New Roman" panose="02020603050405020304" pitchFamily="18" charset="0"/>
                <a:cs typeface="Times New Roman" panose="02020603050405020304" pitchFamily="18" charset="0"/>
              </a:rPr>
              <a:t>T</a:t>
            </a:r>
            <a:r>
              <a:rPr lang="en-US" altLang="en-US" sz="1600" i="1" kern="0" baseline="-25000" dirty="0" err="1">
                <a:solidFill>
                  <a:srgbClr val="C00000"/>
                </a:solidFill>
                <a:latin typeface="Times New Roman" panose="02020603050405020304" pitchFamily="18" charset="0"/>
                <a:cs typeface="Times New Roman" panose="02020603050405020304" pitchFamily="18" charset="0"/>
              </a:rPr>
              <a:t>k</a:t>
            </a:r>
            <a:r>
              <a:rPr lang="en-US" altLang="en-US" sz="1600" kern="0" baseline="-25000" dirty="0">
                <a:latin typeface="Times New Roman" panose="02020603050405020304" pitchFamily="18" charset="0"/>
                <a:cs typeface="Times New Roman" panose="02020603050405020304" pitchFamily="18" charset="0"/>
              </a:rPr>
              <a:t> </a:t>
            </a:r>
            <a:r>
              <a:rPr lang="en-US" altLang="en-US" sz="1600" kern="0" dirty="0">
                <a:latin typeface="Times New Roman" panose="02020603050405020304" pitchFamily="18" charset="0"/>
                <a:cs typeface="Times New Roman" panose="02020603050405020304" pitchFamily="18" charset="0"/>
              </a:rPr>
              <a:t>does. So the schedule </a:t>
            </a:r>
            <a:r>
              <a:rPr lang="en-US" altLang="en-US" sz="1600" kern="0" dirty="0">
                <a:solidFill>
                  <a:srgbClr val="FF0000"/>
                </a:solidFill>
                <a:latin typeface="Times New Roman" panose="02020603050405020304" pitchFamily="18" charset="0"/>
                <a:cs typeface="Times New Roman" panose="02020603050405020304" pitchFamily="18" charset="0"/>
              </a:rPr>
              <a:t>S</a:t>
            </a:r>
            <a:r>
              <a:rPr lang="en-US" altLang="en-US" sz="1600" kern="0" dirty="0">
                <a:latin typeface="Times New Roman" panose="02020603050405020304" pitchFamily="18" charset="0"/>
                <a:cs typeface="Times New Roman" panose="02020603050405020304" pitchFamily="18" charset="0"/>
              </a:rPr>
              <a:t> looks like </a:t>
            </a:r>
            <a:r>
              <a:rPr lang="en-US" altLang="en-US" sz="1600" kern="0" dirty="0">
                <a:solidFill>
                  <a:srgbClr val="FF0000"/>
                </a:solidFill>
                <a:latin typeface="Times New Roman" panose="02020603050405020304" pitchFamily="18" charset="0"/>
                <a:cs typeface="Times New Roman" panose="02020603050405020304" pitchFamily="18" charset="0"/>
              </a:rPr>
              <a:t>S</a:t>
            </a:r>
            <a:r>
              <a:rPr lang="en-US" altLang="en-US" sz="1600" kern="0" dirty="0">
                <a:latin typeface="Times New Roman" panose="02020603050405020304" pitchFamily="18" charset="0"/>
                <a:cs typeface="Times New Roman" panose="02020603050405020304" pitchFamily="18" charset="0"/>
              </a:rPr>
              <a:t> = … </a:t>
            </a:r>
            <a:r>
              <a:rPr lang="en-US" altLang="en-US" sz="1600" i="1" kern="0" dirty="0">
                <a:solidFill>
                  <a:srgbClr val="00B050"/>
                </a:solidFill>
                <a:latin typeface="Times New Roman" panose="02020603050405020304" pitchFamily="18" charset="0"/>
                <a:cs typeface="Times New Roman" panose="02020603050405020304" pitchFamily="18" charset="0"/>
              </a:rPr>
              <a:t>l</a:t>
            </a:r>
            <a:r>
              <a:rPr lang="en-US" altLang="en-US" sz="1600" kern="0" baseline="-25000" dirty="0">
                <a:solidFill>
                  <a:srgbClr val="00B050"/>
                </a:solidFill>
                <a:latin typeface="Times New Roman" panose="02020603050405020304" pitchFamily="18" charset="0"/>
                <a:cs typeface="Times New Roman" panose="02020603050405020304" pitchFamily="18" charset="0"/>
              </a:rPr>
              <a:t>1</a:t>
            </a:r>
            <a:r>
              <a:rPr lang="en-US" altLang="en-US" sz="1600" kern="0" dirty="0">
                <a:solidFill>
                  <a:srgbClr val="00B05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 </a:t>
            </a:r>
            <a:r>
              <a:rPr lang="en-US" altLang="en-US" sz="1600" i="1" kern="0" dirty="0">
                <a:solidFill>
                  <a:srgbClr val="00B05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a:t>
            </a:r>
            <a:r>
              <a:rPr lang="en-US" altLang="en-US" sz="1600" i="1" kern="0" dirty="0">
                <a:latin typeface="Times New Roman" panose="02020603050405020304" pitchFamily="18" charset="0"/>
                <a:cs typeface="Times New Roman" panose="02020603050405020304" pitchFamily="18" charset="0"/>
              </a:rPr>
              <a:t> </a:t>
            </a:r>
            <a:r>
              <a:rPr lang="en-US" altLang="en-US" sz="1600" i="1" kern="0" dirty="0" err="1">
                <a:solidFill>
                  <a:srgbClr val="C00000"/>
                </a:solidFill>
                <a:latin typeface="Times New Roman" panose="02020603050405020304" pitchFamily="18" charset="0"/>
                <a:cs typeface="Times New Roman" panose="02020603050405020304" pitchFamily="18" charset="0"/>
              </a:rPr>
              <a:t>l</a:t>
            </a:r>
            <a:r>
              <a:rPr lang="en-US" altLang="en-US" sz="1600" i="1" kern="0" baseline="-25000" dirty="0" err="1">
                <a:solidFill>
                  <a:srgbClr val="C00000"/>
                </a:solidFill>
                <a:latin typeface="Times New Roman" panose="02020603050405020304" pitchFamily="18" charset="0"/>
                <a:cs typeface="Times New Roman" panose="02020603050405020304" pitchFamily="18" charset="0"/>
              </a:rPr>
              <a:t>k</a:t>
            </a:r>
            <a:r>
              <a:rPr lang="en-US" altLang="en-US" sz="1600" i="1" kern="0" baseline="-25000" dirty="0">
                <a:solidFill>
                  <a:srgbClr val="C00000"/>
                </a:solidFill>
                <a:latin typeface="Times New Roman" panose="02020603050405020304" pitchFamily="18" charset="0"/>
                <a:cs typeface="Times New Roman" panose="02020603050405020304" pitchFamily="18" charset="0"/>
              </a:rPr>
              <a:t> </a:t>
            </a:r>
            <a:r>
              <a:rPr lang="en-US" altLang="en-US" sz="1600" kern="0" dirty="0">
                <a:solidFill>
                  <a:srgbClr val="C0000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 </a:t>
            </a:r>
            <a:r>
              <a:rPr lang="en-US" altLang="en-US" sz="1600" i="1" kern="0" dirty="0">
                <a:solidFill>
                  <a:srgbClr val="C00000"/>
                </a:solidFill>
                <a:latin typeface="Times New Roman" panose="02020603050405020304" pitchFamily="18" charset="0"/>
                <a:cs typeface="Times New Roman" panose="02020603050405020304" pitchFamily="18" charset="0"/>
              </a:rPr>
              <a:t>a’</a:t>
            </a:r>
            <a:r>
              <a:rPr lang="en-US" altLang="en-US" sz="1600" i="1" kern="0" dirty="0">
                <a:latin typeface="Times New Roman" panose="02020603050405020304" pitchFamily="18" charset="0"/>
                <a:cs typeface="Times New Roman" panose="02020603050405020304" pitchFamily="18" charset="0"/>
              </a:rPr>
              <a:t>…</a:t>
            </a:r>
            <a:r>
              <a:rPr lang="en-US" altLang="en-US" sz="1600" kern="0" dirty="0">
                <a:latin typeface="Times New Roman" panose="02020603050405020304" pitchFamily="18" charset="0"/>
                <a:cs typeface="Times New Roman" panose="02020603050405020304" pitchFamily="18" charset="0"/>
              </a:rPr>
              <a:t> </a:t>
            </a:r>
          </a:p>
        </p:txBody>
      </p:sp>
      <p:sp>
        <p:nvSpPr>
          <p:cNvPr id="118788" name="TextBox 3"/>
          <p:cNvSpPr txBox="1">
            <a:spLocks noChangeArrowheads="1"/>
          </p:cNvSpPr>
          <p:nvPr/>
        </p:nvSpPr>
        <p:spPr bwMode="auto">
          <a:xfrm>
            <a:off x="473075" y="1138238"/>
            <a:ext cx="8118475" cy="708025"/>
          </a:xfrm>
          <a:prstGeom prst="rect">
            <a:avLst/>
          </a:prstGeom>
          <a:solidFill>
            <a:srgbClr val="FFFF00"/>
          </a:solidFill>
          <a:ln w="9525">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u="sng">
                <a:latin typeface="Times New Roman" panose="02020603050405020304" pitchFamily="18" charset="0"/>
                <a:cs typeface="Times New Roman" panose="02020603050405020304" pitchFamily="18" charset="0"/>
              </a:rPr>
              <a:t>Theorem.</a:t>
            </a:r>
            <a:r>
              <a:rPr lang="en-US" altLang="en-US" sz="2000">
                <a:latin typeface="Times New Roman" panose="02020603050405020304" pitchFamily="18" charset="0"/>
                <a:cs typeface="Times New Roman" panose="02020603050405020304" pitchFamily="18" charset="0"/>
              </a:rPr>
              <a:t> The execution of a 2PL schedule is equivalent to the serial schedule in which transactions are ordered by the time when they start to unlock.</a:t>
            </a:r>
          </a:p>
        </p:txBody>
      </p:sp>
      <p:sp>
        <p:nvSpPr>
          <p:cNvPr id="118789" name="TextBox 9"/>
          <p:cNvSpPr txBox="1">
            <a:spLocks noChangeArrowheads="1"/>
          </p:cNvSpPr>
          <p:nvPr/>
        </p:nvSpPr>
        <p:spPr bwMode="auto">
          <a:xfrm>
            <a:off x="6167438" y="66675"/>
            <a:ext cx="2908300" cy="738188"/>
          </a:xfrm>
          <a:prstGeom prst="rect">
            <a:avLst/>
          </a:prstGeom>
          <a:solidFill>
            <a:srgbClr val="92D050"/>
          </a:solidFill>
          <a:ln w="9525">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latin typeface="Times New Roman" panose="02020603050405020304" pitchFamily="18" charset="0"/>
                <a:cs typeface="Times New Roman" panose="02020603050405020304" pitchFamily="18" charset="0"/>
              </a:rPr>
              <a:t>Two actions </a:t>
            </a:r>
            <a:r>
              <a:rPr lang="en-US" altLang="en-US" sz="1400">
                <a:solidFill>
                  <a:srgbClr val="FF0000"/>
                </a:solidFill>
                <a:latin typeface="Times New Roman" panose="02020603050405020304" pitchFamily="18" charset="0"/>
                <a:cs typeface="Times New Roman" panose="02020603050405020304" pitchFamily="18" charset="0"/>
              </a:rPr>
              <a:t>conflict</a:t>
            </a:r>
            <a:r>
              <a:rPr lang="en-US" altLang="en-US" sz="1400">
                <a:latin typeface="Times New Roman" panose="02020603050405020304" pitchFamily="18" charset="0"/>
                <a:cs typeface="Times New Roman" panose="02020603050405020304" pitchFamily="18" charset="0"/>
              </a:rPr>
              <a:t> if  … they are by two transactions on the same element and at least one of the actions is write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8"/>
          <p:cNvSpPr>
            <a:spLocks noChangeArrowheads="1"/>
          </p:cNvSpPr>
          <p:nvPr/>
        </p:nvSpPr>
        <p:spPr bwMode="auto">
          <a:xfrm>
            <a:off x="896938" y="471488"/>
            <a:ext cx="73850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Why does 2PL work?</a:t>
            </a:r>
          </a:p>
        </p:txBody>
      </p:sp>
      <p:sp>
        <p:nvSpPr>
          <p:cNvPr id="4" name="Rectangle 3"/>
          <p:cNvSpPr txBox="1">
            <a:spLocks noChangeArrowheads="1"/>
          </p:cNvSpPr>
          <p:nvPr/>
        </p:nvSpPr>
        <p:spPr bwMode="auto">
          <a:xfrm>
            <a:off x="473075" y="2041525"/>
            <a:ext cx="8118475" cy="4238625"/>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1600" u="sng" kern="0" dirty="0">
                <a:latin typeface="Times New Roman" panose="02020603050405020304" pitchFamily="18" charset="0"/>
                <a:cs typeface="Times New Roman" panose="02020603050405020304" pitchFamily="18" charset="0"/>
              </a:rPr>
              <a:t>Proof</a:t>
            </a:r>
            <a:r>
              <a:rPr lang="en-US" altLang="en-US" sz="1600" kern="0" dirty="0">
                <a:latin typeface="Times New Roman" panose="02020603050405020304" pitchFamily="18" charset="0"/>
                <a:cs typeface="Times New Roman" panose="02020603050405020304" pitchFamily="18" charset="0"/>
              </a:rPr>
              <a:t>. Let </a:t>
            </a:r>
            <a:r>
              <a:rPr lang="en-US" altLang="en-US" sz="1600" kern="0" dirty="0">
                <a:solidFill>
                  <a:srgbClr val="FF0000"/>
                </a:solidFill>
                <a:latin typeface="Times New Roman" panose="02020603050405020304" pitchFamily="18" charset="0"/>
                <a:cs typeface="Times New Roman" panose="02020603050405020304" pitchFamily="18" charset="0"/>
              </a:rPr>
              <a:t>S</a:t>
            </a:r>
            <a:r>
              <a:rPr lang="en-US" altLang="en-US" sz="1600" kern="0" dirty="0">
                <a:latin typeface="Times New Roman" panose="02020603050405020304" pitchFamily="18" charset="0"/>
                <a:cs typeface="Times New Roman" panose="02020603050405020304" pitchFamily="18" charset="0"/>
              </a:rPr>
              <a:t> be a 2PL schedule in which transaction </a:t>
            </a:r>
            <a:r>
              <a:rPr lang="en-US" altLang="en-US" sz="1600" kern="0" dirty="0">
                <a:solidFill>
                  <a:srgbClr val="00B050"/>
                </a:solidFill>
                <a:latin typeface="Times New Roman" panose="02020603050405020304" pitchFamily="18" charset="0"/>
                <a:cs typeface="Times New Roman" panose="02020603050405020304" pitchFamily="18" charset="0"/>
              </a:rPr>
              <a:t>T</a:t>
            </a:r>
            <a:r>
              <a:rPr lang="en-US" altLang="en-US" sz="1600" kern="0" baseline="-25000" dirty="0">
                <a:solidFill>
                  <a:srgbClr val="00B050"/>
                </a:solidFill>
                <a:latin typeface="Times New Roman" panose="02020603050405020304" pitchFamily="18" charset="0"/>
                <a:cs typeface="Times New Roman" panose="02020603050405020304" pitchFamily="18" charset="0"/>
              </a:rPr>
              <a:t>1</a:t>
            </a:r>
            <a:r>
              <a:rPr lang="en-US" altLang="en-US" sz="1600" kern="0" dirty="0">
                <a:latin typeface="Times New Roman" panose="02020603050405020304" pitchFamily="18" charset="0"/>
                <a:cs typeface="Times New Roman" panose="02020603050405020304" pitchFamily="18" charset="0"/>
              </a:rPr>
              <a:t> starts its unlocks the latest. Let </a:t>
            </a:r>
            <a:r>
              <a:rPr lang="en-US" altLang="en-US" sz="1600" i="1" kern="0" dirty="0">
                <a:solidFill>
                  <a:srgbClr val="00B05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be any action of </a:t>
            </a:r>
            <a:r>
              <a:rPr lang="en-US" altLang="en-US" sz="1600" kern="0" dirty="0">
                <a:solidFill>
                  <a:srgbClr val="00B050"/>
                </a:solidFill>
                <a:latin typeface="Times New Roman" panose="02020603050405020304" pitchFamily="18" charset="0"/>
                <a:cs typeface="Times New Roman" panose="02020603050405020304" pitchFamily="18" charset="0"/>
              </a:rPr>
              <a:t>T</a:t>
            </a:r>
            <a:r>
              <a:rPr lang="en-US" altLang="en-US" sz="1600" kern="0" baseline="-25000" dirty="0">
                <a:solidFill>
                  <a:srgbClr val="00B050"/>
                </a:solidFill>
                <a:latin typeface="Times New Roman" panose="02020603050405020304" pitchFamily="18" charset="0"/>
                <a:cs typeface="Times New Roman" panose="02020603050405020304" pitchFamily="18" charset="0"/>
              </a:rPr>
              <a:t>1</a:t>
            </a:r>
            <a:r>
              <a:rPr lang="en-US" altLang="en-US" sz="1600" kern="0" dirty="0">
                <a:latin typeface="Times New Roman" panose="02020603050405020304" pitchFamily="18" charset="0"/>
                <a:cs typeface="Times New Roman" panose="02020603050405020304" pitchFamily="18" charset="0"/>
              </a:rPr>
              <a:t>. Suppose that there is an action </a:t>
            </a:r>
            <a:r>
              <a:rPr lang="en-US" altLang="en-US" sz="1600" i="1" kern="0" dirty="0">
                <a:solidFill>
                  <a:srgbClr val="CC330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by another transactions </a:t>
            </a:r>
            <a:r>
              <a:rPr lang="en-US" altLang="en-US" sz="1600" kern="0" dirty="0" err="1">
                <a:solidFill>
                  <a:srgbClr val="CC3300"/>
                </a:solidFill>
                <a:latin typeface="Times New Roman" panose="02020603050405020304" pitchFamily="18" charset="0"/>
                <a:cs typeface="Times New Roman" panose="02020603050405020304" pitchFamily="18" charset="0"/>
              </a:rPr>
              <a:t>T</a:t>
            </a:r>
            <a:r>
              <a:rPr lang="en-US" altLang="en-US" sz="1600" i="1" kern="0" baseline="-25000" dirty="0" err="1">
                <a:solidFill>
                  <a:srgbClr val="CC3300"/>
                </a:solidFill>
                <a:latin typeface="Times New Roman" panose="02020603050405020304" pitchFamily="18" charset="0"/>
                <a:cs typeface="Times New Roman" panose="02020603050405020304" pitchFamily="18" charset="0"/>
              </a:rPr>
              <a:t>k</a:t>
            </a:r>
            <a:r>
              <a:rPr lang="en-US" altLang="en-US" sz="1600" kern="0" baseline="-25000" dirty="0">
                <a:latin typeface="Times New Roman" panose="02020603050405020304" pitchFamily="18" charset="0"/>
                <a:cs typeface="Times New Roman" panose="02020603050405020304" pitchFamily="18" charset="0"/>
              </a:rPr>
              <a:t> </a:t>
            </a:r>
            <a:r>
              <a:rPr lang="en-US" altLang="en-US" sz="1600" kern="0" dirty="0">
                <a:latin typeface="Times New Roman" panose="02020603050405020304" pitchFamily="18" charset="0"/>
                <a:cs typeface="Times New Roman" panose="02020603050405020304" pitchFamily="18" charset="0"/>
              </a:rPr>
              <a:t>that conflicts </a:t>
            </a:r>
            <a:r>
              <a:rPr lang="en-US" altLang="en-US" sz="1600" i="1" kern="0" dirty="0">
                <a:solidFill>
                  <a:srgbClr val="00B05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and appears after </a:t>
            </a:r>
            <a:r>
              <a:rPr lang="en-US" altLang="en-US" sz="1600" i="1" kern="0" dirty="0">
                <a:solidFill>
                  <a:srgbClr val="00B05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in the schedule </a:t>
            </a:r>
            <a:r>
              <a:rPr lang="en-US" altLang="en-US" sz="1600" kern="0" dirty="0">
                <a:solidFill>
                  <a:srgbClr val="FF0000"/>
                </a:solidFill>
                <a:latin typeface="Times New Roman" panose="02020603050405020304" pitchFamily="18" charset="0"/>
                <a:cs typeface="Times New Roman" panose="02020603050405020304" pitchFamily="18" charset="0"/>
              </a:rPr>
              <a:t>S</a:t>
            </a:r>
            <a:r>
              <a:rPr lang="en-US" altLang="en-US" sz="1600" kern="0" dirty="0">
                <a:latin typeface="Times New Roman" panose="02020603050405020304" pitchFamily="18" charset="0"/>
                <a:cs typeface="Times New Roman" panose="02020603050405020304" pitchFamily="18" charset="0"/>
              </a:rPr>
              <a:t>. Thus, </a:t>
            </a:r>
            <a:r>
              <a:rPr lang="en-US" altLang="en-US" sz="1600" kern="0" dirty="0">
                <a:solidFill>
                  <a:srgbClr val="FF0000"/>
                </a:solidFill>
                <a:latin typeface="Times New Roman" panose="02020603050405020304" pitchFamily="18" charset="0"/>
                <a:cs typeface="Times New Roman" panose="02020603050405020304" pitchFamily="18" charset="0"/>
              </a:rPr>
              <a:t>S</a:t>
            </a:r>
            <a:r>
              <a:rPr lang="en-US" altLang="en-US" sz="1600" kern="0" dirty="0">
                <a:latin typeface="Times New Roman" panose="02020603050405020304" pitchFamily="18" charset="0"/>
                <a:cs typeface="Times New Roman" panose="02020603050405020304" pitchFamily="18" charset="0"/>
              </a:rPr>
              <a:t> = …… </a:t>
            </a:r>
            <a:r>
              <a:rPr lang="en-US" altLang="en-US" sz="1600" i="1" kern="0" dirty="0">
                <a:solidFill>
                  <a:srgbClr val="00B05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 </a:t>
            </a:r>
            <a:r>
              <a:rPr lang="en-US" altLang="en-US" sz="1600" i="1" kern="0" dirty="0">
                <a:solidFill>
                  <a:srgbClr val="CC330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 </a:t>
            </a:r>
          </a:p>
          <a:p>
            <a:pPr marL="0" indent="0" eaLnBrk="1" hangingPunct="1">
              <a:buFontTx/>
              <a:buNone/>
              <a:defRPr/>
            </a:pPr>
            <a:r>
              <a:rPr lang="en-US" altLang="en-US" sz="1600" kern="0" dirty="0">
                <a:latin typeface="Times New Roman" panose="02020603050405020304" pitchFamily="18" charset="0"/>
                <a:cs typeface="Times New Roman" panose="02020603050405020304" pitchFamily="18" charset="0"/>
              </a:rPr>
              <a:t>     Since </a:t>
            </a:r>
            <a:r>
              <a:rPr lang="en-US" altLang="en-US" sz="1600" i="1" kern="0" dirty="0">
                <a:solidFill>
                  <a:srgbClr val="00B05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and </a:t>
            </a:r>
            <a:r>
              <a:rPr lang="en-US" altLang="en-US" sz="1600" i="1" kern="0" dirty="0">
                <a:solidFill>
                  <a:srgbClr val="CC330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conflict, they are on the same element </a:t>
            </a:r>
            <a:r>
              <a:rPr lang="en-US" altLang="en-US" sz="1600" kern="0" dirty="0">
                <a:solidFill>
                  <a:srgbClr val="7030A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Both </a:t>
            </a:r>
            <a:r>
              <a:rPr lang="en-US" altLang="en-US" sz="1600" kern="0" dirty="0">
                <a:solidFill>
                  <a:srgbClr val="00B050"/>
                </a:solidFill>
                <a:latin typeface="Times New Roman" panose="02020603050405020304" pitchFamily="18" charset="0"/>
                <a:cs typeface="Times New Roman" panose="02020603050405020304" pitchFamily="18" charset="0"/>
              </a:rPr>
              <a:t>T</a:t>
            </a:r>
            <a:r>
              <a:rPr lang="en-US" altLang="en-US" sz="1600" kern="0" baseline="-25000" dirty="0">
                <a:solidFill>
                  <a:srgbClr val="00B050"/>
                </a:solidFill>
                <a:latin typeface="Times New Roman" panose="02020603050405020304" pitchFamily="18" charset="0"/>
                <a:cs typeface="Times New Roman" panose="02020603050405020304" pitchFamily="18" charset="0"/>
              </a:rPr>
              <a:t>1</a:t>
            </a:r>
            <a:r>
              <a:rPr lang="en-US" altLang="en-US" sz="1600" kern="0" dirty="0">
                <a:latin typeface="Times New Roman" panose="02020603050405020304" pitchFamily="18" charset="0"/>
                <a:cs typeface="Times New Roman" panose="02020603050405020304" pitchFamily="18" charset="0"/>
              </a:rPr>
              <a:t> and </a:t>
            </a:r>
            <a:r>
              <a:rPr lang="en-US" altLang="en-US" sz="1600" kern="0" dirty="0" err="1">
                <a:solidFill>
                  <a:srgbClr val="C00000"/>
                </a:solidFill>
                <a:latin typeface="Times New Roman" panose="02020603050405020304" pitchFamily="18" charset="0"/>
                <a:cs typeface="Times New Roman" panose="02020603050405020304" pitchFamily="18" charset="0"/>
              </a:rPr>
              <a:t>T</a:t>
            </a:r>
            <a:r>
              <a:rPr lang="en-US" altLang="en-US" sz="1600" i="1" kern="0" baseline="-25000" dirty="0" err="1">
                <a:solidFill>
                  <a:srgbClr val="C00000"/>
                </a:solidFill>
                <a:latin typeface="Times New Roman" panose="02020603050405020304" pitchFamily="18" charset="0"/>
                <a:cs typeface="Times New Roman" panose="02020603050405020304" pitchFamily="18" charset="0"/>
              </a:rPr>
              <a:t>k</a:t>
            </a:r>
            <a:r>
              <a:rPr lang="en-US" altLang="en-US" sz="1600" kern="0" dirty="0">
                <a:latin typeface="Times New Roman" panose="02020603050405020304" pitchFamily="18" charset="0"/>
                <a:cs typeface="Times New Roman" panose="02020603050405020304" pitchFamily="18" charset="0"/>
              </a:rPr>
              <a:t> need to lock </a:t>
            </a:r>
            <a:r>
              <a:rPr lang="en-US" altLang="en-US" sz="1600" kern="0" dirty="0">
                <a:solidFill>
                  <a:srgbClr val="7030A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before their corresponding actions </a:t>
            </a:r>
            <a:r>
              <a:rPr lang="en-US" altLang="en-US" sz="1600" i="1" kern="0" dirty="0">
                <a:solidFill>
                  <a:srgbClr val="00B05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and </a:t>
            </a:r>
            <a:r>
              <a:rPr lang="en-US" altLang="en-US" sz="1600" i="1" kern="0" dirty="0">
                <a:solidFill>
                  <a:srgbClr val="C0000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can be executed. Since </a:t>
            </a:r>
            <a:r>
              <a:rPr lang="en-US" altLang="en-US" sz="1600" i="1" kern="0" dirty="0">
                <a:solidFill>
                  <a:srgbClr val="00B05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appears in </a:t>
            </a:r>
            <a:r>
              <a:rPr lang="en-US" altLang="en-US" sz="1600" kern="0" dirty="0">
                <a:solidFill>
                  <a:srgbClr val="FF0000"/>
                </a:solidFill>
                <a:latin typeface="Times New Roman" panose="02020603050405020304" pitchFamily="18" charset="0"/>
                <a:cs typeface="Times New Roman" panose="02020603050405020304" pitchFamily="18" charset="0"/>
              </a:rPr>
              <a:t>S</a:t>
            </a:r>
            <a:r>
              <a:rPr lang="en-US" altLang="en-US" sz="1600" kern="0" dirty="0">
                <a:latin typeface="Times New Roman" panose="02020603050405020304" pitchFamily="18" charset="0"/>
                <a:cs typeface="Times New Roman" panose="02020603050405020304" pitchFamily="18" charset="0"/>
              </a:rPr>
              <a:t> before </a:t>
            </a:r>
            <a:r>
              <a:rPr lang="en-US" altLang="en-US" sz="1600" i="1" kern="0" dirty="0">
                <a:solidFill>
                  <a:srgbClr val="C0000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a:t>
            </a:r>
            <a:r>
              <a:rPr lang="en-US" altLang="en-US" sz="1600" kern="0" dirty="0">
                <a:solidFill>
                  <a:srgbClr val="00B050"/>
                </a:solidFill>
                <a:latin typeface="Times New Roman" panose="02020603050405020304" pitchFamily="18" charset="0"/>
                <a:cs typeface="Times New Roman" panose="02020603050405020304" pitchFamily="18" charset="0"/>
              </a:rPr>
              <a:t>T</a:t>
            </a:r>
            <a:r>
              <a:rPr lang="en-US" altLang="en-US" sz="1600" kern="0" baseline="-25000" dirty="0">
                <a:solidFill>
                  <a:srgbClr val="00B050"/>
                </a:solidFill>
                <a:latin typeface="Times New Roman" panose="02020603050405020304" pitchFamily="18" charset="0"/>
                <a:cs typeface="Times New Roman" panose="02020603050405020304" pitchFamily="18" charset="0"/>
              </a:rPr>
              <a:t>1</a:t>
            </a:r>
            <a:r>
              <a:rPr lang="en-US" altLang="en-US" sz="1600" kern="0" baseline="-25000" dirty="0">
                <a:latin typeface="Times New Roman" panose="02020603050405020304" pitchFamily="18" charset="0"/>
                <a:cs typeface="Times New Roman" panose="02020603050405020304" pitchFamily="18" charset="0"/>
              </a:rPr>
              <a:t> </a:t>
            </a:r>
            <a:r>
              <a:rPr lang="en-US" altLang="en-US" sz="1600" kern="0" dirty="0">
                <a:latin typeface="Times New Roman" panose="02020603050405020304" pitchFamily="18" charset="0"/>
                <a:cs typeface="Times New Roman" panose="02020603050405020304" pitchFamily="18" charset="0"/>
              </a:rPr>
              <a:t>must lock </a:t>
            </a:r>
            <a:r>
              <a:rPr lang="en-US" altLang="en-US" sz="1600" kern="0" dirty="0">
                <a:solidFill>
                  <a:srgbClr val="7030A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before </a:t>
            </a:r>
            <a:r>
              <a:rPr lang="en-US" altLang="en-US" sz="1600" kern="0" dirty="0" err="1">
                <a:solidFill>
                  <a:srgbClr val="C00000"/>
                </a:solidFill>
                <a:latin typeface="Times New Roman" panose="02020603050405020304" pitchFamily="18" charset="0"/>
                <a:cs typeface="Times New Roman" panose="02020603050405020304" pitchFamily="18" charset="0"/>
              </a:rPr>
              <a:t>T</a:t>
            </a:r>
            <a:r>
              <a:rPr lang="en-US" altLang="en-US" sz="1600" i="1" kern="0" baseline="-25000" dirty="0" err="1">
                <a:solidFill>
                  <a:srgbClr val="C00000"/>
                </a:solidFill>
                <a:latin typeface="Times New Roman" panose="02020603050405020304" pitchFamily="18" charset="0"/>
                <a:cs typeface="Times New Roman" panose="02020603050405020304" pitchFamily="18" charset="0"/>
              </a:rPr>
              <a:t>k</a:t>
            </a:r>
            <a:r>
              <a:rPr lang="en-US" altLang="en-US" sz="1600" kern="0" baseline="-25000" dirty="0">
                <a:latin typeface="Times New Roman" panose="02020603050405020304" pitchFamily="18" charset="0"/>
                <a:cs typeface="Times New Roman" panose="02020603050405020304" pitchFamily="18" charset="0"/>
              </a:rPr>
              <a:t> </a:t>
            </a:r>
            <a:r>
              <a:rPr lang="en-US" altLang="en-US" sz="1600" kern="0" dirty="0">
                <a:latin typeface="Times New Roman" panose="02020603050405020304" pitchFamily="18" charset="0"/>
                <a:cs typeface="Times New Roman" panose="02020603050405020304" pitchFamily="18" charset="0"/>
              </a:rPr>
              <a:t>does. So the schedule </a:t>
            </a:r>
            <a:r>
              <a:rPr lang="en-US" altLang="en-US" sz="1600" kern="0" dirty="0">
                <a:solidFill>
                  <a:srgbClr val="FF0000"/>
                </a:solidFill>
                <a:latin typeface="Times New Roman" panose="02020603050405020304" pitchFamily="18" charset="0"/>
                <a:cs typeface="Times New Roman" panose="02020603050405020304" pitchFamily="18" charset="0"/>
              </a:rPr>
              <a:t>S</a:t>
            </a:r>
            <a:r>
              <a:rPr lang="en-US" altLang="en-US" sz="1600" kern="0" dirty="0">
                <a:latin typeface="Times New Roman" panose="02020603050405020304" pitchFamily="18" charset="0"/>
                <a:cs typeface="Times New Roman" panose="02020603050405020304" pitchFamily="18" charset="0"/>
              </a:rPr>
              <a:t> looks like </a:t>
            </a:r>
            <a:r>
              <a:rPr lang="en-US" altLang="en-US" sz="1600" kern="0" dirty="0">
                <a:solidFill>
                  <a:srgbClr val="FF0000"/>
                </a:solidFill>
                <a:latin typeface="Times New Roman" panose="02020603050405020304" pitchFamily="18" charset="0"/>
                <a:cs typeface="Times New Roman" panose="02020603050405020304" pitchFamily="18" charset="0"/>
              </a:rPr>
              <a:t>S</a:t>
            </a:r>
            <a:r>
              <a:rPr lang="en-US" altLang="en-US" sz="1600" kern="0" dirty="0">
                <a:latin typeface="Times New Roman" panose="02020603050405020304" pitchFamily="18" charset="0"/>
                <a:cs typeface="Times New Roman" panose="02020603050405020304" pitchFamily="18" charset="0"/>
              </a:rPr>
              <a:t> = … </a:t>
            </a:r>
            <a:r>
              <a:rPr lang="en-US" altLang="en-US" sz="1600" i="1" kern="0" dirty="0">
                <a:solidFill>
                  <a:srgbClr val="00B050"/>
                </a:solidFill>
                <a:latin typeface="Times New Roman" panose="02020603050405020304" pitchFamily="18" charset="0"/>
                <a:cs typeface="Times New Roman" panose="02020603050405020304" pitchFamily="18" charset="0"/>
              </a:rPr>
              <a:t>l</a:t>
            </a:r>
            <a:r>
              <a:rPr lang="en-US" altLang="en-US" sz="1600" kern="0" baseline="-25000" dirty="0">
                <a:solidFill>
                  <a:srgbClr val="00B050"/>
                </a:solidFill>
                <a:latin typeface="Times New Roman" panose="02020603050405020304" pitchFamily="18" charset="0"/>
                <a:cs typeface="Times New Roman" panose="02020603050405020304" pitchFamily="18" charset="0"/>
              </a:rPr>
              <a:t>1</a:t>
            </a:r>
            <a:r>
              <a:rPr lang="en-US" altLang="en-US" sz="1600" kern="0" dirty="0">
                <a:solidFill>
                  <a:srgbClr val="00B05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 </a:t>
            </a:r>
            <a:r>
              <a:rPr lang="en-US" altLang="en-US" sz="1600" i="1" kern="0" dirty="0">
                <a:solidFill>
                  <a:srgbClr val="00B05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a:t>
            </a:r>
            <a:r>
              <a:rPr lang="en-US" altLang="en-US" sz="1600" i="1" kern="0" dirty="0">
                <a:latin typeface="Times New Roman" panose="02020603050405020304" pitchFamily="18" charset="0"/>
                <a:cs typeface="Times New Roman" panose="02020603050405020304" pitchFamily="18" charset="0"/>
              </a:rPr>
              <a:t> </a:t>
            </a:r>
            <a:r>
              <a:rPr lang="en-US" altLang="en-US" sz="1600" i="1" kern="0" dirty="0" err="1">
                <a:solidFill>
                  <a:srgbClr val="C00000"/>
                </a:solidFill>
                <a:latin typeface="Times New Roman" panose="02020603050405020304" pitchFamily="18" charset="0"/>
                <a:cs typeface="Times New Roman" panose="02020603050405020304" pitchFamily="18" charset="0"/>
              </a:rPr>
              <a:t>l</a:t>
            </a:r>
            <a:r>
              <a:rPr lang="en-US" altLang="en-US" sz="1600" i="1" kern="0" baseline="-25000" dirty="0" err="1">
                <a:solidFill>
                  <a:srgbClr val="C00000"/>
                </a:solidFill>
                <a:latin typeface="Times New Roman" panose="02020603050405020304" pitchFamily="18" charset="0"/>
                <a:cs typeface="Times New Roman" panose="02020603050405020304" pitchFamily="18" charset="0"/>
              </a:rPr>
              <a:t>k</a:t>
            </a:r>
            <a:r>
              <a:rPr lang="en-US" altLang="en-US" sz="1600" i="1" kern="0" baseline="-25000" dirty="0">
                <a:solidFill>
                  <a:srgbClr val="C00000"/>
                </a:solidFill>
                <a:latin typeface="Times New Roman" panose="02020603050405020304" pitchFamily="18" charset="0"/>
                <a:cs typeface="Times New Roman" panose="02020603050405020304" pitchFamily="18" charset="0"/>
              </a:rPr>
              <a:t> </a:t>
            </a:r>
            <a:r>
              <a:rPr lang="en-US" altLang="en-US" sz="1600" kern="0" dirty="0">
                <a:solidFill>
                  <a:srgbClr val="C0000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 </a:t>
            </a:r>
            <a:r>
              <a:rPr lang="en-US" altLang="en-US" sz="1600" i="1" kern="0" dirty="0">
                <a:solidFill>
                  <a:srgbClr val="C00000"/>
                </a:solidFill>
                <a:latin typeface="Times New Roman" panose="02020603050405020304" pitchFamily="18" charset="0"/>
                <a:cs typeface="Times New Roman" panose="02020603050405020304" pitchFamily="18" charset="0"/>
              </a:rPr>
              <a:t>a’</a:t>
            </a:r>
            <a:r>
              <a:rPr lang="en-US" altLang="en-US" sz="1600" i="1" kern="0" dirty="0">
                <a:latin typeface="Times New Roman" panose="02020603050405020304" pitchFamily="18" charset="0"/>
                <a:cs typeface="Times New Roman" panose="02020603050405020304" pitchFamily="18" charset="0"/>
              </a:rPr>
              <a:t>…</a:t>
            </a:r>
            <a:r>
              <a:rPr lang="en-US" altLang="en-US" sz="1600" kern="0" dirty="0">
                <a:latin typeface="Times New Roman" panose="02020603050405020304" pitchFamily="18" charset="0"/>
                <a:cs typeface="Times New Roman" panose="02020603050405020304" pitchFamily="18" charset="0"/>
              </a:rPr>
              <a:t> </a:t>
            </a:r>
          </a:p>
          <a:p>
            <a:pPr marL="0" indent="0" eaLnBrk="1" hangingPunct="1">
              <a:buFontTx/>
              <a:buNone/>
              <a:defRPr/>
            </a:pPr>
            <a:r>
              <a:rPr lang="en-US" altLang="en-US" sz="1600" kern="0" dirty="0">
                <a:latin typeface="Times New Roman" panose="02020603050405020304" pitchFamily="18" charset="0"/>
                <a:cs typeface="Times New Roman" panose="02020603050405020304" pitchFamily="18" charset="0"/>
              </a:rPr>
              <a:t>     </a:t>
            </a:r>
            <a:r>
              <a:rPr lang="en-US" altLang="en-US" sz="1600" kern="0" dirty="0" err="1">
                <a:solidFill>
                  <a:srgbClr val="C00000"/>
                </a:solidFill>
                <a:latin typeface="Times New Roman" panose="02020603050405020304" pitchFamily="18" charset="0"/>
                <a:cs typeface="Times New Roman" panose="02020603050405020304" pitchFamily="18" charset="0"/>
              </a:rPr>
              <a:t>T</a:t>
            </a:r>
            <a:r>
              <a:rPr lang="en-US" altLang="en-US" sz="1600" i="1" kern="0" baseline="-25000" dirty="0" err="1">
                <a:solidFill>
                  <a:srgbClr val="C00000"/>
                </a:solidFill>
                <a:latin typeface="Times New Roman" panose="02020603050405020304" pitchFamily="18" charset="0"/>
                <a:cs typeface="Times New Roman" panose="02020603050405020304" pitchFamily="18" charset="0"/>
              </a:rPr>
              <a:t>k</a:t>
            </a:r>
            <a:r>
              <a:rPr lang="en-US" altLang="en-US" sz="1600" kern="0" dirty="0">
                <a:latin typeface="Times New Roman" panose="02020603050405020304" pitchFamily="18" charset="0"/>
                <a:cs typeface="Times New Roman" panose="02020603050405020304" pitchFamily="18" charset="0"/>
              </a:rPr>
              <a:t> cannot lock </a:t>
            </a:r>
            <a:r>
              <a:rPr lang="en-US" altLang="en-US" sz="1600" kern="0" dirty="0">
                <a:solidFill>
                  <a:srgbClr val="7030A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before </a:t>
            </a:r>
            <a:r>
              <a:rPr lang="en-US" altLang="en-US" sz="1600" kern="0" dirty="0">
                <a:solidFill>
                  <a:srgbClr val="00B050"/>
                </a:solidFill>
                <a:latin typeface="Times New Roman" panose="02020603050405020304" pitchFamily="18" charset="0"/>
                <a:cs typeface="Times New Roman" panose="02020603050405020304" pitchFamily="18" charset="0"/>
              </a:rPr>
              <a:t>T</a:t>
            </a:r>
            <a:r>
              <a:rPr lang="en-US" altLang="en-US" sz="1600" kern="0" baseline="-25000" dirty="0">
                <a:solidFill>
                  <a:srgbClr val="00B050"/>
                </a:solidFill>
                <a:latin typeface="Times New Roman" panose="02020603050405020304" pitchFamily="18" charset="0"/>
                <a:cs typeface="Times New Roman" panose="02020603050405020304" pitchFamily="18" charset="0"/>
              </a:rPr>
              <a:t>1</a:t>
            </a:r>
            <a:r>
              <a:rPr lang="en-US" altLang="en-US" sz="1600" kern="0" baseline="-25000" dirty="0">
                <a:latin typeface="Times New Roman" panose="02020603050405020304" pitchFamily="18" charset="0"/>
                <a:cs typeface="Times New Roman" panose="02020603050405020304" pitchFamily="18" charset="0"/>
              </a:rPr>
              <a:t> </a:t>
            </a:r>
            <a:r>
              <a:rPr lang="en-US" altLang="en-US" sz="1600" kern="0" dirty="0">
                <a:latin typeface="Times New Roman" panose="02020603050405020304" pitchFamily="18" charset="0"/>
                <a:cs typeface="Times New Roman" panose="02020603050405020304" pitchFamily="18" charset="0"/>
              </a:rPr>
              <a:t>unlocks </a:t>
            </a:r>
            <a:r>
              <a:rPr lang="en-US" altLang="en-US" sz="1600" kern="0" dirty="0">
                <a:solidFill>
                  <a:srgbClr val="7030A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So </a:t>
            </a:r>
            <a:r>
              <a:rPr lang="en-US" altLang="en-US" sz="1600" kern="0" dirty="0">
                <a:solidFill>
                  <a:srgbClr val="FF0000"/>
                </a:solidFill>
                <a:latin typeface="Times New Roman" panose="02020603050405020304" pitchFamily="18" charset="0"/>
                <a:cs typeface="Times New Roman" panose="02020603050405020304" pitchFamily="18" charset="0"/>
              </a:rPr>
              <a:t>S</a:t>
            </a:r>
            <a:r>
              <a:rPr lang="en-US" altLang="en-US" sz="1600" kern="0" dirty="0">
                <a:latin typeface="Times New Roman" panose="02020603050405020304" pitchFamily="18" charset="0"/>
                <a:cs typeface="Times New Roman" panose="02020603050405020304" pitchFamily="18" charset="0"/>
              </a:rPr>
              <a:t> = … </a:t>
            </a:r>
            <a:r>
              <a:rPr lang="en-US" altLang="en-US" sz="1600" i="1" kern="0" dirty="0">
                <a:solidFill>
                  <a:srgbClr val="00B050"/>
                </a:solidFill>
                <a:latin typeface="Times New Roman" panose="02020603050405020304" pitchFamily="18" charset="0"/>
                <a:cs typeface="Times New Roman" panose="02020603050405020304" pitchFamily="18" charset="0"/>
              </a:rPr>
              <a:t>l</a:t>
            </a:r>
            <a:r>
              <a:rPr lang="en-US" altLang="en-US" sz="1600" kern="0" baseline="-25000" dirty="0">
                <a:solidFill>
                  <a:srgbClr val="00B050"/>
                </a:solidFill>
                <a:latin typeface="Times New Roman" panose="02020603050405020304" pitchFamily="18" charset="0"/>
                <a:cs typeface="Times New Roman" panose="02020603050405020304" pitchFamily="18" charset="0"/>
              </a:rPr>
              <a:t>1</a:t>
            </a:r>
            <a:r>
              <a:rPr lang="en-US" altLang="en-US" sz="1600" kern="0" dirty="0">
                <a:solidFill>
                  <a:srgbClr val="00B05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 </a:t>
            </a:r>
            <a:r>
              <a:rPr lang="en-US" altLang="en-US" sz="1600" i="1" kern="0" dirty="0">
                <a:solidFill>
                  <a:srgbClr val="00B05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 </a:t>
            </a:r>
            <a:r>
              <a:rPr lang="en-US" altLang="en-US" sz="1600" i="1" kern="0" dirty="0">
                <a:solidFill>
                  <a:srgbClr val="00B050"/>
                </a:solidFill>
                <a:latin typeface="Times New Roman" panose="02020603050405020304" pitchFamily="18" charset="0"/>
                <a:cs typeface="Times New Roman" panose="02020603050405020304" pitchFamily="18" charset="0"/>
              </a:rPr>
              <a:t>u</a:t>
            </a:r>
            <a:r>
              <a:rPr lang="en-US" altLang="en-US" sz="1600" kern="0" baseline="-25000" dirty="0">
                <a:solidFill>
                  <a:srgbClr val="00B050"/>
                </a:solidFill>
                <a:latin typeface="Times New Roman" panose="02020603050405020304" pitchFamily="18" charset="0"/>
                <a:cs typeface="Times New Roman" panose="02020603050405020304" pitchFamily="18" charset="0"/>
              </a:rPr>
              <a:t>1</a:t>
            </a:r>
            <a:r>
              <a:rPr lang="en-US" altLang="en-US" sz="1600" kern="0" dirty="0">
                <a:solidFill>
                  <a:srgbClr val="00B05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a:t>
            </a:r>
            <a:r>
              <a:rPr lang="en-US" altLang="en-US" sz="1600" i="1" kern="0" dirty="0">
                <a:latin typeface="Times New Roman" panose="02020603050405020304" pitchFamily="18" charset="0"/>
                <a:cs typeface="Times New Roman" panose="02020603050405020304" pitchFamily="18" charset="0"/>
              </a:rPr>
              <a:t> </a:t>
            </a:r>
            <a:r>
              <a:rPr lang="en-US" altLang="en-US" sz="1600" i="1" kern="0" dirty="0" err="1">
                <a:solidFill>
                  <a:srgbClr val="C00000"/>
                </a:solidFill>
                <a:latin typeface="Times New Roman" panose="02020603050405020304" pitchFamily="18" charset="0"/>
                <a:cs typeface="Times New Roman" panose="02020603050405020304" pitchFamily="18" charset="0"/>
              </a:rPr>
              <a:t>l</a:t>
            </a:r>
            <a:r>
              <a:rPr lang="en-US" altLang="en-US" sz="1600" i="1" kern="0" baseline="-25000" dirty="0" err="1">
                <a:solidFill>
                  <a:srgbClr val="C00000"/>
                </a:solidFill>
                <a:latin typeface="Times New Roman" panose="02020603050405020304" pitchFamily="18" charset="0"/>
                <a:cs typeface="Times New Roman" panose="02020603050405020304" pitchFamily="18" charset="0"/>
              </a:rPr>
              <a:t>k</a:t>
            </a:r>
            <a:r>
              <a:rPr lang="en-US" altLang="en-US" sz="1600" i="1" kern="0" baseline="-25000" dirty="0">
                <a:solidFill>
                  <a:srgbClr val="C00000"/>
                </a:solidFill>
                <a:latin typeface="Times New Roman" panose="02020603050405020304" pitchFamily="18" charset="0"/>
                <a:cs typeface="Times New Roman" panose="02020603050405020304" pitchFamily="18" charset="0"/>
              </a:rPr>
              <a:t> </a:t>
            </a:r>
            <a:r>
              <a:rPr lang="en-US" altLang="en-US" sz="1600" kern="0" dirty="0">
                <a:solidFill>
                  <a:srgbClr val="C0000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 </a:t>
            </a:r>
            <a:r>
              <a:rPr lang="en-US" altLang="en-US" sz="1600" i="1" kern="0" dirty="0">
                <a:solidFill>
                  <a:srgbClr val="C00000"/>
                </a:solidFill>
                <a:latin typeface="Times New Roman" panose="02020603050405020304" pitchFamily="18" charset="0"/>
                <a:cs typeface="Times New Roman" panose="02020603050405020304" pitchFamily="18" charset="0"/>
              </a:rPr>
              <a:t>a’</a:t>
            </a:r>
            <a:r>
              <a:rPr lang="en-US" altLang="en-US" sz="1600" i="1" kern="0" dirty="0">
                <a:latin typeface="Times New Roman" panose="02020603050405020304" pitchFamily="18" charset="0"/>
                <a:cs typeface="Times New Roman" panose="02020603050405020304" pitchFamily="18" charset="0"/>
              </a:rPr>
              <a:t>…</a:t>
            </a:r>
            <a:r>
              <a:rPr lang="en-US" altLang="en-US" sz="1600" kern="0" dirty="0">
                <a:latin typeface="Times New Roman" panose="02020603050405020304" pitchFamily="18" charset="0"/>
                <a:cs typeface="Times New Roman" panose="02020603050405020304" pitchFamily="18" charset="0"/>
              </a:rPr>
              <a:t> .  Since </a:t>
            </a:r>
            <a:r>
              <a:rPr lang="en-US" altLang="en-US" sz="1600" kern="0" dirty="0">
                <a:solidFill>
                  <a:srgbClr val="FF0000"/>
                </a:solidFill>
                <a:latin typeface="Times New Roman" panose="02020603050405020304" pitchFamily="18" charset="0"/>
                <a:cs typeface="Times New Roman" panose="02020603050405020304" pitchFamily="18" charset="0"/>
              </a:rPr>
              <a:t>S</a:t>
            </a:r>
            <a:r>
              <a:rPr lang="en-US" altLang="en-US" sz="1600" kern="0" dirty="0">
                <a:latin typeface="Times New Roman" panose="02020603050405020304" pitchFamily="18" charset="0"/>
                <a:cs typeface="Times New Roman" panose="02020603050405020304" pitchFamily="18" charset="0"/>
              </a:rPr>
              <a:t> is 2PL, the first unlock of </a:t>
            </a:r>
            <a:r>
              <a:rPr lang="en-US" altLang="en-US" sz="1600" kern="0" dirty="0" err="1">
                <a:solidFill>
                  <a:srgbClr val="C00000"/>
                </a:solidFill>
                <a:latin typeface="Times New Roman" panose="02020603050405020304" pitchFamily="18" charset="0"/>
                <a:cs typeface="Times New Roman" panose="02020603050405020304" pitchFamily="18" charset="0"/>
              </a:rPr>
              <a:t>T</a:t>
            </a:r>
            <a:r>
              <a:rPr lang="en-US" altLang="en-US" sz="1600" i="1" kern="0" baseline="-25000" dirty="0" err="1">
                <a:solidFill>
                  <a:srgbClr val="C00000"/>
                </a:solidFill>
                <a:latin typeface="Times New Roman" panose="02020603050405020304" pitchFamily="18" charset="0"/>
                <a:cs typeface="Times New Roman" panose="02020603050405020304" pitchFamily="18" charset="0"/>
              </a:rPr>
              <a:t>k</a:t>
            </a:r>
            <a:r>
              <a:rPr lang="en-US" altLang="en-US" sz="1600" kern="0" baseline="-25000" dirty="0">
                <a:latin typeface="Times New Roman" panose="02020603050405020304" pitchFamily="18" charset="0"/>
                <a:cs typeface="Times New Roman" panose="02020603050405020304" pitchFamily="18" charset="0"/>
              </a:rPr>
              <a:t> </a:t>
            </a:r>
            <a:r>
              <a:rPr lang="en-US" altLang="en-US" sz="1600" kern="0" dirty="0">
                <a:latin typeface="Times New Roman" panose="02020603050405020304" pitchFamily="18" charset="0"/>
                <a:cs typeface="Times New Roman" panose="02020603050405020304" pitchFamily="18" charset="0"/>
              </a:rPr>
              <a:t>must appear after </a:t>
            </a:r>
            <a:r>
              <a:rPr lang="en-US" altLang="en-US" sz="1600" i="1" kern="0" dirty="0" err="1">
                <a:solidFill>
                  <a:srgbClr val="C00000"/>
                </a:solidFill>
                <a:latin typeface="Times New Roman" panose="02020603050405020304" pitchFamily="18" charset="0"/>
                <a:cs typeface="Times New Roman" panose="02020603050405020304" pitchFamily="18" charset="0"/>
              </a:rPr>
              <a:t>l</a:t>
            </a:r>
            <a:r>
              <a:rPr lang="en-US" altLang="en-US" sz="1600" i="1" kern="0" baseline="-25000" dirty="0" err="1">
                <a:solidFill>
                  <a:srgbClr val="C00000"/>
                </a:solidFill>
                <a:latin typeface="Times New Roman" panose="02020603050405020304" pitchFamily="18" charset="0"/>
                <a:cs typeface="Times New Roman" panose="02020603050405020304" pitchFamily="18" charset="0"/>
              </a:rPr>
              <a:t>k</a:t>
            </a:r>
            <a:r>
              <a:rPr lang="en-US" altLang="en-US" sz="1600" i="1" kern="0" baseline="-25000" dirty="0">
                <a:solidFill>
                  <a:srgbClr val="C00000"/>
                </a:solidFill>
                <a:latin typeface="Times New Roman" panose="02020603050405020304" pitchFamily="18" charset="0"/>
                <a:cs typeface="Times New Roman" panose="02020603050405020304" pitchFamily="18" charset="0"/>
              </a:rPr>
              <a:t> </a:t>
            </a:r>
            <a:r>
              <a:rPr lang="en-US" altLang="en-US" sz="1600" kern="0" dirty="0">
                <a:solidFill>
                  <a:srgbClr val="C0000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 thus after </a:t>
            </a:r>
            <a:r>
              <a:rPr lang="en-US" altLang="en-US" sz="1600" i="1" kern="0" dirty="0">
                <a:solidFill>
                  <a:srgbClr val="00B050"/>
                </a:solidFill>
                <a:latin typeface="Times New Roman" panose="02020603050405020304" pitchFamily="18" charset="0"/>
                <a:cs typeface="Times New Roman" panose="02020603050405020304" pitchFamily="18" charset="0"/>
              </a:rPr>
              <a:t>u</a:t>
            </a:r>
            <a:r>
              <a:rPr lang="en-US" altLang="en-US" sz="1600" kern="0" baseline="-25000" dirty="0">
                <a:solidFill>
                  <a:srgbClr val="00B050"/>
                </a:solidFill>
                <a:latin typeface="Times New Roman" panose="02020603050405020304" pitchFamily="18" charset="0"/>
                <a:cs typeface="Times New Roman" panose="02020603050405020304" pitchFamily="18" charset="0"/>
              </a:rPr>
              <a:t>1</a:t>
            </a:r>
            <a:r>
              <a:rPr lang="en-US" altLang="en-US" sz="1600" kern="0" dirty="0">
                <a:solidFill>
                  <a:srgbClr val="00B05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But this contradicts the assumption that </a:t>
            </a:r>
            <a:r>
              <a:rPr lang="en-US" altLang="en-US" sz="1600" kern="0" dirty="0">
                <a:solidFill>
                  <a:srgbClr val="00B050"/>
                </a:solidFill>
                <a:latin typeface="Times New Roman" panose="02020603050405020304" pitchFamily="18" charset="0"/>
                <a:cs typeface="Times New Roman" panose="02020603050405020304" pitchFamily="18" charset="0"/>
              </a:rPr>
              <a:t>T</a:t>
            </a:r>
            <a:r>
              <a:rPr lang="en-US" altLang="en-US" sz="1600" kern="0" baseline="-25000" dirty="0">
                <a:solidFill>
                  <a:srgbClr val="00B050"/>
                </a:solidFill>
                <a:latin typeface="Times New Roman" panose="02020603050405020304" pitchFamily="18" charset="0"/>
                <a:cs typeface="Times New Roman" panose="02020603050405020304" pitchFamily="18" charset="0"/>
              </a:rPr>
              <a:t>1</a:t>
            </a:r>
            <a:r>
              <a:rPr lang="en-US" altLang="en-US" sz="1600" kern="0" dirty="0">
                <a:latin typeface="Times New Roman" panose="02020603050405020304" pitchFamily="18" charset="0"/>
                <a:cs typeface="Times New Roman" panose="02020603050405020304" pitchFamily="18" charset="0"/>
              </a:rPr>
              <a:t> starts its unlock the latest. </a:t>
            </a:r>
          </a:p>
        </p:txBody>
      </p:sp>
      <p:sp>
        <p:nvSpPr>
          <p:cNvPr id="119812" name="TextBox 3"/>
          <p:cNvSpPr txBox="1">
            <a:spLocks noChangeArrowheads="1"/>
          </p:cNvSpPr>
          <p:nvPr/>
        </p:nvSpPr>
        <p:spPr bwMode="auto">
          <a:xfrm>
            <a:off x="473075" y="1138238"/>
            <a:ext cx="8118475" cy="708025"/>
          </a:xfrm>
          <a:prstGeom prst="rect">
            <a:avLst/>
          </a:prstGeom>
          <a:solidFill>
            <a:srgbClr val="FFFF00"/>
          </a:solidFill>
          <a:ln w="9525">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u="sng">
                <a:latin typeface="Times New Roman" panose="02020603050405020304" pitchFamily="18" charset="0"/>
                <a:cs typeface="Times New Roman" panose="02020603050405020304" pitchFamily="18" charset="0"/>
              </a:rPr>
              <a:t>Theorem.</a:t>
            </a:r>
            <a:r>
              <a:rPr lang="en-US" altLang="en-US" sz="2000">
                <a:latin typeface="Times New Roman" panose="02020603050405020304" pitchFamily="18" charset="0"/>
                <a:cs typeface="Times New Roman" panose="02020603050405020304" pitchFamily="18" charset="0"/>
              </a:rPr>
              <a:t> The execution of a 2PL schedule is equivalent to the serial schedule in which transactions are ordered by the time when they start to unlock.</a:t>
            </a:r>
          </a:p>
        </p:txBody>
      </p:sp>
      <p:sp>
        <p:nvSpPr>
          <p:cNvPr id="119813" name="TextBox 9"/>
          <p:cNvSpPr txBox="1">
            <a:spLocks noChangeArrowheads="1"/>
          </p:cNvSpPr>
          <p:nvPr/>
        </p:nvSpPr>
        <p:spPr bwMode="auto">
          <a:xfrm>
            <a:off x="6167438" y="66675"/>
            <a:ext cx="2908300" cy="738188"/>
          </a:xfrm>
          <a:prstGeom prst="rect">
            <a:avLst/>
          </a:prstGeom>
          <a:solidFill>
            <a:srgbClr val="92D050"/>
          </a:solidFill>
          <a:ln w="9525">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latin typeface="Times New Roman" panose="02020603050405020304" pitchFamily="18" charset="0"/>
                <a:cs typeface="Times New Roman" panose="02020603050405020304" pitchFamily="18" charset="0"/>
              </a:rPr>
              <a:t>Two actions </a:t>
            </a:r>
            <a:r>
              <a:rPr lang="en-US" altLang="en-US" sz="1400">
                <a:solidFill>
                  <a:srgbClr val="FF0000"/>
                </a:solidFill>
                <a:latin typeface="Times New Roman" panose="02020603050405020304" pitchFamily="18" charset="0"/>
                <a:cs typeface="Times New Roman" panose="02020603050405020304" pitchFamily="18" charset="0"/>
              </a:rPr>
              <a:t>conflict</a:t>
            </a:r>
            <a:r>
              <a:rPr lang="en-US" altLang="en-US" sz="1400">
                <a:latin typeface="Times New Roman" panose="02020603050405020304" pitchFamily="18" charset="0"/>
                <a:cs typeface="Times New Roman" panose="02020603050405020304" pitchFamily="18" charset="0"/>
              </a:rPr>
              <a:t> if  … they are by two transactions on the same element and at least one of the actions is write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8"/>
          <p:cNvSpPr>
            <a:spLocks noChangeArrowheads="1"/>
          </p:cNvSpPr>
          <p:nvPr/>
        </p:nvSpPr>
        <p:spPr bwMode="auto">
          <a:xfrm>
            <a:off x="896938" y="471488"/>
            <a:ext cx="73850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Why does 2PL work?</a:t>
            </a:r>
          </a:p>
        </p:txBody>
      </p:sp>
      <p:sp>
        <p:nvSpPr>
          <p:cNvPr id="4" name="Rectangle 3"/>
          <p:cNvSpPr txBox="1">
            <a:spLocks noChangeArrowheads="1"/>
          </p:cNvSpPr>
          <p:nvPr/>
        </p:nvSpPr>
        <p:spPr bwMode="auto">
          <a:xfrm>
            <a:off x="473075" y="2041525"/>
            <a:ext cx="8118475" cy="4238625"/>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1600" u="sng" kern="0" dirty="0">
                <a:latin typeface="Times New Roman" panose="02020603050405020304" pitchFamily="18" charset="0"/>
                <a:cs typeface="Times New Roman" panose="02020603050405020304" pitchFamily="18" charset="0"/>
              </a:rPr>
              <a:t>Proof</a:t>
            </a:r>
            <a:r>
              <a:rPr lang="en-US" altLang="en-US" sz="1600" kern="0" dirty="0">
                <a:latin typeface="Times New Roman" panose="02020603050405020304" pitchFamily="18" charset="0"/>
                <a:cs typeface="Times New Roman" panose="02020603050405020304" pitchFamily="18" charset="0"/>
              </a:rPr>
              <a:t>. Let </a:t>
            </a:r>
            <a:r>
              <a:rPr lang="en-US" altLang="en-US" sz="1600" kern="0" dirty="0">
                <a:solidFill>
                  <a:srgbClr val="FF0000"/>
                </a:solidFill>
                <a:latin typeface="Times New Roman" panose="02020603050405020304" pitchFamily="18" charset="0"/>
                <a:cs typeface="Times New Roman" panose="02020603050405020304" pitchFamily="18" charset="0"/>
              </a:rPr>
              <a:t>S</a:t>
            </a:r>
            <a:r>
              <a:rPr lang="en-US" altLang="en-US" sz="1600" kern="0" dirty="0">
                <a:latin typeface="Times New Roman" panose="02020603050405020304" pitchFamily="18" charset="0"/>
                <a:cs typeface="Times New Roman" panose="02020603050405020304" pitchFamily="18" charset="0"/>
              </a:rPr>
              <a:t> be a 2PL schedule in which transaction </a:t>
            </a:r>
            <a:r>
              <a:rPr lang="en-US" altLang="en-US" sz="1600" kern="0" dirty="0">
                <a:solidFill>
                  <a:srgbClr val="00B050"/>
                </a:solidFill>
                <a:latin typeface="Times New Roman" panose="02020603050405020304" pitchFamily="18" charset="0"/>
                <a:cs typeface="Times New Roman" panose="02020603050405020304" pitchFamily="18" charset="0"/>
              </a:rPr>
              <a:t>T</a:t>
            </a:r>
            <a:r>
              <a:rPr lang="en-US" altLang="en-US" sz="1600" kern="0" baseline="-25000" dirty="0">
                <a:solidFill>
                  <a:srgbClr val="00B050"/>
                </a:solidFill>
                <a:latin typeface="Times New Roman" panose="02020603050405020304" pitchFamily="18" charset="0"/>
                <a:cs typeface="Times New Roman" panose="02020603050405020304" pitchFamily="18" charset="0"/>
              </a:rPr>
              <a:t>1</a:t>
            </a:r>
            <a:r>
              <a:rPr lang="en-US" altLang="en-US" sz="1600" kern="0" dirty="0">
                <a:latin typeface="Times New Roman" panose="02020603050405020304" pitchFamily="18" charset="0"/>
                <a:cs typeface="Times New Roman" panose="02020603050405020304" pitchFamily="18" charset="0"/>
              </a:rPr>
              <a:t> starts its unlocks the latest. Let </a:t>
            </a:r>
            <a:r>
              <a:rPr lang="en-US" altLang="en-US" sz="1600" i="1" kern="0" dirty="0">
                <a:solidFill>
                  <a:srgbClr val="00B05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be any action of </a:t>
            </a:r>
            <a:r>
              <a:rPr lang="en-US" altLang="en-US" sz="1600" kern="0" dirty="0">
                <a:solidFill>
                  <a:srgbClr val="00B050"/>
                </a:solidFill>
                <a:latin typeface="Times New Roman" panose="02020603050405020304" pitchFamily="18" charset="0"/>
                <a:cs typeface="Times New Roman" panose="02020603050405020304" pitchFamily="18" charset="0"/>
              </a:rPr>
              <a:t>T</a:t>
            </a:r>
            <a:r>
              <a:rPr lang="en-US" altLang="en-US" sz="1600" kern="0" baseline="-25000" dirty="0">
                <a:solidFill>
                  <a:srgbClr val="00B050"/>
                </a:solidFill>
                <a:latin typeface="Times New Roman" panose="02020603050405020304" pitchFamily="18" charset="0"/>
                <a:cs typeface="Times New Roman" panose="02020603050405020304" pitchFamily="18" charset="0"/>
              </a:rPr>
              <a:t>1</a:t>
            </a:r>
            <a:r>
              <a:rPr lang="en-US" altLang="en-US" sz="1600" kern="0" dirty="0">
                <a:latin typeface="Times New Roman" panose="02020603050405020304" pitchFamily="18" charset="0"/>
                <a:cs typeface="Times New Roman" panose="02020603050405020304" pitchFamily="18" charset="0"/>
              </a:rPr>
              <a:t>. Suppose that there is an action </a:t>
            </a:r>
            <a:r>
              <a:rPr lang="en-US" altLang="en-US" sz="1600" i="1" kern="0" dirty="0">
                <a:solidFill>
                  <a:srgbClr val="CC330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by another transactions </a:t>
            </a:r>
            <a:r>
              <a:rPr lang="en-US" altLang="en-US" sz="1600" kern="0" dirty="0" err="1">
                <a:solidFill>
                  <a:srgbClr val="CC3300"/>
                </a:solidFill>
                <a:latin typeface="Times New Roman" panose="02020603050405020304" pitchFamily="18" charset="0"/>
                <a:cs typeface="Times New Roman" panose="02020603050405020304" pitchFamily="18" charset="0"/>
              </a:rPr>
              <a:t>T</a:t>
            </a:r>
            <a:r>
              <a:rPr lang="en-US" altLang="en-US" sz="1600" i="1" kern="0" baseline="-25000" dirty="0" err="1">
                <a:solidFill>
                  <a:srgbClr val="CC3300"/>
                </a:solidFill>
                <a:latin typeface="Times New Roman" panose="02020603050405020304" pitchFamily="18" charset="0"/>
                <a:cs typeface="Times New Roman" panose="02020603050405020304" pitchFamily="18" charset="0"/>
              </a:rPr>
              <a:t>k</a:t>
            </a:r>
            <a:r>
              <a:rPr lang="en-US" altLang="en-US" sz="1600" kern="0" baseline="-25000" dirty="0">
                <a:latin typeface="Times New Roman" panose="02020603050405020304" pitchFamily="18" charset="0"/>
                <a:cs typeface="Times New Roman" panose="02020603050405020304" pitchFamily="18" charset="0"/>
              </a:rPr>
              <a:t> </a:t>
            </a:r>
            <a:r>
              <a:rPr lang="en-US" altLang="en-US" sz="1600" kern="0" dirty="0">
                <a:latin typeface="Times New Roman" panose="02020603050405020304" pitchFamily="18" charset="0"/>
                <a:cs typeface="Times New Roman" panose="02020603050405020304" pitchFamily="18" charset="0"/>
              </a:rPr>
              <a:t>that conflicts </a:t>
            </a:r>
            <a:r>
              <a:rPr lang="en-US" altLang="en-US" sz="1600" i="1" kern="0" dirty="0">
                <a:solidFill>
                  <a:srgbClr val="00B05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and appears after </a:t>
            </a:r>
            <a:r>
              <a:rPr lang="en-US" altLang="en-US" sz="1600" i="1" kern="0" dirty="0">
                <a:solidFill>
                  <a:srgbClr val="00B05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in the schedule </a:t>
            </a:r>
            <a:r>
              <a:rPr lang="en-US" altLang="en-US" sz="1600" kern="0" dirty="0">
                <a:solidFill>
                  <a:srgbClr val="FF0000"/>
                </a:solidFill>
                <a:latin typeface="Times New Roman" panose="02020603050405020304" pitchFamily="18" charset="0"/>
                <a:cs typeface="Times New Roman" panose="02020603050405020304" pitchFamily="18" charset="0"/>
              </a:rPr>
              <a:t>S</a:t>
            </a:r>
            <a:r>
              <a:rPr lang="en-US" altLang="en-US" sz="1600" kern="0" dirty="0">
                <a:latin typeface="Times New Roman" panose="02020603050405020304" pitchFamily="18" charset="0"/>
                <a:cs typeface="Times New Roman" panose="02020603050405020304" pitchFamily="18" charset="0"/>
              </a:rPr>
              <a:t>. Thus, </a:t>
            </a:r>
            <a:r>
              <a:rPr lang="en-US" altLang="en-US" sz="1600" kern="0" dirty="0">
                <a:solidFill>
                  <a:srgbClr val="FF0000"/>
                </a:solidFill>
                <a:latin typeface="Times New Roman" panose="02020603050405020304" pitchFamily="18" charset="0"/>
                <a:cs typeface="Times New Roman" panose="02020603050405020304" pitchFamily="18" charset="0"/>
              </a:rPr>
              <a:t>S</a:t>
            </a:r>
            <a:r>
              <a:rPr lang="en-US" altLang="en-US" sz="1600" kern="0" dirty="0">
                <a:latin typeface="Times New Roman" panose="02020603050405020304" pitchFamily="18" charset="0"/>
                <a:cs typeface="Times New Roman" panose="02020603050405020304" pitchFamily="18" charset="0"/>
              </a:rPr>
              <a:t> = …… </a:t>
            </a:r>
            <a:r>
              <a:rPr lang="en-US" altLang="en-US" sz="1600" i="1" kern="0" dirty="0">
                <a:solidFill>
                  <a:srgbClr val="00B05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 </a:t>
            </a:r>
            <a:r>
              <a:rPr lang="en-US" altLang="en-US" sz="1600" i="1" kern="0" dirty="0">
                <a:solidFill>
                  <a:srgbClr val="CC330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 </a:t>
            </a:r>
          </a:p>
          <a:p>
            <a:pPr marL="0" indent="0" eaLnBrk="1" hangingPunct="1">
              <a:buFontTx/>
              <a:buNone/>
              <a:defRPr/>
            </a:pPr>
            <a:r>
              <a:rPr lang="en-US" altLang="en-US" sz="1600" kern="0" dirty="0">
                <a:latin typeface="Times New Roman" panose="02020603050405020304" pitchFamily="18" charset="0"/>
                <a:cs typeface="Times New Roman" panose="02020603050405020304" pitchFamily="18" charset="0"/>
              </a:rPr>
              <a:t>     Since </a:t>
            </a:r>
            <a:r>
              <a:rPr lang="en-US" altLang="en-US" sz="1600" i="1" kern="0" dirty="0">
                <a:solidFill>
                  <a:srgbClr val="00B05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and </a:t>
            </a:r>
            <a:r>
              <a:rPr lang="en-US" altLang="en-US" sz="1600" i="1" kern="0" dirty="0">
                <a:solidFill>
                  <a:srgbClr val="CC330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conflict, they are on the same element </a:t>
            </a:r>
            <a:r>
              <a:rPr lang="en-US" altLang="en-US" sz="1600" kern="0" dirty="0">
                <a:solidFill>
                  <a:srgbClr val="7030A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Both </a:t>
            </a:r>
            <a:r>
              <a:rPr lang="en-US" altLang="en-US" sz="1600" kern="0" dirty="0">
                <a:solidFill>
                  <a:srgbClr val="00B050"/>
                </a:solidFill>
                <a:latin typeface="Times New Roman" panose="02020603050405020304" pitchFamily="18" charset="0"/>
                <a:cs typeface="Times New Roman" panose="02020603050405020304" pitchFamily="18" charset="0"/>
              </a:rPr>
              <a:t>T</a:t>
            </a:r>
            <a:r>
              <a:rPr lang="en-US" altLang="en-US" sz="1600" kern="0" baseline="-25000" dirty="0">
                <a:solidFill>
                  <a:srgbClr val="00B050"/>
                </a:solidFill>
                <a:latin typeface="Times New Roman" panose="02020603050405020304" pitchFamily="18" charset="0"/>
                <a:cs typeface="Times New Roman" panose="02020603050405020304" pitchFamily="18" charset="0"/>
              </a:rPr>
              <a:t>1</a:t>
            </a:r>
            <a:r>
              <a:rPr lang="en-US" altLang="en-US" sz="1600" kern="0" dirty="0">
                <a:latin typeface="Times New Roman" panose="02020603050405020304" pitchFamily="18" charset="0"/>
                <a:cs typeface="Times New Roman" panose="02020603050405020304" pitchFamily="18" charset="0"/>
              </a:rPr>
              <a:t> and </a:t>
            </a:r>
            <a:r>
              <a:rPr lang="en-US" altLang="en-US" sz="1600" kern="0" dirty="0" err="1">
                <a:solidFill>
                  <a:srgbClr val="C00000"/>
                </a:solidFill>
                <a:latin typeface="Times New Roman" panose="02020603050405020304" pitchFamily="18" charset="0"/>
                <a:cs typeface="Times New Roman" panose="02020603050405020304" pitchFamily="18" charset="0"/>
              </a:rPr>
              <a:t>T</a:t>
            </a:r>
            <a:r>
              <a:rPr lang="en-US" altLang="en-US" sz="1600" i="1" kern="0" baseline="-25000" dirty="0" err="1">
                <a:solidFill>
                  <a:srgbClr val="C00000"/>
                </a:solidFill>
                <a:latin typeface="Times New Roman" panose="02020603050405020304" pitchFamily="18" charset="0"/>
                <a:cs typeface="Times New Roman" panose="02020603050405020304" pitchFamily="18" charset="0"/>
              </a:rPr>
              <a:t>k</a:t>
            </a:r>
            <a:r>
              <a:rPr lang="en-US" altLang="en-US" sz="1600" kern="0" dirty="0">
                <a:latin typeface="Times New Roman" panose="02020603050405020304" pitchFamily="18" charset="0"/>
                <a:cs typeface="Times New Roman" panose="02020603050405020304" pitchFamily="18" charset="0"/>
              </a:rPr>
              <a:t> need to lock </a:t>
            </a:r>
            <a:r>
              <a:rPr lang="en-US" altLang="en-US" sz="1600" kern="0" dirty="0">
                <a:solidFill>
                  <a:srgbClr val="7030A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before their corresponding actions </a:t>
            </a:r>
            <a:r>
              <a:rPr lang="en-US" altLang="en-US" sz="1600" i="1" kern="0" dirty="0">
                <a:solidFill>
                  <a:srgbClr val="00B05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and </a:t>
            </a:r>
            <a:r>
              <a:rPr lang="en-US" altLang="en-US" sz="1600" i="1" kern="0" dirty="0">
                <a:solidFill>
                  <a:srgbClr val="C0000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can be executed. Since </a:t>
            </a:r>
            <a:r>
              <a:rPr lang="en-US" altLang="en-US" sz="1600" i="1" kern="0" dirty="0">
                <a:solidFill>
                  <a:srgbClr val="00B05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appears in </a:t>
            </a:r>
            <a:r>
              <a:rPr lang="en-US" altLang="en-US" sz="1600" kern="0" dirty="0">
                <a:solidFill>
                  <a:srgbClr val="FF0000"/>
                </a:solidFill>
                <a:latin typeface="Times New Roman" panose="02020603050405020304" pitchFamily="18" charset="0"/>
                <a:cs typeface="Times New Roman" panose="02020603050405020304" pitchFamily="18" charset="0"/>
              </a:rPr>
              <a:t>S</a:t>
            </a:r>
            <a:r>
              <a:rPr lang="en-US" altLang="en-US" sz="1600" kern="0" dirty="0">
                <a:latin typeface="Times New Roman" panose="02020603050405020304" pitchFamily="18" charset="0"/>
                <a:cs typeface="Times New Roman" panose="02020603050405020304" pitchFamily="18" charset="0"/>
              </a:rPr>
              <a:t> before </a:t>
            </a:r>
            <a:r>
              <a:rPr lang="en-US" altLang="en-US" sz="1600" i="1" kern="0" dirty="0">
                <a:solidFill>
                  <a:srgbClr val="C0000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a:t>
            </a:r>
            <a:r>
              <a:rPr lang="en-US" altLang="en-US" sz="1600" kern="0" dirty="0">
                <a:solidFill>
                  <a:srgbClr val="00B050"/>
                </a:solidFill>
                <a:latin typeface="Times New Roman" panose="02020603050405020304" pitchFamily="18" charset="0"/>
                <a:cs typeface="Times New Roman" panose="02020603050405020304" pitchFamily="18" charset="0"/>
              </a:rPr>
              <a:t>T</a:t>
            </a:r>
            <a:r>
              <a:rPr lang="en-US" altLang="en-US" sz="1600" kern="0" baseline="-25000" dirty="0">
                <a:solidFill>
                  <a:srgbClr val="00B050"/>
                </a:solidFill>
                <a:latin typeface="Times New Roman" panose="02020603050405020304" pitchFamily="18" charset="0"/>
                <a:cs typeface="Times New Roman" panose="02020603050405020304" pitchFamily="18" charset="0"/>
              </a:rPr>
              <a:t>1</a:t>
            </a:r>
            <a:r>
              <a:rPr lang="en-US" altLang="en-US" sz="1600" kern="0" baseline="-25000" dirty="0">
                <a:latin typeface="Times New Roman" panose="02020603050405020304" pitchFamily="18" charset="0"/>
                <a:cs typeface="Times New Roman" panose="02020603050405020304" pitchFamily="18" charset="0"/>
              </a:rPr>
              <a:t> </a:t>
            </a:r>
            <a:r>
              <a:rPr lang="en-US" altLang="en-US" sz="1600" kern="0" dirty="0">
                <a:latin typeface="Times New Roman" panose="02020603050405020304" pitchFamily="18" charset="0"/>
                <a:cs typeface="Times New Roman" panose="02020603050405020304" pitchFamily="18" charset="0"/>
              </a:rPr>
              <a:t>must lock </a:t>
            </a:r>
            <a:r>
              <a:rPr lang="en-US" altLang="en-US" sz="1600" kern="0" dirty="0">
                <a:solidFill>
                  <a:srgbClr val="7030A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before </a:t>
            </a:r>
            <a:r>
              <a:rPr lang="en-US" altLang="en-US" sz="1600" kern="0" dirty="0" err="1">
                <a:solidFill>
                  <a:srgbClr val="C00000"/>
                </a:solidFill>
                <a:latin typeface="Times New Roman" panose="02020603050405020304" pitchFamily="18" charset="0"/>
                <a:cs typeface="Times New Roman" panose="02020603050405020304" pitchFamily="18" charset="0"/>
              </a:rPr>
              <a:t>T</a:t>
            </a:r>
            <a:r>
              <a:rPr lang="en-US" altLang="en-US" sz="1600" i="1" kern="0" baseline="-25000" dirty="0" err="1">
                <a:solidFill>
                  <a:srgbClr val="C00000"/>
                </a:solidFill>
                <a:latin typeface="Times New Roman" panose="02020603050405020304" pitchFamily="18" charset="0"/>
                <a:cs typeface="Times New Roman" panose="02020603050405020304" pitchFamily="18" charset="0"/>
              </a:rPr>
              <a:t>k</a:t>
            </a:r>
            <a:r>
              <a:rPr lang="en-US" altLang="en-US" sz="1600" kern="0" baseline="-25000" dirty="0">
                <a:latin typeface="Times New Roman" panose="02020603050405020304" pitchFamily="18" charset="0"/>
                <a:cs typeface="Times New Roman" panose="02020603050405020304" pitchFamily="18" charset="0"/>
              </a:rPr>
              <a:t> </a:t>
            </a:r>
            <a:r>
              <a:rPr lang="en-US" altLang="en-US" sz="1600" kern="0" dirty="0">
                <a:latin typeface="Times New Roman" panose="02020603050405020304" pitchFamily="18" charset="0"/>
                <a:cs typeface="Times New Roman" panose="02020603050405020304" pitchFamily="18" charset="0"/>
              </a:rPr>
              <a:t>does. So the schedule </a:t>
            </a:r>
            <a:r>
              <a:rPr lang="en-US" altLang="en-US" sz="1600" kern="0" dirty="0">
                <a:solidFill>
                  <a:srgbClr val="FF0000"/>
                </a:solidFill>
                <a:latin typeface="Times New Roman" panose="02020603050405020304" pitchFamily="18" charset="0"/>
                <a:cs typeface="Times New Roman" panose="02020603050405020304" pitchFamily="18" charset="0"/>
              </a:rPr>
              <a:t>S</a:t>
            </a:r>
            <a:r>
              <a:rPr lang="en-US" altLang="en-US" sz="1600" kern="0" dirty="0">
                <a:latin typeface="Times New Roman" panose="02020603050405020304" pitchFamily="18" charset="0"/>
                <a:cs typeface="Times New Roman" panose="02020603050405020304" pitchFamily="18" charset="0"/>
              </a:rPr>
              <a:t> looks like </a:t>
            </a:r>
            <a:r>
              <a:rPr lang="en-US" altLang="en-US" sz="1600" kern="0" dirty="0">
                <a:solidFill>
                  <a:srgbClr val="FF0000"/>
                </a:solidFill>
                <a:latin typeface="Times New Roman" panose="02020603050405020304" pitchFamily="18" charset="0"/>
                <a:cs typeface="Times New Roman" panose="02020603050405020304" pitchFamily="18" charset="0"/>
              </a:rPr>
              <a:t>S</a:t>
            </a:r>
            <a:r>
              <a:rPr lang="en-US" altLang="en-US" sz="1600" kern="0" dirty="0">
                <a:latin typeface="Times New Roman" panose="02020603050405020304" pitchFamily="18" charset="0"/>
                <a:cs typeface="Times New Roman" panose="02020603050405020304" pitchFamily="18" charset="0"/>
              </a:rPr>
              <a:t> = … </a:t>
            </a:r>
            <a:r>
              <a:rPr lang="en-US" altLang="en-US" sz="1600" i="1" kern="0" dirty="0">
                <a:solidFill>
                  <a:srgbClr val="00B050"/>
                </a:solidFill>
                <a:latin typeface="Times New Roman" panose="02020603050405020304" pitchFamily="18" charset="0"/>
                <a:cs typeface="Times New Roman" panose="02020603050405020304" pitchFamily="18" charset="0"/>
              </a:rPr>
              <a:t>l</a:t>
            </a:r>
            <a:r>
              <a:rPr lang="en-US" altLang="en-US" sz="1600" kern="0" baseline="-25000" dirty="0">
                <a:solidFill>
                  <a:srgbClr val="00B050"/>
                </a:solidFill>
                <a:latin typeface="Times New Roman" panose="02020603050405020304" pitchFamily="18" charset="0"/>
                <a:cs typeface="Times New Roman" panose="02020603050405020304" pitchFamily="18" charset="0"/>
              </a:rPr>
              <a:t>1</a:t>
            </a:r>
            <a:r>
              <a:rPr lang="en-US" altLang="en-US" sz="1600" kern="0" dirty="0">
                <a:solidFill>
                  <a:srgbClr val="00B05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 </a:t>
            </a:r>
            <a:r>
              <a:rPr lang="en-US" altLang="en-US" sz="1600" i="1" kern="0" dirty="0">
                <a:solidFill>
                  <a:srgbClr val="00B05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a:t>
            </a:r>
            <a:r>
              <a:rPr lang="en-US" altLang="en-US" sz="1600" i="1" kern="0" dirty="0">
                <a:latin typeface="Times New Roman" panose="02020603050405020304" pitchFamily="18" charset="0"/>
                <a:cs typeface="Times New Roman" panose="02020603050405020304" pitchFamily="18" charset="0"/>
              </a:rPr>
              <a:t> </a:t>
            </a:r>
            <a:r>
              <a:rPr lang="en-US" altLang="en-US" sz="1600" i="1" kern="0" dirty="0" err="1">
                <a:solidFill>
                  <a:srgbClr val="C00000"/>
                </a:solidFill>
                <a:latin typeface="Times New Roman" panose="02020603050405020304" pitchFamily="18" charset="0"/>
                <a:cs typeface="Times New Roman" panose="02020603050405020304" pitchFamily="18" charset="0"/>
              </a:rPr>
              <a:t>l</a:t>
            </a:r>
            <a:r>
              <a:rPr lang="en-US" altLang="en-US" sz="1600" i="1" kern="0" baseline="-25000" dirty="0" err="1">
                <a:solidFill>
                  <a:srgbClr val="C00000"/>
                </a:solidFill>
                <a:latin typeface="Times New Roman" panose="02020603050405020304" pitchFamily="18" charset="0"/>
                <a:cs typeface="Times New Roman" panose="02020603050405020304" pitchFamily="18" charset="0"/>
              </a:rPr>
              <a:t>k</a:t>
            </a:r>
            <a:r>
              <a:rPr lang="en-US" altLang="en-US" sz="1600" i="1" kern="0" baseline="-25000" dirty="0">
                <a:solidFill>
                  <a:srgbClr val="C00000"/>
                </a:solidFill>
                <a:latin typeface="Times New Roman" panose="02020603050405020304" pitchFamily="18" charset="0"/>
                <a:cs typeface="Times New Roman" panose="02020603050405020304" pitchFamily="18" charset="0"/>
              </a:rPr>
              <a:t> </a:t>
            </a:r>
            <a:r>
              <a:rPr lang="en-US" altLang="en-US" sz="1600" kern="0" dirty="0">
                <a:solidFill>
                  <a:srgbClr val="C0000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 </a:t>
            </a:r>
            <a:r>
              <a:rPr lang="en-US" altLang="en-US" sz="1600" i="1" kern="0" dirty="0">
                <a:solidFill>
                  <a:srgbClr val="C00000"/>
                </a:solidFill>
                <a:latin typeface="Times New Roman" panose="02020603050405020304" pitchFamily="18" charset="0"/>
                <a:cs typeface="Times New Roman" panose="02020603050405020304" pitchFamily="18" charset="0"/>
              </a:rPr>
              <a:t>a’</a:t>
            </a:r>
            <a:r>
              <a:rPr lang="en-US" altLang="en-US" sz="1600" i="1" kern="0" dirty="0">
                <a:latin typeface="Times New Roman" panose="02020603050405020304" pitchFamily="18" charset="0"/>
                <a:cs typeface="Times New Roman" panose="02020603050405020304" pitchFamily="18" charset="0"/>
              </a:rPr>
              <a:t>…</a:t>
            </a:r>
            <a:r>
              <a:rPr lang="en-US" altLang="en-US" sz="1600" kern="0" dirty="0">
                <a:latin typeface="Times New Roman" panose="02020603050405020304" pitchFamily="18" charset="0"/>
                <a:cs typeface="Times New Roman" panose="02020603050405020304" pitchFamily="18" charset="0"/>
              </a:rPr>
              <a:t> </a:t>
            </a:r>
          </a:p>
          <a:p>
            <a:pPr marL="0" indent="0" eaLnBrk="1" hangingPunct="1">
              <a:buFontTx/>
              <a:buNone/>
              <a:defRPr/>
            </a:pPr>
            <a:r>
              <a:rPr lang="en-US" altLang="en-US" sz="1600" kern="0" dirty="0">
                <a:latin typeface="Times New Roman" panose="02020603050405020304" pitchFamily="18" charset="0"/>
                <a:cs typeface="Times New Roman" panose="02020603050405020304" pitchFamily="18" charset="0"/>
              </a:rPr>
              <a:t>     </a:t>
            </a:r>
            <a:r>
              <a:rPr lang="en-US" altLang="en-US" sz="1600" kern="0" dirty="0" err="1">
                <a:solidFill>
                  <a:srgbClr val="C00000"/>
                </a:solidFill>
                <a:latin typeface="Times New Roman" panose="02020603050405020304" pitchFamily="18" charset="0"/>
                <a:cs typeface="Times New Roman" panose="02020603050405020304" pitchFamily="18" charset="0"/>
              </a:rPr>
              <a:t>T</a:t>
            </a:r>
            <a:r>
              <a:rPr lang="en-US" altLang="en-US" sz="1600" i="1" kern="0" baseline="-25000" dirty="0" err="1">
                <a:solidFill>
                  <a:srgbClr val="C00000"/>
                </a:solidFill>
                <a:latin typeface="Times New Roman" panose="02020603050405020304" pitchFamily="18" charset="0"/>
                <a:cs typeface="Times New Roman" panose="02020603050405020304" pitchFamily="18" charset="0"/>
              </a:rPr>
              <a:t>k</a:t>
            </a:r>
            <a:r>
              <a:rPr lang="en-US" altLang="en-US" sz="1600" kern="0" dirty="0">
                <a:latin typeface="Times New Roman" panose="02020603050405020304" pitchFamily="18" charset="0"/>
                <a:cs typeface="Times New Roman" panose="02020603050405020304" pitchFamily="18" charset="0"/>
              </a:rPr>
              <a:t> cannot lock </a:t>
            </a:r>
            <a:r>
              <a:rPr lang="en-US" altLang="en-US" sz="1600" kern="0" dirty="0">
                <a:solidFill>
                  <a:srgbClr val="7030A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before </a:t>
            </a:r>
            <a:r>
              <a:rPr lang="en-US" altLang="en-US" sz="1600" kern="0" dirty="0">
                <a:solidFill>
                  <a:srgbClr val="00B050"/>
                </a:solidFill>
                <a:latin typeface="Times New Roman" panose="02020603050405020304" pitchFamily="18" charset="0"/>
                <a:cs typeface="Times New Roman" panose="02020603050405020304" pitchFamily="18" charset="0"/>
              </a:rPr>
              <a:t>T</a:t>
            </a:r>
            <a:r>
              <a:rPr lang="en-US" altLang="en-US" sz="1600" kern="0" baseline="-25000" dirty="0">
                <a:solidFill>
                  <a:srgbClr val="00B050"/>
                </a:solidFill>
                <a:latin typeface="Times New Roman" panose="02020603050405020304" pitchFamily="18" charset="0"/>
                <a:cs typeface="Times New Roman" panose="02020603050405020304" pitchFamily="18" charset="0"/>
              </a:rPr>
              <a:t>1</a:t>
            </a:r>
            <a:r>
              <a:rPr lang="en-US" altLang="en-US" sz="1600" kern="0" baseline="-25000" dirty="0">
                <a:latin typeface="Times New Roman" panose="02020603050405020304" pitchFamily="18" charset="0"/>
                <a:cs typeface="Times New Roman" panose="02020603050405020304" pitchFamily="18" charset="0"/>
              </a:rPr>
              <a:t> </a:t>
            </a:r>
            <a:r>
              <a:rPr lang="en-US" altLang="en-US" sz="1600" kern="0" dirty="0">
                <a:latin typeface="Times New Roman" panose="02020603050405020304" pitchFamily="18" charset="0"/>
                <a:cs typeface="Times New Roman" panose="02020603050405020304" pitchFamily="18" charset="0"/>
              </a:rPr>
              <a:t>unlocks </a:t>
            </a:r>
            <a:r>
              <a:rPr lang="en-US" altLang="en-US" sz="1600" kern="0" dirty="0">
                <a:solidFill>
                  <a:srgbClr val="7030A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So </a:t>
            </a:r>
            <a:r>
              <a:rPr lang="en-US" altLang="en-US" sz="1600" kern="0" dirty="0">
                <a:solidFill>
                  <a:srgbClr val="FF0000"/>
                </a:solidFill>
                <a:latin typeface="Times New Roman" panose="02020603050405020304" pitchFamily="18" charset="0"/>
                <a:cs typeface="Times New Roman" panose="02020603050405020304" pitchFamily="18" charset="0"/>
              </a:rPr>
              <a:t>S</a:t>
            </a:r>
            <a:r>
              <a:rPr lang="en-US" altLang="en-US" sz="1600" kern="0" dirty="0">
                <a:latin typeface="Times New Roman" panose="02020603050405020304" pitchFamily="18" charset="0"/>
                <a:cs typeface="Times New Roman" panose="02020603050405020304" pitchFamily="18" charset="0"/>
              </a:rPr>
              <a:t> = … </a:t>
            </a:r>
            <a:r>
              <a:rPr lang="en-US" altLang="en-US" sz="1600" i="1" kern="0" dirty="0">
                <a:solidFill>
                  <a:srgbClr val="00B050"/>
                </a:solidFill>
                <a:latin typeface="Times New Roman" panose="02020603050405020304" pitchFamily="18" charset="0"/>
                <a:cs typeface="Times New Roman" panose="02020603050405020304" pitchFamily="18" charset="0"/>
              </a:rPr>
              <a:t>l</a:t>
            </a:r>
            <a:r>
              <a:rPr lang="en-US" altLang="en-US" sz="1600" kern="0" baseline="-25000" dirty="0">
                <a:solidFill>
                  <a:srgbClr val="00B050"/>
                </a:solidFill>
                <a:latin typeface="Times New Roman" panose="02020603050405020304" pitchFamily="18" charset="0"/>
                <a:cs typeface="Times New Roman" panose="02020603050405020304" pitchFamily="18" charset="0"/>
              </a:rPr>
              <a:t>1</a:t>
            </a:r>
            <a:r>
              <a:rPr lang="en-US" altLang="en-US" sz="1600" kern="0" dirty="0">
                <a:solidFill>
                  <a:srgbClr val="00B05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 </a:t>
            </a:r>
            <a:r>
              <a:rPr lang="en-US" altLang="en-US" sz="1600" i="1" kern="0" dirty="0">
                <a:solidFill>
                  <a:srgbClr val="00B05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 </a:t>
            </a:r>
            <a:r>
              <a:rPr lang="en-US" altLang="en-US" sz="1600" i="1" kern="0" dirty="0">
                <a:solidFill>
                  <a:srgbClr val="00B050"/>
                </a:solidFill>
                <a:latin typeface="Times New Roman" panose="02020603050405020304" pitchFamily="18" charset="0"/>
                <a:cs typeface="Times New Roman" panose="02020603050405020304" pitchFamily="18" charset="0"/>
              </a:rPr>
              <a:t>u</a:t>
            </a:r>
            <a:r>
              <a:rPr lang="en-US" altLang="en-US" sz="1600" kern="0" baseline="-25000" dirty="0">
                <a:solidFill>
                  <a:srgbClr val="00B050"/>
                </a:solidFill>
                <a:latin typeface="Times New Roman" panose="02020603050405020304" pitchFamily="18" charset="0"/>
                <a:cs typeface="Times New Roman" panose="02020603050405020304" pitchFamily="18" charset="0"/>
              </a:rPr>
              <a:t>1</a:t>
            </a:r>
            <a:r>
              <a:rPr lang="en-US" altLang="en-US" sz="1600" kern="0" dirty="0">
                <a:solidFill>
                  <a:srgbClr val="00B05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a:t>
            </a:r>
            <a:r>
              <a:rPr lang="en-US" altLang="en-US" sz="1600" i="1" kern="0" dirty="0">
                <a:latin typeface="Times New Roman" panose="02020603050405020304" pitchFamily="18" charset="0"/>
                <a:cs typeface="Times New Roman" panose="02020603050405020304" pitchFamily="18" charset="0"/>
              </a:rPr>
              <a:t> </a:t>
            </a:r>
            <a:r>
              <a:rPr lang="en-US" altLang="en-US" sz="1600" i="1" kern="0" dirty="0" err="1">
                <a:solidFill>
                  <a:srgbClr val="C00000"/>
                </a:solidFill>
                <a:latin typeface="Times New Roman" panose="02020603050405020304" pitchFamily="18" charset="0"/>
                <a:cs typeface="Times New Roman" panose="02020603050405020304" pitchFamily="18" charset="0"/>
              </a:rPr>
              <a:t>l</a:t>
            </a:r>
            <a:r>
              <a:rPr lang="en-US" altLang="en-US" sz="1600" i="1" kern="0" baseline="-25000" dirty="0" err="1">
                <a:solidFill>
                  <a:srgbClr val="C00000"/>
                </a:solidFill>
                <a:latin typeface="Times New Roman" panose="02020603050405020304" pitchFamily="18" charset="0"/>
                <a:cs typeface="Times New Roman" panose="02020603050405020304" pitchFamily="18" charset="0"/>
              </a:rPr>
              <a:t>k</a:t>
            </a:r>
            <a:r>
              <a:rPr lang="en-US" altLang="en-US" sz="1600" i="1" kern="0" baseline="-25000" dirty="0">
                <a:solidFill>
                  <a:srgbClr val="C00000"/>
                </a:solidFill>
                <a:latin typeface="Times New Roman" panose="02020603050405020304" pitchFamily="18" charset="0"/>
                <a:cs typeface="Times New Roman" panose="02020603050405020304" pitchFamily="18" charset="0"/>
              </a:rPr>
              <a:t> </a:t>
            </a:r>
            <a:r>
              <a:rPr lang="en-US" altLang="en-US" sz="1600" kern="0" dirty="0">
                <a:solidFill>
                  <a:srgbClr val="C0000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 </a:t>
            </a:r>
            <a:r>
              <a:rPr lang="en-US" altLang="en-US" sz="1600" i="1" kern="0" dirty="0">
                <a:solidFill>
                  <a:srgbClr val="C00000"/>
                </a:solidFill>
                <a:latin typeface="Times New Roman" panose="02020603050405020304" pitchFamily="18" charset="0"/>
                <a:cs typeface="Times New Roman" panose="02020603050405020304" pitchFamily="18" charset="0"/>
              </a:rPr>
              <a:t>a’</a:t>
            </a:r>
            <a:r>
              <a:rPr lang="en-US" altLang="en-US" sz="1600" i="1" kern="0" dirty="0">
                <a:latin typeface="Times New Roman" panose="02020603050405020304" pitchFamily="18" charset="0"/>
                <a:cs typeface="Times New Roman" panose="02020603050405020304" pitchFamily="18" charset="0"/>
              </a:rPr>
              <a:t>…</a:t>
            </a:r>
            <a:r>
              <a:rPr lang="en-US" altLang="en-US" sz="1600" kern="0" dirty="0">
                <a:latin typeface="Times New Roman" panose="02020603050405020304" pitchFamily="18" charset="0"/>
                <a:cs typeface="Times New Roman" panose="02020603050405020304" pitchFamily="18" charset="0"/>
              </a:rPr>
              <a:t> .  Since </a:t>
            </a:r>
            <a:r>
              <a:rPr lang="en-US" altLang="en-US" sz="1600" kern="0" dirty="0">
                <a:solidFill>
                  <a:srgbClr val="FF0000"/>
                </a:solidFill>
                <a:latin typeface="Times New Roman" panose="02020603050405020304" pitchFamily="18" charset="0"/>
                <a:cs typeface="Times New Roman" panose="02020603050405020304" pitchFamily="18" charset="0"/>
              </a:rPr>
              <a:t>S</a:t>
            </a:r>
            <a:r>
              <a:rPr lang="en-US" altLang="en-US" sz="1600" kern="0" dirty="0">
                <a:latin typeface="Times New Roman" panose="02020603050405020304" pitchFamily="18" charset="0"/>
                <a:cs typeface="Times New Roman" panose="02020603050405020304" pitchFamily="18" charset="0"/>
              </a:rPr>
              <a:t> is 2PL, the first unlock of </a:t>
            </a:r>
            <a:r>
              <a:rPr lang="en-US" altLang="en-US" sz="1600" kern="0" dirty="0" err="1">
                <a:solidFill>
                  <a:srgbClr val="C00000"/>
                </a:solidFill>
                <a:latin typeface="Times New Roman" panose="02020603050405020304" pitchFamily="18" charset="0"/>
                <a:cs typeface="Times New Roman" panose="02020603050405020304" pitchFamily="18" charset="0"/>
              </a:rPr>
              <a:t>T</a:t>
            </a:r>
            <a:r>
              <a:rPr lang="en-US" altLang="en-US" sz="1600" i="1" kern="0" baseline="-25000" dirty="0" err="1">
                <a:solidFill>
                  <a:srgbClr val="C00000"/>
                </a:solidFill>
                <a:latin typeface="Times New Roman" panose="02020603050405020304" pitchFamily="18" charset="0"/>
                <a:cs typeface="Times New Roman" panose="02020603050405020304" pitchFamily="18" charset="0"/>
              </a:rPr>
              <a:t>k</a:t>
            </a:r>
            <a:r>
              <a:rPr lang="en-US" altLang="en-US" sz="1600" kern="0" baseline="-25000" dirty="0">
                <a:latin typeface="Times New Roman" panose="02020603050405020304" pitchFamily="18" charset="0"/>
                <a:cs typeface="Times New Roman" panose="02020603050405020304" pitchFamily="18" charset="0"/>
              </a:rPr>
              <a:t> </a:t>
            </a:r>
            <a:r>
              <a:rPr lang="en-US" altLang="en-US" sz="1600" kern="0" dirty="0">
                <a:latin typeface="Times New Roman" panose="02020603050405020304" pitchFamily="18" charset="0"/>
                <a:cs typeface="Times New Roman" panose="02020603050405020304" pitchFamily="18" charset="0"/>
              </a:rPr>
              <a:t>must appear after </a:t>
            </a:r>
            <a:r>
              <a:rPr lang="en-US" altLang="en-US" sz="1600" i="1" kern="0" dirty="0" err="1">
                <a:solidFill>
                  <a:srgbClr val="C00000"/>
                </a:solidFill>
                <a:latin typeface="Times New Roman" panose="02020603050405020304" pitchFamily="18" charset="0"/>
                <a:cs typeface="Times New Roman" panose="02020603050405020304" pitchFamily="18" charset="0"/>
              </a:rPr>
              <a:t>l</a:t>
            </a:r>
            <a:r>
              <a:rPr lang="en-US" altLang="en-US" sz="1600" i="1" kern="0" baseline="-25000" dirty="0" err="1">
                <a:solidFill>
                  <a:srgbClr val="C00000"/>
                </a:solidFill>
                <a:latin typeface="Times New Roman" panose="02020603050405020304" pitchFamily="18" charset="0"/>
                <a:cs typeface="Times New Roman" panose="02020603050405020304" pitchFamily="18" charset="0"/>
              </a:rPr>
              <a:t>k</a:t>
            </a:r>
            <a:r>
              <a:rPr lang="en-US" altLang="en-US" sz="1600" i="1" kern="0" baseline="-25000" dirty="0">
                <a:solidFill>
                  <a:srgbClr val="C00000"/>
                </a:solidFill>
                <a:latin typeface="Times New Roman" panose="02020603050405020304" pitchFamily="18" charset="0"/>
                <a:cs typeface="Times New Roman" panose="02020603050405020304" pitchFamily="18" charset="0"/>
              </a:rPr>
              <a:t> </a:t>
            </a:r>
            <a:r>
              <a:rPr lang="en-US" altLang="en-US" sz="1600" kern="0" dirty="0">
                <a:solidFill>
                  <a:srgbClr val="C0000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 thus after </a:t>
            </a:r>
            <a:r>
              <a:rPr lang="en-US" altLang="en-US" sz="1600" i="1" kern="0" dirty="0">
                <a:solidFill>
                  <a:srgbClr val="00B050"/>
                </a:solidFill>
                <a:latin typeface="Times New Roman" panose="02020603050405020304" pitchFamily="18" charset="0"/>
                <a:cs typeface="Times New Roman" panose="02020603050405020304" pitchFamily="18" charset="0"/>
              </a:rPr>
              <a:t>u</a:t>
            </a:r>
            <a:r>
              <a:rPr lang="en-US" altLang="en-US" sz="1600" kern="0" baseline="-25000" dirty="0">
                <a:solidFill>
                  <a:srgbClr val="00B050"/>
                </a:solidFill>
                <a:latin typeface="Times New Roman" panose="02020603050405020304" pitchFamily="18" charset="0"/>
                <a:cs typeface="Times New Roman" panose="02020603050405020304" pitchFamily="18" charset="0"/>
              </a:rPr>
              <a:t>1</a:t>
            </a:r>
            <a:r>
              <a:rPr lang="en-US" altLang="en-US" sz="1600" kern="0" dirty="0">
                <a:solidFill>
                  <a:srgbClr val="00B05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But this contradicts the assumption that </a:t>
            </a:r>
            <a:r>
              <a:rPr lang="en-US" altLang="en-US" sz="1600" kern="0" dirty="0">
                <a:solidFill>
                  <a:srgbClr val="00B050"/>
                </a:solidFill>
                <a:latin typeface="Times New Roman" panose="02020603050405020304" pitchFamily="18" charset="0"/>
                <a:cs typeface="Times New Roman" panose="02020603050405020304" pitchFamily="18" charset="0"/>
              </a:rPr>
              <a:t>T</a:t>
            </a:r>
            <a:r>
              <a:rPr lang="en-US" altLang="en-US" sz="1600" kern="0" baseline="-25000" dirty="0">
                <a:solidFill>
                  <a:srgbClr val="00B050"/>
                </a:solidFill>
                <a:latin typeface="Times New Roman" panose="02020603050405020304" pitchFamily="18" charset="0"/>
                <a:cs typeface="Times New Roman" panose="02020603050405020304" pitchFamily="18" charset="0"/>
              </a:rPr>
              <a:t>1</a:t>
            </a:r>
            <a:r>
              <a:rPr lang="en-US" altLang="en-US" sz="1600" kern="0" dirty="0">
                <a:latin typeface="Times New Roman" panose="02020603050405020304" pitchFamily="18" charset="0"/>
                <a:cs typeface="Times New Roman" panose="02020603050405020304" pitchFamily="18" charset="0"/>
              </a:rPr>
              <a:t> starts its unlock the latest. </a:t>
            </a:r>
          </a:p>
          <a:p>
            <a:pPr marL="0" indent="0" eaLnBrk="1" hangingPunct="1">
              <a:buFontTx/>
              <a:buNone/>
              <a:defRPr/>
            </a:pPr>
            <a:r>
              <a:rPr lang="en-US" altLang="en-US" sz="1600" kern="0" dirty="0">
                <a:latin typeface="Times New Roman" panose="02020603050405020304" pitchFamily="18" charset="0"/>
                <a:cs typeface="Times New Roman" panose="02020603050405020304" pitchFamily="18" charset="0"/>
              </a:rPr>
              <a:t>     Thus, in the schedule </a:t>
            </a:r>
            <a:r>
              <a:rPr lang="en-US" altLang="en-US" sz="1600" kern="0" dirty="0">
                <a:solidFill>
                  <a:srgbClr val="FF0000"/>
                </a:solidFill>
                <a:latin typeface="Times New Roman" panose="02020603050405020304" pitchFamily="18" charset="0"/>
                <a:cs typeface="Times New Roman" panose="02020603050405020304" pitchFamily="18" charset="0"/>
              </a:rPr>
              <a:t>S</a:t>
            </a:r>
            <a:r>
              <a:rPr lang="en-US" altLang="en-US" sz="1600" kern="0" dirty="0">
                <a:latin typeface="Times New Roman" panose="02020603050405020304" pitchFamily="18" charset="0"/>
                <a:cs typeface="Times New Roman" panose="02020603050405020304" pitchFamily="18" charset="0"/>
              </a:rPr>
              <a:t>, there is no action by transactions other than </a:t>
            </a:r>
            <a:r>
              <a:rPr lang="en-US" altLang="en-US" sz="1600" kern="0" dirty="0">
                <a:solidFill>
                  <a:srgbClr val="00B050"/>
                </a:solidFill>
                <a:latin typeface="Times New Roman" panose="02020603050405020304" pitchFamily="18" charset="0"/>
                <a:cs typeface="Times New Roman" panose="02020603050405020304" pitchFamily="18" charset="0"/>
              </a:rPr>
              <a:t>T</a:t>
            </a:r>
            <a:r>
              <a:rPr lang="en-US" altLang="en-US" sz="1600" kern="0" baseline="-25000" dirty="0">
                <a:solidFill>
                  <a:srgbClr val="00B050"/>
                </a:solidFill>
                <a:latin typeface="Times New Roman" panose="02020603050405020304" pitchFamily="18" charset="0"/>
                <a:cs typeface="Times New Roman" panose="02020603050405020304" pitchFamily="18" charset="0"/>
              </a:rPr>
              <a:t>1</a:t>
            </a:r>
            <a:r>
              <a:rPr lang="en-US" altLang="en-US" sz="1600" kern="0" dirty="0">
                <a:latin typeface="Times New Roman" panose="02020603050405020304" pitchFamily="18" charset="0"/>
                <a:cs typeface="Times New Roman" panose="02020603050405020304" pitchFamily="18" charset="0"/>
              </a:rPr>
              <a:t> that conflicts an action of </a:t>
            </a:r>
            <a:r>
              <a:rPr lang="en-US" altLang="en-US" sz="1600" kern="0" dirty="0">
                <a:solidFill>
                  <a:srgbClr val="00B050"/>
                </a:solidFill>
                <a:latin typeface="Times New Roman" panose="02020603050405020304" pitchFamily="18" charset="0"/>
                <a:cs typeface="Times New Roman" panose="02020603050405020304" pitchFamily="18" charset="0"/>
              </a:rPr>
              <a:t>T</a:t>
            </a:r>
            <a:r>
              <a:rPr lang="en-US" altLang="en-US" sz="1600" kern="0" baseline="-25000" dirty="0">
                <a:solidFill>
                  <a:srgbClr val="00B050"/>
                </a:solidFill>
                <a:latin typeface="Times New Roman" panose="02020603050405020304" pitchFamily="18" charset="0"/>
                <a:cs typeface="Times New Roman" panose="02020603050405020304" pitchFamily="18" charset="0"/>
              </a:rPr>
              <a:t>1 </a:t>
            </a:r>
            <a:r>
              <a:rPr lang="en-US" altLang="en-US" sz="1600" kern="0" dirty="0">
                <a:latin typeface="Times New Roman" panose="02020603050405020304" pitchFamily="18" charset="0"/>
                <a:cs typeface="Times New Roman" panose="02020603050405020304" pitchFamily="18" charset="0"/>
              </a:rPr>
              <a:t>and appears after the conflicting action of </a:t>
            </a:r>
            <a:r>
              <a:rPr lang="en-US" altLang="en-US" sz="1600" kern="0" dirty="0">
                <a:solidFill>
                  <a:srgbClr val="00B050"/>
                </a:solidFill>
                <a:latin typeface="Times New Roman" panose="02020603050405020304" pitchFamily="18" charset="0"/>
                <a:cs typeface="Times New Roman" panose="02020603050405020304" pitchFamily="18" charset="0"/>
              </a:rPr>
              <a:t>T</a:t>
            </a:r>
            <a:r>
              <a:rPr lang="en-US" altLang="en-US" sz="1600" kern="0" baseline="-25000" dirty="0">
                <a:solidFill>
                  <a:srgbClr val="00B050"/>
                </a:solidFill>
                <a:latin typeface="Times New Roman" panose="02020603050405020304" pitchFamily="18" charset="0"/>
                <a:cs typeface="Times New Roman" panose="02020603050405020304" pitchFamily="18" charset="0"/>
              </a:rPr>
              <a:t>1</a:t>
            </a:r>
            <a:r>
              <a:rPr lang="en-US" altLang="en-US" sz="1600" kern="0" dirty="0">
                <a:latin typeface="Times New Roman" panose="02020603050405020304" pitchFamily="18" charset="0"/>
                <a:cs typeface="Times New Roman" panose="02020603050405020304" pitchFamily="18" charset="0"/>
              </a:rPr>
              <a:t>.  So, we can swap the actions in </a:t>
            </a:r>
            <a:r>
              <a:rPr lang="en-US" altLang="en-US" sz="1600" kern="0" dirty="0">
                <a:solidFill>
                  <a:srgbClr val="FF0000"/>
                </a:solidFill>
                <a:latin typeface="Times New Roman" panose="02020603050405020304" pitchFamily="18" charset="0"/>
                <a:cs typeface="Times New Roman" panose="02020603050405020304" pitchFamily="18" charset="0"/>
              </a:rPr>
              <a:t>S</a:t>
            </a:r>
            <a:r>
              <a:rPr lang="en-US" altLang="en-US" sz="1600" kern="0" dirty="0">
                <a:latin typeface="Times New Roman" panose="02020603050405020304" pitchFamily="18" charset="0"/>
                <a:cs typeface="Times New Roman" panose="02020603050405020304" pitchFamily="18" charset="0"/>
              </a:rPr>
              <a:t> to move all actions of </a:t>
            </a:r>
            <a:r>
              <a:rPr lang="en-US" altLang="en-US" sz="1600" kern="0" dirty="0">
                <a:solidFill>
                  <a:srgbClr val="00B050"/>
                </a:solidFill>
                <a:latin typeface="Times New Roman" panose="02020603050405020304" pitchFamily="18" charset="0"/>
                <a:cs typeface="Times New Roman" panose="02020603050405020304" pitchFamily="18" charset="0"/>
              </a:rPr>
              <a:t>T</a:t>
            </a:r>
            <a:r>
              <a:rPr lang="en-US" altLang="en-US" sz="1600" kern="0" baseline="-25000" dirty="0">
                <a:solidFill>
                  <a:srgbClr val="00B050"/>
                </a:solidFill>
                <a:latin typeface="Times New Roman" panose="02020603050405020304" pitchFamily="18" charset="0"/>
                <a:cs typeface="Times New Roman" panose="02020603050405020304" pitchFamily="18" charset="0"/>
              </a:rPr>
              <a:t>1</a:t>
            </a:r>
            <a:r>
              <a:rPr lang="en-US" altLang="en-US" sz="1600" kern="0" baseline="-25000" dirty="0">
                <a:latin typeface="Times New Roman" panose="02020603050405020304" pitchFamily="18" charset="0"/>
                <a:cs typeface="Times New Roman" panose="02020603050405020304" pitchFamily="18" charset="0"/>
              </a:rPr>
              <a:t> </a:t>
            </a:r>
            <a:r>
              <a:rPr lang="en-US" altLang="en-US" sz="1600" kern="0" dirty="0">
                <a:latin typeface="Times New Roman" panose="02020603050405020304" pitchFamily="18" charset="0"/>
                <a:cs typeface="Times New Roman" panose="02020603050405020304" pitchFamily="18" charset="0"/>
              </a:rPr>
              <a:t>to the tail of the schedule. The new schedule has a form </a:t>
            </a:r>
            <a:r>
              <a:rPr lang="en-US" altLang="en-US" sz="1600" kern="0" dirty="0">
                <a:solidFill>
                  <a:srgbClr val="FF0000"/>
                </a:solidFill>
                <a:latin typeface="Times New Roman" panose="02020603050405020304" pitchFamily="18" charset="0"/>
                <a:cs typeface="Times New Roman" panose="02020603050405020304" pitchFamily="18" charset="0"/>
              </a:rPr>
              <a:t>S</a:t>
            </a:r>
            <a:r>
              <a:rPr lang="en-US" altLang="en-US" sz="1600" kern="0" baseline="-25000" dirty="0">
                <a:solidFill>
                  <a:srgbClr val="FF0000"/>
                </a:solidFill>
                <a:latin typeface="Times New Roman" panose="02020603050405020304" pitchFamily="18" charset="0"/>
                <a:cs typeface="Times New Roman" panose="02020603050405020304" pitchFamily="18" charset="0"/>
              </a:rPr>
              <a:t>1</a:t>
            </a:r>
            <a:r>
              <a:rPr lang="en-US" altLang="en-US" sz="1600" kern="0" dirty="0">
                <a:solidFill>
                  <a:srgbClr val="FF0000"/>
                </a:solidFill>
                <a:latin typeface="Times New Roman" panose="02020603050405020304" pitchFamily="18" charset="0"/>
                <a:cs typeface="Times New Roman" panose="02020603050405020304" pitchFamily="18" charset="0"/>
              </a:rPr>
              <a:t> = </a:t>
            </a:r>
            <a:r>
              <a:rPr lang="el-GR" altLang="en-US" sz="1600" kern="0" dirty="0">
                <a:solidFill>
                  <a:srgbClr val="FF0000"/>
                </a:solidFill>
                <a:latin typeface="Times New Roman" panose="02020603050405020304" pitchFamily="18" charset="0"/>
                <a:cs typeface="Times New Roman" panose="02020603050405020304" pitchFamily="18" charset="0"/>
              </a:rPr>
              <a:t>α</a:t>
            </a:r>
            <a:r>
              <a:rPr lang="en-US" altLang="en-US" sz="1600" kern="0" baseline="-25000" dirty="0">
                <a:solidFill>
                  <a:srgbClr val="FF0000"/>
                </a:solidFill>
                <a:latin typeface="Times New Roman" panose="02020603050405020304" pitchFamily="18" charset="0"/>
                <a:cs typeface="Times New Roman" panose="02020603050405020304" pitchFamily="18" charset="0"/>
              </a:rPr>
              <a:t>1</a:t>
            </a:r>
            <a:r>
              <a:rPr lang="en-US" altLang="en-US" sz="1600" kern="0" dirty="0">
                <a:solidFill>
                  <a:srgbClr val="00B050"/>
                </a:solidFill>
                <a:latin typeface="Times New Roman" panose="02020603050405020304" pitchFamily="18" charset="0"/>
                <a:cs typeface="Times New Roman" panose="02020603050405020304" pitchFamily="18" charset="0"/>
              </a:rPr>
              <a:t>T</a:t>
            </a:r>
            <a:r>
              <a:rPr lang="en-US" altLang="en-US" sz="1600" kern="0" baseline="-25000" dirty="0">
                <a:solidFill>
                  <a:srgbClr val="00B050"/>
                </a:solidFill>
                <a:latin typeface="Times New Roman" panose="02020603050405020304" pitchFamily="18" charset="0"/>
                <a:cs typeface="Times New Roman" panose="02020603050405020304" pitchFamily="18" charset="0"/>
              </a:rPr>
              <a:t>1</a:t>
            </a:r>
            <a:r>
              <a:rPr lang="en-US" altLang="en-US" sz="1600" kern="0" dirty="0">
                <a:latin typeface="Times New Roman" panose="02020603050405020304" pitchFamily="18" charset="0"/>
                <a:cs typeface="Times New Roman" panose="02020603050405020304" pitchFamily="18" charset="0"/>
              </a:rPr>
              <a:t>. </a:t>
            </a:r>
          </a:p>
          <a:p>
            <a:pPr marL="0" indent="0" eaLnBrk="1" hangingPunct="1">
              <a:buFontTx/>
              <a:buNone/>
              <a:defRPr/>
            </a:pPr>
            <a:r>
              <a:rPr lang="en-US" altLang="en-US" sz="1600" kern="0" dirty="0">
                <a:latin typeface="Times New Roman" panose="02020603050405020304" pitchFamily="18" charset="0"/>
                <a:cs typeface="Times New Roman" panose="02020603050405020304" pitchFamily="18" charset="0"/>
              </a:rPr>
              <a:t>The new schedule </a:t>
            </a:r>
            <a:r>
              <a:rPr lang="en-US" altLang="en-US" sz="1600" kern="0" dirty="0">
                <a:solidFill>
                  <a:srgbClr val="FF0000"/>
                </a:solidFill>
                <a:latin typeface="Times New Roman" panose="02020603050405020304" pitchFamily="18" charset="0"/>
                <a:cs typeface="Times New Roman" panose="02020603050405020304" pitchFamily="18" charset="0"/>
              </a:rPr>
              <a:t>S</a:t>
            </a:r>
            <a:r>
              <a:rPr lang="en-US" altLang="en-US" sz="1600" kern="0" baseline="-25000" dirty="0">
                <a:solidFill>
                  <a:srgbClr val="FF0000"/>
                </a:solidFill>
                <a:latin typeface="Times New Roman" panose="02020603050405020304" pitchFamily="18" charset="0"/>
                <a:cs typeface="Times New Roman" panose="02020603050405020304" pitchFamily="18" charset="0"/>
              </a:rPr>
              <a:t>1</a:t>
            </a:r>
            <a:r>
              <a:rPr lang="en-US" altLang="en-US" sz="1600" kern="0" dirty="0">
                <a:latin typeface="Times New Roman" panose="02020603050405020304" pitchFamily="18" charset="0"/>
                <a:cs typeface="Times New Roman" panose="02020603050405020304" pitchFamily="18" charset="0"/>
              </a:rPr>
              <a:t> is equivalent to </a:t>
            </a:r>
            <a:r>
              <a:rPr lang="en-US" altLang="en-US" sz="1600" kern="0" dirty="0">
                <a:solidFill>
                  <a:srgbClr val="FF0000"/>
                </a:solidFill>
                <a:latin typeface="Times New Roman" panose="02020603050405020304" pitchFamily="18" charset="0"/>
                <a:cs typeface="Times New Roman" panose="02020603050405020304" pitchFamily="18" charset="0"/>
              </a:rPr>
              <a:t>S</a:t>
            </a:r>
            <a:r>
              <a:rPr lang="en-US" altLang="en-US" sz="1600" kern="0" dirty="0">
                <a:latin typeface="Times New Roman" panose="02020603050405020304" pitchFamily="18" charset="0"/>
                <a:cs typeface="Times New Roman" panose="02020603050405020304" pitchFamily="18" charset="0"/>
              </a:rPr>
              <a:t>. </a:t>
            </a:r>
          </a:p>
        </p:txBody>
      </p:sp>
      <p:sp>
        <p:nvSpPr>
          <p:cNvPr id="120836" name="TextBox 3"/>
          <p:cNvSpPr txBox="1">
            <a:spLocks noChangeArrowheads="1"/>
          </p:cNvSpPr>
          <p:nvPr/>
        </p:nvSpPr>
        <p:spPr bwMode="auto">
          <a:xfrm>
            <a:off x="473075" y="1138238"/>
            <a:ext cx="8118475" cy="708025"/>
          </a:xfrm>
          <a:prstGeom prst="rect">
            <a:avLst/>
          </a:prstGeom>
          <a:solidFill>
            <a:srgbClr val="FFFF00"/>
          </a:solidFill>
          <a:ln w="9525">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u="sng">
                <a:latin typeface="Times New Roman" panose="02020603050405020304" pitchFamily="18" charset="0"/>
                <a:cs typeface="Times New Roman" panose="02020603050405020304" pitchFamily="18" charset="0"/>
              </a:rPr>
              <a:t>Theorem.</a:t>
            </a:r>
            <a:r>
              <a:rPr lang="en-US" altLang="en-US" sz="2000">
                <a:latin typeface="Times New Roman" panose="02020603050405020304" pitchFamily="18" charset="0"/>
                <a:cs typeface="Times New Roman" panose="02020603050405020304" pitchFamily="18" charset="0"/>
              </a:rPr>
              <a:t> The execution of a 2PL schedule is equivalent to the serial schedule in which transactions are ordered by the time when they start to unlock.</a:t>
            </a:r>
          </a:p>
        </p:txBody>
      </p:sp>
      <p:sp>
        <p:nvSpPr>
          <p:cNvPr id="120837" name="TextBox 9"/>
          <p:cNvSpPr txBox="1">
            <a:spLocks noChangeArrowheads="1"/>
          </p:cNvSpPr>
          <p:nvPr/>
        </p:nvSpPr>
        <p:spPr bwMode="auto">
          <a:xfrm>
            <a:off x="6167438" y="66675"/>
            <a:ext cx="2908300" cy="738188"/>
          </a:xfrm>
          <a:prstGeom prst="rect">
            <a:avLst/>
          </a:prstGeom>
          <a:solidFill>
            <a:srgbClr val="92D050"/>
          </a:solidFill>
          <a:ln w="9525">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latin typeface="Times New Roman" panose="02020603050405020304" pitchFamily="18" charset="0"/>
                <a:cs typeface="Times New Roman" panose="02020603050405020304" pitchFamily="18" charset="0"/>
              </a:rPr>
              <a:t>Two actions </a:t>
            </a:r>
            <a:r>
              <a:rPr lang="en-US" altLang="en-US" sz="1400">
                <a:solidFill>
                  <a:srgbClr val="FF0000"/>
                </a:solidFill>
                <a:latin typeface="Times New Roman" panose="02020603050405020304" pitchFamily="18" charset="0"/>
                <a:cs typeface="Times New Roman" panose="02020603050405020304" pitchFamily="18" charset="0"/>
              </a:rPr>
              <a:t>conflict</a:t>
            </a:r>
            <a:r>
              <a:rPr lang="en-US" altLang="en-US" sz="1400">
                <a:latin typeface="Times New Roman" panose="02020603050405020304" pitchFamily="18" charset="0"/>
                <a:cs typeface="Times New Roman" panose="02020603050405020304" pitchFamily="18" charset="0"/>
              </a:rPr>
              <a:t> if  … they are by two transactions on the same element and at least one of the actions is write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8"/>
          <p:cNvSpPr>
            <a:spLocks noChangeArrowheads="1"/>
          </p:cNvSpPr>
          <p:nvPr/>
        </p:nvSpPr>
        <p:spPr bwMode="auto">
          <a:xfrm>
            <a:off x="896938" y="471488"/>
            <a:ext cx="73850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b="1" u="sng">
                <a:latin typeface="Times New Roman" panose="02020603050405020304" pitchFamily="18" charset="0"/>
                <a:cs typeface="Times New Roman" panose="02020603050405020304" pitchFamily="18" charset="0"/>
              </a:rPr>
              <a:t>Why does 2PL work?</a:t>
            </a:r>
          </a:p>
        </p:txBody>
      </p:sp>
      <p:sp>
        <p:nvSpPr>
          <p:cNvPr id="4" name="Rectangle 3"/>
          <p:cNvSpPr txBox="1">
            <a:spLocks noChangeArrowheads="1"/>
          </p:cNvSpPr>
          <p:nvPr/>
        </p:nvSpPr>
        <p:spPr bwMode="auto">
          <a:xfrm>
            <a:off x="473075" y="2041525"/>
            <a:ext cx="8118475" cy="4238625"/>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sz="1600" u="sng" kern="0" dirty="0">
                <a:latin typeface="Times New Roman" panose="02020603050405020304" pitchFamily="18" charset="0"/>
                <a:cs typeface="Times New Roman" panose="02020603050405020304" pitchFamily="18" charset="0"/>
              </a:rPr>
              <a:t>Proof</a:t>
            </a:r>
            <a:r>
              <a:rPr lang="en-US" altLang="en-US" sz="1600" kern="0" dirty="0">
                <a:latin typeface="Times New Roman" panose="02020603050405020304" pitchFamily="18" charset="0"/>
                <a:cs typeface="Times New Roman" panose="02020603050405020304" pitchFamily="18" charset="0"/>
              </a:rPr>
              <a:t>. Let </a:t>
            </a:r>
            <a:r>
              <a:rPr lang="en-US" altLang="en-US" sz="1600" kern="0" dirty="0">
                <a:solidFill>
                  <a:srgbClr val="FF0000"/>
                </a:solidFill>
                <a:latin typeface="Times New Roman" panose="02020603050405020304" pitchFamily="18" charset="0"/>
                <a:cs typeface="Times New Roman" panose="02020603050405020304" pitchFamily="18" charset="0"/>
              </a:rPr>
              <a:t>S</a:t>
            </a:r>
            <a:r>
              <a:rPr lang="en-US" altLang="en-US" sz="1600" kern="0" dirty="0">
                <a:latin typeface="Times New Roman" panose="02020603050405020304" pitchFamily="18" charset="0"/>
                <a:cs typeface="Times New Roman" panose="02020603050405020304" pitchFamily="18" charset="0"/>
              </a:rPr>
              <a:t> be a 2PL schedule in which transaction </a:t>
            </a:r>
            <a:r>
              <a:rPr lang="en-US" altLang="en-US" sz="1600" kern="0" dirty="0">
                <a:solidFill>
                  <a:srgbClr val="00B050"/>
                </a:solidFill>
                <a:latin typeface="Times New Roman" panose="02020603050405020304" pitchFamily="18" charset="0"/>
                <a:cs typeface="Times New Roman" panose="02020603050405020304" pitchFamily="18" charset="0"/>
              </a:rPr>
              <a:t>T</a:t>
            </a:r>
            <a:r>
              <a:rPr lang="en-US" altLang="en-US" sz="1600" kern="0" baseline="-25000" dirty="0">
                <a:solidFill>
                  <a:srgbClr val="00B050"/>
                </a:solidFill>
                <a:latin typeface="Times New Roman" panose="02020603050405020304" pitchFamily="18" charset="0"/>
                <a:cs typeface="Times New Roman" panose="02020603050405020304" pitchFamily="18" charset="0"/>
              </a:rPr>
              <a:t>1</a:t>
            </a:r>
            <a:r>
              <a:rPr lang="en-US" altLang="en-US" sz="1600" kern="0" dirty="0">
                <a:latin typeface="Times New Roman" panose="02020603050405020304" pitchFamily="18" charset="0"/>
                <a:cs typeface="Times New Roman" panose="02020603050405020304" pitchFamily="18" charset="0"/>
              </a:rPr>
              <a:t> starts its unlocks the latest. Let </a:t>
            </a:r>
            <a:r>
              <a:rPr lang="en-US" altLang="en-US" sz="1600" i="1" kern="0" dirty="0">
                <a:solidFill>
                  <a:srgbClr val="00B05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be any action of </a:t>
            </a:r>
            <a:r>
              <a:rPr lang="en-US" altLang="en-US" sz="1600" kern="0" dirty="0">
                <a:solidFill>
                  <a:srgbClr val="00B050"/>
                </a:solidFill>
                <a:latin typeface="Times New Roman" panose="02020603050405020304" pitchFamily="18" charset="0"/>
                <a:cs typeface="Times New Roman" panose="02020603050405020304" pitchFamily="18" charset="0"/>
              </a:rPr>
              <a:t>T</a:t>
            </a:r>
            <a:r>
              <a:rPr lang="en-US" altLang="en-US" sz="1600" kern="0" baseline="-25000" dirty="0">
                <a:solidFill>
                  <a:srgbClr val="00B050"/>
                </a:solidFill>
                <a:latin typeface="Times New Roman" panose="02020603050405020304" pitchFamily="18" charset="0"/>
                <a:cs typeface="Times New Roman" panose="02020603050405020304" pitchFamily="18" charset="0"/>
              </a:rPr>
              <a:t>1</a:t>
            </a:r>
            <a:r>
              <a:rPr lang="en-US" altLang="en-US" sz="1600" kern="0" dirty="0">
                <a:latin typeface="Times New Roman" panose="02020603050405020304" pitchFamily="18" charset="0"/>
                <a:cs typeface="Times New Roman" panose="02020603050405020304" pitchFamily="18" charset="0"/>
              </a:rPr>
              <a:t>. Suppose that there is an action </a:t>
            </a:r>
            <a:r>
              <a:rPr lang="en-US" altLang="en-US" sz="1600" i="1" kern="0" dirty="0">
                <a:solidFill>
                  <a:srgbClr val="CC330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by another transactions </a:t>
            </a:r>
            <a:r>
              <a:rPr lang="en-US" altLang="en-US" sz="1600" kern="0" dirty="0" err="1">
                <a:solidFill>
                  <a:srgbClr val="CC3300"/>
                </a:solidFill>
                <a:latin typeface="Times New Roman" panose="02020603050405020304" pitchFamily="18" charset="0"/>
                <a:cs typeface="Times New Roman" panose="02020603050405020304" pitchFamily="18" charset="0"/>
              </a:rPr>
              <a:t>T</a:t>
            </a:r>
            <a:r>
              <a:rPr lang="en-US" altLang="en-US" sz="1600" i="1" kern="0" baseline="-25000" dirty="0" err="1">
                <a:solidFill>
                  <a:srgbClr val="CC3300"/>
                </a:solidFill>
                <a:latin typeface="Times New Roman" panose="02020603050405020304" pitchFamily="18" charset="0"/>
                <a:cs typeface="Times New Roman" panose="02020603050405020304" pitchFamily="18" charset="0"/>
              </a:rPr>
              <a:t>k</a:t>
            </a:r>
            <a:r>
              <a:rPr lang="en-US" altLang="en-US" sz="1600" kern="0" baseline="-25000" dirty="0">
                <a:latin typeface="Times New Roman" panose="02020603050405020304" pitchFamily="18" charset="0"/>
                <a:cs typeface="Times New Roman" panose="02020603050405020304" pitchFamily="18" charset="0"/>
              </a:rPr>
              <a:t> </a:t>
            </a:r>
            <a:r>
              <a:rPr lang="en-US" altLang="en-US" sz="1600" kern="0" dirty="0">
                <a:latin typeface="Times New Roman" panose="02020603050405020304" pitchFamily="18" charset="0"/>
                <a:cs typeface="Times New Roman" panose="02020603050405020304" pitchFamily="18" charset="0"/>
              </a:rPr>
              <a:t>that conflicts </a:t>
            </a:r>
            <a:r>
              <a:rPr lang="en-US" altLang="en-US" sz="1600" i="1" kern="0" dirty="0">
                <a:solidFill>
                  <a:srgbClr val="00B05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and appears after </a:t>
            </a:r>
            <a:r>
              <a:rPr lang="en-US" altLang="en-US" sz="1600" i="1" kern="0" dirty="0">
                <a:solidFill>
                  <a:srgbClr val="00B05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in the schedule </a:t>
            </a:r>
            <a:r>
              <a:rPr lang="en-US" altLang="en-US" sz="1600" kern="0" dirty="0">
                <a:solidFill>
                  <a:srgbClr val="FF0000"/>
                </a:solidFill>
                <a:latin typeface="Times New Roman" panose="02020603050405020304" pitchFamily="18" charset="0"/>
                <a:cs typeface="Times New Roman" panose="02020603050405020304" pitchFamily="18" charset="0"/>
              </a:rPr>
              <a:t>S</a:t>
            </a:r>
            <a:r>
              <a:rPr lang="en-US" altLang="en-US" sz="1600" kern="0" dirty="0">
                <a:latin typeface="Times New Roman" panose="02020603050405020304" pitchFamily="18" charset="0"/>
                <a:cs typeface="Times New Roman" panose="02020603050405020304" pitchFamily="18" charset="0"/>
              </a:rPr>
              <a:t>. Thus, </a:t>
            </a:r>
            <a:r>
              <a:rPr lang="en-US" altLang="en-US" sz="1600" kern="0" dirty="0">
                <a:solidFill>
                  <a:srgbClr val="FF0000"/>
                </a:solidFill>
                <a:latin typeface="Times New Roman" panose="02020603050405020304" pitchFamily="18" charset="0"/>
                <a:cs typeface="Times New Roman" panose="02020603050405020304" pitchFamily="18" charset="0"/>
              </a:rPr>
              <a:t>S</a:t>
            </a:r>
            <a:r>
              <a:rPr lang="en-US" altLang="en-US" sz="1600" kern="0" dirty="0">
                <a:latin typeface="Times New Roman" panose="02020603050405020304" pitchFamily="18" charset="0"/>
                <a:cs typeface="Times New Roman" panose="02020603050405020304" pitchFamily="18" charset="0"/>
              </a:rPr>
              <a:t> = …… </a:t>
            </a:r>
            <a:r>
              <a:rPr lang="en-US" altLang="en-US" sz="1600" i="1" kern="0" dirty="0">
                <a:solidFill>
                  <a:srgbClr val="00B05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 </a:t>
            </a:r>
            <a:r>
              <a:rPr lang="en-US" altLang="en-US" sz="1600" i="1" kern="0" dirty="0">
                <a:solidFill>
                  <a:srgbClr val="CC330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 </a:t>
            </a:r>
          </a:p>
          <a:p>
            <a:pPr marL="0" indent="0" eaLnBrk="1" hangingPunct="1">
              <a:buFontTx/>
              <a:buNone/>
              <a:defRPr/>
            </a:pPr>
            <a:r>
              <a:rPr lang="en-US" altLang="en-US" sz="1600" kern="0" dirty="0">
                <a:latin typeface="Times New Roman" panose="02020603050405020304" pitchFamily="18" charset="0"/>
                <a:cs typeface="Times New Roman" panose="02020603050405020304" pitchFamily="18" charset="0"/>
              </a:rPr>
              <a:t>     Since </a:t>
            </a:r>
            <a:r>
              <a:rPr lang="en-US" altLang="en-US" sz="1600" i="1" kern="0" dirty="0">
                <a:solidFill>
                  <a:srgbClr val="00B05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and </a:t>
            </a:r>
            <a:r>
              <a:rPr lang="en-US" altLang="en-US" sz="1600" i="1" kern="0" dirty="0">
                <a:solidFill>
                  <a:srgbClr val="CC330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conflict, they are on the same element </a:t>
            </a:r>
            <a:r>
              <a:rPr lang="en-US" altLang="en-US" sz="1600" kern="0" dirty="0">
                <a:solidFill>
                  <a:srgbClr val="7030A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Both </a:t>
            </a:r>
            <a:r>
              <a:rPr lang="en-US" altLang="en-US" sz="1600" kern="0" dirty="0">
                <a:solidFill>
                  <a:srgbClr val="00B050"/>
                </a:solidFill>
                <a:latin typeface="Times New Roman" panose="02020603050405020304" pitchFamily="18" charset="0"/>
                <a:cs typeface="Times New Roman" panose="02020603050405020304" pitchFamily="18" charset="0"/>
              </a:rPr>
              <a:t>T</a:t>
            </a:r>
            <a:r>
              <a:rPr lang="en-US" altLang="en-US" sz="1600" kern="0" baseline="-25000" dirty="0">
                <a:solidFill>
                  <a:srgbClr val="00B050"/>
                </a:solidFill>
                <a:latin typeface="Times New Roman" panose="02020603050405020304" pitchFamily="18" charset="0"/>
                <a:cs typeface="Times New Roman" panose="02020603050405020304" pitchFamily="18" charset="0"/>
              </a:rPr>
              <a:t>1</a:t>
            </a:r>
            <a:r>
              <a:rPr lang="en-US" altLang="en-US" sz="1600" kern="0" dirty="0">
                <a:latin typeface="Times New Roman" panose="02020603050405020304" pitchFamily="18" charset="0"/>
                <a:cs typeface="Times New Roman" panose="02020603050405020304" pitchFamily="18" charset="0"/>
              </a:rPr>
              <a:t> and </a:t>
            </a:r>
            <a:r>
              <a:rPr lang="en-US" altLang="en-US" sz="1600" kern="0" dirty="0" err="1">
                <a:solidFill>
                  <a:srgbClr val="C00000"/>
                </a:solidFill>
                <a:latin typeface="Times New Roman" panose="02020603050405020304" pitchFamily="18" charset="0"/>
                <a:cs typeface="Times New Roman" panose="02020603050405020304" pitchFamily="18" charset="0"/>
              </a:rPr>
              <a:t>T</a:t>
            </a:r>
            <a:r>
              <a:rPr lang="en-US" altLang="en-US" sz="1600" i="1" kern="0" baseline="-25000" dirty="0" err="1">
                <a:solidFill>
                  <a:srgbClr val="C00000"/>
                </a:solidFill>
                <a:latin typeface="Times New Roman" panose="02020603050405020304" pitchFamily="18" charset="0"/>
                <a:cs typeface="Times New Roman" panose="02020603050405020304" pitchFamily="18" charset="0"/>
              </a:rPr>
              <a:t>k</a:t>
            </a:r>
            <a:r>
              <a:rPr lang="en-US" altLang="en-US" sz="1600" kern="0" dirty="0">
                <a:latin typeface="Times New Roman" panose="02020603050405020304" pitchFamily="18" charset="0"/>
                <a:cs typeface="Times New Roman" panose="02020603050405020304" pitchFamily="18" charset="0"/>
              </a:rPr>
              <a:t> need to lock </a:t>
            </a:r>
            <a:r>
              <a:rPr lang="en-US" altLang="en-US" sz="1600" kern="0" dirty="0">
                <a:solidFill>
                  <a:srgbClr val="7030A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before their corresponding actions </a:t>
            </a:r>
            <a:r>
              <a:rPr lang="en-US" altLang="en-US" sz="1600" i="1" kern="0" dirty="0">
                <a:solidFill>
                  <a:srgbClr val="00B05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and </a:t>
            </a:r>
            <a:r>
              <a:rPr lang="en-US" altLang="en-US" sz="1600" i="1" kern="0" dirty="0">
                <a:solidFill>
                  <a:srgbClr val="C0000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can be executed. Since </a:t>
            </a:r>
            <a:r>
              <a:rPr lang="en-US" altLang="en-US" sz="1600" i="1" kern="0" dirty="0">
                <a:solidFill>
                  <a:srgbClr val="00B05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appears in </a:t>
            </a:r>
            <a:r>
              <a:rPr lang="en-US" altLang="en-US" sz="1600" kern="0" dirty="0">
                <a:solidFill>
                  <a:srgbClr val="FF0000"/>
                </a:solidFill>
                <a:latin typeface="Times New Roman" panose="02020603050405020304" pitchFamily="18" charset="0"/>
                <a:cs typeface="Times New Roman" panose="02020603050405020304" pitchFamily="18" charset="0"/>
              </a:rPr>
              <a:t>S</a:t>
            </a:r>
            <a:r>
              <a:rPr lang="en-US" altLang="en-US" sz="1600" kern="0" dirty="0">
                <a:latin typeface="Times New Roman" panose="02020603050405020304" pitchFamily="18" charset="0"/>
                <a:cs typeface="Times New Roman" panose="02020603050405020304" pitchFamily="18" charset="0"/>
              </a:rPr>
              <a:t> before </a:t>
            </a:r>
            <a:r>
              <a:rPr lang="en-US" altLang="en-US" sz="1600" i="1" kern="0" dirty="0">
                <a:solidFill>
                  <a:srgbClr val="C0000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a:t>
            </a:r>
            <a:r>
              <a:rPr lang="en-US" altLang="en-US" sz="1600" kern="0" dirty="0">
                <a:solidFill>
                  <a:srgbClr val="00B050"/>
                </a:solidFill>
                <a:latin typeface="Times New Roman" panose="02020603050405020304" pitchFamily="18" charset="0"/>
                <a:cs typeface="Times New Roman" panose="02020603050405020304" pitchFamily="18" charset="0"/>
              </a:rPr>
              <a:t>T</a:t>
            </a:r>
            <a:r>
              <a:rPr lang="en-US" altLang="en-US" sz="1600" kern="0" baseline="-25000" dirty="0">
                <a:solidFill>
                  <a:srgbClr val="00B050"/>
                </a:solidFill>
                <a:latin typeface="Times New Roman" panose="02020603050405020304" pitchFamily="18" charset="0"/>
                <a:cs typeface="Times New Roman" panose="02020603050405020304" pitchFamily="18" charset="0"/>
              </a:rPr>
              <a:t>1</a:t>
            </a:r>
            <a:r>
              <a:rPr lang="en-US" altLang="en-US" sz="1600" kern="0" baseline="-25000" dirty="0">
                <a:latin typeface="Times New Roman" panose="02020603050405020304" pitchFamily="18" charset="0"/>
                <a:cs typeface="Times New Roman" panose="02020603050405020304" pitchFamily="18" charset="0"/>
              </a:rPr>
              <a:t> </a:t>
            </a:r>
            <a:r>
              <a:rPr lang="en-US" altLang="en-US" sz="1600" kern="0" dirty="0">
                <a:latin typeface="Times New Roman" panose="02020603050405020304" pitchFamily="18" charset="0"/>
                <a:cs typeface="Times New Roman" panose="02020603050405020304" pitchFamily="18" charset="0"/>
              </a:rPr>
              <a:t>must lock </a:t>
            </a:r>
            <a:r>
              <a:rPr lang="en-US" altLang="en-US" sz="1600" kern="0" dirty="0">
                <a:solidFill>
                  <a:srgbClr val="7030A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before </a:t>
            </a:r>
            <a:r>
              <a:rPr lang="en-US" altLang="en-US" sz="1600" kern="0" dirty="0" err="1">
                <a:solidFill>
                  <a:srgbClr val="C00000"/>
                </a:solidFill>
                <a:latin typeface="Times New Roman" panose="02020603050405020304" pitchFamily="18" charset="0"/>
                <a:cs typeface="Times New Roman" panose="02020603050405020304" pitchFamily="18" charset="0"/>
              </a:rPr>
              <a:t>T</a:t>
            </a:r>
            <a:r>
              <a:rPr lang="en-US" altLang="en-US" sz="1600" i="1" kern="0" baseline="-25000" dirty="0" err="1">
                <a:solidFill>
                  <a:srgbClr val="C00000"/>
                </a:solidFill>
                <a:latin typeface="Times New Roman" panose="02020603050405020304" pitchFamily="18" charset="0"/>
                <a:cs typeface="Times New Roman" panose="02020603050405020304" pitchFamily="18" charset="0"/>
              </a:rPr>
              <a:t>k</a:t>
            </a:r>
            <a:r>
              <a:rPr lang="en-US" altLang="en-US" sz="1600" kern="0" baseline="-25000" dirty="0">
                <a:latin typeface="Times New Roman" panose="02020603050405020304" pitchFamily="18" charset="0"/>
                <a:cs typeface="Times New Roman" panose="02020603050405020304" pitchFamily="18" charset="0"/>
              </a:rPr>
              <a:t> </a:t>
            </a:r>
            <a:r>
              <a:rPr lang="en-US" altLang="en-US" sz="1600" kern="0" dirty="0">
                <a:latin typeface="Times New Roman" panose="02020603050405020304" pitchFamily="18" charset="0"/>
                <a:cs typeface="Times New Roman" panose="02020603050405020304" pitchFamily="18" charset="0"/>
              </a:rPr>
              <a:t>does. So the schedule </a:t>
            </a:r>
            <a:r>
              <a:rPr lang="en-US" altLang="en-US" sz="1600" kern="0" dirty="0">
                <a:solidFill>
                  <a:srgbClr val="FF0000"/>
                </a:solidFill>
                <a:latin typeface="Times New Roman" panose="02020603050405020304" pitchFamily="18" charset="0"/>
                <a:cs typeface="Times New Roman" panose="02020603050405020304" pitchFamily="18" charset="0"/>
              </a:rPr>
              <a:t>S</a:t>
            </a:r>
            <a:r>
              <a:rPr lang="en-US" altLang="en-US" sz="1600" kern="0" dirty="0">
                <a:latin typeface="Times New Roman" panose="02020603050405020304" pitchFamily="18" charset="0"/>
                <a:cs typeface="Times New Roman" panose="02020603050405020304" pitchFamily="18" charset="0"/>
              </a:rPr>
              <a:t> looks like </a:t>
            </a:r>
            <a:r>
              <a:rPr lang="en-US" altLang="en-US" sz="1600" kern="0" dirty="0">
                <a:solidFill>
                  <a:srgbClr val="FF0000"/>
                </a:solidFill>
                <a:latin typeface="Times New Roman" panose="02020603050405020304" pitchFamily="18" charset="0"/>
                <a:cs typeface="Times New Roman" panose="02020603050405020304" pitchFamily="18" charset="0"/>
              </a:rPr>
              <a:t>S</a:t>
            </a:r>
            <a:r>
              <a:rPr lang="en-US" altLang="en-US" sz="1600" kern="0" dirty="0">
                <a:latin typeface="Times New Roman" panose="02020603050405020304" pitchFamily="18" charset="0"/>
                <a:cs typeface="Times New Roman" panose="02020603050405020304" pitchFamily="18" charset="0"/>
              </a:rPr>
              <a:t> = … </a:t>
            </a:r>
            <a:r>
              <a:rPr lang="en-US" altLang="en-US" sz="1600" i="1" kern="0" dirty="0">
                <a:solidFill>
                  <a:srgbClr val="00B050"/>
                </a:solidFill>
                <a:latin typeface="Times New Roman" panose="02020603050405020304" pitchFamily="18" charset="0"/>
                <a:cs typeface="Times New Roman" panose="02020603050405020304" pitchFamily="18" charset="0"/>
              </a:rPr>
              <a:t>l</a:t>
            </a:r>
            <a:r>
              <a:rPr lang="en-US" altLang="en-US" sz="1600" kern="0" baseline="-25000" dirty="0">
                <a:solidFill>
                  <a:srgbClr val="00B050"/>
                </a:solidFill>
                <a:latin typeface="Times New Roman" panose="02020603050405020304" pitchFamily="18" charset="0"/>
                <a:cs typeface="Times New Roman" panose="02020603050405020304" pitchFamily="18" charset="0"/>
              </a:rPr>
              <a:t>1</a:t>
            </a:r>
            <a:r>
              <a:rPr lang="en-US" altLang="en-US" sz="1600" kern="0" dirty="0">
                <a:solidFill>
                  <a:srgbClr val="00B05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 </a:t>
            </a:r>
            <a:r>
              <a:rPr lang="en-US" altLang="en-US" sz="1600" i="1" kern="0" dirty="0">
                <a:solidFill>
                  <a:srgbClr val="00B05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a:t>
            </a:r>
            <a:r>
              <a:rPr lang="en-US" altLang="en-US" sz="1600" i="1" kern="0" dirty="0">
                <a:latin typeface="Times New Roman" panose="02020603050405020304" pitchFamily="18" charset="0"/>
                <a:cs typeface="Times New Roman" panose="02020603050405020304" pitchFamily="18" charset="0"/>
              </a:rPr>
              <a:t> </a:t>
            </a:r>
            <a:r>
              <a:rPr lang="en-US" altLang="en-US" sz="1600" i="1" kern="0" dirty="0" err="1">
                <a:solidFill>
                  <a:srgbClr val="C00000"/>
                </a:solidFill>
                <a:latin typeface="Times New Roman" panose="02020603050405020304" pitchFamily="18" charset="0"/>
                <a:cs typeface="Times New Roman" panose="02020603050405020304" pitchFamily="18" charset="0"/>
              </a:rPr>
              <a:t>l</a:t>
            </a:r>
            <a:r>
              <a:rPr lang="en-US" altLang="en-US" sz="1600" i="1" kern="0" baseline="-25000" dirty="0" err="1">
                <a:solidFill>
                  <a:srgbClr val="C00000"/>
                </a:solidFill>
                <a:latin typeface="Times New Roman" panose="02020603050405020304" pitchFamily="18" charset="0"/>
                <a:cs typeface="Times New Roman" panose="02020603050405020304" pitchFamily="18" charset="0"/>
              </a:rPr>
              <a:t>k</a:t>
            </a:r>
            <a:r>
              <a:rPr lang="en-US" altLang="en-US" sz="1600" i="1" kern="0" baseline="-25000" dirty="0">
                <a:solidFill>
                  <a:srgbClr val="C00000"/>
                </a:solidFill>
                <a:latin typeface="Times New Roman" panose="02020603050405020304" pitchFamily="18" charset="0"/>
                <a:cs typeface="Times New Roman" panose="02020603050405020304" pitchFamily="18" charset="0"/>
              </a:rPr>
              <a:t> </a:t>
            </a:r>
            <a:r>
              <a:rPr lang="en-US" altLang="en-US" sz="1600" kern="0" dirty="0">
                <a:solidFill>
                  <a:srgbClr val="C0000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 </a:t>
            </a:r>
            <a:r>
              <a:rPr lang="en-US" altLang="en-US" sz="1600" i="1" kern="0" dirty="0">
                <a:solidFill>
                  <a:srgbClr val="C00000"/>
                </a:solidFill>
                <a:latin typeface="Times New Roman" panose="02020603050405020304" pitchFamily="18" charset="0"/>
                <a:cs typeface="Times New Roman" panose="02020603050405020304" pitchFamily="18" charset="0"/>
              </a:rPr>
              <a:t>a’</a:t>
            </a:r>
            <a:r>
              <a:rPr lang="en-US" altLang="en-US" sz="1600" i="1" kern="0" dirty="0">
                <a:latin typeface="Times New Roman" panose="02020603050405020304" pitchFamily="18" charset="0"/>
                <a:cs typeface="Times New Roman" panose="02020603050405020304" pitchFamily="18" charset="0"/>
              </a:rPr>
              <a:t>…</a:t>
            </a:r>
            <a:r>
              <a:rPr lang="en-US" altLang="en-US" sz="1600" kern="0" dirty="0">
                <a:latin typeface="Times New Roman" panose="02020603050405020304" pitchFamily="18" charset="0"/>
                <a:cs typeface="Times New Roman" panose="02020603050405020304" pitchFamily="18" charset="0"/>
              </a:rPr>
              <a:t> </a:t>
            </a:r>
          </a:p>
          <a:p>
            <a:pPr marL="0" indent="0" eaLnBrk="1" hangingPunct="1">
              <a:buFontTx/>
              <a:buNone/>
              <a:defRPr/>
            </a:pPr>
            <a:r>
              <a:rPr lang="en-US" altLang="en-US" sz="1600" kern="0" dirty="0">
                <a:latin typeface="Times New Roman" panose="02020603050405020304" pitchFamily="18" charset="0"/>
                <a:cs typeface="Times New Roman" panose="02020603050405020304" pitchFamily="18" charset="0"/>
              </a:rPr>
              <a:t>     </a:t>
            </a:r>
            <a:r>
              <a:rPr lang="en-US" altLang="en-US" sz="1600" kern="0" dirty="0" err="1">
                <a:solidFill>
                  <a:srgbClr val="C00000"/>
                </a:solidFill>
                <a:latin typeface="Times New Roman" panose="02020603050405020304" pitchFamily="18" charset="0"/>
                <a:cs typeface="Times New Roman" panose="02020603050405020304" pitchFamily="18" charset="0"/>
              </a:rPr>
              <a:t>T</a:t>
            </a:r>
            <a:r>
              <a:rPr lang="en-US" altLang="en-US" sz="1600" i="1" kern="0" baseline="-25000" dirty="0" err="1">
                <a:solidFill>
                  <a:srgbClr val="C00000"/>
                </a:solidFill>
                <a:latin typeface="Times New Roman" panose="02020603050405020304" pitchFamily="18" charset="0"/>
                <a:cs typeface="Times New Roman" panose="02020603050405020304" pitchFamily="18" charset="0"/>
              </a:rPr>
              <a:t>k</a:t>
            </a:r>
            <a:r>
              <a:rPr lang="en-US" altLang="en-US" sz="1600" kern="0" dirty="0">
                <a:latin typeface="Times New Roman" panose="02020603050405020304" pitchFamily="18" charset="0"/>
                <a:cs typeface="Times New Roman" panose="02020603050405020304" pitchFamily="18" charset="0"/>
              </a:rPr>
              <a:t> cannot lock </a:t>
            </a:r>
            <a:r>
              <a:rPr lang="en-US" altLang="en-US" sz="1600" kern="0" dirty="0">
                <a:solidFill>
                  <a:srgbClr val="7030A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before </a:t>
            </a:r>
            <a:r>
              <a:rPr lang="en-US" altLang="en-US" sz="1600" kern="0" dirty="0">
                <a:solidFill>
                  <a:srgbClr val="00B050"/>
                </a:solidFill>
                <a:latin typeface="Times New Roman" panose="02020603050405020304" pitchFamily="18" charset="0"/>
                <a:cs typeface="Times New Roman" panose="02020603050405020304" pitchFamily="18" charset="0"/>
              </a:rPr>
              <a:t>T</a:t>
            </a:r>
            <a:r>
              <a:rPr lang="en-US" altLang="en-US" sz="1600" kern="0" baseline="-25000" dirty="0">
                <a:solidFill>
                  <a:srgbClr val="00B050"/>
                </a:solidFill>
                <a:latin typeface="Times New Roman" panose="02020603050405020304" pitchFamily="18" charset="0"/>
                <a:cs typeface="Times New Roman" panose="02020603050405020304" pitchFamily="18" charset="0"/>
              </a:rPr>
              <a:t>1</a:t>
            </a:r>
            <a:r>
              <a:rPr lang="en-US" altLang="en-US" sz="1600" kern="0" baseline="-25000" dirty="0">
                <a:latin typeface="Times New Roman" panose="02020603050405020304" pitchFamily="18" charset="0"/>
                <a:cs typeface="Times New Roman" panose="02020603050405020304" pitchFamily="18" charset="0"/>
              </a:rPr>
              <a:t> </a:t>
            </a:r>
            <a:r>
              <a:rPr lang="en-US" altLang="en-US" sz="1600" kern="0" dirty="0">
                <a:latin typeface="Times New Roman" panose="02020603050405020304" pitchFamily="18" charset="0"/>
                <a:cs typeface="Times New Roman" panose="02020603050405020304" pitchFamily="18" charset="0"/>
              </a:rPr>
              <a:t>unlocks </a:t>
            </a:r>
            <a:r>
              <a:rPr lang="en-US" altLang="en-US" sz="1600" kern="0" dirty="0">
                <a:solidFill>
                  <a:srgbClr val="7030A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So </a:t>
            </a:r>
            <a:r>
              <a:rPr lang="en-US" altLang="en-US" sz="1600" kern="0" dirty="0">
                <a:solidFill>
                  <a:srgbClr val="FF0000"/>
                </a:solidFill>
                <a:latin typeface="Times New Roman" panose="02020603050405020304" pitchFamily="18" charset="0"/>
                <a:cs typeface="Times New Roman" panose="02020603050405020304" pitchFamily="18" charset="0"/>
              </a:rPr>
              <a:t>S</a:t>
            </a:r>
            <a:r>
              <a:rPr lang="en-US" altLang="en-US" sz="1600" kern="0" dirty="0">
                <a:latin typeface="Times New Roman" panose="02020603050405020304" pitchFamily="18" charset="0"/>
                <a:cs typeface="Times New Roman" panose="02020603050405020304" pitchFamily="18" charset="0"/>
              </a:rPr>
              <a:t> = … </a:t>
            </a:r>
            <a:r>
              <a:rPr lang="en-US" altLang="en-US" sz="1600" i="1" kern="0" dirty="0">
                <a:solidFill>
                  <a:srgbClr val="00B050"/>
                </a:solidFill>
                <a:latin typeface="Times New Roman" panose="02020603050405020304" pitchFamily="18" charset="0"/>
                <a:cs typeface="Times New Roman" panose="02020603050405020304" pitchFamily="18" charset="0"/>
              </a:rPr>
              <a:t>l</a:t>
            </a:r>
            <a:r>
              <a:rPr lang="en-US" altLang="en-US" sz="1600" kern="0" baseline="-25000" dirty="0">
                <a:solidFill>
                  <a:srgbClr val="00B050"/>
                </a:solidFill>
                <a:latin typeface="Times New Roman" panose="02020603050405020304" pitchFamily="18" charset="0"/>
                <a:cs typeface="Times New Roman" panose="02020603050405020304" pitchFamily="18" charset="0"/>
              </a:rPr>
              <a:t>1</a:t>
            </a:r>
            <a:r>
              <a:rPr lang="en-US" altLang="en-US" sz="1600" kern="0" dirty="0">
                <a:solidFill>
                  <a:srgbClr val="00B05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 </a:t>
            </a:r>
            <a:r>
              <a:rPr lang="en-US" altLang="en-US" sz="1600" i="1" kern="0" dirty="0">
                <a:solidFill>
                  <a:srgbClr val="00B05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 </a:t>
            </a:r>
            <a:r>
              <a:rPr lang="en-US" altLang="en-US" sz="1600" i="1" kern="0" dirty="0">
                <a:solidFill>
                  <a:srgbClr val="00B050"/>
                </a:solidFill>
                <a:latin typeface="Times New Roman" panose="02020603050405020304" pitchFamily="18" charset="0"/>
                <a:cs typeface="Times New Roman" panose="02020603050405020304" pitchFamily="18" charset="0"/>
              </a:rPr>
              <a:t>u</a:t>
            </a:r>
            <a:r>
              <a:rPr lang="en-US" altLang="en-US" sz="1600" kern="0" baseline="-25000" dirty="0">
                <a:solidFill>
                  <a:srgbClr val="00B050"/>
                </a:solidFill>
                <a:latin typeface="Times New Roman" panose="02020603050405020304" pitchFamily="18" charset="0"/>
                <a:cs typeface="Times New Roman" panose="02020603050405020304" pitchFamily="18" charset="0"/>
              </a:rPr>
              <a:t>1</a:t>
            </a:r>
            <a:r>
              <a:rPr lang="en-US" altLang="en-US" sz="1600" kern="0" dirty="0">
                <a:solidFill>
                  <a:srgbClr val="00B05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a:t>
            </a:r>
            <a:r>
              <a:rPr lang="en-US" altLang="en-US" sz="1600" i="1" kern="0" dirty="0">
                <a:latin typeface="Times New Roman" panose="02020603050405020304" pitchFamily="18" charset="0"/>
                <a:cs typeface="Times New Roman" panose="02020603050405020304" pitchFamily="18" charset="0"/>
              </a:rPr>
              <a:t> </a:t>
            </a:r>
            <a:r>
              <a:rPr lang="en-US" altLang="en-US" sz="1600" i="1" kern="0" dirty="0" err="1">
                <a:solidFill>
                  <a:srgbClr val="C00000"/>
                </a:solidFill>
                <a:latin typeface="Times New Roman" panose="02020603050405020304" pitchFamily="18" charset="0"/>
                <a:cs typeface="Times New Roman" panose="02020603050405020304" pitchFamily="18" charset="0"/>
              </a:rPr>
              <a:t>l</a:t>
            </a:r>
            <a:r>
              <a:rPr lang="en-US" altLang="en-US" sz="1600" i="1" kern="0" baseline="-25000" dirty="0" err="1">
                <a:solidFill>
                  <a:srgbClr val="C00000"/>
                </a:solidFill>
                <a:latin typeface="Times New Roman" panose="02020603050405020304" pitchFamily="18" charset="0"/>
                <a:cs typeface="Times New Roman" panose="02020603050405020304" pitchFamily="18" charset="0"/>
              </a:rPr>
              <a:t>k</a:t>
            </a:r>
            <a:r>
              <a:rPr lang="en-US" altLang="en-US" sz="1600" i="1" kern="0" baseline="-25000" dirty="0">
                <a:solidFill>
                  <a:srgbClr val="C00000"/>
                </a:solidFill>
                <a:latin typeface="Times New Roman" panose="02020603050405020304" pitchFamily="18" charset="0"/>
                <a:cs typeface="Times New Roman" panose="02020603050405020304" pitchFamily="18" charset="0"/>
              </a:rPr>
              <a:t> </a:t>
            </a:r>
            <a:r>
              <a:rPr lang="en-US" altLang="en-US" sz="1600" kern="0" dirty="0">
                <a:solidFill>
                  <a:srgbClr val="C0000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 </a:t>
            </a:r>
            <a:r>
              <a:rPr lang="en-US" altLang="en-US" sz="1600" i="1" kern="0" dirty="0">
                <a:solidFill>
                  <a:srgbClr val="C00000"/>
                </a:solidFill>
                <a:latin typeface="Times New Roman" panose="02020603050405020304" pitchFamily="18" charset="0"/>
                <a:cs typeface="Times New Roman" panose="02020603050405020304" pitchFamily="18" charset="0"/>
              </a:rPr>
              <a:t>a’</a:t>
            </a:r>
            <a:r>
              <a:rPr lang="en-US" altLang="en-US" sz="1600" i="1" kern="0" dirty="0">
                <a:latin typeface="Times New Roman" panose="02020603050405020304" pitchFamily="18" charset="0"/>
                <a:cs typeface="Times New Roman" panose="02020603050405020304" pitchFamily="18" charset="0"/>
              </a:rPr>
              <a:t>…</a:t>
            </a:r>
            <a:r>
              <a:rPr lang="en-US" altLang="en-US" sz="1600" kern="0" dirty="0">
                <a:latin typeface="Times New Roman" panose="02020603050405020304" pitchFamily="18" charset="0"/>
                <a:cs typeface="Times New Roman" panose="02020603050405020304" pitchFamily="18" charset="0"/>
              </a:rPr>
              <a:t> .  Since </a:t>
            </a:r>
            <a:r>
              <a:rPr lang="en-US" altLang="en-US" sz="1600" kern="0" dirty="0">
                <a:solidFill>
                  <a:srgbClr val="FF0000"/>
                </a:solidFill>
                <a:latin typeface="Times New Roman" panose="02020603050405020304" pitchFamily="18" charset="0"/>
                <a:cs typeface="Times New Roman" panose="02020603050405020304" pitchFamily="18" charset="0"/>
              </a:rPr>
              <a:t>S</a:t>
            </a:r>
            <a:r>
              <a:rPr lang="en-US" altLang="en-US" sz="1600" kern="0" dirty="0">
                <a:latin typeface="Times New Roman" panose="02020603050405020304" pitchFamily="18" charset="0"/>
                <a:cs typeface="Times New Roman" panose="02020603050405020304" pitchFamily="18" charset="0"/>
              </a:rPr>
              <a:t> is 2PL, the first unlock of </a:t>
            </a:r>
            <a:r>
              <a:rPr lang="en-US" altLang="en-US" sz="1600" kern="0" dirty="0" err="1">
                <a:solidFill>
                  <a:srgbClr val="C00000"/>
                </a:solidFill>
                <a:latin typeface="Times New Roman" panose="02020603050405020304" pitchFamily="18" charset="0"/>
                <a:cs typeface="Times New Roman" panose="02020603050405020304" pitchFamily="18" charset="0"/>
              </a:rPr>
              <a:t>T</a:t>
            </a:r>
            <a:r>
              <a:rPr lang="en-US" altLang="en-US" sz="1600" i="1" kern="0" baseline="-25000" dirty="0" err="1">
                <a:solidFill>
                  <a:srgbClr val="C00000"/>
                </a:solidFill>
                <a:latin typeface="Times New Roman" panose="02020603050405020304" pitchFamily="18" charset="0"/>
                <a:cs typeface="Times New Roman" panose="02020603050405020304" pitchFamily="18" charset="0"/>
              </a:rPr>
              <a:t>k</a:t>
            </a:r>
            <a:r>
              <a:rPr lang="en-US" altLang="en-US" sz="1600" kern="0" baseline="-25000" dirty="0">
                <a:latin typeface="Times New Roman" panose="02020603050405020304" pitchFamily="18" charset="0"/>
                <a:cs typeface="Times New Roman" panose="02020603050405020304" pitchFamily="18" charset="0"/>
              </a:rPr>
              <a:t> </a:t>
            </a:r>
            <a:r>
              <a:rPr lang="en-US" altLang="en-US" sz="1600" kern="0" dirty="0">
                <a:latin typeface="Times New Roman" panose="02020603050405020304" pitchFamily="18" charset="0"/>
                <a:cs typeface="Times New Roman" panose="02020603050405020304" pitchFamily="18" charset="0"/>
              </a:rPr>
              <a:t>must appear after </a:t>
            </a:r>
            <a:r>
              <a:rPr lang="en-US" altLang="en-US" sz="1600" i="1" kern="0" dirty="0" err="1">
                <a:solidFill>
                  <a:srgbClr val="C00000"/>
                </a:solidFill>
                <a:latin typeface="Times New Roman" panose="02020603050405020304" pitchFamily="18" charset="0"/>
                <a:cs typeface="Times New Roman" panose="02020603050405020304" pitchFamily="18" charset="0"/>
              </a:rPr>
              <a:t>l</a:t>
            </a:r>
            <a:r>
              <a:rPr lang="en-US" altLang="en-US" sz="1600" i="1" kern="0" baseline="-25000" dirty="0" err="1">
                <a:solidFill>
                  <a:srgbClr val="C00000"/>
                </a:solidFill>
                <a:latin typeface="Times New Roman" panose="02020603050405020304" pitchFamily="18" charset="0"/>
                <a:cs typeface="Times New Roman" panose="02020603050405020304" pitchFamily="18" charset="0"/>
              </a:rPr>
              <a:t>k</a:t>
            </a:r>
            <a:r>
              <a:rPr lang="en-US" altLang="en-US" sz="1600" i="1" kern="0" baseline="-25000" dirty="0">
                <a:solidFill>
                  <a:srgbClr val="C00000"/>
                </a:solidFill>
                <a:latin typeface="Times New Roman" panose="02020603050405020304" pitchFamily="18" charset="0"/>
                <a:cs typeface="Times New Roman" panose="02020603050405020304" pitchFamily="18" charset="0"/>
              </a:rPr>
              <a:t> </a:t>
            </a:r>
            <a:r>
              <a:rPr lang="en-US" altLang="en-US" sz="1600" kern="0" dirty="0">
                <a:solidFill>
                  <a:srgbClr val="C0000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 thus after </a:t>
            </a:r>
            <a:r>
              <a:rPr lang="en-US" altLang="en-US" sz="1600" i="1" kern="0" dirty="0">
                <a:solidFill>
                  <a:srgbClr val="00B050"/>
                </a:solidFill>
                <a:latin typeface="Times New Roman" panose="02020603050405020304" pitchFamily="18" charset="0"/>
                <a:cs typeface="Times New Roman" panose="02020603050405020304" pitchFamily="18" charset="0"/>
              </a:rPr>
              <a:t>u</a:t>
            </a:r>
            <a:r>
              <a:rPr lang="en-US" altLang="en-US" sz="1600" kern="0" baseline="-25000" dirty="0">
                <a:solidFill>
                  <a:srgbClr val="00B050"/>
                </a:solidFill>
                <a:latin typeface="Times New Roman" panose="02020603050405020304" pitchFamily="18" charset="0"/>
                <a:cs typeface="Times New Roman" panose="02020603050405020304" pitchFamily="18" charset="0"/>
              </a:rPr>
              <a:t>1</a:t>
            </a:r>
            <a:r>
              <a:rPr lang="en-US" altLang="en-US" sz="1600" kern="0" dirty="0">
                <a:solidFill>
                  <a:srgbClr val="00B050"/>
                </a:solidFill>
                <a:latin typeface="Times New Roman" panose="02020603050405020304" pitchFamily="18" charset="0"/>
                <a:cs typeface="Times New Roman" panose="02020603050405020304" pitchFamily="18" charset="0"/>
              </a:rPr>
              <a:t>(A)</a:t>
            </a:r>
            <a:r>
              <a:rPr lang="en-US" altLang="en-US" sz="1600" kern="0" dirty="0">
                <a:latin typeface="Times New Roman" panose="02020603050405020304" pitchFamily="18" charset="0"/>
                <a:cs typeface="Times New Roman" panose="02020603050405020304" pitchFamily="18" charset="0"/>
              </a:rPr>
              <a:t>. But this contradicts the assumption that </a:t>
            </a:r>
            <a:r>
              <a:rPr lang="en-US" altLang="en-US" sz="1600" kern="0" dirty="0">
                <a:solidFill>
                  <a:srgbClr val="00B050"/>
                </a:solidFill>
                <a:latin typeface="Times New Roman" panose="02020603050405020304" pitchFamily="18" charset="0"/>
                <a:cs typeface="Times New Roman" panose="02020603050405020304" pitchFamily="18" charset="0"/>
              </a:rPr>
              <a:t>T</a:t>
            </a:r>
            <a:r>
              <a:rPr lang="en-US" altLang="en-US" sz="1600" kern="0" baseline="-25000" dirty="0">
                <a:solidFill>
                  <a:srgbClr val="00B050"/>
                </a:solidFill>
                <a:latin typeface="Times New Roman" panose="02020603050405020304" pitchFamily="18" charset="0"/>
                <a:cs typeface="Times New Roman" panose="02020603050405020304" pitchFamily="18" charset="0"/>
              </a:rPr>
              <a:t>1</a:t>
            </a:r>
            <a:r>
              <a:rPr lang="en-US" altLang="en-US" sz="1600" kern="0" dirty="0">
                <a:latin typeface="Times New Roman" panose="02020603050405020304" pitchFamily="18" charset="0"/>
                <a:cs typeface="Times New Roman" panose="02020603050405020304" pitchFamily="18" charset="0"/>
              </a:rPr>
              <a:t> starts its unlock the latest. </a:t>
            </a:r>
          </a:p>
          <a:p>
            <a:pPr marL="0" indent="0" eaLnBrk="1" hangingPunct="1">
              <a:buFontTx/>
              <a:buNone/>
              <a:defRPr/>
            </a:pPr>
            <a:r>
              <a:rPr lang="en-US" altLang="en-US" sz="1600" kern="0" dirty="0">
                <a:latin typeface="Times New Roman" panose="02020603050405020304" pitchFamily="18" charset="0"/>
                <a:cs typeface="Times New Roman" panose="02020603050405020304" pitchFamily="18" charset="0"/>
              </a:rPr>
              <a:t>     Thus, in the schedule </a:t>
            </a:r>
            <a:r>
              <a:rPr lang="en-US" altLang="en-US" sz="1600" kern="0" dirty="0">
                <a:solidFill>
                  <a:srgbClr val="FF0000"/>
                </a:solidFill>
                <a:latin typeface="Times New Roman" panose="02020603050405020304" pitchFamily="18" charset="0"/>
                <a:cs typeface="Times New Roman" panose="02020603050405020304" pitchFamily="18" charset="0"/>
              </a:rPr>
              <a:t>S</a:t>
            </a:r>
            <a:r>
              <a:rPr lang="en-US" altLang="en-US" sz="1600" kern="0" dirty="0">
                <a:latin typeface="Times New Roman" panose="02020603050405020304" pitchFamily="18" charset="0"/>
                <a:cs typeface="Times New Roman" panose="02020603050405020304" pitchFamily="18" charset="0"/>
              </a:rPr>
              <a:t>, there is no action by transactions other than </a:t>
            </a:r>
            <a:r>
              <a:rPr lang="en-US" altLang="en-US" sz="1600" kern="0" dirty="0">
                <a:solidFill>
                  <a:srgbClr val="00B050"/>
                </a:solidFill>
                <a:latin typeface="Times New Roman" panose="02020603050405020304" pitchFamily="18" charset="0"/>
                <a:cs typeface="Times New Roman" panose="02020603050405020304" pitchFamily="18" charset="0"/>
              </a:rPr>
              <a:t>T</a:t>
            </a:r>
            <a:r>
              <a:rPr lang="en-US" altLang="en-US" sz="1600" kern="0" baseline="-25000" dirty="0">
                <a:solidFill>
                  <a:srgbClr val="00B050"/>
                </a:solidFill>
                <a:latin typeface="Times New Roman" panose="02020603050405020304" pitchFamily="18" charset="0"/>
                <a:cs typeface="Times New Roman" panose="02020603050405020304" pitchFamily="18" charset="0"/>
              </a:rPr>
              <a:t>1</a:t>
            </a:r>
            <a:r>
              <a:rPr lang="en-US" altLang="en-US" sz="1600" kern="0" dirty="0">
                <a:latin typeface="Times New Roman" panose="02020603050405020304" pitchFamily="18" charset="0"/>
                <a:cs typeface="Times New Roman" panose="02020603050405020304" pitchFamily="18" charset="0"/>
              </a:rPr>
              <a:t> that conflicts an action of </a:t>
            </a:r>
            <a:r>
              <a:rPr lang="en-US" altLang="en-US" sz="1600" kern="0" dirty="0">
                <a:solidFill>
                  <a:srgbClr val="00B050"/>
                </a:solidFill>
                <a:latin typeface="Times New Roman" panose="02020603050405020304" pitchFamily="18" charset="0"/>
                <a:cs typeface="Times New Roman" panose="02020603050405020304" pitchFamily="18" charset="0"/>
              </a:rPr>
              <a:t>T</a:t>
            </a:r>
            <a:r>
              <a:rPr lang="en-US" altLang="en-US" sz="1600" kern="0" baseline="-25000" dirty="0">
                <a:solidFill>
                  <a:srgbClr val="00B050"/>
                </a:solidFill>
                <a:latin typeface="Times New Roman" panose="02020603050405020304" pitchFamily="18" charset="0"/>
                <a:cs typeface="Times New Roman" panose="02020603050405020304" pitchFamily="18" charset="0"/>
              </a:rPr>
              <a:t>1 </a:t>
            </a:r>
            <a:r>
              <a:rPr lang="en-US" altLang="en-US" sz="1600" kern="0" dirty="0">
                <a:latin typeface="Times New Roman" panose="02020603050405020304" pitchFamily="18" charset="0"/>
                <a:cs typeface="Times New Roman" panose="02020603050405020304" pitchFamily="18" charset="0"/>
              </a:rPr>
              <a:t>and appears after the conflicting action of </a:t>
            </a:r>
            <a:r>
              <a:rPr lang="en-US" altLang="en-US" sz="1600" kern="0" dirty="0">
                <a:solidFill>
                  <a:srgbClr val="00B050"/>
                </a:solidFill>
                <a:latin typeface="Times New Roman" panose="02020603050405020304" pitchFamily="18" charset="0"/>
                <a:cs typeface="Times New Roman" panose="02020603050405020304" pitchFamily="18" charset="0"/>
              </a:rPr>
              <a:t>T</a:t>
            </a:r>
            <a:r>
              <a:rPr lang="en-US" altLang="en-US" sz="1600" kern="0" baseline="-25000" dirty="0">
                <a:solidFill>
                  <a:srgbClr val="00B050"/>
                </a:solidFill>
                <a:latin typeface="Times New Roman" panose="02020603050405020304" pitchFamily="18" charset="0"/>
                <a:cs typeface="Times New Roman" panose="02020603050405020304" pitchFamily="18" charset="0"/>
              </a:rPr>
              <a:t>1</a:t>
            </a:r>
            <a:r>
              <a:rPr lang="en-US" altLang="en-US" sz="1600" kern="0" dirty="0">
                <a:latin typeface="Times New Roman" panose="02020603050405020304" pitchFamily="18" charset="0"/>
                <a:cs typeface="Times New Roman" panose="02020603050405020304" pitchFamily="18" charset="0"/>
              </a:rPr>
              <a:t>.  So, we can swap the actions in </a:t>
            </a:r>
            <a:r>
              <a:rPr lang="en-US" altLang="en-US" sz="1600" kern="0" dirty="0">
                <a:solidFill>
                  <a:srgbClr val="FF0000"/>
                </a:solidFill>
                <a:latin typeface="Times New Roman" panose="02020603050405020304" pitchFamily="18" charset="0"/>
                <a:cs typeface="Times New Roman" panose="02020603050405020304" pitchFamily="18" charset="0"/>
              </a:rPr>
              <a:t>S</a:t>
            </a:r>
            <a:r>
              <a:rPr lang="en-US" altLang="en-US" sz="1600" kern="0" dirty="0">
                <a:latin typeface="Times New Roman" panose="02020603050405020304" pitchFamily="18" charset="0"/>
                <a:cs typeface="Times New Roman" panose="02020603050405020304" pitchFamily="18" charset="0"/>
              </a:rPr>
              <a:t> to move all actions of </a:t>
            </a:r>
            <a:r>
              <a:rPr lang="en-US" altLang="en-US" sz="1600" kern="0" dirty="0">
                <a:solidFill>
                  <a:srgbClr val="00B050"/>
                </a:solidFill>
                <a:latin typeface="Times New Roman" panose="02020603050405020304" pitchFamily="18" charset="0"/>
                <a:cs typeface="Times New Roman" panose="02020603050405020304" pitchFamily="18" charset="0"/>
              </a:rPr>
              <a:t>T</a:t>
            </a:r>
            <a:r>
              <a:rPr lang="en-US" altLang="en-US" sz="1600" kern="0" baseline="-25000" dirty="0">
                <a:solidFill>
                  <a:srgbClr val="00B050"/>
                </a:solidFill>
                <a:latin typeface="Times New Roman" panose="02020603050405020304" pitchFamily="18" charset="0"/>
                <a:cs typeface="Times New Roman" panose="02020603050405020304" pitchFamily="18" charset="0"/>
              </a:rPr>
              <a:t>1</a:t>
            </a:r>
            <a:r>
              <a:rPr lang="en-US" altLang="en-US" sz="1600" kern="0" baseline="-25000" dirty="0">
                <a:latin typeface="Times New Roman" panose="02020603050405020304" pitchFamily="18" charset="0"/>
                <a:cs typeface="Times New Roman" panose="02020603050405020304" pitchFamily="18" charset="0"/>
              </a:rPr>
              <a:t> </a:t>
            </a:r>
            <a:r>
              <a:rPr lang="en-US" altLang="en-US" sz="1600" kern="0" dirty="0">
                <a:latin typeface="Times New Roman" panose="02020603050405020304" pitchFamily="18" charset="0"/>
                <a:cs typeface="Times New Roman" panose="02020603050405020304" pitchFamily="18" charset="0"/>
              </a:rPr>
              <a:t>to the tail of the schedule. The new schedule has a form </a:t>
            </a:r>
            <a:r>
              <a:rPr lang="en-US" altLang="en-US" sz="1600" kern="0" dirty="0">
                <a:solidFill>
                  <a:srgbClr val="FF0000"/>
                </a:solidFill>
                <a:latin typeface="Times New Roman" panose="02020603050405020304" pitchFamily="18" charset="0"/>
                <a:cs typeface="Times New Roman" panose="02020603050405020304" pitchFamily="18" charset="0"/>
              </a:rPr>
              <a:t>S</a:t>
            </a:r>
            <a:r>
              <a:rPr lang="en-US" altLang="en-US" sz="1600" kern="0" baseline="-25000" dirty="0">
                <a:solidFill>
                  <a:srgbClr val="FF0000"/>
                </a:solidFill>
                <a:latin typeface="Times New Roman" panose="02020603050405020304" pitchFamily="18" charset="0"/>
                <a:cs typeface="Times New Roman" panose="02020603050405020304" pitchFamily="18" charset="0"/>
              </a:rPr>
              <a:t>1</a:t>
            </a:r>
            <a:r>
              <a:rPr lang="en-US" altLang="en-US" sz="1600" kern="0" dirty="0">
                <a:solidFill>
                  <a:srgbClr val="FF0000"/>
                </a:solidFill>
                <a:latin typeface="Times New Roman" panose="02020603050405020304" pitchFamily="18" charset="0"/>
                <a:cs typeface="Times New Roman" panose="02020603050405020304" pitchFamily="18" charset="0"/>
              </a:rPr>
              <a:t> = </a:t>
            </a:r>
            <a:r>
              <a:rPr lang="el-GR" altLang="en-US" sz="1600" kern="0" dirty="0">
                <a:solidFill>
                  <a:srgbClr val="FF0000"/>
                </a:solidFill>
                <a:latin typeface="Times New Roman" panose="02020603050405020304" pitchFamily="18" charset="0"/>
                <a:cs typeface="Times New Roman" panose="02020603050405020304" pitchFamily="18" charset="0"/>
              </a:rPr>
              <a:t>α</a:t>
            </a:r>
            <a:r>
              <a:rPr lang="en-US" altLang="en-US" sz="1600" kern="0" baseline="-25000" dirty="0">
                <a:solidFill>
                  <a:srgbClr val="FF0000"/>
                </a:solidFill>
                <a:latin typeface="Times New Roman" panose="02020603050405020304" pitchFamily="18" charset="0"/>
                <a:cs typeface="Times New Roman" panose="02020603050405020304" pitchFamily="18" charset="0"/>
              </a:rPr>
              <a:t>1</a:t>
            </a:r>
            <a:r>
              <a:rPr lang="en-US" altLang="en-US" sz="1600" kern="0" dirty="0">
                <a:solidFill>
                  <a:srgbClr val="00B050"/>
                </a:solidFill>
                <a:latin typeface="Times New Roman" panose="02020603050405020304" pitchFamily="18" charset="0"/>
                <a:cs typeface="Times New Roman" panose="02020603050405020304" pitchFamily="18" charset="0"/>
              </a:rPr>
              <a:t>T</a:t>
            </a:r>
            <a:r>
              <a:rPr lang="en-US" altLang="en-US" sz="1600" kern="0" baseline="-25000" dirty="0">
                <a:solidFill>
                  <a:srgbClr val="00B050"/>
                </a:solidFill>
                <a:latin typeface="Times New Roman" panose="02020603050405020304" pitchFamily="18" charset="0"/>
                <a:cs typeface="Times New Roman" panose="02020603050405020304" pitchFamily="18" charset="0"/>
              </a:rPr>
              <a:t>1</a:t>
            </a:r>
            <a:r>
              <a:rPr lang="en-US" altLang="en-US" sz="1600" kern="0" dirty="0">
                <a:latin typeface="Times New Roman" panose="02020603050405020304" pitchFamily="18" charset="0"/>
                <a:cs typeface="Times New Roman" panose="02020603050405020304" pitchFamily="18" charset="0"/>
              </a:rPr>
              <a:t>. </a:t>
            </a:r>
          </a:p>
          <a:p>
            <a:pPr marL="0" indent="0" eaLnBrk="1" hangingPunct="1">
              <a:buFontTx/>
              <a:buNone/>
              <a:defRPr/>
            </a:pPr>
            <a:r>
              <a:rPr lang="en-US" altLang="en-US" sz="1600" kern="0" dirty="0">
                <a:latin typeface="Times New Roman" panose="02020603050405020304" pitchFamily="18" charset="0"/>
                <a:cs typeface="Times New Roman" panose="02020603050405020304" pitchFamily="18" charset="0"/>
              </a:rPr>
              <a:t>The new schedule </a:t>
            </a:r>
            <a:r>
              <a:rPr lang="en-US" altLang="en-US" sz="1600" kern="0" dirty="0">
                <a:solidFill>
                  <a:srgbClr val="FF0000"/>
                </a:solidFill>
                <a:latin typeface="Times New Roman" panose="02020603050405020304" pitchFamily="18" charset="0"/>
                <a:cs typeface="Times New Roman" panose="02020603050405020304" pitchFamily="18" charset="0"/>
              </a:rPr>
              <a:t>S</a:t>
            </a:r>
            <a:r>
              <a:rPr lang="en-US" altLang="en-US" sz="1600" kern="0" baseline="-25000" dirty="0">
                <a:solidFill>
                  <a:srgbClr val="FF0000"/>
                </a:solidFill>
                <a:latin typeface="Times New Roman" panose="02020603050405020304" pitchFamily="18" charset="0"/>
                <a:cs typeface="Times New Roman" panose="02020603050405020304" pitchFamily="18" charset="0"/>
              </a:rPr>
              <a:t>1</a:t>
            </a:r>
            <a:r>
              <a:rPr lang="en-US" altLang="en-US" sz="1600" kern="0" dirty="0">
                <a:latin typeface="Times New Roman" panose="02020603050405020304" pitchFamily="18" charset="0"/>
                <a:cs typeface="Times New Roman" panose="02020603050405020304" pitchFamily="18" charset="0"/>
              </a:rPr>
              <a:t> is equivalent to </a:t>
            </a:r>
            <a:r>
              <a:rPr lang="en-US" altLang="en-US" sz="1600" kern="0" dirty="0">
                <a:solidFill>
                  <a:srgbClr val="FF0000"/>
                </a:solidFill>
                <a:latin typeface="Times New Roman" panose="02020603050405020304" pitchFamily="18" charset="0"/>
                <a:cs typeface="Times New Roman" panose="02020603050405020304" pitchFamily="18" charset="0"/>
              </a:rPr>
              <a:t>S</a:t>
            </a:r>
            <a:r>
              <a:rPr lang="en-US" altLang="en-US" sz="1600" kern="0" dirty="0">
                <a:latin typeface="Times New Roman" panose="02020603050405020304" pitchFamily="18" charset="0"/>
                <a:cs typeface="Times New Roman" panose="02020603050405020304" pitchFamily="18" charset="0"/>
              </a:rPr>
              <a:t>. </a:t>
            </a:r>
          </a:p>
          <a:p>
            <a:pPr marL="0" indent="0" eaLnBrk="1" hangingPunct="1">
              <a:buFontTx/>
              <a:buNone/>
              <a:defRPr/>
            </a:pPr>
            <a:r>
              <a:rPr lang="en-US" altLang="en-US" sz="1600" kern="0" dirty="0">
                <a:latin typeface="Times New Roman" panose="02020603050405020304" pitchFamily="18" charset="0"/>
                <a:cs typeface="Times New Roman" panose="02020603050405020304" pitchFamily="18" charset="0"/>
              </a:rPr>
              <a:t>     Using the same argument, we can move all actions of the transaction </a:t>
            </a:r>
            <a:r>
              <a:rPr lang="en-US" altLang="en-US" sz="1600" kern="0" dirty="0">
                <a:solidFill>
                  <a:srgbClr val="00B050"/>
                </a:solidFill>
                <a:latin typeface="Times New Roman" panose="02020603050405020304" pitchFamily="18" charset="0"/>
                <a:cs typeface="Times New Roman" panose="02020603050405020304" pitchFamily="18" charset="0"/>
              </a:rPr>
              <a:t>T</a:t>
            </a:r>
            <a:r>
              <a:rPr lang="en-US" altLang="en-US" sz="1600" kern="0" baseline="-25000" dirty="0">
                <a:solidFill>
                  <a:srgbClr val="00B050"/>
                </a:solidFill>
                <a:latin typeface="Times New Roman" panose="02020603050405020304" pitchFamily="18" charset="0"/>
                <a:cs typeface="Times New Roman" panose="02020603050405020304" pitchFamily="18" charset="0"/>
              </a:rPr>
              <a:t>2</a:t>
            </a:r>
            <a:r>
              <a:rPr lang="en-US" altLang="en-US" sz="1600" kern="0" baseline="-25000" dirty="0">
                <a:latin typeface="Times New Roman" panose="02020603050405020304" pitchFamily="18" charset="0"/>
                <a:cs typeface="Times New Roman" panose="02020603050405020304" pitchFamily="18" charset="0"/>
              </a:rPr>
              <a:t> </a:t>
            </a:r>
            <a:r>
              <a:rPr lang="en-US" altLang="en-US" sz="1600" kern="0" dirty="0">
                <a:latin typeface="Times New Roman" panose="02020603050405020304" pitchFamily="18" charset="0"/>
                <a:cs typeface="Times New Roman" panose="02020603050405020304" pitchFamily="18" charset="0"/>
              </a:rPr>
              <a:t>that started its unlocks the second latest, to construct a schedule of the form </a:t>
            </a:r>
            <a:r>
              <a:rPr lang="en-US" altLang="en-US" sz="1600" kern="0" dirty="0">
                <a:solidFill>
                  <a:srgbClr val="FF0000"/>
                </a:solidFill>
                <a:latin typeface="Times New Roman" panose="02020603050405020304" pitchFamily="18" charset="0"/>
                <a:cs typeface="Times New Roman" panose="02020603050405020304" pitchFamily="18" charset="0"/>
              </a:rPr>
              <a:t>S</a:t>
            </a:r>
            <a:r>
              <a:rPr lang="en-US" altLang="en-US" sz="1600" kern="0" baseline="-25000" dirty="0">
                <a:solidFill>
                  <a:srgbClr val="FF0000"/>
                </a:solidFill>
                <a:latin typeface="Times New Roman" panose="02020603050405020304" pitchFamily="18" charset="0"/>
                <a:cs typeface="Times New Roman" panose="02020603050405020304" pitchFamily="18" charset="0"/>
              </a:rPr>
              <a:t>2</a:t>
            </a:r>
            <a:r>
              <a:rPr lang="en-US" altLang="en-US" sz="1600" kern="0" dirty="0">
                <a:solidFill>
                  <a:srgbClr val="FF0000"/>
                </a:solidFill>
                <a:latin typeface="Times New Roman" panose="02020603050405020304" pitchFamily="18" charset="0"/>
                <a:cs typeface="Times New Roman" panose="02020603050405020304" pitchFamily="18" charset="0"/>
              </a:rPr>
              <a:t> = </a:t>
            </a:r>
            <a:r>
              <a:rPr lang="el-GR" altLang="en-US" sz="1600" kern="0" dirty="0">
                <a:solidFill>
                  <a:srgbClr val="FF0000"/>
                </a:solidFill>
                <a:latin typeface="Times New Roman" panose="02020603050405020304" pitchFamily="18" charset="0"/>
                <a:cs typeface="Times New Roman" panose="02020603050405020304" pitchFamily="18" charset="0"/>
              </a:rPr>
              <a:t>α</a:t>
            </a:r>
            <a:r>
              <a:rPr lang="en-US" altLang="en-US" sz="1600" kern="0" baseline="-25000" dirty="0">
                <a:solidFill>
                  <a:srgbClr val="FF0000"/>
                </a:solidFill>
                <a:latin typeface="Times New Roman" panose="02020603050405020304" pitchFamily="18" charset="0"/>
                <a:cs typeface="Times New Roman" panose="02020603050405020304" pitchFamily="18" charset="0"/>
              </a:rPr>
              <a:t>2</a:t>
            </a:r>
            <a:r>
              <a:rPr lang="en-US" altLang="en-US" sz="1600" kern="0" dirty="0">
                <a:solidFill>
                  <a:srgbClr val="00B050"/>
                </a:solidFill>
                <a:latin typeface="Times New Roman" panose="02020603050405020304" pitchFamily="18" charset="0"/>
                <a:cs typeface="Times New Roman" panose="02020603050405020304" pitchFamily="18" charset="0"/>
              </a:rPr>
              <a:t>T</a:t>
            </a:r>
            <a:r>
              <a:rPr lang="en-US" altLang="en-US" sz="1600" kern="0" baseline="-25000" dirty="0">
                <a:solidFill>
                  <a:srgbClr val="00B050"/>
                </a:solidFill>
                <a:latin typeface="Times New Roman" panose="02020603050405020304" pitchFamily="18" charset="0"/>
                <a:cs typeface="Times New Roman" panose="02020603050405020304" pitchFamily="18" charset="0"/>
              </a:rPr>
              <a:t>2</a:t>
            </a:r>
            <a:r>
              <a:rPr lang="en-US" altLang="en-US" sz="1600" kern="0" dirty="0">
                <a:solidFill>
                  <a:srgbClr val="00B050"/>
                </a:solidFill>
                <a:latin typeface="Times New Roman" panose="02020603050405020304" pitchFamily="18" charset="0"/>
                <a:cs typeface="Times New Roman" panose="02020603050405020304" pitchFamily="18" charset="0"/>
              </a:rPr>
              <a:t>T</a:t>
            </a:r>
            <a:r>
              <a:rPr lang="en-US" altLang="en-US" sz="1600" kern="0" baseline="-25000" dirty="0">
                <a:solidFill>
                  <a:srgbClr val="00B050"/>
                </a:solidFill>
                <a:latin typeface="Times New Roman" panose="02020603050405020304" pitchFamily="18" charset="0"/>
                <a:cs typeface="Times New Roman" panose="02020603050405020304" pitchFamily="18" charset="0"/>
              </a:rPr>
              <a:t>1</a:t>
            </a:r>
            <a:r>
              <a:rPr lang="en-US" altLang="en-US" sz="1600" kern="0" baseline="-25000" dirty="0">
                <a:solidFill>
                  <a:srgbClr val="FF0000"/>
                </a:solidFill>
                <a:latin typeface="Times New Roman" panose="02020603050405020304" pitchFamily="18" charset="0"/>
                <a:cs typeface="Times New Roman" panose="02020603050405020304" pitchFamily="18" charset="0"/>
              </a:rPr>
              <a:t> </a:t>
            </a:r>
            <a:r>
              <a:rPr lang="en-US" altLang="en-US" sz="1600" kern="0" dirty="0">
                <a:latin typeface="Times New Roman" panose="02020603050405020304" pitchFamily="18" charset="0"/>
                <a:cs typeface="Times New Roman" panose="02020603050405020304" pitchFamily="18" charset="0"/>
              </a:rPr>
              <a:t>that is also equivalent to </a:t>
            </a:r>
            <a:r>
              <a:rPr lang="en-US" altLang="en-US" sz="1600" kern="0" dirty="0">
                <a:solidFill>
                  <a:srgbClr val="FF0000"/>
                </a:solidFill>
                <a:latin typeface="Times New Roman" panose="02020603050405020304" pitchFamily="18" charset="0"/>
                <a:cs typeface="Times New Roman" panose="02020603050405020304" pitchFamily="18" charset="0"/>
              </a:rPr>
              <a:t>S</a:t>
            </a:r>
            <a:r>
              <a:rPr lang="en-US" altLang="en-US" sz="1600" kern="0" dirty="0">
                <a:latin typeface="Times New Roman" panose="02020603050405020304" pitchFamily="18" charset="0"/>
                <a:cs typeface="Times New Roman" panose="02020603050405020304" pitchFamily="18" charset="0"/>
              </a:rPr>
              <a:t>. Repeating this process, we will eventually get a serial schedule that is equivalent to </a:t>
            </a:r>
            <a:r>
              <a:rPr lang="en-US" altLang="en-US" sz="1600" kern="0" dirty="0">
                <a:solidFill>
                  <a:srgbClr val="FF0000"/>
                </a:solidFill>
                <a:latin typeface="Times New Roman" panose="02020603050405020304" pitchFamily="18" charset="0"/>
                <a:cs typeface="Times New Roman" panose="02020603050405020304" pitchFamily="18" charset="0"/>
              </a:rPr>
              <a:t>S</a:t>
            </a:r>
            <a:r>
              <a:rPr lang="en-US" altLang="en-US" sz="1600" kern="0" dirty="0">
                <a:latin typeface="Times New Roman" panose="02020603050405020304" pitchFamily="18" charset="0"/>
                <a:cs typeface="Times New Roman" panose="02020603050405020304" pitchFamily="18" charset="0"/>
              </a:rPr>
              <a:t>. ■</a:t>
            </a:r>
          </a:p>
        </p:txBody>
      </p:sp>
      <p:sp>
        <p:nvSpPr>
          <p:cNvPr id="121860" name="TextBox 3"/>
          <p:cNvSpPr txBox="1">
            <a:spLocks noChangeArrowheads="1"/>
          </p:cNvSpPr>
          <p:nvPr/>
        </p:nvSpPr>
        <p:spPr bwMode="auto">
          <a:xfrm>
            <a:off x="473075" y="1138238"/>
            <a:ext cx="8118475" cy="708025"/>
          </a:xfrm>
          <a:prstGeom prst="rect">
            <a:avLst/>
          </a:prstGeom>
          <a:solidFill>
            <a:srgbClr val="FFFF00"/>
          </a:solidFill>
          <a:ln w="9525">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000" u="sng">
                <a:latin typeface="Times New Roman" panose="02020603050405020304" pitchFamily="18" charset="0"/>
                <a:cs typeface="Times New Roman" panose="02020603050405020304" pitchFamily="18" charset="0"/>
              </a:rPr>
              <a:t>Theorem.</a:t>
            </a:r>
            <a:r>
              <a:rPr lang="en-US" altLang="en-US" sz="2000">
                <a:latin typeface="Times New Roman" panose="02020603050405020304" pitchFamily="18" charset="0"/>
                <a:cs typeface="Times New Roman" panose="02020603050405020304" pitchFamily="18" charset="0"/>
              </a:rPr>
              <a:t> The execution of a 2PL schedule is equivalent to the serial schedule in which transactions are ordered by the time when they start to unlock.</a:t>
            </a:r>
          </a:p>
        </p:txBody>
      </p:sp>
      <p:sp>
        <p:nvSpPr>
          <p:cNvPr id="121861" name="TextBox 9"/>
          <p:cNvSpPr txBox="1">
            <a:spLocks noChangeArrowheads="1"/>
          </p:cNvSpPr>
          <p:nvPr/>
        </p:nvSpPr>
        <p:spPr bwMode="auto">
          <a:xfrm>
            <a:off x="6167438" y="66675"/>
            <a:ext cx="2908300" cy="738188"/>
          </a:xfrm>
          <a:prstGeom prst="rect">
            <a:avLst/>
          </a:prstGeom>
          <a:solidFill>
            <a:srgbClr val="92D050"/>
          </a:solidFill>
          <a:ln w="9525">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latin typeface="Times New Roman" panose="02020603050405020304" pitchFamily="18" charset="0"/>
                <a:cs typeface="Times New Roman" panose="02020603050405020304" pitchFamily="18" charset="0"/>
              </a:rPr>
              <a:t>Two actions </a:t>
            </a:r>
            <a:r>
              <a:rPr lang="en-US" altLang="en-US" sz="1400">
                <a:solidFill>
                  <a:srgbClr val="FF0000"/>
                </a:solidFill>
                <a:latin typeface="Times New Roman" panose="02020603050405020304" pitchFamily="18" charset="0"/>
                <a:cs typeface="Times New Roman" panose="02020603050405020304" pitchFamily="18" charset="0"/>
              </a:rPr>
              <a:t>conflict</a:t>
            </a:r>
            <a:r>
              <a:rPr lang="en-US" altLang="en-US" sz="1400">
                <a:latin typeface="Times New Roman" panose="02020603050405020304" pitchFamily="18" charset="0"/>
                <a:cs typeface="Times New Roman" panose="02020603050405020304" pitchFamily="18" charset="0"/>
              </a:rPr>
              <a:t> if  … they are by two transactions on the same element and at least one of the actions is write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8"/>
          <p:cNvSpPr>
            <a:spLocks noChangeArrowheads="1"/>
          </p:cNvSpPr>
          <p:nvPr/>
        </p:nvSpPr>
        <p:spPr bwMode="auto">
          <a:xfrm>
            <a:off x="896938" y="455613"/>
            <a:ext cx="7385050" cy="665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3600" b="1" u="sng">
                <a:latin typeface="Times New Roman" panose="02020603050405020304" pitchFamily="18" charset="0"/>
                <a:cs typeface="Times New Roman" panose="02020603050405020304" pitchFamily="18" charset="0"/>
              </a:rPr>
              <a:t>Containment Relations</a:t>
            </a:r>
          </a:p>
        </p:txBody>
      </p:sp>
      <p:sp>
        <p:nvSpPr>
          <p:cNvPr id="4" name="Rectangle 3"/>
          <p:cNvSpPr txBox="1">
            <a:spLocks noChangeArrowheads="1"/>
          </p:cNvSpPr>
          <p:nvPr/>
        </p:nvSpPr>
        <p:spPr bwMode="auto">
          <a:xfrm>
            <a:off x="825500" y="1360488"/>
            <a:ext cx="7456488" cy="450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endParaRPr lang="en-US" altLang="en-US" sz="2400" kern="0" dirty="0">
              <a:latin typeface="Times New Roman" panose="02020603050405020304" pitchFamily="18" charset="0"/>
              <a:cs typeface="Times New Roman" panose="02020603050405020304" pitchFamily="18" charset="0"/>
            </a:endParaRPr>
          </a:p>
        </p:txBody>
      </p:sp>
      <p:sp>
        <p:nvSpPr>
          <p:cNvPr id="122884" name="Oval 1"/>
          <p:cNvSpPr>
            <a:spLocks noChangeArrowheads="1"/>
          </p:cNvSpPr>
          <p:nvPr/>
        </p:nvSpPr>
        <p:spPr bwMode="auto">
          <a:xfrm>
            <a:off x="1509713" y="1431925"/>
            <a:ext cx="6288087" cy="3235325"/>
          </a:xfrm>
          <a:prstGeom prst="ellipse">
            <a:avLst/>
          </a:prstGeom>
          <a:noFill/>
          <a:ln w="38100" algn="ctr">
            <a:solidFill>
              <a:srgbClr val="00B05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defRPr sz="3200">
                <a:solidFill>
                  <a:schemeClr val="tx1"/>
                </a:solidFill>
                <a:latin typeface="Tahoma" panose="020B0604030504040204" pitchFamily="34" charset="0"/>
              </a:defRPr>
            </a:lvl1pPr>
            <a:lvl2pPr marL="742950" indent="-285750">
              <a:defRPr sz="3200">
                <a:solidFill>
                  <a:schemeClr val="tx1"/>
                </a:solidFill>
                <a:latin typeface="Tahoma" panose="020B0604030504040204" pitchFamily="34" charset="0"/>
              </a:defRPr>
            </a:lvl2pPr>
            <a:lvl3pPr marL="1143000" indent="-228600">
              <a:defRPr sz="3200">
                <a:solidFill>
                  <a:schemeClr val="tx1"/>
                </a:solidFill>
                <a:latin typeface="Tahoma" panose="020B0604030504040204" pitchFamily="34" charset="0"/>
              </a:defRPr>
            </a:lvl3pPr>
            <a:lvl4pPr marL="1600200" indent="-228600">
              <a:defRPr sz="3200">
                <a:solidFill>
                  <a:schemeClr val="tx1"/>
                </a:solidFill>
                <a:latin typeface="Tahoma" panose="020B0604030504040204" pitchFamily="34" charset="0"/>
              </a:defRPr>
            </a:lvl4pPr>
            <a:lvl5pPr marL="2057400" indent="-228600">
              <a:defRPr sz="3200">
                <a:solidFill>
                  <a:schemeClr val="tx1"/>
                </a:solidFill>
                <a:latin typeface="Tahoma" panose="020B0604030504040204" pitchFamily="34" charset="0"/>
              </a:defRPr>
            </a:lvl5pPr>
            <a:lvl6pPr marL="2514600" indent="-228600" eaLnBrk="0" fontAlgn="base" hangingPunct="0">
              <a:spcBef>
                <a:spcPct val="0"/>
              </a:spcBef>
              <a:spcAft>
                <a:spcPct val="0"/>
              </a:spcAft>
              <a:defRPr sz="3200">
                <a:solidFill>
                  <a:schemeClr val="tx1"/>
                </a:solidFill>
                <a:latin typeface="Tahoma" panose="020B0604030504040204" pitchFamily="34" charset="0"/>
              </a:defRPr>
            </a:lvl6pPr>
            <a:lvl7pPr marL="2971800" indent="-228600" eaLnBrk="0" fontAlgn="base" hangingPunct="0">
              <a:spcBef>
                <a:spcPct val="0"/>
              </a:spcBef>
              <a:spcAft>
                <a:spcPct val="0"/>
              </a:spcAft>
              <a:defRPr sz="3200">
                <a:solidFill>
                  <a:schemeClr val="tx1"/>
                </a:solidFill>
                <a:latin typeface="Tahoma" panose="020B0604030504040204" pitchFamily="34" charset="0"/>
              </a:defRPr>
            </a:lvl7pPr>
            <a:lvl8pPr marL="3429000" indent="-228600" eaLnBrk="0" fontAlgn="base" hangingPunct="0">
              <a:spcBef>
                <a:spcPct val="0"/>
              </a:spcBef>
              <a:spcAft>
                <a:spcPct val="0"/>
              </a:spcAft>
              <a:defRPr sz="3200">
                <a:solidFill>
                  <a:schemeClr val="tx1"/>
                </a:solidFill>
                <a:latin typeface="Tahoma" panose="020B0604030504040204" pitchFamily="34" charset="0"/>
              </a:defRPr>
            </a:lvl8pPr>
            <a:lvl9pPr marL="3886200" indent="-228600" eaLnBrk="0" fontAlgn="base" hangingPunct="0">
              <a:spcBef>
                <a:spcPct val="0"/>
              </a:spcBef>
              <a:spcAft>
                <a:spcPct val="0"/>
              </a:spcAft>
              <a:defRPr sz="3200">
                <a:solidFill>
                  <a:schemeClr val="tx1"/>
                </a:solidFill>
                <a:latin typeface="Tahoma" panose="020B0604030504040204" pitchFamily="34" charset="0"/>
              </a:defRPr>
            </a:lvl9pPr>
          </a:lstStyle>
          <a:p>
            <a:pPr algn="ctr" eaLnBrk="1" hangingPunct="1">
              <a:spcBef>
                <a:spcPct val="50000"/>
              </a:spcBef>
            </a:pPr>
            <a:endParaRPr lang="en-US" altLang="en-US"/>
          </a:p>
        </p:txBody>
      </p:sp>
      <p:sp>
        <p:nvSpPr>
          <p:cNvPr id="122885" name="Oval 5"/>
          <p:cNvSpPr>
            <a:spLocks noChangeArrowheads="1"/>
          </p:cNvSpPr>
          <p:nvPr/>
        </p:nvSpPr>
        <p:spPr bwMode="auto">
          <a:xfrm>
            <a:off x="1958975" y="1647825"/>
            <a:ext cx="5434013" cy="2498725"/>
          </a:xfrm>
          <a:prstGeom prst="ellipse">
            <a:avLst/>
          </a:prstGeom>
          <a:noFill/>
          <a:ln w="38100" algn="ctr">
            <a:solidFill>
              <a:srgbClr val="7030A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defRPr sz="3200">
                <a:solidFill>
                  <a:schemeClr val="tx1"/>
                </a:solidFill>
                <a:latin typeface="Tahoma" panose="020B0604030504040204" pitchFamily="34" charset="0"/>
              </a:defRPr>
            </a:lvl1pPr>
            <a:lvl2pPr marL="742950" indent="-285750">
              <a:defRPr sz="3200">
                <a:solidFill>
                  <a:schemeClr val="tx1"/>
                </a:solidFill>
                <a:latin typeface="Tahoma" panose="020B0604030504040204" pitchFamily="34" charset="0"/>
              </a:defRPr>
            </a:lvl2pPr>
            <a:lvl3pPr marL="1143000" indent="-228600">
              <a:defRPr sz="3200">
                <a:solidFill>
                  <a:schemeClr val="tx1"/>
                </a:solidFill>
                <a:latin typeface="Tahoma" panose="020B0604030504040204" pitchFamily="34" charset="0"/>
              </a:defRPr>
            </a:lvl3pPr>
            <a:lvl4pPr marL="1600200" indent="-228600">
              <a:defRPr sz="3200">
                <a:solidFill>
                  <a:schemeClr val="tx1"/>
                </a:solidFill>
                <a:latin typeface="Tahoma" panose="020B0604030504040204" pitchFamily="34" charset="0"/>
              </a:defRPr>
            </a:lvl4pPr>
            <a:lvl5pPr marL="2057400" indent="-228600">
              <a:defRPr sz="3200">
                <a:solidFill>
                  <a:schemeClr val="tx1"/>
                </a:solidFill>
                <a:latin typeface="Tahoma" panose="020B0604030504040204" pitchFamily="34" charset="0"/>
              </a:defRPr>
            </a:lvl5pPr>
            <a:lvl6pPr marL="2514600" indent="-228600" eaLnBrk="0" fontAlgn="base" hangingPunct="0">
              <a:spcBef>
                <a:spcPct val="0"/>
              </a:spcBef>
              <a:spcAft>
                <a:spcPct val="0"/>
              </a:spcAft>
              <a:defRPr sz="3200">
                <a:solidFill>
                  <a:schemeClr val="tx1"/>
                </a:solidFill>
                <a:latin typeface="Tahoma" panose="020B0604030504040204" pitchFamily="34" charset="0"/>
              </a:defRPr>
            </a:lvl6pPr>
            <a:lvl7pPr marL="2971800" indent="-228600" eaLnBrk="0" fontAlgn="base" hangingPunct="0">
              <a:spcBef>
                <a:spcPct val="0"/>
              </a:spcBef>
              <a:spcAft>
                <a:spcPct val="0"/>
              </a:spcAft>
              <a:defRPr sz="3200">
                <a:solidFill>
                  <a:schemeClr val="tx1"/>
                </a:solidFill>
                <a:latin typeface="Tahoma" panose="020B0604030504040204" pitchFamily="34" charset="0"/>
              </a:defRPr>
            </a:lvl7pPr>
            <a:lvl8pPr marL="3429000" indent="-228600" eaLnBrk="0" fontAlgn="base" hangingPunct="0">
              <a:spcBef>
                <a:spcPct val="0"/>
              </a:spcBef>
              <a:spcAft>
                <a:spcPct val="0"/>
              </a:spcAft>
              <a:defRPr sz="3200">
                <a:solidFill>
                  <a:schemeClr val="tx1"/>
                </a:solidFill>
                <a:latin typeface="Tahoma" panose="020B0604030504040204" pitchFamily="34" charset="0"/>
              </a:defRPr>
            </a:lvl8pPr>
            <a:lvl9pPr marL="3886200" indent="-228600" eaLnBrk="0" fontAlgn="base" hangingPunct="0">
              <a:spcBef>
                <a:spcPct val="0"/>
              </a:spcBef>
              <a:spcAft>
                <a:spcPct val="0"/>
              </a:spcAft>
              <a:defRPr sz="3200">
                <a:solidFill>
                  <a:schemeClr val="tx1"/>
                </a:solidFill>
                <a:latin typeface="Tahoma" panose="020B0604030504040204" pitchFamily="34" charset="0"/>
              </a:defRPr>
            </a:lvl9pPr>
          </a:lstStyle>
          <a:p>
            <a:pPr algn="ctr" eaLnBrk="1" hangingPunct="1">
              <a:spcBef>
                <a:spcPct val="50000"/>
              </a:spcBef>
            </a:pPr>
            <a:endParaRPr lang="en-US" altLang="en-US"/>
          </a:p>
        </p:txBody>
      </p:sp>
      <p:sp>
        <p:nvSpPr>
          <p:cNvPr id="122886" name="Oval 6"/>
          <p:cNvSpPr>
            <a:spLocks noChangeArrowheads="1"/>
          </p:cNvSpPr>
          <p:nvPr/>
        </p:nvSpPr>
        <p:spPr bwMode="auto">
          <a:xfrm>
            <a:off x="2286000" y="2032000"/>
            <a:ext cx="4891088" cy="1979613"/>
          </a:xfrm>
          <a:prstGeom prst="ellipse">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defRPr sz="3200">
                <a:solidFill>
                  <a:schemeClr val="tx1"/>
                </a:solidFill>
                <a:latin typeface="Tahoma" panose="020B0604030504040204" pitchFamily="34" charset="0"/>
              </a:defRPr>
            </a:lvl1pPr>
            <a:lvl2pPr marL="742950" indent="-285750">
              <a:defRPr sz="3200">
                <a:solidFill>
                  <a:schemeClr val="tx1"/>
                </a:solidFill>
                <a:latin typeface="Tahoma" panose="020B0604030504040204" pitchFamily="34" charset="0"/>
              </a:defRPr>
            </a:lvl2pPr>
            <a:lvl3pPr marL="1143000" indent="-228600">
              <a:defRPr sz="3200">
                <a:solidFill>
                  <a:schemeClr val="tx1"/>
                </a:solidFill>
                <a:latin typeface="Tahoma" panose="020B0604030504040204" pitchFamily="34" charset="0"/>
              </a:defRPr>
            </a:lvl3pPr>
            <a:lvl4pPr marL="1600200" indent="-228600">
              <a:defRPr sz="3200">
                <a:solidFill>
                  <a:schemeClr val="tx1"/>
                </a:solidFill>
                <a:latin typeface="Tahoma" panose="020B0604030504040204" pitchFamily="34" charset="0"/>
              </a:defRPr>
            </a:lvl4pPr>
            <a:lvl5pPr marL="2057400" indent="-228600">
              <a:defRPr sz="3200">
                <a:solidFill>
                  <a:schemeClr val="tx1"/>
                </a:solidFill>
                <a:latin typeface="Tahoma" panose="020B0604030504040204" pitchFamily="34" charset="0"/>
              </a:defRPr>
            </a:lvl5pPr>
            <a:lvl6pPr marL="2514600" indent="-228600" eaLnBrk="0" fontAlgn="base" hangingPunct="0">
              <a:spcBef>
                <a:spcPct val="0"/>
              </a:spcBef>
              <a:spcAft>
                <a:spcPct val="0"/>
              </a:spcAft>
              <a:defRPr sz="3200">
                <a:solidFill>
                  <a:schemeClr val="tx1"/>
                </a:solidFill>
                <a:latin typeface="Tahoma" panose="020B0604030504040204" pitchFamily="34" charset="0"/>
              </a:defRPr>
            </a:lvl6pPr>
            <a:lvl7pPr marL="2971800" indent="-228600" eaLnBrk="0" fontAlgn="base" hangingPunct="0">
              <a:spcBef>
                <a:spcPct val="0"/>
              </a:spcBef>
              <a:spcAft>
                <a:spcPct val="0"/>
              </a:spcAft>
              <a:defRPr sz="3200">
                <a:solidFill>
                  <a:schemeClr val="tx1"/>
                </a:solidFill>
                <a:latin typeface="Tahoma" panose="020B0604030504040204" pitchFamily="34" charset="0"/>
              </a:defRPr>
            </a:lvl7pPr>
            <a:lvl8pPr marL="3429000" indent="-228600" eaLnBrk="0" fontAlgn="base" hangingPunct="0">
              <a:spcBef>
                <a:spcPct val="0"/>
              </a:spcBef>
              <a:spcAft>
                <a:spcPct val="0"/>
              </a:spcAft>
              <a:defRPr sz="3200">
                <a:solidFill>
                  <a:schemeClr val="tx1"/>
                </a:solidFill>
                <a:latin typeface="Tahoma" panose="020B0604030504040204" pitchFamily="34" charset="0"/>
              </a:defRPr>
            </a:lvl8pPr>
            <a:lvl9pPr marL="3886200" indent="-228600" eaLnBrk="0" fontAlgn="base" hangingPunct="0">
              <a:spcBef>
                <a:spcPct val="0"/>
              </a:spcBef>
              <a:spcAft>
                <a:spcPct val="0"/>
              </a:spcAft>
              <a:defRPr sz="3200">
                <a:solidFill>
                  <a:schemeClr val="tx1"/>
                </a:solidFill>
                <a:latin typeface="Tahoma" panose="020B0604030504040204" pitchFamily="34" charset="0"/>
              </a:defRPr>
            </a:lvl9pPr>
          </a:lstStyle>
          <a:p>
            <a:pPr algn="ctr" eaLnBrk="1" hangingPunct="1">
              <a:spcBef>
                <a:spcPct val="50000"/>
              </a:spcBef>
            </a:pPr>
            <a:endParaRPr lang="en-US" altLang="en-US"/>
          </a:p>
        </p:txBody>
      </p:sp>
      <p:sp>
        <p:nvSpPr>
          <p:cNvPr id="122887" name="TextBox 2"/>
          <p:cNvSpPr txBox="1">
            <a:spLocks noChangeArrowheads="1"/>
          </p:cNvSpPr>
          <p:nvPr/>
        </p:nvSpPr>
        <p:spPr bwMode="auto">
          <a:xfrm>
            <a:off x="1219200" y="1333500"/>
            <a:ext cx="20097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Tahoma" panose="020B0604030504040204" pitchFamily="34" charset="0"/>
              </a:defRPr>
            </a:lvl1pPr>
            <a:lvl2pPr marL="742950" indent="-285750">
              <a:defRPr sz="3200">
                <a:solidFill>
                  <a:schemeClr val="tx1"/>
                </a:solidFill>
                <a:latin typeface="Tahoma" panose="020B0604030504040204" pitchFamily="34" charset="0"/>
              </a:defRPr>
            </a:lvl2pPr>
            <a:lvl3pPr marL="1143000" indent="-228600">
              <a:defRPr sz="3200">
                <a:solidFill>
                  <a:schemeClr val="tx1"/>
                </a:solidFill>
                <a:latin typeface="Tahoma" panose="020B0604030504040204" pitchFamily="34" charset="0"/>
              </a:defRPr>
            </a:lvl3pPr>
            <a:lvl4pPr marL="1600200" indent="-228600">
              <a:defRPr sz="3200">
                <a:solidFill>
                  <a:schemeClr val="tx1"/>
                </a:solidFill>
                <a:latin typeface="Tahoma" panose="020B0604030504040204" pitchFamily="34" charset="0"/>
              </a:defRPr>
            </a:lvl4pPr>
            <a:lvl5pPr marL="2057400" indent="-228600">
              <a:defRPr sz="3200">
                <a:solidFill>
                  <a:schemeClr val="tx1"/>
                </a:solidFill>
                <a:latin typeface="Tahoma" panose="020B0604030504040204" pitchFamily="34" charset="0"/>
              </a:defRPr>
            </a:lvl5pPr>
            <a:lvl6pPr marL="2514600" indent="-228600" eaLnBrk="0" fontAlgn="base" hangingPunct="0">
              <a:spcBef>
                <a:spcPct val="0"/>
              </a:spcBef>
              <a:spcAft>
                <a:spcPct val="0"/>
              </a:spcAft>
              <a:defRPr sz="3200">
                <a:solidFill>
                  <a:schemeClr val="tx1"/>
                </a:solidFill>
                <a:latin typeface="Tahoma" panose="020B0604030504040204" pitchFamily="34" charset="0"/>
              </a:defRPr>
            </a:lvl6pPr>
            <a:lvl7pPr marL="2971800" indent="-228600" eaLnBrk="0" fontAlgn="base" hangingPunct="0">
              <a:spcBef>
                <a:spcPct val="0"/>
              </a:spcBef>
              <a:spcAft>
                <a:spcPct val="0"/>
              </a:spcAft>
              <a:defRPr sz="3200">
                <a:solidFill>
                  <a:schemeClr val="tx1"/>
                </a:solidFill>
                <a:latin typeface="Tahoma" panose="020B0604030504040204" pitchFamily="34" charset="0"/>
              </a:defRPr>
            </a:lvl7pPr>
            <a:lvl8pPr marL="3429000" indent="-228600" eaLnBrk="0" fontAlgn="base" hangingPunct="0">
              <a:spcBef>
                <a:spcPct val="0"/>
              </a:spcBef>
              <a:spcAft>
                <a:spcPct val="0"/>
              </a:spcAft>
              <a:defRPr sz="3200">
                <a:solidFill>
                  <a:schemeClr val="tx1"/>
                </a:solidFill>
                <a:latin typeface="Tahoma" panose="020B0604030504040204" pitchFamily="34" charset="0"/>
              </a:defRPr>
            </a:lvl8pPr>
            <a:lvl9pPr marL="3886200" indent="-228600" eaLnBrk="0" fontAlgn="base" hangingPunct="0">
              <a:spcBef>
                <a:spcPct val="0"/>
              </a:spcBef>
              <a:spcAft>
                <a:spcPct val="0"/>
              </a:spcAft>
              <a:defRPr sz="3200">
                <a:solidFill>
                  <a:schemeClr val="tx1"/>
                </a:solidFill>
                <a:latin typeface="Tahoma" panose="020B0604030504040204" pitchFamily="34" charset="0"/>
              </a:defRPr>
            </a:lvl9pPr>
          </a:lstStyle>
          <a:p>
            <a:r>
              <a:rPr lang="en-US" altLang="en-US" sz="1600">
                <a:solidFill>
                  <a:srgbClr val="00B050"/>
                </a:solidFill>
                <a:latin typeface="Times New Roman" panose="02020603050405020304" pitchFamily="18" charset="0"/>
                <a:cs typeface="Times New Roman" panose="02020603050405020304" pitchFamily="18" charset="0"/>
              </a:rPr>
              <a:t>Serializable schedules</a:t>
            </a:r>
          </a:p>
        </p:txBody>
      </p:sp>
      <p:sp>
        <p:nvSpPr>
          <p:cNvPr id="122888" name="TextBox 8"/>
          <p:cNvSpPr txBox="1">
            <a:spLocks noChangeArrowheads="1"/>
          </p:cNvSpPr>
          <p:nvPr/>
        </p:nvSpPr>
        <p:spPr bwMode="auto">
          <a:xfrm>
            <a:off x="3371850" y="4135438"/>
            <a:ext cx="271938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Tahoma" panose="020B0604030504040204" pitchFamily="34" charset="0"/>
              </a:defRPr>
            </a:lvl1pPr>
            <a:lvl2pPr marL="742950" indent="-285750">
              <a:defRPr sz="3200">
                <a:solidFill>
                  <a:schemeClr val="tx1"/>
                </a:solidFill>
                <a:latin typeface="Tahoma" panose="020B0604030504040204" pitchFamily="34" charset="0"/>
              </a:defRPr>
            </a:lvl2pPr>
            <a:lvl3pPr marL="1143000" indent="-228600">
              <a:defRPr sz="3200">
                <a:solidFill>
                  <a:schemeClr val="tx1"/>
                </a:solidFill>
                <a:latin typeface="Tahoma" panose="020B0604030504040204" pitchFamily="34" charset="0"/>
              </a:defRPr>
            </a:lvl3pPr>
            <a:lvl4pPr marL="1600200" indent="-228600">
              <a:defRPr sz="3200">
                <a:solidFill>
                  <a:schemeClr val="tx1"/>
                </a:solidFill>
                <a:latin typeface="Tahoma" panose="020B0604030504040204" pitchFamily="34" charset="0"/>
              </a:defRPr>
            </a:lvl4pPr>
            <a:lvl5pPr marL="2057400" indent="-228600">
              <a:defRPr sz="3200">
                <a:solidFill>
                  <a:schemeClr val="tx1"/>
                </a:solidFill>
                <a:latin typeface="Tahoma" panose="020B0604030504040204" pitchFamily="34" charset="0"/>
              </a:defRPr>
            </a:lvl5pPr>
            <a:lvl6pPr marL="2514600" indent="-228600" eaLnBrk="0" fontAlgn="base" hangingPunct="0">
              <a:spcBef>
                <a:spcPct val="0"/>
              </a:spcBef>
              <a:spcAft>
                <a:spcPct val="0"/>
              </a:spcAft>
              <a:defRPr sz="3200">
                <a:solidFill>
                  <a:schemeClr val="tx1"/>
                </a:solidFill>
                <a:latin typeface="Tahoma" panose="020B0604030504040204" pitchFamily="34" charset="0"/>
              </a:defRPr>
            </a:lvl6pPr>
            <a:lvl7pPr marL="2971800" indent="-228600" eaLnBrk="0" fontAlgn="base" hangingPunct="0">
              <a:spcBef>
                <a:spcPct val="0"/>
              </a:spcBef>
              <a:spcAft>
                <a:spcPct val="0"/>
              </a:spcAft>
              <a:defRPr sz="3200">
                <a:solidFill>
                  <a:schemeClr val="tx1"/>
                </a:solidFill>
                <a:latin typeface="Tahoma" panose="020B0604030504040204" pitchFamily="34" charset="0"/>
              </a:defRPr>
            </a:lvl7pPr>
            <a:lvl8pPr marL="3429000" indent="-228600" eaLnBrk="0" fontAlgn="base" hangingPunct="0">
              <a:spcBef>
                <a:spcPct val="0"/>
              </a:spcBef>
              <a:spcAft>
                <a:spcPct val="0"/>
              </a:spcAft>
              <a:defRPr sz="3200">
                <a:solidFill>
                  <a:schemeClr val="tx1"/>
                </a:solidFill>
                <a:latin typeface="Tahoma" panose="020B0604030504040204" pitchFamily="34" charset="0"/>
              </a:defRPr>
            </a:lvl8pPr>
            <a:lvl9pPr marL="3886200" indent="-228600" eaLnBrk="0" fontAlgn="base" hangingPunct="0">
              <a:spcBef>
                <a:spcPct val="0"/>
              </a:spcBef>
              <a:spcAft>
                <a:spcPct val="0"/>
              </a:spcAft>
              <a:defRPr sz="3200">
                <a:solidFill>
                  <a:schemeClr val="tx1"/>
                </a:solidFill>
                <a:latin typeface="Tahoma" panose="020B0604030504040204" pitchFamily="34" charset="0"/>
              </a:defRPr>
            </a:lvl9pPr>
          </a:lstStyle>
          <a:p>
            <a:r>
              <a:rPr lang="en-US" altLang="en-US" sz="1600">
                <a:solidFill>
                  <a:srgbClr val="7030A0"/>
                </a:solidFill>
                <a:latin typeface="Times New Roman" panose="02020603050405020304" pitchFamily="18" charset="0"/>
                <a:cs typeface="Times New Roman" panose="02020603050405020304" pitchFamily="18" charset="0"/>
              </a:rPr>
              <a:t>Conflict-serializable schedules</a:t>
            </a:r>
          </a:p>
        </p:txBody>
      </p:sp>
      <p:sp>
        <p:nvSpPr>
          <p:cNvPr id="122889" name="TextBox 9"/>
          <p:cNvSpPr txBox="1">
            <a:spLocks noChangeArrowheads="1"/>
          </p:cNvSpPr>
          <p:nvPr/>
        </p:nvSpPr>
        <p:spPr bwMode="auto">
          <a:xfrm>
            <a:off x="4413250" y="1727200"/>
            <a:ext cx="5254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Tahoma" panose="020B0604030504040204" pitchFamily="34" charset="0"/>
              </a:defRPr>
            </a:lvl1pPr>
            <a:lvl2pPr marL="742950" indent="-285750">
              <a:defRPr sz="3200">
                <a:solidFill>
                  <a:schemeClr val="tx1"/>
                </a:solidFill>
                <a:latin typeface="Tahoma" panose="020B0604030504040204" pitchFamily="34" charset="0"/>
              </a:defRPr>
            </a:lvl2pPr>
            <a:lvl3pPr marL="1143000" indent="-228600">
              <a:defRPr sz="3200">
                <a:solidFill>
                  <a:schemeClr val="tx1"/>
                </a:solidFill>
                <a:latin typeface="Tahoma" panose="020B0604030504040204" pitchFamily="34" charset="0"/>
              </a:defRPr>
            </a:lvl3pPr>
            <a:lvl4pPr marL="1600200" indent="-228600">
              <a:defRPr sz="3200">
                <a:solidFill>
                  <a:schemeClr val="tx1"/>
                </a:solidFill>
                <a:latin typeface="Tahoma" panose="020B0604030504040204" pitchFamily="34" charset="0"/>
              </a:defRPr>
            </a:lvl4pPr>
            <a:lvl5pPr marL="2057400" indent="-228600">
              <a:defRPr sz="3200">
                <a:solidFill>
                  <a:schemeClr val="tx1"/>
                </a:solidFill>
                <a:latin typeface="Tahoma" panose="020B0604030504040204" pitchFamily="34" charset="0"/>
              </a:defRPr>
            </a:lvl5pPr>
            <a:lvl6pPr marL="2514600" indent="-228600" eaLnBrk="0" fontAlgn="base" hangingPunct="0">
              <a:spcBef>
                <a:spcPct val="0"/>
              </a:spcBef>
              <a:spcAft>
                <a:spcPct val="0"/>
              </a:spcAft>
              <a:defRPr sz="3200">
                <a:solidFill>
                  <a:schemeClr val="tx1"/>
                </a:solidFill>
                <a:latin typeface="Tahoma" panose="020B0604030504040204" pitchFamily="34" charset="0"/>
              </a:defRPr>
            </a:lvl6pPr>
            <a:lvl7pPr marL="2971800" indent="-228600" eaLnBrk="0" fontAlgn="base" hangingPunct="0">
              <a:spcBef>
                <a:spcPct val="0"/>
              </a:spcBef>
              <a:spcAft>
                <a:spcPct val="0"/>
              </a:spcAft>
              <a:defRPr sz="3200">
                <a:solidFill>
                  <a:schemeClr val="tx1"/>
                </a:solidFill>
                <a:latin typeface="Tahoma" panose="020B0604030504040204" pitchFamily="34" charset="0"/>
              </a:defRPr>
            </a:lvl7pPr>
            <a:lvl8pPr marL="3429000" indent="-228600" eaLnBrk="0" fontAlgn="base" hangingPunct="0">
              <a:spcBef>
                <a:spcPct val="0"/>
              </a:spcBef>
              <a:spcAft>
                <a:spcPct val="0"/>
              </a:spcAft>
              <a:defRPr sz="3200">
                <a:solidFill>
                  <a:schemeClr val="tx1"/>
                </a:solidFill>
                <a:latin typeface="Tahoma" panose="020B0604030504040204" pitchFamily="34" charset="0"/>
              </a:defRPr>
            </a:lvl8pPr>
            <a:lvl9pPr marL="3886200" indent="-228600" eaLnBrk="0" fontAlgn="base" hangingPunct="0">
              <a:spcBef>
                <a:spcPct val="0"/>
              </a:spcBef>
              <a:spcAft>
                <a:spcPct val="0"/>
              </a:spcAft>
              <a:defRPr sz="3200">
                <a:solidFill>
                  <a:schemeClr val="tx1"/>
                </a:solidFill>
                <a:latin typeface="Tahoma" panose="020B0604030504040204" pitchFamily="34" charset="0"/>
              </a:defRPr>
            </a:lvl9pPr>
          </a:lstStyle>
          <a:p>
            <a:r>
              <a:rPr lang="en-US" altLang="en-US" sz="1600">
                <a:solidFill>
                  <a:srgbClr val="FF0000"/>
                </a:solidFill>
                <a:latin typeface="Times New Roman" panose="02020603050405020304" pitchFamily="18" charset="0"/>
                <a:cs typeface="Times New Roman" panose="02020603050405020304" pitchFamily="18" charset="0"/>
              </a:rPr>
              <a:t>2PL</a:t>
            </a:r>
          </a:p>
        </p:txBody>
      </p:sp>
      <p:sp>
        <p:nvSpPr>
          <p:cNvPr id="122890" name="Oval 10"/>
          <p:cNvSpPr>
            <a:spLocks noChangeArrowheads="1"/>
          </p:cNvSpPr>
          <p:nvPr/>
        </p:nvSpPr>
        <p:spPr bwMode="auto">
          <a:xfrm>
            <a:off x="3079750" y="2227263"/>
            <a:ext cx="3803650" cy="1589087"/>
          </a:xfrm>
          <a:prstGeom prst="ellipse">
            <a:avLst/>
          </a:prstGeom>
          <a:noFill/>
          <a:ln w="381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defRPr sz="3200">
                <a:solidFill>
                  <a:schemeClr val="tx1"/>
                </a:solidFill>
                <a:latin typeface="Tahoma" panose="020B0604030504040204" pitchFamily="34" charset="0"/>
              </a:defRPr>
            </a:lvl1pPr>
            <a:lvl2pPr marL="742950" indent="-285750">
              <a:defRPr sz="3200">
                <a:solidFill>
                  <a:schemeClr val="tx1"/>
                </a:solidFill>
                <a:latin typeface="Tahoma" panose="020B0604030504040204" pitchFamily="34" charset="0"/>
              </a:defRPr>
            </a:lvl2pPr>
            <a:lvl3pPr marL="1143000" indent="-228600">
              <a:defRPr sz="3200">
                <a:solidFill>
                  <a:schemeClr val="tx1"/>
                </a:solidFill>
                <a:latin typeface="Tahoma" panose="020B0604030504040204" pitchFamily="34" charset="0"/>
              </a:defRPr>
            </a:lvl3pPr>
            <a:lvl4pPr marL="1600200" indent="-228600">
              <a:defRPr sz="3200">
                <a:solidFill>
                  <a:schemeClr val="tx1"/>
                </a:solidFill>
                <a:latin typeface="Tahoma" panose="020B0604030504040204" pitchFamily="34" charset="0"/>
              </a:defRPr>
            </a:lvl4pPr>
            <a:lvl5pPr marL="2057400" indent="-228600">
              <a:defRPr sz="3200">
                <a:solidFill>
                  <a:schemeClr val="tx1"/>
                </a:solidFill>
                <a:latin typeface="Tahoma" panose="020B0604030504040204" pitchFamily="34" charset="0"/>
              </a:defRPr>
            </a:lvl5pPr>
            <a:lvl6pPr marL="2514600" indent="-228600" eaLnBrk="0" fontAlgn="base" hangingPunct="0">
              <a:spcBef>
                <a:spcPct val="0"/>
              </a:spcBef>
              <a:spcAft>
                <a:spcPct val="0"/>
              </a:spcAft>
              <a:defRPr sz="3200">
                <a:solidFill>
                  <a:schemeClr val="tx1"/>
                </a:solidFill>
                <a:latin typeface="Tahoma" panose="020B0604030504040204" pitchFamily="34" charset="0"/>
              </a:defRPr>
            </a:lvl6pPr>
            <a:lvl7pPr marL="2971800" indent="-228600" eaLnBrk="0" fontAlgn="base" hangingPunct="0">
              <a:spcBef>
                <a:spcPct val="0"/>
              </a:spcBef>
              <a:spcAft>
                <a:spcPct val="0"/>
              </a:spcAft>
              <a:defRPr sz="3200">
                <a:solidFill>
                  <a:schemeClr val="tx1"/>
                </a:solidFill>
                <a:latin typeface="Tahoma" panose="020B0604030504040204" pitchFamily="34" charset="0"/>
              </a:defRPr>
            </a:lvl7pPr>
            <a:lvl8pPr marL="3429000" indent="-228600" eaLnBrk="0" fontAlgn="base" hangingPunct="0">
              <a:spcBef>
                <a:spcPct val="0"/>
              </a:spcBef>
              <a:spcAft>
                <a:spcPct val="0"/>
              </a:spcAft>
              <a:defRPr sz="3200">
                <a:solidFill>
                  <a:schemeClr val="tx1"/>
                </a:solidFill>
                <a:latin typeface="Tahoma" panose="020B0604030504040204" pitchFamily="34" charset="0"/>
              </a:defRPr>
            </a:lvl8pPr>
            <a:lvl9pPr marL="3886200" indent="-228600" eaLnBrk="0" fontAlgn="base" hangingPunct="0">
              <a:spcBef>
                <a:spcPct val="0"/>
              </a:spcBef>
              <a:spcAft>
                <a:spcPct val="0"/>
              </a:spcAft>
              <a:defRPr sz="3200">
                <a:solidFill>
                  <a:schemeClr val="tx1"/>
                </a:solidFill>
                <a:latin typeface="Tahoma" panose="020B0604030504040204" pitchFamily="34" charset="0"/>
              </a:defRPr>
            </a:lvl9pPr>
          </a:lstStyle>
          <a:p>
            <a:pPr algn="ctr" eaLnBrk="1" hangingPunct="1">
              <a:spcBef>
                <a:spcPct val="50000"/>
              </a:spcBef>
            </a:pPr>
            <a:endParaRPr lang="en-US" altLang="en-US"/>
          </a:p>
        </p:txBody>
      </p:sp>
      <p:sp>
        <p:nvSpPr>
          <p:cNvPr id="122891" name="TextBox 11"/>
          <p:cNvSpPr txBox="1">
            <a:spLocks noChangeArrowheads="1"/>
          </p:cNvSpPr>
          <p:nvPr/>
        </p:nvSpPr>
        <p:spPr bwMode="auto">
          <a:xfrm>
            <a:off x="4589463" y="3405188"/>
            <a:ext cx="6318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Tahoma" panose="020B0604030504040204" pitchFamily="34" charset="0"/>
              </a:defRPr>
            </a:lvl1pPr>
            <a:lvl2pPr marL="742950" indent="-285750">
              <a:defRPr sz="3200">
                <a:solidFill>
                  <a:schemeClr val="tx1"/>
                </a:solidFill>
                <a:latin typeface="Tahoma" panose="020B0604030504040204" pitchFamily="34" charset="0"/>
              </a:defRPr>
            </a:lvl2pPr>
            <a:lvl3pPr marL="1143000" indent="-228600">
              <a:defRPr sz="3200">
                <a:solidFill>
                  <a:schemeClr val="tx1"/>
                </a:solidFill>
                <a:latin typeface="Tahoma" panose="020B0604030504040204" pitchFamily="34" charset="0"/>
              </a:defRPr>
            </a:lvl3pPr>
            <a:lvl4pPr marL="1600200" indent="-228600">
              <a:defRPr sz="3200">
                <a:solidFill>
                  <a:schemeClr val="tx1"/>
                </a:solidFill>
                <a:latin typeface="Tahoma" panose="020B0604030504040204" pitchFamily="34" charset="0"/>
              </a:defRPr>
            </a:lvl4pPr>
            <a:lvl5pPr marL="2057400" indent="-228600">
              <a:defRPr sz="3200">
                <a:solidFill>
                  <a:schemeClr val="tx1"/>
                </a:solidFill>
                <a:latin typeface="Tahoma" panose="020B0604030504040204" pitchFamily="34" charset="0"/>
              </a:defRPr>
            </a:lvl5pPr>
            <a:lvl6pPr marL="2514600" indent="-228600" eaLnBrk="0" fontAlgn="base" hangingPunct="0">
              <a:spcBef>
                <a:spcPct val="0"/>
              </a:spcBef>
              <a:spcAft>
                <a:spcPct val="0"/>
              </a:spcAft>
              <a:defRPr sz="3200">
                <a:solidFill>
                  <a:schemeClr val="tx1"/>
                </a:solidFill>
                <a:latin typeface="Tahoma" panose="020B0604030504040204" pitchFamily="34" charset="0"/>
              </a:defRPr>
            </a:lvl6pPr>
            <a:lvl7pPr marL="2971800" indent="-228600" eaLnBrk="0" fontAlgn="base" hangingPunct="0">
              <a:spcBef>
                <a:spcPct val="0"/>
              </a:spcBef>
              <a:spcAft>
                <a:spcPct val="0"/>
              </a:spcAft>
              <a:defRPr sz="3200">
                <a:solidFill>
                  <a:schemeClr val="tx1"/>
                </a:solidFill>
                <a:latin typeface="Tahoma" panose="020B0604030504040204" pitchFamily="34" charset="0"/>
              </a:defRPr>
            </a:lvl7pPr>
            <a:lvl8pPr marL="3429000" indent="-228600" eaLnBrk="0" fontAlgn="base" hangingPunct="0">
              <a:spcBef>
                <a:spcPct val="0"/>
              </a:spcBef>
              <a:spcAft>
                <a:spcPct val="0"/>
              </a:spcAft>
              <a:defRPr sz="3200">
                <a:solidFill>
                  <a:schemeClr val="tx1"/>
                </a:solidFill>
                <a:latin typeface="Tahoma" panose="020B0604030504040204" pitchFamily="34" charset="0"/>
              </a:defRPr>
            </a:lvl8pPr>
            <a:lvl9pPr marL="3886200" indent="-228600" eaLnBrk="0" fontAlgn="base" hangingPunct="0">
              <a:spcBef>
                <a:spcPct val="0"/>
              </a:spcBef>
              <a:spcAft>
                <a:spcPct val="0"/>
              </a:spcAft>
              <a:defRPr sz="3200">
                <a:solidFill>
                  <a:schemeClr val="tx1"/>
                </a:solidFill>
                <a:latin typeface="Tahoma" panose="020B0604030504040204" pitchFamily="34" charset="0"/>
              </a:defRPr>
            </a:lvl9pPr>
          </a:lstStyle>
          <a:p>
            <a:r>
              <a:rPr lang="en-US" altLang="en-US" sz="1600">
                <a:latin typeface="Times New Roman" panose="02020603050405020304" pitchFamily="18" charset="0"/>
                <a:cs typeface="Times New Roman" panose="02020603050405020304" pitchFamily="18" charset="0"/>
              </a:rPr>
              <a:t>serial</a:t>
            </a:r>
          </a:p>
        </p:txBody>
      </p:sp>
      <p:sp>
        <p:nvSpPr>
          <p:cNvPr id="122892" name="TextBox 9"/>
          <p:cNvSpPr txBox="1">
            <a:spLocks noChangeArrowheads="1"/>
          </p:cNvSpPr>
          <p:nvPr/>
        </p:nvSpPr>
        <p:spPr bwMode="auto">
          <a:xfrm>
            <a:off x="608013" y="5475288"/>
            <a:ext cx="1803400" cy="738187"/>
          </a:xfrm>
          <a:prstGeom prst="rect">
            <a:avLst/>
          </a:prstGeom>
          <a:solidFill>
            <a:srgbClr val="FFFF00"/>
          </a:solidFill>
          <a:ln w="9525">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solidFill>
                  <a:srgbClr val="00B050"/>
                </a:solidFill>
                <a:latin typeface="Times New Roman" panose="02020603050405020304" pitchFamily="18" charset="0"/>
                <a:cs typeface="Times New Roman" panose="02020603050405020304" pitchFamily="18" charset="0"/>
              </a:rPr>
              <a:t>Serializable schedule</a:t>
            </a:r>
            <a:r>
              <a:rPr lang="en-US" altLang="en-US" sz="1400">
                <a:latin typeface="Times New Roman" panose="02020603050405020304" pitchFamily="18" charset="0"/>
                <a:cs typeface="Times New Roman" panose="02020603050405020304" pitchFamily="18" charset="0"/>
              </a:rPr>
              <a:t>: equivalent to a serial schedule</a:t>
            </a:r>
          </a:p>
        </p:txBody>
      </p:sp>
      <p:sp>
        <p:nvSpPr>
          <p:cNvPr id="122893" name="TextBox 9"/>
          <p:cNvSpPr txBox="1">
            <a:spLocks noChangeArrowheads="1"/>
          </p:cNvSpPr>
          <p:nvPr/>
        </p:nvSpPr>
        <p:spPr bwMode="auto">
          <a:xfrm>
            <a:off x="2579688" y="5486400"/>
            <a:ext cx="2070100" cy="738188"/>
          </a:xfrm>
          <a:prstGeom prst="rect">
            <a:avLst/>
          </a:prstGeom>
          <a:solidFill>
            <a:srgbClr val="CCFF99"/>
          </a:solidFill>
          <a:ln w="9525">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solidFill>
                  <a:srgbClr val="7030A0"/>
                </a:solidFill>
                <a:latin typeface="Times New Roman" panose="02020603050405020304" pitchFamily="18" charset="0"/>
                <a:cs typeface="Times New Roman" panose="02020603050405020304" pitchFamily="18" charset="0"/>
              </a:rPr>
              <a:t>Conflict-serializable schedule</a:t>
            </a:r>
            <a:r>
              <a:rPr lang="en-US" altLang="en-US" sz="1400">
                <a:latin typeface="Times New Roman" panose="02020603050405020304" pitchFamily="18" charset="0"/>
                <a:cs typeface="Times New Roman" panose="02020603050405020304" pitchFamily="18" charset="0"/>
              </a:rPr>
              <a:t>: can be swapped into a serial schedule</a:t>
            </a:r>
          </a:p>
        </p:txBody>
      </p:sp>
      <p:sp>
        <p:nvSpPr>
          <p:cNvPr id="122894" name="TextBox 9"/>
          <p:cNvSpPr txBox="1">
            <a:spLocks noChangeArrowheads="1"/>
          </p:cNvSpPr>
          <p:nvPr/>
        </p:nvSpPr>
        <p:spPr bwMode="auto">
          <a:xfrm>
            <a:off x="4818063" y="5486400"/>
            <a:ext cx="1473200" cy="738188"/>
          </a:xfrm>
          <a:prstGeom prst="rect">
            <a:avLst/>
          </a:prstGeom>
          <a:solidFill>
            <a:srgbClr val="66FF33"/>
          </a:solidFill>
          <a:ln w="9525">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solidFill>
                  <a:srgbClr val="FF0000"/>
                </a:solidFill>
                <a:latin typeface="Times New Roman" panose="02020603050405020304" pitchFamily="18" charset="0"/>
                <a:cs typeface="Times New Roman" panose="02020603050405020304" pitchFamily="18" charset="0"/>
              </a:rPr>
              <a:t>2PL</a:t>
            </a:r>
            <a:r>
              <a:rPr lang="en-US" altLang="en-US" sz="1400">
                <a:latin typeface="Times New Roman" panose="02020603050405020304" pitchFamily="18" charset="0"/>
                <a:cs typeface="Times New Roman" panose="02020603050405020304" pitchFamily="18" charset="0"/>
              </a:rPr>
              <a:t>: transactions locks before any unlock.</a:t>
            </a:r>
          </a:p>
        </p:txBody>
      </p:sp>
      <p:sp>
        <p:nvSpPr>
          <p:cNvPr id="122895" name="TextBox 9"/>
          <p:cNvSpPr txBox="1">
            <a:spLocks noChangeArrowheads="1"/>
          </p:cNvSpPr>
          <p:nvPr/>
        </p:nvSpPr>
        <p:spPr bwMode="auto">
          <a:xfrm>
            <a:off x="6461125" y="5486400"/>
            <a:ext cx="1990725" cy="738188"/>
          </a:xfrm>
          <a:prstGeom prst="rect">
            <a:avLst/>
          </a:prstGeom>
          <a:solidFill>
            <a:srgbClr val="92D050"/>
          </a:solidFill>
          <a:ln w="9525">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latin typeface="Times New Roman" panose="02020603050405020304" pitchFamily="18" charset="0"/>
                <a:cs typeface="Times New Roman" panose="02020603050405020304" pitchFamily="18" charset="0"/>
              </a:rPr>
              <a:t>Serial schedule: transactions are executed one after the other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8"/>
          <p:cNvSpPr>
            <a:spLocks noChangeArrowheads="1"/>
          </p:cNvSpPr>
          <p:nvPr/>
        </p:nvSpPr>
        <p:spPr bwMode="auto">
          <a:xfrm>
            <a:off x="896938" y="455613"/>
            <a:ext cx="7385050" cy="665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3600" b="1" u="sng">
                <a:latin typeface="Times New Roman" panose="02020603050405020304" pitchFamily="18" charset="0"/>
                <a:cs typeface="Times New Roman" panose="02020603050405020304" pitchFamily="18" charset="0"/>
              </a:rPr>
              <a:t>Containment Relations</a:t>
            </a:r>
          </a:p>
        </p:txBody>
      </p:sp>
      <p:sp>
        <p:nvSpPr>
          <p:cNvPr id="4" name="Rectangle 3"/>
          <p:cNvSpPr txBox="1">
            <a:spLocks noChangeArrowheads="1"/>
          </p:cNvSpPr>
          <p:nvPr/>
        </p:nvSpPr>
        <p:spPr bwMode="auto">
          <a:xfrm>
            <a:off x="825500" y="1360488"/>
            <a:ext cx="7456488" cy="450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endParaRPr lang="en-US" altLang="en-US" sz="2400" kern="0" dirty="0">
              <a:latin typeface="Times New Roman" panose="02020603050405020304" pitchFamily="18" charset="0"/>
              <a:cs typeface="Times New Roman" panose="02020603050405020304" pitchFamily="18" charset="0"/>
            </a:endParaRPr>
          </a:p>
        </p:txBody>
      </p:sp>
      <p:sp>
        <p:nvSpPr>
          <p:cNvPr id="122884" name="Oval 1"/>
          <p:cNvSpPr>
            <a:spLocks noChangeArrowheads="1"/>
          </p:cNvSpPr>
          <p:nvPr/>
        </p:nvSpPr>
        <p:spPr bwMode="auto">
          <a:xfrm>
            <a:off x="1509713" y="1431925"/>
            <a:ext cx="6288087" cy="3235325"/>
          </a:xfrm>
          <a:prstGeom prst="ellipse">
            <a:avLst/>
          </a:prstGeom>
          <a:noFill/>
          <a:ln w="38100" algn="ctr">
            <a:solidFill>
              <a:srgbClr val="00B05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defRPr sz="3200">
                <a:solidFill>
                  <a:schemeClr val="tx1"/>
                </a:solidFill>
                <a:latin typeface="Tahoma" panose="020B0604030504040204" pitchFamily="34" charset="0"/>
              </a:defRPr>
            </a:lvl1pPr>
            <a:lvl2pPr marL="742950" indent="-285750">
              <a:defRPr sz="3200">
                <a:solidFill>
                  <a:schemeClr val="tx1"/>
                </a:solidFill>
                <a:latin typeface="Tahoma" panose="020B0604030504040204" pitchFamily="34" charset="0"/>
              </a:defRPr>
            </a:lvl2pPr>
            <a:lvl3pPr marL="1143000" indent="-228600">
              <a:defRPr sz="3200">
                <a:solidFill>
                  <a:schemeClr val="tx1"/>
                </a:solidFill>
                <a:latin typeface="Tahoma" panose="020B0604030504040204" pitchFamily="34" charset="0"/>
              </a:defRPr>
            </a:lvl3pPr>
            <a:lvl4pPr marL="1600200" indent="-228600">
              <a:defRPr sz="3200">
                <a:solidFill>
                  <a:schemeClr val="tx1"/>
                </a:solidFill>
                <a:latin typeface="Tahoma" panose="020B0604030504040204" pitchFamily="34" charset="0"/>
              </a:defRPr>
            </a:lvl4pPr>
            <a:lvl5pPr marL="2057400" indent="-228600">
              <a:defRPr sz="3200">
                <a:solidFill>
                  <a:schemeClr val="tx1"/>
                </a:solidFill>
                <a:latin typeface="Tahoma" panose="020B0604030504040204" pitchFamily="34" charset="0"/>
              </a:defRPr>
            </a:lvl5pPr>
            <a:lvl6pPr marL="2514600" indent="-228600" eaLnBrk="0" fontAlgn="base" hangingPunct="0">
              <a:spcBef>
                <a:spcPct val="0"/>
              </a:spcBef>
              <a:spcAft>
                <a:spcPct val="0"/>
              </a:spcAft>
              <a:defRPr sz="3200">
                <a:solidFill>
                  <a:schemeClr val="tx1"/>
                </a:solidFill>
                <a:latin typeface="Tahoma" panose="020B0604030504040204" pitchFamily="34" charset="0"/>
              </a:defRPr>
            </a:lvl6pPr>
            <a:lvl7pPr marL="2971800" indent="-228600" eaLnBrk="0" fontAlgn="base" hangingPunct="0">
              <a:spcBef>
                <a:spcPct val="0"/>
              </a:spcBef>
              <a:spcAft>
                <a:spcPct val="0"/>
              </a:spcAft>
              <a:defRPr sz="3200">
                <a:solidFill>
                  <a:schemeClr val="tx1"/>
                </a:solidFill>
                <a:latin typeface="Tahoma" panose="020B0604030504040204" pitchFamily="34" charset="0"/>
              </a:defRPr>
            </a:lvl7pPr>
            <a:lvl8pPr marL="3429000" indent="-228600" eaLnBrk="0" fontAlgn="base" hangingPunct="0">
              <a:spcBef>
                <a:spcPct val="0"/>
              </a:spcBef>
              <a:spcAft>
                <a:spcPct val="0"/>
              </a:spcAft>
              <a:defRPr sz="3200">
                <a:solidFill>
                  <a:schemeClr val="tx1"/>
                </a:solidFill>
                <a:latin typeface="Tahoma" panose="020B0604030504040204" pitchFamily="34" charset="0"/>
              </a:defRPr>
            </a:lvl8pPr>
            <a:lvl9pPr marL="3886200" indent="-228600" eaLnBrk="0" fontAlgn="base" hangingPunct="0">
              <a:spcBef>
                <a:spcPct val="0"/>
              </a:spcBef>
              <a:spcAft>
                <a:spcPct val="0"/>
              </a:spcAft>
              <a:defRPr sz="3200">
                <a:solidFill>
                  <a:schemeClr val="tx1"/>
                </a:solidFill>
                <a:latin typeface="Tahoma" panose="020B0604030504040204" pitchFamily="34" charset="0"/>
              </a:defRPr>
            </a:lvl9pPr>
          </a:lstStyle>
          <a:p>
            <a:pPr algn="ctr" eaLnBrk="1" hangingPunct="1">
              <a:spcBef>
                <a:spcPct val="50000"/>
              </a:spcBef>
            </a:pPr>
            <a:endParaRPr lang="en-US" altLang="en-US"/>
          </a:p>
        </p:txBody>
      </p:sp>
      <p:sp>
        <p:nvSpPr>
          <p:cNvPr id="122885" name="Oval 5"/>
          <p:cNvSpPr>
            <a:spLocks noChangeArrowheads="1"/>
          </p:cNvSpPr>
          <p:nvPr/>
        </p:nvSpPr>
        <p:spPr bwMode="auto">
          <a:xfrm>
            <a:off x="1958975" y="1647825"/>
            <a:ext cx="5434013" cy="2498725"/>
          </a:xfrm>
          <a:prstGeom prst="ellipse">
            <a:avLst/>
          </a:prstGeom>
          <a:noFill/>
          <a:ln w="38100" algn="ctr">
            <a:solidFill>
              <a:srgbClr val="7030A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defRPr sz="3200">
                <a:solidFill>
                  <a:schemeClr val="tx1"/>
                </a:solidFill>
                <a:latin typeface="Tahoma" panose="020B0604030504040204" pitchFamily="34" charset="0"/>
              </a:defRPr>
            </a:lvl1pPr>
            <a:lvl2pPr marL="742950" indent="-285750">
              <a:defRPr sz="3200">
                <a:solidFill>
                  <a:schemeClr val="tx1"/>
                </a:solidFill>
                <a:latin typeface="Tahoma" panose="020B0604030504040204" pitchFamily="34" charset="0"/>
              </a:defRPr>
            </a:lvl2pPr>
            <a:lvl3pPr marL="1143000" indent="-228600">
              <a:defRPr sz="3200">
                <a:solidFill>
                  <a:schemeClr val="tx1"/>
                </a:solidFill>
                <a:latin typeface="Tahoma" panose="020B0604030504040204" pitchFamily="34" charset="0"/>
              </a:defRPr>
            </a:lvl3pPr>
            <a:lvl4pPr marL="1600200" indent="-228600">
              <a:defRPr sz="3200">
                <a:solidFill>
                  <a:schemeClr val="tx1"/>
                </a:solidFill>
                <a:latin typeface="Tahoma" panose="020B0604030504040204" pitchFamily="34" charset="0"/>
              </a:defRPr>
            </a:lvl4pPr>
            <a:lvl5pPr marL="2057400" indent="-228600">
              <a:defRPr sz="3200">
                <a:solidFill>
                  <a:schemeClr val="tx1"/>
                </a:solidFill>
                <a:latin typeface="Tahoma" panose="020B0604030504040204" pitchFamily="34" charset="0"/>
              </a:defRPr>
            </a:lvl5pPr>
            <a:lvl6pPr marL="2514600" indent="-228600" eaLnBrk="0" fontAlgn="base" hangingPunct="0">
              <a:spcBef>
                <a:spcPct val="0"/>
              </a:spcBef>
              <a:spcAft>
                <a:spcPct val="0"/>
              </a:spcAft>
              <a:defRPr sz="3200">
                <a:solidFill>
                  <a:schemeClr val="tx1"/>
                </a:solidFill>
                <a:latin typeface="Tahoma" panose="020B0604030504040204" pitchFamily="34" charset="0"/>
              </a:defRPr>
            </a:lvl6pPr>
            <a:lvl7pPr marL="2971800" indent="-228600" eaLnBrk="0" fontAlgn="base" hangingPunct="0">
              <a:spcBef>
                <a:spcPct val="0"/>
              </a:spcBef>
              <a:spcAft>
                <a:spcPct val="0"/>
              </a:spcAft>
              <a:defRPr sz="3200">
                <a:solidFill>
                  <a:schemeClr val="tx1"/>
                </a:solidFill>
                <a:latin typeface="Tahoma" panose="020B0604030504040204" pitchFamily="34" charset="0"/>
              </a:defRPr>
            </a:lvl7pPr>
            <a:lvl8pPr marL="3429000" indent="-228600" eaLnBrk="0" fontAlgn="base" hangingPunct="0">
              <a:spcBef>
                <a:spcPct val="0"/>
              </a:spcBef>
              <a:spcAft>
                <a:spcPct val="0"/>
              </a:spcAft>
              <a:defRPr sz="3200">
                <a:solidFill>
                  <a:schemeClr val="tx1"/>
                </a:solidFill>
                <a:latin typeface="Tahoma" panose="020B0604030504040204" pitchFamily="34" charset="0"/>
              </a:defRPr>
            </a:lvl8pPr>
            <a:lvl9pPr marL="3886200" indent="-228600" eaLnBrk="0" fontAlgn="base" hangingPunct="0">
              <a:spcBef>
                <a:spcPct val="0"/>
              </a:spcBef>
              <a:spcAft>
                <a:spcPct val="0"/>
              </a:spcAft>
              <a:defRPr sz="3200">
                <a:solidFill>
                  <a:schemeClr val="tx1"/>
                </a:solidFill>
                <a:latin typeface="Tahoma" panose="020B0604030504040204" pitchFamily="34" charset="0"/>
              </a:defRPr>
            </a:lvl9pPr>
          </a:lstStyle>
          <a:p>
            <a:pPr algn="ctr" eaLnBrk="1" hangingPunct="1">
              <a:spcBef>
                <a:spcPct val="50000"/>
              </a:spcBef>
            </a:pPr>
            <a:endParaRPr lang="en-US" altLang="en-US"/>
          </a:p>
        </p:txBody>
      </p:sp>
      <p:sp>
        <p:nvSpPr>
          <p:cNvPr id="122886" name="Oval 6"/>
          <p:cNvSpPr>
            <a:spLocks noChangeArrowheads="1"/>
          </p:cNvSpPr>
          <p:nvPr/>
        </p:nvSpPr>
        <p:spPr bwMode="auto">
          <a:xfrm>
            <a:off x="2286000" y="2032000"/>
            <a:ext cx="4891088" cy="1979613"/>
          </a:xfrm>
          <a:prstGeom prst="ellipse">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defRPr sz="3200">
                <a:solidFill>
                  <a:schemeClr val="tx1"/>
                </a:solidFill>
                <a:latin typeface="Tahoma" panose="020B0604030504040204" pitchFamily="34" charset="0"/>
              </a:defRPr>
            </a:lvl1pPr>
            <a:lvl2pPr marL="742950" indent="-285750">
              <a:defRPr sz="3200">
                <a:solidFill>
                  <a:schemeClr val="tx1"/>
                </a:solidFill>
                <a:latin typeface="Tahoma" panose="020B0604030504040204" pitchFamily="34" charset="0"/>
              </a:defRPr>
            </a:lvl2pPr>
            <a:lvl3pPr marL="1143000" indent="-228600">
              <a:defRPr sz="3200">
                <a:solidFill>
                  <a:schemeClr val="tx1"/>
                </a:solidFill>
                <a:latin typeface="Tahoma" panose="020B0604030504040204" pitchFamily="34" charset="0"/>
              </a:defRPr>
            </a:lvl3pPr>
            <a:lvl4pPr marL="1600200" indent="-228600">
              <a:defRPr sz="3200">
                <a:solidFill>
                  <a:schemeClr val="tx1"/>
                </a:solidFill>
                <a:latin typeface="Tahoma" panose="020B0604030504040204" pitchFamily="34" charset="0"/>
              </a:defRPr>
            </a:lvl4pPr>
            <a:lvl5pPr marL="2057400" indent="-228600">
              <a:defRPr sz="3200">
                <a:solidFill>
                  <a:schemeClr val="tx1"/>
                </a:solidFill>
                <a:latin typeface="Tahoma" panose="020B0604030504040204" pitchFamily="34" charset="0"/>
              </a:defRPr>
            </a:lvl5pPr>
            <a:lvl6pPr marL="2514600" indent="-228600" eaLnBrk="0" fontAlgn="base" hangingPunct="0">
              <a:spcBef>
                <a:spcPct val="0"/>
              </a:spcBef>
              <a:spcAft>
                <a:spcPct val="0"/>
              </a:spcAft>
              <a:defRPr sz="3200">
                <a:solidFill>
                  <a:schemeClr val="tx1"/>
                </a:solidFill>
                <a:latin typeface="Tahoma" panose="020B0604030504040204" pitchFamily="34" charset="0"/>
              </a:defRPr>
            </a:lvl6pPr>
            <a:lvl7pPr marL="2971800" indent="-228600" eaLnBrk="0" fontAlgn="base" hangingPunct="0">
              <a:spcBef>
                <a:spcPct val="0"/>
              </a:spcBef>
              <a:spcAft>
                <a:spcPct val="0"/>
              </a:spcAft>
              <a:defRPr sz="3200">
                <a:solidFill>
                  <a:schemeClr val="tx1"/>
                </a:solidFill>
                <a:latin typeface="Tahoma" panose="020B0604030504040204" pitchFamily="34" charset="0"/>
              </a:defRPr>
            </a:lvl7pPr>
            <a:lvl8pPr marL="3429000" indent="-228600" eaLnBrk="0" fontAlgn="base" hangingPunct="0">
              <a:spcBef>
                <a:spcPct val="0"/>
              </a:spcBef>
              <a:spcAft>
                <a:spcPct val="0"/>
              </a:spcAft>
              <a:defRPr sz="3200">
                <a:solidFill>
                  <a:schemeClr val="tx1"/>
                </a:solidFill>
                <a:latin typeface="Tahoma" panose="020B0604030504040204" pitchFamily="34" charset="0"/>
              </a:defRPr>
            </a:lvl8pPr>
            <a:lvl9pPr marL="3886200" indent="-228600" eaLnBrk="0" fontAlgn="base" hangingPunct="0">
              <a:spcBef>
                <a:spcPct val="0"/>
              </a:spcBef>
              <a:spcAft>
                <a:spcPct val="0"/>
              </a:spcAft>
              <a:defRPr sz="3200">
                <a:solidFill>
                  <a:schemeClr val="tx1"/>
                </a:solidFill>
                <a:latin typeface="Tahoma" panose="020B0604030504040204" pitchFamily="34" charset="0"/>
              </a:defRPr>
            </a:lvl9pPr>
          </a:lstStyle>
          <a:p>
            <a:pPr algn="ctr" eaLnBrk="1" hangingPunct="1">
              <a:spcBef>
                <a:spcPct val="50000"/>
              </a:spcBef>
            </a:pPr>
            <a:endParaRPr lang="en-US" altLang="en-US"/>
          </a:p>
        </p:txBody>
      </p:sp>
      <p:sp>
        <p:nvSpPr>
          <p:cNvPr id="122887" name="TextBox 2"/>
          <p:cNvSpPr txBox="1">
            <a:spLocks noChangeArrowheads="1"/>
          </p:cNvSpPr>
          <p:nvPr/>
        </p:nvSpPr>
        <p:spPr bwMode="auto">
          <a:xfrm>
            <a:off x="1219200" y="1333500"/>
            <a:ext cx="20097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Tahoma" panose="020B0604030504040204" pitchFamily="34" charset="0"/>
              </a:defRPr>
            </a:lvl1pPr>
            <a:lvl2pPr marL="742950" indent="-285750">
              <a:defRPr sz="3200">
                <a:solidFill>
                  <a:schemeClr val="tx1"/>
                </a:solidFill>
                <a:latin typeface="Tahoma" panose="020B0604030504040204" pitchFamily="34" charset="0"/>
              </a:defRPr>
            </a:lvl2pPr>
            <a:lvl3pPr marL="1143000" indent="-228600">
              <a:defRPr sz="3200">
                <a:solidFill>
                  <a:schemeClr val="tx1"/>
                </a:solidFill>
                <a:latin typeface="Tahoma" panose="020B0604030504040204" pitchFamily="34" charset="0"/>
              </a:defRPr>
            </a:lvl3pPr>
            <a:lvl4pPr marL="1600200" indent="-228600">
              <a:defRPr sz="3200">
                <a:solidFill>
                  <a:schemeClr val="tx1"/>
                </a:solidFill>
                <a:latin typeface="Tahoma" panose="020B0604030504040204" pitchFamily="34" charset="0"/>
              </a:defRPr>
            </a:lvl4pPr>
            <a:lvl5pPr marL="2057400" indent="-228600">
              <a:defRPr sz="3200">
                <a:solidFill>
                  <a:schemeClr val="tx1"/>
                </a:solidFill>
                <a:latin typeface="Tahoma" panose="020B0604030504040204" pitchFamily="34" charset="0"/>
              </a:defRPr>
            </a:lvl5pPr>
            <a:lvl6pPr marL="2514600" indent="-228600" eaLnBrk="0" fontAlgn="base" hangingPunct="0">
              <a:spcBef>
                <a:spcPct val="0"/>
              </a:spcBef>
              <a:spcAft>
                <a:spcPct val="0"/>
              </a:spcAft>
              <a:defRPr sz="3200">
                <a:solidFill>
                  <a:schemeClr val="tx1"/>
                </a:solidFill>
                <a:latin typeface="Tahoma" panose="020B0604030504040204" pitchFamily="34" charset="0"/>
              </a:defRPr>
            </a:lvl6pPr>
            <a:lvl7pPr marL="2971800" indent="-228600" eaLnBrk="0" fontAlgn="base" hangingPunct="0">
              <a:spcBef>
                <a:spcPct val="0"/>
              </a:spcBef>
              <a:spcAft>
                <a:spcPct val="0"/>
              </a:spcAft>
              <a:defRPr sz="3200">
                <a:solidFill>
                  <a:schemeClr val="tx1"/>
                </a:solidFill>
                <a:latin typeface="Tahoma" panose="020B0604030504040204" pitchFamily="34" charset="0"/>
              </a:defRPr>
            </a:lvl7pPr>
            <a:lvl8pPr marL="3429000" indent="-228600" eaLnBrk="0" fontAlgn="base" hangingPunct="0">
              <a:spcBef>
                <a:spcPct val="0"/>
              </a:spcBef>
              <a:spcAft>
                <a:spcPct val="0"/>
              </a:spcAft>
              <a:defRPr sz="3200">
                <a:solidFill>
                  <a:schemeClr val="tx1"/>
                </a:solidFill>
                <a:latin typeface="Tahoma" panose="020B0604030504040204" pitchFamily="34" charset="0"/>
              </a:defRPr>
            </a:lvl8pPr>
            <a:lvl9pPr marL="3886200" indent="-228600" eaLnBrk="0" fontAlgn="base" hangingPunct="0">
              <a:spcBef>
                <a:spcPct val="0"/>
              </a:spcBef>
              <a:spcAft>
                <a:spcPct val="0"/>
              </a:spcAft>
              <a:defRPr sz="3200">
                <a:solidFill>
                  <a:schemeClr val="tx1"/>
                </a:solidFill>
                <a:latin typeface="Tahoma" panose="020B0604030504040204" pitchFamily="34" charset="0"/>
              </a:defRPr>
            </a:lvl9pPr>
          </a:lstStyle>
          <a:p>
            <a:r>
              <a:rPr lang="en-US" altLang="en-US" sz="1600">
                <a:solidFill>
                  <a:srgbClr val="00B050"/>
                </a:solidFill>
                <a:latin typeface="Times New Roman" panose="02020603050405020304" pitchFamily="18" charset="0"/>
                <a:cs typeface="Times New Roman" panose="02020603050405020304" pitchFamily="18" charset="0"/>
              </a:rPr>
              <a:t>Serializable schedules</a:t>
            </a:r>
          </a:p>
        </p:txBody>
      </p:sp>
      <p:sp>
        <p:nvSpPr>
          <p:cNvPr id="122888" name="TextBox 8"/>
          <p:cNvSpPr txBox="1">
            <a:spLocks noChangeArrowheads="1"/>
          </p:cNvSpPr>
          <p:nvPr/>
        </p:nvSpPr>
        <p:spPr bwMode="auto">
          <a:xfrm>
            <a:off x="3371850" y="4135438"/>
            <a:ext cx="271938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Tahoma" panose="020B0604030504040204" pitchFamily="34" charset="0"/>
              </a:defRPr>
            </a:lvl1pPr>
            <a:lvl2pPr marL="742950" indent="-285750">
              <a:defRPr sz="3200">
                <a:solidFill>
                  <a:schemeClr val="tx1"/>
                </a:solidFill>
                <a:latin typeface="Tahoma" panose="020B0604030504040204" pitchFamily="34" charset="0"/>
              </a:defRPr>
            </a:lvl2pPr>
            <a:lvl3pPr marL="1143000" indent="-228600">
              <a:defRPr sz="3200">
                <a:solidFill>
                  <a:schemeClr val="tx1"/>
                </a:solidFill>
                <a:latin typeface="Tahoma" panose="020B0604030504040204" pitchFamily="34" charset="0"/>
              </a:defRPr>
            </a:lvl3pPr>
            <a:lvl4pPr marL="1600200" indent="-228600">
              <a:defRPr sz="3200">
                <a:solidFill>
                  <a:schemeClr val="tx1"/>
                </a:solidFill>
                <a:latin typeface="Tahoma" panose="020B0604030504040204" pitchFamily="34" charset="0"/>
              </a:defRPr>
            </a:lvl4pPr>
            <a:lvl5pPr marL="2057400" indent="-228600">
              <a:defRPr sz="3200">
                <a:solidFill>
                  <a:schemeClr val="tx1"/>
                </a:solidFill>
                <a:latin typeface="Tahoma" panose="020B0604030504040204" pitchFamily="34" charset="0"/>
              </a:defRPr>
            </a:lvl5pPr>
            <a:lvl6pPr marL="2514600" indent="-228600" eaLnBrk="0" fontAlgn="base" hangingPunct="0">
              <a:spcBef>
                <a:spcPct val="0"/>
              </a:spcBef>
              <a:spcAft>
                <a:spcPct val="0"/>
              </a:spcAft>
              <a:defRPr sz="3200">
                <a:solidFill>
                  <a:schemeClr val="tx1"/>
                </a:solidFill>
                <a:latin typeface="Tahoma" panose="020B0604030504040204" pitchFamily="34" charset="0"/>
              </a:defRPr>
            </a:lvl6pPr>
            <a:lvl7pPr marL="2971800" indent="-228600" eaLnBrk="0" fontAlgn="base" hangingPunct="0">
              <a:spcBef>
                <a:spcPct val="0"/>
              </a:spcBef>
              <a:spcAft>
                <a:spcPct val="0"/>
              </a:spcAft>
              <a:defRPr sz="3200">
                <a:solidFill>
                  <a:schemeClr val="tx1"/>
                </a:solidFill>
                <a:latin typeface="Tahoma" panose="020B0604030504040204" pitchFamily="34" charset="0"/>
              </a:defRPr>
            </a:lvl7pPr>
            <a:lvl8pPr marL="3429000" indent="-228600" eaLnBrk="0" fontAlgn="base" hangingPunct="0">
              <a:spcBef>
                <a:spcPct val="0"/>
              </a:spcBef>
              <a:spcAft>
                <a:spcPct val="0"/>
              </a:spcAft>
              <a:defRPr sz="3200">
                <a:solidFill>
                  <a:schemeClr val="tx1"/>
                </a:solidFill>
                <a:latin typeface="Tahoma" panose="020B0604030504040204" pitchFamily="34" charset="0"/>
              </a:defRPr>
            </a:lvl8pPr>
            <a:lvl9pPr marL="3886200" indent="-228600" eaLnBrk="0" fontAlgn="base" hangingPunct="0">
              <a:spcBef>
                <a:spcPct val="0"/>
              </a:spcBef>
              <a:spcAft>
                <a:spcPct val="0"/>
              </a:spcAft>
              <a:defRPr sz="3200">
                <a:solidFill>
                  <a:schemeClr val="tx1"/>
                </a:solidFill>
                <a:latin typeface="Tahoma" panose="020B0604030504040204" pitchFamily="34" charset="0"/>
              </a:defRPr>
            </a:lvl9pPr>
          </a:lstStyle>
          <a:p>
            <a:r>
              <a:rPr lang="en-US" altLang="en-US" sz="1600">
                <a:solidFill>
                  <a:srgbClr val="7030A0"/>
                </a:solidFill>
                <a:latin typeface="Times New Roman" panose="02020603050405020304" pitchFamily="18" charset="0"/>
                <a:cs typeface="Times New Roman" panose="02020603050405020304" pitchFamily="18" charset="0"/>
              </a:rPr>
              <a:t>Conflict-serializable schedules</a:t>
            </a:r>
          </a:p>
        </p:txBody>
      </p:sp>
      <p:sp>
        <p:nvSpPr>
          <p:cNvPr id="122889" name="TextBox 9"/>
          <p:cNvSpPr txBox="1">
            <a:spLocks noChangeArrowheads="1"/>
          </p:cNvSpPr>
          <p:nvPr/>
        </p:nvSpPr>
        <p:spPr bwMode="auto">
          <a:xfrm>
            <a:off x="4413250" y="1727200"/>
            <a:ext cx="5254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Tahoma" panose="020B0604030504040204" pitchFamily="34" charset="0"/>
              </a:defRPr>
            </a:lvl1pPr>
            <a:lvl2pPr marL="742950" indent="-285750">
              <a:defRPr sz="3200">
                <a:solidFill>
                  <a:schemeClr val="tx1"/>
                </a:solidFill>
                <a:latin typeface="Tahoma" panose="020B0604030504040204" pitchFamily="34" charset="0"/>
              </a:defRPr>
            </a:lvl2pPr>
            <a:lvl3pPr marL="1143000" indent="-228600">
              <a:defRPr sz="3200">
                <a:solidFill>
                  <a:schemeClr val="tx1"/>
                </a:solidFill>
                <a:latin typeface="Tahoma" panose="020B0604030504040204" pitchFamily="34" charset="0"/>
              </a:defRPr>
            </a:lvl3pPr>
            <a:lvl4pPr marL="1600200" indent="-228600">
              <a:defRPr sz="3200">
                <a:solidFill>
                  <a:schemeClr val="tx1"/>
                </a:solidFill>
                <a:latin typeface="Tahoma" panose="020B0604030504040204" pitchFamily="34" charset="0"/>
              </a:defRPr>
            </a:lvl4pPr>
            <a:lvl5pPr marL="2057400" indent="-228600">
              <a:defRPr sz="3200">
                <a:solidFill>
                  <a:schemeClr val="tx1"/>
                </a:solidFill>
                <a:latin typeface="Tahoma" panose="020B0604030504040204" pitchFamily="34" charset="0"/>
              </a:defRPr>
            </a:lvl5pPr>
            <a:lvl6pPr marL="2514600" indent="-228600" eaLnBrk="0" fontAlgn="base" hangingPunct="0">
              <a:spcBef>
                <a:spcPct val="0"/>
              </a:spcBef>
              <a:spcAft>
                <a:spcPct val="0"/>
              </a:spcAft>
              <a:defRPr sz="3200">
                <a:solidFill>
                  <a:schemeClr val="tx1"/>
                </a:solidFill>
                <a:latin typeface="Tahoma" panose="020B0604030504040204" pitchFamily="34" charset="0"/>
              </a:defRPr>
            </a:lvl6pPr>
            <a:lvl7pPr marL="2971800" indent="-228600" eaLnBrk="0" fontAlgn="base" hangingPunct="0">
              <a:spcBef>
                <a:spcPct val="0"/>
              </a:spcBef>
              <a:spcAft>
                <a:spcPct val="0"/>
              </a:spcAft>
              <a:defRPr sz="3200">
                <a:solidFill>
                  <a:schemeClr val="tx1"/>
                </a:solidFill>
                <a:latin typeface="Tahoma" panose="020B0604030504040204" pitchFamily="34" charset="0"/>
              </a:defRPr>
            </a:lvl7pPr>
            <a:lvl8pPr marL="3429000" indent="-228600" eaLnBrk="0" fontAlgn="base" hangingPunct="0">
              <a:spcBef>
                <a:spcPct val="0"/>
              </a:spcBef>
              <a:spcAft>
                <a:spcPct val="0"/>
              </a:spcAft>
              <a:defRPr sz="3200">
                <a:solidFill>
                  <a:schemeClr val="tx1"/>
                </a:solidFill>
                <a:latin typeface="Tahoma" panose="020B0604030504040204" pitchFamily="34" charset="0"/>
              </a:defRPr>
            </a:lvl8pPr>
            <a:lvl9pPr marL="3886200" indent="-228600" eaLnBrk="0" fontAlgn="base" hangingPunct="0">
              <a:spcBef>
                <a:spcPct val="0"/>
              </a:spcBef>
              <a:spcAft>
                <a:spcPct val="0"/>
              </a:spcAft>
              <a:defRPr sz="3200">
                <a:solidFill>
                  <a:schemeClr val="tx1"/>
                </a:solidFill>
                <a:latin typeface="Tahoma" panose="020B0604030504040204" pitchFamily="34" charset="0"/>
              </a:defRPr>
            </a:lvl9pPr>
          </a:lstStyle>
          <a:p>
            <a:r>
              <a:rPr lang="en-US" altLang="en-US" sz="1600">
                <a:solidFill>
                  <a:srgbClr val="FF0000"/>
                </a:solidFill>
                <a:latin typeface="Times New Roman" panose="02020603050405020304" pitchFamily="18" charset="0"/>
                <a:cs typeface="Times New Roman" panose="02020603050405020304" pitchFamily="18" charset="0"/>
              </a:rPr>
              <a:t>2PL</a:t>
            </a:r>
          </a:p>
        </p:txBody>
      </p:sp>
      <p:sp>
        <p:nvSpPr>
          <p:cNvPr id="122890" name="Oval 10"/>
          <p:cNvSpPr>
            <a:spLocks noChangeArrowheads="1"/>
          </p:cNvSpPr>
          <p:nvPr/>
        </p:nvSpPr>
        <p:spPr bwMode="auto">
          <a:xfrm>
            <a:off x="3079750" y="2227263"/>
            <a:ext cx="3803650" cy="1589087"/>
          </a:xfrm>
          <a:prstGeom prst="ellipse">
            <a:avLst/>
          </a:prstGeom>
          <a:noFill/>
          <a:ln w="381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defRPr sz="3200">
                <a:solidFill>
                  <a:schemeClr val="tx1"/>
                </a:solidFill>
                <a:latin typeface="Tahoma" panose="020B0604030504040204" pitchFamily="34" charset="0"/>
              </a:defRPr>
            </a:lvl1pPr>
            <a:lvl2pPr marL="742950" indent="-285750">
              <a:defRPr sz="3200">
                <a:solidFill>
                  <a:schemeClr val="tx1"/>
                </a:solidFill>
                <a:latin typeface="Tahoma" panose="020B0604030504040204" pitchFamily="34" charset="0"/>
              </a:defRPr>
            </a:lvl2pPr>
            <a:lvl3pPr marL="1143000" indent="-228600">
              <a:defRPr sz="3200">
                <a:solidFill>
                  <a:schemeClr val="tx1"/>
                </a:solidFill>
                <a:latin typeface="Tahoma" panose="020B0604030504040204" pitchFamily="34" charset="0"/>
              </a:defRPr>
            </a:lvl3pPr>
            <a:lvl4pPr marL="1600200" indent="-228600">
              <a:defRPr sz="3200">
                <a:solidFill>
                  <a:schemeClr val="tx1"/>
                </a:solidFill>
                <a:latin typeface="Tahoma" panose="020B0604030504040204" pitchFamily="34" charset="0"/>
              </a:defRPr>
            </a:lvl4pPr>
            <a:lvl5pPr marL="2057400" indent="-228600">
              <a:defRPr sz="3200">
                <a:solidFill>
                  <a:schemeClr val="tx1"/>
                </a:solidFill>
                <a:latin typeface="Tahoma" panose="020B0604030504040204" pitchFamily="34" charset="0"/>
              </a:defRPr>
            </a:lvl5pPr>
            <a:lvl6pPr marL="2514600" indent="-228600" eaLnBrk="0" fontAlgn="base" hangingPunct="0">
              <a:spcBef>
                <a:spcPct val="0"/>
              </a:spcBef>
              <a:spcAft>
                <a:spcPct val="0"/>
              </a:spcAft>
              <a:defRPr sz="3200">
                <a:solidFill>
                  <a:schemeClr val="tx1"/>
                </a:solidFill>
                <a:latin typeface="Tahoma" panose="020B0604030504040204" pitchFamily="34" charset="0"/>
              </a:defRPr>
            </a:lvl6pPr>
            <a:lvl7pPr marL="2971800" indent="-228600" eaLnBrk="0" fontAlgn="base" hangingPunct="0">
              <a:spcBef>
                <a:spcPct val="0"/>
              </a:spcBef>
              <a:spcAft>
                <a:spcPct val="0"/>
              </a:spcAft>
              <a:defRPr sz="3200">
                <a:solidFill>
                  <a:schemeClr val="tx1"/>
                </a:solidFill>
                <a:latin typeface="Tahoma" panose="020B0604030504040204" pitchFamily="34" charset="0"/>
              </a:defRPr>
            </a:lvl7pPr>
            <a:lvl8pPr marL="3429000" indent="-228600" eaLnBrk="0" fontAlgn="base" hangingPunct="0">
              <a:spcBef>
                <a:spcPct val="0"/>
              </a:spcBef>
              <a:spcAft>
                <a:spcPct val="0"/>
              </a:spcAft>
              <a:defRPr sz="3200">
                <a:solidFill>
                  <a:schemeClr val="tx1"/>
                </a:solidFill>
                <a:latin typeface="Tahoma" panose="020B0604030504040204" pitchFamily="34" charset="0"/>
              </a:defRPr>
            </a:lvl8pPr>
            <a:lvl9pPr marL="3886200" indent="-228600" eaLnBrk="0" fontAlgn="base" hangingPunct="0">
              <a:spcBef>
                <a:spcPct val="0"/>
              </a:spcBef>
              <a:spcAft>
                <a:spcPct val="0"/>
              </a:spcAft>
              <a:defRPr sz="3200">
                <a:solidFill>
                  <a:schemeClr val="tx1"/>
                </a:solidFill>
                <a:latin typeface="Tahoma" panose="020B0604030504040204" pitchFamily="34" charset="0"/>
              </a:defRPr>
            </a:lvl9pPr>
          </a:lstStyle>
          <a:p>
            <a:pPr algn="ctr" eaLnBrk="1" hangingPunct="1">
              <a:spcBef>
                <a:spcPct val="50000"/>
              </a:spcBef>
            </a:pPr>
            <a:endParaRPr lang="en-US" altLang="en-US"/>
          </a:p>
        </p:txBody>
      </p:sp>
      <p:sp>
        <p:nvSpPr>
          <p:cNvPr id="122891" name="TextBox 11"/>
          <p:cNvSpPr txBox="1">
            <a:spLocks noChangeArrowheads="1"/>
          </p:cNvSpPr>
          <p:nvPr/>
        </p:nvSpPr>
        <p:spPr bwMode="auto">
          <a:xfrm>
            <a:off x="4589463" y="3405188"/>
            <a:ext cx="6318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Tahoma" panose="020B0604030504040204" pitchFamily="34" charset="0"/>
              </a:defRPr>
            </a:lvl1pPr>
            <a:lvl2pPr marL="742950" indent="-285750">
              <a:defRPr sz="3200">
                <a:solidFill>
                  <a:schemeClr val="tx1"/>
                </a:solidFill>
                <a:latin typeface="Tahoma" panose="020B0604030504040204" pitchFamily="34" charset="0"/>
              </a:defRPr>
            </a:lvl2pPr>
            <a:lvl3pPr marL="1143000" indent="-228600">
              <a:defRPr sz="3200">
                <a:solidFill>
                  <a:schemeClr val="tx1"/>
                </a:solidFill>
                <a:latin typeface="Tahoma" panose="020B0604030504040204" pitchFamily="34" charset="0"/>
              </a:defRPr>
            </a:lvl3pPr>
            <a:lvl4pPr marL="1600200" indent="-228600">
              <a:defRPr sz="3200">
                <a:solidFill>
                  <a:schemeClr val="tx1"/>
                </a:solidFill>
                <a:latin typeface="Tahoma" panose="020B0604030504040204" pitchFamily="34" charset="0"/>
              </a:defRPr>
            </a:lvl4pPr>
            <a:lvl5pPr marL="2057400" indent="-228600">
              <a:defRPr sz="3200">
                <a:solidFill>
                  <a:schemeClr val="tx1"/>
                </a:solidFill>
                <a:latin typeface="Tahoma" panose="020B0604030504040204" pitchFamily="34" charset="0"/>
              </a:defRPr>
            </a:lvl5pPr>
            <a:lvl6pPr marL="2514600" indent="-228600" eaLnBrk="0" fontAlgn="base" hangingPunct="0">
              <a:spcBef>
                <a:spcPct val="0"/>
              </a:spcBef>
              <a:spcAft>
                <a:spcPct val="0"/>
              </a:spcAft>
              <a:defRPr sz="3200">
                <a:solidFill>
                  <a:schemeClr val="tx1"/>
                </a:solidFill>
                <a:latin typeface="Tahoma" panose="020B0604030504040204" pitchFamily="34" charset="0"/>
              </a:defRPr>
            </a:lvl6pPr>
            <a:lvl7pPr marL="2971800" indent="-228600" eaLnBrk="0" fontAlgn="base" hangingPunct="0">
              <a:spcBef>
                <a:spcPct val="0"/>
              </a:spcBef>
              <a:spcAft>
                <a:spcPct val="0"/>
              </a:spcAft>
              <a:defRPr sz="3200">
                <a:solidFill>
                  <a:schemeClr val="tx1"/>
                </a:solidFill>
                <a:latin typeface="Tahoma" panose="020B0604030504040204" pitchFamily="34" charset="0"/>
              </a:defRPr>
            </a:lvl7pPr>
            <a:lvl8pPr marL="3429000" indent="-228600" eaLnBrk="0" fontAlgn="base" hangingPunct="0">
              <a:spcBef>
                <a:spcPct val="0"/>
              </a:spcBef>
              <a:spcAft>
                <a:spcPct val="0"/>
              </a:spcAft>
              <a:defRPr sz="3200">
                <a:solidFill>
                  <a:schemeClr val="tx1"/>
                </a:solidFill>
                <a:latin typeface="Tahoma" panose="020B0604030504040204" pitchFamily="34" charset="0"/>
              </a:defRPr>
            </a:lvl8pPr>
            <a:lvl9pPr marL="3886200" indent="-228600" eaLnBrk="0" fontAlgn="base" hangingPunct="0">
              <a:spcBef>
                <a:spcPct val="0"/>
              </a:spcBef>
              <a:spcAft>
                <a:spcPct val="0"/>
              </a:spcAft>
              <a:defRPr sz="3200">
                <a:solidFill>
                  <a:schemeClr val="tx1"/>
                </a:solidFill>
                <a:latin typeface="Tahoma" panose="020B0604030504040204" pitchFamily="34" charset="0"/>
              </a:defRPr>
            </a:lvl9pPr>
          </a:lstStyle>
          <a:p>
            <a:r>
              <a:rPr lang="en-US" altLang="en-US" sz="1600">
                <a:latin typeface="Times New Roman" panose="02020603050405020304" pitchFamily="18" charset="0"/>
                <a:cs typeface="Times New Roman" panose="02020603050405020304" pitchFamily="18" charset="0"/>
              </a:rPr>
              <a:t>serial</a:t>
            </a:r>
          </a:p>
        </p:txBody>
      </p:sp>
      <p:sp>
        <p:nvSpPr>
          <p:cNvPr id="122892" name="TextBox 9"/>
          <p:cNvSpPr txBox="1">
            <a:spLocks noChangeArrowheads="1"/>
          </p:cNvSpPr>
          <p:nvPr/>
        </p:nvSpPr>
        <p:spPr bwMode="auto">
          <a:xfrm>
            <a:off x="608013" y="5475288"/>
            <a:ext cx="1803400" cy="738187"/>
          </a:xfrm>
          <a:prstGeom prst="rect">
            <a:avLst/>
          </a:prstGeom>
          <a:solidFill>
            <a:srgbClr val="FFFF00"/>
          </a:solidFill>
          <a:ln w="9525">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solidFill>
                  <a:srgbClr val="00B050"/>
                </a:solidFill>
                <a:latin typeface="Times New Roman" panose="02020603050405020304" pitchFamily="18" charset="0"/>
                <a:cs typeface="Times New Roman" panose="02020603050405020304" pitchFamily="18" charset="0"/>
              </a:rPr>
              <a:t>Serializable schedule</a:t>
            </a:r>
            <a:r>
              <a:rPr lang="en-US" altLang="en-US" sz="1400">
                <a:latin typeface="Times New Roman" panose="02020603050405020304" pitchFamily="18" charset="0"/>
                <a:cs typeface="Times New Roman" panose="02020603050405020304" pitchFamily="18" charset="0"/>
              </a:rPr>
              <a:t>: equivalent to a serial schedule</a:t>
            </a:r>
          </a:p>
        </p:txBody>
      </p:sp>
      <p:sp>
        <p:nvSpPr>
          <p:cNvPr id="122893" name="TextBox 9"/>
          <p:cNvSpPr txBox="1">
            <a:spLocks noChangeArrowheads="1"/>
          </p:cNvSpPr>
          <p:nvPr/>
        </p:nvSpPr>
        <p:spPr bwMode="auto">
          <a:xfrm>
            <a:off x="2579688" y="5486400"/>
            <a:ext cx="2070100" cy="738188"/>
          </a:xfrm>
          <a:prstGeom prst="rect">
            <a:avLst/>
          </a:prstGeom>
          <a:solidFill>
            <a:srgbClr val="CCFF99"/>
          </a:solidFill>
          <a:ln w="9525">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solidFill>
                  <a:srgbClr val="7030A0"/>
                </a:solidFill>
                <a:latin typeface="Times New Roman" panose="02020603050405020304" pitchFamily="18" charset="0"/>
                <a:cs typeface="Times New Roman" panose="02020603050405020304" pitchFamily="18" charset="0"/>
              </a:rPr>
              <a:t>Conflict-serializable schedule</a:t>
            </a:r>
            <a:r>
              <a:rPr lang="en-US" altLang="en-US" sz="1400">
                <a:latin typeface="Times New Roman" panose="02020603050405020304" pitchFamily="18" charset="0"/>
                <a:cs typeface="Times New Roman" panose="02020603050405020304" pitchFamily="18" charset="0"/>
              </a:rPr>
              <a:t>: can be swapped into a serial schedule</a:t>
            </a:r>
          </a:p>
        </p:txBody>
      </p:sp>
      <p:sp>
        <p:nvSpPr>
          <p:cNvPr id="122894" name="TextBox 9"/>
          <p:cNvSpPr txBox="1">
            <a:spLocks noChangeArrowheads="1"/>
          </p:cNvSpPr>
          <p:nvPr/>
        </p:nvSpPr>
        <p:spPr bwMode="auto">
          <a:xfrm>
            <a:off x="4818063" y="5486400"/>
            <a:ext cx="1473200" cy="738188"/>
          </a:xfrm>
          <a:prstGeom prst="rect">
            <a:avLst/>
          </a:prstGeom>
          <a:solidFill>
            <a:srgbClr val="66FF33"/>
          </a:solidFill>
          <a:ln w="9525">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solidFill>
                  <a:srgbClr val="FF0000"/>
                </a:solidFill>
                <a:latin typeface="Times New Roman" panose="02020603050405020304" pitchFamily="18" charset="0"/>
                <a:cs typeface="Times New Roman" panose="02020603050405020304" pitchFamily="18" charset="0"/>
              </a:rPr>
              <a:t>2PL</a:t>
            </a:r>
            <a:r>
              <a:rPr lang="en-US" altLang="en-US" sz="1400">
                <a:latin typeface="Times New Roman" panose="02020603050405020304" pitchFamily="18" charset="0"/>
                <a:cs typeface="Times New Roman" panose="02020603050405020304" pitchFamily="18" charset="0"/>
              </a:rPr>
              <a:t>: transactions locks before any unlock.</a:t>
            </a:r>
          </a:p>
        </p:txBody>
      </p:sp>
      <p:sp>
        <p:nvSpPr>
          <p:cNvPr id="122895" name="TextBox 9"/>
          <p:cNvSpPr txBox="1">
            <a:spLocks noChangeArrowheads="1"/>
          </p:cNvSpPr>
          <p:nvPr/>
        </p:nvSpPr>
        <p:spPr bwMode="auto">
          <a:xfrm>
            <a:off x="6461125" y="5486400"/>
            <a:ext cx="1990725" cy="738188"/>
          </a:xfrm>
          <a:prstGeom prst="rect">
            <a:avLst/>
          </a:prstGeom>
          <a:solidFill>
            <a:srgbClr val="92D050"/>
          </a:solidFill>
          <a:ln w="57150">
            <a:solidFill>
              <a:srgbClr val="FF0000"/>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latin typeface="Times New Roman" panose="02020603050405020304" pitchFamily="18" charset="0"/>
                <a:cs typeface="Times New Roman" panose="02020603050405020304" pitchFamily="18" charset="0"/>
              </a:rPr>
              <a:t>Serial schedule: transactions are executed one after the other</a:t>
            </a:r>
          </a:p>
        </p:txBody>
      </p:sp>
    </p:spTree>
    <p:extLst>
      <p:ext uri="{BB962C8B-B14F-4D97-AF65-F5344CB8AC3E}">
        <p14:creationId xmlns:p14="http://schemas.microsoft.com/office/powerpoint/2010/main" val="25577034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8"/>
          <p:cNvSpPr>
            <a:spLocks noChangeArrowheads="1"/>
          </p:cNvSpPr>
          <p:nvPr/>
        </p:nvSpPr>
        <p:spPr bwMode="auto">
          <a:xfrm>
            <a:off x="896938" y="455613"/>
            <a:ext cx="7385050" cy="665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3600" b="1" u="sng">
                <a:latin typeface="Times New Roman" panose="02020603050405020304" pitchFamily="18" charset="0"/>
                <a:cs typeface="Times New Roman" panose="02020603050405020304" pitchFamily="18" charset="0"/>
              </a:rPr>
              <a:t>Containment Relations</a:t>
            </a:r>
          </a:p>
        </p:txBody>
      </p:sp>
      <p:sp>
        <p:nvSpPr>
          <p:cNvPr id="4" name="Rectangle 3"/>
          <p:cNvSpPr txBox="1">
            <a:spLocks noChangeArrowheads="1"/>
          </p:cNvSpPr>
          <p:nvPr/>
        </p:nvSpPr>
        <p:spPr bwMode="auto">
          <a:xfrm>
            <a:off x="825500" y="1360488"/>
            <a:ext cx="7456488" cy="450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endParaRPr lang="en-US" altLang="en-US" sz="2400" kern="0" dirty="0">
              <a:latin typeface="Times New Roman" panose="02020603050405020304" pitchFamily="18" charset="0"/>
              <a:cs typeface="Times New Roman" panose="02020603050405020304" pitchFamily="18" charset="0"/>
            </a:endParaRPr>
          </a:p>
        </p:txBody>
      </p:sp>
      <p:sp>
        <p:nvSpPr>
          <p:cNvPr id="122884" name="Oval 1"/>
          <p:cNvSpPr>
            <a:spLocks noChangeArrowheads="1"/>
          </p:cNvSpPr>
          <p:nvPr/>
        </p:nvSpPr>
        <p:spPr bwMode="auto">
          <a:xfrm>
            <a:off x="1509713" y="1431925"/>
            <a:ext cx="6288087" cy="3235325"/>
          </a:xfrm>
          <a:prstGeom prst="ellipse">
            <a:avLst/>
          </a:prstGeom>
          <a:noFill/>
          <a:ln w="38100" algn="ctr">
            <a:solidFill>
              <a:srgbClr val="00B05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defRPr sz="3200">
                <a:solidFill>
                  <a:schemeClr val="tx1"/>
                </a:solidFill>
                <a:latin typeface="Tahoma" panose="020B0604030504040204" pitchFamily="34" charset="0"/>
              </a:defRPr>
            </a:lvl1pPr>
            <a:lvl2pPr marL="742950" indent="-285750">
              <a:defRPr sz="3200">
                <a:solidFill>
                  <a:schemeClr val="tx1"/>
                </a:solidFill>
                <a:latin typeface="Tahoma" panose="020B0604030504040204" pitchFamily="34" charset="0"/>
              </a:defRPr>
            </a:lvl2pPr>
            <a:lvl3pPr marL="1143000" indent="-228600">
              <a:defRPr sz="3200">
                <a:solidFill>
                  <a:schemeClr val="tx1"/>
                </a:solidFill>
                <a:latin typeface="Tahoma" panose="020B0604030504040204" pitchFamily="34" charset="0"/>
              </a:defRPr>
            </a:lvl3pPr>
            <a:lvl4pPr marL="1600200" indent="-228600">
              <a:defRPr sz="3200">
                <a:solidFill>
                  <a:schemeClr val="tx1"/>
                </a:solidFill>
                <a:latin typeface="Tahoma" panose="020B0604030504040204" pitchFamily="34" charset="0"/>
              </a:defRPr>
            </a:lvl4pPr>
            <a:lvl5pPr marL="2057400" indent="-228600">
              <a:defRPr sz="3200">
                <a:solidFill>
                  <a:schemeClr val="tx1"/>
                </a:solidFill>
                <a:latin typeface="Tahoma" panose="020B0604030504040204" pitchFamily="34" charset="0"/>
              </a:defRPr>
            </a:lvl5pPr>
            <a:lvl6pPr marL="2514600" indent="-228600" eaLnBrk="0" fontAlgn="base" hangingPunct="0">
              <a:spcBef>
                <a:spcPct val="0"/>
              </a:spcBef>
              <a:spcAft>
                <a:spcPct val="0"/>
              </a:spcAft>
              <a:defRPr sz="3200">
                <a:solidFill>
                  <a:schemeClr val="tx1"/>
                </a:solidFill>
                <a:latin typeface="Tahoma" panose="020B0604030504040204" pitchFamily="34" charset="0"/>
              </a:defRPr>
            </a:lvl6pPr>
            <a:lvl7pPr marL="2971800" indent="-228600" eaLnBrk="0" fontAlgn="base" hangingPunct="0">
              <a:spcBef>
                <a:spcPct val="0"/>
              </a:spcBef>
              <a:spcAft>
                <a:spcPct val="0"/>
              </a:spcAft>
              <a:defRPr sz="3200">
                <a:solidFill>
                  <a:schemeClr val="tx1"/>
                </a:solidFill>
                <a:latin typeface="Tahoma" panose="020B0604030504040204" pitchFamily="34" charset="0"/>
              </a:defRPr>
            </a:lvl7pPr>
            <a:lvl8pPr marL="3429000" indent="-228600" eaLnBrk="0" fontAlgn="base" hangingPunct="0">
              <a:spcBef>
                <a:spcPct val="0"/>
              </a:spcBef>
              <a:spcAft>
                <a:spcPct val="0"/>
              </a:spcAft>
              <a:defRPr sz="3200">
                <a:solidFill>
                  <a:schemeClr val="tx1"/>
                </a:solidFill>
                <a:latin typeface="Tahoma" panose="020B0604030504040204" pitchFamily="34" charset="0"/>
              </a:defRPr>
            </a:lvl8pPr>
            <a:lvl9pPr marL="3886200" indent="-228600" eaLnBrk="0" fontAlgn="base" hangingPunct="0">
              <a:spcBef>
                <a:spcPct val="0"/>
              </a:spcBef>
              <a:spcAft>
                <a:spcPct val="0"/>
              </a:spcAft>
              <a:defRPr sz="3200">
                <a:solidFill>
                  <a:schemeClr val="tx1"/>
                </a:solidFill>
                <a:latin typeface="Tahoma" panose="020B0604030504040204" pitchFamily="34" charset="0"/>
              </a:defRPr>
            </a:lvl9pPr>
          </a:lstStyle>
          <a:p>
            <a:pPr algn="ctr" eaLnBrk="1" hangingPunct="1">
              <a:spcBef>
                <a:spcPct val="50000"/>
              </a:spcBef>
            </a:pPr>
            <a:endParaRPr lang="en-US" altLang="en-US"/>
          </a:p>
        </p:txBody>
      </p:sp>
      <p:sp>
        <p:nvSpPr>
          <p:cNvPr id="122885" name="Oval 5"/>
          <p:cNvSpPr>
            <a:spLocks noChangeArrowheads="1"/>
          </p:cNvSpPr>
          <p:nvPr/>
        </p:nvSpPr>
        <p:spPr bwMode="auto">
          <a:xfrm>
            <a:off x="1958975" y="1647825"/>
            <a:ext cx="5434013" cy="2498725"/>
          </a:xfrm>
          <a:prstGeom prst="ellipse">
            <a:avLst/>
          </a:prstGeom>
          <a:noFill/>
          <a:ln w="38100" algn="ctr">
            <a:solidFill>
              <a:srgbClr val="7030A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defRPr sz="3200">
                <a:solidFill>
                  <a:schemeClr val="tx1"/>
                </a:solidFill>
                <a:latin typeface="Tahoma" panose="020B0604030504040204" pitchFamily="34" charset="0"/>
              </a:defRPr>
            </a:lvl1pPr>
            <a:lvl2pPr marL="742950" indent="-285750">
              <a:defRPr sz="3200">
                <a:solidFill>
                  <a:schemeClr val="tx1"/>
                </a:solidFill>
                <a:latin typeface="Tahoma" panose="020B0604030504040204" pitchFamily="34" charset="0"/>
              </a:defRPr>
            </a:lvl2pPr>
            <a:lvl3pPr marL="1143000" indent="-228600">
              <a:defRPr sz="3200">
                <a:solidFill>
                  <a:schemeClr val="tx1"/>
                </a:solidFill>
                <a:latin typeface="Tahoma" panose="020B0604030504040204" pitchFamily="34" charset="0"/>
              </a:defRPr>
            </a:lvl3pPr>
            <a:lvl4pPr marL="1600200" indent="-228600">
              <a:defRPr sz="3200">
                <a:solidFill>
                  <a:schemeClr val="tx1"/>
                </a:solidFill>
                <a:latin typeface="Tahoma" panose="020B0604030504040204" pitchFamily="34" charset="0"/>
              </a:defRPr>
            </a:lvl4pPr>
            <a:lvl5pPr marL="2057400" indent="-228600">
              <a:defRPr sz="3200">
                <a:solidFill>
                  <a:schemeClr val="tx1"/>
                </a:solidFill>
                <a:latin typeface="Tahoma" panose="020B0604030504040204" pitchFamily="34" charset="0"/>
              </a:defRPr>
            </a:lvl5pPr>
            <a:lvl6pPr marL="2514600" indent="-228600" eaLnBrk="0" fontAlgn="base" hangingPunct="0">
              <a:spcBef>
                <a:spcPct val="0"/>
              </a:spcBef>
              <a:spcAft>
                <a:spcPct val="0"/>
              </a:spcAft>
              <a:defRPr sz="3200">
                <a:solidFill>
                  <a:schemeClr val="tx1"/>
                </a:solidFill>
                <a:latin typeface="Tahoma" panose="020B0604030504040204" pitchFamily="34" charset="0"/>
              </a:defRPr>
            </a:lvl6pPr>
            <a:lvl7pPr marL="2971800" indent="-228600" eaLnBrk="0" fontAlgn="base" hangingPunct="0">
              <a:spcBef>
                <a:spcPct val="0"/>
              </a:spcBef>
              <a:spcAft>
                <a:spcPct val="0"/>
              </a:spcAft>
              <a:defRPr sz="3200">
                <a:solidFill>
                  <a:schemeClr val="tx1"/>
                </a:solidFill>
                <a:latin typeface="Tahoma" panose="020B0604030504040204" pitchFamily="34" charset="0"/>
              </a:defRPr>
            </a:lvl7pPr>
            <a:lvl8pPr marL="3429000" indent="-228600" eaLnBrk="0" fontAlgn="base" hangingPunct="0">
              <a:spcBef>
                <a:spcPct val="0"/>
              </a:spcBef>
              <a:spcAft>
                <a:spcPct val="0"/>
              </a:spcAft>
              <a:defRPr sz="3200">
                <a:solidFill>
                  <a:schemeClr val="tx1"/>
                </a:solidFill>
                <a:latin typeface="Tahoma" panose="020B0604030504040204" pitchFamily="34" charset="0"/>
              </a:defRPr>
            </a:lvl8pPr>
            <a:lvl9pPr marL="3886200" indent="-228600" eaLnBrk="0" fontAlgn="base" hangingPunct="0">
              <a:spcBef>
                <a:spcPct val="0"/>
              </a:spcBef>
              <a:spcAft>
                <a:spcPct val="0"/>
              </a:spcAft>
              <a:defRPr sz="3200">
                <a:solidFill>
                  <a:schemeClr val="tx1"/>
                </a:solidFill>
                <a:latin typeface="Tahoma" panose="020B0604030504040204" pitchFamily="34" charset="0"/>
              </a:defRPr>
            </a:lvl9pPr>
          </a:lstStyle>
          <a:p>
            <a:pPr algn="ctr" eaLnBrk="1" hangingPunct="1">
              <a:spcBef>
                <a:spcPct val="50000"/>
              </a:spcBef>
            </a:pPr>
            <a:endParaRPr lang="en-US" altLang="en-US"/>
          </a:p>
        </p:txBody>
      </p:sp>
      <p:sp>
        <p:nvSpPr>
          <p:cNvPr id="122886" name="Oval 6"/>
          <p:cNvSpPr>
            <a:spLocks noChangeArrowheads="1"/>
          </p:cNvSpPr>
          <p:nvPr/>
        </p:nvSpPr>
        <p:spPr bwMode="auto">
          <a:xfrm>
            <a:off x="2286000" y="2032000"/>
            <a:ext cx="4891088" cy="1979613"/>
          </a:xfrm>
          <a:prstGeom prst="ellipse">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defRPr sz="3200">
                <a:solidFill>
                  <a:schemeClr val="tx1"/>
                </a:solidFill>
                <a:latin typeface="Tahoma" panose="020B0604030504040204" pitchFamily="34" charset="0"/>
              </a:defRPr>
            </a:lvl1pPr>
            <a:lvl2pPr marL="742950" indent="-285750">
              <a:defRPr sz="3200">
                <a:solidFill>
                  <a:schemeClr val="tx1"/>
                </a:solidFill>
                <a:latin typeface="Tahoma" panose="020B0604030504040204" pitchFamily="34" charset="0"/>
              </a:defRPr>
            </a:lvl2pPr>
            <a:lvl3pPr marL="1143000" indent="-228600">
              <a:defRPr sz="3200">
                <a:solidFill>
                  <a:schemeClr val="tx1"/>
                </a:solidFill>
                <a:latin typeface="Tahoma" panose="020B0604030504040204" pitchFamily="34" charset="0"/>
              </a:defRPr>
            </a:lvl3pPr>
            <a:lvl4pPr marL="1600200" indent="-228600">
              <a:defRPr sz="3200">
                <a:solidFill>
                  <a:schemeClr val="tx1"/>
                </a:solidFill>
                <a:latin typeface="Tahoma" panose="020B0604030504040204" pitchFamily="34" charset="0"/>
              </a:defRPr>
            </a:lvl4pPr>
            <a:lvl5pPr marL="2057400" indent="-228600">
              <a:defRPr sz="3200">
                <a:solidFill>
                  <a:schemeClr val="tx1"/>
                </a:solidFill>
                <a:latin typeface="Tahoma" panose="020B0604030504040204" pitchFamily="34" charset="0"/>
              </a:defRPr>
            </a:lvl5pPr>
            <a:lvl6pPr marL="2514600" indent="-228600" eaLnBrk="0" fontAlgn="base" hangingPunct="0">
              <a:spcBef>
                <a:spcPct val="0"/>
              </a:spcBef>
              <a:spcAft>
                <a:spcPct val="0"/>
              </a:spcAft>
              <a:defRPr sz="3200">
                <a:solidFill>
                  <a:schemeClr val="tx1"/>
                </a:solidFill>
                <a:latin typeface="Tahoma" panose="020B0604030504040204" pitchFamily="34" charset="0"/>
              </a:defRPr>
            </a:lvl6pPr>
            <a:lvl7pPr marL="2971800" indent="-228600" eaLnBrk="0" fontAlgn="base" hangingPunct="0">
              <a:spcBef>
                <a:spcPct val="0"/>
              </a:spcBef>
              <a:spcAft>
                <a:spcPct val="0"/>
              </a:spcAft>
              <a:defRPr sz="3200">
                <a:solidFill>
                  <a:schemeClr val="tx1"/>
                </a:solidFill>
                <a:latin typeface="Tahoma" panose="020B0604030504040204" pitchFamily="34" charset="0"/>
              </a:defRPr>
            </a:lvl7pPr>
            <a:lvl8pPr marL="3429000" indent="-228600" eaLnBrk="0" fontAlgn="base" hangingPunct="0">
              <a:spcBef>
                <a:spcPct val="0"/>
              </a:spcBef>
              <a:spcAft>
                <a:spcPct val="0"/>
              </a:spcAft>
              <a:defRPr sz="3200">
                <a:solidFill>
                  <a:schemeClr val="tx1"/>
                </a:solidFill>
                <a:latin typeface="Tahoma" panose="020B0604030504040204" pitchFamily="34" charset="0"/>
              </a:defRPr>
            </a:lvl8pPr>
            <a:lvl9pPr marL="3886200" indent="-228600" eaLnBrk="0" fontAlgn="base" hangingPunct="0">
              <a:spcBef>
                <a:spcPct val="0"/>
              </a:spcBef>
              <a:spcAft>
                <a:spcPct val="0"/>
              </a:spcAft>
              <a:defRPr sz="3200">
                <a:solidFill>
                  <a:schemeClr val="tx1"/>
                </a:solidFill>
                <a:latin typeface="Tahoma" panose="020B0604030504040204" pitchFamily="34" charset="0"/>
              </a:defRPr>
            </a:lvl9pPr>
          </a:lstStyle>
          <a:p>
            <a:pPr algn="ctr" eaLnBrk="1" hangingPunct="1">
              <a:spcBef>
                <a:spcPct val="50000"/>
              </a:spcBef>
            </a:pPr>
            <a:endParaRPr lang="en-US" altLang="en-US"/>
          </a:p>
        </p:txBody>
      </p:sp>
      <p:sp>
        <p:nvSpPr>
          <p:cNvPr id="122887" name="TextBox 2"/>
          <p:cNvSpPr txBox="1">
            <a:spLocks noChangeArrowheads="1"/>
          </p:cNvSpPr>
          <p:nvPr/>
        </p:nvSpPr>
        <p:spPr bwMode="auto">
          <a:xfrm>
            <a:off x="1219200" y="1333500"/>
            <a:ext cx="20097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Tahoma" panose="020B0604030504040204" pitchFamily="34" charset="0"/>
              </a:defRPr>
            </a:lvl1pPr>
            <a:lvl2pPr marL="742950" indent="-285750">
              <a:defRPr sz="3200">
                <a:solidFill>
                  <a:schemeClr val="tx1"/>
                </a:solidFill>
                <a:latin typeface="Tahoma" panose="020B0604030504040204" pitchFamily="34" charset="0"/>
              </a:defRPr>
            </a:lvl2pPr>
            <a:lvl3pPr marL="1143000" indent="-228600">
              <a:defRPr sz="3200">
                <a:solidFill>
                  <a:schemeClr val="tx1"/>
                </a:solidFill>
                <a:latin typeface="Tahoma" panose="020B0604030504040204" pitchFamily="34" charset="0"/>
              </a:defRPr>
            </a:lvl3pPr>
            <a:lvl4pPr marL="1600200" indent="-228600">
              <a:defRPr sz="3200">
                <a:solidFill>
                  <a:schemeClr val="tx1"/>
                </a:solidFill>
                <a:latin typeface="Tahoma" panose="020B0604030504040204" pitchFamily="34" charset="0"/>
              </a:defRPr>
            </a:lvl4pPr>
            <a:lvl5pPr marL="2057400" indent="-228600">
              <a:defRPr sz="3200">
                <a:solidFill>
                  <a:schemeClr val="tx1"/>
                </a:solidFill>
                <a:latin typeface="Tahoma" panose="020B0604030504040204" pitchFamily="34" charset="0"/>
              </a:defRPr>
            </a:lvl5pPr>
            <a:lvl6pPr marL="2514600" indent="-228600" eaLnBrk="0" fontAlgn="base" hangingPunct="0">
              <a:spcBef>
                <a:spcPct val="0"/>
              </a:spcBef>
              <a:spcAft>
                <a:spcPct val="0"/>
              </a:spcAft>
              <a:defRPr sz="3200">
                <a:solidFill>
                  <a:schemeClr val="tx1"/>
                </a:solidFill>
                <a:latin typeface="Tahoma" panose="020B0604030504040204" pitchFamily="34" charset="0"/>
              </a:defRPr>
            </a:lvl6pPr>
            <a:lvl7pPr marL="2971800" indent="-228600" eaLnBrk="0" fontAlgn="base" hangingPunct="0">
              <a:spcBef>
                <a:spcPct val="0"/>
              </a:spcBef>
              <a:spcAft>
                <a:spcPct val="0"/>
              </a:spcAft>
              <a:defRPr sz="3200">
                <a:solidFill>
                  <a:schemeClr val="tx1"/>
                </a:solidFill>
                <a:latin typeface="Tahoma" panose="020B0604030504040204" pitchFamily="34" charset="0"/>
              </a:defRPr>
            </a:lvl7pPr>
            <a:lvl8pPr marL="3429000" indent="-228600" eaLnBrk="0" fontAlgn="base" hangingPunct="0">
              <a:spcBef>
                <a:spcPct val="0"/>
              </a:spcBef>
              <a:spcAft>
                <a:spcPct val="0"/>
              </a:spcAft>
              <a:defRPr sz="3200">
                <a:solidFill>
                  <a:schemeClr val="tx1"/>
                </a:solidFill>
                <a:latin typeface="Tahoma" panose="020B0604030504040204" pitchFamily="34" charset="0"/>
              </a:defRPr>
            </a:lvl8pPr>
            <a:lvl9pPr marL="3886200" indent="-228600" eaLnBrk="0" fontAlgn="base" hangingPunct="0">
              <a:spcBef>
                <a:spcPct val="0"/>
              </a:spcBef>
              <a:spcAft>
                <a:spcPct val="0"/>
              </a:spcAft>
              <a:defRPr sz="3200">
                <a:solidFill>
                  <a:schemeClr val="tx1"/>
                </a:solidFill>
                <a:latin typeface="Tahoma" panose="020B0604030504040204" pitchFamily="34" charset="0"/>
              </a:defRPr>
            </a:lvl9pPr>
          </a:lstStyle>
          <a:p>
            <a:r>
              <a:rPr lang="en-US" altLang="en-US" sz="1600">
                <a:solidFill>
                  <a:srgbClr val="00B050"/>
                </a:solidFill>
                <a:latin typeface="Times New Roman" panose="02020603050405020304" pitchFamily="18" charset="0"/>
                <a:cs typeface="Times New Roman" panose="02020603050405020304" pitchFamily="18" charset="0"/>
              </a:rPr>
              <a:t>Serializable schedules</a:t>
            </a:r>
          </a:p>
        </p:txBody>
      </p:sp>
      <p:sp>
        <p:nvSpPr>
          <p:cNvPr id="122888" name="TextBox 8"/>
          <p:cNvSpPr txBox="1">
            <a:spLocks noChangeArrowheads="1"/>
          </p:cNvSpPr>
          <p:nvPr/>
        </p:nvSpPr>
        <p:spPr bwMode="auto">
          <a:xfrm>
            <a:off x="3371850" y="4135438"/>
            <a:ext cx="271938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Tahoma" panose="020B0604030504040204" pitchFamily="34" charset="0"/>
              </a:defRPr>
            </a:lvl1pPr>
            <a:lvl2pPr marL="742950" indent="-285750">
              <a:defRPr sz="3200">
                <a:solidFill>
                  <a:schemeClr val="tx1"/>
                </a:solidFill>
                <a:latin typeface="Tahoma" panose="020B0604030504040204" pitchFamily="34" charset="0"/>
              </a:defRPr>
            </a:lvl2pPr>
            <a:lvl3pPr marL="1143000" indent="-228600">
              <a:defRPr sz="3200">
                <a:solidFill>
                  <a:schemeClr val="tx1"/>
                </a:solidFill>
                <a:latin typeface="Tahoma" panose="020B0604030504040204" pitchFamily="34" charset="0"/>
              </a:defRPr>
            </a:lvl3pPr>
            <a:lvl4pPr marL="1600200" indent="-228600">
              <a:defRPr sz="3200">
                <a:solidFill>
                  <a:schemeClr val="tx1"/>
                </a:solidFill>
                <a:latin typeface="Tahoma" panose="020B0604030504040204" pitchFamily="34" charset="0"/>
              </a:defRPr>
            </a:lvl4pPr>
            <a:lvl5pPr marL="2057400" indent="-228600">
              <a:defRPr sz="3200">
                <a:solidFill>
                  <a:schemeClr val="tx1"/>
                </a:solidFill>
                <a:latin typeface="Tahoma" panose="020B0604030504040204" pitchFamily="34" charset="0"/>
              </a:defRPr>
            </a:lvl5pPr>
            <a:lvl6pPr marL="2514600" indent="-228600" eaLnBrk="0" fontAlgn="base" hangingPunct="0">
              <a:spcBef>
                <a:spcPct val="0"/>
              </a:spcBef>
              <a:spcAft>
                <a:spcPct val="0"/>
              </a:spcAft>
              <a:defRPr sz="3200">
                <a:solidFill>
                  <a:schemeClr val="tx1"/>
                </a:solidFill>
                <a:latin typeface="Tahoma" panose="020B0604030504040204" pitchFamily="34" charset="0"/>
              </a:defRPr>
            </a:lvl6pPr>
            <a:lvl7pPr marL="2971800" indent="-228600" eaLnBrk="0" fontAlgn="base" hangingPunct="0">
              <a:spcBef>
                <a:spcPct val="0"/>
              </a:spcBef>
              <a:spcAft>
                <a:spcPct val="0"/>
              </a:spcAft>
              <a:defRPr sz="3200">
                <a:solidFill>
                  <a:schemeClr val="tx1"/>
                </a:solidFill>
                <a:latin typeface="Tahoma" panose="020B0604030504040204" pitchFamily="34" charset="0"/>
              </a:defRPr>
            </a:lvl7pPr>
            <a:lvl8pPr marL="3429000" indent="-228600" eaLnBrk="0" fontAlgn="base" hangingPunct="0">
              <a:spcBef>
                <a:spcPct val="0"/>
              </a:spcBef>
              <a:spcAft>
                <a:spcPct val="0"/>
              </a:spcAft>
              <a:defRPr sz="3200">
                <a:solidFill>
                  <a:schemeClr val="tx1"/>
                </a:solidFill>
                <a:latin typeface="Tahoma" panose="020B0604030504040204" pitchFamily="34" charset="0"/>
              </a:defRPr>
            </a:lvl8pPr>
            <a:lvl9pPr marL="3886200" indent="-228600" eaLnBrk="0" fontAlgn="base" hangingPunct="0">
              <a:spcBef>
                <a:spcPct val="0"/>
              </a:spcBef>
              <a:spcAft>
                <a:spcPct val="0"/>
              </a:spcAft>
              <a:defRPr sz="3200">
                <a:solidFill>
                  <a:schemeClr val="tx1"/>
                </a:solidFill>
                <a:latin typeface="Tahoma" panose="020B0604030504040204" pitchFamily="34" charset="0"/>
              </a:defRPr>
            </a:lvl9pPr>
          </a:lstStyle>
          <a:p>
            <a:r>
              <a:rPr lang="en-US" altLang="en-US" sz="1600">
                <a:solidFill>
                  <a:srgbClr val="7030A0"/>
                </a:solidFill>
                <a:latin typeface="Times New Roman" panose="02020603050405020304" pitchFamily="18" charset="0"/>
                <a:cs typeface="Times New Roman" panose="02020603050405020304" pitchFamily="18" charset="0"/>
              </a:rPr>
              <a:t>Conflict-serializable schedules</a:t>
            </a:r>
          </a:p>
        </p:txBody>
      </p:sp>
      <p:sp>
        <p:nvSpPr>
          <p:cNvPr id="122889" name="TextBox 9"/>
          <p:cNvSpPr txBox="1">
            <a:spLocks noChangeArrowheads="1"/>
          </p:cNvSpPr>
          <p:nvPr/>
        </p:nvSpPr>
        <p:spPr bwMode="auto">
          <a:xfrm>
            <a:off x="4413250" y="1727200"/>
            <a:ext cx="5254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Tahoma" panose="020B0604030504040204" pitchFamily="34" charset="0"/>
              </a:defRPr>
            </a:lvl1pPr>
            <a:lvl2pPr marL="742950" indent="-285750">
              <a:defRPr sz="3200">
                <a:solidFill>
                  <a:schemeClr val="tx1"/>
                </a:solidFill>
                <a:latin typeface="Tahoma" panose="020B0604030504040204" pitchFamily="34" charset="0"/>
              </a:defRPr>
            </a:lvl2pPr>
            <a:lvl3pPr marL="1143000" indent="-228600">
              <a:defRPr sz="3200">
                <a:solidFill>
                  <a:schemeClr val="tx1"/>
                </a:solidFill>
                <a:latin typeface="Tahoma" panose="020B0604030504040204" pitchFamily="34" charset="0"/>
              </a:defRPr>
            </a:lvl3pPr>
            <a:lvl4pPr marL="1600200" indent="-228600">
              <a:defRPr sz="3200">
                <a:solidFill>
                  <a:schemeClr val="tx1"/>
                </a:solidFill>
                <a:latin typeface="Tahoma" panose="020B0604030504040204" pitchFamily="34" charset="0"/>
              </a:defRPr>
            </a:lvl4pPr>
            <a:lvl5pPr marL="2057400" indent="-228600">
              <a:defRPr sz="3200">
                <a:solidFill>
                  <a:schemeClr val="tx1"/>
                </a:solidFill>
                <a:latin typeface="Tahoma" panose="020B0604030504040204" pitchFamily="34" charset="0"/>
              </a:defRPr>
            </a:lvl5pPr>
            <a:lvl6pPr marL="2514600" indent="-228600" eaLnBrk="0" fontAlgn="base" hangingPunct="0">
              <a:spcBef>
                <a:spcPct val="0"/>
              </a:spcBef>
              <a:spcAft>
                <a:spcPct val="0"/>
              </a:spcAft>
              <a:defRPr sz="3200">
                <a:solidFill>
                  <a:schemeClr val="tx1"/>
                </a:solidFill>
                <a:latin typeface="Tahoma" panose="020B0604030504040204" pitchFamily="34" charset="0"/>
              </a:defRPr>
            </a:lvl6pPr>
            <a:lvl7pPr marL="2971800" indent="-228600" eaLnBrk="0" fontAlgn="base" hangingPunct="0">
              <a:spcBef>
                <a:spcPct val="0"/>
              </a:spcBef>
              <a:spcAft>
                <a:spcPct val="0"/>
              </a:spcAft>
              <a:defRPr sz="3200">
                <a:solidFill>
                  <a:schemeClr val="tx1"/>
                </a:solidFill>
                <a:latin typeface="Tahoma" panose="020B0604030504040204" pitchFamily="34" charset="0"/>
              </a:defRPr>
            </a:lvl7pPr>
            <a:lvl8pPr marL="3429000" indent="-228600" eaLnBrk="0" fontAlgn="base" hangingPunct="0">
              <a:spcBef>
                <a:spcPct val="0"/>
              </a:spcBef>
              <a:spcAft>
                <a:spcPct val="0"/>
              </a:spcAft>
              <a:defRPr sz="3200">
                <a:solidFill>
                  <a:schemeClr val="tx1"/>
                </a:solidFill>
                <a:latin typeface="Tahoma" panose="020B0604030504040204" pitchFamily="34" charset="0"/>
              </a:defRPr>
            </a:lvl8pPr>
            <a:lvl9pPr marL="3886200" indent="-228600" eaLnBrk="0" fontAlgn="base" hangingPunct="0">
              <a:spcBef>
                <a:spcPct val="0"/>
              </a:spcBef>
              <a:spcAft>
                <a:spcPct val="0"/>
              </a:spcAft>
              <a:defRPr sz="3200">
                <a:solidFill>
                  <a:schemeClr val="tx1"/>
                </a:solidFill>
                <a:latin typeface="Tahoma" panose="020B0604030504040204" pitchFamily="34" charset="0"/>
              </a:defRPr>
            </a:lvl9pPr>
          </a:lstStyle>
          <a:p>
            <a:r>
              <a:rPr lang="en-US" altLang="en-US" sz="1600">
                <a:solidFill>
                  <a:srgbClr val="FF0000"/>
                </a:solidFill>
                <a:latin typeface="Times New Roman" panose="02020603050405020304" pitchFamily="18" charset="0"/>
                <a:cs typeface="Times New Roman" panose="02020603050405020304" pitchFamily="18" charset="0"/>
              </a:rPr>
              <a:t>2PL</a:t>
            </a:r>
          </a:p>
        </p:txBody>
      </p:sp>
      <p:sp>
        <p:nvSpPr>
          <p:cNvPr id="122890" name="Oval 10"/>
          <p:cNvSpPr>
            <a:spLocks noChangeArrowheads="1"/>
          </p:cNvSpPr>
          <p:nvPr/>
        </p:nvSpPr>
        <p:spPr bwMode="auto">
          <a:xfrm>
            <a:off x="3079750" y="2227263"/>
            <a:ext cx="3803650" cy="1589087"/>
          </a:xfrm>
          <a:prstGeom prst="ellipse">
            <a:avLst/>
          </a:prstGeom>
          <a:noFill/>
          <a:ln w="381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defRPr sz="3200">
                <a:solidFill>
                  <a:schemeClr val="tx1"/>
                </a:solidFill>
                <a:latin typeface="Tahoma" panose="020B0604030504040204" pitchFamily="34" charset="0"/>
              </a:defRPr>
            </a:lvl1pPr>
            <a:lvl2pPr marL="742950" indent="-285750">
              <a:defRPr sz="3200">
                <a:solidFill>
                  <a:schemeClr val="tx1"/>
                </a:solidFill>
                <a:latin typeface="Tahoma" panose="020B0604030504040204" pitchFamily="34" charset="0"/>
              </a:defRPr>
            </a:lvl2pPr>
            <a:lvl3pPr marL="1143000" indent="-228600">
              <a:defRPr sz="3200">
                <a:solidFill>
                  <a:schemeClr val="tx1"/>
                </a:solidFill>
                <a:latin typeface="Tahoma" panose="020B0604030504040204" pitchFamily="34" charset="0"/>
              </a:defRPr>
            </a:lvl3pPr>
            <a:lvl4pPr marL="1600200" indent="-228600">
              <a:defRPr sz="3200">
                <a:solidFill>
                  <a:schemeClr val="tx1"/>
                </a:solidFill>
                <a:latin typeface="Tahoma" panose="020B0604030504040204" pitchFamily="34" charset="0"/>
              </a:defRPr>
            </a:lvl4pPr>
            <a:lvl5pPr marL="2057400" indent="-228600">
              <a:defRPr sz="3200">
                <a:solidFill>
                  <a:schemeClr val="tx1"/>
                </a:solidFill>
                <a:latin typeface="Tahoma" panose="020B0604030504040204" pitchFamily="34" charset="0"/>
              </a:defRPr>
            </a:lvl5pPr>
            <a:lvl6pPr marL="2514600" indent="-228600" eaLnBrk="0" fontAlgn="base" hangingPunct="0">
              <a:spcBef>
                <a:spcPct val="0"/>
              </a:spcBef>
              <a:spcAft>
                <a:spcPct val="0"/>
              </a:spcAft>
              <a:defRPr sz="3200">
                <a:solidFill>
                  <a:schemeClr val="tx1"/>
                </a:solidFill>
                <a:latin typeface="Tahoma" panose="020B0604030504040204" pitchFamily="34" charset="0"/>
              </a:defRPr>
            </a:lvl6pPr>
            <a:lvl7pPr marL="2971800" indent="-228600" eaLnBrk="0" fontAlgn="base" hangingPunct="0">
              <a:spcBef>
                <a:spcPct val="0"/>
              </a:spcBef>
              <a:spcAft>
                <a:spcPct val="0"/>
              </a:spcAft>
              <a:defRPr sz="3200">
                <a:solidFill>
                  <a:schemeClr val="tx1"/>
                </a:solidFill>
                <a:latin typeface="Tahoma" panose="020B0604030504040204" pitchFamily="34" charset="0"/>
              </a:defRPr>
            </a:lvl7pPr>
            <a:lvl8pPr marL="3429000" indent="-228600" eaLnBrk="0" fontAlgn="base" hangingPunct="0">
              <a:spcBef>
                <a:spcPct val="0"/>
              </a:spcBef>
              <a:spcAft>
                <a:spcPct val="0"/>
              </a:spcAft>
              <a:defRPr sz="3200">
                <a:solidFill>
                  <a:schemeClr val="tx1"/>
                </a:solidFill>
                <a:latin typeface="Tahoma" panose="020B0604030504040204" pitchFamily="34" charset="0"/>
              </a:defRPr>
            </a:lvl8pPr>
            <a:lvl9pPr marL="3886200" indent="-228600" eaLnBrk="0" fontAlgn="base" hangingPunct="0">
              <a:spcBef>
                <a:spcPct val="0"/>
              </a:spcBef>
              <a:spcAft>
                <a:spcPct val="0"/>
              </a:spcAft>
              <a:defRPr sz="3200">
                <a:solidFill>
                  <a:schemeClr val="tx1"/>
                </a:solidFill>
                <a:latin typeface="Tahoma" panose="020B0604030504040204" pitchFamily="34" charset="0"/>
              </a:defRPr>
            </a:lvl9pPr>
          </a:lstStyle>
          <a:p>
            <a:pPr algn="ctr" eaLnBrk="1" hangingPunct="1">
              <a:spcBef>
                <a:spcPct val="50000"/>
              </a:spcBef>
            </a:pPr>
            <a:endParaRPr lang="en-US" altLang="en-US"/>
          </a:p>
        </p:txBody>
      </p:sp>
      <p:sp>
        <p:nvSpPr>
          <p:cNvPr id="122891" name="TextBox 11"/>
          <p:cNvSpPr txBox="1">
            <a:spLocks noChangeArrowheads="1"/>
          </p:cNvSpPr>
          <p:nvPr/>
        </p:nvSpPr>
        <p:spPr bwMode="auto">
          <a:xfrm>
            <a:off x="4589463" y="3405188"/>
            <a:ext cx="6318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Tahoma" panose="020B0604030504040204" pitchFamily="34" charset="0"/>
              </a:defRPr>
            </a:lvl1pPr>
            <a:lvl2pPr marL="742950" indent="-285750">
              <a:defRPr sz="3200">
                <a:solidFill>
                  <a:schemeClr val="tx1"/>
                </a:solidFill>
                <a:latin typeface="Tahoma" panose="020B0604030504040204" pitchFamily="34" charset="0"/>
              </a:defRPr>
            </a:lvl2pPr>
            <a:lvl3pPr marL="1143000" indent="-228600">
              <a:defRPr sz="3200">
                <a:solidFill>
                  <a:schemeClr val="tx1"/>
                </a:solidFill>
                <a:latin typeface="Tahoma" panose="020B0604030504040204" pitchFamily="34" charset="0"/>
              </a:defRPr>
            </a:lvl3pPr>
            <a:lvl4pPr marL="1600200" indent="-228600">
              <a:defRPr sz="3200">
                <a:solidFill>
                  <a:schemeClr val="tx1"/>
                </a:solidFill>
                <a:latin typeface="Tahoma" panose="020B0604030504040204" pitchFamily="34" charset="0"/>
              </a:defRPr>
            </a:lvl4pPr>
            <a:lvl5pPr marL="2057400" indent="-228600">
              <a:defRPr sz="3200">
                <a:solidFill>
                  <a:schemeClr val="tx1"/>
                </a:solidFill>
                <a:latin typeface="Tahoma" panose="020B0604030504040204" pitchFamily="34" charset="0"/>
              </a:defRPr>
            </a:lvl5pPr>
            <a:lvl6pPr marL="2514600" indent="-228600" eaLnBrk="0" fontAlgn="base" hangingPunct="0">
              <a:spcBef>
                <a:spcPct val="0"/>
              </a:spcBef>
              <a:spcAft>
                <a:spcPct val="0"/>
              </a:spcAft>
              <a:defRPr sz="3200">
                <a:solidFill>
                  <a:schemeClr val="tx1"/>
                </a:solidFill>
                <a:latin typeface="Tahoma" panose="020B0604030504040204" pitchFamily="34" charset="0"/>
              </a:defRPr>
            </a:lvl6pPr>
            <a:lvl7pPr marL="2971800" indent="-228600" eaLnBrk="0" fontAlgn="base" hangingPunct="0">
              <a:spcBef>
                <a:spcPct val="0"/>
              </a:spcBef>
              <a:spcAft>
                <a:spcPct val="0"/>
              </a:spcAft>
              <a:defRPr sz="3200">
                <a:solidFill>
                  <a:schemeClr val="tx1"/>
                </a:solidFill>
                <a:latin typeface="Tahoma" panose="020B0604030504040204" pitchFamily="34" charset="0"/>
              </a:defRPr>
            </a:lvl7pPr>
            <a:lvl8pPr marL="3429000" indent="-228600" eaLnBrk="0" fontAlgn="base" hangingPunct="0">
              <a:spcBef>
                <a:spcPct val="0"/>
              </a:spcBef>
              <a:spcAft>
                <a:spcPct val="0"/>
              </a:spcAft>
              <a:defRPr sz="3200">
                <a:solidFill>
                  <a:schemeClr val="tx1"/>
                </a:solidFill>
                <a:latin typeface="Tahoma" panose="020B0604030504040204" pitchFamily="34" charset="0"/>
              </a:defRPr>
            </a:lvl8pPr>
            <a:lvl9pPr marL="3886200" indent="-228600" eaLnBrk="0" fontAlgn="base" hangingPunct="0">
              <a:spcBef>
                <a:spcPct val="0"/>
              </a:spcBef>
              <a:spcAft>
                <a:spcPct val="0"/>
              </a:spcAft>
              <a:defRPr sz="3200">
                <a:solidFill>
                  <a:schemeClr val="tx1"/>
                </a:solidFill>
                <a:latin typeface="Tahoma" panose="020B0604030504040204" pitchFamily="34" charset="0"/>
              </a:defRPr>
            </a:lvl9pPr>
          </a:lstStyle>
          <a:p>
            <a:r>
              <a:rPr lang="en-US" altLang="en-US" sz="1600">
                <a:latin typeface="Times New Roman" panose="02020603050405020304" pitchFamily="18" charset="0"/>
                <a:cs typeface="Times New Roman" panose="02020603050405020304" pitchFamily="18" charset="0"/>
              </a:rPr>
              <a:t>serial</a:t>
            </a:r>
          </a:p>
        </p:txBody>
      </p:sp>
      <p:sp>
        <p:nvSpPr>
          <p:cNvPr id="122892" name="TextBox 9"/>
          <p:cNvSpPr txBox="1">
            <a:spLocks noChangeArrowheads="1"/>
          </p:cNvSpPr>
          <p:nvPr/>
        </p:nvSpPr>
        <p:spPr bwMode="auto">
          <a:xfrm>
            <a:off x="608013" y="5475288"/>
            <a:ext cx="1803400" cy="738187"/>
          </a:xfrm>
          <a:prstGeom prst="rect">
            <a:avLst/>
          </a:prstGeom>
          <a:solidFill>
            <a:srgbClr val="FFFF00"/>
          </a:solidFill>
          <a:ln w="38100">
            <a:solidFill>
              <a:srgbClr val="FF0000"/>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dirty="0">
                <a:solidFill>
                  <a:srgbClr val="00B050"/>
                </a:solidFill>
                <a:latin typeface="Times New Roman" panose="02020603050405020304" pitchFamily="18" charset="0"/>
                <a:cs typeface="Times New Roman" panose="02020603050405020304" pitchFamily="18" charset="0"/>
              </a:rPr>
              <a:t>Serializable schedule</a:t>
            </a:r>
            <a:r>
              <a:rPr lang="en-US" altLang="en-US" sz="1400" dirty="0">
                <a:latin typeface="Times New Roman" panose="02020603050405020304" pitchFamily="18" charset="0"/>
                <a:cs typeface="Times New Roman" panose="02020603050405020304" pitchFamily="18" charset="0"/>
              </a:rPr>
              <a:t>: equivalent to a serial schedule</a:t>
            </a:r>
          </a:p>
        </p:txBody>
      </p:sp>
      <p:sp>
        <p:nvSpPr>
          <p:cNvPr id="122893" name="TextBox 9"/>
          <p:cNvSpPr txBox="1">
            <a:spLocks noChangeArrowheads="1"/>
          </p:cNvSpPr>
          <p:nvPr/>
        </p:nvSpPr>
        <p:spPr bwMode="auto">
          <a:xfrm>
            <a:off x="2579688" y="5486400"/>
            <a:ext cx="2070100" cy="738188"/>
          </a:xfrm>
          <a:prstGeom prst="rect">
            <a:avLst/>
          </a:prstGeom>
          <a:solidFill>
            <a:srgbClr val="CCFF99"/>
          </a:solidFill>
          <a:ln w="9525">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solidFill>
                  <a:srgbClr val="7030A0"/>
                </a:solidFill>
                <a:latin typeface="Times New Roman" panose="02020603050405020304" pitchFamily="18" charset="0"/>
                <a:cs typeface="Times New Roman" panose="02020603050405020304" pitchFamily="18" charset="0"/>
              </a:rPr>
              <a:t>Conflict-serializable schedule</a:t>
            </a:r>
            <a:r>
              <a:rPr lang="en-US" altLang="en-US" sz="1400">
                <a:latin typeface="Times New Roman" panose="02020603050405020304" pitchFamily="18" charset="0"/>
                <a:cs typeface="Times New Roman" panose="02020603050405020304" pitchFamily="18" charset="0"/>
              </a:rPr>
              <a:t>: can be swapped into a serial schedule</a:t>
            </a:r>
          </a:p>
        </p:txBody>
      </p:sp>
      <p:sp>
        <p:nvSpPr>
          <p:cNvPr id="122894" name="TextBox 9"/>
          <p:cNvSpPr txBox="1">
            <a:spLocks noChangeArrowheads="1"/>
          </p:cNvSpPr>
          <p:nvPr/>
        </p:nvSpPr>
        <p:spPr bwMode="auto">
          <a:xfrm>
            <a:off x="4818063" y="5486400"/>
            <a:ext cx="1473200" cy="738188"/>
          </a:xfrm>
          <a:prstGeom prst="rect">
            <a:avLst/>
          </a:prstGeom>
          <a:solidFill>
            <a:srgbClr val="66FF33"/>
          </a:solidFill>
          <a:ln w="9525">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solidFill>
                  <a:srgbClr val="FF0000"/>
                </a:solidFill>
                <a:latin typeface="Times New Roman" panose="02020603050405020304" pitchFamily="18" charset="0"/>
                <a:cs typeface="Times New Roman" panose="02020603050405020304" pitchFamily="18" charset="0"/>
              </a:rPr>
              <a:t>2PL</a:t>
            </a:r>
            <a:r>
              <a:rPr lang="en-US" altLang="en-US" sz="1400">
                <a:latin typeface="Times New Roman" panose="02020603050405020304" pitchFamily="18" charset="0"/>
                <a:cs typeface="Times New Roman" panose="02020603050405020304" pitchFamily="18" charset="0"/>
              </a:rPr>
              <a:t>: transactions locks before any unlock.</a:t>
            </a:r>
          </a:p>
        </p:txBody>
      </p:sp>
      <p:sp>
        <p:nvSpPr>
          <p:cNvPr id="122895" name="TextBox 9"/>
          <p:cNvSpPr txBox="1">
            <a:spLocks noChangeArrowheads="1"/>
          </p:cNvSpPr>
          <p:nvPr/>
        </p:nvSpPr>
        <p:spPr bwMode="auto">
          <a:xfrm>
            <a:off x="6461125" y="5486400"/>
            <a:ext cx="1990725" cy="738188"/>
          </a:xfrm>
          <a:prstGeom prst="rect">
            <a:avLst/>
          </a:prstGeom>
          <a:solidFill>
            <a:srgbClr val="92D050"/>
          </a:solidFill>
          <a:ln w="9525">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latin typeface="Times New Roman" panose="02020603050405020304" pitchFamily="18" charset="0"/>
                <a:cs typeface="Times New Roman" panose="02020603050405020304" pitchFamily="18" charset="0"/>
              </a:rPr>
              <a:t>Serial schedule: transactions are executed one after the other</a:t>
            </a:r>
          </a:p>
        </p:txBody>
      </p:sp>
    </p:spTree>
    <p:extLst>
      <p:ext uri="{BB962C8B-B14F-4D97-AF65-F5344CB8AC3E}">
        <p14:creationId xmlns:p14="http://schemas.microsoft.com/office/powerpoint/2010/main" val="23878820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8"/>
          <p:cNvSpPr>
            <a:spLocks noChangeArrowheads="1"/>
          </p:cNvSpPr>
          <p:nvPr/>
        </p:nvSpPr>
        <p:spPr bwMode="auto">
          <a:xfrm>
            <a:off x="896938" y="455613"/>
            <a:ext cx="7385050" cy="665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3600" b="1" u="sng">
                <a:latin typeface="Times New Roman" panose="02020603050405020304" pitchFamily="18" charset="0"/>
                <a:cs typeface="Times New Roman" panose="02020603050405020304" pitchFamily="18" charset="0"/>
              </a:rPr>
              <a:t>Containment Relations</a:t>
            </a:r>
          </a:p>
        </p:txBody>
      </p:sp>
      <p:sp>
        <p:nvSpPr>
          <p:cNvPr id="4" name="Rectangle 3"/>
          <p:cNvSpPr txBox="1">
            <a:spLocks noChangeArrowheads="1"/>
          </p:cNvSpPr>
          <p:nvPr/>
        </p:nvSpPr>
        <p:spPr bwMode="auto">
          <a:xfrm>
            <a:off x="825500" y="1360488"/>
            <a:ext cx="7456488" cy="450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endParaRPr lang="en-US" altLang="en-US" sz="2400" kern="0" dirty="0">
              <a:latin typeface="Times New Roman" panose="02020603050405020304" pitchFamily="18" charset="0"/>
              <a:cs typeface="Times New Roman" panose="02020603050405020304" pitchFamily="18" charset="0"/>
            </a:endParaRPr>
          </a:p>
        </p:txBody>
      </p:sp>
      <p:sp>
        <p:nvSpPr>
          <p:cNvPr id="122884" name="Oval 1"/>
          <p:cNvSpPr>
            <a:spLocks noChangeArrowheads="1"/>
          </p:cNvSpPr>
          <p:nvPr/>
        </p:nvSpPr>
        <p:spPr bwMode="auto">
          <a:xfrm>
            <a:off x="1509713" y="1431925"/>
            <a:ext cx="6288087" cy="3235325"/>
          </a:xfrm>
          <a:prstGeom prst="ellipse">
            <a:avLst/>
          </a:prstGeom>
          <a:noFill/>
          <a:ln w="38100" algn="ctr">
            <a:solidFill>
              <a:srgbClr val="00B05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defRPr sz="3200">
                <a:solidFill>
                  <a:schemeClr val="tx1"/>
                </a:solidFill>
                <a:latin typeface="Tahoma" panose="020B0604030504040204" pitchFamily="34" charset="0"/>
              </a:defRPr>
            </a:lvl1pPr>
            <a:lvl2pPr marL="742950" indent="-285750">
              <a:defRPr sz="3200">
                <a:solidFill>
                  <a:schemeClr val="tx1"/>
                </a:solidFill>
                <a:latin typeface="Tahoma" panose="020B0604030504040204" pitchFamily="34" charset="0"/>
              </a:defRPr>
            </a:lvl2pPr>
            <a:lvl3pPr marL="1143000" indent="-228600">
              <a:defRPr sz="3200">
                <a:solidFill>
                  <a:schemeClr val="tx1"/>
                </a:solidFill>
                <a:latin typeface="Tahoma" panose="020B0604030504040204" pitchFamily="34" charset="0"/>
              </a:defRPr>
            </a:lvl3pPr>
            <a:lvl4pPr marL="1600200" indent="-228600">
              <a:defRPr sz="3200">
                <a:solidFill>
                  <a:schemeClr val="tx1"/>
                </a:solidFill>
                <a:latin typeface="Tahoma" panose="020B0604030504040204" pitchFamily="34" charset="0"/>
              </a:defRPr>
            </a:lvl4pPr>
            <a:lvl5pPr marL="2057400" indent="-228600">
              <a:defRPr sz="3200">
                <a:solidFill>
                  <a:schemeClr val="tx1"/>
                </a:solidFill>
                <a:latin typeface="Tahoma" panose="020B0604030504040204" pitchFamily="34" charset="0"/>
              </a:defRPr>
            </a:lvl5pPr>
            <a:lvl6pPr marL="2514600" indent="-228600" eaLnBrk="0" fontAlgn="base" hangingPunct="0">
              <a:spcBef>
                <a:spcPct val="0"/>
              </a:spcBef>
              <a:spcAft>
                <a:spcPct val="0"/>
              </a:spcAft>
              <a:defRPr sz="3200">
                <a:solidFill>
                  <a:schemeClr val="tx1"/>
                </a:solidFill>
                <a:latin typeface="Tahoma" panose="020B0604030504040204" pitchFamily="34" charset="0"/>
              </a:defRPr>
            </a:lvl6pPr>
            <a:lvl7pPr marL="2971800" indent="-228600" eaLnBrk="0" fontAlgn="base" hangingPunct="0">
              <a:spcBef>
                <a:spcPct val="0"/>
              </a:spcBef>
              <a:spcAft>
                <a:spcPct val="0"/>
              </a:spcAft>
              <a:defRPr sz="3200">
                <a:solidFill>
                  <a:schemeClr val="tx1"/>
                </a:solidFill>
                <a:latin typeface="Tahoma" panose="020B0604030504040204" pitchFamily="34" charset="0"/>
              </a:defRPr>
            </a:lvl7pPr>
            <a:lvl8pPr marL="3429000" indent="-228600" eaLnBrk="0" fontAlgn="base" hangingPunct="0">
              <a:spcBef>
                <a:spcPct val="0"/>
              </a:spcBef>
              <a:spcAft>
                <a:spcPct val="0"/>
              </a:spcAft>
              <a:defRPr sz="3200">
                <a:solidFill>
                  <a:schemeClr val="tx1"/>
                </a:solidFill>
                <a:latin typeface="Tahoma" panose="020B0604030504040204" pitchFamily="34" charset="0"/>
              </a:defRPr>
            </a:lvl8pPr>
            <a:lvl9pPr marL="3886200" indent="-228600" eaLnBrk="0" fontAlgn="base" hangingPunct="0">
              <a:spcBef>
                <a:spcPct val="0"/>
              </a:spcBef>
              <a:spcAft>
                <a:spcPct val="0"/>
              </a:spcAft>
              <a:defRPr sz="3200">
                <a:solidFill>
                  <a:schemeClr val="tx1"/>
                </a:solidFill>
                <a:latin typeface="Tahoma" panose="020B0604030504040204" pitchFamily="34" charset="0"/>
              </a:defRPr>
            </a:lvl9pPr>
          </a:lstStyle>
          <a:p>
            <a:pPr algn="ctr" eaLnBrk="1" hangingPunct="1">
              <a:spcBef>
                <a:spcPct val="50000"/>
              </a:spcBef>
            </a:pPr>
            <a:endParaRPr lang="en-US" altLang="en-US"/>
          </a:p>
        </p:txBody>
      </p:sp>
      <p:sp>
        <p:nvSpPr>
          <p:cNvPr id="122885" name="Oval 5"/>
          <p:cNvSpPr>
            <a:spLocks noChangeArrowheads="1"/>
          </p:cNvSpPr>
          <p:nvPr/>
        </p:nvSpPr>
        <p:spPr bwMode="auto">
          <a:xfrm>
            <a:off x="1958975" y="1647825"/>
            <a:ext cx="5434013" cy="2498725"/>
          </a:xfrm>
          <a:prstGeom prst="ellipse">
            <a:avLst/>
          </a:prstGeom>
          <a:noFill/>
          <a:ln w="38100" algn="ctr">
            <a:solidFill>
              <a:srgbClr val="7030A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defRPr sz="3200">
                <a:solidFill>
                  <a:schemeClr val="tx1"/>
                </a:solidFill>
                <a:latin typeface="Tahoma" panose="020B0604030504040204" pitchFamily="34" charset="0"/>
              </a:defRPr>
            </a:lvl1pPr>
            <a:lvl2pPr marL="742950" indent="-285750">
              <a:defRPr sz="3200">
                <a:solidFill>
                  <a:schemeClr val="tx1"/>
                </a:solidFill>
                <a:latin typeface="Tahoma" panose="020B0604030504040204" pitchFamily="34" charset="0"/>
              </a:defRPr>
            </a:lvl2pPr>
            <a:lvl3pPr marL="1143000" indent="-228600">
              <a:defRPr sz="3200">
                <a:solidFill>
                  <a:schemeClr val="tx1"/>
                </a:solidFill>
                <a:latin typeface="Tahoma" panose="020B0604030504040204" pitchFamily="34" charset="0"/>
              </a:defRPr>
            </a:lvl3pPr>
            <a:lvl4pPr marL="1600200" indent="-228600">
              <a:defRPr sz="3200">
                <a:solidFill>
                  <a:schemeClr val="tx1"/>
                </a:solidFill>
                <a:latin typeface="Tahoma" panose="020B0604030504040204" pitchFamily="34" charset="0"/>
              </a:defRPr>
            </a:lvl4pPr>
            <a:lvl5pPr marL="2057400" indent="-228600">
              <a:defRPr sz="3200">
                <a:solidFill>
                  <a:schemeClr val="tx1"/>
                </a:solidFill>
                <a:latin typeface="Tahoma" panose="020B0604030504040204" pitchFamily="34" charset="0"/>
              </a:defRPr>
            </a:lvl5pPr>
            <a:lvl6pPr marL="2514600" indent="-228600" eaLnBrk="0" fontAlgn="base" hangingPunct="0">
              <a:spcBef>
                <a:spcPct val="0"/>
              </a:spcBef>
              <a:spcAft>
                <a:spcPct val="0"/>
              </a:spcAft>
              <a:defRPr sz="3200">
                <a:solidFill>
                  <a:schemeClr val="tx1"/>
                </a:solidFill>
                <a:latin typeface="Tahoma" panose="020B0604030504040204" pitchFamily="34" charset="0"/>
              </a:defRPr>
            </a:lvl6pPr>
            <a:lvl7pPr marL="2971800" indent="-228600" eaLnBrk="0" fontAlgn="base" hangingPunct="0">
              <a:spcBef>
                <a:spcPct val="0"/>
              </a:spcBef>
              <a:spcAft>
                <a:spcPct val="0"/>
              </a:spcAft>
              <a:defRPr sz="3200">
                <a:solidFill>
                  <a:schemeClr val="tx1"/>
                </a:solidFill>
                <a:latin typeface="Tahoma" panose="020B0604030504040204" pitchFamily="34" charset="0"/>
              </a:defRPr>
            </a:lvl7pPr>
            <a:lvl8pPr marL="3429000" indent="-228600" eaLnBrk="0" fontAlgn="base" hangingPunct="0">
              <a:spcBef>
                <a:spcPct val="0"/>
              </a:spcBef>
              <a:spcAft>
                <a:spcPct val="0"/>
              </a:spcAft>
              <a:defRPr sz="3200">
                <a:solidFill>
                  <a:schemeClr val="tx1"/>
                </a:solidFill>
                <a:latin typeface="Tahoma" panose="020B0604030504040204" pitchFamily="34" charset="0"/>
              </a:defRPr>
            </a:lvl8pPr>
            <a:lvl9pPr marL="3886200" indent="-228600" eaLnBrk="0" fontAlgn="base" hangingPunct="0">
              <a:spcBef>
                <a:spcPct val="0"/>
              </a:spcBef>
              <a:spcAft>
                <a:spcPct val="0"/>
              </a:spcAft>
              <a:defRPr sz="3200">
                <a:solidFill>
                  <a:schemeClr val="tx1"/>
                </a:solidFill>
                <a:latin typeface="Tahoma" panose="020B0604030504040204" pitchFamily="34" charset="0"/>
              </a:defRPr>
            </a:lvl9pPr>
          </a:lstStyle>
          <a:p>
            <a:pPr algn="ctr" eaLnBrk="1" hangingPunct="1">
              <a:spcBef>
                <a:spcPct val="50000"/>
              </a:spcBef>
            </a:pPr>
            <a:endParaRPr lang="en-US" altLang="en-US"/>
          </a:p>
        </p:txBody>
      </p:sp>
      <p:sp>
        <p:nvSpPr>
          <p:cNvPr id="122886" name="Oval 6"/>
          <p:cNvSpPr>
            <a:spLocks noChangeArrowheads="1"/>
          </p:cNvSpPr>
          <p:nvPr/>
        </p:nvSpPr>
        <p:spPr bwMode="auto">
          <a:xfrm>
            <a:off x="2286000" y="2032000"/>
            <a:ext cx="4891088" cy="1979613"/>
          </a:xfrm>
          <a:prstGeom prst="ellipse">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defRPr sz="3200">
                <a:solidFill>
                  <a:schemeClr val="tx1"/>
                </a:solidFill>
                <a:latin typeface="Tahoma" panose="020B0604030504040204" pitchFamily="34" charset="0"/>
              </a:defRPr>
            </a:lvl1pPr>
            <a:lvl2pPr marL="742950" indent="-285750">
              <a:defRPr sz="3200">
                <a:solidFill>
                  <a:schemeClr val="tx1"/>
                </a:solidFill>
                <a:latin typeface="Tahoma" panose="020B0604030504040204" pitchFamily="34" charset="0"/>
              </a:defRPr>
            </a:lvl2pPr>
            <a:lvl3pPr marL="1143000" indent="-228600">
              <a:defRPr sz="3200">
                <a:solidFill>
                  <a:schemeClr val="tx1"/>
                </a:solidFill>
                <a:latin typeface="Tahoma" panose="020B0604030504040204" pitchFamily="34" charset="0"/>
              </a:defRPr>
            </a:lvl3pPr>
            <a:lvl4pPr marL="1600200" indent="-228600">
              <a:defRPr sz="3200">
                <a:solidFill>
                  <a:schemeClr val="tx1"/>
                </a:solidFill>
                <a:latin typeface="Tahoma" panose="020B0604030504040204" pitchFamily="34" charset="0"/>
              </a:defRPr>
            </a:lvl4pPr>
            <a:lvl5pPr marL="2057400" indent="-228600">
              <a:defRPr sz="3200">
                <a:solidFill>
                  <a:schemeClr val="tx1"/>
                </a:solidFill>
                <a:latin typeface="Tahoma" panose="020B0604030504040204" pitchFamily="34" charset="0"/>
              </a:defRPr>
            </a:lvl5pPr>
            <a:lvl6pPr marL="2514600" indent="-228600" eaLnBrk="0" fontAlgn="base" hangingPunct="0">
              <a:spcBef>
                <a:spcPct val="0"/>
              </a:spcBef>
              <a:spcAft>
                <a:spcPct val="0"/>
              </a:spcAft>
              <a:defRPr sz="3200">
                <a:solidFill>
                  <a:schemeClr val="tx1"/>
                </a:solidFill>
                <a:latin typeface="Tahoma" panose="020B0604030504040204" pitchFamily="34" charset="0"/>
              </a:defRPr>
            </a:lvl6pPr>
            <a:lvl7pPr marL="2971800" indent="-228600" eaLnBrk="0" fontAlgn="base" hangingPunct="0">
              <a:spcBef>
                <a:spcPct val="0"/>
              </a:spcBef>
              <a:spcAft>
                <a:spcPct val="0"/>
              </a:spcAft>
              <a:defRPr sz="3200">
                <a:solidFill>
                  <a:schemeClr val="tx1"/>
                </a:solidFill>
                <a:latin typeface="Tahoma" panose="020B0604030504040204" pitchFamily="34" charset="0"/>
              </a:defRPr>
            </a:lvl7pPr>
            <a:lvl8pPr marL="3429000" indent="-228600" eaLnBrk="0" fontAlgn="base" hangingPunct="0">
              <a:spcBef>
                <a:spcPct val="0"/>
              </a:spcBef>
              <a:spcAft>
                <a:spcPct val="0"/>
              </a:spcAft>
              <a:defRPr sz="3200">
                <a:solidFill>
                  <a:schemeClr val="tx1"/>
                </a:solidFill>
                <a:latin typeface="Tahoma" panose="020B0604030504040204" pitchFamily="34" charset="0"/>
              </a:defRPr>
            </a:lvl8pPr>
            <a:lvl9pPr marL="3886200" indent="-228600" eaLnBrk="0" fontAlgn="base" hangingPunct="0">
              <a:spcBef>
                <a:spcPct val="0"/>
              </a:spcBef>
              <a:spcAft>
                <a:spcPct val="0"/>
              </a:spcAft>
              <a:defRPr sz="3200">
                <a:solidFill>
                  <a:schemeClr val="tx1"/>
                </a:solidFill>
                <a:latin typeface="Tahoma" panose="020B0604030504040204" pitchFamily="34" charset="0"/>
              </a:defRPr>
            </a:lvl9pPr>
          </a:lstStyle>
          <a:p>
            <a:pPr algn="ctr" eaLnBrk="1" hangingPunct="1">
              <a:spcBef>
                <a:spcPct val="50000"/>
              </a:spcBef>
            </a:pPr>
            <a:endParaRPr lang="en-US" altLang="en-US"/>
          </a:p>
        </p:txBody>
      </p:sp>
      <p:sp>
        <p:nvSpPr>
          <p:cNvPr id="122887" name="TextBox 2"/>
          <p:cNvSpPr txBox="1">
            <a:spLocks noChangeArrowheads="1"/>
          </p:cNvSpPr>
          <p:nvPr/>
        </p:nvSpPr>
        <p:spPr bwMode="auto">
          <a:xfrm>
            <a:off x="1219200" y="1333500"/>
            <a:ext cx="20097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Tahoma" panose="020B0604030504040204" pitchFamily="34" charset="0"/>
              </a:defRPr>
            </a:lvl1pPr>
            <a:lvl2pPr marL="742950" indent="-285750">
              <a:defRPr sz="3200">
                <a:solidFill>
                  <a:schemeClr val="tx1"/>
                </a:solidFill>
                <a:latin typeface="Tahoma" panose="020B0604030504040204" pitchFamily="34" charset="0"/>
              </a:defRPr>
            </a:lvl2pPr>
            <a:lvl3pPr marL="1143000" indent="-228600">
              <a:defRPr sz="3200">
                <a:solidFill>
                  <a:schemeClr val="tx1"/>
                </a:solidFill>
                <a:latin typeface="Tahoma" panose="020B0604030504040204" pitchFamily="34" charset="0"/>
              </a:defRPr>
            </a:lvl3pPr>
            <a:lvl4pPr marL="1600200" indent="-228600">
              <a:defRPr sz="3200">
                <a:solidFill>
                  <a:schemeClr val="tx1"/>
                </a:solidFill>
                <a:latin typeface="Tahoma" panose="020B0604030504040204" pitchFamily="34" charset="0"/>
              </a:defRPr>
            </a:lvl4pPr>
            <a:lvl5pPr marL="2057400" indent="-228600">
              <a:defRPr sz="3200">
                <a:solidFill>
                  <a:schemeClr val="tx1"/>
                </a:solidFill>
                <a:latin typeface="Tahoma" panose="020B0604030504040204" pitchFamily="34" charset="0"/>
              </a:defRPr>
            </a:lvl5pPr>
            <a:lvl6pPr marL="2514600" indent="-228600" eaLnBrk="0" fontAlgn="base" hangingPunct="0">
              <a:spcBef>
                <a:spcPct val="0"/>
              </a:spcBef>
              <a:spcAft>
                <a:spcPct val="0"/>
              </a:spcAft>
              <a:defRPr sz="3200">
                <a:solidFill>
                  <a:schemeClr val="tx1"/>
                </a:solidFill>
                <a:latin typeface="Tahoma" panose="020B0604030504040204" pitchFamily="34" charset="0"/>
              </a:defRPr>
            </a:lvl6pPr>
            <a:lvl7pPr marL="2971800" indent="-228600" eaLnBrk="0" fontAlgn="base" hangingPunct="0">
              <a:spcBef>
                <a:spcPct val="0"/>
              </a:spcBef>
              <a:spcAft>
                <a:spcPct val="0"/>
              </a:spcAft>
              <a:defRPr sz="3200">
                <a:solidFill>
                  <a:schemeClr val="tx1"/>
                </a:solidFill>
                <a:latin typeface="Tahoma" panose="020B0604030504040204" pitchFamily="34" charset="0"/>
              </a:defRPr>
            </a:lvl7pPr>
            <a:lvl8pPr marL="3429000" indent="-228600" eaLnBrk="0" fontAlgn="base" hangingPunct="0">
              <a:spcBef>
                <a:spcPct val="0"/>
              </a:spcBef>
              <a:spcAft>
                <a:spcPct val="0"/>
              </a:spcAft>
              <a:defRPr sz="3200">
                <a:solidFill>
                  <a:schemeClr val="tx1"/>
                </a:solidFill>
                <a:latin typeface="Tahoma" panose="020B0604030504040204" pitchFamily="34" charset="0"/>
              </a:defRPr>
            </a:lvl8pPr>
            <a:lvl9pPr marL="3886200" indent="-228600" eaLnBrk="0" fontAlgn="base" hangingPunct="0">
              <a:spcBef>
                <a:spcPct val="0"/>
              </a:spcBef>
              <a:spcAft>
                <a:spcPct val="0"/>
              </a:spcAft>
              <a:defRPr sz="3200">
                <a:solidFill>
                  <a:schemeClr val="tx1"/>
                </a:solidFill>
                <a:latin typeface="Tahoma" panose="020B0604030504040204" pitchFamily="34" charset="0"/>
              </a:defRPr>
            </a:lvl9pPr>
          </a:lstStyle>
          <a:p>
            <a:r>
              <a:rPr lang="en-US" altLang="en-US" sz="1600">
                <a:solidFill>
                  <a:srgbClr val="00B050"/>
                </a:solidFill>
                <a:latin typeface="Times New Roman" panose="02020603050405020304" pitchFamily="18" charset="0"/>
                <a:cs typeface="Times New Roman" panose="02020603050405020304" pitchFamily="18" charset="0"/>
              </a:rPr>
              <a:t>Serializable schedules</a:t>
            </a:r>
          </a:p>
        </p:txBody>
      </p:sp>
      <p:sp>
        <p:nvSpPr>
          <p:cNvPr id="122888" name="TextBox 8"/>
          <p:cNvSpPr txBox="1">
            <a:spLocks noChangeArrowheads="1"/>
          </p:cNvSpPr>
          <p:nvPr/>
        </p:nvSpPr>
        <p:spPr bwMode="auto">
          <a:xfrm>
            <a:off x="3371850" y="4135438"/>
            <a:ext cx="271938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Tahoma" panose="020B0604030504040204" pitchFamily="34" charset="0"/>
              </a:defRPr>
            </a:lvl1pPr>
            <a:lvl2pPr marL="742950" indent="-285750">
              <a:defRPr sz="3200">
                <a:solidFill>
                  <a:schemeClr val="tx1"/>
                </a:solidFill>
                <a:latin typeface="Tahoma" panose="020B0604030504040204" pitchFamily="34" charset="0"/>
              </a:defRPr>
            </a:lvl2pPr>
            <a:lvl3pPr marL="1143000" indent="-228600">
              <a:defRPr sz="3200">
                <a:solidFill>
                  <a:schemeClr val="tx1"/>
                </a:solidFill>
                <a:latin typeface="Tahoma" panose="020B0604030504040204" pitchFamily="34" charset="0"/>
              </a:defRPr>
            </a:lvl3pPr>
            <a:lvl4pPr marL="1600200" indent="-228600">
              <a:defRPr sz="3200">
                <a:solidFill>
                  <a:schemeClr val="tx1"/>
                </a:solidFill>
                <a:latin typeface="Tahoma" panose="020B0604030504040204" pitchFamily="34" charset="0"/>
              </a:defRPr>
            </a:lvl4pPr>
            <a:lvl5pPr marL="2057400" indent="-228600">
              <a:defRPr sz="3200">
                <a:solidFill>
                  <a:schemeClr val="tx1"/>
                </a:solidFill>
                <a:latin typeface="Tahoma" panose="020B0604030504040204" pitchFamily="34" charset="0"/>
              </a:defRPr>
            </a:lvl5pPr>
            <a:lvl6pPr marL="2514600" indent="-228600" eaLnBrk="0" fontAlgn="base" hangingPunct="0">
              <a:spcBef>
                <a:spcPct val="0"/>
              </a:spcBef>
              <a:spcAft>
                <a:spcPct val="0"/>
              </a:spcAft>
              <a:defRPr sz="3200">
                <a:solidFill>
                  <a:schemeClr val="tx1"/>
                </a:solidFill>
                <a:latin typeface="Tahoma" panose="020B0604030504040204" pitchFamily="34" charset="0"/>
              </a:defRPr>
            </a:lvl6pPr>
            <a:lvl7pPr marL="2971800" indent="-228600" eaLnBrk="0" fontAlgn="base" hangingPunct="0">
              <a:spcBef>
                <a:spcPct val="0"/>
              </a:spcBef>
              <a:spcAft>
                <a:spcPct val="0"/>
              </a:spcAft>
              <a:defRPr sz="3200">
                <a:solidFill>
                  <a:schemeClr val="tx1"/>
                </a:solidFill>
                <a:latin typeface="Tahoma" panose="020B0604030504040204" pitchFamily="34" charset="0"/>
              </a:defRPr>
            </a:lvl7pPr>
            <a:lvl8pPr marL="3429000" indent="-228600" eaLnBrk="0" fontAlgn="base" hangingPunct="0">
              <a:spcBef>
                <a:spcPct val="0"/>
              </a:spcBef>
              <a:spcAft>
                <a:spcPct val="0"/>
              </a:spcAft>
              <a:defRPr sz="3200">
                <a:solidFill>
                  <a:schemeClr val="tx1"/>
                </a:solidFill>
                <a:latin typeface="Tahoma" panose="020B0604030504040204" pitchFamily="34" charset="0"/>
              </a:defRPr>
            </a:lvl8pPr>
            <a:lvl9pPr marL="3886200" indent="-228600" eaLnBrk="0" fontAlgn="base" hangingPunct="0">
              <a:spcBef>
                <a:spcPct val="0"/>
              </a:spcBef>
              <a:spcAft>
                <a:spcPct val="0"/>
              </a:spcAft>
              <a:defRPr sz="3200">
                <a:solidFill>
                  <a:schemeClr val="tx1"/>
                </a:solidFill>
                <a:latin typeface="Tahoma" panose="020B0604030504040204" pitchFamily="34" charset="0"/>
              </a:defRPr>
            </a:lvl9pPr>
          </a:lstStyle>
          <a:p>
            <a:r>
              <a:rPr lang="en-US" altLang="en-US" sz="1600">
                <a:solidFill>
                  <a:srgbClr val="7030A0"/>
                </a:solidFill>
                <a:latin typeface="Times New Roman" panose="02020603050405020304" pitchFamily="18" charset="0"/>
                <a:cs typeface="Times New Roman" panose="02020603050405020304" pitchFamily="18" charset="0"/>
              </a:rPr>
              <a:t>Conflict-serializable schedules</a:t>
            </a:r>
          </a:p>
        </p:txBody>
      </p:sp>
      <p:sp>
        <p:nvSpPr>
          <p:cNvPr id="122889" name="TextBox 9"/>
          <p:cNvSpPr txBox="1">
            <a:spLocks noChangeArrowheads="1"/>
          </p:cNvSpPr>
          <p:nvPr/>
        </p:nvSpPr>
        <p:spPr bwMode="auto">
          <a:xfrm>
            <a:off x="4413250" y="1727200"/>
            <a:ext cx="5254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Tahoma" panose="020B0604030504040204" pitchFamily="34" charset="0"/>
              </a:defRPr>
            </a:lvl1pPr>
            <a:lvl2pPr marL="742950" indent="-285750">
              <a:defRPr sz="3200">
                <a:solidFill>
                  <a:schemeClr val="tx1"/>
                </a:solidFill>
                <a:latin typeface="Tahoma" panose="020B0604030504040204" pitchFamily="34" charset="0"/>
              </a:defRPr>
            </a:lvl2pPr>
            <a:lvl3pPr marL="1143000" indent="-228600">
              <a:defRPr sz="3200">
                <a:solidFill>
                  <a:schemeClr val="tx1"/>
                </a:solidFill>
                <a:latin typeface="Tahoma" panose="020B0604030504040204" pitchFamily="34" charset="0"/>
              </a:defRPr>
            </a:lvl3pPr>
            <a:lvl4pPr marL="1600200" indent="-228600">
              <a:defRPr sz="3200">
                <a:solidFill>
                  <a:schemeClr val="tx1"/>
                </a:solidFill>
                <a:latin typeface="Tahoma" panose="020B0604030504040204" pitchFamily="34" charset="0"/>
              </a:defRPr>
            </a:lvl4pPr>
            <a:lvl5pPr marL="2057400" indent="-228600">
              <a:defRPr sz="3200">
                <a:solidFill>
                  <a:schemeClr val="tx1"/>
                </a:solidFill>
                <a:latin typeface="Tahoma" panose="020B0604030504040204" pitchFamily="34" charset="0"/>
              </a:defRPr>
            </a:lvl5pPr>
            <a:lvl6pPr marL="2514600" indent="-228600" eaLnBrk="0" fontAlgn="base" hangingPunct="0">
              <a:spcBef>
                <a:spcPct val="0"/>
              </a:spcBef>
              <a:spcAft>
                <a:spcPct val="0"/>
              </a:spcAft>
              <a:defRPr sz="3200">
                <a:solidFill>
                  <a:schemeClr val="tx1"/>
                </a:solidFill>
                <a:latin typeface="Tahoma" panose="020B0604030504040204" pitchFamily="34" charset="0"/>
              </a:defRPr>
            </a:lvl6pPr>
            <a:lvl7pPr marL="2971800" indent="-228600" eaLnBrk="0" fontAlgn="base" hangingPunct="0">
              <a:spcBef>
                <a:spcPct val="0"/>
              </a:spcBef>
              <a:spcAft>
                <a:spcPct val="0"/>
              </a:spcAft>
              <a:defRPr sz="3200">
                <a:solidFill>
                  <a:schemeClr val="tx1"/>
                </a:solidFill>
                <a:latin typeface="Tahoma" panose="020B0604030504040204" pitchFamily="34" charset="0"/>
              </a:defRPr>
            </a:lvl7pPr>
            <a:lvl8pPr marL="3429000" indent="-228600" eaLnBrk="0" fontAlgn="base" hangingPunct="0">
              <a:spcBef>
                <a:spcPct val="0"/>
              </a:spcBef>
              <a:spcAft>
                <a:spcPct val="0"/>
              </a:spcAft>
              <a:defRPr sz="3200">
                <a:solidFill>
                  <a:schemeClr val="tx1"/>
                </a:solidFill>
                <a:latin typeface="Tahoma" panose="020B0604030504040204" pitchFamily="34" charset="0"/>
              </a:defRPr>
            </a:lvl8pPr>
            <a:lvl9pPr marL="3886200" indent="-228600" eaLnBrk="0" fontAlgn="base" hangingPunct="0">
              <a:spcBef>
                <a:spcPct val="0"/>
              </a:spcBef>
              <a:spcAft>
                <a:spcPct val="0"/>
              </a:spcAft>
              <a:defRPr sz="3200">
                <a:solidFill>
                  <a:schemeClr val="tx1"/>
                </a:solidFill>
                <a:latin typeface="Tahoma" panose="020B0604030504040204" pitchFamily="34" charset="0"/>
              </a:defRPr>
            </a:lvl9pPr>
          </a:lstStyle>
          <a:p>
            <a:r>
              <a:rPr lang="en-US" altLang="en-US" sz="1600">
                <a:solidFill>
                  <a:srgbClr val="FF0000"/>
                </a:solidFill>
                <a:latin typeface="Times New Roman" panose="02020603050405020304" pitchFamily="18" charset="0"/>
                <a:cs typeface="Times New Roman" panose="02020603050405020304" pitchFamily="18" charset="0"/>
              </a:rPr>
              <a:t>2PL</a:t>
            </a:r>
          </a:p>
        </p:txBody>
      </p:sp>
      <p:sp>
        <p:nvSpPr>
          <p:cNvPr id="122890" name="Oval 10"/>
          <p:cNvSpPr>
            <a:spLocks noChangeArrowheads="1"/>
          </p:cNvSpPr>
          <p:nvPr/>
        </p:nvSpPr>
        <p:spPr bwMode="auto">
          <a:xfrm>
            <a:off x="3079750" y="2227263"/>
            <a:ext cx="3803650" cy="1589087"/>
          </a:xfrm>
          <a:prstGeom prst="ellipse">
            <a:avLst/>
          </a:prstGeom>
          <a:noFill/>
          <a:ln w="381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defRPr sz="3200">
                <a:solidFill>
                  <a:schemeClr val="tx1"/>
                </a:solidFill>
                <a:latin typeface="Tahoma" panose="020B0604030504040204" pitchFamily="34" charset="0"/>
              </a:defRPr>
            </a:lvl1pPr>
            <a:lvl2pPr marL="742950" indent="-285750">
              <a:defRPr sz="3200">
                <a:solidFill>
                  <a:schemeClr val="tx1"/>
                </a:solidFill>
                <a:latin typeface="Tahoma" panose="020B0604030504040204" pitchFamily="34" charset="0"/>
              </a:defRPr>
            </a:lvl2pPr>
            <a:lvl3pPr marL="1143000" indent="-228600">
              <a:defRPr sz="3200">
                <a:solidFill>
                  <a:schemeClr val="tx1"/>
                </a:solidFill>
                <a:latin typeface="Tahoma" panose="020B0604030504040204" pitchFamily="34" charset="0"/>
              </a:defRPr>
            </a:lvl3pPr>
            <a:lvl4pPr marL="1600200" indent="-228600">
              <a:defRPr sz="3200">
                <a:solidFill>
                  <a:schemeClr val="tx1"/>
                </a:solidFill>
                <a:latin typeface="Tahoma" panose="020B0604030504040204" pitchFamily="34" charset="0"/>
              </a:defRPr>
            </a:lvl4pPr>
            <a:lvl5pPr marL="2057400" indent="-228600">
              <a:defRPr sz="3200">
                <a:solidFill>
                  <a:schemeClr val="tx1"/>
                </a:solidFill>
                <a:latin typeface="Tahoma" panose="020B0604030504040204" pitchFamily="34" charset="0"/>
              </a:defRPr>
            </a:lvl5pPr>
            <a:lvl6pPr marL="2514600" indent="-228600" eaLnBrk="0" fontAlgn="base" hangingPunct="0">
              <a:spcBef>
                <a:spcPct val="0"/>
              </a:spcBef>
              <a:spcAft>
                <a:spcPct val="0"/>
              </a:spcAft>
              <a:defRPr sz="3200">
                <a:solidFill>
                  <a:schemeClr val="tx1"/>
                </a:solidFill>
                <a:latin typeface="Tahoma" panose="020B0604030504040204" pitchFamily="34" charset="0"/>
              </a:defRPr>
            </a:lvl6pPr>
            <a:lvl7pPr marL="2971800" indent="-228600" eaLnBrk="0" fontAlgn="base" hangingPunct="0">
              <a:spcBef>
                <a:spcPct val="0"/>
              </a:spcBef>
              <a:spcAft>
                <a:spcPct val="0"/>
              </a:spcAft>
              <a:defRPr sz="3200">
                <a:solidFill>
                  <a:schemeClr val="tx1"/>
                </a:solidFill>
                <a:latin typeface="Tahoma" panose="020B0604030504040204" pitchFamily="34" charset="0"/>
              </a:defRPr>
            </a:lvl7pPr>
            <a:lvl8pPr marL="3429000" indent="-228600" eaLnBrk="0" fontAlgn="base" hangingPunct="0">
              <a:spcBef>
                <a:spcPct val="0"/>
              </a:spcBef>
              <a:spcAft>
                <a:spcPct val="0"/>
              </a:spcAft>
              <a:defRPr sz="3200">
                <a:solidFill>
                  <a:schemeClr val="tx1"/>
                </a:solidFill>
                <a:latin typeface="Tahoma" panose="020B0604030504040204" pitchFamily="34" charset="0"/>
              </a:defRPr>
            </a:lvl8pPr>
            <a:lvl9pPr marL="3886200" indent="-228600" eaLnBrk="0" fontAlgn="base" hangingPunct="0">
              <a:spcBef>
                <a:spcPct val="0"/>
              </a:spcBef>
              <a:spcAft>
                <a:spcPct val="0"/>
              </a:spcAft>
              <a:defRPr sz="3200">
                <a:solidFill>
                  <a:schemeClr val="tx1"/>
                </a:solidFill>
                <a:latin typeface="Tahoma" panose="020B0604030504040204" pitchFamily="34" charset="0"/>
              </a:defRPr>
            </a:lvl9pPr>
          </a:lstStyle>
          <a:p>
            <a:pPr algn="ctr" eaLnBrk="1" hangingPunct="1">
              <a:spcBef>
                <a:spcPct val="50000"/>
              </a:spcBef>
            </a:pPr>
            <a:endParaRPr lang="en-US" altLang="en-US"/>
          </a:p>
        </p:txBody>
      </p:sp>
      <p:sp>
        <p:nvSpPr>
          <p:cNvPr id="122891" name="TextBox 11"/>
          <p:cNvSpPr txBox="1">
            <a:spLocks noChangeArrowheads="1"/>
          </p:cNvSpPr>
          <p:nvPr/>
        </p:nvSpPr>
        <p:spPr bwMode="auto">
          <a:xfrm>
            <a:off x="4589463" y="3405188"/>
            <a:ext cx="6318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Tahoma" panose="020B0604030504040204" pitchFamily="34" charset="0"/>
              </a:defRPr>
            </a:lvl1pPr>
            <a:lvl2pPr marL="742950" indent="-285750">
              <a:defRPr sz="3200">
                <a:solidFill>
                  <a:schemeClr val="tx1"/>
                </a:solidFill>
                <a:latin typeface="Tahoma" panose="020B0604030504040204" pitchFamily="34" charset="0"/>
              </a:defRPr>
            </a:lvl2pPr>
            <a:lvl3pPr marL="1143000" indent="-228600">
              <a:defRPr sz="3200">
                <a:solidFill>
                  <a:schemeClr val="tx1"/>
                </a:solidFill>
                <a:latin typeface="Tahoma" panose="020B0604030504040204" pitchFamily="34" charset="0"/>
              </a:defRPr>
            </a:lvl3pPr>
            <a:lvl4pPr marL="1600200" indent="-228600">
              <a:defRPr sz="3200">
                <a:solidFill>
                  <a:schemeClr val="tx1"/>
                </a:solidFill>
                <a:latin typeface="Tahoma" panose="020B0604030504040204" pitchFamily="34" charset="0"/>
              </a:defRPr>
            </a:lvl4pPr>
            <a:lvl5pPr marL="2057400" indent="-228600">
              <a:defRPr sz="3200">
                <a:solidFill>
                  <a:schemeClr val="tx1"/>
                </a:solidFill>
                <a:latin typeface="Tahoma" panose="020B0604030504040204" pitchFamily="34" charset="0"/>
              </a:defRPr>
            </a:lvl5pPr>
            <a:lvl6pPr marL="2514600" indent="-228600" eaLnBrk="0" fontAlgn="base" hangingPunct="0">
              <a:spcBef>
                <a:spcPct val="0"/>
              </a:spcBef>
              <a:spcAft>
                <a:spcPct val="0"/>
              </a:spcAft>
              <a:defRPr sz="3200">
                <a:solidFill>
                  <a:schemeClr val="tx1"/>
                </a:solidFill>
                <a:latin typeface="Tahoma" panose="020B0604030504040204" pitchFamily="34" charset="0"/>
              </a:defRPr>
            </a:lvl6pPr>
            <a:lvl7pPr marL="2971800" indent="-228600" eaLnBrk="0" fontAlgn="base" hangingPunct="0">
              <a:spcBef>
                <a:spcPct val="0"/>
              </a:spcBef>
              <a:spcAft>
                <a:spcPct val="0"/>
              </a:spcAft>
              <a:defRPr sz="3200">
                <a:solidFill>
                  <a:schemeClr val="tx1"/>
                </a:solidFill>
                <a:latin typeface="Tahoma" panose="020B0604030504040204" pitchFamily="34" charset="0"/>
              </a:defRPr>
            </a:lvl7pPr>
            <a:lvl8pPr marL="3429000" indent="-228600" eaLnBrk="0" fontAlgn="base" hangingPunct="0">
              <a:spcBef>
                <a:spcPct val="0"/>
              </a:spcBef>
              <a:spcAft>
                <a:spcPct val="0"/>
              </a:spcAft>
              <a:defRPr sz="3200">
                <a:solidFill>
                  <a:schemeClr val="tx1"/>
                </a:solidFill>
                <a:latin typeface="Tahoma" panose="020B0604030504040204" pitchFamily="34" charset="0"/>
              </a:defRPr>
            </a:lvl8pPr>
            <a:lvl9pPr marL="3886200" indent="-228600" eaLnBrk="0" fontAlgn="base" hangingPunct="0">
              <a:spcBef>
                <a:spcPct val="0"/>
              </a:spcBef>
              <a:spcAft>
                <a:spcPct val="0"/>
              </a:spcAft>
              <a:defRPr sz="3200">
                <a:solidFill>
                  <a:schemeClr val="tx1"/>
                </a:solidFill>
                <a:latin typeface="Tahoma" panose="020B0604030504040204" pitchFamily="34" charset="0"/>
              </a:defRPr>
            </a:lvl9pPr>
          </a:lstStyle>
          <a:p>
            <a:r>
              <a:rPr lang="en-US" altLang="en-US" sz="1600">
                <a:latin typeface="Times New Roman" panose="02020603050405020304" pitchFamily="18" charset="0"/>
                <a:cs typeface="Times New Roman" panose="02020603050405020304" pitchFamily="18" charset="0"/>
              </a:rPr>
              <a:t>serial</a:t>
            </a:r>
          </a:p>
        </p:txBody>
      </p:sp>
      <p:sp>
        <p:nvSpPr>
          <p:cNvPr id="122892" name="TextBox 9"/>
          <p:cNvSpPr txBox="1">
            <a:spLocks noChangeArrowheads="1"/>
          </p:cNvSpPr>
          <p:nvPr/>
        </p:nvSpPr>
        <p:spPr bwMode="auto">
          <a:xfrm>
            <a:off x="608013" y="5475288"/>
            <a:ext cx="1803400" cy="738187"/>
          </a:xfrm>
          <a:prstGeom prst="rect">
            <a:avLst/>
          </a:prstGeom>
          <a:solidFill>
            <a:srgbClr val="FFFF00"/>
          </a:solidFill>
          <a:ln w="9525">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solidFill>
                  <a:srgbClr val="00B050"/>
                </a:solidFill>
                <a:latin typeface="Times New Roman" panose="02020603050405020304" pitchFamily="18" charset="0"/>
                <a:cs typeface="Times New Roman" panose="02020603050405020304" pitchFamily="18" charset="0"/>
              </a:rPr>
              <a:t>Serializable schedule</a:t>
            </a:r>
            <a:r>
              <a:rPr lang="en-US" altLang="en-US" sz="1400">
                <a:latin typeface="Times New Roman" panose="02020603050405020304" pitchFamily="18" charset="0"/>
                <a:cs typeface="Times New Roman" panose="02020603050405020304" pitchFamily="18" charset="0"/>
              </a:rPr>
              <a:t>: equivalent to a serial schedule</a:t>
            </a:r>
          </a:p>
        </p:txBody>
      </p:sp>
      <p:sp>
        <p:nvSpPr>
          <p:cNvPr id="122893" name="TextBox 9"/>
          <p:cNvSpPr txBox="1">
            <a:spLocks noChangeArrowheads="1"/>
          </p:cNvSpPr>
          <p:nvPr/>
        </p:nvSpPr>
        <p:spPr bwMode="auto">
          <a:xfrm>
            <a:off x="2579688" y="5486400"/>
            <a:ext cx="2070100" cy="738188"/>
          </a:xfrm>
          <a:prstGeom prst="rect">
            <a:avLst/>
          </a:prstGeom>
          <a:solidFill>
            <a:srgbClr val="CCFF99"/>
          </a:solidFill>
          <a:ln w="38100">
            <a:solidFill>
              <a:srgbClr val="FF0000"/>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dirty="0">
                <a:solidFill>
                  <a:srgbClr val="7030A0"/>
                </a:solidFill>
                <a:latin typeface="Times New Roman" panose="02020603050405020304" pitchFamily="18" charset="0"/>
                <a:cs typeface="Times New Roman" panose="02020603050405020304" pitchFamily="18" charset="0"/>
              </a:rPr>
              <a:t>Conflict-serializable schedule</a:t>
            </a:r>
            <a:r>
              <a:rPr lang="en-US" altLang="en-US" sz="1400" dirty="0">
                <a:latin typeface="Times New Roman" panose="02020603050405020304" pitchFamily="18" charset="0"/>
                <a:cs typeface="Times New Roman" panose="02020603050405020304" pitchFamily="18" charset="0"/>
              </a:rPr>
              <a:t>: can be swapped into a serial schedule</a:t>
            </a:r>
          </a:p>
        </p:txBody>
      </p:sp>
      <p:sp>
        <p:nvSpPr>
          <p:cNvPr id="122894" name="TextBox 9"/>
          <p:cNvSpPr txBox="1">
            <a:spLocks noChangeArrowheads="1"/>
          </p:cNvSpPr>
          <p:nvPr/>
        </p:nvSpPr>
        <p:spPr bwMode="auto">
          <a:xfrm>
            <a:off x="4818063" y="5486400"/>
            <a:ext cx="1473200" cy="738188"/>
          </a:xfrm>
          <a:prstGeom prst="rect">
            <a:avLst/>
          </a:prstGeom>
          <a:solidFill>
            <a:srgbClr val="66FF33"/>
          </a:solidFill>
          <a:ln w="9525">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solidFill>
                  <a:srgbClr val="FF0000"/>
                </a:solidFill>
                <a:latin typeface="Times New Roman" panose="02020603050405020304" pitchFamily="18" charset="0"/>
                <a:cs typeface="Times New Roman" panose="02020603050405020304" pitchFamily="18" charset="0"/>
              </a:rPr>
              <a:t>2PL</a:t>
            </a:r>
            <a:r>
              <a:rPr lang="en-US" altLang="en-US" sz="1400">
                <a:latin typeface="Times New Roman" panose="02020603050405020304" pitchFamily="18" charset="0"/>
                <a:cs typeface="Times New Roman" panose="02020603050405020304" pitchFamily="18" charset="0"/>
              </a:rPr>
              <a:t>: transactions locks before any unlock.</a:t>
            </a:r>
          </a:p>
        </p:txBody>
      </p:sp>
      <p:sp>
        <p:nvSpPr>
          <p:cNvPr id="122895" name="TextBox 9"/>
          <p:cNvSpPr txBox="1">
            <a:spLocks noChangeArrowheads="1"/>
          </p:cNvSpPr>
          <p:nvPr/>
        </p:nvSpPr>
        <p:spPr bwMode="auto">
          <a:xfrm>
            <a:off x="6461125" y="5486400"/>
            <a:ext cx="1990725" cy="738188"/>
          </a:xfrm>
          <a:prstGeom prst="rect">
            <a:avLst/>
          </a:prstGeom>
          <a:solidFill>
            <a:srgbClr val="92D050"/>
          </a:solidFill>
          <a:ln w="9525">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latin typeface="Times New Roman" panose="02020603050405020304" pitchFamily="18" charset="0"/>
                <a:cs typeface="Times New Roman" panose="02020603050405020304" pitchFamily="18" charset="0"/>
              </a:rPr>
              <a:t>Serial schedule: transactions are executed one after the other</a:t>
            </a:r>
          </a:p>
        </p:txBody>
      </p:sp>
    </p:spTree>
    <p:extLst>
      <p:ext uri="{BB962C8B-B14F-4D97-AF65-F5344CB8AC3E}">
        <p14:creationId xmlns:p14="http://schemas.microsoft.com/office/powerpoint/2010/main" val="12866771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8"/>
          <p:cNvSpPr>
            <a:spLocks noChangeArrowheads="1"/>
          </p:cNvSpPr>
          <p:nvPr/>
        </p:nvSpPr>
        <p:spPr bwMode="auto">
          <a:xfrm>
            <a:off x="896938" y="455613"/>
            <a:ext cx="7385050" cy="665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3600" b="1" u="sng">
                <a:latin typeface="Times New Roman" panose="02020603050405020304" pitchFamily="18" charset="0"/>
                <a:cs typeface="Times New Roman" panose="02020603050405020304" pitchFamily="18" charset="0"/>
              </a:rPr>
              <a:t>Containment Relations</a:t>
            </a:r>
          </a:p>
        </p:txBody>
      </p:sp>
      <p:sp>
        <p:nvSpPr>
          <p:cNvPr id="4" name="Rectangle 3"/>
          <p:cNvSpPr txBox="1">
            <a:spLocks noChangeArrowheads="1"/>
          </p:cNvSpPr>
          <p:nvPr/>
        </p:nvSpPr>
        <p:spPr bwMode="auto">
          <a:xfrm>
            <a:off x="825500" y="1360488"/>
            <a:ext cx="7456488" cy="450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endParaRPr lang="en-US" altLang="en-US" sz="2400" kern="0" dirty="0">
              <a:latin typeface="Times New Roman" panose="02020603050405020304" pitchFamily="18" charset="0"/>
              <a:cs typeface="Times New Roman" panose="02020603050405020304" pitchFamily="18" charset="0"/>
            </a:endParaRPr>
          </a:p>
        </p:txBody>
      </p:sp>
      <p:sp>
        <p:nvSpPr>
          <p:cNvPr id="122884" name="Oval 1"/>
          <p:cNvSpPr>
            <a:spLocks noChangeArrowheads="1"/>
          </p:cNvSpPr>
          <p:nvPr/>
        </p:nvSpPr>
        <p:spPr bwMode="auto">
          <a:xfrm>
            <a:off x="1509713" y="1431925"/>
            <a:ext cx="6288087" cy="3235325"/>
          </a:xfrm>
          <a:prstGeom prst="ellipse">
            <a:avLst/>
          </a:prstGeom>
          <a:noFill/>
          <a:ln w="38100" algn="ctr">
            <a:solidFill>
              <a:srgbClr val="00B05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defRPr sz="3200">
                <a:solidFill>
                  <a:schemeClr val="tx1"/>
                </a:solidFill>
                <a:latin typeface="Tahoma" panose="020B0604030504040204" pitchFamily="34" charset="0"/>
              </a:defRPr>
            </a:lvl1pPr>
            <a:lvl2pPr marL="742950" indent="-285750">
              <a:defRPr sz="3200">
                <a:solidFill>
                  <a:schemeClr val="tx1"/>
                </a:solidFill>
                <a:latin typeface="Tahoma" panose="020B0604030504040204" pitchFamily="34" charset="0"/>
              </a:defRPr>
            </a:lvl2pPr>
            <a:lvl3pPr marL="1143000" indent="-228600">
              <a:defRPr sz="3200">
                <a:solidFill>
                  <a:schemeClr val="tx1"/>
                </a:solidFill>
                <a:latin typeface="Tahoma" panose="020B0604030504040204" pitchFamily="34" charset="0"/>
              </a:defRPr>
            </a:lvl3pPr>
            <a:lvl4pPr marL="1600200" indent="-228600">
              <a:defRPr sz="3200">
                <a:solidFill>
                  <a:schemeClr val="tx1"/>
                </a:solidFill>
                <a:latin typeface="Tahoma" panose="020B0604030504040204" pitchFamily="34" charset="0"/>
              </a:defRPr>
            </a:lvl4pPr>
            <a:lvl5pPr marL="2057400" indent="-228600">
              <a:defRPr sz="3200">
                <a:solidFill>
                  <a:schemeClr val="tx1"/>
                </a:solidFill>
                <a:latin typeface="Tahoma" panose="020B0604030504040204" pitchFamily="34" charset="0"/>
              </a:defRPr>
            </a:lvl5pPr>
            <a:lvl6pPr marL="2514600" indent="-228600" eaLnBrk="0" fontAlgn="base" hangingPunct="0">
              <a:spcBef>
                <a:spcPct val="0"/>
              </a:spcBef>
              <a:spcAft>
                <a:spcPct val="0"/>
              </a:spcAft>
              <a:defRPr sz="3200">
                <a:solidFill>
                  <a:schemeClr val="tx1"/>
                </a:solidFill>
                <a:latin typeface="Tahoma" panose="020B0604030504040204" pitchFamily="34" charset="0"/>
              </a:defRPr>
            </a:lvl6pPr>
            <a:lvl7pPr marL="2971800" indent="-228600" eaLnBrk="0" fontAlgn="base" hangingPunct="0">
              <a:spcBef>
                <a:spcPct val="0"/>
              </a:spcBef>
              <a:spcAft>
                <a:spcPct val="0"/>
              </a:spcAft>
              <a:defRPr sz="3200">
                <a:solidFill>
                  <a:schemeClr val="tx1"/>
                </a:solidFill>
                <a:latin typeface="Tahoma" panose="020B0604030504040204" pitchFamily="34" charset="0"/>
              </a:defRPr>
            </a:lvl7pPr>
            <a:lvl8pPr marL="3429000" indent="-228600" eaLnBrk="0" fontAlgn="base" hangingPunct="0">
              <a:spcBef>
                <a:spcPct val="0"/>
              </a:spcBef>
              <a:spcAft>
                <a:spcPct val="0"/>
              </a:spcAft>
              <a:defRPr sz="3200">
                <a:solidFill>
                  <a:schemeClr val="tx1"/>
                </a:solidFill>
                <a:latin typeface="Tahoma" panose="020B0604030504040204" pitchFamily="34" charset="0"/>
              </a:defRPr>
            </a:lvl8pPr>
            <a:lvl9pPr marL="3886200" indent="-228600" eaLnBrk="0" fontAlgn="base" hangingPunct="0">
              <a:spcBef>
                <a:spcPct val="0"/>
              </a:spcBef>
              <a:spcAft>
                <a:spcPct val="0"/>
              </a:spcAft>
              <a:defRPr sz="3200">
                <a:solidFill>
                  <a:schemeClr val="tx1"/>
                </a:solidFill>
                <a:latin typeface="Tahoma" panose="020B0604030504040204" pitchFamily="34" charset="0"/>
              </a:defRPr>
            </a:lvl9pPr>
          </a:lstStyle>
          <a:p>
            <a:pPr algn="ctr" eaLnBrk="1" hangingPunct="1">
              <a:spcBef>
                <a:spcPct val="50000"/>
              </a:spcBef>
            </a:pPr>
            <a:endParaRPr lang="en-US" altLang="en-US"/>
          </a:p>
        </p:txBody>
      </p:sp>
      <p:sp>
        <p:nvSpPr>
          <p:cNvPr id="122885" name="Oval 5"/>
          <p:cNvSpPr>
            <a:spLocks noChangeArrowheads="1"/>
          </p:cNvSpPr>
          <p:nvPr/>
        </p:nvSpPr>
        <p:spPr bwMode="auto">
          <a:xfrm>
            <a:off x="1958975" y="1647825"/>
            <a:ext cx="5434013" cy="2498725"/>
          </a:xfrm>
          <a:prstGeom prst="ellipse">
            <a:avLst/>
          </a:prstGeom>
          <a:noFill/>
          <a:ln w="38100" algn="ctr">
            <a:solidFill>
              <a:srgbClr val="7030A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defRPr sz="3200">
                <a:solidFill>
                  <a:schemeClr val="tx1"/>
                </a:solidFill>
                <a:latin typeface="Tahoma" panose="020B0604030504040204" pitchFamily="34" charset="0"/>
              </a:defRPr>
            </a:lvl1pPr>
            <a:lvl2pPr marL="742950" indent="-285750">
              <a:defRPr sz="3200">
                <a:solidFill>
                  <a:schemeClr val="tx1"/>
                </a:solidFill>
                <a:latin typeface="Tahoma" panose="020B0604030504040204" pitchFamily="34" charset="0"/>
              </a:defRPr>
            </a:lvl2pPr>
            <a:lvl3pPr marL="1143000" indent="-228600">
              <a:defRPr sz="3200">
                <a:solidFill>
                  <a:schemeClr val="tx1"/>
                </a:solidFill>
                <a:latin typeface="Tahoma" panose="020B0604030504040204" pitchFamily="34" charset="0"/>
              </a:defRPr>
            </a:lvl3pPr>
            <a:lvl4pPr marL="1600200" indent="-228600">
              <a:defRPr sz="3200">
                <a:solidFill>
                  <a:schemeClr val="tx1"/>
                </a:solidFill>
                <a:latin typeface="Tahoma" panose="020B0604030504040204" pitchFamily="34" charset="0"/>
              </a:defRPr>
            </a:lvl4pPr>
            <a:lvl5pPr marL="2057400" indent="-228600">
              <a:defRPr sz="3200">
                <a:solidFill>
                  <a:schemeClr val="tx1"/>
                </a:solidFill>
                <a:latin typeface="Tahoma" panose="020B0604030504040204" pitchFamily="34" charset="0"/>
              </a:defRPr>
            </a:lvl5pPr>
            <a:lvl6pPr marL="2514600" indent="-228600" eaLnBrk="0" fontAlgn="base" hangingPunct="0">
              <a:spcBef>
                <a:spcPct val="0"/>
              </a:spcBef>
              <a:spcAft>
                <a:spcPct val="0"/>
              </a:spcAft>
              <a:defRPr sz="3200">
                <a:solidFill>
                  <a:schemeClr val="tx1"/>
                </a:solidFill>
                <a:latin typeface="Tahoma" panose="020B0604030504040204" pitchFamily="34" charset="0"/>
              </a:defRPr>
            </a:lvl6pPr>
            <a:lvl7pPr marL="2971800" indent="-228600" eaLnBrk="0" fontAlgn="base" hangingPunct="0">
              <a:spcBef>
                <a:spcPct val="0"/>
              </a:spcBef>
              <a:spcAft>
                <a:spcPct val="0"/>
              </a:spcAft>
              <a:defRPr sz="3200">
                <a:solidFill>
                  <a:schemeClr val="tx1"/>
                </a:solidFill>
                <a:latin typeface="Tahoma" panose="020B0604030504040204" pitchFamily="34" charset="0"/>
              </a:defRPr>
            </a:lvl7pPr>
            <a:lvl8pPr marL="3429000" indent="-228600" eaLnBrk="0" fontAlgn="base" hangingPunct="0">
              <a:spcBef>
                <a:spcPct val="0"/>
              </a:spcBef>
              <a:spcAft>
                <a:spcPct val="0"/>
              </a:spcAft>
              <a:defRPr sz="3200">
                <a:solidFill>
                  <a:schemeClr val="tx1"/>
                </a:solidFill>
                <a:latin typeface="Tahoma" panose="020B0604030504040204" pitchFamily="34" charset="0"/>
              </a:defRPr>
            </a:lvl8pPr>
            <a:lvl9pPr marL="3886200" indent="-228600" eaLnBrk="0" fontAlgn="base" hangingPunct="0">
              <a:spcBef>
                <a:spcPct val="0"/>
              </a:spcBef>
              <a:spcAft>
                <a:spcPct val="0"/>
              </a:spcAft>
              <a:defRPr sz="3200">
                <a:solidFill>
                  <a:schemeClr val="tx1"/>
                </a:solidFill>
                <a:latin typeface="Tahoma" panose="020B0604030504040204" pitchFamily="34" charset="0"/>
              </a:defRPr>
            </a:lvl9pPr>
          </a:lstStyle>
          <a:p>
            <a:pPr algn="ctr" eaLnBrk="1" hangingPunct="1">
              <a:spcBef>
                <a:spcPct val="50000"/>
              </a:spcBef>
            </a:pPr>
            <a:endParaRPr lang="en-US" altLang="en-US"/>
          </a:p>
        </p:txBody>
      </p:sp>
      <p:sp>
        <p:nvSpPr>
          <p:cNvPr id="122886" name="Oval 6"/>
          <p:cNvSpPr>
            <a:spLocks noChangeArrowheads="1"/>
          </p:cNvSpPr>
          <p:nvPr/>
        </p:nvSpPr>
        <p:spPr bwMode="auto">
          <a:xfrm>
            <a:off x="2286000" y="2032000"/>
            <a:ext cx="4891088" cy="1979613"/>
          </a:xfrm>
          <a:prstGeom prst="ellipse">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defRPr sz="3200">
                <a:solidFill>
                  <a:schemeClr val="tx1"/>
                </a:solidFill>
                <a:latin typeface="Tahoma" panose="020B0604030504040204" pitchFamily="34" charset="0"/>
              </a:defRPr>
            </a:lvl1pPr>
            <a:lvl2pPr marL="742950" indent="-285750">
              <a:defRPr sz="3200">
                <a:solidFill>
                  <a:schemeClr val="tx1"/>
                </a:solidFill>
                <a:latin typeface="Tahoma" panose="020B0604030504040204" pitchFamily="34" charset="0"/>
              </a:defRPr>
            </a:lvl2pPr>
            <a:lvl3pPr marL="1143000" indent="-228600">
              <a:defRPr sz="3200">
                <a:solidFill>
                  <a:schemeClr val="tx1"/>
                </a:solidFill>
                <a:latin typeface="Tahoma" panose="020B0604030504040204" pitchFamily="34" charset="0"/>
              </a:defRPr>
            </a:lvl3pPr>
            <a:lvl4pPr marL="1600200" indent="-228600">
              <a:defRPr sz="3200">
                <a:solidFill>
                  <a:schemeClr val="tx1"/>
                </a:solidFill>
                <a:latin typeface="Tahoma" panose="020B0604030504040204" pitchFamily="34" charset="0"/>
              </a:defRPr>
            </a:lvl4pPr>
            <a:lvl5pPr marL="2057400" indent="-228600">
              <a:defRPr sz="3200">
                <a:solidFill>
                  <a:schemeClr val="tx1"/>
                </a:solidFill>
                <a:latin typeface="Tahoma" panose="020B0604030504040204" pitchFamily="34" charset="0"/>
              </a:defRPr>
            </a:lvl5pPr>
            <a:lvl6pPr marL="2514600" indent="-228600" eaLnBrk="0" fontAlgn="base" hangingPunct="0">
              <a:spcBef>
                <a:spcPct val="0"/>
              </a:spcBef>
              <a:spcAft>
                <a:spcPct val="0"/>
              </a:spcAft>
              <a:defRPr sz="3200">
                <a:solidFill>
                  <a:schemeClr val="tx1"/>
                </a:solidFill>
                <a:latin typeface="Tahoma" panose="020B0604030504040204" pitchFamily="34" charset="0"/>
              </a:defRPr>
            </a:lvl6pPr>
            <a:lvl7pPr marL="2971800" indent="-228600" eaLnBrk="0" fontAlgn="base" hangingPunct="0">
              <a:spcBef>
                <a:spcPct val="0"/>
              </a:spcBef>
              <a:spcAft>
                <a:spcPct val="0"/>
              </a:spcAft>
              <a:defRPr sz="3200">
                <a:solidFill>
                  <a:schemeClr val="tx1"/>
                </a:solidFill>
                <a:latin typeface="Tahoma" panose="020B0604030504040204" pitchFamily="34" charset="0"/>
              </a:defRPr>
            </a:lvl7pPr>
            <a:lvl8pPr marL="3429000" indent="-228600" eaLnBrk="0" fontAlgn="base" hangingPunct="0">
              <a:spcBef>
                <a:spcPct val="0"/>
              </a:spcBef>
              <a:spcAft>
                <a:spcPct val="0"/>
              </a:spcAft>
              <a:defRPr sz="3200">
                <a:solidFill>
                  <a:schemeClr val="tx1"/>
                </a:solidFill>
                <a:latin typeface="Tahoma" panose="020B0604030504040204" pitchFamily="34" charset="0"/>
              </a:defRPr>
            </a:lvl8pPr>
            <a:lvl9pPr marL="3886200" indent="-228600" eaLnBrk="0" fontAlgn="base" hangingPunct="0">
              <a:spcBef>
                <a:spcPct val="0"/>
              </a:spcBef>
              <a:spcAft>
                <a:spcPct val="0"/>
              </a:spcAft>
              <a:defRPr sz="3200">
                <a:solidFill>
                  <a:schemeClr val="tx1"/>
                </a:solidFill>
                <a:latin typeface="Tahoma" panose="020B0604030504040204" pitchFamily="34" charset="0"/>
              </a:defRPr>
            </a:lvl9pPr>
          </a:lstStyle>
          <a:p>
            <a:pPr algn="ctr" eaLnBrk="1" hangingPunct="1">
              <a:spcBef>
                <a:spcPct val="50000"/>
              </a:spcBef>
            </a:pPr>
            <a:endParaRPr lang="en-US" altLang="en-US"/>
          </a:p>
        </p:txBody>
      </p:sp>
      <p:sp>
        <p:nvSpPr>
          <p:cNvPr id="122887" name="TextBox 2"/>
          <p:cNvSpPr txBox="1">
            <a:spLocks noChangeArrowheads="1"/>
          </p:cNvSpPr>
          <p:nvPr/>
        </p:nvSpPr>
        <p:spPr bwMode="auto">
          <a:xfrm>
            <a:off x="1219200" y="1333500"/>
            <a:ext cx="20097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Tahoma" panose="020B0604030504040204" pitchFamily="34" charset="0"/>
              </a:defRPr>
            </a:lvl1pPr>
            <a:lvl2pPr marL="742950" indent="-285750">
              <a:defRPr sz="3200">
                <a:solidFill>
                  <a:schemeClr val="tx1"/>
                </a:solidFill>
                <a:latin typeface="Tahoma" panose="020B0604030504040204" pitchFamily="34" charset="0"/>
              </a:defRPr>
            </a:lvl2pPr>
            <a:lvl3pPr marL="1143000" indent="-228600">
              <a:defRPr sz="3200">
                <a:solidFill>
                  <a:schemeClr val="tx1"/>
                </a:solidFill>
                <a:latin typeface="Tahoma" panose="020B0604030504040204" pitchFamily="34" charset="0"/>
              </a:defRPr>
            </a:lvl3pPr>
            <a:lvl4pPr marL="1600200" indent="-228600">
              <a:defRPr sz="3200">
                <a:solidFill>
                  <a:schemeClr val="tx1"/>
                </a:solidFill>
                <a:latin typeface="Tahoma" panose="020B0604030504040204" pitchFamily="34" charset="0"/>
              </a:defRPr>
            </a:lvl4pPr>
            <a:lvl5pPr marL="2057400" indent="-228600">
              <a:defRPr sz="3200">
                <a:solidFill>
                  <a:schemeClr val="tx1"/>
                </a:solidFill>
                <a:latin typeface="Tahoma" panose="020B0604030504040204" pitchFamily="34" charset="0"/>
              </a:defRPr>
            </a:lvl5pPr>
            <a:lvl6pPr marL="2514600" indent="-228600" eaLnBrk="0" fontAlgn="base" hangingPunct="0">
              <a:spcBef>
                <a:spcPct val="0"/>
              </a:spcBef>
              <a:spcAft>
                <a:spcPct val="0"/>
              </a:spcAft>
              <a:defRPr sz="3200">
                <a:solidFill>
                  <a:schemeClr val="tx1"/>
                </a:solidFill>
                <a:latin typeface="Tahoma" panose="020B0604030504040204" pitchFamily="34" charset="0"/>
              </a:defRPr>
            </a:lvl6pPr>
            <a:lvl7pPr marL="2971800" indent="-228600" eaLnBrk="0" fontAlgn="base" hangingPunct="0">
              <a:spcBef>
                <a:spcPct val="0"/>
              </a:spcBef>
              <a:spcAft>
                <a:spcPct val="0"/>
              </a:spcAft>
              <a:defRPr sz="3200">
                <a:solidFill>
                  <a:schemeClr val="tx1"/>
                </a:solidFill>
                <a:latin typeface="Tahoma" panose="020B0604030504040204" pitchFamily="34" charset="0"/>
              </a:defRPr>
            </a:lvl7pPr>
            <a:lvl8pPr marL="3429000" indent="-228600" eaLnBrk="0" fontAlgn="base" hangingPunct="0">
              <a:spcBef>
                <a:spcPct val="0"/>
              </a:spcBef>
              <a:spcAft>
                <a:spcPct val="0"/>
              </a:spcAft>
              <a:defRPr sz="3200">
                <a:solidFill>
                  <a:schemeClr val="tx1"/>
                </a:solidFill>
                <a:latin typeface="Tahoma" panose="020B0604030504040204" pitchFamily="34" charset="0"/>
              </a:defRPr>
            </a:lvl8pPr>
            <a:lvl9pPr marL="3886200" indent="-228600" eaLnBrk="0" fontAlgn="base" hangingPunct="0">
              <a:spcBef>
                <a:spcPct val="0"/>
              </a:spcBef>
              <a:spcAft>
                <a:spcPct val="0"/>
              </a:spcAft>
              <a:defRPr sz="3200">
                <a:solidFill>
                  <a:schemeClr val="tx1"/>
                </a:solidFill>
                <a:latin typeface="Tahoma" panose="020B0604030504040204" pitchFamily="34" charset="0"/>
              </a:defRPr>
            </a:lvl9pPr>
          </a:lstStyle>
          <a:p>
            <a:r>
              <a:rPr lang="en-US" altLang="en-US" sz="1600">
                <a:solidFill>
                  <a:srgbClr val="00B050"/>
                </a:solidFill>
                <a:latin typeface="Times New Roman" panose="02020603050405020304" pitchFamily="18" charset="0"/>
                <a:cs typeface="Times New Roman" panose="02020603050405020304" pitchFamily="18" charset="0"/>
              </a:rPr>
              <a:t>Serializable schedules</a:t>
            </a:r>
          </a:p>
        </p:txBody>
      </p:sp>
      <p:sp>
        <p:nvSpPr>
          <p:cNvPr id="122888" name="TextBox 8"/>
          <p:cNvSpPr txBox="1">
            <a:spLocks noChangeArrowheads="1"/>
          </p:cNvSpPr>
          <p:nvPr/>
        </p:nvSpPr>
        <p:spPr bwMode="auto">
          <a:xfrm>
            <a:off x="3371850" y="4135438"/>
            <a:ext cx="271938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Tahoma" panose="020B0604030504040204" pitchFamily="34" charset="0"/>
              </a:defRPr>
            </a:lvl1pPr>
            <a:lvl2pPr marL="742950" indent="-285750">
              <a:defRPr sz="3200">
                <a:solidFill>
                  <a:schemeClr val="tx1"/>
                </a:solidFill>
                <a:latin typeface="Tahoma" panose="020B0604030504040204" pitchFamily="34" charset="0"/>
              </a:defRPr>
            </a:lvl2pPr>
            <a:lvl3pPr marL="1143000" indent="-228600">
              <a:defRPr sz="3200">
                <a:solidFill>
                  <a:schemeClr val="tx1"/>
                </a:solidFill>
                <a:latin typeface="Tahoma" panose="020B0604030504040204" pitchFamily="34" charset="0"/>
              </a:defRPr>
            </a:lvl3pPr>
            <a:lvl4pPr marL="1600200" indent="-228600">
              <a:defRPr sz="3200">
                <a:solidFill>
                  <a:schemeClr val="tx1"/>
                </a:solidFill>
                <a:latin typeface="Tahoma" panose="020B0604030504040204" pitchFamily="34" charset="0"/>
              </a:defRPr>
            </a:lvl4pPr>
            <a:lvl5pPr marL="2057400" indent="-228600">
              <a:defRPr sz="3200">
                <a:solidFill>
                  <a:schemeClr val="tx1"/>
                </a:solidFill>
                <a:latin typeface="Tahoma" panose="020B0604030504040204" pitchFamily="34" charset="0"/>
              </a:defRPr>
            </a:lvl5pPr>
            <a:lvl6pPr marL="2514600" indent="-228600" eaLnBrk="0" fontAlgn="base" hangingPunct="0">
              <a:spcBef>
                <a:spcPct val="0"/>
              </a:spcBef>
              <a:spcAft>
                <a:spcPct val="0"/>
              </a:spcAft>
              <a:defRPr sz="3200">
                <a:solidFill>
                  <a:schemeClr val="tx1"/>
                </a:solidFill>
                <a:latin typeface="Tahoma" panose="020B0604030504040204" pitchFamily="34" charset="0"/>
              </a:defRPr>
            </a:lvl6pPr>
            <a:lvl7pPr marL="2971800" indent="-228600" eaLnBrk="0" fontAlgn="base" hangingPunct="0">
              <a:spcBef>
                <a:spcPct val="0"/>
              </a:spcBef>
              <a:spcAft>
                <a:spcPct val="0"/>
              </a:spcAft>
              <a:defRPr sz="3200">
                <a:solidFill>
                  <a:schemeClr val="tx1"/>
                </a:solidFill>
                <a:latin typeface="Tahoma" panose="020B0604030504040204" pitchFamily="34" charset="0"/>
              </a:defRPr>
            </a:lvl7pPr>
            <a:lvl8pPr marL="3429000" indent="-228600" eaLnBrk="0" fontAlgn="base" hangingPunct="0">
              <a:spcBef>
                <a:spcPct val="0"/>
              </a:spcBef>
              <a:spcAft>
                <a:spcPct val="0"/>
              </a:spcAft>
              <a:defRPr sz="3200">
                <a:solidFill>
                  <a:schemeClr val="tx1"/>
                </a:solidFill>
                <a:latin typeface="Tahoma" panose="020B0604030504040204" pitchFamily="34" charset="0"/>
              </a:defRPr>
            </a:lvl8pPr>
            <a:lvl9pPr marL="3886200" indent="-228600" eaLnBrk="0" fontAlgn="base" hangingPunct="0">
              <a:spcBef>
                <a:spcPct val="0"/>
              </a:spcBef>
              <a:spcAft>
                <a:spcPct val="0"/>
              </a:spcAft>
              <a:defRPr sz="3200">
                <a:solidFill>
                  <a:schemeClr val="tx1"/>
                </a:solidFill>
                <a:latin typeface="Tahoma" panose="020B0604030504040204" pitchFamily="34" charset="0"/>
              </a:defRPr>
            </a:lvl9pPr>
          </a:lstStyle>
          <a:p>
            <a:r>
              <a:rPr lang="en-US" altLang="en-US" sz="1600">
                <a:solidFill>
                  <a:srgbClr val="7030A0"/>
                </a:solidFill>
                <a:latin typeface="Times New Roman" panose="02020603050405020304" pitchFamily="18" charset="0"/>
                <a:cs typeface="Times New Roman" panose="02020603050405020304" pitchFamily="18" charset="0"/>
              </a:rPr>
              <a:t>Conflict-serializable schedules</a:t>
            </a:r>
          </a:p>
        </p:txBody>
      </p:sp>
      <p:sp>
        <p:nvSpPr>
          <p:cNvPr id="122889" name="TextBox 9"/>
          <p:cNvSpPr txBox="1">
            <a:spLocks noChangeArrowheads="1"/>
          </p:cNvSpPr>
          <p:nvPr/>
        </p:nvSpPr>
        <p:spPr bwMode="auto">
          <a:xfrm>
            <a:off x="4413250" y="1727200"/>
            <a:ext cx="5254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Tahoma" panose="020B0604030504040204" pitchFamily="34" charset="0"/>
              </a:defRPr>
            </a:lvl1pPr>
            <a:lvl2pPr marL="742950" indent="-285750">
              <a:defRPr sz="3200">
                <a:solidFill>
                  <a:schemeClr val="tx1"/>
                </a:solidFill>
                <a:latin typeface="Tahoma" panose="020B0604030504040204" pitchFamily="34" charset="0"/>
              </a:defRPr>
            </a:lvl2pPr>
            <a:lvl3pPr marL="1143000" indent="-228600">
              <a:defRPr sz="3200">
                <a:solidFill>
                  <a:schemeClr val="tx1"/>
                </a:solidFill>
                <a:latin typeface="Tahoma" panose="020B0604030504040204" pitchFamily="34" charset="0"/>
              </a:defRPr>
            </a:lvl3pPr>
            <a:lvl4pPr marL="1600200" indent="-228600">
              <a:defRPr sz="3200">
                <a:solidFill>
                  <a:schemeClr val="tx1"/>
                </a:solidFill>
                <a:latin typeface="Tahoma" panose="020B0604030504040204" pitchFamily="34" charset="0"/>
              </a:defRPr>
            </a:lvl4pPr>
            <a:lvl5pPr marL="2057400" indent="-228600">
              <a:defRPr sz="3200">
                <a:solidFill>
                  <a:schemeClr val="tx1"/>
                </a:solidFill>
                <a:latin typeface="Tahoma" panose="020B0604030504040204" pitchFamily="34" charset="0"/>
              </a:defRPr>
            </a:lvl5pPr>
            <a:lvl6pPr marL="2514600" indent="-228600" eaLnBrk="0" fontAlgn="base" hangingPunct="0">
              <a:spcBef>
                <a:spcPct val="0"/>
              </a:spcBef>
              <a:spcAft>
                <a:spcPct val="0"/>
              </a:spcAft>
              <a:defRPr sz="3200">
                <a:solidFill>
                  <a:schemeClr val="tx1"/>
                </a:solidFill>
                <a:latin typeface="Tahoma" panose="020B0604030504040204" pitchFamily="34" charset="0"/>
              </a:defRPr>
            </a:lvl6pPr>
            <a:lvl7pPr marL="2971800" indent="-228600" eaLnBrk="0" fontAlgn="base" hangingPunct="0">
              <a:spcBef>
                <a:spcPct val="0"/>
              </a:spcBef>
              <a:spcAft>
                <a:spcPct val="0"/>
              </a:spcAft>
              <a:defRPr sz="3200">
                <a:solidFill>
                  <a:schemeClr val="tx1"/>
                </a:solidFill>
                <a:latin typeface="Tahoma" panose="020B0604030504040204" pitchFamily="34" charset="0"/>
              </a:defRPr>
            </a:lvl7pPr>
            <a:lvl8pPr marL="3429000" indent="-228600" eaLnBrk="0" fontAlgn="base" hangingPunct="0">
              <a:spcBef>
                <a:spcPct val="0"/>
              </a:spcBef>
              <a:spcAft>
                <a:spcPct val="0"/>
              </a:spcAft>
              <a:defRPr sz="3200">
                <a:solidFill>
                  <a:schemeClr val="tx1"/>
                </a:solidFill>
                <a:latin typeface="Tahoma" panose="020B0604030504040204" pitchFamily="34" charset="0"/>
              </a:defRPr>
            </a:lvl8pPr>
            <a:lvl9pPr marL="3886200" indent="-228600" eaLnBrk="0" fontAlgn="base" hangingPunct="0">
              <a:spcBef>
                <a:spcPct val="0"/>
              </a:spcBef>
              <a:spcAft>
                <a:spcPct val="0"/>
              </a:spcAft>
              <a:defRPr sz="3200">
                <a:solidFill>
                  <a:schemeClr val="tx1"/>
                </a:solidFill>
                <a:latin typeface="Tahoma" panose="020B0604030504040204" pitchFamily="34" charset="0"/>
              </a:defRPr>
            </a:lvl9pPr>
          </a:lstStyle>
          <a:p>
            <a:r>
              <a:rPr lang="en-US" altLang="en-US" sz="1600">
                <a:solidFill>
                  <a:srgbClr val="FF0000"/>
                </a:solidFill>
                <a:latin typeface="Times New Roman" panose="02020603050405020304" pitchFamily="18" charset="0"/>
                <a:cs typeface="Times New Roman" panose="02020603050405020304" pitchFamily="18" charset="0"/>
              </a:rPr>
              <a:t>2PL</a:t>
            </a:r>
          </a:p>
        </p:txBody>
      </p:sp>
      <p:sp>
        <p:nvSpPr>
          <p:cNvPr id="122890" name="Oval 10"/>
          <p:cNvSpPr>
            <a:spLocks noChangeArrowheads="1"/>
          </p:cNvSpPr>
          <p:nvPr/>
        </p:nvSpPr>
        <p:spPr bwMode="auto">
          <a:xfrm>
            <a:off x="3079750" y="2227263"/>
            <a:ext cx="3803650" cy="1589087"/>
          </a:xfrm>
          <a:prstGeom prst="ellipse">
            <a:avLst/>
          </a:prstGeom>
          <a:noFill/>
          <a:ln w="381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defRPr sz="3200">
                <a:solidFill>
                  <a:schemeClr val="tx1"/>
                </a:solidFill>
                <a:latin typeface="Tahoma" panose="020B0604030504040204" pitchFamily="34" charset="0"/>
              </a:defRPr>
            </a:lvl1pPr>
            <a:lvl2pPr marL="742950" indent="-285750">
              <a:defRPr sz="3200">
                <a:solidFill>
                  <a:schemeClr val="tx1"/>
                </a:solidFill>
                <a:latin typeface="Tahoma" panose="020B0604030504040204" pitchFamily="34" charset="0"/>
              </a:defRPr>
            </a:lvl2pPr>
            <a:lvl3pPr marL="1143000" indent="-228600">
              <a:defRPr sz="3200">
                <a:solidFill>
                  <a:schemeClr val="tx1"/>
                </a:solidFill>
                <a:latin typeface="Tahoma" panose="020B0604030504040204" pitchFamily="34" charset="0"/>
              </a:defRPr>
            </a:lvl3pPr>
            <a:lvl4pPr marL="1600200" indent="-228600">
              <a:defRPr sz="3200">
                <a:solidFill>
                  <a:schemeClr val="tx1"/>
                </a:solidFill>
                <a:latin typeface="Tahoma" panose="020B0604030504040204" pitchFamily="34" charset="0"/>
              </a:defRPr>
            </a:lvl4pPr>
            <a:lvl5pPr marL="2057400" indent="-228600">
              <a:defRPr sz="3200">
                <a:solidFill>
                  <a:schemeClr val="tx1"/>
                </a:solidFill>
                <a:latin typeface="Tahoma" panose="020B0604030504040204" pitchFamily="34" charset="0"/>
              </a:defRPr>
            </a:lvl5pPr>
            <a:lvl6pPr marL="2514600" indent="-228600" eaLnBrk="0" fontAlgn="base" hangingPunct="0">
              <a:spcBef>
                <a:spcPct val="0"/>
              </a:spcBef>
              <a:spcAft>
                <a:spcPct val="0"/>
              </a:spcAft>
              <a:defRPr sz="3200">
                <a:solidFill>
                  <a:schemeClr val="tx1"/>
                </a:solidFill>
                <a:latin typeface="Tahoma" panose="020B0604030504040204" pitchFamily="34" charset="0"/>
              </a:defRPr>
            </a:lvl6pPr>
            <a:lvl7pPr marL="2971800" indent="-228600" eaLnBrk="0" fontAlgn="base" hangingPunct="0">
              <a:spcBef>
                <a:spcPct val="0"/>
              </a:spcBef>
              <a:spcAft>
                <a:spcPct val="0"/>
              </a:spcAft>
              <a:defRPr sz="3200">
                <a:solidFill>
                  <a:schemeClr val="tx1"/>
                </a:solidFill>
                <a:latin typeface="Tahoma" panose="020B0604030504040204" pitchFamily="34" charset="0"/>
              </a:defRPr>
            </a:lvl7pPr>
            <a:lvl8pPr marL="3429000" indent="-228600" eaLnBrk="0" fontAlgn="base" hangingPunct="0">
              <a:spcBef>
                <a:spcPct val="0"/>
              </a:spcBef>
              <a:spcAft>
                <a:spcPct val="0"/>
              </a:spcAft>
              <a:defRPr sz="3200">
                <a:solidFill>
                  <a:schemeClr val="tx1"/>
                </a:solidFill>
                <a:latin typeface="Tahoma" panose="020B0604030504040204" pitchFamily="34" charset="0"/>
              </a:defRPr>
            </a:lvl8pPr>
            <a:lvl9pPr marL="3886200" indent="-228600" eaLnBrk="0" fontAlgn="base" hangingPunct="0">
              <a:spcBef>
                <a:spcPct val="0"/>
              </a:spcBef>
              <a:spcAft>
                <a:spcPct val="0"/>
              </a:spcAft>
              <a:defRPr sz="3200">
                <a:solidFill>
                  <a:schemeClr val="tx1"/>
                </a:solidFill>
                <a:latin typeface="Tahoma" panose="020B0604030504040204" pitchFamily="34" charset="0"/>
              </a:defRPr>
            </a:lvl9pPr>
          </a:lstStyle>
          <a:p>
            <a:pPr algn="ctr" eaLnBrk="1" hangingPunct="1">
              <a:spcBef>
                <a:spcPct val="50000"/>
              </a:spcBef>
            </a:pPr>
            <a:endParaRPr lang="en-US" altLang="en-US"/>
          </a:p>
        </p:txBody>
      </p:sp>
      <p:sp>
        <p:nvSpPr>
          <p:cNvPr id="122891" name="TextBox 11"/>
          <p:cNvSpPr txBox="1">
            <a:spLocks noChangeArrowheads="1"/>
          </p:cNvSpPr>
          <p:nvPr/>
        </p:nvSpPr>
        <p:spPr bwMode="auto">
          <a:xfrm>
            <a:off x="4589463" y="3405188"/>
            <a:ext cx="6318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Tahoma" panose="020B0604030504040204" pitchFamily="34" charset="0"/>
              </a:defRPr>
            </a:lvl1pPr>
            <a:lvl2pPr marL="742950" indent="-285750">
              <a:defRPr sz="3200">
                <a:solidFill>
                  <a:schemeClr val="tx1"/>
                </a:solidFill>
                <a:latin typeface="Tahoma" panose="020B0604030504040204" pitchFamily="34" charset="0"/>
              </a:defRPr>
            </a:lvl2pPr>
            <a:lvl3pPr marL="1143000" indent="-228600">
              <a:defRPr sz="3200">
                <a:solidFill>
                  <a:schemeClr val="tx1"/>
                </a:solidFill>
                <a:latin typeface="Tahoma" panose="020B0604030504040204" pitchFamily="34" charset="0"/>
              </a:defRPr>
            </a:lvl3pPr>
            <a:lvl4pPr marL="1600200" indent="-228600">
              <a:defRPr sz="3200">
                <a:solidFill>
                  <a:schemeClr val="tx1"/>
                </a:solidFill>
                <a:latin typeface="Tahoma" panose="020B0604030504040204" pitchFamily="34" charset="0"/>
              </a:defRPr>
            </a:lvl4pPr>
            <a:lvl5pPr marL="2057400" indent="-228600">
              <a:defRPr sz="3200">
                <a:solidFill>
                  <a:schemeClr val="tx1"/>
                </a:solidFill>
                <a:latin typeface="Tahoma" panose="020B0604030504040204" pitchFamily="34" charset="0"/>
              </a:defRPr>
            </a:lvl5pPr>
            <a:lvl6pPr marL="2514600" indent="-228600" eaLnBrk="0" fontAlgn="base" hangingPunct="0">
              <a:spcBef>
                <a:spcPct val="0"/>
              </a:spcBef>
              <a:spcAft>
                <a:spcPct val="0"/>
              </a:spcAft>
              <a:defRPr sz="3200">
                <a:solidFill>
                  <a:schemeClr val="tx1"/>
                </a:solidFill>
                <a:latin typeface="Tahoma" panose="020B0604030504040204" pitchFamily="34" charset="0"/>
              </a:defRPr>
            </a:lvl6pPr>
            <a:lvl7pPr marL="2971800" indent="-228600" eaLnBrk="0" fontAlgn="base" hangingPunct="0">
              <a:spcBef>
                <a:spcPct val="0"/>
              </a:spcBef>
              <a:spcAft>
                <a:spcPct val="0"/>
              </a:spcAft>
              <a:defRPr sz="3200">
                <a:solidFill>
                  <a:schemeClr val="tx1"/>
                </a:solidFill>
                <a:latin typeface="Tahoma" panose="020B0604030504040204" pitchFamily="34" charset="0"/>
              </a:defRPr>
            </a:lvl7pPr>
            <a:lvl8pPr marL="3429000" indent="-228600" eaLnBrk="0" fontAlgn="base" hangingPunct="0">
              <a:spcBef>
                <a:spcPct val="0"/>
              </a:spcBef>
              <a:spcAft>
                <a:spcPct val="0"/>
              </a:spcAft>
              <a:defRPr sz="3200">
                <a:solidFill>
                  <a:schemeClr val="tx1"/>
                </a:solidFill>
                <a:latin typeface="Tahoma" panose="020B0604030504040204" pitchFamily="34" charset="0"/>
              </a:defRPr>
            </a:lvl8pPr>
            <a:lvl9pPr marL="3886200" indent="-228600" eaLnBrk="0" fontAlgn="base" hangingPunct="0">
              <a:spcBef>
                <a:spcPct val="0"/>
              </a:spcBef>
              <a:spcAft>
                <a:spcPct val="0"/>
              </a:spcAft>
              <a:defRPr sz="3200">
                <a:solidFill>
                  <a:schemeClr val="tx1"/>
                </a:solidFill>
                <a:latin typeface="Tahoma" panose="020B0604030504040204" pitchFamily="34" charset="0"/>
              </a:defRPr>
            </a:lvl9pPr>
          </a:lstStyle>
          <a:p>
            <a:r>
              <a:rPr lang="en-US" altLang="en-US" sz="1600">
                <a:latin typeface="Times New Roman" panose="02020603050405020304" pitchFamily="18" charset="0"/>
                <a:cs typeface="Times New Roman" panose="02020603050405020304" pitchFamily="18" charset="0"/>
              </a:rPr>
              <a:t>serial</a:t>
            </a:r>
          </a:p>
        </p:txBody>
      </p:sp>
      <p:sp>
        <p:nvSpPr>
          <p:cNvPr id="122892" name="TextBox 9"/>
          <p:cNvSpPr txBox="1">
            <a:spLocks noChangeArrowheads="1"/>
          </p:cNvSpPr>
          <p:nvPr/>
        </p:nvSpPr>
        <p:spPr bwMode="auto">
          <a:xfrm>
            <a:off x="608013" y="5475288"/>
            <a:ext cx="1803400" cy="738187"/>
          </a:xfrm>
          <a:prstGeom prst="rect">
            <a:avLst/>
          </a:prstGeom>
          <a:solidFill>
            <a:srgbClr val="FFFF00"/>
          </a:solidFill>
          <a:ln w="9525">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solidFill>
                  <a:srgbClr val="00B050"/>
                </a:solidFill>
                <a:latin typeface="Times New Roman" panose="02020603050405020304" pitchFamily="18" charset="0"/>
                <a:cs typeface="Times New Roman" panose="02020603050405020304" pitchFamily="18" charset="0"/>
              </a:rPr>
              <a:t>Serializable schedule</a:t>
            </a:r>
            <a:r>
              <a:rPr lang="en-US" altLang="en-US" sz="1400">
                <a:latin typeface="Times New Roman" panose="02020603050405020304" pitchFamily="18" charset="0"/>
                <a:cs typeface="Times New Roman" panose="02020603050405020304" pitchFamily="18" charset="0"/>
              </a:rPr>
              <a:t>: equivalent to a serial schedule</a:t>
            </a:r>
          </a:p>
        </p:txBody>
      </p:sp>
      <p:sp>
        <p:nvSpPr>
          <p:cNvPr id="122893" name="TextBox 9"/>
          <p:cNvSpPr txBox="1">
            <a:spLocks noChangeArrowheads="1"/>
          </p:cNvSpPr>
          <p:nvPr/>
        </p:nvSpPr>
        <p:spPr bwMode="auto">
          <a:xfrm>
            <a:off x="2579688" y="5486400"/>
            <a:ext cx="2070100" cy="738188"/>
          </a:xfrm>
          <a:prstGeom prst="rect">
            <a:avLst/>
          </a:prstGeom>
          <a:solidFill>
            <a:srgbClr val="CCFF99"/>
          </a:solidFill>
          <a:ln w="9525">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solidFill>
                  <a:srgbClr val="7030A0"/>
                </a:solidFill>
                <a:latin typeface="Times New Roman" panose="02020603050405020304" pitchFamily="18" charset="0"/>
                <a:cs typeface="Times New Roman" panose="02020603050405020304" pitchFamily="18" charset="0"/>
              </a:rPr>
              <a:t>Conflict-serializable schedule</a:t>
            </a:r>
            <a:r>
              <a:rPr lang="en-US" altLang="en-US" sz="1400">
                <a:latin typeface="Times New Roman" panose="02020603050405020304" pitchFamily="18" charset="0"/>
                <a:cs typeface="Times New Roman" panose="02020603050405020304" pitchFamily="18" charset="0"/>
              </a:rPr>
              <a:t>: can be swapped into a serial schedule</a:t>
            </a:r>
          </a:p>
        </p:txBody>
      </p:sp>
      <p:sp>
        <p:nvSpPr>
          <p:cNvPr id="122894" name="TextBox 9"/>
          <p:cNvSpPr txBox="1">
            <a:spLocks noChangeArrowheads="1"/>
          </p:cNvSpPr>
          <p:nvPr/>
        </p:nvSpPr>
        <p:spPr bwMode="auto">
          <a:xfrm>
            <a:off x="4818063" y="5486400"/>
            <a:ext cx="1473200" cy="738188"/>
          </a:xfrm>
          <a:prstGeom prst="rect">
            <a:avLst/>
          </a:prstGeom>
          <a:solidFill>
            <a:srgbClr val="66FF33"/>
          </a:solidFill>
          <a:ln w="38100">
            <a:solidFill>
              <a:srgbClr val="FF0000"/>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solidFill>
                  <a:srgbClr val="FF0000"/>
                </a:solidFill>
                <a:latin typeface="Times New Roman" panose="02020603050405020304" pitchFamily="18" charset="0"/>
                <a:cs typeface="Times New Roman" panose="02020603050405020304" pitchFamily="18" charset="0"/>
              </a:rPr>
              <a:t>2PL</a:t>
            </a:r>
            <a:r>
              <a:rPr lang="en-US" altLang="en-US" sz="1400">
                <a:latin typeface="Times New Roman" panose="02020603050405020304" pitchFamily="18" charset="0"/>
                <a:cs typeface="Times New Roman" panose="02020603050405020304" pitchFamily="18" charset="0"/>
              </a:rPr>
              <a:t>: transactions locks before any unlock.</a:t>
            </a:r>
          </a:p>
        </p:txBody>
      </p:sp>
      <p:sp>
        <p:nvSpPr>
          <p:cNvPr id="122895" name="TextBox 9"/>
          <p:cNvSpPr txBox="1">
            <a:spLocks noChangeArrowheads="1"/>
          </p:cNvSpPr>
          <p:nvPr/>
        </p:nvSpPr>
        <p:spPr bwMode="auto">
          <a:xfrm>
            <a:off x="6461125" y="5486400"/>
            <a:ext cx="1990725" cy="738188"/>
          </a:xfrm>
          <a:prstGeom prst="rect">
            <a:avLst/>
          </a:prstGeom>
          <a:solidFill>
            <a:srgbClr val="92D050"/>
          </a:solidFill>
          <a:ln w="9525">
            <a:solidFill>
              <a:schemeClr val="tx1"/>
            </a:solidFill>
            <a:miter lim="800000"/>
            <a:headEnd/>
            <a:tailEnd/>
          </a:ln>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1400">
                <a:latin typeface="Times New Roman" panose="02020603050405020304" pitchFamily="18" charset="0"/>
                <a:cs typeface="Times New Roman" panose="02020603050405020304" pitchFamily="18" charset="0"/>
              </a:rPr>
              <a:t>Serial schedule: transactions are executed one after the other</a:t>
            </a:r>
          </a:p>
        </p:txBody>
      </p:sp>
    </p:spTree>
    <p:extLst>
      <p:ext uri="{BB962C8B-B14F-4D97-AF65-F5344CB8AC3E}">
        <p14:creationId xmlns:p14="http://schemas.microsoft.com/office/powerpoint/2010/main" val="328820411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Text Box 46"/>
          <p:cNvSpPr txBox="1">
            <a:spLocks noChangeArrowheads="1"/>
          </p:cNvSpPr>
          <p:nvPr/>
        </p:nvSpPr>
        <p:spPr bwMode="auto">
          <a:xfrm>
            <a:off x="1525588" y="1555750"/>
            <a:ext cx="6746875" cy="347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buFontTx/>
              <a:buNone/>
            </a:pPr>
            <a:r>
              <a:rPr lang="en-US" altLang="en-US" sz="4400">
                <a:latin typeface="Times New Roman" panose="02020603050405020304" pitchFamily="18" charset="0"/>
                <a:cs typeface="Times New Roman" panose="02020603050405020304" pitchFamily="18" charset="0"/>
              </a:rPr>
              <a:t>Beyond the simple 2PL protocol, it is all a matter of improving performance and allowing more concurrency …….</a:t>
            </a:r>
          </a:p>
        </p:txBody>
      </p:sp>
    </p:spTree>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rgbClr val="FF0000"/>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32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rgbClr val="FF0000"/>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32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31916</TotalTime>
  <Words>6265</Words>
  <Application>Microsoft Office PowerPoint</Application>
  <PresentationFormat>On-screen Show (4:3)</PresentationFormat>
  <Paragraphs>1377</Paragraphs>
  <Slides>47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47</vt:i4>
      </vt:variant>
    </vt:vector>
  </HeadingPairs>
  <TitlesOfParts>
    <vt:vector size="53" baseType="lpstr">
      <vt:lpstr>宋体</vt:lpstr>
      <vt:lpstr>Arial</vt:lpstr>
      <vt:lpstr>Tahoma</vt:lpstr>
      <vt:lpstr>Times New Roman</vt:lpstr>
      <vt:lpstr>Wingdings</vt:lpstr>
      <vt:lpstr>Default Design</vt:lpstr>
      <vt:lpstr>PowerPoint Presentation</vt:lpstr>
      <vt:lpstr>Tranactions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Schedule D</vt:lpstr>
      <vt:lpstr>Schedule D</vt:lpstr>
      <vt:lpstr>Schedule D</vt:lpstr>
      <vt:lpstr>PowerPoint Presentation</vt:lpstr>
      <vt:lpstr>PowerPoint Presentation</vt:lpstr>
      <vt:lpstr>Schedule D</vt:lpstr>
      <vt:lpstr>Schedule D</vt:lpstr>
      <vt:lpstr>Schedule D</vt:lpstr>
      <vt:lpstr>Schedule D</vt:lpstr>
      <vt:lpstr>Schedule D</vt:lpstr>
      <vt:lpstr>Schedule D</vt:lpstr>
      <vt:lpstr>Schedule D</vt:lpstr>
      <vt:lpstr>Schedule D</vt:lpstr>
      <vt:lpstr>Schedule D</vt:lpstr>
      <vt:lpstr>Schedule D</vt:lpstr>
      <vt:lpstr>Schedule D</vt:lpstr>
      <vt:lpstr>Schedule D</vt:lpstr>
      <vt:lpstr>Schedule D</vt:lpstr>
      <vt:lpstr>Schedule D</vt:lpstr>
      <vt:lpstr>Schedule D</vt:lpstr>
      <vt:lpstr>Schedule D</vt:lpstr>
      <vt:lpstr>Schedule D</vt:lpstr>
      <vt:lpstr>Schedule D</vt:lpstr>
      <vt:lpstr>Schedule D</vt:lpstr>
      <vt:lpstr>Schedule 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Stanford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245 Database System Principles</dc:title>
  <dc:creator>Zoltan Gyongyi</dc:creator>
  <cp:lastModifiedBy>Chen, Jianer</cp:lastModifiedBy>
  <cp:revision>494</cp:revision>
  <cp:lastPrinted>2000-02-18T01:00:30Z</cp:lastPrinted>
  <dcterms:created xsi:type="dcterms:W3CDTF">1999-07-13T19:55:20Z</dcterms:created>
  <dcterms:modified xsi:type="dcterms:W3CDTF">2024-04-26T17:32:18Z</dcterms:modified>
</cp:coreProperties>
</file>