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93" r:id="rId2"/>
    <p:sldId id="822" r:id="rId3"/>
    <p:sldId id="1077" r:id="rId4"/>
    <p:sldId id="962" r:id="rId5"/>
    <p:sldId id="968" r:id="rId6"/>
    <p:sldId id="974" r:id="rId7"/>
    <p:sldId id="975" r:id="rId8"/>
    <p:sldId id="976" r:id="rId9"/>
    <p:sldId id="981" r:id="rId10"/>
    <p:sldId id="982" r:id="rId11"/>
    <p:sldId id="983" r:id="rId12"/>
    <p:sldId id="984" r:id="rId13"/>
    <p:sldId id="985" r:id="rId14"/>
    <p:sldId id="986" r:id="rId15"/>
    <p:sldId id="987" r:id="rId16"/>
    <p:sldId id="988" r:id="rId17"/>
    <p:sldId id="989" r:id="rId18"/>
    <p:sldId id="990" r:id="rId19"/>
    <p:sldId id="1044" r:id="rId20"/>
    <p:sldId id="991" r:id="rId21"/>
    <p:sldId id="992" r:id="rId22"/>
    <p:sldId id="993" r:id="rId23"/>
    <p:sldId id="1001" r:id="rId24"/>
    <p:sldId id="1002" r:id="rId25"/>
    <p:sldId id="1003" r:id="rId26"/>
    <p:sldId id="1004" r:id="rId27"/>
    <p:sldId id="1005" r:id="rId28"/>
    <p:sldId id="1006" r:id="rId29"/>
    <p:sldId id="1007" r:id="rId30"/>
    <p:sldId id="1078" r:id="rId31"/>
    <p:sldId id="1047" r:id="rId32"/>
    <p:sldId id="1049" r:id="rId33"/>
    <p:sldId id="1050" r:id="rId34"/>
    <p:sldId id="1051" r:id="rId35"/>
    <p:sldId id="1052" r:id="rId36"/>
    <p:sldId id="1053" r:id="rId37"/>
    <p:sldId id="1054" r:id="rId38"/>
    <p:sldId id="1055" r:id="rId39"/>
    <p:sldId id="1056" r:id="rId40"/>
    <p:sldId id="1057" r:id="rId41"/>
    <p:sldId id="1058" r:id="rId42"/>
    <p:sldId id="1059" r:id="rId43"/>
    <p:sldId id="1060" r:id="rId44"/>
    <p:sldId id="1061" r:id="rId45"/>
    <p:sldId id="1062" r:id="rId46"/>
    <p:sldId id="1063" r:id="rId47"/>
    <p:sldId id="1064" r:id="rId48"/>
    <p:sldId id="1065" r:id="rId49"/>
    <p:sldId id="1066" r:id="rId50"/>
    <p:sldId id="1067" r:id="rId51"/>
    <p:sldId id="1068" r:id="rId52"/>
    <p:sldId id="1069" r:id="rId53"/>
    <p:sldId id="1070" r:id="rId54"/>
    <p:sldId id="1071" r:id="rId55"/>
    <p:sldId id="1072" r:id="rId56"/>
    <p:sldId id="1073" r:id="rId57"/>
    <p:sldId id="1074" r:id="rId58"/>
    <p:sldId id="1075" r:id="rId59"/>
    <p:sldId id="1076" r:id="rId60"/>
    <p:sldId id="655" r:id="rId61"/>
    <p:sldId id="656" r:id="rId62"/>
    <p:sldId id="657" r:id="rId63"/>
    <p:sldId id="658" r:id="rId64"/>
    <p:sldId id="1046" r:id="rId65"/>
    <p:sldId id="1040" r:id="rId66"/>
    <p:sldId id="1041" r:id="rId67"/>
    <p:sldId id="1042" r:id="rId68"/>
    <p:sldId id="1043" r:id="rId69"/>
    <p:sldId id="499" r:id="rId70"/>
    <p:sldId id="498" r:id="rId71"/>
    <p:sldId id="497" r:id="rId72"/>
    <p:sldId id="496" r:id="rId73"/>
    <p:sldId id="495" r:id="rId74"/>
    <p:sldId id="500" r:id="rId75"/>
    <p:sldId id="466" r:id="rId7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66FF33"/>
    <a:srgbClr val="CC3300"/>
    <a:srgbClr val="FF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3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64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5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02" tIns="47351" rIns="94702" bIns="47351" numCol="1" anchor="t" anchorCtr="0" compatLnSpc="1">
            <a:prstTxWarp prst="textNoShape">
              <a:avLst/>
            </a:prstTxWarp>
          </a:bodyPr>
          <a:lstStyle>
            <a:lvl1pPr algn="l" defTabSz="947738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9888" y="0"/>
            <a:ext cx="313531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02" tIns="47351" rIns="94702" bIns="47351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5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7488"/>
            <a:ext cx="31353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02" tIns="47351" rIns="94702" bIns="47351" numCol="1" anchor="b" anchorCtr="0" compatLnSpc="1">
            <a:prstTxWarp prst="textNoShape">
              <a:avLst/>
            </a:prstTxWarp>
          </a:bodyPr>
          <a:lstStyle>
            <a:lvl1pPr algn="l" defTabSz="947738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5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9888" y="9107488"/>
            <a:ext cx="313531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02" tIns="47351" rIns="94702" bIns="4735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fld id="{08470672-DA1D-461C-A24D-DF63F6AE5E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44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6" rIns="96653" bIns="48326" numCol="1" anchor="t" anchorCtr="0" compatLnSpc="1">
            <a:prstTxWarp prst="textNoShape">
              <a:avLst/>
            </a:prstTxWarp>
          </a:bodyPr>
          <a:lstStyle>
            <a:lvl1pPr algn="l" defTabSz="966788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6" rIns="96653" bIns="48326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6" rIns="96653" bIns="48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6" rIns="96653" bIns="48326" numCol="1" anchor="b" anchorCtr="0" compatLnSpc="1">
            <a:prstTxWarp prst="textNoShape">
              <a:avLst/>
            </a:prstTxWarp>
          </a:bodyPr>
          <a:lstStyle>
            <a:lvl1pPr algn="l" defTabSz="966788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6" rIns="96653" bIns="48326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BECFA98B-FFA6-46BC-8AD4-8E1932917A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55480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BD10A-D378-4CCF-8485-42F5C02F52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756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BAC6C-B81E-4E53-A52F-5578F6DAB1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792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92BE2-BEAF-4A12-BB5D-5ED8031BCA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082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9A806-A132-474B-9ED4-5971C92618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633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D3F47-A79F-4715-9376-E1AF1E5F45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46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9ABA2-C947-47D3-8AA4-5F99ACD0A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4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476D7-31E9-4B0A-B654-BC9E5157C2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24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C45B0-74E1-4693-A4BF-8C39DD69FD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061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A8C29-CA06-45ED-82B3-3CF9C7873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51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C354B-55A2-4E72-83D3-DE1098C23B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85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413A7-1334-42E7-A930-7C4B1D2224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413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18F06266-031F-4FD8-AF8A-E289BAFDE5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36: Undo</a:t>
            </a:r>
            <a:r>
              <a:rPr lang="en-US" altLang="zh-CN" sz="1400">
                <a:ea typeface="宋体" panose="02010600030101010101" pitchFamily="2" charset="-122"/>
              </a:rPr>
              <a:t>/Redo-Logging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364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5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363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355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362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2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361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360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356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254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6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357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7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357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596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3597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8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9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0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1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3602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3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60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lock table</a:t>
            </a:r>
          </a:p>
        </p:txBody>
      </p:sp>
    </p:spTree>
    <p:extLst>
      <p:ext uri="{BB962C8B-B14F-4D97-AF65-F5344CB8AC3E}">
        <p14:creationId xmlns:p14="http://schemas.microsoft.com/office/powerpoint/2010/main" val="1420113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440678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Redo-log: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0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0901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80902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4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80904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6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70580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Redo-log record &lt;T, commit&gt; has not reached disk, then 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425252" y="3057525"/>
            <a:ext cx="1048323" cy="9048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918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43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87045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1406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 rule (Rule R1):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Redo-log for T (including &lt;T, commit&gt;) reaches disk before any change by T reaches disk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46" name="TextBox 12"/>
          <p:cNvSpPr txBox="1">
            <a:spLocks noChangeArrowheads="1"/>
          </p:cNvSpPr>
          <p:nvPr/>
        </p:nvSpPr>
        <p:spPr bwMode="auto">
          <a:xfrm>
            <a:off x="7716838" y="2695575"/>
            <a:ext cx="862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</a:rPr>
              <a:t>&lt;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100">
                <a:solidFill>
                  <a:srgbClr val="FFC000"/>
                </a:solidFill>
              </a:rPr>
              <a:t>&gt;</a:t>
            </a:r>
          </a:p>
        </p:txBody>
      </p:sp>
      <p:sp>
        <p:nvSpPr>
          <p:cNvPr id="87047" name="TextBox 13"/>
          <p:cNvSpPr txBox="1">
            <a:spLocks noChangeArrowheads="1"/>
          </p:cNvSpPr>
          <p:nvPr/>
        </p:nvSpPr>
        <p:spPr bwMode="auto">
          <a:xfrm rot="5400000">
            <a:off x="8019256" y="2853532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48" name="TextBox 44"/>
          <p:cNvSpPr txBox="1">
            <a:spLocks noChangeArrowheads="1"/>
          </p:cNvSpPr>
          <p:nvPr/>
        </p:nvSpPr>
        <p:spPr bwMode="auto">
          <a:xfrm>
            <a:off x="7705725" y="4078288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87049" name="TextBox 45"/>
          <p:cNvSpPr txBox="1">
            <a:spLocks noChangeArrowheads="1"/>
          </p:cNvSpPr>
          <p:nvPr/>
        </p:nvSpPr>
        <p:spPr bwMode="auto">
          <a:xfrm rot="5400000">
            <a:off x="8032751" y="5005387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50" name="TextBox 46"/>
          <p:cNvSpPr txBox="1">
            <a:spLocks noChangeArrowheads="1"/>
          </p:cNvSpPr>
          <p:nvPr/>
        </p:nvSpPr>
        <p:spPr bwMode="auto">
          <a:xfrm rot="5400000">
            <a:off x="8014494" y="4391819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705850" y="2543175"/>
            <a:ext cx="9525" cy="3144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52" name="TextBox 12"/>
          <p:cNvSpPr txBox="1">
            <a:spLocks noChangeArrowheads="1"/>
          </p:cNvSpPr>
          <p:nvPr/>
        </p:nvSpPr>
        <p:spPr bwMode="auto">
          <a:xfrm>
            <a:off x="7835900" y="4684713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1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3" name="TextBox 13"/>
          <p:cNvSpPr txBox="1">
            <a:spLocks noChangeArrowheads="1"/>
          </p:cNvSpPr>
          <p:nvPr/>
        </p:nvSpPr>
        <p:spPr bwMode="auto">
          <a:xfrm rot="5400000">
            <a:off x="8008144" y="20724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54" name="TextBox 12"/>
          <p:cNvSpPr txBox="1">
            <a:spLocks noChangeArrowheads="1"/>
          </p:cNvSpPr>
          <p:nvPr/>
        </p:nvSpPr>
        <p:spPr bwMode="auto">
          <a:xfrm>
            <a:off x="7751763" y="2506663"/>
            <a:ext cx="787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start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7055" name="TextBox 12"/>
          <p:cNvSpPr txBox="1">
            <a:spLocks noChangeArrowheads="1"/>
          </p:cNvSpPr>
          <p:nvPr/>
        </p:nvSpPr>
        <p:spPr bwMode="auto">
          <a:xfrm>
            <a:off x="7740650" y="339725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</a:rPr>
              <a:t>&lt;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100">
                <a:solidFill>
                  <a:srgbClr val="7030A0"/>
                </a:solidFill>
              </a:rPr>
              <a:t>&gt;</a:t>
            </a:r>
          </a:p>
        </p:txBody>
      </p:sp>
      <p:sp>
        <p:nvSpPr>
          <p:cNvPr id="87056" name="TextBox 12"/>
          <p:cNvSpPr txBox="1">
            <a:spLocks noChangeArrowheads="1"/>
          </p:cNvSpPr>
          <p:nvPr/>
        </p:nvSpPr>
        <p:spPr bwMode="auto">
          <a:xfrm>
            <a:off x="7735888" y="3200400"/>
            <a:ext cx="8620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&lt;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100"/>
              <a:t>&gt;</a:t>
            </a:r>
          </a:p>
        </p:txBody>
      </p:sp>
      <p:sp>
        <p:nvSpPr>
          <p:cNvPr id="87057" name="TextBox 12"/>
          <p:cNvSpPr txBox="1">
            <a:spLocks noChangeArrowheads="1"/>
          </p:cNvSpPr>
          <p:nvPr/>
        </p:nvSpPr>
        <p:spPr bwMode="auto">
          <a:xfrm>
            <a:off x="7742238" y="3875088"/>
            <a:ext cx="862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1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100">
                <a:solidFill>
                  <a:srgbClr val="00B050"/>
                </a:solidFill>
              </a:rPr>
              <a:t>&gt;</a:t>
            </a:r>
          </a:p>
        </p:txBody>
      </p:sp>
      <p:sp>
        <p:nvSpPr>
          <p:cNvPr id="87058" name="TextBox 12"/>
          <p:cNvSpPr txBox="1">
            <a:spLocks noChangeArrowheads="1"/>
          </p:cNvSpPr>
          <p:nvPr/>
        </p:nvSpPr>
        <p:spPr bwMode="auto">
          <a:xfrm>
            <a:off x="7840663" y="5314950"/>
            <a:ext cx="636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1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9" name="TextBox 12"/>
          <p:cNvSpPr txBox="1">
            <a:spLocks noChangeArrowheads="1"/>
          </p:cNvSpPr>
          <p:nvPr/>
        </p:nvSpPr>
        <p:spPr bwMode="auto">
          <a:xfrm>
            <a:off x="7842250" y="4256088"/>
            <a:ext cx="636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11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0" name="TextBox 12"/>
          <p:cNvSpPr txBox="1">
            <a:spLocks noChangeArrowheads="1"/>
          </p:cNvSpPr>
          <p:nvPr/>
        </p:nvSpPr>
        <p:spPr bwMode="auto">
          <a:xfrm>
            <a:off x="7853363" y="4878388"/>
            <a:ext cx="636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New V</a:t>
            </a:r>
            <a:r>
              <a:rPr lang="en-US" altLang="en-US" sz="11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1" name="TextBox 13"/>
          <p:cNvSpPr txBox="1">
            <a:spLocks noChangeArrowheads="1"/>
          </p:cNvSpPr>
          <p:nvPr/>
        </p:nvSpPr>
        <p:spPr bwMode="auto">
          <a:xfrm rot="5400000">
            <a:off x="8022431" y="3547270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062" name="TextBox 58"/>
          <p:cNvSpPr txBox="1">
            <a:spLocks noChangeArrowheads="1"/>
          </p:cNvSpPr>
          <p:nvPr/>
        </p:nvSpPr>
        <p:spPr bwMode="auto">
          <a:xfrm rot="5400000">
            <a:off x="7317581" y="3994944"/>
            <a:ext cx="3154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 values reach disk</a:t>
            </a:r>
          </a:p>
        </p:txBody>
      </p:sp>
      <p:sp>
        <p:nvSpPr>
          <p:cNvPr id="87063" name="TextBox 59"/>
          <p:cNvSpPr txBox="1">
            <a:spLocks noChangeArrowheads="1"/>
          </p:cNvSpPr>
          <p:nvPr/>
        </p:nvSpPr>
        <p:spPr bwMode="auto">
          <a:xfrm rot="5400000">
            <a:off x="8039101" y="54657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740650" y="2085975"/>
            <a:ext cx="827088" cy="39449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1446213" y="3917950"/>
            <a:ext cx="5368925" cy="2387600"/>
          </a:xfrm>
          <a:prstGeom prst="wedgeRoundRectCallout">
            <a:avLst>
              <a:gd name="adj1" fmla="val -20980"/>
              <a:gd name="adj2" fmla="val -6875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Log-record of all results of T reaches disk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before T’s costly disk I/O’s;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One flush-log is sufficient for the entire T-log;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Drawback: needs main memory space to hold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intermediate results</a:t>
            </a:r>
          </a:p>
        </p:txBody>
      </p:sp>
    </p:spTree>
    <p:extLst>
      <p:ext uri="{BB962C8B-B14F-4D97-AF65-F5344CB8AC3E}">
        <p14:creationId xmlns:p14="http://schemas.microsoft.com/office/powerpoint/2010/main" val="3164038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187" name="TextBox 1"/>
          <p:cNvSpPr txBox="1">
            <a:spLocks noChangeArrowheads="1"/>
          </p:cNvSpPr>
          <p:nvPr/>
        </p:nvSpPr>
        <p:spPr bwMode="auto">
          <a:xfrm>
            <a:off x="2590800" y="1917700"/>
            <a:ext cx="395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Redo-logging</a:t>
            </a:r>
          </a:p>
        </p:txBody>
      </p:sp>
      <p:sp>
        <p:nvSpPr>
          <p:cNvPr id="93188" name="TextBox 2"/>
          <p:cNvSpPr txBox="1">
            <a:spLocks noChangeArrowheads="1"/>
          </p:cNvSpPr>
          <p:nvPr/>
        </p:nvSpPr>
        <p:spPr bwMode="auto">
          <a:xfrm>
            <a:off x="781050" y="2511425"/>
            <a:ext cx="3686175" cy="3478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by T. </a:t>
            </a:r>
          </a:p>
        </p:txBody>
      </p:sp>
      <p:sp>
        <p:nvSpPr>
          <p:cNvPr id="93189" name="TextBox 7"/>
          <p:cNvSpPr txBox="1">
            <a:spLocks noChangeArrowheads="1"/>
          </p:cNvSpPr>
          <p:nvPr/>
        </p:nvSpPr>
        <p:spPr bwMode="auto">
          <a:xfrm>
            <a:off x="4592638" y="2511425"/>
            <a:ext cx="3657600" cy="2862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Redo by assigning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897188" y="139700"/>
            <a:ext cx="35560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zh-CN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  <a:endParaRPr lang="en-US" altLang="en-US" kern="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917575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Redo-logging: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disk, then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changes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</p:spTree>
    <p:extLst>
      <p:ext uri="{BB962C8B-B14F-4D97-AF65-F5344CB8AC3E}">
        <p14:creationId xmlns:p14="http://schemas.microsoft.com/office/powerpoint/2010/main" val="508652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1BEF92-D415-4FFB-9307-F7EEDF82B4B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21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5099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Example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983162" cy="349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2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AF2ECD-35B2-4640-82E9-3C948AFB4EA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421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421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421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422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422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422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422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422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422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12842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94227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</p:spTree>
    <p:extLst>
      <p:ext uri="{BB962C8B-B14F-4D97-AF65-F5344CB8AC3E}">
        <p14:creationId xmlns:p14="http://schemas.microsoft.com/office/powerpoint/2010/main" val="648770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214E7B-91D5-4FC7-B3A6-0A83515737D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66FE3A9-6EE0-409E-A64D-95A227DFC29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523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523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523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9523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9524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9524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9524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9524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9524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524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9524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85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51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(no output(A) is allowed yet);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Flush memory-log to disk;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Perform output(A) for disk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elements A that were written by T. </a:t>
            </a:r>
          </a:p>
        </p:txBody>
      </p:sp>
    </p:spTree>
    <p:extLst>
      <p:ext uri="{BB962C8B-B14F-4D97-AF65-F5344CB8AC3E}">
        <p14:creationId xmlns:p14="http://schemas.microsoft.com/office/powerpoint/2010/main" val="2586934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6841A8-DFC5-4686-9203-7A216D25FDC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3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C391A6C-25ED-44BD-BCAD-EC9C2AA99B4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035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035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035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036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036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036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036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003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6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</p:spTree>
    <p:extLst>
      <p:ext uri="{BB962C8B-B14F-4D97-AF65-F5344CB8AC3E}">
        <p14:creationId xmlns:p14="http://schemas.microsoft.com/office/powerpoint/2010/main" val="3512214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6115E5-441B-48C2-92E0-0367205AC8B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7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2C6A5F5-0572-4E2A-89CD-EA499AA8F6B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138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138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138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138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138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138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138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139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9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1393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139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1395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</p:spTree>
    <p:extLst>
      <p:ext uri="{BB962C8B-B14F-4D97-AF65-F5344CB8AC3E}">
        <p14:creationId xmlns:p14="http://schemas.microsoft.com/office/powerpoint/2010/main" val="2692993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760D39-B662-403E-AAFB-D46F8EB6D4B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4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EF3469-8F60-4E0A-9333-3C47D38A7A3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45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445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445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446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0446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0446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172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93688" y="4352925"/>
            <a:ext cx="3082925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6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44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446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446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4470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152663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760D39-B662-403E-AAFB-D46F8EB6D4B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4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EF3469-8F60-4E0A-9333-3C47D38A7A3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45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445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445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446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0446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0446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172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93688" y="4352925"/>
            <a:ext cx="3082925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6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44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446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446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4470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6896100" y="4830763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30028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B7420D-FBCF-426A-8454-5243AF58847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7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D4FDA1B-90DD-4C86-8DEA-EDC30EB8E82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547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547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548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548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0548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548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362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80988" y="4144963"/>
            <a:ext cx="3084512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9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549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549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549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549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443799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B7420D-FBCF-426A-8454-5243AF58847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7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D4FDA1B-90DD-4C86-8DEA-EDC30EB8E82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547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547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548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548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0548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5874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0548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29920"/>
              <a:gd name="adj2" fmla="val -1362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80988" y="4144963"/>
            <a:ext cx="3084512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9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549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549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549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549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6896100" y="4830763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99664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AC55E3-2122-4F0D-A953-1C2C7D2D921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4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A60981B-F046-465C-A561-890E68A94E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650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650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650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650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650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651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2031"/>
              <a:gd name="adj2" fmla="val -1579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57175" y="3949700"/>
            <a:ext cx="3082925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51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651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651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6517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6518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137081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AC55E3-2122-4F0D-A953-1C2C7D2D921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4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A60981B-F046-465C-A561-890E68A94E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650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0650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650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650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477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0650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5874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0651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2031"/>
              <a:gd name="adj2" fmla="val -1579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57175" y="3949700"/>
            <a:ext cx="3082925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51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651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651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6517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06518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6896100" y="4830763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54917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588405-FE53-4239-95BC-5C6B6260E57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5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5F3755F-376B-4FF4-8265-8A9F6C1B87D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957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957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957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0957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0957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0958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0958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0958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8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958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0958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09589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</p:spTree>
    <p:extLst>
      <p:ext uri="{BB962C8B-B14F-4D97-AF65-F5344CB8AC3E}">
        <p14:creationId xmlns:p14="http://schemas.microsoft.com/office/powerpoint/2010/main" val="2202686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7BB085-D401-4EDD-9E51-4A15F916007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5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A4B84D0-171B-49AF-BB6B-2AFA6D89AF9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05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105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5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05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06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06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06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06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61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061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061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061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061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</p:txBody>
      </p:sp>
      <p:sp>
        <p:nvSpPr>
          <p:cNvPr id="11061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10616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339626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7BB085-D401-4EDD-9E51-4A15F916007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5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A4B84D0-171B-49AF-BB6B-2AFA6D89AF9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05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105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5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05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06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06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06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06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61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061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061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0613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0614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522" cy="5847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  <p:sp>
        <p:nvSpPr>
          <p:cNvPr id="11061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10616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5269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15D2E1-4555-4C93-9FAB-941526AF47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303E441-1470-4469-BD55-FB2E97DA289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162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1162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162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162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62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62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62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162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162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162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163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23850" y="3590925"/>
            <a:ext cx="3084513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3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163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163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1637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1638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33813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</p:txBody>
      </p:sp>
      <p:sp>
        <p:nvSpPr>
          <p:cNvPr id="11163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11640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30&gt;</a:t>
            </a:r>
          </a:p>
        </p:txBody>
      </p:sp>
    </p:spTree>
    <p:extLst>
      <p:ext uri="{BB962C8B-B14F-4D97-AF65-F5344CB8AC3E}">
        <p14:creationId xmlns:p14="http://schemas.microsoft.com/office/powerpoint/2010/main" val="3447023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654C82-F359-468D-8D84-EDD0E22B7D3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58AD2C0-AC18-4DDE-B73C-0F5FC06838D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264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1264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264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4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4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5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265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265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265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265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5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2659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2660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2661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\\but write &lt;T, abort&gt; to disk-log</a:t>
            </a: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2662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33813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6662738" y="5006975"/>
            <a:ext cx="333375" cy="3175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544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6F508C-62FD-4FAB-9E78-7A29553A75E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6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AC31DB7-A05D-4CD5-BFEA-D3D287224DB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366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1367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1367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1367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1367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1367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1367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33087"/>
              <a:gd name="adj2" fmla="val -179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&lt;T, commit&gt; reaches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3754438"/>
            <a:ext cx="3084513" cy="317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8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3683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49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Redo-logging: Failure Recovery</a:t>
            </a:r>
          </a:p>
        </p:txBody>
      </p:sp>
      <p:sp>
        <p:nvSpPr>
          <p:cNvPr id="11368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t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B,t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13685" name="TextBox 7"/>
          <p:cNvSpPr txBox="1">
            <a:spLocks noChangeArrowheads="1"/>
          </p:cNvSpPr>
          <p:nvPr/>
        </p:nvSpPr>
        <p:spPr bwMode="auto">
          <a:xfrm>
            <a:off x="6219825" y="285750"/>
            <a:ext cx="2749550" cy="2032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Redo-log</a:t>
            </a:r>
            <a:endParaRPr lang="en-US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&lt;T, commit&gt; is not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Ignore 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\\but write &lt;T, abort&gt; to disk-log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For T with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each &lt;T, A,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</p:txBody>
      </p:sp>
      <p:sp>
        <p:nvSpPr>
          <p:cNvPr id="113686" name="TextBox 23"/>
          <p:cNvSpPr txBox="1">
            <a:spLocks noChangeArrowheads="1"/>
          </p:cNvSpPr>
          <p:nvPr/>
        </p:nvSpPr>
        <p:spPr bwMode="auto">
          <a:xfrm>
            <a:off x="6075363" y="4830763"/>
            <a:ext cx="641350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</p:spTree>
    <p:extLst>
      <p:ext uri="{BB962C8B-B14F-4D97-AF65-F5344CB8AC3E}">
        <p14:creationId xmlns:p14="http://schemas.microsoft.com/office/powerpoint/2010/main" val="2021817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9A5D87-77AA-46ED-96C7-041B98082DC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69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7DADAC9-9408-4761-8089-D5BCAF80F4B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4692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694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4695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4696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4697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4698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4699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4700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4701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4702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72022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96B22-BD97-4AD3-8830-5EECC829B05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7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46EE603-8F1F-4CDE-80F2-768A21741CC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5716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682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</p:txBody>
      </p:sp>
      <p:sp>
        <p:nvSpPr>
          <p:cNvPr id="115719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5720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5721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5722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5723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5724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5725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15726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5727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5728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39657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CBC964-E5DB-4CA2-8D30-C5B664F1A01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73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B7E2EE2-EB19-415F-A4F9-52CE186A326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6740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14462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elements in main memory that were written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by committed transactions to disk;</a:t>
            </a:r>
          </a:p>
        </p:txBody>
      </p:sp>
      <p:sp>
        <p:nvSpPr>
          <p:cNvPr id="116743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6744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6745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6746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6747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6748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6749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16750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6751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6752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6753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7038" y="39131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1378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DD41D1-47E7-491B-8130-F505D652634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7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3772353-579C-4DF2-B5A6-731C4CE8CBA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776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20367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elements in main memory that were written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by committed transactions to disk;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 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117767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7768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7769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7770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7771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7772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7773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17774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7775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117776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7777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7778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7038" y="39131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43863" y="47386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82423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FAC4FC-4DA0-43E5-98BA-9D1A6D643CC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78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23BDD94-E91D-4509-A3CD-754073FC1ED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8788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2505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elements in main memory that were written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by committed transactions to disk;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791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8792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8793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8794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8795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8796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8797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18798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8799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118800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118801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8802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8803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47038" y="39131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43863" y="47386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2423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Box 36"/>
          <p:cNvSpPr txBox="1">
            <a:spLocks noChangeArrowheads="1"/>
          </p:cNvSpPr>
          <p:nvPr/>
        </p:nvSpPr>
        <p:spPr bwMode="auto">
          <a:xfrm>
            <a:off x="7985125" y="14938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11981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ACBCCD-E168-4641-906F-F82B030CC06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81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273E14C-74BD-441C-865E-A6C50157E5E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9813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3095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elements in main memory that were written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by committed transactions to disk;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all log records before the earliest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 &lt;T</a:t>
            </a:r>
            <a:r>
              <a:rPr lang="en-US" altLang="en-US" sz="24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start&gt; among (T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can be ignored</a:t>
            </a:r>
          </a:p>
        </p:txBody>
      </p:sp>
      <p:sp>
        <p:nvSpPr>
          <p:cNvPr id="119816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9817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19818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19819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19820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9821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19822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19823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19824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119825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8027988" y="1038225"/>
            <a:ext cx="893762" cy="12573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9827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19828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19829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47038" y="39131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3863" y="47386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93022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DAD3F2-CB2E-4ED6-ADCE-D7143DA90EB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8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EEF035B-312A-4E72-808F-B5F3FC758F5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0836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21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Redo-logging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39830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elements in main memory that were written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by committed transactions to disk;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all log records before the earliest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 &lt;T</a:t>
            </a:r>
            <a:r>
              <a:rPr lang="en-US" altLang="en-US" sz="24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start&gt; among (T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can be ignored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if crash occurs between &lt;Start CKPT(T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and &lt;End CKPT&gt;, then look for a previous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&lt;End CKPT&gt;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839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0840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20841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20842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20843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20844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20845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20846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20847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CC"/>
                </a:solidFill>
              </a:rPr>
              <a:t>&lt;End CKPT&gt;</a:t>
            </a:r>
          </a:p>
        </p:txBody>
      </p:sp>
      <p:sp>
        <p:nvSpPr>
          <p:cNvPr id="120848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8027988" y="1038225"/>
            <a:ext cx="893762" cy="469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0850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20851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20852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7038" y="39131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0854" name="TextBox 36"/>
          <p:cNvSpPr txBox="1">
            <a:spLocks noChangeArrowheads="1"/>
          </p:cNvSpPr>
          <p:nvPr/>
        </p:nvSpPr>
        <p:spPr bwMode="auto">
          <a:xfrm>
            <a:off x="7985125" y="14938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43863" y="4738688"/>
            <a:ext cx="873125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changes by committed </a:t>
            </a:r>
            <a:r>
              <a:rPr lang="en-US" sz="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Xacts</a:t>
            </a:r>
            <a:r>
              <a:rPr lang="en-US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disk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59932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421377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15848743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195239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Undo/Redo 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884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2885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822450" cy="1938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22886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888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3258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and 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are recorded</a:t>
            </a: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743325" y="2622550"/>
            <a:ext cx="730250" cy="29368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890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2888" idx="1"/>
          </p:cNvCxnSpPr>
          <p:nvPr/>
        </p:nvCxnSpPr>
        <p:spPr>
          <a:xfrm flipH="1">
            <a:off x="3743325" y="2974975"/>
            <a:ext cx="730250" cy="1905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719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Undo/Redo 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08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3909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822450" cy="1938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23910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12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3258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and 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are recorded</a:t>
            </a: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743325" y="2622550"/>
            <a:ext cx="730250" cy="29368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14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3912" idx="1"/>
          </p:cNvCxnSpPr>
          <p:nvPr/>
        </p:nvCxnSpPr>
        <p:spPr>
          <a:xfrm flipH="1">
            <a:off x="3743325" y="2974975"/>
            <a:ext cx="730250" cy="1905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57118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Undo/Redo 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flexibility and compromise undo logging and redo logging (at the expense of using more space).</a:t>
            </a:r>
          </a:p>
        </p:txBody>
      </p:sp>
    </p:spTree>
    <p:extLst>
      <p:ext uri="{BB962C8B-B14F-4D97-AF65-F5344CB8AC3E}">
        <p14:creationId xmlns:p14="http://schemas.microsoft.com/office/powerpoint/2010/main" val="24550382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Undo/Redo 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32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4933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822450" cy="1938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24934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36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3258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and 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are recorded</a:t>
            </a: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743325" y="2622550"/>
            <a:ext cx="730250" cy="29368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38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4936" idx="1"/>
          </p:cNvCxnSpPr>
          <p:nvPr/>
        </p:nvCxnSpPr>
        <p:spPr>
          <a:xfrm flipH="1">
            <a:off x="3743325" y="2974975"/>
            <a:ext cx="730250" cy="1905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57118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Undo/Redo 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flexibility and compromise undo logging and redo logging (at the expense of using more space).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19750" y="2035175"/>
            <a:ext cx="3413125" cy="2495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Undo: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helps guarantee </a:t>
            </a:r>
          </a:p>
          <a:p>
            <a:pPr>
              <a:defRPr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Atomicity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transactions</a:t>
            </a:r>
          </a:p>
          <a:p>
            <a:pPr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commit later, more flush of </a:t>
            </a:r>
          </a:p>
          <a:p>
            <a:pPr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log files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Redo: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helps guarantee </a:t>
            </a:r>
          </a:p>
          <a:p>
            <a:pPr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Durability, but requires   </a:t>
            </a:r>
          </a:p>
          <a:p>
            <a:pPr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more main memory space </a:t>
            </a:r>
          </a:p>
        </p:txBody>
      </p:sp>
    </p:spTree>
    <p:extLst>
      <p:ext uri="{BB962C8B-B14F-4D97-AF65-F5344CB8AC3E}">
        <p14:creationId xmlns:p14="http://schemas.microsoft.com/office/powerpoint/2010/main" val="13855770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Undo/Redo 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Compromising undo logging and redo logging, increasing flexibility.</a:t>
            </a:r>
          </a:p>
        </p:txBody>
      </p:sp>
      <p:sp>
        <p:nvSpPr>
          <p:cNvPr id="125956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599238" cy="164941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(Rule UR):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 undo/redo log record must reach disk before the corresponding change reaches disk. 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957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5958" name="Group 28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25959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25960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5961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25962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964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965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5966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5967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25968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25969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5970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971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972" name="TextBox 12"/>
            <p:cNvSpPr txBox="1">
              <a:spLocks noChangeArrowheads="1"/>
            </p:cNvSpPr>
            <p:nvPr/>
          </p:nvSpPr>
          <p:spPr bwMode="auto">
            <a:xfrm>
              <a:off x="7620461" y="5249321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973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5974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25975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5822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979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</p:txBody>
      </p:sp>
      <p:grpSp>
        <p:nvGrpSpPr>
          <p:cNvPr id="126982" name="Group 26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26983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26984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6985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26986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988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989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6990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6991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26992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26993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6994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995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996" name="TextBox 12"/>
            <p:cNvSpPr txBox="1">
              <a:spLocks noChangeArrowheads="1"/>
            </p:cNvSpPr>
            <p:nvPr/>
          </p:nvSpPr>
          <p:spPr bwMode="auto">
            <a:xfrm>
              <a:off x="7620461" y="5249321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997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6998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26999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441818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03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log records for T have reaches disk (although we are not sure if the corresponding changes have also reached disk), so we have all information to Redo T;</a:t>
            </a:r>
          </a:p>
        </p:txBody>
      </p:sp>
      <p:grpSp>
        <p:nvGrpSpPr>
          <p:cNvPr id="128006" name="Group 26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28007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&lt;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0000"/>
                  </a:solidFill>
                </a:rPr>
                <a:t>&gt;</a:t>
              </a:r>
            </a:p>
          </p:txBody>
        </p:sp>
        <p:sp>
          <p:nvSpPr>
            <p:cNvPr id="128008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8009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28010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012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013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8014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8015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&lt;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FF0000"/>
                  </a:solidFill>
                </a:rPr>
                <a:t>&gt;</a:t>
              </a:r>
            </a:p>
          </p:txBody>
        </p:sp>
        <p:sp>
          <p:nvSpPr>
            <p:cNvPr id="128016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&lt;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solidFill>
                    <a:srgbClr val="FF0000"/>
                  </a:solidFill>
                </a:rPr>
                <a:t>&gt;</a:t>
              </a:r>
            </a:p>
          </p:txBody>
        </p:sp>
        <p:sp>
          <p:nvSpPr>
            <p:cNvPr id="128017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&lt;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FF0000"/>
                  </a:solidFill>
                </a:rPr>
                <a:t>&gt;</a:t>
              </a:r>
            </a:p>
          </p:txBody>
        </p:sp>
        <p:sp>
          <p:nvSpPr>
            <p:cNvPr id="128018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019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12"/>
            <p:cNvSpPr txBox="1">
              <a:spLocks noChangeArrowheads="1"/>
            </p:cNvSpPr>
            <p:nvPr/>
          </p:nvSpPr>
          <p:spPr bwMode="auto">
            <a:xfrm>
              <a:off x="7620035" y="5249863"/>
              <a:ext cx="90485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021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8022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28023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07451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027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log records for T have reaches disk (although we are not sure if the corresponding changes have also reached disk), so we have all information to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then we do not know if the log record for T is complete. However: </a:t>
            </a:r>
          </a:p>
        </p:txBody>
      </p:sp>
      <p:grpSp>
        <p:nvGrpSpPr>
          <p:cNvPr id="129030" name="Group 26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29031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29032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9033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29034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036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037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9038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29039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29040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29041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</a:rPr>
                <a:t>&lt;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</a:rPr>
                <a:t>&gt;</a:t>
              </a:r>
            </a:p>
          </p:txBody>
        </p:sp>
        <p:sp>
          <p:nvSpPr>
            <p:cNvPr id="129042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043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D1FFE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12"/>
            <p:cNvSpPr txBox="1">
              <a:spLocks noChangeArrowheads="1"/>
            </p:cNvSpPr>
            <p:nvPr/>
          </p:nvSpPr>
          <p:spPr bwMode="auto">
            <a:xfrm>
              <a:off x="7620035" y="5249863"/>
              <a:ext cx="90485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045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29046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29047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090223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51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grpSp>
        <p:nvGrpSpPr>
          <p:cNvPr id="130053" name="Group 29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30057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30058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0059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30060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062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0063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0064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30065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30066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30067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</a:rPr>
                <a:t>&lt;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</a:rPr>
                <a:t>&gt;</a:t>
              </a:r>
            </a:p>
          </p:txBody>
        </p:sp>
        <p:sp>
          <p:nvSpPr>
            <p:cNvPr id="130068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0069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D1FFE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12"/>
            <p:cNvSpPr txBox="1">
              <a:spLocks noChangeArrowheads="1"/>
            </p:cNvSpPr>
            <p:nvPr/>
          </p:nvSpPr>
          <p:spPr bwMode="auto">
            <a:xfrm>
              <a:off x="7620035" y="5249863"/>
              <a:ext cx="90485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0071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0072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30073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log records for T have reaches disk (although we are not sure if the corresponding changes have also reached disk), so we have all information to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then we do not know if the log record for T is complete. However: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If  record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is not in disk, then the corresponding  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change has not reached disk, yet, so we can ignore it;</a:t>
            </a:r>
          </a:p>
        </p:txBody>
      </p:sp>
      <p:sp>
        <p:nvSpPr>
          <p:cNvPr id="2" name="Oval 1"/>
          <p:cNvSpPr/>
          <p:nvPr/>
        </p:nvSpPr>
        <p:spPr>
          <a:xfrm>
            <a:off x="7543800" y="4202113"/>
            <a:ext cx="1050925" cy="3095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550150" y="4802188"/>
            <a:ext cx="1052513" cy="3095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143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075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log records for T have reaches disk (although we are not sure if the corresponding changes have also reached disk), so we have all information to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then we do not know if the log record for T is complete. However: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If  record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is not in disk, then the corresponding  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change has not reached disk, yet, so we can ignore it;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If record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is in disk, then, though we do not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know if the corresponding change has reached disk, Undoing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this action is always safe. </a:t>
            </a:r>
          </a:p>
        </p:txBody>
      </p:sp>
      <p:grpSp>
        <p:nvGrpSpPr>
          <p:cNvPr id="131078" name="Group 52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31082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31083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1084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31085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087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088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1089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31090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31091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31092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</a:rPr>
                <a:t>&lt;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</a:rPr>
                <a:t>&gt;</a:t>
              </a:r>
            </a:p>
          </p:txBody>
        </p:sp>
        <p:sp>
          <p:nvSpPr>
            <p:cNvPr id="131093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094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D1FF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D1FFE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12"/>
            <p:cNvSpPr txBox="1">
              <a:spLocks noChangeArrowheads="1"/>
            </p:cNvSpPr>
            <p:nvPr/>
          </p:nvSpPr>
          <p:spPr bwMode="auto">
            <a:xfrm>
              <a:off x="7620035" y="5249863"/>
              <a:ext cx="90485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096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1097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31098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D1FFE6"/>
                  </a:solidFill>
                </a:rPr>
                <a:t>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2" name="Oval 71"/>
          <p:cNvSpPr/>
          <p:nvPr/>
        </p:nvSpPr>
        <p:spPr>
          <a:xfrm>
            <a:off x="7550150" y="2717800"/>
            <a:ext cx="1052513" cy="230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558088" y="3214688"/>
            <a:ext cx="1052512" cy="219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535863" y="3622675"/>
            <a:ext cx="1052512" cy="2063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532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099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565150" y="2085975"/>
            <a:ext cx="6967538" cy="41513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9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when the system crashes, we can look at disk-log: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see &lt;T, commit&gt;, then all log records for T have reaches disk (although we are not sure if the corresponding changes have also reached disk), so we have all information to Redo T;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do not see &lt;T, commit&gt;, then we do not know if the log record for T is complete. However: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If  record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is not in disk, then the corresponding  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change has not reached disk, yet, so we can ignore it;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If record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&lt;T, V,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is in disk, then, though we do not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know if the corresponding change has reached disk, Undoing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this action is always safe. </a:t>
            </a:r>
          </a:p>
          <a:p>
            <a:pPr eaLnBrk="1" hangingPunct="1">
              <a:defRPr/>
            </a:pPr>
            <a:r>
              <a:rPr lang="en-US" altLang="en-US" sz="19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Redo should go forwards while Undo should go backwards. </a:t>
            </a:r>
          </a:p>
        </p:txBody>
      </p:sp>
      <p:grpSp>
        <p:nvGrpSpPr>
          <p:cNvPr id="132102" name="Group 45"/>
          <p:cNvGrpSpPr>
            <a:grpSpLocks/>
          </p:cNvGrpSpPr>
          <p:nvPr/>
        </p:nvGrpSpPr>
        <p:grpSpPr bwMode="auto">
          <a:xfrm>
            <a:off x="7543800" y="2085975"/>
            <a:ext cx="1504950" cy="3944938"/>
            <a:chOff x="7543837" y="2085975"/>
            <a:chExt cx="1504913" cy="3944938"/>
          </a:xfrm>
        </p:grpSpPr>
        <p:sp>
          <p:nvSpPr>
            <p:cNvPr id="132103" name="TextBox 12"/>
            <p:cNvSpPr txBox="1">
              <a:spLocks noChangeArrowheads="1"/>
            </p:cNvSpPr>
            <p:nvPr/>
          </p:nvSpPr>
          <p:spPr bwMode="auto">
            <a:xfrm>
              <a:off x="7544315" y="2695575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32104" name="TextBox 13"/>
            <p:cNvSpPr txBox="1">
              <a:spLocks noChangeArrowheads="1"/>
            </p:cNvSpPr>
            <p:nvPr/>
          </p:nvSpPr>
          <p:spPr bwMode="auto">
            <a:xfrm rot="5400000">
              <a:off x="7976126" y="2853532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2105" name="TextBox 44"/>
            <p:cNvSpPr txBox="1">
              <a:spLocks noChangeArrowheads="1"/>
            </p:cNvSpPr>
            <p:nvPr/>
          </p:nvSpPr>
          <p:spPr bwMode="auto">
            <a:xfrm>
              <a:off x="7610839" y="4397468"/>
              <a:ext cx="930275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32106" name="TextBox 46"/>
            <p:cNvSpPr txBox="1">
              <a:spLocks noChangeArrowheads="1"/>
            </p:cNvSpPr>
            <p:nvPr/>
          </p:nvSpPr>
          <p:spPr bwMode="auto">
            <a:xfrm rot="5400000">
              <a:off x="7971364" y="4952527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H="1">
              <a:off x="8705858" y="2543175"/>
              <a:ext cx="9525" cy="314483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108" name="TextBox 12"/>
            <p:cNvSpPr txBox="1">
              <a:spLocks noChangeArrowheads="1"/>
            </p:cNvSpPr>
            <p:nvPr/>
          </p:nvSpPr>
          <p:spPr bwMode="auto">
            <a:xfrm>
              <a:off x="7630250" y="3400426"/>
              <a:ext cx="89319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109" name="TextBox 13"/>
            <p:cNvSpPr txBox="1">
              <a:spLocks noChangeArrowheads="1"/>
            </p:cNvSpPr>
            <p:nvPr/>
          </p:nvSpPr>
          <p:spPr bwMode="auto">
            <a:xfrm rot="5400000">
              <a:off x="7982266" y="2072481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2110" name="TextBox 12"/>
            <p:cNvSpPr txBox="1">
              <a:spLocks noChangeArrowheads="1"/>
            </p:cNvSpPr>
            <p:nvPr/>
          </p:nvSpPr>
          <p:spPr bwMode="auto">
            <a:xfrm>
              <a:off x="7700007" y="2506663"/>
              <a:ext cx="78740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32111" name="TextBox 12"/>
            <p:cNvSpPr txBox="1">
              <a:spLocks noChangeArrowheads="1"/>
            </p:cNvSpPr>
            <p:nvPr/>
          </p:nvSpPr>
          <p:spPr bwMode="auto">
            <a:xfrm>
              <a:off x="7550876" y="3587022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32112" name="TextBox 12"/>
            <p:cNvSpPr txBox="1">
              <a:spLocks noChangeArrowheads="1"/>
            </p:cNvSpPr>
            <p:nvPr/>
          </p:nvSpPr>
          <p:spPr bwMode="auto">
            <a:xfrm>
              <a:off x="7554740" y="3200400"/>
              <a:ext cx="10663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32113" name="TextBox 12"/>
            <p:cNvSpPr txBox="1">
              <a:spLocks noChangeArrowheads="1"/>
            </p:cNvSpPr>
            <p:nvPr/>
          </p:nvSpPr>
          <p:spPr bwMode="auto">
            <a:xfrm>
              <a:off x="7543837" y="4211520"/>
              <a:ext cx="10358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32114" name="TextBox 12"/>
            <p:cNvSpPr txBox="1">
              <a:spLocks noChangeArrowheads="1"/>
            </p:cNvSpPr>
            <p:nvPr/>
          </p:nvSpPr>
          <p:spPr bwMode="auto">
            <a:xfrm>
              <a:off x="7644541" y="3795604"/>
              <a:ext cx="8931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115" name="TextBox 12"/>
            <p:cNvSpPr txBox="1">
              <a:spLocks noChangeArrowheads="1"/>
            </p:cNvSpPr>
            <p:nvPr/>
          </p:nvSpPr>
          <p:spPr bwMode="auto">
            <a:xfrm>
              <a:off x="7626597" y="4808170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116" name="TextBox 12"/>
            <p:cNvSpPr txBox="1">
              <a:spLocks noChangeArrowheads="1"/>
            </p:cNvSpPr>
            <p:nvPr/>
          </p:nvSpPr>
          <p:spPr bwMode="auto">
            <a:xfrm>
              <a:off x="7620461" y="5249321"/>
              <a:ext cx="90441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117" name="TextBox 13"/>
            <p:cNvSpPr txBox="1">
              <a:spLocks noChangeArrowheads="1"/>
            </p:cNvSpPr>
            <p:nvPr/>
          </p:nvSpPr>
          <p:spPr bwMode="auto">
            <a:xfrm rot="5400000">
              <a:off x="7970675" y="3918206"/>
              <a:ext cx="4349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32118" name="TextBox 58"/>
            <p:cNvSpPr txBox="1">
              <a:spLocks noChangeArrowheads="1"/>
            </p:cNvSpPr>
            <p:nvPr/>
          </p:nvSpPr>
          <p:spPr bwMode="auto">
            <a:xfrm rot="5400000">
              <a:off x="7317581" y="3994944"/>
              <a:ext cx="31543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32119" name="TextBox 59"/>
            <p:cNvSpPr txBox="1">
              <a:spLocks noChangeArrowheads="1"/>
            </p:cNvSpPr>
            <p:nvPr/>
          </p:nvSpPr>
          <p:spPr bwMode="auto">
            <a:xfrm rot="5400000">
              <a:off x="7965228" y="4512553"/>
              <a:ext cx="44586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569236" y="2085975"/>
              <a:ext cx="998513" cy="39449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15665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23" name="TextBox 1"/>
          <p:cNvSpPr txBox="1">
            <a:spLocks noChangeArrowheads="1"/>
          </p:cNvSpPr>
          <p:nvPr/>
        </p:nvSpPr>
        <p:spPr bwMode="auto">
          <a:xfrm>
            <a:off x="2392363" y="1917700"/>
            <a:ext cx="4762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Undo/Redo logging</a:t>
            </a:r>
          </a:p>
        </p:txBody>
      </p:sp>
      <p:sp>
        <p:nvSpPr>
          <p:cNvPr id="133124" name="TextBox 2"/>
          <p:cNvSpPr txBox="1">
            <a:spLocks noChangeArrowheads="1"/>
          </p:cNvSpPr>
          <p:nvPr/>
        </p:nvSpPr>
        <p:spPr bwMode="auto">
          <a:xfrm>
            <a:off x="781050" y="2511425"/>
            <a:ext cx="3686175" cy="20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 recording</a:t>
            </a:r>
            <a:endParaRPr lang="en-US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3125" name="TextBox 7"/>
          <p:cNvSpPr txBox="1">
            <a:spLocks noChangeArrowheads="1"/>
          </p:cNvSpPr>
          <p:nvPr/>
        </p:nvSpPr>
        <p:spPr bwMode="auto">
          <a:xfrm>
            <a:off x="4652963" y="2511425"/>
            <a:ext cx="3657600" cy="2862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 log</a:t>
            </a:r>
            <a:endParaRPr lang="en-US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For &lt;T, A,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Redo by assigning a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T,commit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For &lt;T, A,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Undo by assigning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33126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41388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</p:spTree>
    <p:extLst>
      <p:ext uri="{BB962C8B-B14F-4D97-AF65-F5344CB8AC3E}">
        <p14:creationId xmlns:p14="http://schemas.microsoft.com/office/powerpoint/2010/main" val="19535396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3019CB-1D88-4FF0-AC8B-484B0BF0752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4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5143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Undo/Redo-logging: Example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028700"/>
            <a:ext cx="4983162" cy="349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4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30A9EC1-1DD5-43FC-AC2F-A4ADDC06BBD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15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415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415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415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15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15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15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415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415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415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3416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4161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416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12842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134163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</p:spTree>
    <p:extLst>
      <p:ext uri="{BB962C8B-B14F-4D97-AF65-F5344CB8AC3E}">
        <p14:creationId xmlns:p14="http://schemas.microsoft.com/office/powerpoint/2010/main" val="12379177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09FADB-EDF3-4EED-A765-970E0D110AD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53580C0-7F07-4D09-A834-9118FEB72A3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517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517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517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517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17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17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17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517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518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518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3518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518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518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3518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187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</p:spTree>
    <p:extLst>
      <p:ext uri="{BB962C8B-B14F-4D97-AF65-F5344CB8AC3E}">
        <p14:creationId xmlns:p14="http://schemas.microsoft.com/office/powerpoint/2010/main" val="92610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71A987-EDDC-4B57-90E9-99BF78BA0E6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1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BB91AC5-6489-4C5F-AACE-46D781864CF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61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61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61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61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2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2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2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62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62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62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362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6207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36208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620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3621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6211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136212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621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36214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8103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E790E3-9867-445B-8197-D8E8C4D5ECC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2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E5E098D-B860-4611-9AF5-7390A3C3E4D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722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722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722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722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722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722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722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3723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723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3723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7233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3723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7235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137236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7237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4433888" y="4246563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13723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36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2222E-6 L 0.18055 0.07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3704FE-A3C3-4D21-8EFA-DABE4AF864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2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F871A9C-2EFE-488D-88DA-8406BDD1AE5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824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824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824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824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4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4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5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825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825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825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3825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8255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38256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8257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3825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8259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138260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826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38262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27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8264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06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44444E-6 L 0.35573 -0.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78" y="-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303A4D-1A20-4144-AEA9-1C7A70DF691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1A73279-0214-4491-83A3-99012553D73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926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3926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927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3927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27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27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27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3927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3927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3927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927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39279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39280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39281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3928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9283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139284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9285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39286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13928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9532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01D0BB-EB91-4808-86E0-92F2687FE8B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29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85464E3-E1FC-4FE1-8A7A-BF2ED3527DB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029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4029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029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029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029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030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030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030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40303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40304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030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4030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0307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140308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4030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0310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4433888" y="4246563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140312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44444E-6 L 0.18055 0.068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2A04E-DF52-4AE2-B266-390FDA6291C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0ABF23E-9CA5-4A0F-AF81-8B27FF054B1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131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4131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131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131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2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2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2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132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132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132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132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41327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1328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141329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1330" name="TextBox 23"/>
          <p:cNvSpPr txBox="1">
            <a:spLocks noChangeArrowheads="1"/>
          </p:cNvSpPr>
          <p:nvPr/>
        </p:nvSpPr>
        <p:spPr bwMode="auto">
          <a:xfrm>
            <a:off x="4430713" y="4254500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141331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1600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4133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1333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141334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14133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49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log recording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620713" y="1020763"/>
            <a:ext cx="4303712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0"/>
          <p:cNvSpPr txBox="1">
            <a:spLocks noChangeArrowheads="1"/>
          </p:cNvSpPr>
          <p:nvPr/>
        </p:nvSpPr>
        <p:spPr bwMode="auto">
          <a:xfrm>
            <a:off x="3641725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</p:spTree>
    <p:extLst>
      <p:ext uri="{BB962C8B-B14F-4D97-AF65-F5344CB8AC3E}">
        <p14:creationId xmlns:p14="http://schemas.microsoft.com/office/powerpoint/2010/main" val="327992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0.26702 -0.0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51" y="-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78298A-B9D0-4CB5-A115-80745675EA6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33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17D9F55-2AA4-4321-AEEB-887ED6CF3B4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234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4234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234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234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4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4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4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234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234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234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4235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4235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53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</p:spTree>
    <p:extLst>
      <p:ext uri="{BB962C8B-B14F-4D97-AF65-F5344CB8AC3E}">
        <p14:creationId xmlns:p14="http://schemas.microsoft.com/office/powerpoint/2010/main" val="16346960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C2669D-B343-4004-B192-CDEAF52D5E6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5ED4AF8-E964-4821-AD63-2323661CCEB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6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4336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336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336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6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6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7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337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337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337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14337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14337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3376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43377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337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5514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98259E-E14F-4BB0-AD13-D878C59091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38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3C45355-E5DF-4B93-8212-841B521367F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438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4439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439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439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439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439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5874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439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395288" y="5222875"/>
            <a:ext cx="2309812" cy="896938"/>
          </a:xfrm>
          <a:prstGeom prst="wedgeRoundRectCallout">
            <a:avLst>
              <a:gd name="adj1" fmla="val 31503"/>
              <a:gd name="adj2" fmla="val -1384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&lt;T, commit&gt; is flushed to disk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22263" y="4367213"/>
            <a:ext cx="3082925" cy="158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401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4402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4440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440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406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12488502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34118B-2141-4556-81BB-028A79D1E63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4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FFD780-E566-4DF7-A067-E9B1D0E345B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541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4541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541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41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41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41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541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542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A=30</a:t>
            </a:r>
          </a:p>
        </p:txBody>
      </p:sp>
      <p:sp>
        <p:nvSpPr>
          <p:cNvPr id="14542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B=30</a:t>
            </a:r>
          </a:p>
        </p:txBody>
      </p:sp>
      <p:sp>
        <p:nvSpPr>
          <p:cNvPr id="14542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22263" y="4367213"/>
            <a:ext cx="3082925" cy="158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42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5425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4542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542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429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5288" y="5222875"/>
            <a:ext cx="2309812" cy="896938"/>
          </a:xfrm>
          <a:prstGeom prst="wedgeRoundRectCallout">
            <a:avLst>
              <a:gd name="adj1" fmla="val 31503"/>
              <a:gd name="adj2" fmla="val -1384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&lt;T, commit&gt; is flushed to disk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6967538" y="4751388"/>
            <a:ext cx="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832592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276B35-3F34-424E-9040-4030386E8D2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4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7B5F847-A2F7-47DC-AE2C-106C8AEF924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643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4643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643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644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644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14644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5874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14644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4143375"/>
            <a:ext cx="3082925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44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6449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46450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645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453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5288" y="5222875"/>
            <a:ext cx="2309812" cy="896938"/>
          </a:xfrm>
          <a:prstGeom prst="wedgeRoundRectCallout">
            <a:avLst>
              <a:gd name="adj1" fmla="val 45424"/>
              <a:gd name="adj2" fmla="val -1642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 &lt;T, commit&gt; is flushed to disk</a:t>
            </a:r>
          </a:p>
        </p:txBody>
      </p:sp>
    </p:spTree>
    <p:extLst>
      <p:ext uri="{BB962C8B-B14F-4D97-AF65-F5344CB8AC3E}">
        <p14:creationId xmlns:p14="http://schemas.microsoft.com/office/powerpoint/2010/main" val="26089880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3D1026-88B7-4796-80B0-2955A034699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EB08964-613A-4D43-B743-57951BE16F1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746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983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4746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14746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14746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14746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82625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14746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14747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14325" y="4143375"/>
            <a:ext cx="3082925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47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7473" name="TextBox 2"/>
          <p:cNvSpPr txBox="1">
            <a:spLocks noChangeArrowheads="1"/>
          </p:cNvSpPr>
          <p:nvPr/>
        </p:nvSpPr>
        <p:spPr bwMode="auto">
          <a:xfrm>
            <a:off x="6116638" y="220663"/>
            <a:ext cx="2827337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Redo by assigning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 without &lt;T,commit&gt;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&lt;T, A,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by assigning a</a:t>
            </a:r>
            <a:r>
              <a:rPr lang="en-US" altLang="en-US" sz="1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4747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10, 30&gt;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</p:txBody>
      </p:sp>
      <p:sp>
        <p:nvSpPr>
          <p:cNvPr id="14747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132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Undo/Redo: Failure Recovery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514350" y="1020763"/>
            <a:ext cx="503555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477" name="TextBox 23"/>
          <p:cNvSpPr txBox="1">
            <a:spLocks noChangeArrowheads="1"/>
          </p:cNvSpPr>
          <p:nvPr/>
        </p:nvSpPr>
        <p:spPr bwMode="auto">
          <a:xfrm>
            <a:off x="6084888" y="4751388"/>
            <a:ext cx="795337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10, 30&gt;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10, 30&gt;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5288" y="5222875"/>
            <a:ext cx="2309812" cy="896938"/>
          </a:xfrm>
          <a:prstGeom prst="wedgeRoundRectCallout">
            <a:avLst>
              <a:gd name="adj1" fmla="val 45424"/>
              <a:gd name="adj2" fmla="val -1642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 &lt;T, commit&gt; is flushed to disk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 flipV="1">
            <a:off x="6967538" y="4751388"/>
            <a:ext cx="0" cy="4619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093211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915ED0-C964-4AA3-A680-3612DBCC4AB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DE72C06-D488-4AB4-B73A-B6B99F8BE60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848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486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8487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48488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48489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48490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48491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48492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48493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48494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22800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953267-C2D3-44E3-A64C-E97CF4AC7D2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50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17BA831-FCD2-49F4-BC02-BC754BC5719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9508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682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</p:txBody>
      </p:sp>
      <p:sp>
        <p:nvSpPr>
          <p:cNvPr id="149511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9512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49513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49514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49515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49516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49517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49518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49519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49520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467584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D74D6E-C517-4895-9E13-A9302537527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53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84160C7-2BCA-493E-AFE5-7EF3343A49A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0532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20367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“dirty data” in main memory to disk, this can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be due to either committed or incomplete transactions;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0535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0536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50537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50538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50539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0540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50541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50542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0543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150544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50545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50546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7038" y="3913188"/>
            <a:ext cx="849312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43863" y="4733925"/>
            <a:ext cx="850900" cy="3921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41138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698F54-CF1B-4BB3-8A73-2FF3EC99F2F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5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765EC54-1265-45F5-9783-C3176003429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1556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2505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“dirty data” in main memory to disk, this can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be due to either committed or incomplete transactions;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559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1560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51561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51562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51563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1564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51565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51566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1567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151568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151569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51570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51571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7038" y="3913188"/>
            <a:ext cx="849312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43863" y="4733925"/>
            <a:ext cx="850900" cy="3921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24771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87CAFF-8CFF-4FEF-BE52-4F532E3F44A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57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683590C-5781-42DC-A3E2-773BD7CAD85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2580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33924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“dirty data” in main memory to disk, this can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be due to either committed or incomplete transactions;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nothing beyond &lt;Start CKPT(…)&gt;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needs Redone, but Undo still has to trace back to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the earliest &lt;T</a:t>
            </a:r>
            <a:r>
              <a:rPr lang="en-US" altLang="en-US" sz="24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start&gt; among (T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sp>
        <p:nvSpPr>
          <p:cNvPr id="152583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2584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52585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52586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52587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2588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52589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52590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2591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152592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152593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52594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52595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7038" y="3913188"/>
            <a:ext cx="849312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43863" y="4733925"/>
            <a:ext cx="850900" cy="3921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27988" y="1038225"/>
            <a:ext cx="893762" cy="12763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499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1D7051-8BDF-4FA8-B579-D47B42C0719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BBFB8A4-D686-4E14-A2AF-841C9652FD1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360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42783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“dirty data” in main memory to disk, this can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be due to either committed or incomplete transactions;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nothing beyond &lt;Start CKPT(…)&gt;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needs Redone, but Undo still has to trace back to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the earliest &lt;T</a:t>
            </a:r>
            <a:r>
              <a:rPr lang="en-US" altLang="en-US" sz="24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start&gt; among (T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if crash occurs between &lt;Start CKPT(T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and &lt;End CKPT&gt;, then look for a previous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&lt;End CKPT&gt;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07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08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53609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53610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53611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3612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53613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53614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3615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CC"/>
                </a:solidFill>
              </a:rPr>
              <a:t>&lt;End CKPT&gt;</a:t>
            </a:r>
          </a:p>
        </p:txBody>
      </p:sp>
      <p:sp>
        <p:nvSpPr>
          <p:cNvPr id="153616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8027988" y="1038225"/>
            <a:ext cx="893762" cy="469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3618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53619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53620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7038" y="3913188"/>
            <a:ext cx="849312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43863" y="4733925"/>
            <a:ext cx="850900" cy="3921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53623" name="TextBox 36"/>
          <p:cNvSpPr txBox="1">
            <a:spLocks noChangeArrowheads="1"/>
          </p:cNvSpPr>
          <p:nvPr/>
        </p:nvSpPr>
        <p:spPr bwMode="auto">
          <a:xfrm>
            <a:off x="7985125" y="14938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</p:spTree>
    <p:extLst>
      <p:ext uri="{BB962C8B-B14F-4D97-AF65-F5344CB8AC3E}">
        <p14:creationId xmlns:p14="http://schemas.microsoft.com/office/powerpoint/2010/main" val="17448312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6079036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have studied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40931041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714375" y="977900"/>
            <a:ext cx="75215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Transaction ACID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 either all steps of a transaction happen, or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 a transaction transforms a consistent DB into a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  execution of a transaction is isolated from that of other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050" y="3717925"/>
            <a:ext cx="5602288" cy="224631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affect transaction ACID?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 system failures may destroy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Durability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defRPr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executions of transactions (which is highly desired) may affect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Oval 11"/>
          <p:cNvSpPr>
            <a:spLocks noChangeArrowheads="1"/>
          </p:cNvSpPr>
          <p:nvPr/>
        </p:nvSpPr>
        <p:spPr bwMode="auto">
          <a:xfrm>
            <a:off x="467518" y="4005208"/>
            <a:ext cx="6257477" cy="92424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" name="Rectangular Callout 2"/>
          <p:cNvSpPr/>
          <p:nvPr/>
        </p:nvSpPr>
        <p:spPr bwMode="auto">
          <a:xfrm>
            <a:off x="7348172" y="3385403"/>
            <a:ext cx="1261269" cy="830997"/>
          </a:xfrm>
          <a:prstGeom prst="wedgeRectCallout">
            <a:avLst>
              <a:gd name="adj1" fmla="val -124931"/>
              <a:gd name="adj2" fmla="val 50636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using logging</a:t>
            </a:r>
          </a:p>
        </p:txBody>
      </p:sp>
    </p:spTree>
    <p:extLst>
      <p:ext uri="{BB962C8B-B14F-4D97-AF65-F5344CB8AC3E}">
        <p14:creationId xmlns:p14="http://schemas.microsoft.com/office/powerpoint/2010/main" val="8597617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714375" y="977900"/>
            <a:ext cx="75215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Transaction ACID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 either all steps of a transaction happen, or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 a transaction transforms a consistent DB into a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  execution of a transaction is isolated from that of other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050" y="3717925"/>
            <a:ext cx="5602288" cy="224631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affect transaction ACID?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 system failures may destroy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Durability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defRPr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executions of transactions (which is highly desired) may affect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7174" name="Group 3"/>
          <p:cNvGrpSpPr>
            <a:grpSpLocks/>
          </p:cNvGrpSpPr>
          <p:nvPr/>
        </p:nvGrpSpPr>
        <p:grpSpPr bwMode="auto">
          <a:xfrm>
            <a:off x="6840538" y="3487738"/>
            <a:ext cx="1362075" cy="2593975"/>
            <a:chOff x="6909879" y="3625844"/>
            <a:chExt cx="1361708" cy="2593801"/>
          </a:xfrm>
        </p:grpSpPr>
        <p:sp>
          <p:nvSpPr>
            <p:cNvPr id="7176" name="AutoShape 4"/>
            <p:cNvSpPr>
              <a:spLocks noChangeArrowheads="1"/>
            </p:cNvSpPr>
            <p:nvPr/>
          </p:nvSpPr>
          <p:spPr bwMode="auto">
            <a:xfrm>
              <a:off x="7096601" y="4370680"/>
              <a:ext cx="1139350" cy="1848965"/>
            </a:xfrm>
            <a:prstGeom prst="can">
              <a:avLst>
                <a:gd name="adj" fmla="val 3749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Database</a:t>
              </a:r>
            </a:p>
          </p:txBody>
        </p:sp>
        <p:sp>
          <p:nvSpPr>
            <p:cNvPr id="7177" name="Line 5"/>
            <p:cNvSpPr>
              <a:spLocks noChangeShapeType="1"/>
            </p:cNvSpPr>
            <p:nvPr/>
          </p:nvSpPr>
          <p:spPr bwMode="auto">
            <a:xfrm>
              <a:off x="7125652" y="4051902"/>
              <a:ext cx="266402" cy="5909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6"/>
            <p:cNvSpPr>
              <a:spLocks noChangeShapeType="1"/>
            </p:cNvSpPr>
            <p:nvPr/>
          </p:nvSpPr>
          <p:spPr bwMode="auto">
            <a:xfrm>
              <a:off x="7484852" y="4000863"/>
              <a:ext cx="55353" cy="5379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Line 7"/>
            <p:cNvSpPr>
              <a:spLocks noChangeShapeType="1"/>
            </p:cNvSpPr>
            <p:nvPr/>
          </p:nvSpPr>
          <p:spPr bwMode="auto">
            <a:xfrm flipH="1">
              <a:off x="7905326" y="4000863"/>
              <a:ext cx="176946" cy="6315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TextBox 2"/>
            <p:cNvSpPr txBox="1">
              <a:spLocks noChangeArrowheads="1"/>
            </p:cNvSpPr>
            <p:nvPr/>
          </p:nvSpPr>
          <p:spPr bwMode="auto">
            <a:xfrm>
              <a:off x="6909879" y="3666462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181" name="Line 6"/>
            <p:cNvSpPr>
              <a:spLocks noChangeShapeType="1"/>
            </p:cNvSpPr>
            <p:nvPr/>
          </p:nvSpPr>
          <p:spPr bwMode="auto">
            <a:xfrm>
              <a:off x="7746427" y="4000863"/>
              <a:ext cx="8211" cy="5379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TextBox 14"/>
            <p:cNvSpPr txBox="1">
              <a:spLocks noChangeArrowheads="1"/>
            </p:cNvSpPr>
            <p:nvPr/>
          </p:nvSpPr>
          <p:spPr bwMode="auto">
            <a:xfrm>
              <a:off x="7310291" y="3625844"/>
              <a:ext cx="5950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  <a:endPara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83" name="TextBox 15"/>
            <p:cNvSpPr txBox="1">
              <a:spLocks noChangeArrowheads="1"/>
            </p:cNvSpPr>
            <p:nvPr/>
          </p:nvSpPr>
          <p:spPr bwMode="auto">
            <a:xfrm>
              <a:off x="7892957" y="3679534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</p:grpSp>
      <p:sp>
        <p:nvSpPr>
          <p:cNvPr id="7175" name="Oval 11"/>
          <p:cNvSpPr>
            <a:spLocks noChangeArrowheads="1"/>
          </p:cNvSpPr>
          <p:nvPr/>
        </p:nvSpPr>
        <p:spPr bwMode="auto">
          <a:xfrm>
            <a:off x="542925" y="4745038"/>
            <a:ext cx="6229350" cy="1414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3112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grpSp>
        <p:nvGrpSpPr>
          <p:cNvPr id="819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8273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74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75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6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19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8269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70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71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2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0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8201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260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61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2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3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4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5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6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7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8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02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251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52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3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4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5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6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7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8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9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03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242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43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4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5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6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7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8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9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0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04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205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6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207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208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9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210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211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12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3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14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216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7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18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9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220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221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2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3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8224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5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6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7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8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29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0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231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2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233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4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23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40" name="Text Box 84"/>
          <p:cNvSpPr txBox="1">
            <a:spLocks noChangeArrowheads="1"/>
          </p:cNvSpPr>
          <p:nvPr/>
        </p:nvSpPr>
        <p:spPr bwMode="auto">
          <a:xfrm>
            <a:off x="3971925" y="6161088"/>
            <a:ext cx="3227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Graduate Database</a:t>
            </a:r>
          </a:p>
        </p:txBody>
      </p:sp>
      <p:sp>
        <p:nvSpPr>
          <p:cNvPr id="824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7379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9297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8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9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0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9293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4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5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6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9225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284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85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6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9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0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1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2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6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275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76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7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8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9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2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3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7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266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67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8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9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0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1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2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8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229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231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232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234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235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36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3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9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24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4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24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24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248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5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25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25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26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4" name="Text Box 84"/>
          <p:cNvSpPr txBox="1">
            <a:spLocks noChangeArrowheads="1"/>
          </p:cNvSpPr>
          <p:nvPr/>
        </p:nvSpPr>
        <p:spPr bwMode="auto">
          <a:xfrm>
            <a:off x="3971925" y="6161088"/>
            <a:ext cx="3227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Graduate Database</a:t>
            </a:r>
          </a:p>
        </p:txBody>
      </p:sp>
      <p:sp>
        <p:nvSpPr>
          <p:cNvPr id="926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4677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</p:txBody>
      </p:sp>
      <p:grpSp>
        <p:nvGrpSpPr>
          <p:cNvPr id="11268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432675" y="1849438"/>
            <a:ext cx="1400175" cy="28305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     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B+100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endParaRPr lang="en-US" altLang="en-US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293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Such a schedule is called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432675" y="1849438"/>
            <a:ext cx="1400175" cy="28305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     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B+100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endParaRPr lang="en-US" altLang="en-US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317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Such a schedule is called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serial schedule can be given by a permutation of the transactions that indicates the order of the execution:    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· · ·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432675" y="1849438"/>
            <a:ext cx="1400175" cy="28305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     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B+100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endParaRPr lang="en-US" altLang="en-US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1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Such a schedule is called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serial schedule can be given by a permutation of the transactions that indicates the order of the execution:    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· · ·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Thus, if a schedule is “equivalent” to a serial schedule, then it ensures Isolation. 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432675" y="1849438"/>
            <a:ext cx="1400175" cy="28305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     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B+100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endParaRPr lang="en-US" altLang="en-US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365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 schedule is called a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serial schedule can be given by a permutation of the transactions that indicates the order of the execution: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· · ·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if a schedule is “equivalent” to a serial schedule, then it ensures Isolation.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(two schedules S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“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equivalent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if starting with any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initial DB state, they always result in the same DB state.)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432675" y="1849438"/>
            <a:ext cx="1400175" cy="28305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     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B+100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endParaRPr lang="en-US" altLang="en-US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389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31894</TotalTime>
  <Words>12113</Words>
  <Application>Microsoft Office PowerPoint</Application>
  <PresentationFormat>On-screen Show (4:3)</PresentationFormat>
  <Paragraphs>2005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1" baseType="lpstr">
      <vt:lpstr>宋体</vt:lpstr>
      <vt:lpstr>Arial</vt:lpstr>
      <vt:lpstr>Footlight MT Light</vt:lpstr>
      <vt:lpstr>Tahoma</vt:lpstr>
      <vt:lpstr>Times New Roman</vt:lpstr>
      <vt:lpstr>Default Design</vt:lpstr>
      <vt:lpstr>PowerPoint Presentation</vt:lpstr>
      <vt:lpstr>PowerPoint Presentation</vt:lpstr>
      <vt:lpstr>Coping with System Failures</vt:lpstr>
      <vt:lpstr>Redo-Logging</vt:lpstr>
      <vt:lpstr>Redo-Logging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Coping with System Failures</vt:lpstr>
      <vt:lpstr>Coping with System Failures</vt:lpstr>
      <vt:lpstr>Coping with System Failures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Undo/Redo Logging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Coping with System Failures</vt:lpstr>
      <vt:lpstr>Tranactions</vt:lpstr>
      <vt:lpstr>Tranactions</vt:lpstr>
      <vt:lpstr>PowerPoint Presentation</vt:lpstr>
      <vt:lpstr>PowerPoint Presentation</vt:lpstr>
      <vt:lpstr>Observation.</vt:lpstr>
      <vt:lpstr>Observation.</vt:lpstr>
      <vt:lpstr>Observation.</vt:lpstr>
      <vt:lpstr>Observation.</vt:lpstr>
      <vt:lpstr>Observation.</vt:lpstr>
      <vt:lpstr>Observation.</vt:lpstr>
      <vt:lpstr>Observation.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490</cp:revision>
  <cp:lastPrinted>2000-02-18T01:00:30Z</cp:lastPrinted>
  <dcterms:created xsi:type="dcterms:W3CDTF">1999-07-13T19:55:20Z</dcterms:created>
  <dcterms:modified xsi:type="dcterms:W3CDTF">2024-04-22T20:57:39Z</dcterms:modified>
</cp:coreProperties>
</file>