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3"/>
  </p:notesMasterIdLst>
  <p:handoutMasterIdLst>
    <p:handoutMasterId r:id="rId104"/>
  </p:handoutMasterIdLst>
  <p:sldIdLst>
    <p:sldId id="293" r:id="rId2"/>
    <p:sldId id="822" r:id="rId3"/>
    <p:sldId id="890" r:id="rId4"/>
    <p:sldId id="1051" r:id="rId5"/>
    <p:sldId id="893" r:id="rId6"/>
    <p:sldId id="895" r:id="rId7"/>
    <p:sldId id="896" r:id="rId8"/>
    <p:sldId id="897" r:id="rId9"/>
    <p:sldId id="1052" r:id="rId10"/>
    <p:sldId id="899" r:id="rId11"/>
    <p:sldId id="900" r:id="rId12"/>
    <p:sldId id="901" r:id="rId13"/>
    <p:sldId id="902" r:id="rId14"/>
    <p:sldId id="903" r:id="rId15"/>
    <p:sldId id="904" r:id="rId16"/>
    <p:sldId id="905" r:id="rId17"/>
    <p:sldId id="906" r:id="rId18"/>
    <p:sldId id="907" r:id="rId19"/>
    <p:sldId id="908" r:id="rId20"/>
    <p:sldId id="909" r:id="rId21"/>
    <p:sldId id="910" r:id="rId22"/>
    <p:sldId id="911" r:id="rId23"/>
    <p:sldId id="912" r:id="rId24"/>
    <p:sldId id="913" r:id="rId25"/>
    <p:sldId id="914" r:id="rId26"/>
    <p:sldId id="915" r:id="rId27"/>
    <p:sldId id="916" r:id="rId28"/>
    <p:sldId id="917" r:id="rId29"/>
    <p:sldId id="918" r:id="rId30"/>
    <p:sldId id="919" r:id="rId31"/>
    <p:sldId id="920" r:id="rId32"/>
    <p:sldId id="921" r:id="rId33"/>
    <p:sldId id="922" r:id="rId34"/>
    <p:sldId id="923" r:id="rId35"/>
    <p:sldId id="924" r:id="rId36"/>
    <p:sldId id="925" r:id="rId37"/>
    <p:sldId id="926" r:id="rId38"/>
    <p:sldId id="927" r:id="rId39"/>
    <p:sldId id="928" r:id="rId40"/>
    <p:sldId id="929" r:id="rId41"/>
    <p:sldId id="930" r:id="rId42"/>
    <p:sldId id="931" r:id="rId43"/>
    <p:sldId id="932" r:id="rId44"/>
    <p:sldId id="933" r:id="rId45"/>
    <p:sldId id="934" r:id="rId46"/>
    <p:sldId id="935" r:id="rId47"/>
    <p:sldId id="936" r:id="rId48"/>
    <p:sldId id="937" r:id="rId49"/>
    <p:sldId id="938" r:id="rId50"/>
    <p:sldId id="939" r:id="rId51"/>
    <p:sldId id="940" r:id="rId52"/>
    <p:sldId id="941" r:id="rId53"/>
    <p:sldId id="942" r:id="rId54"/>
    <p:sldId id="948" r:id="rId55"/>
    <p:sldId id="949" r:id="rId56"/>
    <p:sldId id="950" r:id="rId57"/>
    <p:sldId id="951" r:id="rId58"/>
    <p:sldId id="952" r:id="rId59"/>
    <p:sldId id="953" r:id="rId60"/>
    <p:sldId id="954" r:id="rId61"/>
    <p:sldId id="955" r:id="rId62"/>
    <p:sldId id="956" r:id="rId63"/>
    <p:sldId id="957" r:id="rId64"/>
    <p:sldId id="958" r:id="rId65"/>
    <p:sldId id="660" r:id="rId66"/>
    <p:sldId id="1045" r:id="rId67"/>
    <p:sldId id="960" r:id="rId68"/>
    <p:sldId id="961" r:id="rId69"/>
    <p:sldId id="962" r:id="rId70"/>
    <p:sldId id="963" r:id="rId71"/>
    <p:sldId id="964" r:id="rId72"/>
    <p:sldId id="965" r:id="rId73"/>
    <p:sldId id="966" r:id="rId74"/>
    <p:sldId id="967" r:id="rId75"/>
    <p:sldId id="968" r:id="rId76"/>
    <p:sldId id="969" r:id="rId77"/>
    <p:sldId id="970" r:id="rId78"/>
    <p:sldId id="971" r:id="rId79"/>
    <p:sldId id="972" r:id="rId80"/>
    <p:sldId id="973" r:id="rId81"/>
    <p:sldId id="974" r:id="rId82"/>
    <p:sldId id="975" r:id="rId83"/>
    <p:sldId id="976" r:id="rId84"/>
    <p:sldId id="977" r:id="rId85"/>
    <p:sldId id="978" r:id="rId86"/>
    <p:sldId id="979" r:id="rId87"/>
    <p:sldId id="980" r:id="rId88"/>
    <p:sldId id="981" r:id="rId89"/>
    <p:sldId id="982" r:id="rId90"/>
    <p:sldId id="983" r:id="rId91"/>
    <p:sldId id="984" r:id="rId92"/>
    <p:sldId id="985" r:id="rId93"/>
    <p:sldId id="986" r:id="rId94"/>
    <p:sldId id="987" r:id="rId95"/>
    <p:sldId id="988" r:id="rId96"/>
    <p:sldId id="989" r:id="rId97"/>
    <p:sldId id="990" r:id="rId98"/>
    <p:sldId id="1044" r:id="rId99"/>
    <p:sldId id="991" r:id="rId100"/>
    <p:sldId id="992" r:id="rId101"/>
    <p:sldId id="993" r:id="rId102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00FF00"/>
    <a:srgbClr val="7FD3E7"/>
    <a:srgbClr val="99FFCC"/>
    <a:srgbClr val="FFCC00"/>
    <a:srgbClr val="FF3300"/>
    <a:srgbClr val="FFFF99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62" autoAdjust="0"/>
    <p:restoredTop sz="96229" autoAdjust="0"/>
  </p:normalViewPr>
  <p:slideViewPr>
    <p:cSldViewPr snapToGrid="0">
      <p:cViewPr varScale="1">
        <p:scale>
          <a:sx n="106" d="100"/>
          <a:sy n="106" d="100"/>
        </p:scale>
        <p:origin x="120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notesMaster" Target="notesMasters/notesMaster1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3899D88-16C1-4137-ADCC-DFF1FF4D7DC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87962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0F691420-A3F4-4B33-922F-0E10F573E6A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639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780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EB194-A306-451A-B5AE-DE753A8BA44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9086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83018-536A-4E95-B117-8F0D7A5FFE0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8921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0F7FB-AFCB-4DA4-8FE3-1B4EE101353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5935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24758-1802-48CE-8575-DBA498FAE29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09763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CBF8C-FF15-4411-8F91-366F337B8DB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17219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8ADAB-E0DA-4583-B1DB-A99263E4CD2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30349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C5E77-3EB2-4E2B-BF1A-42A48CCF8AC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04519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616FB97-33D8-4F62-B630-D889D4C5E1B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0" r:id="rId1"/>
    <p:sldLayoutId id="2147484491" r:id="rId2"/>
    <p:sldLayoutId id="2147484492" r:id="rId3"/>
    <p:sldLayoutId id="2147484493" r:id="rId4"/>
    <p:sldLayoutId id="2147484494" r:id="rId5"/>
    <p:sldLayoutId id="2147484495" r:id="rId6"/>
    <p:sldLayoutId id="2147484496" r:id="rId7"/>
    <p:sldLayoutId id="214748449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-1" y="6553200"/>
            <a:ext cx="39744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35: Undo-Logging and Redo-Logging</a:t>
            </a:r>
          </a:p>
        </p:txBody>
      </p:sp>
    </p:spTree>
    <p:extLst>
      <p:ext uri="{BB962C8B-B14F-4D97-AF65-F5344CB8AC3E}">
        <p14:creationId xmlns:p14="http://schemas.microsoft.com/office/powerpoint/2010/main" val="1658872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23556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364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4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42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43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57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363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3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38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9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58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23559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3627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28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9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0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1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2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3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4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5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60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3618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19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0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1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2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3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4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5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6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61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3609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10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1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2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3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4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5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6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7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62" name="Line 49"/>
          <p:cNvSpPr>
            <a:spLocks noChangeShapeType="1"/>
          </p:cNvSpPr>
          <p:nvPr/>
        </p:nvSpPr>
        <p:spPr bwMode="auto">
          <a:xfrm flipV="1">
            <a:off x="1131888" y="1504950"/>
            <a:ext cx="1601787" cy="91440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3" name="Line 52"/>
          <p:cNvSpPr>
            <a:spLocks noChangeShapeType="1"/>
          </p:cNvSpPr>
          <p:nvPr/>
        </p:nvSpPr>
        <p:spPr bwMode="auto">
          <a:xfrm>
            <a:off x="1146175" y="4705350"/>
            <a:ext cx="1587500" cy="24765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4" name="Text Box 53"/>
          <p:cNvSpPr txBox="1">
            <a:spLocks noChangeArrowheads="1"/>
          </p:cNvSpPr>
          <p:nvPr/>
        </p:nvSpPr>
        <p:spPr bwMode="auto">
          <a:xfrm>
            <a:off x="1727200" y="4232275"/>
            <a:ext cx="534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</a:t>
            </a:r>
          </a:p>
        </p:txBody>
      </p:sp>
      <p:sp>
        <p:nvSpPr>
          <p:cNvPr id="23565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2254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3567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8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5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23570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1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3572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3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3574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3575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6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7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23578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9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0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1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2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3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4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5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6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7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8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9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1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" name="Rectangle 1"/>
          <p:cNvSpPr/>
          <p:nvPr/>
        </p:nvSpPr>
        <p:spPr>
          <a:xfrm>
            <a:off x="373063" y="1663700"/>
            <a:ext cx="754062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68300" y="22923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68300" y="2938463"/>
            <a:ext cx="754063" cy="366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User-3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68300" y="44259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3596" name="TextBox 2"/>
          <p:cNvSpPr txBox="1">
            <a:spLocks noChangeArrowheads="1"/>
          </p:cNvSpPr>
          <p:nvPr/>
        </p:nvSpPr>
        <p:spPr bwMode="auto">
          <a:xfrm rot="5400000">
            <a:off x="505619" y="3690144"/>
            <a:ext cx="7159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……</a:t>
            </a:r>
          </a:p>
        </p:txBody>
      </p:sp>
      <p:sp>
        <p:nvSpPr>
          <p:cNvPr id="23597" name="Line 49"/>
          <p:cNvSpPr>
            <a:spLocks noChangeShapeType="1"/>
          </p:cNvSpPr>
          <p:nvPr/>
        </p:nvSpPr>
        <p:spPr bwMode="auto">
          <a:xfrm flipV="1">
            <a:off x="1122363" y="1714500"/>
            <a:ext cx="1598612" cy="28543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8" name="Line 49"/>
          <p:cNvSpPr>
            <a:spLocks noChangeShapeType="1"/>
          </p:cNvSpPr>
          <p:nvPr/>
        </p:nvSpPr>
        <p:spPr bwMode="auto">
          <a:xfrm flipV="1">
            <a:off x="1141413" y="1400175"/>
            <a:ext cx="1579562" cy="48577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9" name="Line 49"/>
          <p:cNvSpPr>
            <a:spLocks noChangeShapeType="1"/>
          </p:cNvSpPr>
          <p:nvPr/>
        </p:nvSpPr>
        <p:spPr bwMode="auto">
          <a:xfrm>
            <a:off x="1131888" y="2543175"/>
            <a:ext cx="1612900" cy="2335213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00" name="Line 49"/>
          <p:cNvSpPr>
            <a:spLocks noChangeShapeType="1"/>
          </p:cNvSpPr>
          <p:nvPr/>
        </p:nvSpPr>
        <p:spPr bwMode="auto">
          <a:xfrm>
            <a:off x="1125538" y="3122613"/>
            <a:ext cx="1565275" cy="17875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01" name="Text Box 50"/>
          <p:cNvSpPr txBox="1">
            <a:spLocks noChangeArrowheads="1"/>
          </p:cNvSpPr>
          <p:nvPr/>
        </p:nvSpPr>
        <p:spPr bwMode="auto">
          <a:xfrm>
            <a:off x="1744663" y="2033588"/>
            <a:ext cx="5175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</p:txBody>
      </p:sp>
      <p:sp>
        <p:nvSpPr>
          <p:cNvPr id="23602" name="TextBox 3"/>
          <p:cNvSpPr txBox="1">
            <a:spLocks noChangeArrowheads="1"/>
          </p:cNvSpPr>
          <p:nvPr/>
        </p:nvSpPr>
        <p:spPr bwMode="auto">
          <a:xfrm rot="3671849">
            <a:off x="3117056" y="2794794"/>
            <a:ext cx="8620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603" name="TextBox 94"/>
          <p:cNvSpPr txBox="1">
            <a:spLocks noChangeArrowheads="1"/>
          </p:cNvSpPr>
          <p:nvPr/>
        </p:nvSpPr>
        <p:spPr bwMode="auto">
          <a:xfrm rot="-3233769">
            <a:off x="3414713" y="4230688"/>
            <a:ext cx="892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 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604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7FD3E7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3605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97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8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99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lock table</a:t>
            </a:r>
          </a:p>
        </p:txBody>
      </p:sp>
    </p:spTree>
    <p:extLst>
      <p:ext uri="{BB962C8B-B14F-4D97-AF65-F5344CB8AC3E}">
        <p14:creationId xmlns:p14="http://schemas.microsoft.com/office/powerpoint/2010/main" val="2340116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46"/>
          <p:cNvSpPr txBox="1">
            <a:spLocks noChangeArrowheads="1"/>
          </p:cNvSpPr>
          <p:nvPr/>
        </p:nvSpPr>
        <p:spPr bwMode="auto">
          <a:xfrm>
            <a:off x="700088" y="1485900"/>
            <a:ext cx="77422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Therefore, the logging strategy must be carefully designed to ensure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 and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49300" y="1073150"/>
            <a:ext cx="7661275" cy="365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021" name="Rectangle 6"/>
          <p:cNvSpPr>
            <a:spLocks noChangeArrowheads="1"/>
          </p:cNvSpPr>
          <p:nvPr/>
        </p:nvSpPr>
        <p:spPr bwMode="auto">
          <a:xfrm>
            <a:off x="1401763" y="2587625"/>
            <a:ext cx="6030912" cy="1196975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Footlight MT Light" panose="0204060206030A020304" pitchFamily="18" charset="0"/>
              </a:rPr>
              <a:t>If you are going to be in the logging business, one of the things that you have to do is to learn about heavy equipment.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 		Robert VanNatta,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		</a:t>
            </a:r>
            <a:r>
              <a:rPr lang="en-US" altLang="en-US" sz="1400" i="1">
                <a:solidFill>
                  <a:schemeClr val="tx2"/>
                </a:solidFill>
                <a:latin typeface="Footlight MT Light" panose="0204060206030A020304" pitchFamily="18" charset="0"/>
              </a:rPr>
              <a:t>Logging History of Columbia County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300" y="4284663"/>
            <a:ext cx="5702300" cy="18161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will study three logging strategies: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Undo/Redo-logging</a:t>
            </a:r>
          </a:p>
        </p:txBody>
      </p:sp>
    </p:spTree>
    <p:extLst>
      <p:ext uri="{BB962C8B-B14F-4D97-AF65-F5344CB8AC3E}">
        <p14:creationId xmlns:p14="http://schemas.microsoft.com/office/powerpoint/2010/main" val="424923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27146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format of the Undo-log: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8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389" name="TextBox 1"/>
          <p:cNvSpPr txBox="1">
            <a:spLocks noChangeArrowheads="1"/>
          </p:cNvSpPr>
          <p:nvPr/>
        </p:nvSpPr>
        <p:spPr bwMode="auto">
          <a:xfrm>
            <a:off x="2036763" y="2044700"/>
            <a:ext cx="1738312" cy="1939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B, 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(or &lt;T, abort&gt;)</a:t>
            </a:r>
          </a:p>
        </p:txBody>
      </p:sp>
      <p:sp>
        <p:nvSpPr>
          <p:cNvPr id="16390" name="TextBox 2"/>
          <p:cNvSpPr txBox="1">
            <a:spLocks noChangeArrowheads="1"/>
          </p:cNvSpPr>
          <p:nvPr/>
        </p:nvSpPr>
        <p:spPr bwMode="auto">
          <a:xfrm>
            <a:off x="4491038" y="2071688"/>
            <a:ext cx="2003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starts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370263" y="2276475"/>
            <a:ext cx="1120775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2" name="TextBox 8"/>
          <p:cNvSpPr txBox="1">
            <a:spLocks noChangeArrowheads="1"/>
          </p:cNvSpPr>
          <p:nvPr/>
        </p:nvSpPr>
        <p:spPr bwMode="auto">
          <a:xfrm>
            <a:off x="4473575" y="2559050"/>
            <a:ext cx="31623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wrote on A/B, and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A/B had an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 a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/b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>
            <a:stCxn id="16392" idx="1"/>
          </p:cNvCxnSpPr>
          <p:nvPr/>
        </p:nvCxnSpPr>
        <p:spPr>
          <a:xfrm flipH="1" flipV="1">
            <a:off x="3351213" y="2619375"/>
            <a:ext cx="1122362" cy="3556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4" name="TextBox 12"/>
          <p:cNvSpPr txBox="1">
            <a:spLocks noChangeArrowheads="1"/>
          </p:cNvSpPr>
          <p:nvPr/>
        </p:nvSpPr>
        <p:spPr bwMode="auto">
          <a:xfrm>
            <a:off x="4491038" y="3305175"/>
            <a:ext cx="2835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commits/abort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530600" y="3489325"/>
            <a:ext cx="960438" cy="190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042988" y="4589463"/>
            <a:ext cx="7058025" cy="13700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Undo-logging: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log record &lt;T, commit&gt; reaches disk, </a:t>
            </a:r>
            <a:r>
              <a:rPr lang="en-US" altLang="en-US" sz="2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changes    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370263" y="3092450"/>
            <a:ext cx="1120775" cy="952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533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1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6484938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6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Undo-logging: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&lt;T, commit&gt; reaches disk,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changes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sp>
        <p:nvSpPr>
          <p:cNvPr id="17413" name="Content Placeholder 3"/>
          <p:cNvSpPr>
            <a:spLocks noGrp="1"/>
          </p:cNvSpPr>
          <p:nvPr>
            <p:ph idx="1"/>
          </p:nvPr>
        </p:nvSpPr>
        <p:spPr>
          <a:xfrm>
            <a:off x="768350" y="2154238"/>
            <a:ext cx="6608763" cy="23114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 rules:</a:t>
            </a:r>
          </a:p>
          <a:p>
            <a:pPr marL="0" indent="0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U1.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The log record &lt;T, V, a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&gt; reaches disk before</a:t>
            </a:r>
          </a:p>
          <a:p>
            <a:pPr marL="0" indent="0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the change of V reaches disk;</a:t>
            </a:r>
          </a:p>
          <a:p>
            <a:pPr marL="0" indent="0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U2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.  The log record &lt;T, commit&gt; reaches disk after </a:t>
            </a:r>
          </a:p>
          <a:p>
            <a:pPr marL="0" indent="0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all changes made by T reach disk. </a:t>
            </a:r>
            <a:endParaRPr lang="en-US" altLang="en-US" sz="24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414" name="Group 41"/>
          <p:cNvGrpSpPr>
            <a:grpSpLocks/>
          </p:cNvGrpSpPr>
          <p:nvPr/>
        </p:nvGrpSpPr>
        <p:grpSpPr bwMode="auto">
          <a:xfrm>
            <a:off x="7791450" y="1681163"/>
            <a:ext cx="1352550" cy="3946525"/>
            <a:chOff x="7575446" y="1743828"/>
            <a:chExt cx="1351844" cy="3945914"/>
          </a:xfrm>
        </p:grpSpPr>
        <p:sp>
          <p:nvSpPr>
            <p:cNvPr id="17415" name="TextBox 12"/>
            <p:cNvSpPr txBox="1">
              <a:spLocks noChangeArrowheads="1"/>
            </p:cNvSpPr>
            <p:nvPr/>
          </p:nvSpPr>
          <p:spPr bwMode="auto">
            <a:xfrm>
              <a:off x="7595923" y="2353020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</a:rPr>
                <a:t>&lt;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</a:rPr>
                <a:t>&gt;</a:t>
              </a:r>
            </a:p>
          </p:txBody>
        </p:sp>
        <p:sp>
          <p:nvSpPr>
            <p:cNvPr id="17416" name="TextBox 13"/>
            <p:cNvSpPr txBox="1">
              <a:spLocks noChangeArrowheads="1"/>
            </p:cNvSpPr>
            <p:nvPr/>
          </p:nvSpPr>
          <p:spPr bwMode="auto">
            <a:xfrm rot="5400000">
              <a:off x="7898755" y="2511302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7417" name="TextBox 44"/>
            <p:cNvSpPr txBox="1">
              <a:spLocks noChangeArrowheads="1"/>
            </p:cNvSpPr>
            <p:nvPr/>
          </p:nvSpPr>
          <p:spPr bwMode="auto">
            <a:xfrm>
              <a:off x="7575446" y="5084486"/>
              <a:ext cx="93006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&lt;T, commit&gt;</a:t>
              </a:r>
            </a:p>
          </p:txBody>
        </p:sp>
        <p:sp>
          <p:nvSpPr>
            <p:cNvPr id="17418" name="TextBox 45"/>
            <p:cNvSpPr txBox="1">
              <a:spLocks noChangeArrowheads="1"/>
            </p:cNvSpPr>
            <p:nvPr/>
          </p:nvSpPr>
          <p:spPr bwMode="auto">
            <a:xfrm rot="5400000">
              <a:off x="7912198" y="4758875"/>
              <a:ext cx="43656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7419" name="TextBox 46"/>
            <p:cNvSpPr txBox="1">
              <a:spLocks noChangeArrowheads="1"/>
            </p:cNvSpPr>
            <p:nvPr/>
          </p:nvSpPr>
          <p:spPr bwMode="auto">
            <a:xfrm rot="5400000">
              <a:off x="7893133" y="3889969"/>
              <a:ext cx="436563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cxnSp>
          <p:nvCxnSpPr>
            <p:cNvPr id="48" name="Straight Arrow Connector 47"/>
            <p:cNvCxnSpPr/>
            <p:nvPr/>
          </p:nvCxnSpPr>
          <p:spPr>
            <a:xfrm flipH="1">
              <a:off x="8584569" y="2200957"/>
              <a:ext cx="9520" cy="314435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21" name="TextBox 12"/>
            <p:cNvSpPr txBox="1">
              <a:spLocks noChangeArrowheads="1"/>
            </p:cNvSpPr>
            <p:nvPr/>
          </p:nvSpPr>
          <p:spPr bwMode="auto">
            <a:xfrm>
              <a:off x="7710511" y="2826725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22" name="TextBox 13"/>
            <p:cNvSpPr txBox="1">
              <a:spLocks noChangeArrowheads="1"/>
            </p:cNvSpPr>
            <p:nvPr/>
          </p:nvSpPr>
          <p:spPr bwMode="auto">
            <a:xfrm rot="5400000">
              <a:off x="7886987" y="1730334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7423" name="TextBox 12"/>
            <p:cNvSpPr txBox="1">
              <a:spLocks noChangeArrowheads="1"/>
            </p:cNvSpPr>
            <p:nvPr/>
          </p:nvSpPr>
          <p:spPr bwMode="auto">
            <a:xfrm>
              <a:off x="7630173" y="2165237"/>
              <a:ext cx="78739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 start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7424" name="TextBox 12"/>
            <p:cNvSpPr txBox="1">
              <a:spLocks noChangeArrowheads="1"/>
            </p:cNvSpPr>
            <p:nvPr/>
          </p:nvSpPr>
          <p:spPr bwMode="auto">
            <a:xfrm>
              <a:off x="7619442" y="3545578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</a:rPr>
                <a:t>&lt;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17425" name="TextBox 12"/>
            <p:cNvSpPr txBox="1">
              <a:spLocks noChangeArrowheads="1"/>
            </p:cNvSpPr>
            <p:nvPr/>
          </p:nvSpPr>
          <p:spPr bwMode="auto">
            <a:xfrm>
              <a:off x="7636613" y="3039997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/>
                <a:t>&lt;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/>
                <a:t>&gt;</a:t>
              </a:r>
            </a:p>
          </p:txBody>
        </p:sp>
        <p:sp>
          <p:nvSpPr>
            <p:cNvPr id="17426" name="TextBox 12"/>
            <p:cNvSpPr txBox="1">
              <a:spLocks noChangeArrowheads="1"/>
            </p:cNvSpPr>
            <p:nvPr/>
          </p:nvSpPr>
          <p:spPr bwMode="auto">
            <a:xfrm>
              <a:off x="7603920" y="4224436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7427" name="TextBox 12"/>
            <p:cNvSpPr txBox="1">
              <a:spLocks noChangeArrowheads="1"/>
            </p:cNvSpPr>
            <p:nvPr/>
          </p:nvSpPr>
          <p:spPr bwMode="auto">
            <a:xfrm>
              <a:off x="7733244" y="3735261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28" name="TextBox 12"/>
            <p:cNvSpPr txBox="1">
              <a:spLocks noChangeArrowheads="1"/>
            </p:cNvSpPr>
            <p:nvPr/>
          </p:nvSpPr>
          <p:spPr bwMode="auto">
            <a:xfrm>
              <a:off x="7720450" y="4425264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29" name="TextBox 12"/>
            <p:cNvSpPr txBox="1">
              <a:spLocks noChangeArrowheads="1"/>
            </p:cNvSpPr>
            <p:nvPr/>
          </p:nvSpPr>
          <p:spPr bwMode="auto">
            <a:xfrm>
              <a:off x="7721749" y="4611411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30" name="TextBox 13"/>
            <p:cNvSpPr txBox="1">
              <a:spLocks noChangeArrowheads="1"/>
            </p:cNvSpPr>
            <p:nvPr/>
          </p:nvSpPr>
          <p:spPr bwMode="auto">
            <a:xfrm rot="5400000">
              <a:off x="7900975" y="3206058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7431" name="TextBox 58"/>
            <p:cNvSpPr txBox="1">
              <a:spLocks noChangeArrowheads="1"/>
            </p:cNvSpPr>
            <p:nvPr/>
          </p:nvSpPr>
          <p:spPr bwMode="auto">
            <a:xfrm rot="5400000">
              <a:off x="7196688" y="3653300"/>
              <a:ext cx="315342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order in which the values reach disk</a:t>
              </a:r>
            </a:p>
          </p:txBody>
        </p:sp>
        <p:sp>
          <p:nvSpPr>
            <p:cNvPr id="17432" name="TextBox 59"/>
            <p:cNvSpPr txBox="1">
              <a:spLocks noChangeArrowheads="1"/>
            </p:cNvSpPr>
            <p:nvPr/>
          </p:nvSpPr>
          <p:spPr bwMode="auto">
            <a:xfrm rot="5400000">
              <a:off x="7907900" y="5240479"/>
              <a:ext cx="43656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7618287" y="1743828"/>
              <a:ext cx="828242" cy="3945914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1154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556" name="Content Placeholder 3"/>
          <p:cNvSpPr>
            <a:spLocks noGrp="1"/>
          </p:cNvSpPr>
          <p:nvPr>
            <p:ph idx="1"/>
          </p:nvPr>
        </p:nvSpPr>
        <p:spPr>
          <a:xfrm>
            <a:off x="715963" y="1282700"/>
            <a:ext cx="7772400" cy="1046163"/>
          </a:xfrm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 rules:</a:t>
            </a:r>
          </a:p>
          <a:p>
            <a:pPr marL="0" indent="0"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U1.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The log record &lt;T, V,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reaches disk before the change of V reaches disk;</a:t>
            </a:r>
          </a:p>
          <a:p>
            <a:pPr marL="0" indent="0"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U2.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The log record &lt;T, commit&gt; reaches disk after all changes made by T reach disk. </a:t>
            </a:r>
            <a:endParaRPr lang="en-US" altLang="en-US" sz="16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7" name="TextBox 1"/>
          <p:cNvSpPr txBox="1">
            <a:spLocks noChangeArrowheads="1"/>
          </p:cNvSpPr>
          <p:nvPr/>
        </p:nvSpPr>
        <p:spPr bwMode="auto">
          <a:xfrm>
            <a:off x="2697163" y="2501900"/>
            <a:ext cx="3756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for undo-logging</a:t>
            </a:r>
          </a:p>
        </p:txBody>
      </p:sp>
      <p:sp>
        <p:nvSpPr>
          <p:cNvPr id="23558" name="TextBox 2"/>
          <p:cNvSpPr txBox="1">
            <a:spLocks noChangeArrowheads="1"/>
          </p:cNvSpPr>
          <p:nvPr/>
        </p:nvSpPr>
        <p:spPr bwMode="auto">
          <a:xfrm>
            <a:off x="715963" y="3114675"/>
            <a:ext cx="3686175" cy="3170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</p:spTree>
    <p:extLst>
      <p:ext uri="{BB962C8B-B14F-4D97-AF65-F5344CB8AC3E}">
        <p14:creationId xmlns:p14="http://schemas.microsoft.com/office/powerpoint/2010/main" val="341121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556" name="Content Placeholder 3"/>
          <p:cNvSpPr>
            <a:spLocks noGrp="1"/>
          </p:cNvSpPr>
          <p:nvPr>
            <p:ph idx="1"/>
          </p:nvPr>
        </p:nvSpPr>
        <p:spPr>
          <a:xfrm>
            <a:off x="715963" y="1282700"/>
            <a:ext cx="7772400" cy="1046163"/>
          </a:xfrm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 rules:</a:t>
            </a:r>
          </a:p>
          <a:p>
            <a:pPr marL="0" indent="0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log record &lt;T, V, 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reaches disk before the change of V reaches disk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The log record &lt;T, commit&gt; reaches disk after all changes made by T reach disk. </a:t>
            </a:r>
            <a:endParaRPr lang="en-US" altLang="en-US" sz="16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7" name="TextBox 1"/>
          <p:cNvSpPr txBox="1">
            <a:spLocks noChangeArrowheads="1"/>
          </p:cNvSpPr>
          <p:nvPr/>
        </p:nvSpPr>
        <p:spPr bwMode="auto">
          <a:xfrm>
            <a:off x="2697163" y="2501900"/>
            <a:ext cx="3756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for undo-logging</a:t>
            </a:r>
          </a:p>
        </p:txBody>
      </p:sp>
      <p:sp>
        <p:nvSpPr>
          <p:cNvPr id="23558" name="TextBox 2"/>
          <p:cNvSpPr txBox="1">
            <a:spLocks noChangeArrowheads="1"/>
          </p:cNvSpPr>
          <p:nvPr/>
        </p:nvSpPr>
        <p:spPr bwMode="auto">
          <a:xfrm>
            <a:off x="715963" y="3114675"/>
            <a:ext cx="3686175" cy="3170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</p:spTree>
    <p:extLst>
      <p:ext uri="{BB962C8B-B14F-4D97-AF65-F5344CB8AC3E}">
        <p14:creationId xmlns:p14="http://schemas.microsoft.com/office/powerpoint/2010/main" val="474425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556" name="Content Placeholder 3"/>
          <p:cNvSpPr>
            <a:spLocks noGrp="1"/>
          </p:cNvSpPr>
          <p:nvPr>
            <p:ph idx="1"/>
          </p:nvPr>
        </p:nvSpPr>
        <p:spPr>
          <a:xfrm>
            <a:off x="715963" y="1282700"/>
            <a:ext cx="7772400" cy="1046163"/>
          </a:xfrm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 rules:</a:t>
            </a:r>
          </a:p>
          <a:p>
            <a:pPr marL="0" indent="0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The log record &lt;T, V,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reaches disk before the change of V reaches disk;</a:t>
            </a:r>
          </a:p>
          <a:p>
            <a:pPr marL="0" indent="0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log record &lt;T, commit&gt; reaches disk after all changes made by T reach disk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en-US" sz="16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7" name="TextBox 1"/>
          <p:cNvSpPr txBox="1">
            <a:spLocks noChangeArrowheads="1"/>
          </p:cNvSpPr>
          <p:nvPr/>
        </p:nvSpPr>
        <p:spPr bwMode="auto">
          <a:xfrm>
            <a:off x="2697163" y="2501900"/>
            <a:ext cx="3756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for undo-logging</a:t>
            </a:r>
          </a:p>
        </p:txBody>
      </p:sp>
      <p:sp>
        <p:nvSpPr>
          <p:cNvPr id="23558" name="TextBox 2"/>
          <p:cNvSpPr txBox="1">
            <a:spLocks noChangeArrowheads="1"/>
          </p:cNvSpPr>
          <p:nvPr/>
        </p:nvSpPr>
        <p:spPr bwMode="auto">
          <a:xfrm>
            <a:off x="715963" y="3114675"/>
            <a:ext cx="3686175" cy="3170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</p:spTree>
    <p:extLst>
      <p:ext uri="{BB962C8B-B14F-4D97-AF65-F5344CB8AC3E}">
        <p14:creationId xmlns:p14="http://schemas.microsoft.com/office/powerpoint/2010/main" val="1463670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556" name="Content Placeholder 3"/>
          <p:cNvSpPr>
            <a:spLocks noGrp="1"/>
          </p:cNvSpPr>
          <p:nvPr>
            <p:ph idx="1"/>
          </p:nvPr>
        </p:nvSpPr>
        <p:spPr>
          <a:xfrm>
            <a:off x="715963" y="1282700"/>
            <a:ext cx="7772400" cy="1046163"/>
          </a:xfrm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 rules:</a:t>
            </a:r>
          </a:p>
          <a:p>
            <a:pPr marL="0" indent="0"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U1.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The log record &lt;T, V,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reaches disk before the change of V reaches disk;</a:t>
            </a:r>
          </a:p>
          <a:p>
            <a:pPr marL="0" indent="0"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U2.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The log record &lt;T, commit&gt; reaches disk after all changes made by T reach disk. </a:t>
            </a:r>
            <a:endParaRPr lang="en-US" altLang="en-US" sz="16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7" name="TextBox 1"/>
          <p:cNvSpPr txBox="1">
            <a:spLocks noChangeArrowheads="1"/>
          </p:cNvSpPr>
          <p:nvPr/>
        </p:nvSpPr>
        <p:spPr bwMode="auto">
          <a:xfrm>
            <a:off x="2697163" y="2501900"/>
            <a:ext cx="3756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for undo-logging</a:t>
            </a:r>
          </a:p>
        </p:txBody>
      </p:sp>
      <p:sp>
        <p:nvSpPr>
          <p:cNvPr id="23558" name="TextBox 2"/>
          <p:cNvSpPr txBox="1">
            <a:spLocks noChangeArrowheads="1"/>
          </p:cNvSpPr>
          <p:nvPr/>
        </p:nvSpPr>
        <p:spPr bwMode="auto">
          <a:xfrm>
            <a:off x="715963" y="3114675"/>
            <a:ext cx="3686175" cy="3170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  <p:sp>
        <p:nvSpPr>
          <p:cNvPr id="23559" name="TextBox 7"/>
          <p:cNvSpPr txBox="1">
            <a:spLocks noChangeArrowheads="1"/>
          </p:cNvSpPr>
          <p:nvPr/>
        </p:nvSpPr>
        <p:spPr bwMode="auto">
          <a:xfrm>
            <a:off x="4602163" y="3114675"/>
            <a:ext cx="3886200" cy="2554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</p:spTree>
    <p:extLst>
      <p:ext uri="{BB962C8B-B14F-4D97-AF65-F5344CB8AC3E}">
        <p14:creationId xmlns:p14="http://schemas.microsoft.com/office/powerpoint/2010/main" val="3004683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556" name="Content Placeholder 3"/>
          <p:cNvSpPr>
            <a:spLocks noGrp="1"/>
          </p:cNvSpPr>
          <p:nvPr>
            <p:ph idx="1"/>
          </p:nvPr>
        </p:nvSpPr>
        <p:spPr>
          <a:xfrm>
            <a:off x="715963" y="1282700"/>
            <a:ext cx="7772400" cy="1046163"/>
          </a:xfrm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 rules:</a:t>
            </a:r>
          </a:p>
          <a:p>
            <a:pPr marL="0" indent="0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The log record &lt;T, V,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reaches disk before the change of V reaches disk;</a:t>
            </a:r>
          </a:p>
          <a:p>
            <a:pPr marL="0" indent="0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log record &lt;T, commit&gt; reaches disk after all changes made by T reach disk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en-US" sz="16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7" name="TextBox 1"/>
          <p:cNvSpPr txBox="1">
            <a:spLocks noChangeArrowheads="1"/>
          </p:cNvSpPr>
          <p:nvPr/>
        </p:nvSpPr>
        <p:spPr bwMode="auto">
          <a:xfrm>
            <a:off x="2697163" y="2501900"/>
            <a:ext cx="3756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for undo-logging</a:t>
            </a:r>
          </a:p>
        </p:txBody>
      </p:sp>
      <p:sp>
        <p:nvSpPr>
          <p:cNvPr id="23558" name="TextBox 2"/>
          <p:cNvSpPr txBox="1">
            <a:spLocks noChangeArrowheads="1"/>
          </p:cNvSpPr>
          <p:nvPr/>
        </p:nvSpPr>
        <p:spPr bwMode="auto">
          <a:xfrm>
            <a:off x="715963" y="3114675"/>
            <a:ext cx="3686175" cy="3170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  <p:sp>
        <p:nvSpPr>
          <p:cNvPr id="23559" name="TextBox 7"/>
          <p:cNvSpPr txBox="1">
            <a:spLocks noChangeArrowheads="1"/>
          </p:cNvSpPr>
          <p:nvPr/>
        </p:nvSpPr>
        <p:spPr bwMode="auto">
          <a:xfrm>
            <a:off x="4602163" y="3114675"/>
            <a:ext cx="3886200" cy="2554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</p:spTree>
    <p:extLst>
      <p:ext uri="{BB962C8B-B14F-4D97-AF65-F5344CB8AC3E}">
        <p14:creationId xmlns:p14="http://schemas.microsoft.com/office/powerpoint/2010/main" val="1912858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556" name="Content Placeholder 3"/>
          <p:cNvSpPr>
            <a:spLocks noGrp="1"/>
          </p:cNvSpPr>
          <p:nvPr>
            <p:ph idx="1"/>
          </p:nvPr>
        </p:nvSpPr>
        <p:spPr>
          <a:xfrm>
            <a:off x="715963" y="1282700"/>
            <a:ext cx="7772400" cy="1046163"/>
          </a:xfrm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 rules:</a:t>
            </a:r>
          </a:p>
          <a:p>
            <a:pPr marL="0" indent="0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log record &lt;T, V, 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reaches disk before the change of V reaches disk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The log record &lt;T, commit&gt; reaches disk after all changes made by T reach disk. </a:t>
            </a:r>
            <a:endParaRPr lang="en-US" altLang="en-US" sz="16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7" name="TextBox 1"/>
          <p:cNvSpPr txBox="1">
            <a:spLocks noChangeArrowheads="1"/>
          </p:cNvSpPr>
          <p:nvPr/>
        </p:nvSpPr>
        <p:spPr bwMode="auto">
          <a:xfrm>
            <a:off x="2697163" y="2501900"/>
            <a:ext cx="3756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for undo-logging</a:t>
            </a:r>
          </a:p>
        </p:txBody>
      </p:sp>
      <p:sp>
        <p:nvSpPr>
          <p:cNvPr id="23558" name="TextBox 2"/>
          <p:cNvSpPr txBox="1">
            <a:spLocks noChangeArrowheads="1"/>
          </p:cNvSpPr>
          <p:nvPr/>
        </p:nvSpPr>
        <p:spPr bwMode="auto">
          <a:xfrm>
            <a:off x="715963" y="3114675"/>
            <a:ext cx="3686175" cy="3170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  <p:sp>
        <p:nvSpPr>
          <p:cNvPr id="23559" name="TextBox 7"/>
          <p:cNvSpPr txBox="1">
            <a:spLocks noChangeArrowheads="1"/>
          </p:cNvSpPr>
          <p:nvPr/>
        </p:nvSpPr>
        <p:spPr bwMode="auto">
          <a:xfrm>
            <a:off x="4602163" y="3114675"/>
            <a:ext cx="3886200" cy="2554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</a:t>
            </a:r>
            <a:r>
              <a:rPr lang="en-US" altLang="en-US" sz="2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000" baseline="-25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</p:spTree>
    <p:extLst>
      <p:ext uri="{BB962C8B-B14F-4D97-AF65-F5344CB8AC3E}">
        <p14:creationId xmlns:p14="http://schemas.microsoft.com/office/powerpoint/2010/main" val="1332340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556" name="Content Placeholder 3"/>
          <p:cNvSpPr>
            <a:spLocks noGrp="1"/>
          </p:cNvSpPr>
          <p:nvPr>
            <p:ph idx="1"/>
          </p:nvPr>
        </p:nvSpPr>
        <p:spPr>
          <a:xfrm>
            <a:off x="715963" y="1282700"/>
            <a:ext cx="7772400" cy="1046163"/>
          </a:xfrm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 rules:</a:t>
            </a:r>
          </a:p>
          <a:p>
            <a:pPr marL="0" indent="0"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U1.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The log record &lt;T, V,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reaches disk before the change of V reaches disk;</a:t>
            </a:r>
          </a:p>
          <a:p>
            <a:pPr marL="0" indent="0"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U2.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The log record &lt;T, commit&gt; reaches disk after all changes made by T reach disk. </a:t>
            </a:r>
            <a:endParaRPr lang="en-US" altLang="en-US" sz="16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7" name="TextBox 1"/>
          <p:cNvSpPr txBox="1">
            <a:spLocks noChangeArrowheads="1"/>
          </p:cNvSpPr>
          <p:nvPr/>
        </p:nvSpPr>
        <p:spPr bwMode="auto">
          <a:xfrm>
            <a:off x="2697163" y="2501900"/>
            <a:ext cx="3756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for undo-logging</a:t>
            </a:r>
          </a:p>
        </p:txBody>
      </p:sp>
      <p:sp>
        <p:nvSpPr>
          <p:cNvPr id="23558" name="TextBox 2"/>
          <p:cNvSpPr txBox="1">
            <a:spLocks noChangeArrowheads="1"/>
          </p:cNvSpPr>
          <p:nvPr/>
        </p:nvSpPr>
        <p:spPr bwMode="auto">
          <a:xfrm>
            <a:off x="715963" y="3114675"/>
            <a:ext cx="3686175" cy="3170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  <p:sp>
        <p:nvSpPr>
          <p:cNvPr id="23559" name="TextBox 7"/>
          <p:cNvSpPr txBox="1">
            <a:spLocks noChangeArrowheads="1"/>
          </p:cNvSpPr>
          <p:nvPr/>
        </p:nvSpPr>
        <p:spPr bwMode="auto">
          <a:xfrm>
            <a:off x="4602163" y="3114675"/>
            <a:ext cx="3886200" cy="2554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</p:spTree>
    <p:extLst>
      <p:ext uri="{BB962C8B-B14F-4D97-AF65-F5344CB8AC3E}">
        <p14:creationId xmlns:p14="http://schemas.microsoft.com/office/powerpoint/2010/main" val="2911996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734B52-EE10-47BD-8489-777F32B4D11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79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5157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Example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983162" cy="349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CCCA440-CE34-4FD8-86F2-5859CD3D9B1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58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8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2458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2458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2459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2459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2459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24593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4594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12842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24595" name="TextBox 23"/>
          <p:cNvSpPr txBox="1">
            <a:spLocks noChangeArrowheads="1"/>
          </p:cNvSpPr>
          <p:nvPr/>
        </p:nvSpPr>
        <p:spPr bwMode="auto">
          <a:xfrm>
            <a:off x="5965825" y="236538"/>
            <a:ext cx="2746375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</p:spTree>
    <p:extLst>
      <p:ext uri="{BB962C8B-B14F-4D97-AF65-F5344CB8AC3E}">
        <p14:creationId xmlns:p14="http://schemas.microsoft.com/office/powerpoint/2010/main" val="3658696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0FF1AA3-635E-4C66-B24F-5F6704AEFBD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0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CDE8E25-569C-4644-BBF4-1F9F28EABC3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60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25605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0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2561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2561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2561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2561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25615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5616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25617" name="TextBox 23"/>
          <p:cNvSpPr txBox="1">
            <a:spLocks noChangeArrowheads="1"/>
          </p:cNvSpPr>
          <p:nvPr/>
        </p:nvSpPr>
        <p:spPr bwMode="auto">
          <a:xfrm>
            <a:off x="5965825" y="236538"/>
            <a:ext cx="2746375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  <p:sp>
        <p:nvSpPr>
          <p:cNvPr id="25618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90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log recording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5802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DEDB736-06A0-4ACE-859D-1CFA49233C6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F0720BF-8C6C-48C4-9D73-83A9DCAC2FD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62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630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26631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2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3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4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26635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26636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26637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26638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26639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6640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26641" name="TextBox 23"/>
          <p:cNvSpPr txBox="1">
            <a:spLocks noChangeArrowheads="1"/>
          </p:cNvSpPr>
          <p:nvPr/>
        </p:nvSpPr>
        <p:spPr bwMode="auto">
          <a:xfrm>
            <a:off x="5965825" y="236538"/>
            <a:ext cx="2746375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  <p:sp>
        <p:nvSpPr>
          <p:cNvPr id="26642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90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log recording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6495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E98061-2CFA-4267-A39F-C0CA2024B71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9145108-02A4-46E6-A40F-78AF0E51F29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65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2765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65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2765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2766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2766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2766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27663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7664" name="TextBox 22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27665" name="TextBox 23"/>
          <p:cNvSpPr txBox="1">
            <a:spLocks noChangeArrowheads="1"/>
          </p:cNvSpPr>
          <p:nvPr/>
        </p:nvSpPr>
        <p:spPr bwMode="auto">
          <a:xfrm>
            <a:off x="5965825" y="236538"/>
            <a:ext cx="2746375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  <p:sp>
        <p:nvSpPr>
          <p:cNvPr id="27666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90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log recording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68" name="TextBox 21"/>
          <p:cNvSpPr txBox="1">
            <a:spLocks noChangeArrowheads="1"/>
          </p:cNvSpPr>
          <p:nvPr/>
        </p:nvSpPr>
        <p:spPr bwMode="auto">
          <a:xfrm>
            <a:off x="4498975" y="4254500"/>
            <a:ext cx="588963" cy="2159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</p:txBody>
      </p:sp>
      <p:sp>
        <p:nvSpPr>
          <p:cNvPr id="27669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3546308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8A2AD9-B8B3-486D-9F9F-B23D5C33432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7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2D41371-1518-4750-853D-3BFF11303E9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867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2867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7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2868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2868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2868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2868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28687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28688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28689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8690" name="TextBox 28"/>
          <p:cNvSpPr txBox="1">
            <a:spLocks noChangeArrowheads="1"/>
          </p:cNvSpPr>
          <p:nvPr/>
        </p:nvSpPr>
        <p:spPr bwMode="auto">
          <a:xfrm>
            <a:off x="5965825" y="236538"/>
            <a:ext cx="2746375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  <p:sp>
        <p:nvSpPr>
          <p:cNvPr id="28691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90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log recording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3" name="TextBox 23"/>
          <p:cNvSpPr txBox="1">
            <a:spLocks noChangeArrowheads="1"/>
          </p:cNvSpPr>
          <p:nvPr/>
        </p:nvSpPr>
        <p:spPr bwMode="auto">
          <a:xfrm>
            <a:off x="4498975" y="4254500"/>
            <a:ext cx="641350" cy="338138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</p:txBody>
      </p:sp>
      <p:sp>
        <p:nvSpPr>
          <p:cNvPr id="28694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15892179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2B7AE6-B1C6-4909-B903-8F9028E88A3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0806EC1-70EA-4E54-AC1F-729524CC96E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970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2970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2970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2970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2970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2971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29711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29712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29713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29714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9715" name="TextBox 25"/>
          <p:cNvSpPr txBox="1">
            <a:spLocks noChangeArrowheads="1"/>
          </p:cNvSpPr>
          <p:nvPr/>
        </p:nvSpPr>
        <p:spPr bwMode="auto">
          <a:xfrm>
            <a:off x="5965825" y="236538"/>
            <a:ext cx="2746375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  <p:sp>
        <p:nvSpPr>
          <p:cNvPr id="29716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90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log recording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18" name="TextBox 23"/>
          <p:cNvSpPr txBox="1">
            <a:spLocks noChangeArrowheads="1"/>
          </p:cNvSpPr>
          <p:nvPr/>
        </p:nvSpPr>
        <p:spPr bwMode="auto">
          <a:xfrm>
            <a:off x="4498975" y="4254500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29719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3678038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26"/>
          <p:cNvSpPr txBox="1">
            <a:spLocks noChangeArrowheads="1"/>
          </p:cNvSpPr>
          <p:nvPr/>
        </p:nvSpPr>
        <p:spPr bwMode="auto">
          <a:xfrm>
            <a:off x="6067425" y="4821238"/>
            <a:ext cx="641350" cy="46037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30723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69278B-48C0-48E6-8F1A-45D20CFF095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24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C5EA7C6-9996-46E5-91FF-705BCFE2AD6B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725" name="AutoShape 11"/>
          <p:cNvSpPr>
            <a:spLocks noChangeArrowheads="1"/>
          </p:cNvSpPr>
          <p:nvPr/>
        </p:nvSpPr>
        <p:spPr bwMode="auto">
          <a:xfrm>
            <a:off x="5948363" y="305752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30726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27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30728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0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1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30732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30733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30734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30735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30736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30737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30738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30739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0740" name="TextBox 25"/>
          <p:cNvSpPr txBox="1">
            <a:spLocks noChangeArrowheads="1"/>
          </p:cNvSpPr>
          <p:nvPr/>
        </p:nvSpPr>
        <p:spPr bwMode="auto">
          <a:xfrm>
            <a:off x="5965825" y="236538"/>
            <a:ext cx="2746375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  <p:sp>
        <p:nvSpPr>
          <p:cNvPr id="30741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90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log recording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43" name="TextBox 23"/>
          <p:cNvSpPr txBox="1">
            <a:spLocks noChangeArrowheads="1"/>
          </p:cNvSpPr>
          <p:nvPr/>
        </p:nvSpPr>
        <p:spPr bwMode="auto">
          <a:xfrm>
            <a:off x="4498975" y="4254500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30744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502150" y="4260850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</p:spTree>
    <p:extLst>
      <p:ext uri="{BB962C8B-B14F-4D97-AF65-F5344CB8AC3E}">
        <p14:creationId xmlns:p14="http://schemas.microsoft.com/office/powerpoint/2010/main" val="2761385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11111E-6 L 0.17257 0.082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28" y="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BA8E6D-EAB3-49BA-8746-4BCE2D4287E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BF96F50-BAE3-4189-89BE-7365B4D5A72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174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3174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0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31755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31756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31757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31758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31759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31760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31761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31762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1763" name="TextBox 34"/>
          <p:cNvSpPr txBox="1">
            <a:spLocks noChangeArrowheads="1"/>
          </p:cNvSpPr>
          <p:nvPr/>
        </p:nvSpPr>
        <p:spPr bwMode="auto">
          <a:xfrm>
            <a:off x="5965825" y="236538"/>
            <a:ext cx="2746375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  <p:sp>
        <p:nvSpPr>
          <p:cNvPr id="31764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90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log recording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66" name="TextBox 26"/>
          <p:cNvSpPr txBox="1">
            <a:spLocks noChangeArrowheads="1"/>
          </p:cNvSpPr>
          <p:nvPr/>
        </p:nvSpPr>
        <p:spPr bwMode="auto">
          <a:xfrm>
            <a:off x="4498975" y="4254500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31767" name="TextBox 29"/>
          <p:cNvSpPr txBox="1">
            <a:spLocks noChangeArrowheads="1"/>
          </p:cNvSpPr>
          <p:nvPr/>
        </p:nvSpPr>
        <p:spPr bwMode="auto">
          <a:xfrm>
            <a:off x="6067425" y="4821238"/>
            <a:ext cx="641350" cy="46037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31768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28" name="TextBox 30"/>
          <p:cNvSpPr txBox="1">
            <a:spLocks noChangeArrowheads="1"/>
          </p:cNvSpPr>
          <p:nvPr/>
        </p:nvSpPr>
        <p:spPr bwMode="auto">
          <a:xfrm>
            <a:off x="3633788" y="4125913"/>
            <a:ext cx="617537" cy="3063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29" name="TextBox 31"/>
          <p:cNvSpPr txBox="1">
            <a:spLocks noChangeArrowheads="1"/>
          </p:cNvSpPr>
          <p:nvPr/>
        </p:nvSpPr>
        <p:spPr bwMode="auto">
          <a:xfrm>
            <a:off x="3649663" y="4516438"/>
            <a:ext cx="615950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</p:spTree>
    <p:extLst>
      <p:ext uri="{BB962C8B-B14F-4D97-AF65-F5344CB8AC3E}">
        <p14:creationId xmlns:p14="http://schemas.microsoft.com/office/powerpoint/2010/main" val="252236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59259E-6 L 0.2677 -0.02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0.35504 -0.07778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43" y="-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29"/>
          <p:cNvSpPr txBox="1">
            <a:spLocks noChangeArrowheads="1"/>
          </p:cNvSpPr>
          <p:nvPr/>
        </p:nvSpPr>
        <p:spPr bwMode="auto">
          <a:xfrm>
            <a:off x="6067425" y="4821238"/>
            <a:ext cx="641350" cy="46037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3277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DA8C889-0CC2-4DEE-939D-2B1D463EA47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7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4CD8843-1ACA-4AEE-B448-AACF46C5753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2773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32774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2775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32776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9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32780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32781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32782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32783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32784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32785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32786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32787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2788" name="TextBox 25"/>
          <p:cNvSpPr txBox="1">
            <a:spLocks noChangeArrowheads="1"/>
          </p:cNvSpPr>
          <p:nvPr/>
        </p:nvSpPr>
        <p:spPr bwMode="auto">
          <a:xfrm>
            <a:off x="4471988" y="4254500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32789" name="TextBox 26"/>
          <p:cNvSpPr txBox="1">
            <a:spLocks noChangeArrowheads="1"/>
          </p:cNvSpPr>
          <p:nvPr/>
        </p:nvSpPr>
        <p:spPr bwMode="auto">
          <a:xfrm>
            <a:off x="5965825" y="236538"/>
            <a:ext cx="2746375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  <p:sp>
        <p:nvSpPr>
          <p:cNvPr id="32790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90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log recording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92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32793" name="TextBox 29"/>
          <p:cNvSpPr txBox="1">
            <a:spLocks noChangeArrowheads="1"/>
          </p:cNvSpPr>
          <p:nvPr/>
        </p:nvSpPr>
        <p:spPr bwMode="auto">
          <a:xfrm>
            <a:off x="6156325" y="4973638"/>
            <a:ext cx="641350" cy="46037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475163" y="4249738"/>
            <a:ext cx="727075" cy="585787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73069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48148E-6 L 0.1743 0.102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15" y="5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E7AF83-4F32-4067-AB71-E0CCBC1A295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9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C56A5A4-63F6-410B-BC3F-F0BED0DE471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379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3379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79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3379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3380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3380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3380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3380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33807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6305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45B2F3F-B0E5-4CC0-8FF3-83AA6C08F5D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1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0F4D20F-D7F3-4F89-BAFC-E2BE65F11D1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482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3482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482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3482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3482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3482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3483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34831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33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sp>
        <p:nvSpPr>
          <p:cNvPr id="34834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4835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41003616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A3ACCB-3C9D-4A99-BF88-F5491BAEA5C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671B211-A6E7-41C6-8983-E52309CD946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584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35845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584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3584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3585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3585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3585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3585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35855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57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17779"/>
              <a:gd name="adj2" fmla="val -11313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after this point, 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30200" y="4357688"/>
            <a:ext cx="3038475" cy="46037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60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5861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20664995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25C67B8-A8F3-4322-9CC6-6BA1E9BC42B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33D5278-4ECD-4533-BD1B-9CE962DD8FE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686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3686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6870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3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4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36875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36876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36877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36878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36879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36880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36881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36882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84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sp>
        <p:nvSpPr>
          <p:cNvPr id="27" name="Rounded Rectangular Callout 26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17779"/>
              <a:gd name="adj2" fmla="val -11313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after this point, 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330200" y="4357688"/>
            <a:ext cx="3038475" cy="46037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87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6888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36889" name="TextBox 31"/>
          <p:cNvSpPr txBox="1">
            <a:spLocks noChangeArrowheads="1"/>
          </p:cNvSpPr>
          <p:nvPr/>
        </p:nvSpPr>
        <p:spPr bwMode="auto">
          <a:xfrm>
            <a:off x="4498975" y="4254500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36890" name="TextBox 32"/>
          <p:cNvSpPr txBox="1">
            <a:spLocks noChangeArrowheads="1"/>
          </p:cNvSpPr>
          <p:nvPr/>
        </p:nvSpPr>
        <p:spPr bwMode="auto">
          <a:xfrm>
            <a:off x="6038850" y="5000625"/>
            <a:ext cx="728663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9563861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4F12EB3-3090-4240-AAFF-5530C1F2558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648DAEC-C4FB-4050-9821-418D675601C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789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  <p:sp>
        <p:nvSpPr>
          <p:cNvPr id="3789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3789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3789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3790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3790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3790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37903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05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sp>
        <p:nvSpPr>
          <p:cNvPr id="27" name="Rounded Rectangular Callout 26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17779"/>
              <a:gd name="adj2" fmla="val -11313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after this point, 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330200" y="4357688"/>
            <a:ext cx="3038475" cy="46037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08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7909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37910" name="TextBox 25"/>
          <p:cNvSpPr txBox="1">
            <a:spLocks noChangeArrowheads="1"/>
          </p:cNvSpPr>
          <p:nvPr/>
        </p:nvSpPr>
        <p:spPr bwMode="auto">
          <a:xfrm>
            <a:off x="6038850" y="5000625"/>
            <a:ext cx="728663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28729721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FCBF63-CE17-40A5-8507-B8B2B48A251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34F0E04-9337-49B3-BFFD-394924E33CD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891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  <p:sp>
        <p:nvSpPr>
          <p:cNvPr id="3891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3891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3892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3892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3892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3892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38927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29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sp>
        <p:nvSpPr>
          <p:cNvPr id="27" name="Rounded Rectangular Callout 26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17779"/>
              <a:gd name="adj2" fmla="val -11313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after this point, 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330200" y="4357688"/>
            <a:ext cx="3038475" cy="46037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>
          <a:xfrm flipH="1" flipV="1">
            <a:off x="6932613" y="4987925"/>
            <a:ext cx="11112" cy="635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33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8934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38935" name="TextBox 27"/>
          <p:cNvSpPr txBox="1">
            <a:spLocks noChangeArrowheads="1"/>
          </p:cNvSpPr>
          <p:nvPr/>
        </p:nvSpPr>
        <p:spPr bwMode="auto">
          <a:xfrm>
            <a:off x="6038850" y="5000625"/>
            <a:ext cx="728663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2861520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B77326-F301-4288-A076-1C759B24341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3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009BB32-CFA7-45E8-B912-3AE608CBFF9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994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3994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994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3994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3994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3994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3994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3995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39951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39952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39953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39954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56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sp>
        <p:nvSpPr>
          <p:cNvPr id="27" name="Rounded Rectangular Callout 26"/>
          <p:cNvSpPr/>
          <p:nvPr/>
        </p:nvSpPr>
        <p:spPr>
          <a:xfrm>
            <a:off x="298450" y="5273675"/>
            <a:ext cx="2889250" cy="896938"/>
          </a:xfrm>
          <a:prstGeom prst="wedgeRoundRectCallout">
            <a:avLst>
              <a:gd name="adj1" fmla="val -44640"/>
              <a:gd name="adj2" fmla="val -1652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58763" y="4113213"/>
            <a:ext cx="3038475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59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9960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39961" name="TextBox 30"/>
          <p:cNvSpPr txBox="1">
            <a:spLocks noChangeArrowheads="1"/>
          </p:cNvSpPr>
          <p:nvPr/>
        </p:nvSpPr>
        <p:spPr bwMode="auto">
          <a:xfrm>
            <a:off x="6145213" y="5000625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39962" name="TextBox 31"/>
          <p:cNvSpPr txBox="1">
            <a:spLocks noChangeArrowheads="1"/>
          </p:cNvSpPr>
          <p:nvPr/>
        </p:nvSpPr>
        <p:spPr bwMode="auto">
          <a:xfrm>
            <a:off x="4533900" y="4243388"/>
            <a:ext cx="642938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</p:spTree>
    <p:extLst>
      <p:ext uri="{BB962C8B-B14F-4D97-AF65-F5344CB8AC3E}">
        <p14:creationId xmlns:p14="http://schemas.microsoft.com/office/powerpoint/2010/main" val="12138676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563CF0-C295-4312-9E55-81D5F39DF7C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ED28028-9D95-49F8-A17B-F44C52F0551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096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40965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40966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40970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40971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40972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40973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40974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76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58763" y="4113213"/>
            <a:ext cx="3038475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 flipV="1">
            <a:off x="6921500" y="4927600"/>
            <a:ext cx="11113" cy="635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  <p:sp>
        <p:nvSpPr>
          <p:cNvPr id="38" name="Rounded Rectangular Callout 37"/>
          <p:cNvSpPr/>
          <p:nvPr/>
        </p:nvSpPr>
        <p:spPr>
          <a:xfrm>
            <a:off x="298450" y="5273675"/>
            <a:ext cx="2889250" cy="896938"/>
          </a:xfrm>
          <a:prstGeom prst="wedgeRoundRectCallout">
            <a:avLst>
              <a:gd name="adj1" fmla="val -44640"/>
              <a:gd name="adj2" fmla="val -1652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sp>
        <p:nvSpPr>
          <p:cNvPr id="40981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0982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40983" name="TextBox 25"/>
          <p:cNvSpPr txBox="1">
            <a:spLocks noChangeArrowheads="1"/>
          </p:cNvSpPr>
          <p:nvPr/>
        </p:nvSpPr>
        <p:spPr bwMode="auto">
          <a:xfrm>
            <a:off x="6145213" y="5000625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</p:spTree>
    <p:extLst>
      <p:ext uri="{BB962C8B-B14F-4D97-AF65-F5344CB8AC3E}">
        <p14:creationId xmlns:p14="http://schemas.microsoft.com/office/powerpoint/2010/main" val="1653564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829631-860E-47E0-A4A4-0CC16AA6414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B918CF4-E2FE-4AD5-A751-3A35E788BEC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198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41989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41990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1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2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3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41994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41995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A=10</a:t>
            </a:r>
          </a:p>
        </p:txBody>
      </p:sp>
      <p:sp>
        <p:nvSpPr>
          <p:cNvPr id="41996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B=10</a:t>
            </a:r>
          </a:p>
        </p:txBody>
      </p:sp>
      <p:sp>
        <p:nvSpPr>
          <p:cNvPr id="41997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41998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000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58763" y="4113213"/>
            <a:ext cx="3038475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  <p:sp>
        <p:nvSpPr>
          <p:cNvPr id="25" name="Rounded Rectangular Callout 24"/>
          <p:cNvSpPr/>
          <p:nvPr/>
        </p:nvSpPr>
        <p:spPr>
          <a:xfrm>
            <a:off x="298450" y="5273675"/>
            <a:ext cx="2889250" cy="896938"/>
          </a:xfrm>
          <a:prstGeom prst="wedgeRoundRectCallout">
            <a:avLst>
              <a:gd name="adj1" fmla="val -44640"/>
              <a:gd name="adj2" fmla="val -1652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sp>
        <p:nvSpPr>
          <p:cNvPr id="42004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2005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42006" name="TextBox 25"/>
          <p:cNvSpPr txBox="1">
            <a:spLocks noChangeArrowheads="1"/>
          </p:cNvSpPr>
          <p:nvPr/>
        </p:nvSpPr>
        <p:spPr bwMode="auto">
          <a:xfrm>
            <a:off x="6145213" y="5000625"/>
            <a:ext cx="641350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abort&gt;</a:t>
            </a:r>
          </a:p>
        </p:txBody>
      </p:sp>
    </p:spTree>
    <p:extLst>
      <p:ext uri="{BB962C8B-B14F-4D97-AF65-F5344CB8AC3E}">
        <p14:creationId xmlns:p14="http://schemas.microsoft.com/office/powerpoint/2010/main" val="22101600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D9F3527-2B16-4DCF-BC76-4F1E8578B3E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4B54569-9E6B-4D83-982D-DAEFE099784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301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4301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301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4301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4301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4302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4302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4302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43023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43024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43025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43026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28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95275" y="3941763"/>
            <a:ext cx="3040063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 flipV="1">
            <a:off x="6900863" y="4927600"/>
            <a:ext cx="11112" cy="635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ular Callout 36"/>
          <p:cNvSpPr/>
          <p:nvPr/>
        </p:nvSpPr>
        <p:spPr>
          <a:xfrm>
            <a:off x="330200" y="4987925"/>
            <a:ext cx="2808288" cy="455613"/>
          </a:xfrm>
          <a:prstGeom prst="wedgeRoundRectCallout">
            <a:avLst>
              <a:gd name="adj1" fmla="val -42901"/>
              <a:gd name="adj2" fmla="val -25134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sp>
        <p:nvSpPr>
          <p:cNvPr id="43032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3033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43034" name="TextBox 30"/>
          <p:cNvSpPr txBox="1">
            <a:spLocks noChangeArrowheads="1"/>
          </p:cNvSpPr>
          <p:nvPr/>
        </p:nvSpPr>
        <p:spPr bwMode="auto">
          <a:xfrm>
            <a:off x="6145213" y="5000625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43035" name="TextBox 31"/>
          <p:cNvSpPr txBox="1">
            <a:spLocks noChangeArrowheads="1"/>
          </p:cNvSpPr>
          <p:nvPr/>
        </p:nvSpPr>
        <p:spPr bwMode="auto">
          <a:xfrm>
            <a:off x="4533900" y="4243388"/>
            <a:ext cx="642938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</p:spTree>
    <p:extLst>
      <p:ext uri="{BB962C8B-B14F-4D97-AF65-F5344CB8AC3E}">
        <p14:creationId xmlns:p14="http://schemas.microsoft.com/office/powerpoint/2010/main" val="34960582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CD6716-0A75-4CFA-9169-7EA1D57C452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965A6F1-46E3-4B7B-9E49-88D082C52E0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403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4403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4403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4404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4404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A=10</a:t>
            </a:r>
          </a:p>
        </p:txBody>
      </p:sp>
      <p:sp>
        <p:nvSpPr>
          <p:cNvPr id="4404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B=10</a:t>
            </a:r>
          </a:p>
        </p:txBody>
      </p:sp>
      <p:sp>
        <p:nvSpPr>
          <p:cNvPr id="4404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44047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44048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44049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44050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52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sp>
        <p:nvSpPr>
          <p:cNvPr id="27" name="Rounded Rectangular Callout 26"/>
          <p:cNvSpPr/>
          <p:nvPr/>
        </p:nvSpPr>
        <p:spPr>
          <a:xfrm>
            <a:off x="330200" y="4987925"/>
            <a:ext cx="2808288" cy="455613"/>
          </a:xfrm>
          <a:prstGeom prst="wedgeRoundRectCallout">
            <a:avLst>
              <a:gd name="adj1" fmla="val -42901"/>
              <a:gd name="adj2" fmla="val -25134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95275" y="3941763"/>
            <a:ext cx="3040063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55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4056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44057" name="TextBox 30"/>
          <p:cNvSpPr txBox="1">
            <a:spLocks noChangeArrowheads="1"/>
          </p:cNvSpPr>
          <p:nvPr/>
        </p:nvSpPr>
        <p:spPr bwMode="auto">
          <a:xfrm>
            <a:off x="4533900" y="4243388"/>
            <a:ext cx="642938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44058" name="TextBox 31"/>
          <p:cNvSpPr txBox="1">
            <a:spLocks noChangeArrowheads="1"/>
          </p:cNvSpPr>
          <p:nvPr/>
        </p:nvSpPr>
        <p:spPr bwMode="auto">
          <a:xfrm>
            <a:off x="6145213" y="5000625"/>
            <a:ext cx="641350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abort&gt;</a:t>
            </a:r>
          </a:p>
        </p:txBody>
      </p:sp>
    </p:spTree>
    <p:extLst>
      <p:ext uri="{BB962C8B-B14F-4D97-AF65-F5344CB8AC3E}">
        <p14:creationId xmlns:p14="http://schemas.microsoft.com/office/powerpoint/2010/main" val="11003664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7F5557-F955-4B87-9FAF-3DD3902AB04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5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8B1D430-A956-43AC-9547-0796355BBE2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506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4506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506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4506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4506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4506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4506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4507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45071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45072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45073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45074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76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330200" y="3746500"/>
            <a:ext cx="3040063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 flipV="1">
            <a:off x="6889750" y="4927600"/>
            <a:ext cx="11113" cy="635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ular Callout 36"/>
          <p:cNvSpPr/>
          <p:nvPr/>
        </p:nvSpPr>
        <p:spPr>
          <a:xfrm>
            <a:off x="330200" y="4987925"/>
            <a:ext cx="2808288" cy="455613"/>
          </a:xfrm>
          <a:prstGeom prst="wedgeRoundRectCallout">
            <a:avLst>
              <a:gd name="adj1" fmla="val -44482"/>
              <a:gd name="adj2" fmla="val -29226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sp>
        <p:nvSpPr>
          <p:cNvPr id="45080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5081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45082" name="TextBox 30"/>
          <p:cNvSpPr txBox="1">
            <a:spLocks noChangeArrowheads="1"/>
          </p:cNvSpPr>
          <p:nvPr/>
        </p:nvSpPr>
        <p:spPr bwMode="auto">
          <a:xfrm>
            <a:off x="4533900" y="4243388"/>
            <a:ext cx="642938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45083" name="TextBox 31"/>
          <p:cNvSpPr txBox="1">
            <a:spLocks noChangeArrowheads="1"/>
          </p:cNvSpPr>
          <p:nvPr/>
        </p:nvSpPr>
        <p:spPr bwMode="auto">
          <a:xfrm>
            <a:off x="6145213" y="5000625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</p:spTree>
    <p:extLst>
      <p:ext uri="{BB962C8B-B14F-4D97-AF65-F5344CB8AC3E}">
        <p14:creationId xmlns:p14="http://schemas.microsoft.com/office/powerpoint/2010/main" val="3025183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99473D6-5D14-4B3A-83E2-6106D784B83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C2BB991-9702-4B28-9383-A72178D9CBE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608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46085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608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4608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9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4609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4609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A=10</a:t>
            </a:r>
          </a:p>
        </p:txBody>
      </p:sp>
      <p:sp>
        <p:nvSpPr>
          <p:cNvPr id="4609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B=10</a:t>
            </a:r>
          </a:p>
        </p:txBody>
      </p:sp>
      <p:sp>
        <p:nvSpPr>
          <p:cNvPr id="4609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46095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46096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46097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46098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100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330200" y="3746500"/>
            <a:ext cx="3040063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ular Callout 36"/>
          <p:cNvSpPr/>
          <p:nvPr/>
        </p:nvSpPr>
        <p:spPr>
          <a:xfrm>
            <a:off x="330200" y="4987925"/>
            <a:ext cx="2808288" cy="455613"/>
          </a:xfrm>
          <a:prstGeom prst="wedgeRoundRectCallout">
            <a:avLst>
              <a:gd name="adj1" fmla="val -44482"/>
              <a:gd name="adj2" fmla="val -29226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sp>
        <p:nvSpPr>
          <p:cNvPr id="46103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6104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46105" name="TextBox 30"/>
          <p:cNvSpPr txBox="1">
            <a:spLocks noChangeArrowheads="1"/>
          </p:cNvSpPr>
          <p:nvPr/>
        </p:nvSpPr>
        <p:spPr bwMode="auto">
          <a:xfrm>
            <a:off x="4533900" y="4243388"/>
            <a:ext cx="642938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46106" name="TextBox 31"/>
          <p:cNvSpPr txBox="1">
            <a:spLocks noChangeArrowheads="1"/>
          </p:cNvSpPr>
          <p:nvPr/>
        </p:nvSpPr>
        <p:spPr bwMode="auto">
          <a:xfrm>
            <a:off x="6145213" y="5000625"/>
            <a:ext cx="641350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abort&gt;</a:t>
            </a:r>
          </a:p>
        </p:txBody>
      </p:sp>
    </p:spTree>
    <p:extLst>
      <p:ext uri="{BB962C8B-B14F-4D97-AF65-F5344CB8AC3E}">
        <p14:creationId xmlns:p14="http://schemas.microsoft.com/office/powerpoint/2010/main" val="29539670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F26BFA-462D-4248-8022-9F96CCED51E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0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5708E8C-BCFB-4B7E-B54B-FF8FF44542A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710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471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7110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47111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2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3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4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47115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47116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47117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47118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47119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47120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47121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47122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24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330200" y="3522663"/>
            <a:ext cx="3040063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ular Callout 36"/>
          <p:cNvSpPr/>
          <p:nvPr/>
        </p:nvSpPr>
        <p:spPr>
          <a:xfrm>
            <a:off x="330200" y="4987925"/>
            <a:ext cx="2808288" cy="635000"/>
          </a:xfrm>
          <a:prstGeom prst="wedgeRoundRectCallout">
            <a:avLst>
              <a:gd name="adj1" fmla="val -42210"/>
              <a:gd name="adj2" fmla="val -25659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</a:t>
            </a:r>
          </a:p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point </a:t>
            </a:r>
          </a:p>
        </p:txBody>
      </p:sp>
      <p:sp>
        <p:nvSpPr>
          <p:cNvPr id="47127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7128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47129" name="TextBox 26"/>
          <p:cNvSpPr txBox="1">
            <a:spLocks noChangeArrowheads="1"/>
          </p:cNvSpPr>
          <p:nvPr/>
        </p:nvSpPr>
        <p:spPr bwMode="auto">
          <a:xfrm>
            <a:off x="4533900" y="4243388"/>
            <a:ext cx="642938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</p:spTree>
    <p:extLst>
      <p:ext uri="{BB962C8B-B14F-4D97-AF65-F5344CB8AC3E}">
        <p14:creationId xmlns:p14="http://schemas.microsoft.com/office/powerpoint/2010/main" val="29412028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6677FAD-6F04-43C5-AE4C-A7A09A03662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3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4E79B95-F832-44CB-8B4B-C2A2580184D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813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4813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813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4813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4813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4814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4814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4814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48143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48144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48145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48146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48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330200" y="3522663"/>
            <a:ext cx="3040063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ular Callout 36"/>
          <p:cNvSpPr/>
          <p:nvPr/>
        </p:nvSpPr>
        <p:spPr>
          <a:xfrm>
            <a:off x="330200" y="4987925"/>
            <a:ext cx="2808288" cy="635000"/>
          </a:xfrm>
          <a:prstGeom prst="wedgeRoundRectCallout">
            <a:avLst>
              <a:gd name="adj1" fmla="val -42210"/>
              <a:gd name="adj2" fmla="val -25659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</a:t>
            </a:r>
          </a:p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point </a:t>
            </a:r>
          </a:p>
        </p:txBody>
      </p:sp>
      <p:sp>
        <p:nvSpPr>
          <p:cNvPr id="48151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8152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48153" name="TextBox 26"/>
          <p:cNvSpPr txBox="1">
            <a:spLocks noChangeArrowheads="1"/>
          </p:cNvSpPr>
          <p:nvPr/>
        </p:nvSpPr>
        <p:spPr bwMode="auto">
          <a:xfrm>
            <a:off x="4533900" y="4243388"/>
            <a:ext cx="642938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48154" name="TextBox 31"/>
          <p:cNvSpPr txBox="1">
            <a:spLocks noChangeArrowheads="1"/>
          </p:cNvSpPr>
          <p:nvPr/>
        </p:nvSpPr>
        <p:spPr bwMode="auto">
          <a:xfrm>
            <a:off x="6145213" y="5000625"/>
            <a:ext cx="641350" cy="338138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</p:txBody>
      </p:sp>
    </p:spTree>
    <p:extLst>
      <p:ext uri="{BB962C8B-B14F-4D97-AF65-F5344CB8AC3E}">
        <p14:creationId xmlns:p14="http://schemas.microsoft.com/office/powerpoint/2010/main" val="12290928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BB53D5-CC9C-4C27-B34E-A2D7C5CB5CA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15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612445E-A510-4A4D-A924-B30DA9D1618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915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0547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  <p:sp>
        <p:nvSpPr>
          <p:cNvPr id="4915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4915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4916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4916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4916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4916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49167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169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330200" y="3522663"/>
            <a:ext cx="3040063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ular Callout 36"/>
          <p:cNvSpPr/>
          <p:nvPr/>
        </p:nvSpPr>
        <p:spPr>
          <a:xfrm>
            <a:off x="330200" y="4987925"/>
            <a:ext cx="2808288" cy="635000"/>
          </a:xfrm>
          <a:prstGeom prst="wedgeRoundRectCallout">
            <a:avLst>
              <a:gd name="adj1" fmla="val -42210"/>
              <a:gd name="adj2" fmla="val -25659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</a:t>
            </a:r>
          </a:p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point </a:t>
            </a:r>
          </a:p>
        </p:txBody>
      </p:sp>
      <p:sp>
        <p:nvSpPr>
          <p:cNvPr id="49172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9173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49174" name="TextBox 31"/>
          <p:cNvSpPr txBox="1">
            <a:spLocks noChangeArrowheads="1"/>
          </p:cNvSpPr>
          <p:nvPr/>
        </p:nvSpPr>
        <p:spPr bwMode="auto">
          <a:xfrm>
            <a:off x="6145213" y="5000625"/>
            <a:ext cx="641350" cy="338138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</p:txBody>
      </p:sp>
    </p:spTree>
    <p:extLst>
      <p:ext uri="{BB962C8B-B14F-4D97-AF65-F5344CB8AC3E}">
        <p14:creationId xmlns:p14="http://schemas.microsoft.com/office/powerpoint/2010/main" val="4984461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1777470-655F-4C96-9FF0-DA12CA9E5A4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E2665B7-46A2-486C-BFB1-730E4AA7550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018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0547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  <p:sp>
        <p:nvSpPr>
          <p:cNvPr id="5018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5018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5018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5018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5018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5019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50191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93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330200" y="3522663"/>
            <a:ext cx="3040063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ular Callout 36"/>
          <p:cNvSpPr/>
          <p:nvPr/>
        </p:nvSpPr>
        <p:spPr>
          <a:xfrm>
            <a:off x="330200" y="4987925"/>
            <a:ext cx="2808288" cy="635000"/>
          </a:xfrm>
          <a:prstGeom prst="wedgeRoundRectCallout">
            <a:avLst>
              <a:gd name="adj1" fmla="val -42210"/>
              <a:gd name="adj2" fmla="val -25659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</a:t>
            </a:r>
          </a:p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point </a:t>
            </a:r>
          </a:p>
        </p:txBody>
      </p:sp>
      <p:sp>
        <p:nvSpPr>
          <p:cNvPr id="50196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0197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50198" name="TextBox 31"/>
          <p:cNvSpPr txBox="1">
            <a:spLocks noChangeArrowheads="1"/>
          </p:cNvSpPr>
          <p:nvPr/>
        </p:nvSpPr>
        <p:spPr bwMode="auto">
          <a:xfrm>
            <a:off x="6145213" y="5000625"/>
            <a:ext cx="641350" cy="338138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rot="16200000" flipV="1">
            <a:off x="6700838" y="5127625"/>
            <a:ext cx="412750" cy="127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48564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12389C-2F91-4FAF-A19E-4CAFB81BFAD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0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648ED7A-031B-4FD6-A305-4DB42721CA3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120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0547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  <p:sp>
        <p:nvSpPr>
          <p:cNvPr id="5120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5120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1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5121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5121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A=10</a:t>
            </a:r>
          </a:p>
        </p:txBody>
      </p:sp>
      <p:sp>
        <p:nvSpPr>
          <p:cNvPr id="5121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5121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51215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17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330200" y="3522663"/>
            <a:ext cx="3040063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ular Callout 36"/>
          <p:cNvSpPr/>
          <p:nvPr/>
        </p:nvSpPr>
        <p:spPr>
          <a:xfrm>
            <a:off x="330200" y="4987925"/>
            <a:ext cx="2808288" cy="635000"/>
          </a:xfrm>
          <a:prstGeom prst="wedgeRoundRectCallout">
            <a:avLst>
              <a:gd name="adj1" fmla="val -42210"/>
              <a:gd name="adj2" fmla="val -25659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</a:t>
            </a:r>
          </a:p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point </a:t>
            </a:r>
          </a:p>
        </p:txBody>
      </p:sp>
      <p:sp>
        <p:nvSpPr>
          <p:cNvPr id="51220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1221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51222" name="TextBox 31"/>
          <p:cNvSpPr txBox="1">
            <a:spLocks noChangeArrowheads="1"/>
          </p:cNvSpPr>
          <p:nvPr/>
        </p:nvSpPr>
        <p:spPr bwMode="auto">
          <a:xfrm>
            <a:off x="6145213" y="5000625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abort&gt;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rot="16200000" flipV="1">
            <a:off x="6700838" y="5127625"/>
            <a:ext cx="412750" cy="127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14571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CCA2611-C071-4209-AA78-36D192867A2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334CE48-FC77-4AAB-B69A-B8602464F04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2228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604963"/>
            <a:ext cx="7726363" cy="14716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Remarks: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80000"/>
              </a:lnSpc>
              <a:spcBef>
                <a:spcPct val="0"/>
              </a:spcBef>
              <a:buFont typeface="+mj-lt"/>
              <a:buAutoNum type="alphaUcPeriod"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execute the recovery algorithm, we need to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31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</p:spTree>
    <p:extLst>
      <p:ext uri="{BB962C8B-B14F-4D97-AF65-F5344CB8AC3E}">
        <p14:creationId xmlns:p14="http://schemas.microsoft.com/office/powerpoint/2010/main" val="14694346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A9BE7A-7100-48C1-99F4-649930D915F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5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9F9F185-0F65-45F9-8C2A-D417E4E847F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3252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604963"/>
            <a:ext cx="7726363" cy="18161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Remarks: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80000"/>
              </a:lnSpc>
              <a:spcBef>
                <a:spcPct val="0"/>
              </a:spcBef>
              <a:buFont typeface="+mj-lt"/>
              <a:buAutoNum type="alphaUcPeriod"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execute the recovery algorithm, we need to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A.1    Read the disk-log into the main memory;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55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</p:spTree>
    <p:extLst>
      <p:ext uri="{BB962C8B-B14F-4D97-AF65-F5344CB8AC3E}">
        <p14:creationId xmlns:p14="http://schemas.microsoft.com/office/powerpoint/2010/main" val="37772905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5B4377-0679-4C59-A32C-BCA0D14AC96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7E64400-5EE5-4B94-B07B-F21268284E7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4276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604963"/>
            <a:ext cx="7726363" cy="21605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Remarks: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80000"/>
              </a:lnSpc>
              <a:spcBef>
                <a:spcPct val="0"/>
              </a:spcBef>
              <a:buFont typeface="+mj-lt"/>
              <a:buAutoNum type="alphaUcPeriod"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execute the recovery algorithm, we need to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A.1    Read the disk-log into the main memory;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A.2    FOR each &lt;T, A,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 in step 3 DO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write(A,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output(A);</a:t>
            </a:r>
          </a:p>
        </p:txBody>
      </p:sp>
      <p:sp>
        <p:nvSpPr>
          <p:cNvPr id="54279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</p:spTree>
    <p:extLst>
      <p:ext uri="{BB962C8B-B14F-4D97-AF65-F5344CB8AC3E}">
        <p14:creationId xmlns:p14="http://schemas.microsoft.com/office/powerpoint/2010/main" val="22936689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192F51-D6AC-48B0-B681-32200972ED0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29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EC40389-1564-4115-8238-C877106E6F1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5300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604963"/>
            <a:ext cx="7816850" cy="28495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Remarks: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80000"/>
              </a:lnSpc>
              <a:spcBef>
                <a:spcPct val="0"/>
              </a:spcBef>
              <a:buFont typeface="+mj-lt"/>
              <a:buAutoNum type="alphaUcPeriod"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execute the recovery algorithm, we need to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A.1    Read the disk-log into the main memory;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A.2    FOR each &lt;T, A,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 in step 3 DO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write(A,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output(A);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80000"/>
              </a:lnSpc>
              <a:spcBef>
                <a:spcPct val="0"/>
              </a:spcBef>
              <a:buFont typeface="+mj-lt"/>
              <a:buAutoNum type="alphaUcPeriod" startAt="2"/>
              <a:defRPr/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if the system crashes again during Undo?</a:t>
            </a:r>
          </a:p>
        </p:txBody>
      </p:sp>
      <p:sp>
        <p:nvSpPr>
          <p:cNvPr id="55303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</p:spTree>
    <p:extLst>
      <p:ext uri="{BB962C8B-B14F-4D97-AF65-F5344CB8AC3E}">
        <p14:creationId xmlns:p14="http://schemas.microsoft.com/office/powerpoint/2010/main" val="21493811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ECED1AE-E95B-48D2-9E35-B5076EF44CF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2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075352A-204A-47C5-BA12-25CD34CEDA2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6324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604963"/>
            <a:ext cx="7816850" cy="31940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Remarks: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80000"/>
              </a:lnSpc>
              <a:spcBef>
                <a:spcPct val="0"/>
              </a:spcBef>
              <a:buFont typeface="+mj-lt"/>
              <a:buAutoNum type="alphaUcPeriod"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execute the recovery algorithm, we need to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A.1    Read the disk-log into the main memory;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A.2    FOR each &lt;T, A,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 in step 3 DO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write(A,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output(A);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80000"/>
              </a:lnSpc>
              <a:spcBef>
                <a:spcPct val="0"/>
              </a:spcBef>
              <a:buFont typeface="+mj-lt"/>
              <a:buAutoNum type="alphaUcPeriod" startAt="2"/>
              <a:defRPr/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if the system crashes again during Undo?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* The disk-log remains;</a:t>
            </a:r>
          </a:p>
        </p:txBody>
      </p:sp>
      <p:sp>
        <p:nvSpPr>
          <p:cNvPr id="56327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</p:spTree>
    <p:extLst>
      <p:ext uri="{BB962C8B-B14F-4D97-AF65-F5344CB8AC3E}">
        <p14:creationId xmlns:p14="http://schemas.microsoft.com/office/powerpoint/2010/main" val="20014560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6ECC37-C1CF-4599-B035-ACBC7538CE49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4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E4B01D-C878-4334-8705-898F1FF5ED5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7348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604963"/>
            <a:ext cx="7816850" cy="35401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Remarks: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80000"/>
              </a:lnSpc>
              <a:spcBef>
                <a:spcPct val="0"/>
              </a:spcBef>
              <a:buFont typeface="+mj-lt"/>
              <a:buAutoNum type="alphaUcPeriod"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execute the recovery algorithm, we need to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A.1    Read the disk-log into the main memory;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A.2    FOR each &lt;T, A,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 in step 3 DO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write(A,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output(A);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80000"/>
              </a:lnSpc>
              <a:spcBef>
                <a:spcPct val="0"/>
              </a:spcBef>
              <a:buFont typeface="+mj-lt"/>
              <a:buAutoNum type="alphaUcPeriod" startAt="2"/>
              <a:defRPr/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if the system crashes again during Undo?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* The disk-log remains;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* We can simply repeat steps A.1 and A.2;</a:t>
            </a:r>
          </a:p>
        </p:txBody>
      </p:sp>
      <p:sp>
        <p:nvSpPr>
          <p:cNvPr id="57351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</p:spTree>
    <p:extLst>
      <p:ext uri="{BB962C8B-B14F-4D97-AF65-F5344CB8AC3E}">
        <p14:creationId xmlns:p14="http://schemas.microsoft.com/office/powerpoint/2010/main" val="18260409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AF94779-DA6B-4F05-A98C-2E41383A43C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37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BA8902F-0CB4-4596-97DB-25C073193FE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8372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604963"/>
            <a:ext cx="7816850" cy="45735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Remarks: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80000"/>
              </a:lnSpc>
              <a:spcBef>
                <a:spcPct val="0"/>
              </a:spcBef>
              <a:buFont typeface="+mj-lt"/>
              <a:buAutoNum type="alphaUcPeriod"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execute the recovery algorithm, we need to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A.1    Read the disk-log into the main memory;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A.2    FOR each &lt;T, A,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 in step 3 DO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write(A,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output(A);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80000"/>
              </a:lnSpc>
              <a:spcBef>
                <a:spcPct val="0"/>
              </a:spcBef>
              <a:buFont typeface="+mj-lt"/>
              <a:buAutoNum type="alphaUcPeriod" startAt="2"/>
              <a:defRPr/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if the system crashes again during Undo?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* The disk-log remains;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* We can simply repeat steps A.1 and A.2;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* Some &lt;T, A,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may have been undone in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step 3 before the second crash, but re-Undo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them would not hurt.</a:t>
            </a:r>
          </a:p>
        </p:txBody>
      </p:sp>
      <p:sp>
        <p:nvSpPr>
          <p:cNvPr id="58375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</p:spTree>
    <p:extLst>
      <p:ext uri="{BB962C8B-B14F-4D97-AF65-F5344CB8AC3E}">
        <p14:creationId xmlns:p14="http://schemas.microsoft.com/office/powerpoint/2010/main" val="25473216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973FDC-4922-4899-BCA8-F0A59DA8C6A9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39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0652395-0A73-4FC5-9AD1-B539E5A41EE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939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5939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39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5939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5940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5940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5940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5940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59407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59408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59409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59410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412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sp>
        <p:nvSpPr>
          <p:cNvPr id="27" name="Rounded Rectangular Callout 26"/>
          <p:cNvSpPr/>
          <p:nvPr/>
        </p:nvSpPr>
        <p:spPr>
          <a:xfrm>
            <a:off x="298450" y="5273675"/>
            <a:ext cx="2889250" cy="896938"/>
          </a:xfrm>
          <a:prstGeom prst="wedgeRoundRectCallout">
            <a:avLst>
              <a:gd name="adj1" fmla="val -44640"/>
              <a:gd name="adj2" fmla="val -1652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58763" y="4113213"/>
            <a:ext cx="3038475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415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9416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59417" name="TextBox 30"/>
          <p:cNvSpPr txBox="1">
            <a:spLocks noChangeArrowheads="1"/>
          </p:cNvSpPr>
          <p:nvPr/>
        </p:nvSpPr>
        <p:spPr bwMode="auto">
          <a:xfrm>
            <a:off x="6145213" y="5000625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59418" name="TextBox 31"/>
          <p:cNvSpPr txBox="1">
            <a:spLocks noChangeArrowheads="1"/>
          </p:cNvSpPr>
          <p:nvPr/>
        </p:nvSpPr>
        <p:spPr bwMode="auto">
          <a:xfrm>
            <a:off x="4533900" y="4243388"/>
            <a:ext cx="642938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</p:spTree>
    <p:extLst>
      <p:ext uri="{BB962C8B-B14F-4D97-AF65-F5344CB8AC3E}">
        <p14:creationId xmlns:p14="http://schemas.microsoft.com/office/powerpoint/2010/main" val="6795276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204F9C-2D19-431C-BDF3-BCAC8958B5B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27F0F30-F12E-4CE4-83C3-37589F886FF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042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0421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0422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3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4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5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0426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0427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60428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60429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0430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32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58763" y="4113213"/>
            <a:ext cx="3038475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  <p:sp>
        <p:nvSpPr>
          <p:cNvPr id="38" name="Rounded Rectangular Callout 37"/>
          <p:cNvSpPr/>
          <p:nvPr/>
        </p:nvSpPr>
        <p:spPr>
          <a:xfrm>
            <a:off x="298450" y="5273675"/>
            <a:ext cx="2889250" cy="896938"/>
          </a:xfrm>
          <a:prstGeom prst="wedgeRoundRectCallout">
            <a:avLst>
              <a:gd name="adj1" fmla="val -44640"/>
              <a:gd name="adj2" fmla="val -1652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sp>
        <p:nvSpPr>
          <p:cNvPr id="60436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0437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60438" name="TextBox 25"/>
          <p:cNvSpPr txBox="1">
            <a:spLocks noChangeArrowheads="1"/>
          </p:cNvSpPr>
          <p:nvPr/>
        </p:nvSpPr>
        <p:spPr bwMode="auto">
          <a:xfrm>
            <a:off x="6145213" y="5000625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</p:spTree>
    <p:extLst>
      <p:ext uri="{BB962C8B-B14F-4D97-AF65-F5344CB8AC3E}">
        <p14:creationId xmlns:p14="http://schemas.microsoft.com/office/powerpoint/2010/main" val="32012321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07AE4B9-873E-4F02-835F-5D5A4B115AF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4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E863F44-C46C-4073-B7E0-C131A1DF5D0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144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1445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1446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7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8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9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1450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1451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61452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61453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1454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56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58763" y="4113213"/>
            <a:ext cx="3038475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58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" name="Rounded Rectangular Callout 37"/>
          <p:cNvSpPr/>
          <p:nvPr/>
        </p:nvSpPr>
        <p:spPr>
          <a:xfrm>
            <a:off x="298450" y="5273675"/>
            <a:ext cx="2889250" cy="896938"/>
          </a:xfrm>
          <a:prstGeom prst="wedgeRoundRectCallout">
            <a:avLst>
              <a:gd name="adj1" fmla="val -44640"/>
              <a:gd name="adj2" fmla="val -1652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sp>
        <p:nvSpPr>
          <p:cNvPr id="61460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1461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61462" name="TextBox 25"/>
          <p:cNvSpPr txBox="1">
            <a:spLocks noChangeArrowheads="1"/>
          </p:cNvSpPr>
          <p:nvPr/>
        </p:nvSpPr>
        <p:spPr bwMode="auto">
          <a:xfrm>
            <a:off x="6145213" y="5000625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24" name="TextBox 25"/>
          <p:cNvSpPr txBox="1">
            <a:spLocks noChangeArrowheads="1"/>
          </p:cNvSpPr>
          <p:nvPr/>
        </p:nvSpPr>
        <p:spPr bwMode="auto">
          <a:xfrm>
            <a:off x="6148388" y="5003800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5081588" y="4432300"/>
            <a:ext cx="0" cy="37623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02019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44444E-6 L -0.19705 -0.090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61" y="-4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9D77B8-39C8-41D4-B167-AD0BBAC6D05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46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4D346ED-D536-4102-A193-01DF27DBA59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246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2469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2470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71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72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73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2474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2475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62476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B=10</a:t>
            </a:r>
          </a:p>
        </p:txBody>
      </p:sp>
      <p:sp>
        <p:nvSpPr>
          <p:cNvPr id="62477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2478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80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58763" y="4113213"/>
            <a:ext cx="3038475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82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" name="Rounded Rectangular Callout 37"/>
          <p:cNvSpPr/>
          <p:nvPr/>
        </p:nvSpPr>
        <p:spPr>
          <a:xfrm>
            <a:off x="298450" y="5273675"/>
            <a:ext cx="2889250" cy="896938"/>
          </a:xfrm>
          <a:prstGeom prst="wedgeRoundRectCallout">
            <a:avLst>
              <a:gd name="adj1" fmla="val -44640"/>
              <a:gd name="adj2" fmla="val -1652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sp>
        <p:nvSpPr>
          <p:cNvPr id="62484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2485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62486" name="TextBox 25"/>
          <p:cNvSpPr txBox="1">
            <a:spLocks noChangeArrowheads="1"/>
          </p:cNvSpPr>
          <p:nvPr/>
        </p:nvSpPr>
        <p:spPr bwMode="auto">
          <a:xfrm>
            <a:off x="6145213" y="5000625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62487" name="TextBox 25"/>
          <p:cNvSpPr txBox="1">
            <a:spLocks noChangeArrowheads="1"/>
          </p:cNvSpPr>
          <p:nvPr/>
        </p:nvSpPr>
        <p:spPr bwMode="auto">
          <a:xfrm>
            <a:off x="4341813" y="4389438"/>
            <a:ext cx="641350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5081588" y="4432300"/>
            <a:ext cx="0" cy="37623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91977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9C47584-7092-49E8-9294-3717BB252B4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49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A66C042-8E71-4324-87C4-2C05B8461C7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349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3493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3494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5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6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7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3498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3499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63500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B=10</a:t>
            </a:r>
          </a:p>
        </p:txBody>
      </p:sp>
      <p:sp>
        <p:nvSpPr>
          <p:cNvPr id="63501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3502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504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58763" y="4113213"/>
            <a:ext cx="3038475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  <p:sp>
        <p:nvSpPr>
          <p:cNvPr id="38" name="Rounded Rectangular Callout 37"/>
          <p:cNvSpPr/>
          <p:nvPr/>
        </p:nvSpPr>
        <p:spPr>
          <a:xfrm>
            <a:off x="298450" y="5273675"/>
            <a:ext cx="2889250" cy="896938"/>
          </a:xfrm>
          <a:prstGeom prst="wedgeRoundRectCallout">
            <a:avLst>
              <a:gd name="adj1" fmla="val -44640"/>
              <a:gd name="adj2" fmla="val -1652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sp>
        <p:nvSpPr>
          <p:cNvPr id="63508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3509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63510" name="TextBox 25"/>
          <p:cNvSpPr txBox="1">
            <a:spLocks noChangeArrowheads="1"/>
          </p:cNvSpPr>
          <p:nvPr/>
        </p:nvSpPr>
        <p:spPr bwMode="auto">
          <a:xfrm>
            <a:off x="6145213" y="5000625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</p:spTree>
    <p:extLst>
      <p:ext uri="{BB962C8B-B14F-4D97-AF65-F5344CB8AC3E}">
        <p14:creationId xmlns:p14="http://schemas.microsoft.com/office/powerpoint/2010/main" val="13377797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EDCCB0A-6505-4B3D-845C-0E1BFF143B7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1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94F1728-0109-489E-B940-969CBB8F13D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451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4517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4518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9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0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1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4522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4523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64524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B=10</a:t>
            </a:r>
          </a:p>
        </p:txBody>
      </p:sp>
      <p:sp>
        <p:nvSpPr>
          <p:cNvPr id="64525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4526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28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58763" y="4113213"/>
            <a:ext cx="3038475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30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" name="Rounded Rectangular Callout 37"/>
          <p:cNvSpPr/>
          <p:nvPr/>
        </p:nvSpPr>
        <p:spPr>
          <a:xfrm>
            <a:off x="298450" y="5273675"/>
            <a:ext cx="2889250" cy="896938"/>
          </a:xfrm>
          <a:prstGeom prst="wedgeRoundRectCallout">
            <a:avLst>
              <a:gd name="adj1" fmla="val -44640"/>
              <a:gd name="adj2" fmla="val -1652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sp>
        <p:nvSpPr>
          <p:cNvPr id="64532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4533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64534" name="TextBox 25"/>
          <p:cNvSpPr txBox="1">
            <a:spLocks noChangeArrowheads="1"/>
          </p:cNvSpPr>
          <p:nvPr/>
        </p:nvSpPr>
        <p:spPr bwMode="auto">
          <a:xfrm>
            <a:off x="6145213" y="5000625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24" name="TextBox 25"/>
          <p:cNvSpPr txBox="1">
            <a:spLocks noChangeArrowheads="1"/>
          </p:cNvSpPr>
          <p:nvPr/>
        </p:nvSpPr>
        <p:spPr bwMode="auto">
          <a:xfrm>
            <a:off x="6148388" y="5003800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5081588" y="4432300"/>
            <a:ext cx="0" cy="37623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9770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44444E-6 L -0.19705 -0.090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61" y="-4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1558881-3233-4E39-ADE2-3AA204A55F7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3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0B8FE01-36F0-4D1E-9A24-6E49C87A4EF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554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5541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5542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3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4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5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5546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5547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A=10</a:t>
            </a:r>
          </a:p>
        </p:txBody>
      </p:sp>
      <p:sp>
        <p:nvSpPr>
          <p:cNvPr id="65548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82625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B050"/>
                </a:solidFill>
              </a:rPr>
              <a:t>B=10</a:t>
            </a:r>
          </a:p>
        </p:txBody>
      </p:sp>
      <p:sp>
        <p:nvSpPr>
          <p:cNvPr id="65549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5550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52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58763" y="4113213"/>
            <a:ext cx="3038475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54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" name="Rounded Rectangular Callout 37"/>
          <p:cNvSpPr/>
          <p:nvPr/>
        </p:nvSpPr>
        <p:spPr>
          <a:xfrm>
            <a:off x="298450" y="5273675"/>
            <a:ext cx="2889250" cy="896938"/>
          </a:xfrm>
          <a:prstGeom prst="wedgeRoundRectCallout">
            <a:avLst>
              <a:gd name="adj1" fmla="val -44640"/>
              <a:gd name="adj2" fmla="val -1652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sp>
        <p:nvSpPr>
          <p:cNvPr id="65556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5557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65558" name="TextBox 25"/>
          <p:cNvSpPr txBox="1">
            <a:spLocks noChangeArrowheads="1"/>
          </p:cNvSpPr>
          <p:nvPr/>
        </p:nvSpPr>
        <p:spPr bwMode="auto">
          <a:xfrm>
            <a:off x="6145213" y="5000625"/>
            <a:ext cx="641350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abort&gt;</a:t>
            </a:r>
          </a:p>
        </p:txBody>
      </p:sp>
      <p:sp>
        <p:nvSpPr>
          <p:cNvPr id="65559" name="TextBox 25"/>
          <p:cNvSpPr txBox="1">
            <a:spLocks noChangeArrowheads="1"/>
          </p:cNvSpPr>
          <p:nvPr/>
        </p:nvSpPr>
        <p:spPr bwMode="auto">
          <a:xfrm>
            <a:off x="4341813" y="4389438"/>
            <a:ext cx="641350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5081588" y="4432300"/>
            <a:ext cx="0" cy="37623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57892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A1B9AA-0F58-46C6-A530-F08F9ACEA75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6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9850DF1-D7D8-4931-9B6A-977724A32C1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6564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737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94368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90DCB3-0989-4A0B-B659-63A069A7F25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58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387BAAF-B01F-4BEB-8641-6BE7BF80C6D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7588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737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59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disk-log file could be extremely large: costing disk space and recovery time;</a:t>
            </a:r>
          </a:p>
        </p:txBody>
      </p:sp>
      <p:sp>
        <p:nvSpPr>
          <p:cNvPr id="67591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92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67593" name="TextBox 24"/>
          <p:cNvSpPr txBox="1">
            <a:spLocks noChangeArrowheads="1"/>
          </p:cNvSpPr>
          <p:nvPr/>
        </p:nvSpPr>
        <p:spPr bwMode="auto">
          <a:xfrm rot="5400000">
            <a:off x="8213725" y="1171575"/>
            <a:ext cx="715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67594" name="TextBox 25"/>
          <p:cNvSpPr txBox="1">
            <a:spLocks noChangeArrowheads="1"/>
          </p:cNvSpPr>
          <p:nvPr/>
        </p:nvSpPr>
        <p:spPr bwMode="auto">
          <a:xfrm>
            <a:off x="8027988" y="1655763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67595" name="TextBox 26"/>
          <p:cNvSpPr txBox="1">
            <a:spLocks noChangeArrowheads="1"/>
          </p:cNvSpPr>
          <p:nvPr/>
        </p:nvSpPr>
        <p:spPr bwMode="auto">
          <a:xfrm rot="5400000">
            <a:off x="8353426" y="18462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7596" name="TextBox 27"/>
          <p:cNvSpPr txBox="1">
            <a:spLocks noChangeArrowheads="1"/>
          </p:cNvSpPr>
          <p:nvPr/>
        </p:nvSpPr>
        <p:spPr bwMode="auto">
          <a:xfrm>
            <a:off x="8027988" y="2162175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&lt;T2,start&gt;</a:t>
            </a:r>
          </a:p>
        </p:txBody>
      </p:sp>
      <p:sp>
        <p:nvSpPr>
          <p:cNvPr id="67597" name="TextBox 30"/>
          <p:cNvSpPr txBox="1">
            <a:spLocks noChangeArrowheads="1"/>
          </p:cNvSpPr>
          <p:nvPr/>
        </p:nvSpPr>
        <p:spPr bwMode="auto">
          <a:xfrm rot="5400000">
            <a:off x="8354219" y="23391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0350021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1154CA-583E-4319-B5BD-C52280BDA6C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1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E0182B5-9E6A-4120-81C9-313591A9B5F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8612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737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12493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disk-log file could be extremely large: costing disk space and recovery time;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may use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checkpoint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shorten disk-log: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15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8616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68617" name="TextBox 24"/>
          <p:cNvSpPr txBox="1">
            <a:spLocks noChangeArrowheads="1"/>
          </p:cNvSpPr>
          <p:nvPr/>
        </p:nvSpPr>
        <p:spPr bwMode="auto">
          <a:xfrm rot="5400000">
            <a:off x="8213725" y="1171575"/>
            <a:ext cx="715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68618" name="TextBox 25"/>
          <p:cNvSpPr txBox="1">
            <a:spLocks noChangeArrowheads="1"/>
          </p:cNvSpPr>
          <p:nvPr/>
        </p:nvSpPr>
        <p:spPr bwMode="auto">
          <a:xfrm>
            <a:off x="8027988" y="1655763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68619" name="TextBox 26"/>
          <p:cNvSpPr txBox="1">
            <a:spLocks noChangeArrowheads="1"/>
          </p:cNvSpPr>
          <p:nvPr/>
        </p:nvSpPr>
        <p:spPr bwMode="auto">
          <a:xfrm rot="5400000">
            <a:off x="8353426" y="18462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8620" name="TextBox 27"/>
          <p:cNvSpPr txBox="1">
            <a:spLocks noChangeArrowheads="1"/>
          </p:cNvSpPr>
          <p:nvPr/>
        </p:nvSpPr>
        <p:spPr bwMode="auto">
          <a:xfrm>
            <a:off x="8027988" y="2162175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&lt;T2,start&gt;</a:t>
            </a:r>
          </a:p>
        </p:txBody>
      </p:sp>
      <p:sp>
        <p:nvSpPr>
          <p:cNvPr id="68621" name="TextBox 30"/>
          <p:cNvSpPr txBox="1">
            <a:spLocks noChangeArrowheads="1"/>
          </p:cNvSpPr>
          <p:nvPr/>
        </p:nvSpPr>
        <p:spPr bwMode="auto">
          <a:xfrm rot="5400000">
            <a:off x="8354219" y="23391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0543234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457D322-2E2D-442B-8A5C-A359479D162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63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BED0A14-C2D7-4928-B275-B06958D569A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9636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737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21351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disk-log file could be extremely large: costing disk space and recovery time;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may use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checkpoint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shorten disk-log: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* 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where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transactions; </a:t>
            </a:r>
          </a:p>
        </p:txBody>
      </p:sp>
      <p:sp>
        <p:nvSpPr>
          <p:cNvPr id="69639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0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69641" name="TextBox 24"/>
          <p:cNvSpPr txBox="1">
            <a:spLocks noChangeArrowheads="1"/>
          </p:cNvSpPr>
          <p:nvPr/>
        </p:nvSpPr>
        <p:spPr bwMode="auto">
          <a:xfrm rot="5400000">
            <a:off x="8213725" y="1171575"/>
            <a:ext cx="715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69642" name="TextBox 25"/>
          <p:cNvSpPr txBox="1">
            <a:spLocks noChangeArrowheads="1"/>
          </p:cNvSpPr>
          <p:nvPr/>
        </p:nvSpPr>
        <p:spPr bwMode="auto">
          <a:xfrm>
            <a:off x="8027988" y="1655763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69643" name="TextBox 26"/>
          <p:cNvSpPr txBox="1">
            <a:spLocks noChangeArrowheads="1"/>
          </p:cNvSpPr>
          <p:nvPr/>
        </p:nvSpPr>
        <p:spPr bwMode="auto">
          <a:xfrm rot="5400000">
            <a:off x="8353426" y="18462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9644" name="TextBox 27"/>
          <p:cNvSpPr txBox="1">
            <a:spLocks noChangeArrowheads="1"/>
          </p:cNvSpPr>
          <p:nvPr/>
        </p:nvSpPr>
        <p:spPr bwMode="auto">
          <a:xfrm>
            <a:off x="8027988" y="2162175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&lt;T2,start&gt;</a:t>
            </a:r>
          </a:p>
        </p:txBody>
      </p:sp>
      <p:sp>
        <p:nvSpPr>
          <p:cNvPr id="69645" name="TextBox 30"/>
          <p:cNvSpPr txBox="1">
            <a:spLocks noChangeArrowheads="1"/>
          </p:cNvSpPr>
          <p:nvPr/>
        </p:nvSpPr>
        <p:spPr bwMode="auto">
          <a:xfrm rot="5400000">
            <a:off x="8354219" y="23391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9646" name="TextBox 31"/>
          <p:cNvSpPr txBox="1">
            <a:spLocks noChangeArrowheads="1"/>
          </p:cNvSpPr>
          <p:nvPr/>
        </p:nvSpPr>
        <p:spPr bwMode="auto">
          <a:xfrm>
            <a:off x="7985125" y="2714625"/>
            <a:ext cx="95726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(T1,T2)&gt;</a:t>
            </a:r>
          </a:p>
        </p:txBody>
      </p:sp>
    </p:spTree>
    <p:extLst>
      <p:ext uri="{BB962C8B-B14F-4D97-AF65-F5344CB8AC3E}">
        <p14:creationId xmlns:p14="http://schemas.microsoft.com/office/powerpoint/2010/main" val="38659174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A3D270E-B979-4FC0-A3A8-58102AC83F3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5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B2DD708-CD3D-405D-A514-18AD285A7AA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0660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737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6965950" cy="26289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disk-log file could be extremely large: costing disk space and recovery time;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may use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checkpoint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shorten disk-log: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* 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where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at the meanwhile, the system can continuously accept new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\\ transactions (non-quiescent)</a:t>
            </a:r>
          </a:p>
        </p:txBody>
      </p:sp>
      <p:sp>
        <p:nvSpPr>
          <p:cNvPr id="70663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0664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70665" name="TextBox 24"/>
          <p:cNvSpPr txBox="1">
            <a:spLocks noChangeArrowheads="1"/>
          </p:cNvSpPr>
          <p:nvPr/>
        </p:nvSpPr>
        <p:spPr bwMode="auto">
          <a:xfrm rot="5400000">
            <a:off x="8213725" y="1171575"/>
            <a:ext cx="715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70666" name="TextBox 25"/>
          <p:cNvSpPr txBox="1">
            <a:spLocks noChangeArrowheads="1"/>
          </p:cNvSpPr>
          <p:nvPr/>
        </p:nvSpPr>
        <p:spPr bwMode="auto">
          <a:xfrm>
            <a:off x="8027988" y="1655763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70667" name="TextBox 26"/>
          <p:cNvSpPr txBox="1">
            <a:spLocks noChangeArrowheads="1"/>
          </p:cNvSpPr>
          <p:nvPr/>
        </p:nvSpPr>
        <p:spPr bwMode="auto">
          <a:xfrm rot="5400000">
            <a:off x="8353426" y="18462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0668" name="TextBox 27"/>
          <p:cNvSpPr txBox="1">
            <a:spLocks noChangeArrowheads="1"/>
          </p:cNvSpPr>
          <p:nvPr/>
        </p:nvSpPr>
        <p:spPr bwMode="auto">
          <a:xfrm>
            <a:off x="8027988" y="2162175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&lt;T2,start&gt;</a:t>
            </a:r>
          </a:p>
        </p:txBody>
      </p:sp>
      <p:sp>
        <p:nvSpPr>
          <p:cNvPr id="70669" name="TextBox 30"/>
          <p:cNvSpPr txBox="1">
            <a:spLocks noChangeArrowheads="1"/>
          </p:cNvSpPr>
          <p:nvPr/>
        </p:nvSpPr>
        <p:spPr bwMode="auto">
          <a:xfrm rot="5400000">
            <a:off x="8354219" y="23391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0670" name="TextBox 31"/>
          <p:cNvSpPr txBox="1">
            <a:spLocks noChangeArrowheads="1"/>
          </p:cNvSpPr>
          <p:nvPr/>
        </p:nvSpPr>
        <p:spPr bwMode="auto">
          <a:xfrm>
            <a:off x="7985125" y="2714625"/>
            <a:ext cx="95726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(T1,T2)&gt;</a:t>
            </a:r>
          </a:p>
        </p:txBody>
      </p:sp>
      <p:sp>
        <p:nvSpPr>
          <p:cNvPr id="70671" name="TextBox 32"/>
          <p:cNvSpPr txBox="1">
            <a:spLocks noChangeArrowheads="1"/>
          </p:cNvSpPr>
          <p:nvPr/>
        </p:nvSpPr>
        <p:spPr bwMode="auto">
          <a:xfrm rot="5400000">
            <a:off x="8340726" y="31035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0672" name="TextBox 37"/>
          <p:cNvSpPr txBox="1">
            <a:spLocks noChangeArrowheads="1"/>
          </p:cNvSpPr>
          <p:nvPr/>
        </p:nvSpPr>
        <p:spPr bwMode="auto">
          <a:xfrm>
            <a:off x="8005763" y="3451225"/>
            <a:ext cx="873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70673" name="TextBox 38"/>
          <p:cNvSpPr txBox="1">
            <a:spLocks noChangeArrowheads="1"/>
          </p:cNvSpPr>
          <p:nvPr/>
        </p:nvSpPr>
        <p:spPr bwMode="auto">
          <a:xfrm rot="5400000">
            <a:off x="8322469" y="3620294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7145642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B7B4A8-EBA8-493C-8563-F127E73313A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68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3497820-D509-485B-9E81-23DE4F286C1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1684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737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33416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disk-log file could be extremely large: costing disk space and recovery time;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may use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checkpoint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shorten disk-log: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* 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where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at the meanwhile, the system can continuously accept new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\\ transactions (non-quiescent)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* When all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complete, place a log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&lt;End CKPT&gt;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687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688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71689" name="TextBox 24"/>
          <p:cNvSpPr txBox="1">
            <a:spLocks noChangeArrowheads="1"/>
          </p:cNvSpPr>
          <p:nvPr/>
        </p:nvSpPr>
        <p:spPr bwMode="auto">
          <a:xfrm rot="5400000">
            <a:off x="8213725" y="1171575"/>
            <a:ext cx="715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71690" name="TextBox 25"/>
          <p:cNvSpPr txBox="1">
            <a:spLocks noChangeArrowheads="1"/>
          </p:cNvSpPr>
          <p:nvPr/>
        </p:nvSpPr>
        <p:spPr bwMode="auto">
          <a:xfrm>
            <a:off x="8027988" y="1655763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71691" name="TextBox 26"/>
          <p:cNvSpPr txBox="1">
            <a:spLocks noChangeArrowheads="1"/>
          </p:cNvSpPr>
          <p:nvPr/>
        </p:nvSpPr>
        <p:spPr bwMode="auto">
          <a:xfrm rot="5400000">
            <a:off x="8353426" y="18462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1692" name="TextBox 27"/>
          <p:cNvSpPr txBox="1">
            <a:spLocks noChangeArrowheads="1"/>
          </p:cNvSpPr>
          <p:nvPr/>
        </p:nvSpPr>
        <p:spPr bwMode="auto">
          <a:xfrm>
            <a:off x="8027988" y="2162175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&lt;T2,start&gt;</a:t>
            </a:r>
          </a:p>
        </p:txBody>
      </p:sp>
      <p:sp>
        <p:nvSpPr>
          <p:cNvPr id="71693" name="TextBox 30"/>
          <p:cNvSpPr txBox="1">
            <a:spLocks noChangeArrowheads="1"/>
          </p:cNvSpPr>
          <p:nvPr/>
        </p:nvSpPr>
        <p:spPr bwMode="auto">
          <a:xfrm rot="5400000">
            <a:off x="8354219" y="23391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1694" name="TextBox 31"/>
          <p:cNvSpPr txBox="1">
            <a:spLocks noChangeArrowheads="1"/>
          </p:cNvSpPr>
          <p:nvPr/>
        </p:nvSpPr>
        <p:spPr bwMode="auto">
          <a:xfrm>
            <a:off x="7985125" y="2714625"/>
            <a:ext cx="95726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(T1,T2)&gt;</a:t>
            </a:r>
          </a:p>
        </p:txBody>
      </p:sp>
      <p:sp>
        <p:nvSpPr>
          <p:cNvPr id="71695" name="TextBox 32"/>
          <p:cNvSpPr txBox="1">
            <a:spLocks noChangeArrowheads="1"/>
          </p:cNvSpPr>
          <p:nvPr/>
        </p:nvSpPr>
        <p:spPr bwMode="auto">
          <a:xfrm rot="5400000">
            <a:off x="8340726" y="31035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1696" name="TextBox 33"/>
          <p:cNvSpPr txBox="1">
            <a:spLocks noChangeArrowheads="1"/>
          </p:cNvSpPr>
          <p:nvPr/>
        </p:nvSpPr>
        <p:spPr bwMode="auto">
          <a:xfrm>
            <a:off x="7947025" y="39655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71697" name="TextBox 34"/>
          <p:cNvSpPr txBox="1">
            <a:spLocks noChangeArrowheads="1"/>
          </p:cNvSpPr>
          <p:nvPr/>
        </p:nvSpPr>
        <p:spPr bwMode="auto">
          <a:xfrm rot="5400000">
            <a:off x="8337550" y="4159250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1698" name="TextBox 35"/>
          <p:cNvSpPr txBox="1">
            <a:spLocks noChangeArrowheads="1"/>
          </p:cNvSpPr>
          <p:nvPr/>
        </p:nvSpPr>
        <p:spPr bwMode="auto">
          <a:xfrm>
            <a:off x="7948613" y="4529138"/>
            <a:ext cx="104933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&lt;T1,commit&gt;</a:t>
            </a:r>
          </a:p>
        </p:txBody>
      </p:sp>
      <p:sp>
        <p:nvSpPr>
          <p:cNvPr id="71699" name="TextBox 36"/>
          <p:cNvSpPr txBox="1">
            <a:spLocks noChangeArrowheads="1"/>
          </p:cNvSpPr>
          <p:nvPr/>
        </p:nvSpPr>
        <p:spPr bwMode="auto">
          <a:xfrm>
            <a:off x="7978775" y="4770438"/>
            <a:ext cx="1000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&lt;End CKPT&gt;</a:t>
            </a:r>
          </a:p>
        </p:txBody>
      </p:sp>
      <p:sp>
        <p:nvSpPr>
          <p:cNvPr id="71700" name="TextBox 37"/>
          <p:cNvSpPr txBox="1">
            <a:spLocks noChangeArrowheads="1"/>
          </p:cNvSpPr>
          <p:nvPr/>
        </p:nvSpPr>
        <p:spPr bwMode="auto">
          <a:xfrm>
            <a:off x="8005763" y="3451225"/>
            <a:ext cx="873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71701" name="TextBox 38"/>
          <p:cNvSpPr txBox="1">
            <a:spLocks noChangeArrowheads="1"/>
          </p:cNvSpPr>
          <p:nvPr/>
        </p:nvSpPr>
        <p:spPr bwMode="auto">
          <a:xfrm rot="5400000">
            <a:off x="8322469" y="3620294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4488117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F9FB0C7-EA05-4177-BF80-DB54A039CD7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70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5D12DF4-DE59-4A6A-9EA3-87C3D96DEF3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2708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737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3835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disk-log file could be extremely large: costing disk space and recovery time;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may use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checkpoint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shorten disk-log: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* 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where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at the meanwhile, the system can continuously accept new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\\ transactions (non-quiescent)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* When all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complete, place a log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&lt;End CKPT&gt;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at this point, all log records before &lt;Start CKPT(T</a:t>
            </a:r>
            <a:r>
              <a:rPr lang="en-US" altLang="en-US" sz="20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i="1" baseline="-25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can be ignored </a:t>
            </a:r>
          </a:p>
        </p:txBody>
      </p:sp>
      <p:sp>
        <p:nvSpPr>
          <p:cNvPr id="72711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2712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72713" name="TextBox 24"/>
          <p:cNvSpPr txBox="1">
            <a:spLocks noChangeArrowheads="1"/>
          </p:cNvSpPr>
          <p:nvPr/>
        </p:nvSpPr>
        <p:spPr bwMode="auto">
          <a:xfrm rot="5400000">
            <a:off x="8213725" y="1171575"/>
            <a:ext cx="715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72714" name="TextBox 25"/>
          <p:cNvSpPr txBox="1">
            <a:spLocks noChangeArrowheads="1"/>
          </p:cNvSpPr>
          <p:nvPr/>
        </p:nvSpPr>
        <p:spPr bwMode="auto">
          <a:xfrm>
            <a:off x="8027988" y="1655763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72715" name="TextBox 26"/>
          <p:cNvSpPr txBox="1">
            <a:spLocks noChangeArrowheads="1"/>
          </p:cNvSpPr>
          <p:nvPr/>
        </p:nvSpPr>
        <p:spPr bwMode="auto">
          <a:xfrm rot="5400000">
            <a:off x="8353426" y="18462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2716" name="TextBox 27"/>
          <p:cNvSpPr txBox="1">
            <a:spLocks noChangeArrowheads="1"/>
          </p:cNvSpPr>
          <p:nvPr/>
        </p:nvSpPr>
        <p:spPr bwMode="auto">
          <a:xfrm>
            <a:off x="8027988" y="2162175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&lt;T2,start&gt;</a:t>
            </a:r>
          </a:p>
        </p:txBody>
      </p:sp>
      <p:sp>
        <p:nvSpPr>
          <p:cNvPr id="72717" name="TextBox 30"/>
          <p:cNvSpPr txBox="1">
            <a:spLocks noChangeArrowheads="1"/>
          </p:cNvSpPr>
          <p:nvPr/>
        </p:nvSpPr>
        <p:spPr bwMode="auto">
          <a:xfrm rot="5400000">
            <a:off x="8354219" y="23391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2718" name="TextBox 31"/>
          <p:cNvSpPr txBox="1">
            <a:spLocks noChangeArrowheads="1"/>
          </p:cNvSpPr>
          <p:nvPr/>
        </p:nvSpPr>
        <p:spPr bwMode="auto">
          <a:xfrm>
            <a:off x="7985125" y="2714625"/>
            <a:ext cx="95726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(T1,T2)&gt;</a:t>
            </a:r>
          </a:p>
        </p:txBody>
      </p:sp>
      <p:sp>
        <p:nvSpPr>
          <p:cNvPr id="72719" name="TextBox 32"/>
          <p:cNvSpPr txBox="1">
            <a:spLocks noChangeArrowheads="1"/>
          </p:cNvSpPr>
          <p:nvPr/>
        </p:nvSpPr>
        <p:spPr bwMode="auto">
          <a:xfrm rot="5400000">
            <a:off x="8340726" y="31035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2720" name="TextBox 33"/>
          <p:cNvSpPr txBox="1">
            <a:spLocks noChangeArrowheads="1"/>
          </p:cNvSpPr>
          <p:nvPr/>
        </p:nvSpPr>
        <p:spPr bwMode="auto">
          <a:xfrm>
            <a:off x="7947025" y="39655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72721" name="TextBox 34"/>
          <p:cNvSpPr txBox="1">
            <a:spLocks noChangeArrowheads="1"/>
          </p:cNvSpPr>
          <p:nvPr/>
        </p:nvSpPr>
        <p:spPr bwMode="auto">
          <a:xfrm rot="5400000">
            <a:off x="8337550" y="4159250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2722" name="TextBox 35"/>
          <p:cNvSpPr txBox="1">
            <a:spLocks noChangeArrowheads="1"/>
          </p:cNvSpPr>
          <p:nvPr/>
        </p:nvSpPr>
        <p:spPr bwMode="auto">
          <a:xfrm>
            <a:off x="7948613" y="4529138"/>
            <a:ext cx="104933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&lt;T1,commit&gt;</a:t>
            </a:r>
          </a:p>
        </p:txBody>
      </p:sp>
      <p:sp>
        <p:nvSpPr>
          <p:cNvPr id="72723" name="TextBox 36"/>
          <p:cNvSpPr txBox="1">
            <a:spLocks noChangeArrowheads="1"/>
          </p:cNvSpPr>
          <p:nvPr/>
        </p:nvSpPr>
        <p:spPr bwMode="auto">
          <a:xfrm>
            <a:off x="7978775" y="4770438"/>
            <a:ext cx="1000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&lt;End CKPT&gt;</a:t>
            </a:r>
          </a:p>
        </p:txBody>
      </p:sp>
      <p:sp>
        <p:nvSpPr>
          <p:cNvPr id="72724" name="TextBox 37"/>
          <p:cNvSpPr txBox="1">
            <a:spLocks noChangeArrowheads="1"/>
          </p:cNvSpPr>
          <p:nvPr/>
        </p:nvSpPr>
        <p:spPr bwMode="auto">
          <a:xfrm>
            <a:off x="8005763" y="3451225"/>
            <a:ext cx="873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72725" name="TextBox 38"/>
          <p:cNvSpPr txBox="1">
            <a:spLocks noChangeArrowheads="1"/>
          </p:cNvSpPr>
          <p:nvPr/>
        </p:nvSpPr>
        <p:spPr bwMode="auto">
          <a:xfrm rot="5400000">
            <a:off x="8322469" y="3620294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8037513" y="1065213"/>
            <a:ext cx="893762" cy="16684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018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9C3BE3-E0BB-4665-B680-DEA6CE5642B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73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C4C33BA-2581-46F6-A384-2B6087C2D1C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3732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737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45735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disk-log file could be extremely large: costing disk space and recovery time;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may use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checkpoint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shorten disk-log: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* 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where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at the meanwhile, the system can continuously accept new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\\ transactions (non-quiescent)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* When all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complete, place a log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&lt;End CKPT&gt;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at this point, all log records before &lt;Start CKPT(T</a:t>
            </a:r>
            <a:r>
              <a:rPr lang="en-US" altLang="en-US" sz="20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i="1" baseline="-25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can be ignored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if crash occurs between &lt;Start CKPT(T</a:t>
            </a:r>
            <a:r>
              <a:rPr lang="en-US" alt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i="1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 and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&lt;End CKPT&gt;, then trace back to the earliest &lt;T</a:t>
            </a:r>
            <a:r>
              <a:rPr lang="en-US" alt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start&gt;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among the list (T</a:t>
            </a:r>
            <a:r>
              <a:rPr lang="en-US" alt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i="1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.</a:t>
            </a:r>
          </a:p>
        </p:txBody>
      </p:sp>
      <p:sp>
        <p:nvSpPr>
          <p:cNvPr id="73735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6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73737" name="TextBox 24"/>
          <p:cNvSpPr txBox="1">
            <a:spLocks noChangeArrowheads="1"/>
          </p:cNvSpPr>
          <p:nvPr/>
        </p:nvSpPr>
        <p:spPr bwMode="auto">
          <a:xfrm rot="5400000">
            <a:off x="8213725" y="1171575"/>
            <a:ext cx="715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73738" name="TextBox 25"/>
          <p:cNvSpPr txBox="1">
            <a:spLocks noChangeArrowheads="1"/>
          </p:cNvSpPr>
          <p:nvPr/>
        </p:nvSpPr>
        <p:spPr bwMode="auto">
          <a:xfrm>
            <a:off x="8027988" y="1655763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73739" name="TextBox 26"/>
          <p:cNvSpPr txBox="1">
            <a:spLocks noChangeArrowheads="1"/>
          </p:cNvSpPr>
          <p:nvPr/>
        </p:nvSpPr>
        <p:spPr bwMode="auto">
          <a:xfrm rot="5400000">
            <a:off x="8353426" y="18462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3740" name="TextBox 27"/>
          <p:cNvSpPr txBox="1">
            <a:spLocks noChangeArrowheads="1"/>
          </p:cNvSpPr>
          <p:nvPr/>
        </p:nvSpPr>
        <p:spPr bwMode="auto">
          <a:xfrm>
            <a:off x="8027988" y="2162175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&lt;T2,start&gt;</a:t>
            </a:r>
          </a:p>
        </p:txBody>
      </p:sp>
      <p:sp>
        <p:nvSpPr>
          <p:cNvPr id="73741" name="TextBox 30"/>
          <p:cNvSpPr txBox="1">
            <a:spLocks noChangeArrowheads="1"/>
          </p:cNvSpPr>
          <p:nvPr/>
        </p:nvSpPr>
        <p:spPr bwMode="auto">
          <a:xfrm rot="5400000">
            <a:off x="8354219" y="23391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3742" name="TextBox 31"/>
          <p:cNvSpPr txBox="1">
            <a:spLocks noChangeArrowheads="1"/>
          </p:cNvSpPr>
          <p:nvPr/>
        </p:nvSpPr>
        <p:spPr bwMode="auto">
          <a:xfrm>
            <a:off x="7985125" y="2714625"/>
            <a:ext cx="95726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(T1,T2)&gt;</a:t>
            </a:r>
          </a:p>
        </p:txBody>
      </p:sp>
      <p:sp>
        <p:nvSpPr>
          <p:cNvPr id="73743" name="TextBox 32"/>
          <p:cNvSpPr txBox="1">
            <a:spLocks noChangeArrowheads="1"/>
          </p:cNvSpPr>
          <p:nvPr/>
        </p:nvSpPr>
        <p:spPr bwMode="auto">
          <a:xfrm rot="5400000">
            <a:off x="8340726" y="31035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3744" name="TextBox 33"/>
          <p:cNvSpPr txBox="1">
            <a:spLocks noChangeArrowheads="1"/>
          </p:cNvSpPr>
          <p:nvPr/>
        </p:nvSpPr>
        <p:spPr bwMode="auto">
          <a:xfrm>
            <a:off x="7947025" y="39655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73745" name="TextBox 34"/>
          <p:cNvSpPr txBox="1">
            <a:spLocks noChangeArrowheads="1"/>
          </p:cNvSpPr>
          <p:nvPr/>
        </p:nvSpPr>
        <p:spPr bwMode="auto">
          <a:xfrm rot="5400000">
            <a:off x="8337550" y="4159250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3746" name="TextBox 35"/>
          <p:cNvSpPr txBox="1">
            <a:spLocks noChangeArrowheads="1"/>
          </p:cNvSpPr>
          <p:nvPr/>
        </p:nvSpPr>
        <p:spPr bwMode="auto">
          <a:xfrm>
            <a:off x="7948613" y="4529138"/>
            <a:ext cx="104933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D1FFE6"/>
                </a:solidFill>
              </a:rPr>
              <a:t>&lt;T1,commit&gt;</a:t>
            </a:r>
          </a:p>
        </p:txBody>
      </p:sp>
      <p:sp>
        <p:nvSpPr>
          <p:cNvPr id="73747" name="TextBox 36"/>
          <p:cNvSpPr txBox="1">
            <a:spLocks noChangeArrowheads="1"/>
          </p:cNvSpPr>
          <p:nvPr/>
        </p:nvSpPr>
        <p:spPr bwMode="auto">
          <a:xfrm>
            <a:off x="7978775" y="4770438"/>
            <a:ext cx="1000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CC"/>
                </a:solidFill>
              </a:rPr>
              <a:t>&lt;End CKPT&gt;</a:t>
            </a:r>
          </a:p>
        </p:txBody>
      </p:sp>
      <p:sp>
        <p:nvSpPr>
          <p:cNvPr id="73748" name="TextBox 37"/>
          <p:cNvSpPr txBox="1">
            <a:spLocks noChangeArrowheads="1"/>
          </p:cNvSpPr>
          <p:nvPr/>
        </p:nvSpPr>
        <p:spPr bwMode="auto">
          <a:xfrm>
            <a:off x="8005763" y="3451225"/>
            <a:ext cx="873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73749" name="TextBox 38"/>
          <p:cNvSpPr txBox="1">
            <a:spLocks noChangeArrowheads="1"/>
          </p:cNvSpPr>
          <p:nvPr/>
        </p:nvSpPr>
        <p:spPr bwMode="auto">
          <a:xfrm rot="5400000">
            <a:off x="8322469" y="3620294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8037513" y="1065213"/>
            <a:ext cx="893762" cy="5810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7537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7D6A602-ED15-4693-BED6-250A901AC1D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75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2881919-F968-46C0-B75C-622B01C5792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4756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66357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Some Drawbacks of Undo-logging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66246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758" name="Group 23"/>
          <p:cNvGrpSpPr>
            <a:grpSpLocks/>
          </p:cNvGrpSpPr>
          <p:nvPr/>
        </p:nvGrpSpPr>
        <p:grpSpPr bwMode="auto">
          <a:xfrm>
            <a:off x="7791450" y="1681163"/>
            <a:ext cx="1352550" cy="3946525"/>
            <a:chOff x="7575446" y="1743828"/>
            <a:chExt cx="1351844" cy="3945914"/>
          </a:xfrm>
        </p:grpSpPr>
        <p:sp>
          <p:nvSpPr>
            <p:cNvPr id="74759" name="TextBox 12"/>
            <p:cNvSpPr txBox="1">
              <a:spLocks noChangeArrowheads="1"/>
            </p:cNvSpPr>
            <p:nvPr/>
          </p:nvSpPr>
          <p:spPr bwMode="auto">
            <a:xfrm>
              <a:off x="7595923" y="2353020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</a:rPr>
                <a:t>&lt;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</a:rPr>
                <a:t>&gt;</a:t>
              </a:r>
            </a:p>
          </p:txBody>
        </p:sp>
        <p:sp>
          <p:nvSpPr>
            <p:cNvPr id="74760" name="TextBox 13"/>
            <p:cNvSpPr txBox="1">
              <a:spLocks noChangeArrowheads="1"/>
            </p:cNvSpPr>
            <p:nvPr/>
          </p:nvSpPr>
          <p:spPr bwMode="auto">
            <a:xfrm rot="5400000">
              <a:off x="7898755" y="2511302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74761" name="TextBox 26"/>
            <p:cNvSpPr txBox="1">
              <a:spLocks noChangeArrowheads="1"/>
            </p:cNvSpPr>
            <p:nvPr/>
          </p:nvSpPr>
          <p:spPr bwMode="auto">
            <a:xfrm>
              <a:off x="7575446" y="5084486"/>
              <a:ext cx="93006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&lt;T, commit&gt;</a:t>
              </a:r>
            </a:p>
          </p:txBody>
        </p:sp>
        <p:sp>
          <p:nvSpPr>
            <p:cNvPr id="74762" name="TextBox 27"/>
            <p:cNvSpPr txBox="1">
              <a:spLocks noChangeArrowheads="1"/>
            </p:cNvSpPr>
            <p:nvPr/>
          </p:nvSpPr>
          <p:spPr bwMode="auto">
            <a:xfrm rot="5400000">
              <a:off x="7912198" y="4758875"/>
              <a:ext cx="43656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74763" name="TextBox 30"/>
            <p:cNvSpPr txBox="1">
              <a:spLocks noChangeArrowheads="1"/>
            </p:cNvSpPr>
            <p:nvPr/>
          </p:nvSpPr>
          <p:spPr bwMode="auto">
            <a:xfrm rot="5400000">
              <a:off x="7893133" y="3889969"/>
              <a:ext cx="436563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 flipH="1">
              <a:off x="8584569" y="2200957"/>
              <a:ext cx="9520" cy="314435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765" name="TextBox 12"/>
            <p:cNvSpPr txBox="1">
              <a:spLocks noChangeArrowheads="1"/>
            </p:cNvSpPr>
            <p:nvPr/>
          </p:nvSpPr>
          <p:spPr bwMode="auto">
            <a:xfrm>
              <a:off x="7710511" y="2826725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766" name="TextBox 13"/>
            <p:cNvSpPr txBox="1">
              <a:spLocks noChangeArrowheads="1"/>
            </p:cNvSpPr>
            <p:nvPr/>
          </p:nvSpPr>
          <p:spPr bwMode="auto">
            <a:xfrm rot="5400000">
              <a:off x="7886987" y="1730334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74767" name="TextBox 12"/>
            <p:cNvSpPr txBox="1">
              <a:spLocks noChangeArrowheads="1"/>
            </p:cNvSpPr>
            <p:nvPr/>
          </p:nvSpPr>
          <p:spPr bwMode="auto">
            <a:xfrm>
              <a:off x="7630173" y="2165237"/>
              <a:ext cx="78739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 start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74768" name="TextBox 12"/>
            <p:cNvSpPr txBox="1">
              <a:spLocks noChangeArrowheads="1"/>
            </p:cNvSpPr>
            <p:nvPr/>
          </p:nvSpPr>
          <p:spPr bwMode="auto">
            <a:xfrm>
              <a:off x="7619442" y="3545578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</a:rPr>
                <a:t>&lt;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74769" name="TextBox 12"/>
            <p:cNvSpPr txBox="1">
              <a:spLocks noChangeArrowheads="1"/>
            </p:cNvSpPr>
            <p:nvPr/>
          </p:nvSpPr>
          <p:spPr bwMode="auto">
            <a:xfrm>
              <a:off x="7636613" y="3039997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/>
                <a:t>&lt;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/>
                <a:t>&gt;</a:t>
              </a:r>
            </a:p>
          </p:txBody>
        </p:sp>
        <p:sp>
          <p:nvSpPr>
            <p:cNvPr id="74770" name="TextBox 12"/>
            <p:cNvSpPr txBox="1">
              <a:spLocks noChangeArrowheads="1"/>
            </p:cNvSpPr>
            <p:nvPr/>
          </p:nvSpPr>
          <p:spPr bwMode="auto">
            <a:xfrm>
              <a:off x="7603920" y="4224436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74771" name="TextBox 12"/>
            <p:cNvSpPr txBox="1">
              <a:spLocks noChangeArrowheads="1"/>
            </p:cNvSpPr>
            <p:nvPr/>
          </p:nvSpPr>
          <p:spPr bwMode="auto">
            <a:xfrm>
              <a:off x="7733244" y="3735261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772" name="TextBox 12"/>
            <p:cNvSpPr txBox="1">
              <a:spLocks noChangeArrowheads="1"/>
            </p:cNvSpPr>
            <p:nvPr/>
          </p:nvSpPr>
          <p:spPr bwMode="auto">
            <a:xfrm>
              <a:off x="7720450" y="4425264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773" name="TextBox 12"/>
            <p:cNvSpPr txBox="1">
              <a:spLocks noChangeArrowheads="1"/>
            </p:cNvSpPr>
            <p:nvPr/>
          </p:nvSpPr>
          <p:spPr bwMode="auto">
            <a:xfrm>
              <a:off x="7721749" y="4611411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774" name="TextBox 13"/>
            <p:cNvSpPr txBox="1">
              <a:spLocks noChangeArrowheads="1"/>
            </p:cNvSpPr>
            <p:nvPr/>
          </p:nvSpPr>
          <p:spPr bwMode="auto">
            <a:xfrm rot="5400000">
              <a:off x="7900975" y="3206058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74775" name="TextBox 42"/>
            <p:cNvSpPr txBox="1">
              <a:spLocks noChangeArrowheads="1"/>
            </p:cNvSpPr>
            <p:nvPr/>
          </p:nvSpPr>
          <p:spPr bwMode="auto">
            <a:xfrm rot="5400000">
              <a:off x="7196688" y="3653300"/>
              <a:ext cx="315342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order in which the values reach disk</a:t>
              </a:r>
            </a:p>
          </p:txBody>
        </p:sp>
        <p:sp>
          <p:nvSpPr>
            <p:cNvPr id="74776" name="TextBox 43"/>
            <p:cNvSpPr txBox="1">
              <a:spLocks noChangeArrowheads="1"/>
            </p:cNvSpPr>
            <p:nvPr/>
          </p:nvSpPr>
          <p:spPr bwMode="auto">
            <a:xfrm rot="5400000">
              <a:off x="7907900" y="5240479"/>
              <a:ext cx="43656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7618287" y="1743828"/>
              <a:ext cx="828242" cy="3945914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90497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2D6E07A-80A7-4428-BA86-C3CB19EE8D0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77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A070EE5-058E-4E2A-A9C3-C808D18DDA9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5780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66357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Some Drawbacks of Undo-logging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66246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007225" cy="17049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 reaches disk very late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endParaRPr lang="en-US" altLang="en-US" sz="9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“real works” of T may have been done much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earlier. If a crash occurs before  &lt;T, commit&gt; 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reaches disk, all these done works are wasted.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5783" name="Group 23"/>
          <p:cNvGrpSpPr>
            <a:grpSpLocks/>
          </p:cNvGrpSpPr>
          <p:nvPr/>
        </p:nvGrpSpPr>
        <p:grpSpPr bwMode="auto">
          <a:xfrm>
            <a:off x="7791450" y="1681163"/>
            <a:ext cx="1352550" cy="3946525"/>
            <a:chOff x="7575446" y="1743828"/>
            <a:chExt cx="1351844" cy="3945914"/>
          </a:xfrm>
        </p:grpSpPr>
        <p:sp>
          <p:nvSpPr>
            <p:cNvPr id="75784" name="TextBox 12"/>
            <p:cNvSpPr txBox="1">
              <a:spLocks noChangeArrowheads="1"/>
            </p:cNvSpPr>
            <p:nvPr/>
          </p:nvSpPr>
          <p:spPr bwMode="auto">
            <a:xfrm>
              <a:off x="7595923" y="2353020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</a:rPr>
                <a:t>&lt;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</a:rPr>
                <a:t>&gt;</a:t>
              </a:r>
            </a:p>
          </p:txBody>
        </p:sp>
        <p:sp>
          <p:nvSpPr>
            <p:cNvPr id="75785" name="TextBox 13"/>
            <p:cNvSpPr txBox="1">
              <a:spLocks noChangeArrowheads="1"/>
            </p:cNvSpPr>
            <p:nvPr/>
          </p:nvSpPr>
          <p:spPr bwMode="auto">
            <a:xfrm rot="5400000">
              <a:off x="7898755" y="2511302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75786" name="TextBox 26"/>
            <p:cNvSpPr txBox="1">
              <a:spLocks noChangeArrowheads="1"/>
            </p:cNvSpPr>
            <p:nvPr/>
          </p:nvSpPr>
          <p:spPr bwMode="auto">
            <a:xfrm>
              <a:off x="7575446" y="5084486"/>
              <a:ext cx="93006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&lt;T, commit&gt;</a:t>
              </a:r>
            </a:p>
          </p:txBody>
        </p:sp>
        <p:sp>
          <p:nvSpPr>
            <p:cNvPr id="75787" name="TextBox 27"/>
            <p:cNvSpPr txBox="1">
              <a:spLocks noChangeArrowheads="1"/>
            </p:cNvSpPr>
            <p:nvPr/>
          </p:nvSpPr>
          <p:spPr bwMode="auto">
            <a:xfrm rot="5400000">
              <a:off x="7912198" y="4758875"/>
              <a:ext cx="43656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75788" name="TextBox 30"/>
            <p:cNvSpPr txBox="1">
              <a:spLocks noChangeArrowheads="1"/>
            </p:cNvSpPr>
            <p:nvPr/>
          </p:nvSpPr>
          <p:spPr bwMode="auto">
            <a:xfrm rot="5400000">
              <a:off x="7893133" y="3889969"/>
              <a:ext cx="436563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 flipH="1">
              <a:off x="8584569" y="2200957"/>
              <a:ext cx="9520" cy="314435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790" name="TextBox 12"/>
            <p:cNvSpPr txBox="1">
              <a:spLocks noChangeArrowheads="1"/>
            </p:cNvSpPr>
            <p:nvPr/>
          </p:nvSpPr>
          <p:spPr bwMode="auto">
            <a:xfrm>
              <a:off x="7710511" y="2826725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791" name="TextBox 13"/>
            <p:cNvSpPr txBox="1">
              <a:spLocks noChangeArrowheads="1"/>
            </p:cNvSpPr>
            <p:nvPr/>
          </p:nvSpPr>
          <p:spPr bwMode="auto">
            <a:xfrm rot="5400000">
              <a:off x="7886987" y="1730334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75792" name="TextBox 12"/>
            <p:cNvSpPr txBox="1">
              <a:spLocks noChangeArrowheads="1"/>
            </p:cNvSpPr>
            <p:nvPr/>
          </p:nvSpPr>
          <p:spPr bwMode="auto">
            <a:xfrm>
              <a:off x="7630173" y="2165237"/>
              <a:ext cx="78739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 start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75793" name="TextBox 12"/>
            <p:cNvSpPr txBox="1">
              <a:spLocks noChangeArrowheads="1"/>
            </p:cNvSpPr>
            <p:nvPr/>
          </p:nvSpPr>
          <p:spPr bwMode="auto">
            <a:xfrm>
              <a:off x="7619442" y="3545578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</a:rPr>
                <a:t>&lt;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75794" name="TextBox 12"/>
            <p:cNvSpPr txBox="1">
              <a:spLocks noChangeArrowheads="1"/>
            </p:cNvSpPr>
            <p:nvPr/>
          </p:nvSpPr>
          <p:spPr bwMode="auto">
            <a:xfrm>
              <a:off x="7636613" y="3039997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/>
                <a:t>&lt;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/>
                <a:t>&gt;</a:t>
              </a:r>
            </a:p>
          </p:txBody>
        </p:sp>
        <p:sp>
          <p:nvSpPr>
            <p:cNvPr id="75795" name="TextBox 12"/>
            <p:cNvSpPr txBox="1">
              <a:spLocks noChangeArrowheads="1"/>
            </p:cNvSpPr>
            <p:nvPr/>
          </p:nvSpPr>
          <p:spPr bwMode="auto">
            <a:xfrm>
              <a:off x="7603920" y="4224436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75796" name="TextBox 12"/>
            <p:cNvSpPr txBox="1">
              <a:spLocks noChangeArrowheads="1"/>
            </p:cNvSpPr>
            <p:nvPr/>
          </p:nvSpPr>
          <p:spPr bwMode="auto">
            <a:xfrm>
              <a:off x="7733244" y="3735261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797" name="TextBox 12"/>
            <p:cNvSpPr txBox="1">
              <a:spLocks noChangeArrowheads="1"/>
            </p:cNvSpPr>
            <p:nvPr/>
          </p:nvSpPr>
          <p:spPr bwMode="auto">
            <a:xfrm>
              <a:off x="7720450" y="4425264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798" name="TextBox 12"/>
            <p:cNvSpPr txBox="1">
              <a:spLocks noChangeArrowheads="1"/>
            </p:cNvSpPr>
            <p:nvPr/>
          </p:nvSpPr>
          <p:spPr bwMode="auto">
            <a:xfrm>
              <a:off x="7721749" y="4611411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799" name="TextBox 13"/>
            <p:cNvSpPr txBox="1">
              <a:spLocks noChangeArrowheads="1"/>
            </p:cNvSpPr>
            <p:nvPr/>
          </p:nvSpPr>
          <p:spPr bwMode="auto">
            <a:xfrm rot="5400000">
              <a:off x="7900975" y="3206058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75800" name="TextBox 42"/>
            <p:cNvSpPr txBox="1">
              <a:spLocks noChangeArrowheads="1"/>
            </p:cNvSpPr>
            <p:nvPr/>
          </p:nvSpPr>
          <p:spPr bwMode="auto">
            <a:xfrm rot="5400000">
              <a:off x="7196688" y="3653300"/>
              <a:ext cx="315342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order in which the values reach disk</a:t>
              </a:r>
            </a:p>
          </p:txBody>
        </p:sp>
        <p:sp>
          <p:nvSpPr>
            <p:cNvPr id="75801" name="TextBox 43"/>
            <p:cNvSpPr txBox="1">
              <a:spLocks noChangeArrowheads="1"/>
            </p:cNvSpPr>
            <p:nvPr/>
          </p:nvSpPr>
          <p:spPr bwMode="auto">
            <a:xfrm rot="5400000">
              <a:off x="7907900" y="5240479"/>
              <a:ext cx="43656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7618287" y="1743828"/>
              <a:ext cx="828242" cy="3945914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124673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0D0E8CB-0A95-4F2F-819D-EA3C846C70D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80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41ECAA1-A4C6-42E6-8C5C-28437B3C2B6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6804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66357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Some Drawbacks of Undo-logging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66246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007225" cy="28384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 reaches disk very late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endParaRPr lang="en-US" altLang="en-US" sz="9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“real works” of T may have been done much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earlier. If a crash occurs before  &lt;T, commit&gt; 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reaches disk, all these done works are wasted.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memory log may need to be flushed often (in order to satisfy U1)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takes disk I/O’s.</a:t>
            </a:r>
          </a:p>
        </p:txBody>
      </p:sp>
      <p:grpSp>
        <p:nvGrpSpPr>
          <p:cNvPr id="76807" name="Group 23"/>
          <p:cNvGrpSpPr>
            <a:grpSpLocks/>
          </p:cNvGrpSpPr>
          <p:nvPr/>
        </p:nvGrpSpPr>
        <p:grpSpPr bwMode="auto">
          <a:xfrm>
            <a:off x="7791450" y="1681163"/>
            <a:ext cx="1352550" cy="3946525"/>
            <a:chOff x="7575446" y="1743828"/>
            <a:chExt cx="1351844" cy="3945914"/>
          </a:xfrm>
        </p:grpSpPr>
        <p:sp>
          <p:nvSpPr>
            <p:cNvPr id="76808" name="TextBox 12"/>
            <p:cNvSpPr txBox="1">
              <a:spLocks noChangeArrowheads="1"/>
            </p:cNvSpPr>
            <p:nvPr/>
          </p:nvSpPr>
          <p:spPr bwMode="auto">
            <a:xfrm>
              <a:off x="7595923" y="2353020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</a:rPr>
                <a:t>&lt;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</a:rPr>
                <a:t>&gt;</a:t>
              </a:r>
            </a:p>
          </p:txBody>
        </p:sp>
        <p:sp>
          <p:nvSpPr>
            <p:cNvPr id="76809" name="TextBox 13"/>
            <p:cNvSpPr txBox="1">
              <a:spLocks noChangeArrowheads="1"/>
            </p:cNvSpPr>
            <p:nvPr/>
          </p:nvSpPr>
          <p:spPr bwMode="auto">
            <a:xfrm rot="5400000">
              <a:off x="7898755" y="2511302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76810" name="TextBox 26"/>
            <p:cNvSpPr txBox="1">
              <a:spLocks noChangeArrowheads="1"/>
            </p:cNvSpPr>
            <p:nvPr/>
          </p:nvSpPr>
          <p:spPr bwMode="auto">
            <a:xfrm>
              <a:off x="7575446" y="5084486"/>
              <a:ext cx="93006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&lt;T, commit&gt;</a:t>
              </a:r>
            </a:p>
          </p:txBody>
        </p:sp>
        <p:sp>
          <p:nvSpPr>
            <p:cNvPr id="76811" name="TextBox 27"/>
            <p:cNvSpPr txBox="1">
              <a:spLocks noChangeArrowheads="1"/>
            </p:cNvSpPr>
            <p:nvPr/>
          </p:nvSpPr>
          <p:spPr bwMode="auto">
            <a:xfrm rot="5400000">
              <a:off x="7912198" y="4758875"/>
              <a:ext cx="43656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76812" name="TextBox 30"/>
            <p:cNvSpPr txBox="1">
              <a:spLocks noChangeArrowheads="1"/>
            </p:cNvSpPr>
            <p:nvPr/>
          </p:nvSpPr>
          <p:spPr bwMode="auto">
            <a:xfrm rot="5400000">
              <a:off x="7893133" y="3889969"/>
              <a:ext cx="436563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 flipH="1">
              <a:off x="8584569" y="2200957"/>
              <a:ext cx="9520" cy="314435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814" name="TextBox 12"/>
            <p:cNvSpPr txBox="1">
              <a:spLocks noChangeArrowheads="1"/>
            </p:cNvSpPr>
            <p:nvPr/>
          </p:nvSpPr>
          <p:spPr bwMode="auto">
            <a:xfrm>
              <a:off x="7710511" y="2826725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5" name="TextBox 13"/>
            <p:cNvSpPr txBox="1">
              <a:spLocks noChangeArrowheads="1"/>
            </p:cNvSpPr>
            <p:nvPr/>
          </p:nvSpPr>
          <p:spPr bwMode="auto">
            <a:xfrm rot="5400000">
              <a:off x="7886987" y="1730334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76816" name="TextBox 12"/>
            <p:cNvSpPr txBox="1">
              <a:spLocks noChangeArrowheads="1"/>
            </p:cNvSpPr>
            <p:nvPr/>
          </p:nvSpPr>
          <p:spPr bwMode="auto">
            <a:xfrm>
              <a:off x="7630173" y="2165237"/>
              <a:ext cx="78739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 start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76817" name="TextBox 12"/>
            <p:cNvSpPr txBox="1">
              <a:spLocks noChangeArrowheads="1"/>
            </p:cNvSpPr>
            <p:nvPr/>
          </p:nvSpPr>
          <p:spPr bwMode="auto">
            <a:xfrm>
              <a:off x="7619442" y="3545578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</a:rPr>
                <a:t>&lt;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76818" name="TextBox 12"/>
            <p:cNvSpPr txBox="1">
              <a:spLocks noChangeArrowheads="1"/>
            </p:cNvSpPr>
            <p:nvPr/>
          </p:nvSpPr>
          <p:spPr bwMode="auto">
            <a:xfrm>
              <a:off x="7636613" y="3039997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/>
                <a:t>&lt;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/>
                <a:t>&gt;</a:t>
              </a:r>
            </a:p>
          </p:txBody>
        </p:sp>
        <p:sp>
          <p:nvSpPr>
            <p:cNvPr id="76819" name="TextBox 12"/>
            <p:cNvSpPr txBox="1">
              <a:spLocks noChangeArrowheads="1"/>
            </p:cNvSpPr>
            <p:nvPr/>
          </p:nvSpPr>
          <p:spPr bwMode="auto">
            <a:xfrm>
              <a:off x="7603920" y="4224436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76820" name="TextBox 12"/>
            <p:cNvSpPr txBox="1">
              <a:spLocks noChangeArrowheads="1"/>
            </p:cNvSpPr>
            <p:nvPr/>
          </p:nvSpPr>
          <p:spPr bwMode="auto">
            <a:xfrm>
              <a:off x="7733244" y="3735261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21" name="TextBox 12"/>
            <p:cNvSpPr txBox="1">
              <a:spLocks noChangeArrowheads="1"/>
            </p:cNvSpPr>
            <p:nvPr/>
          </p:nvSpPr>
          <p:spPr bwMode="auto">
            <a:xfrm>
              <a:off x="7720450" y="4425264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22" name="TextBox 12"/>
            <p:cNvSpPr txBox="1">
              <a:spLocks noChangeArrowheads="1"/>
            </p:cNvSpPr>
            <p:nvPr/>
          </p:nvSpPr>
          <p:spPr bwMode="auto">
            <a:xfrm>
              <a:off x="7721749" y="4611411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23" name="TextBox 13"/>
            <p:cNvSpPr txBox="1">
              <a:spLocks noChangeArrowheads="1"/>
            </p:cNvSpPr>
            <p:nvPr/>
          </p:nvSpPr>
          <p:spPr bwMode="auto">
            <a:xfrm rot="5400000">
              <a:off x="7900975" y="3206058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76824" name="TextBox 42"/>
            <p:cNvSpPr txBox="1">
              <a:spLocks noChangeArrowheads="1"/>
            </p:cNvSpPr>
            <p:nvPr/>
          </p:nvSpPr>
          <p:spPr bwMode="auto">
            <a:xfrm rot="5400000">
              <a:off x="7196688" y="3653300"/>
              <a:ext cx="315342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order in which the values reach disk</a:t>
              </a:r>
            </a:p>
          </p:txBody>
        </p:sp>
        <p:sp>
          <p:nvSpPr>
            <p:cNvPr id="76825" name="TextBox 43"/>
            <p:cNvSpPr txBox="1">
              <a:spLocks noChangeArrowheads="1"/>
            </p:cNvSpPr>
            <p:nvPr/>
          </p:nvSpPr>
          <p:spPr bwMode="auto">
            <a:xfrm rot="5400000">
              <a:off x="7907900" y="5240479"/>
              <a:ext cx="43656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7618287" y="1743828"/>
              <a:ext cx="828242" cy="3945914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75408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6"/>
          <p:cNvSpPr txBox="1">
            <a:spLocks noChangeArrowheads="1"/>
          </p:cNvSpPr>
          <p:nvPr/>
        </p:nvSpPr>
        <p:spPr bwMode="auto">
          <a:xfrm>
            <a:off x="700088" y="1485900"/>
            <a:ext cx="77422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Therefore, the logging strategy must be carefully designed to ensure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 and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49300" y="1073150"/>
            <a:ext cx="7661275" cy="365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1401763" y="2587625"/>
            <a:ext cx="6030912" cy="1196975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Footlight MT Light" panose="0204060206030A020304" pitchFamily="18" charset="0"/>
              </a:rPr>
              <a:t>If you are going to be in the logging business, one of the things that you have to do is to learn about heavy equipment.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 		Robert VanNatta,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		</a:t>
            </a:r>
            <a:r>
              <a:rPr lang="en-US" altLang="en-US" sz="1400" i="1">
                <a:solidFill>
                  <a:schemeClr val="tx2"/>
                </a:solidFill>
                <a:latin typeface="Footlight MT Light" panose="0204060206030A020304" pitchFamily="18" charset="0"/>
              </a:rPr>
              <a:t>Logging History of Columbia County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300" y="4284663"/>
            <a:ext cx="5702300" cy="18161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will study three logging strategies: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Undo/Redo-logging</a:t>
            </a:r>
          </a:p>
        </p:txBody>
      </p:sp>
    </p:spTree>
    <p:extLst>
      <p:ext uri="{BB962C8B-B14F-4D97-AF65-F5344CB8AC3E}">
        <p14:creationId xmlns:p14="http://schemas.microsoft.com/office/powerpoint/2010/main" val="233514652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6"/>
          <p:cNvSpPr txBox="1">
            <a:spLocks noChangeArrowheads="1"/>
          </p:cNvSpPr>
          <p:nvPr/>
        </p:nvSpPr>
        <p:spPr bwMode="auto">
          <a:xfrm>
            <a:off x="700088" y="1485900"/>
            <a:ext cx="77422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Therefore, the logging strategy must be carefully designed to ensure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 and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49300" y="1073150"/>
            <a:ext cx="7661275" cy="365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1401763" y="2587625"/>
            <a:ext cx="6030912" cy="1196975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Footlight MT Light" panose="0204060206030A020304" pitchFamily="18" charset="0"/>
              </a:rPr>
              <a:t>If you are going to be in the logging business, one of the things that you have to do is to learn about heavy equipment.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 		Robert VanNatta,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		</a:t>
            </a:r>
            <a:r>
              <a:rPr lang="en-US" altLang="en-US" sz="1400" i="1">
                <a:solidFill>
                  <a:schemeClr val="tx2"/>
                </a:solidFill>
                <a:latin typeface="Footlight MT Light" panose="0204060206030A020304" pitchFamily="18" charset="0"/>
              </a:rPr>
              <a:t>Logging History of Columbia County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300" y="4284663"/>
            <a:ext cx="5702300" cy="18161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will study three logging strategies: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Undo/Redo-logging</a:t>
            </a:r>
          </a:p>
        </p:txBody>
      </p:sp>
    </p:spTree>
    <p:extLst>
      <p:ext uri="{BB962C8B-B14F-4D97-AF65-F5344CB8AC3E}">
        <p14:creationId xmlns:p14="http://schemas.microsoft.com/office/powerpoint/2010/main" val="21011743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27146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format of the Redo-log: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52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8853" name="TextBox 1"/>
          <p:cNvSpPr txBox="1">
            <a:spLocks noChangeArrowheads="1"/>
          </p:cNvSpPr>
          <p:nvPr/>
        </p:nvSpPr>
        <p:spPr bwMode="auto">
          <a:xfrm>
            <a:off x="2036763" y="2044700"/>
            <a:ext cx="1738312" cy="1939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B, 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(or &lt;T, abort&gt;)</a:t>
            </a:r>
          </a:p>
        </p:txBody>
      </p:sp>
      <p:sp>
        <p:nvSpPr>
          <p:cNvPr id="78854" name="TextBox 2"/>
          <p:cNvSpPr txBox="1">
            <a:spLocks noChangeArrowheads="1"/>
          </p:cNvSpPr>
          <p:nvPr/>
        </p:nvSpPr>
        <p:spPr bwMode="auto">
          <a:xfrm>
            <a:off x="4491038" y="2071688"/>
            <a:ext cx="2003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starts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370263" y="2276475"/>
            <a:ext cx="1120775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56" name="TextBox 8"/>
          <p:cNvSpPr txBox="1">
            <a:spLocks noChangeArrowheads="1"/>
          </p:cNvSpPr>
          <p:nvPr/>
        </p:nvSpPr>
        <p:spPr bwMode="auto">
          <a:xfrm>
            <a:off x="4473575" y="2559050"/>
            <a:ext cx="31623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wrote on A/B, and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A/B had an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 a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/b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>
            <a:stCxn id="78856" idx="1"/>
          </p:cNvCxnSpPr>
          <p:nvPr/>
        </p:nvCxnSpPr>
        <p:spPr>
          <a:xfrm flipH="1" flipV="1">
            <a:off x="3351213" y="2619375"/>
            <a:ext cx="1122362" cy="3556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58" name="TextBox 12"/>
          <p:cNvSpPr txBox="1">
            <a:spLocks noChangeArrowheads="1"/>
          </p:cNvSpPr>
          <p:nvPr/>
        </p:nvSpPr>
        <p:spPr bwMode="auto">
          <a:xfrm>
            <a:off x="4491038" y="3305175"/>
            <a:ext cx="2835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commits/abort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530600" y="3489325"/>
            <a:ext cx="960438" cy="190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3425252" y="3057525"/>
            <a:ext cx="1048323" cy="9048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70802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27146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format of the Redo-log: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876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9877" name="TextBox 1"/>
          <p:cNvSpPr txBox="1">
            <a:spLocks noChangeArrowheads="1"/>
          </p:cNvSpPr>
          <p:nvPr/>
        </p:nvSpPr>
        <p:spPr bwMode="auto">
          <a:xfrm>
            <a:off x="2036763" y="2044700"/>
            <a:ext cx="1738312" cy="1939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B, 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(or &lt;T, abort&gt;)</a:t>
            </a:r>
          </a:p>
        </p:txBody>
      </p:sp>
      <p:sp>
        <p:nvSpPr>
          <p:cNvPr id="79878" name="TextBox 2"/>
          <p:cNvSpPr txBox="1">
            <a:spLocks noChangeArrowheads="1"/>
          </p:cNvSpPr>
          <p:nvPr/>
        </p:nvSpPr>
        <p:spPr bwMode="auto">
          <a:xfrm>
            <a:off x="4491038" y="2071688"/>
            <a:ext cx="2003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starts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370263" y="2276475"/>
            <a:ext cx="1120775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880" name="TextBox 8"/>
          <p:cNvSpPr txBox="1">
            <a:spLocks noChangeArrowheads="1"/>
          </p:cNvSpPr>
          <p:nvPr/>
        </p:nvSpPr>
        <p:spPr bwMode="auto">
          <a:xfrm>
            <a:off x="4473575" y="2559050"/>
            <a:ext cx="31623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wrote on A/B, and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A/B had an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 a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/b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>
            <a:stCxn id="79880" idx="1"/>
          </p:cNvCxnSpPr>
          <p:nvPr/>
        </p:nvCxnSpPr>
        <p:spPr>
          <a:xfrm flipH="1" flipV="1">
            <a:off x="3351213" y="2619375"/>
            <a:ext cx="1122362" cy="3556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882" name="TextBox 12"/>
          <p:cNvSpPr txBox="1">
            <a:spLocks noChangeArrowheads="1"/>
          </p:cNvSpPr>
          <p:nvPr/>
        </p:nvSpPr>
        <p:spPr bwMode="auto">
          <a:xfrm>
            <a:off x="4491038" y="3305175"/>
            <a:ext cx="2835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commits/abort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530600" y="3489325"/>
            <a:ext cx="960438" cy="190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ular Callout 1"/>
          <p:cNvSpPr/>
          <p:nvPr/>
        </p:nvSpPr>
        <p:spPr>
          <a:xfrm>
            <a:off x="5702300" y="4402138"/>
            <a:ext cx="2755900" cy="1679575"/>
          </a:xfrm>
          <a:prstGeom prst="wedgeRoundRectCallout">
            <a:avLst>
              <a:gd name="adj1" fmla="val -43204"/>
              <a:gd name="adj2" fmla="val -123576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Undo-logging uses OLD values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425252" y="3057525"/>
            <a:ext cx="1048323" cy="9048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22345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27146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format of the Redo-log: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00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0901" name="TextBox 1"/>
          <p:cNvSpPr txBox="1">
            <a:spLocks noChangeArrowheads="1"/>
          </p:cNvSpPr>
          <p:nvPr/>
        </p:nvSpPr>
        <p:spPr bwMode="auto">
          <a:xfrm>
            <a:off x="2036763" y="2044700"/>
            <a:ext cx="1738312" cy="1939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B, 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(or &lt;T, abort&gt;)</a:t>
            </a:r>
          </a:p>
        </p:txBody>
      </p:sp>
      <p:sp>
        <p:nvSpPr>
          <p:cNvPr id="80902" name="TextBox 2"/>
          <p:cNvSpPr txBox="1">
            <a:spLocks noChangeArrowheads="1"/>
          </p:cNvSpPr>
          <p:nvPr/>
        </p:nvSpPr>
        <p:spPr bwMode="auto">
          <a:xfrm>
            <a:off x="4491038" y="2071688"/>
            <a:ext cx="2003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starts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370263" y="2276475"/>
            <a:ext cx="1120775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04" name="TextBox 8"/>
          <p:cNvSpPr txBox="1">
            <a:spLocks noChangeArrowheads="1"/>
          </p:cNvSpPr>
          <p:nvPr/>
        </p:nvSpPr>
        <p:spPr bwMode="auto">
          <a:xfrm>
            <a:off x="4473575" y="2559050"/>
            <a:ext cx="31623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wrote on A/B, and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A/B had an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 a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/b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>
            <a:stCxn id="80904" idx="1"/>
          </p:cNvCxnSpPr>
          <p:nvPr/>
        </p:nvCxnSpPr>
        <p:spPr>
          <a:xfrm flipH="1" flipV="1">
            <a:off x="3351213" y="2619375"/>
            <a:ext cx="1122362" cy="3556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06" name="TextBox 12"/>
          <p:cNvSpPr txBox="1">
            <a:spLocks noChangeArrowheads="1"/>
          </p:cNvSpPr>
          <p:nvPr/>
        </p:nvSpPr>
        <p:spPr bwMode="auto">
          <a:xfrm>
            <a:off x="4491038" y="3305175"/>
            <a:ext cx="2835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commits/abort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530600" y="3489325"/>
            <a:ext cx="960438" cy="190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1042988" y="4589463"/>
            <a:ext cx="7058025" cy="13700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Redo-log record &lt;T, commit&gt; has not reached disk, then </a:t>
            </a:r>
            <a:r>
              <a:rPr lang="en-US" altLang="en-US" sz="2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425252" y="3057525"/>
            <a:ext cx="1048323" cy="9048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91851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27146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format of the Redo-log: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24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1925" name="TextBox 1"/>
          <p:cNvSpPr txBox="1">
            <a:spLocks noChangeArrowheads="1"/>
          </p:cNvSpPr>
          <p:nvPr/>
        </p:nvSpPr>
        <p:spPr bwMode="auto">
          <a:xfrm>
            <a:off x="2036763" y="2044700"/>
            <a:ext cx="1738312" cy="1939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B, 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(or &lt;T, abort&gt;)</a:t>
            </a:r>
          </a:p>
        </p:txBody>
      </p:sp>
      <p:sp>
        <p:nvSpPr>
          <p:cNvPr id="81926" name="TextBox 2"/>
          <p:cNvSpPr txBox="1">
            <a:spLocks noChangeArrowheads="1"/>
          </p:cNvSpPr>
          <p:nvPr/>
        </p:nvSpPr>
        <p:spPr bwMode="auto">
          <a:xfrm>
            <a:off x="4491038" y="2071688"/>
            <a:ext cx="2003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starts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370263" y="2276475"/>
            <a:ext cx="1120775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28" name="TextBox 8"/>
          <p:cNvSpPr txBox="1">
            <a:spLocks noChangeArrowheads="1"/>
          </p:cNvSpPr>
          <p:nvPr/>
        </p:nvSpPr>
        <p:spPr bwMode="auto">
          <a:xfrm>
            <a:off x="4473575" y="2559050"/>
            <a:ext cx="31623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wrote on A/B, and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A/B had an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 a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/b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>
            <a:stCxn id="81928" idx="1"/>
          </p:cNvCxnSpPr>
          <p:nvPr/>
        </p:nvCxnSpPr>
        <p:spPr>
          <a:xfrm flipH="1" flipV="1">
            <a:off x="3351213" y="2619375"/>
            <a:ext cx="1122362" cy="3556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30" name="TextBox 12"/>
          <p:cNvSpPr txBox="1">
            <a:spLocks noChangeArrowheads="1"/>
          </p:cNvSpPr>
          <p:nvPr/>
        </p:nvSpPr>
        <p:spPr bwMode="auto">
          <a:xfrm>
            <a:off x="4491038" y="3305175"/>
            <a:ext cx="2835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commits/abort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530600" y="3489325"/>
            <a:ext cx="960438" cy="190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1042988" y="4589463"/>
            <a:ext cx="7058025" cy="13700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Redo-log record &lt;T, commit&gt; has not reached disk, then </a:t>
            </a:r>
            <a:r>
              <a:rPr lang="en-US" altLang="en-US" sz="2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6081713" y="2465388"/>
            <a:ext cx="2757487" cy="1679575"/>
          </a:xfrm>
          <a:prstGeom prst="wedgeRoundRectCallout">
            <a:avLst>
              <a:gd name="adj1" fmla="val -58633"/>
              <a:gd name="adj2" fmla="val 73892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Compare with Undo:</a:t>
            </a:r>
          </a:p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reaches disk, then all changes by T have reached disk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3425252" y="3057525"/>
            <a:ext cx="1048323" cy="9048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3982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947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disk, then 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sp>
        <p:nvSpPr>
          <p:cNvPr id="82949" name="Content Placeholder 3"/>
          <p:cNvSpPr>
            <a:spLocks noGrp="1"/>
          </p:cNvSpPr>
          <p:nvPr>
            <p:ph idx="1"/>
          </p:nvPr>
        </p:nvSpPr>
        <p:spPr>
          <a:xfrm>
            <a:off x="768350" y="2154238"/>
            <a:ext cx="6608763" cy="140652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 rule (Rule R1):</a:t>
            </a:r>
          </a:p>
          <a:p>
            <a:pPr marL="0" indent="0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entire Redo-log for T (including &lt;T, commit&gt;) reaches disk before any change by T reaches disk</a:t>
            </a:r>
            <a:endParaRPr lang="en-US" altLang="en-US" sz="24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50" name="TextBox 12"/>
          <p:cNvSpPr txBox="1">
            <a:spLocks noChangeArrowheads="1"/>
          </p:cNvSpPr>
          <p:nvPr/>
        </p:nvSpPr>
        <p:spPr bwMode="auto">
          <a:xfrm>
            <a:off x="7716838" y="2695575"/>
            <a:ext cx="86201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</a:rPr>
              <a:t>&lt;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</a:rPr>
              <a:t>&gt;</a:t>
            </a:r>
          </a:p>
        </p:txBody>
      </p:sp>
      <p:sp>
        <p:nvSpPr>
          <p:cNvPr id="82951" name="TextBox 13"/>
          <p:cNvSpPr txBox="1">
            <a:spLocks noChangeArrowheads="1"/>
          </p:cNvSpPr>
          <p:nvPr/>
        </p:nvSpPr>
        <p:spPr bwMode="auto">
          <a:xfrm rot="5400000">
            <a:off x="8019256" y="2853532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2952" name="TextBox 44"/>
          <p:cNvSpPr txBox="1">
            <a:spLocks noChangeArrowheads="1"/>
          </p:cNvSpPr>
          <p:nvPr/>
        </p:nvSpPr>
        <p:spPr bwMode="auto">
          <a:xfrm>
            <a:off x="7705725" y="4078288"/>
            <a:ext cx="9302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82953" name="TextBox 45"/>
          <p:cNvSpPr txBox="1">
            <a:spLocks noChangeArrowheads="1"/>
          </p:cNvSpPr>
          <p:nvPr/>
        </p:nvSpPr>
        <p:spPr bwMode="auto">
          <a:xfrm rot="5400000">
            <a:off x="8032751" y="5005387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2954" name="TextBox 46"/>
          <p:cNvSpPr txBox="1">
            <a:spLocks noChangeArrowheads="1"/>
          </p:cNvSpPr>
          <p:nvPr/>
        </p:nvSpPr>
        <p:spPr bwMode="auto">
          <a:xfrm rot="5400000">
            <a:off x="8014494" y="4391819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cxnSp>
        <p:nvCxnSpPr>
          <p:cNvPr id="48" name="Straight Arrow Connector 47"/>
          <p:cNvCxnSpPr/>
          <p:nvPr/>
        </p:nvCxnSpPr>
        <p:spPr>
          <a:xfrm flipH="1">
            <a:off x="8705850" y="2543175"/>
            <a:ext cx="9525" cy="31448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956" name="TextBox 12"/>
          <p:cNvSpPr txBox="1">
            <a:spLocks noChangeArrowheads="1"/>
          </p:cNvSpPr>
          <p:nvPr/>
        </p:nvSpPr>
        <p:spPr bwMode="auto">
          <a:xfrm>
            <a:off x="7835900" y="4684713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1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57" name="TextBox 13"/>
          <p:cNvSpPr txBox="1">
            <a:spLocks noChangeArrowheads="1"/>
          </p:cNvSpPr>
          <p:nvPr/>
        </p:nvSpPr>
        <p:spPr bwMode="auto">
          <a:xfrm rot="5400000">
            <a:off x="8008144" y="20724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2958" name="TextBox 12"/>
          <p:cNvSpPr txBox="1">
            <a:spLocks noChangeArrowheads="1"/>
          </p:cNvSpPr>
          <p:nvPr/>
        </p:nvSpPr>
        <p:spPr bwMode="auto">
          <a:xfrm>
            <a:off x="7751763" y="2506663"/>
            <a:ext cx="7874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 start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2959" name="TextBox 12"/>
          <p:cNvSpPr txBox="1">
            <a:spLocks noChangeArrowheads="1"/>
          </p:cNvSpPr>
          <p:nvPr/>
        </p:nvSpPr>
        <p:spPr bwMode="auto">
          <a:xfrm>
            <a:off x="7740650" y="3397250"/>
            <a:ext cx="860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</a:rPr>
              <a:t>&lt;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</a:rPr>
              <a:t>&gt;</a:t>
            </a:r>
          </a:p>
        </p:txBody>
      </p:sp>
      <p:sp>
        <p:nvSpPr>
          <p:cNvPr id="82960" name="TextBox 12"/>
          <p:cNvSpPr txBox="1">
            <a:spLocks noChangeArrowheads="1"/>
          </p:cNvSpPr>
          <p:nvPr/>
        </p:nvSpPr>
        <p:spPr bwMode="auto">
          <a:xfrm>
            <a:off x="7735888" y="3200400"/>
            <a:ext cx="8620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/>
              <a:t>&lt;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/>
              <a:t>&gt;</a:t>
            </a:r>
          </a:p>
        </p:txBody>
      </p:sp>
      <p:sp>
        <p:nvSpPr>
          <p:cNvPr id="82961" name="TextBox 12"/>
          <p:cNvSpPr txBox="1">
            <a:spLocks noChangeArrowheads="1"/>
          </p:cNvSpPr>
          <p:nvPr/>
        </p:nvSpPr>
        <p:spPr bwMode="auto">
          <a:xfrm>
            <a:off x="7742238" y="3875088"/>
            <a:ext cx="862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2962" name="TextBox 12"/>
          <p:cNvSpPr txBox="1">
            <a:spLocks noChangeArrowheads="1"/>
          </p:cNvSpPr>
          <p:nvPr/>
        </p:nvSpPr>
        <p:spPr bwMode="auto">
          <a:xfrm>
            <a:off x="7840663" y="5314950"/>
            <a:ext cx="6365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11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63" name="TextBox 12"/>
          <p:cNvSpPr txBox="1">
            <a:spLocks noChangeArrowheads="1"/>
          </p:cNvSpPr>
          <p:nvPr/>
        </p:nvSpPr>
        <p:spPr bwMode="auto">
          <a:xfrm>
            <a:off x="7842250" y="4256088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11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64" name="TextBox 12"/>
          <p:cNvSpPr txBox="1">
            <a:spLocks noChangeArrowheads="1"/>
          </p:cNvSpPr>
          <p:nvPr/>
        </p:nvSpPr>
        <p:spPr bwMode="auto">
          <a:xfrm>
            <a:off x="7853363" y="4878388"/>
            <a:ext cx="6365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65" name="TextBox 13"/>
          <p:cNvSpPr txBox="1">
            <a:spLocks noChangeArrowheads="1"/>
          </p:cNvSpPr>
          <p:nvPr/>
        </p:nvSpPr>
        <p:spPr bwMode="auto">
          <a:xfrm rot="5400000">
            <a:off x="8022431" y="3547270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2966" name="TextBox 58"/>
          <p:cNvSpPr txBox="1">
            <a:spLocks noChangeArrowheads="1"/>
          </p:cNvSpPr>
          <p:nvPr/>
        </p:nvSpPr>
        <p:spPr bwMode="auto">
          <a:xfrm rot="5400000">
            <a:off x="7317581" y="3994944"/>
            <a:ext cx="3154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order in which the values reach disk</a:t>
            </a:r>
          </a:p>
        </p:txBody>
      </p:sp>
      <p:sp>
        <p:nvSpPr>
          <p:cNvPr id="82967" name="TextBox 59"/>
          <p:cNvSpPr txBox="1">
            <a:spLocks noChangeArrowheads="1"/>
          </p:cNvSpPr>
          <p:nvPr/>
        </p:nvSpPr>
        <p:spPr bwMode="auto">
          <a:xfrm rot="5400000">
            <a:off x="8039101" y="54657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740650" y="2085975"/>
            <a:ext cx="827088" cy="39449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67728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971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disk, then 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sp>
        <p:nvSpPr>
          <p:cNvPr id="83973" name="Content Placeholder 3"/>
          <p:cNvSpPr>
            <a:spLocks noGrp="1"/>
          </p:cNvSpPr>
          <p:nvPr>
            <p:ph idx="1"/>
          </p:nvPr>
        </p:nvSpPr>
        <p:spPr>
          <a:xfrm>
            <a:off x="768350" y="2154238"/>
            <a:ext cx="6608763" cy="140652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 rule (Rule R1):</a:t>
            </a:r>
          </a:p>
          <a:p>
            <a:pPr marL="0" indent="0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entire Redo-log for T (including &lt;T, commit&gt;) reaches disk before any change by T reaches disk</a:t>
            </a:r>
            <a:endParaRPr lang="en-US" altLang="en-US" sz="24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974" name="TextBox 12"/>
          <p:cNvSpPr txBox="1">
            <a:spLocks noChangeArrowheads="1"/>
          </p:cNvSpPr>
          <p:nvPr/>
        </p:nvSpPr>
        <p:spPr bwMode="auto">
          <a:xfrm>
            <a:off x="7716838" y="2695575"/>
            <a:ext cx="86201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</a:rPr>
              <a:t>&lt;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</a:rPr>
              <a:t>&gt;</a:t>
            </a:r>
          </a:p>
        </p:txBody>
      </p:sp>
      <p:sp>
        <p:nvSpPr>
          <p:cNvPr id="83975" name="TextBox 13"/>
          <p:cNvSpPr txBox="1">
            <a:spLocks noChangeArrowheads="1"/>
          </p:cNvSpPr>
          <p:nvPr/>
        </p:nvSpPr>
        <p:spPr bwMode="auto">
          <a:xfrm rot="5400000">
            <a:off x="8019256" y="2853532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3976" name="TextBox 44"/>
          <p:cNvSpPr txBox="1">
            <a:spLocks noChangeArrowheads="1"/>
          </p:cNvSpPr>
          <p:nvPr/>
        </p:nvSpPr>
        <p:spPr bwMode="auto">
          <a:xfrm>
            <a:off x="7705725" y="4078288"/>
            <a:ext cx="9302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83977" name="TextBox 45"/>
          <p:cNvSpPr txBox="1">
            <a:spLocks noChangeArrowheads="1"/>
          </p:cNvSpPr>
          <p:nvPr/>
        </p:nvSpPr>
        <p:spPr bwMode="auto">
          <a:xfrm rot="5400000">
            <a:off x="8032751" y="5005387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3978" name="TextBox 46"/>
          <p:cNvSpPr txBox="1">
            <a:spLocks noChangeArrowheads="1"/>
          </p:cNvSpPr>
          <p:nvPr/>
        </p:nvSpPr>
        <p:spPr bwMode="auto">
          <a:xfrm rot="5400000">
            <a:off x="8014494" y="4391819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cxnSp>
        <p:nvCxnSpPr>
          <p:cNvPr id="48" name="Straight Arrow Connector 47"/>
          <p:cNvCxnSpPr/>
          <p:nvPr/>
        </p:nvCxnSpPr>
        <p:spPr>
          <a:xfrm flipH="1">
            <a:off x="8705850" y="2543175"/>
            <a:ext cx="9525" cy="31448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980" name="TextBox 12"/>
          <p:cNvSpPr txBox="1">
            <a:spLocks noChangeArrowheads="1"/>
          </p:cNvSpPr>
          <p:nvPr/>
        </p:nvSpPr>
        <p:spPr bwMode="auto">
          <a:xfrm>
            <a:off x="7835900" y="4684713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1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981" name="TextBox 13"/>
          <p:cNvSpPr txBox="1">
            <a:spLocks noChangeArrowheads="1"/>
          </p:cNvSpPr>
          <p:nvPr/>
        </p:nvSpPr>
        <p:spPr bwMode="auto">
          <a:xfrm rot="5400000">
            <a:off x="8008144" y="20724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3982" name="TextBox 12"/>
          <p:cNvSpPr txBox="1">
            <a:spLocks noChangeArrowheads="1"/>
          </p:cNvSpPr>
          <p:nvPr/>
        </p:nvSpPr>
        <p:spPr bwMode="auto">
          <a:xfrm>
            <a:off x="7751763" y="2506663"/>
            <a:ext cx="7874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 start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3983" name="TextBox 12"/>
          <p:cNvSpPr txBox="1">
            <a:spLocks noChangeArrowheads="1"/>
          </p:cNvSpPr>
          <p:nvPr/>
        </p:nvSpPr>
        <p:spPr bwMode="auto">
          <a:xfrm>
            <a:off x="7740650" y="3397250"/>
            <a:ext cx="860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</a:rPr>
              <a:t>&lt;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</a:rPr>
              <a:t>&gt;</a:t>
            </a:r>
          </a:p>
        </p:txBody>
      </p:sp>
      <p:sp>
        <p:nvSpPr>
          <p:cNvPr id="83984" name="TextBox 12"/>
          <p:cNvSpPr txBox="1">
            <a:spLocks noChangeArrowheads="1"/>
          </p:cNvSpPr>
          <p:nvPr/>
        </p:nvSpPr>
        <p:spPr bwMode="auto">
          <a:xfrm>
            <a:off x="7735888" y="3200400"/>
            <a:ext cx="8620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/>
              <a:t>&lt;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/>
              <a:t>&gt;</a:t>
            </a:r>
          </a:p>
        </p:txBody>
      </p:sp>
      <p:sp>
        <p:nvSpPr>
          <p:cNvPr id="83985" name="TextBox 12"/>
          <p:cNvSpPr txBox="1">
            <a:spLocks noChangeArrowheads="1"/>
          </p:cNvSpPr>
          <p:nvPr/>
        </p:nvSpPr>
        <p:spPr bwMode="auto">
          <a:xfrm>
            <a:off x="7742238" y="3875088"/>
            <a:ext cx="862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3986" name="TextBox 12"/>
          <p:cNvSpPr txBox="1">
            <a:spLocks noChangeArrowheads="1"/>
          </p:cNvSpPr>
          <p:nvPr/>
        </p:nvSpPr>
        <p:spPr bwMode="auto">
          <a:xfrm>
            <a:off x="7840663" y="5314950"/>
            <a:ext cx="6365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11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987" name="TextBox 12"/>
          <p:cNvSpPr txBox="1">
            <a:spLocks noChangeArrowheads="1"/>
          </p:cNvSpPr>
          <p:nvPr/>
        </p:nvSpPr>
        <p:spPr bwMode="auto">
          <a:xfrm>
            <a:off x="7842250" y="4256088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11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988" name="TextBox 12"/>
          <p:cNvSpPr txBox="1">
            <a:spLocks noChangeArrowheads="1"/>
          </p:cNvSpPr>
          <p:nvPr/>
        </p:nvSpPr>
        <p:spPr bwMode="auto">
          <a:xfrm>
            <a:off x="7853363" y="4878388"/>
            <a:ext cx="6365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989" name="TextBox 13"/>
          <p:cNvSpPr txBox="1">
            <a:spLocks noChangeArrowheads="1"/>
          </p:cNvSpPr>
          <p:nvPr/>
        </p:nvSpPr>
        <p:spPr bwMode="auto">
          <a:xfrm rot="5400000">
            <a:off x="8022431" y="3547270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3990" name="TextBox 58"/>
          <p:cNvSpPr txBox="1">
            <a:spLocks noChangeArrowheads="1"/>
          </p:cNvSpPr>
          <p:nvPr/>
        </p:nvSpPr>
        <p:spPr bwMode="auto">
          <a:xfrm rot="5400000">
            <a:off x="7317581" y="3994944"/>
            <a:ext cx="3154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order in which the values reach disk</a:t>
            </a:r>
          </a:p>
        </p:txBody>
      </p:sp>
      <p:sp>
        <p:nvSpPr>
          <p:cNvPr id="83991" name="TextBox 59"/>
          <p:cNvSpPr txBox="1">
            <a:spLocks noChangeArrowheads="1"/>
          </p:cNvSpPr>
          <p:nvPr/>
        </p:nvSpPr>
        <p:spPr bwMode="auto">
          <a:xfrm rot="5400000">
            <a:off x="8039101" y="54657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740650" y="2085975"/>
            <a:ext cx="827088" cy="39449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ounded Rectangular Callout 1"/>
          <p:cNvSpPr/>
          <p:nvPr/>
        </p:nvSpPr>
        <p:spPr>
          <a:xfrm>
            <a:off x="1446213" y="3917950"/>
            <a:ext cx="5368925" cy="2387600"/>
          </a:xfrm>
          <a:prstGeom prst="wedgeRoundRectCallout">
            <a:avLst>
              <a:gd name="adj1" fmla="val -20980"/>
              <a:gd name="adj2" fmla="val -68751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Remarks: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61491570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995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disk, then 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sp>
        <p:nvSpPr>
          <p:cNvPr id="84997" name="Content Placeholder 3"/>
          <p:cNvSpPr>
            <a:spLocks noGrp="1"/>
          </p:cNvSpPr>
          <p:nvPr>
            <p:ph idx="1"/>
          </p:nvPr>
        </p:nvSpPr>
        <p:spPr>
          <a:xfrm>
            <a:off x="768350" y="2154238"/>
            <a:ext cx="6608763" cy="140652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 rule (Rule R1):</a:t>
            </a:r>
          </a:p>
          <a:p>
            <a:pPr marL="0" indent="0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entire Redo-log for T (including &lt;T, commit&gt;) reaches disk before any change by T reaches disk</a:t>
            </a:r>
            <a:endParaRPr lang="en-US" altLang="en-US" sz="24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998" name="TextBox 12"/>
          <p:cNvSpPr txBox="1">
            <a:spLocks noChangeArrowheads="1"/>
          </p:cNvSpPr>
          <p:nvPr/>
        </p:nvSpPr>
        <p:spPr bwMode="auto">
          <a:xfrm>
            <a:off x="7716838" y="2695575"/>
            <a:ext cx="86201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</a:rPr>
              <a:t>&lt;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</a:rPr>
              <a:t>&gt;</a:t>
            </a:r>
          </a:p>
        </p:txBody>
      </p:sp>
      <p:sp>
        <p:nvSpPr>
          <p:cNvPr id="84999" name="TextBox 13"/>
          <p:cNvSpPr txBox="1">
            <a:spLocks noChangeArrowheads="1"/>
          </p:cNvSpPr>
          <p:nvPr/>
        </p:nvSpPr>
        <p:spPr bwMode="auto">
          <a:xfrm rot="5400000">
            <a:off x="8019256" y="2853532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5000" name="TextBox 44"/>
          <p:cNvSpPr txBox="1">
            <a:spLocks noChangeArrowheads="1"/>
          </p:cNvSpPr>
          <p:nvPr/>
        </p:nvSpPr>
        <p:spPr bwMode="auto">
          <a:xfrm>
            <a:off x="7705725" y="4078288"/>
            <a:ext cx="9302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85001" name="TextBox 45"/>
          <p:cNvSpPr txBox="1">
            <a:spLocks noChangeArrowheads="1"/>
          </p:cNvSpPr>
          <p:nvPr/>
        </p:nvSpPr>
        <p:spPr bwMode="auto">
          <a:xfrm rot="5400000">
            <a:off x="8032751" y="5005387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5002" name="TextBox 46"/>
          <p:cNvSpPr txBox="1">
            <a:spLocks noChangeArrowheads="1"/>
          </p:cNvSpPr>
          <p:nvPr/>
        </p:nvSpPr>
        <p:spPr bwMode="auto">
          <a:xfrm rot="5400000">
            <a:off x="8014494" y="4391819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cxnSp>
        <p:nvCxnSpPr>
          <p:cNvPr id="48" name="Straight Arrow Connector 47"/>
          <p:cNvCxnSpPr/>
          <p:nvPr/>
        </p:nvCxnSpPr>
        <p:spPr>
          <a:xfrm flipH="1">
            <a:off x="8705850" y="2543175"/>
            <a:ext cx="9525" cy="31448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004" name="TextBox 12"/>
          <p:cNvSpPr txBox="1">
            <a:spLocks noChangeArrowheads="1"/>
          </p:cNvSpPr>
          <p:nvPr/>
        </p:nvSpPr>
        <p:spPr bwMode="auto">
          <a:xfrm>
            <a:off x="7835900" y="4684713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1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005" name="TextBox 13"/>
          <p:cNvSpPr txBox="1">
            <a:spLocks noChangeArrowheads="1"/>
          </p:cNvSpPr>
          <p:nvPr/>
        </p:nvSpPr>
        <p:spPr bwMode="auto">
          <a:xfrm rot="5400000">
            <a:off x="8008144" y="20724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5006" name="TextBox 12"/>
          <p:cNvSpPr txBox="1">
            <a:spLocks noChangeArrowheads="1"/>
          </p:cNvSpPr>
          <p:nvPr/>
        </p:nvSpPr>
        <p:spPr bwMode="auto">
          <a:xfrm>
            <a:off x="7751763" y="2506663"/>
            <a:ext cx="7874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 start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5007" name="TextBox 12"/>
          <p:cNvSpPr txBox="1">
            <a:spLocks noChangeArrowheads="1"/>
          </p:cNvSpPr>
          <p:nvPr/>
        </p:nvSpPr>
        <p:spPr bwMode="auto">
          <a:xfrm>
            <a:off x="7740650" y="3397250"/>
            <a:ext cx="860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</a:rPr>
              <a:t>&lt;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</a:rPr>
              <a:t>&gt;</a:t>
            </a:r>
          </a:p>
        </p:txBody>
      </p:sp>
      <p:sp>
        <p:nvSpPr>
          <p:cNvPr id="85008" name="TextBox 12"/>
          <p:cNvSpPr txBox="1">
            <a:spLocks noChangeArrowheads="1"/>
          </p:cNvSpPr>
          <p:nvPr/>
        </p:nvSpPr>
        <p:spPr bwMode="auto">
          <a:xfrm>
            <a:off x="7735888" y="3200400"/>
            <a:ext cx="8620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/>
              <a:t>&lt;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/>
              <a:t>&gt;</a:t>
            </a:r>
          </a:p>
        </p:txBody>
      </p:sp>
      <p:sp>
        <p:nvSpPr>
          <p:cNvPr id="85009" name="TextBox 12"/>
          <p:cNvSpPr txBox="1">
            <a:spLocks noChangeArrowheads="1"/>
          </p:cNvSpPr>
          <p:nvPr/>
        </p:nvSpPr>
        <p:spPr bwMode="auto">
          <a:xfrm>
            <a:off x="7742238" y="3875088"/>
            <a:ext cx="862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5010" name="TextBox 12"/>
          <p:cNvSpPr txBox="1">
            <a:spLocks noChangeArrowheads="1"/>
          </p:cNvSpPr>
          <p:nvPr/>
        </p:nvSpPr>
        <p:spPr bwMode="auto">
          <a:xfrm>
            <a:off x="7840663" y="5314950"/>
            <a:ext cx="6365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11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011" name="TextBox 12"/>
          <p:cNvSpPr txBox="1">
            <a:spLocks noChangeArrowheads="1"/>
          </p:cNvSpPr>
          <p:nvPr/>
        </p:nvSpPr>
        <p:spPr bwMode="auto">
          <a:xfrm>
            <a:off x="7842250" y="4256088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11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012" name="TextBox 12"/>
          <p:cNvSpPr txBox="1">
            <a:spLocks noChangeArrowheads="1"/>
          </p:cNvSpPr>
          <p:nvPr/>
        </p:nvSpPr>
        <p:spPr bwMode="auto">
          <a:xfrm>
            <a:off x="7853363" y="4878388"/>
            <a:ext cx="6365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013" name="TextBox 13"/>
          <p:cNvSpPr txBox="1">
            <a:spLocks noChangeArrowheads="1"/>
          </p:cNvSpPr>
          <p:nvPr/>
        </p:nvSpPr>
        <p:spPr bwMode="auto">
          <a:xfrm rot="5400000">
            <a:off x="8022431" y="3547270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5014" name="TextBox 58"/>
          <p:cNvSpPr txBox="1">
            <a:spLocks noChangeArrowheads="1"/>
          </p:cNvSpPr>
          <p:nvPr/>
        </p:nvSpPr>
        <p:spPr bwMode="auto">
          <a:xfrm rot="5400000">
            <a:off x="7317581" y="3994944"/>
            <a:ext cx="3154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order in which the values reach disk</a:t>
            </a:r>
          </a:p>
        </p:txBody>
      </p:sp>
      <p:sp>
        <p:nvSpPr>
          <p:cNvPr id="85015" name="TextBox 59"/>
          <p:cNvSpPr txBox="1">
            <a:spLocks noChangeArrowheads="1"/>
          </p:cNvSpPr>
          <p:nvPr/>
        </p:nvSpPr>
        <p:spPr bwMode="auto">
          <a:xfrm rot="5400000">
            <a:off x="8039101" y="54657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740650" y="2085975"/>
            <a:ext cx="827088" cy="39449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ounded Rectangular Callout 1"/>
          <p:cNvSpPr/>
          <p:nvPr/>
        </p:nvSpPr>
        <p:spPr>
          <a:xfrm>
            <a:off x="1446213" y="3917950"/>
            <a:ext cx="5368925" cy="2387600"/>
          </a:xfrm>
          <a:prstGeom prst="wedgeRoundRectCallout">
            <a:avLst>
              <a:gd name="adj1" fmla="val -20980"/>
              <a:gd name="adj2" fmla="val -68751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Remarks: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Log-record of all results of T reaches disk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before T’s costly disk I/O’s;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75134628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019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disk, then 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sp>
        <p:nvSpPr>
          <p:cNvPr id="86021" name="Content Placeholder 3"/>
          <p:cNvSpPr>
            <a:spLocks noGrp="1"/>
          </p:cNvSpPr>
          <p:nvPr>
            <p:ph idx="1"/>
          </p:nvPr>
        </p:nvSpPr>
        <p:spPr>
          <a:xfrm>
            <a:off x="768350" y="2154238"/>
            <a:ext cx="6608763" cy="140652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 rule (Rule R1):</a:t>
            </a:r>
          </a:p>
          <a:p>
            <a:pPr marL="0" indent="0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entire Redo-log for T (including &lt;T, commit&gt;) reaches disk before any change by T reaches disk</a:t>
            </a:r>
            <a:endParaRPr lang="en-US" altLang="en-US" sz="24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022" name="TextBox 12"/>
          <p:cNvSpPr txBox="1">
            <a:spLocks noChangeArrowheads="1"/>
          </p:cNvSpPr>
          <p:nvPr/>
        </p:nvSpPr>
        <p:spPr bwMode="auto">
          <a:xfrm>
            <a:off x="7716838" y="2695575"/>
            <a:ext cx="86201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</a:rPr>
              <a:t>&lt;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</a:rPr>
              <a:t>&gt;</a:t>
            </a:r>
          </a:p>
        </p:txBody>
      </p:sp>
      <p:sp>
        <p:nvSpPr>
          <p:cNvPr id="86023" name="TextBox 13"/>
          <p:cNvSpPr txBox="1">
            <a:spLocks noChangeArrowheads="1"/>
          </p:cNvSpPr>
          <p:nvPr/>
        </p:nvSpPr>
        <p:spPr bwMode="auto">
          <a:xfrm rot="5400000">
            <a:off x="8019256" y="2853532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6024" name="TextBox 44"/>
          <p:cNvSpPr txBox="1">
            <a:spLocks noChangeArrowheads="1"/>
          </p:cNvSpPr>
          <p:nvPr/>
        </p:nvSpPr>
        <p:spPr bwMode="auto">
          <a:xfrm>
            <a:off x="7705725" y="4078288"/>
            <a:ext cx="9302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86025" name="TextBox 45"/>
          <p:cNvSpPr txBox="1">
            <a:spLocks noChangeArrowheads="1"/>
          </p:cNvSpPr>
          <p:nvPr/>
        </p:nvSpPr>
        <p:spPr bwMode="auto">
          <a:xfrm rot="5400000">
            <a:off x="8032751" y="5005387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6026" name="TextBox 46"/>
          <p:cNvSpPr txBox="1">
            <a:spLocks noChangeArrowheads="1"/>
          </p:cNvSpPr>
          <p:nvPr/>
        </p:nvSpPr>
        <p:spPr bwMode="auto">
          <a:xfrm rot="5400000">
            <a:off x="8014494" y="4391819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cxnSp>
        <p:nvCxnSpPr>
          <p:cNvPr id="48" name="Straight Arrow Connector 47"/>
          <p:cNvCxnSpPr/>
          <p:nvPr/>
        </p:nvCxnSpPr>
        <p:spPr>
          <a:xfrm flipH="1">
            <a:off x="8705850" y="2543175"/>
            <a:ext cx="9525" cy="31448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028" name="TextBox 12"/>
          <p:cNvSpPr txBox="1">
            <a:spLocks noChangeArrowheads="1"/>
          </p:cNvSpPr>
          <p:nvPr/>
        </p:nvSpPr>
        <p:spPr bwMode="auto">
          <a:xfrm>
            <a:off x="7835900" y="4684713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1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029" name="TextBox 13"/>
          <p:cNvSpPr txBox="1">
            <a:spLocks noChangeArrowheads="1"/>
          </p:cNvSpPr>
          <p:nvPr/>
        </p:nvSpPr>
        <p:spPr bwMode="auto">
          <a:xfrm rot="5400000">
            <a:off x="8008144" y="20724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6030" name="TextBox 12"/>
          <p:cNvSpPr txBox="1">
            <a:spLocks noChangeArrowheads="1"/>
          </p:cNvSpPr>
          <p:nvPr/>
        </p:nvSpPr>
        <p:spPr bwMode="auto">
          <a:xfrm>
            <a:off x="7751763" y="2506663"/>
            <a:ext cx="7874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 start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6031" name="TextBox 12"/>
          <p:cNvSpPr txBox="1">
            <a:spLocks noChangeArrowheads="1"/>
          </p:cNvSpPr>
          <p:nvPr/>
        </p:nvSpPr>
        <p:spPr bwMode="auto">
          <a:xfrm>
            <a:off x="7740650" y="3397250"/>
            <a:ext cx="860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</a:rPr>
              <a:t>&lt;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</a:rPr>
              <a:t>&gt;</a:t>
            </a:r>
          </a:p>
        </p:txBody>
      </p:sp>
      <p:sp>
        <p:nvSpPr>
          <p:cNvPr id="86032" name="TextBox 12"/>
          <p:cNvSpPr txBox="1">
            <a:spLocks noChangeArrowheads="1"/>
          </p:cNvSpPr>
          <p:nvPr/>
        </p:nvSpPr>
        <p:spPr bwMode="auto">
          <a:xfrm>
            <a:off x="7735888" y="3200400"/>
            <a:ext cx="8620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/>
              <a:t>&lt;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/>
              <a:t>&gt;</a:t>
            </a:r>
          </a:p>
        </p:txBody>
      </p:sp>
      <p:sp>
        <p:nvSpPr>
          <p:cNvPr id="86033" name="TextBox 12"/>
          <p:cNvSpPr txBox="1">
            <a:spLocks noChangeArrowheads="1"/>
          </p:cNvSpPr>
          <p:nvPr/>
        </p:nvSpPr>
        <p:spPr bwMode="auto">
          <a:xfrm>
            <a:off x="7742238" y="3875088"/>
            <a:ext cx="862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6034" name="TextBox 12"/>
          <p:cNvSpPr txBox="1">
            <a:spLocks noChangeArrowheads="1"/>
          </p:cNvSpPr>
          <p:nvPr/>
        </p:nvSpPr>
        <p:spPr bwMode="auto">
          <a:xfrm>
            <a:off x="7840663" y="5314950"/>
            <a:ext cx="6365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11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035" name="TextBox 12"/>
          <p:cNvSpPr txBox="1">
            <a:spLocks noChangeArrowheads="1"/>
          </p:cNvSpPr>
          <p:nvPr/>
        </p:nvSpPr>
        <p:spPr bwMode="auto">
          <a:xfrm>
            <a:off x="7842250" y="4256088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11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036" name="TextBox 12"/>
          <p:cNvSpPr txBox="1">
            <a:spLocks noChangeArrowheads="1"/>
          </p:cNvSpPr>
          <p:nvPr/>
        </p:nvSpPr>
        <p:spPr bwMode="auto">
          <a:xfrm>
            <a:off x="7853363" y="4878388"/>
            <a:ext cx="6365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037" name="TextBox 13"/>
          <p:cNvSpPr txBox="1">
            <a:spLocks noChangeArrowheads="1"/>
          </p:cNvSpPr>
          <p:nvPr/>
        </p:nvSpPr>
        <p:spPr bwMode="auto">
          <a:xfrm rot="5400000">
            <a:off x="8022431" y="3547270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6038" name="TextBox 58"/>
          <p:cNvSpPr txBox="1">
            <a:spLocks noChangeArrowheads="1"/>
          </p:cNvSpPr>
          <p:nvPr/>
        </p:nvSpPr>
        <p:spPr bwMode="auto">
          <a:xfrm rot="5400000">
            <a:off x="7317581" y="3994944"/>
            <a:ext cx="3154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order in which the values reach disk</a:t>
            </a:r>
          </a:p>
        </p:txBody>
      </p:sp>
      <p:sp>
        <p:nvSpPr>
          <p:cNvPr id="86039" name="TextBox 59"/>
          <p:cNvSpPr txBox="1">
            <a:spLocks noChangeArrowheads="1"/>
          </p:cNvSpPr>
          <p:nvPr/>
        </p:nvSpPr>
        <p:spPr bwMode="auto">
          <a:xfrm rot="5400000">
            <a:off x="8039101" y="54657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740650" y="2085975"/>
            <a:ext cx="827088" cy="39449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ounded Rectangular Callout 1"/>
          <p:cNvSpPr/>
          <p:nvPr/>
        </p:nvSpPr>
        <p:spPr>
          <a:xfrm>
            <a:off x="1446213" y="3917950"/>
            <a:ext cx="5368925" cy="2387600"/>
          </a:xfrm>
          <a:prstGeom prst="wedgeRoundRectCallout">
            <a:avLst>
              <a:gd name="adj1" fmla="val -20980"/>
              <a:gd name="adj2" fmla="val -68751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Remarks: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Log-record of all results of T reaches disk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before T’s costly disk I/O’s;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One flush-log is sufficient for the entire T-log;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49818263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043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disk, then 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sp>
        <p:nvSpPr>
          <p:cNvPr id="87045" name="Content Placeholder 3"/>
          <p:cNvSpPr>
            <a:spLocks noGrp="1"/>
          </p:cNvSpPr>
          <p:nvPr>
            <p:ph idx="1"/>
          </p:nvPr>
        </p:nvSpPr>
        <p:spPr>
          <a:xfrm>
            <a:off x="768350" y="2154238"/>
            <a:ext cx="6608763" cy="140652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 rule (Rule R1):</a:t>
            </a:r>
          </a:p>
          <a:p>
            <a:pPr marL="0" indent="0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entire Redo-log for T (including &lt;T, commit&gt;) reaches disk before any change by T reaches disk</a:t>
            </a:r>
            <a:endParaRPr lang="en-US" altLang="en-US" sz="24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46" name="TextBox 12"/>
          <p:cNvSpPr txBox="1">
            <a:spLocks noChangeArrowheads="1"/>
          </p:cNvSpPr>
          <p:nvPr/>
        </p:nvSpPr>
        <p:spPr bwMode="auto">
          <a:xfrm>
            <a:off x="7716838" y="2695575"/>
            <a:ext cx="86201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</a:rPr>
              <a:t>&lt;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</a:rPr>
              <a:t>&gt;</a:t>
            </a:r>
          </a:p>
        </p:txBody>
      </p:sp>
      <p:sp>
        <p:nvSpPr>
          <p:cNvPr id="87047" name="TextBox 13"/>
          <p:cNvSpPr txBox="1">
            <a:spLocks noChangeArrowheads="1"/>
          </p:cNvSpPr>
          <p:nvPr/>
        </p:nvSpPr>
        <p:spPr bwMode="auto">
          <a:xfrm rot="5400000">
            <a:off x="8019256" y="2853532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7048" name="TextBox 44"/>
          <p:cNvSpPr txBox="1">
            <a:spLocks noChangeArrowheads="1"/>
          </p:cNvSpPr>
          <p:nvPr/>
        </p:nvSpPr>
        <p:spPr bwMode="auto">
          <a:xfrm>
            <a:off x="7705725" y="4078288"/>
            <a:ext cx="9302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87049" name="TextBox 45"/>
          <p:cNvSpPr txBox="1">
            <a:spLocks noChangeArrowheads="1"/>
          </p:cNvSpPr>
          <p:nvPr/>
        </p:nvSpPr>
        <p:spPr bwMode="auto">
          <a:xfrm rot="5400000">
            <a:off x="8032751" y="5005387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7050" name="TextBox 46"/>
          <p:cNvSpPr txBox="1">
            <a:spLocks noChangeArrowheads="1"/>
          </p:cNvSpPr>
          <p:nvPr/>
        </p:nvSpPr>
        <p:spPr bwMode="auto">
          <a:xfrm rot="5400000">
            <a:off x="8014494" y="4391819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cxnSp>
        <p:nvCxnSpPr>
          <p:cNvPr id="48" name="Straight Arrow Connector 47"/>
          <p:cNvCxnSpPr/>
          <p:nvPr/>
        </p:nvCxnSpPr>
        <p:spPr>
          <a:xfrm flipH="1">
            <a:off x="8705850" y="2543175"/>
            <a:ext cx="9525" cy="31448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052" name="TextBox 12"/>
          <p:cNvSpPr txBox="1">
            <a:spLocks noChangeArrowheads="1"/>
          </p:cNvSpPr>
          <p:nvPr/>
        </p:nvSpPr>
        <p:spPr bwMode="auto">
          <a:xfrm>
            <a:off x="7835900" y="4684713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1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53" name="TextBox 13"/>
          <p:cNvSpPr txBox="1">
            <a:spLocks noChangeArrowheads="1"/>
          </p:cNvSpPr>
          <p:nvPr/>
        </p:nvSpPr>
        <p:spPr bwMode="auto">
          <a:xfrm rot="5400000">
            <a:off x="8008144" y="20724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7054" name="TextBox 12"/>
          <p:cNvSpPr txBox="1">
            <a:spLocks noChangeArrowheads="1"/>
          </p:cNvSpPr>
          <p:nvPr/>
        </p:nvSpPr>
        <p:spPr bwMode="auto">
          <a:xfrm>
            <a:off x="7751763" y="2506663"/>
            <a:ext cx="7874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 start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7055" name="TextBox 12"/>
          <p:cNvSpPr txBox="1">
            <a:spLocks noChangeArrowheads="1"/>
          </p:cNvSpPr>
          <p:nvPr/>
        </p:nvSpPr>
        <p:spPr bwMode="auto">
          <a:xfrm>
            <a:off x="7740650" y="3397250"/>
            <a:ext cx="860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</a:rPr>
              <a:t>&lt;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</a:rPr>
              <a:t>&gt;</a:t>
            </a:r>
          </a:p>
        </p:txBody>
      </p:sp>
      <p:sp>
        <p:nvSpPr>
          <p:cNvPr id="87056" name="TextBox 12"/>
          <p:cNvSpPr txBox="1">
            <a:spLocks noChangeArrowheads="1"/>
          </p:cNvSpPr>
          <p:nvPr/>
        </p:nvSpPr>
        <p:spPr bwMode="auto">
          <a:xfrm>
            <a:off x="7735888" y="3200400"/>
            <a:ext cx="8620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/>
              <a:t>&lt;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/>
              <a:t>&gt;</a:t>
            </a:r>
          </a:p>
        </p:txBody>
      </p:sp>
      <p:sp>
        <p:nvSpPr>
          <p:cNvPr id="87057" name="TextBox 12"/>
          <p:cNvSpPr txBox="1">
            <a:spLocks noChangeArrowheads="1"/>
          </p:cNvSpPr>
          <p:nvPr/>
        </p:nvSpPr>
        <p:spPr bwMode="auto">
          <a:xfrm>
            <a:off x="7742238" y="3875088"/>
            <a:ext cx="862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7058" name="TextBox 12"/>
          <p:cNvSpPr txBox="1">
            <a:spLocks noChangeArrowheads="1"/>
          </p:cNvSpPr>
          <p:nvPr/>
        </p:nvSpPr>
        <p:spPr bwMode="auto">
          <a:xfrm>
            <a:off x="7840663" y="5314950"/>
            <a:ext cx="6365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11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59" name="TextBox 12"/>
          <p:cNvSpPr txBox="1">
            <a:spLocks noChangeArrowheads="1"/>
          </p:cNvSpPr>
          <p:nvPr/>
        </p:nvSpPr>
        <p:spPr bwMode="auto">
          <a:xfrm>
            <a:off x="7842250" y="4256088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11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60" name="TextBox 12"/>
          <p:cNvSpPr txBox="1">
            <a:spLocks noChangeArrowheads="1"/>
          </p:cNvSpPr>
          <p:nvPr/>
        </p:nvSpPr>
        <p:spPr bwMode="auto">
          <a:xfrm>
            <a:off x="7853363" y="4878388"/>
            <a:ext cx="6365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61" name="TextBox 13"/>
          <p:cNvSpPr txBox="1">
            <a:spLocks noChangeArrowheads="1"/>
          </p:cNvSpPr>
          <p:nvPr/>
        </p:nvSpPr>
        <p:spPr bwMode="auto">
          <a:xfrm rot="5400000">
            <a:off x="8022431" y="3547270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7062" name="TextBox 58"/>
          <p:cNvSpPr txBox="1">
            <a:spLocks noChangeArrowheads="1"/>
          </p:cNvSpPr>
          <p:nvPr/>
        </p:nvSpPr>
        <p:spPr bwMode="auto">
          <a:xfrm rot="5400000">
            <a:off x="7317581" y="3994944"/>
            <a:ext cx="3154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order in which the values reach disk</a:t>
            </a:r>
          </a:p>
        </p:txBody>
      </p:sp>
      <p:sp>
        <p:nvSpPr>
          <p:cNvPr id="87063" name="TextBox 59"/>
          <p:cNvSpPr txBox="1">
            <a:spLocks noChangeArrowheads="1"/>
          </p:cNvSpPr>
          <p:nvPr/>
        </p:nvSpPr>
        <p:spPr bwMode="auto">
          <a:xfrm rot="5400000">
            <a:off x="8039101" y="54657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740650" y="2085975"/>
            <a:ext cx="827088" cy="39449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ounded Rectangular Callout 1"/>
          <p:cNvSpPr/>
          <p:nvPr/>
        </p:nvSpPr>
        <p:spPr>
          <a:xfrm>
            <a:off x="1446213" y="3917950"/>
            <a:ext cx="5368925" cy="2387600"/>
          </a:xfrm>
          <a:prstGeom prst="wedgeRoundRectCallout">
            <a:avLst>
              <a:gd name="adj1" fmla="val -20980"/>
              <a:gd name="adj2" fmla="val -68751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Remarks: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Log-record of all results of T reaches disk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before T’s costly disk I/O’s;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One flush-log is sufficient for the entire T-log;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Drawback: needs main memory space to hold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intermediate results</a:t>
            </a:r>
          </a:p>
        </p:txBody>
      </p:sp>
    </p:spTree>
    <p:extLst>
      <p:ext uri="{BB962C8B-B14F-4D97-AF65-F5344CB8AC3E}">
        <p14:creationId xmlns:p14="http://schemas.microsoft.com/office/powerpoint/2010/main" val="316403899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565150" y="2085975"/>
            <a:ext cx="6969125" cy="33686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9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when the system crashes, we can look at disk-log:</a:t>
            </a: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disk, then 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sp>
        <p:nvSpPr>
          <p:cNvPr id="88069" name="TextBox 12"/>
          <p:cNvSpPr txBox="1">
            <a:spLocks noChangeArrowheads="1"/>
          </p:cNvSpPr>
          <p:nvPr/>
        </p:nvSpPr>
        <p:spPr bwMode="auto">
          <a:xfrm>
            <a:off x="7716838" y="2695575"/>
            <a:ext cx="86201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</a:rPr>
              <a:t>&lt;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</a:rPr>
              <a:t>&gt;</a:t>
            </a:r>
          </a:p>
        </p:txBody>
      </p:sp>
      <p:sp>
        <p:nvSpPr>
          <p:cNvPr id="88070" name="TextBox 13"/>
          <p:cNvSpPr txBox="1">
            <a:spLocks noChangeArrowheads="1"/>
          </p:cNvSpPr>
          <p:nvPr/>
        </p:nvSpPr>
        <p:spPr bwMode="auto">
          <a:xfrm rot="5400000">
            <a:off x="8019256" y="2853532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8071" name="TextBox 31"/>
          <p:cNvSpPr txBox="1">
            <a:spLocks noChangeArrowheads="1"/>
          </p:cNvSpPr>
          <p:nvPr/>
        </p:nvSpPr>
        <p:spPr bwMode="auto">
          <a:xfrm>
            <a:off x="7705725" y="4078288"/>
            <a:ext cx="9302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88072" name="TextBox 32"/>
          <p:cNvSpPr txBox="1">
            <a:spLocks noChangeArrowheads="1"/>
          </p:cNvSpPr>
          <p:nvPr/>
        </p:nvSpPr>
        <p:spPr bwMode="auto">
          <a:xfrm rot="5400000">
            <a:off x="8032751" y="5005387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8073" name="TextBox 33"/>
          <p:cNvSpPr txBox="1">
            <a:spLocks noChangeArrowheads="1"/>
          </p:cNvSpPr>
          <p:nvPr/>
        </p:nvSpPr>
        <p:spPr bwMode="auto">
          <a:xfrm rot="5400000">
            <a:off x="8014494" y="4391819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8705850" y="2543175"/>
            <a:ext cx="9525" cy="31448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075" name="TextBox 12"/>
          <p:cNvSpPr txBox="1">
            <a:spLocks noChangeArrowheads="1"/>
          </p:cNvSpPr>
          <p:nvPr/>
        </p:nvSpPr>
        <p:spPr bwMode="auto">
          <a:xfrm>
            <a:off x="7835900" y="4684713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1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076" name="TextBox 13"/>
          <p:cNvSpPr txBox="1">
            <a:spLocks noChangeArrowheads="1"/>
          </p:cNvSpPr>
          <p:nvPr/>
        </p:nvSpPr>
        <p:spPr bwMode="auto">
          <a:xfrm rot="5400000">
            <a:off x="8008144" y="20724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8077" name="TextBox 12"/>
          <p:cNvSpPr txBox="1">
            <a:spLocks noChangeArrowheads="1"/>
          </p:cNvSpPr>
          <p:nvPr/>
        </p:nvSpPr>
        <p:spPr bwMode="auto">
          <a:xfrm>
            <a:off x="7751763" y="2506663"/>
            <a:ext cx="7874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 start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8078" name="TextBox 12"/>
          <p:cNvSpPr txBox="1">
            <a:spLocks noChangeArrowheads="1"/>
          </p:cNvSpPr>
          <p:nvPr/>
        </p:nvSpPr>
        <p:spPr bwMode="auto">
          <a:xfrm>
            <a:off x="7740650" y="3397250"/>
            <a:ext cx="860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</a:rPr>
              <a:t>&lt;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</a:rPr>
              <a:t>&gt;</a:t>
            </a:r>
          </a:p>
        </p:txBody>
      </p:sp>
      <p:sp>
        <p:nvSpPr>
          <p:cNvPr id="88079" name="TextBox 12"/>
          <p:cNvSpPr txBox="1">
            <a:spLocks noChangeArrowheads="1"/>
          </p:cNvSpPr>
          <p:nvPr/>
        </p:nvSpPr>
        <p:spPr bwMode="auto">
          <a:xfrm>
            <a:off x="7735888" y="3200400"/>
            <a:ext cx="8620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/>
              <a:t>&lt;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/>
              <a:t>&gt;</a:t>
            </a:r>
          </a:p>
        </p:txBody>
      </p:sp>
      <p:sp>
        <p:nvSpPr>
          <p:cNvPr id="88080" name="TextBox 12"/>
          <p:cNvSpPr txBox="1">
            <a:spLocks noChangeArrowheads="1"/>
          </p:cNvSpPr>
          <p:nvPr/>
        </p:nvSpPr>
        <p:spPr bwMode="auto">
          <a:xfrm>
            <a:off x="7742238" y="3875088"/>
            <a:ext cx="862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8081" name="TextBox 12"/>
          <p:cNvSpPr txBox="1">
            <a:spLocks noChangeArrowheads="1"/>
          </p:cNvSpPr>
          <p:nvPr/>
        </p:nvSpPr>
        <p:spPr bwMode="auto">
          <a:xfrm>
            <a:off x="7840663" y="5314950"/>
            <a:ext cx="6365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11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082" name="TextBox 12"/>
          <p:cNvSpPr txBox="1">
            <a:spLocks noChangeArrowheads="1"/>
          </p:cNvSpPr>
          <p:nvPr/>
        </p:nvSpPr>
        <p:spPr bwMode="auto">
          <a:xfrm>
            <a:off x="7842250" y="4256088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11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083" name="TextBox 12"/>
          <p:cNvSpPr txBox="1">
            <a:spLocks noChangeArrowheads="1"/>
          </p:cNvSpPr>
          <p:nvPr/>
        </p:nvSpPr>
        <p:spPr bwMode="auto">
          <a:xfrm>
            <a:off x="7853363" y="4878388"/>
            <a:ext cx="6365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084" name="TextBox 13"/>
          <p:cNvSpPr txBox="1">
            <a:spLocks noChangeArrowheads="1"/>
          </p:cNvSpPr>
          <p:nvPr/>
        </p:nvSpPr>
        <p:spPr bwMode="auto">
          <a:xfrm rot="5400000">
            <a:off x="8022431" y="3547270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8085" name="TextBox 45"/>
          <p:cNvSpPr txBox="1">
            <a:spLocks noChangeArrowheads="1"/>
          </p:cNvSpPr>
          <p:nvPr/>
        </p:nvSpPr>
        <p:spPr bwMode="auto">
          <a:xfrm rot="5400000">
            <a:off x="7317581" y="3994944"/>
            <a:ext cx="3154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order in which the values reach disk</a:t>
            </a:r>
          </a:p>
        </p:txBody>
      </p:sp>
      <p:sp>
        <p:nvSpPr>
          <p:cNvPr id="88086" name="TextBox 46"/>
          <p:cNvSpPr txBox="1">
            <a:spLocks noChangeArrowheads="1"/>
          </p:cNvSpPr>
          <p:nvPr/>
        </p:nvSpPr>
        <p:spPr bwMode="auto">
          <a:xfrm rot="5400000">
            <a:off x="8039101" y="54657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740650" y="2085975"/>
            <a:ext cx="827088" cy="39449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9" name="Title 1"/>
          <p:cNvSpPr txBox="1">
            <a:spLocks/>
          </p:cNvSpPr>
          <p:nvPr/>
        </p:nvSpPr>
        <p:spPr bwMode="auto">
          <a:xfrm>
            <a:off x="2897188" y="139700"/>
            <a:ext cx="355600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r>
              <a:rPr lang="en-US" altLang="zh-CN" ker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 kern="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21261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565150" y="2085975"/>
            <a:ext cx="6969125" cy="33686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9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when the system crashes, we can look at disk-log: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do not see &lt;T, commit&gt;, by R1, we know that none of the changes made by T has reached disk, yet. Thus, we can ignore T;</a:t>
            </a: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disk, then 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sp>
        <p:nvSpPr>
          <p:cNvPr id="89093" name="TextBox 12"/>
          <p:cNvSpPr txBox="1">
            <a:spLocks noChangeArrowheads="1"/>
          </p:cNvSpPr>
          <p:nvPr/>
        </p:nvSpPr>
        <p:spPr bwMode="auto">
          <a:xfrm>
            <a:off x="7716838" y="2695575"/>
            <a:ext cx="86201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</a:rPr>
              <a:t>&lt;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</a:rPr>
              <a:t>&gt;</a:t>
            </a:r>
          </a:p>
        </p:txBody>
      </p:sp>
      <p:sp>
        <p:nvSpPr>
          <p:cNvPr id="89094" name="TextBox 13"/>
          <p:cNvSpPr txBox="1">
            <a:spLocks noChangeArrowheads="1"/>
          </p:cNvSpPr>
          <p:nvPr/>
        </p:nvSpPr>
        <p:spPr bwMode="auto">
          <a:xfrm rot="5400000">
            <a:off x="8019256" y="2853532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9095" name="TextBox 31"/>
          <p:cNvSpPr txBox="1">
            <a:spLocks noChangeArrowheads="1"/>
          </p:cNvSpPr>
          <p:nvPr/>
        </p:nvSpPr>
        <p:spPr bwMode="auto">
          <a:xfrm>
            <a:off x="7705725" y="4078288"/>
            <a:ext cx="9302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89096" name="TextBox 32"/>
          <p:cNvSpPr txBox="1">
            <a:spLocks noChangeArrowheads="1"/>
          </p:cNvSpPr>
          <p:nvPr/>
        </p:nvSpPr>
        <p:spPr bwMode="auto">
          <a:xfrm rot="5400000">
            <a:off x="8032751" y="5005387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9097" name="TextBox 33"/>
          <p:cNvSpPr txBox="1">
            <a:spLocks noChangeArrowheads="1"/>
          </p:cNvSpPr>
          <p:nvPr/>
        </p:nvSpPr>
        <p:spPr bwMode="auto">
          <a:xfrm rot="5400000">
            <a:off x="8014494" y="4391819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8705850" y="2543175"/>
            <a:ext cx="9525" cy="31448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099" name="TextBox 12"/>
          <p:cNvSpPr txBox="1">
            <a:spLocks noChangeArrowheads="1"/>
          </p:cNvSpPr>
          <p:nvPr/>
        </p:nvSpPr>
        <p:spPr bwMode="auto">
          <a:xfrm>
            <a:off x="7835900" y="4684713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1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100" name="TextBox 13"/>
          <p:cNvSpPr txBox="1">
            <a:spLocks noChangeArrowheads="1"/>
          </p:cNvSpPr>
          <p:nvPr/>
        </p:nvSpPr>
        <p:spPr bwMode="auto">
          <a:xfrm rot="5400000">
            <a:off x="8008144" y="20724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9101" name="TextBox 12"/>
          <p:cNvSpPr txBox="1">
            <a:spLocks noChangeArrowheads="1"/>
          </p:cNvSpPr>
          <p:nvPr/>
        </p:nvSpPr>
        <p:spPr bwMode="auto">
          <a:xfrm>
            <a:off x="7751763" y="2506663"/>
            <a:ext cx="7874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 start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9102" name="TextBox 12"/>
          <p:cNvSpPr txBox="1">
            <a:spLocks noChangeArrowheads="1"/>
          </p:cNvSpPr>
          <p:nvPr/>
        </p:nvSpPr>
        <p:spPr bwMode="auto">
          <a:xfrm>
            <a:off x="7740650" y="3397250"/>
            <a:ext cx="860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</a:rPr>
              <a:t>&lt;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</a:rPr>
              <a:t>&gt;</a:t>
            </a:r>
          </a:p>
        </p:txBody>
      </p:sp>
      <p:sp>
        <p:nvSpPr>
          <p:cNvPr id="89103" name="TextBox 12"/>
          <p:cNvSpPr txBox="1">
            <a:spLocks noChangeArrowheads="1"/>
          </p:cNvSpPr>
          <p:nvPr/>
        </p:nvSpPr>
        <p:spPr bwMode="auto">
          <a:xfrm>
            <a:off x="7735888" y="3200400"/>
            <a:ext cx="8620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/>
              <a:t>&lt;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/>
              <a:t>&gt;</a:t>
            </a:r>
          </a:p>
        </p:txBody>
      </p:sp>
      <p:sp>
        <p:nvSpPr>
          <p:cNvPr id="89104" name="TextBox 12"/>
          <p:cNvSpPr txBox="1">
            <a:spLocks noChangeArrowheads="1"/>
          </p:cNvSpPr>
          <p:nvPr/>
        </p:nvSpPr>
        <p:spPr bwMode="auto">
          <a:xfrm>
            <a:off x="7742238" y="3875088"/>
            <a:ext cx="862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9105" name="TextBox 12"/>
          <p:cNvSpPr txBox="1">
            <a:spLocks noChangeArrowheads="1"/>
          </p:cNvSpPr>
          <p:nvPr/>
        </p:nvSpPr>
        <p:spPr bwMode="auto">
          <a:xfrm>
            <a:off x="7840663" y="5314950"/>
            <a:ext cx="6365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11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106" name="TextBox 12"/>
          <p:cNvSpPr txBox="1">
            <a:spLocks noChangeArrowheads="1"/>
          </p:cNvSpPr>
          <p:nvPr/>
        </p:nvSpPr>
        <p:spPr bwMode="auto">
          <a:xfrm>
            <a:off x="7842250" y="4256088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11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107" name="TextBox 12"/>
          <p:cNvSpPr txBox="1">
            <a:spLocks noChangeArrowheads="1"/>
          </p:cNvSpPr>
          <p:nvPr/>
        </p:nvSpPr>
        <p:spPr bwMode="auto">
          <a:xfrm>
            <a:off x="7853363" y="4878388"/>
            <a:ext cx="6365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108" name="TextBox 13"/>
          <p:cNvSpPr txBox="1">
            <a:spLocks noChangeArrowheads="1"/>
          </p:cNvSpPr>
          <p:nvPr/>
        </p:nvSpPr>
        <p:spPr bwMode="auto">
          <a:xfrm rot="5400000">
            <a:off x="8022431" y="3547270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9109" name="TextBox 45"/>
          <p:cNvSpPr txBox="1">
            <a:spLocks noChangeArrowheads="1"/>
          </p:cNvSpPr>
          <p:nvPr/>
        </p:nvSpPr>
        <p:spPr bwMode="auto">
          <a:xfrm rot="5400000">
            <a:off x="7317581" y="3994944"/>
            <a:ext cx="3154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order in which the values reach disk</a:t>
            </a:r>
          </a:p>
        </p:txBody>
      </p:sp>
      <p:sp>
        <p:nvSpPr>
          <p:cNvPr id="89110" name="TextBox 46"/>
          <p:cNvSpPr txBox="1">
            <a:spLocks noChangeArrowheads="1"/>
          </p:cNvSpPr>
          <p:nvPr/>
        </p:nvSpPr>
        <p:spPr bwMode="auto">
          <a:xfrm rot="5400000">
            <a:off x="8039101" y="54657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740650" y="2085975"/>
            <a:ext cx="827088" cy="39449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9" name="Title 1"/>
          <p:cNvSpPr txBox="1">
            <a:spLocks/>
          </p:cNvSpPr>
          <p:nvPr/>
        </p:nvSpPr>
        <p:spPr bwMode="auto">
          <a:xfrm>
            <a:off x="2897188" y="139700"/>
            <a:ext cx="355600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r>
              <a:rPr lang="en-US" altLang="zh-CN" ker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 kern="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81889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565150" y="2085975"/>
            <a:ext cx="6969125" cy="33686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9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when the system crashes, we can look at disk-log: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do not see &lt;T, commit&gt;, by R1, we know that none of the changes made by T has reached disk, yet. Thus, we can ignore T;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see &lt;T, commit&gt;, then all records for T have reached disk, although we do not know which also have their corresponding changes reach disk. To ensure atomicity, we must Redo T;</a:t>
            </a: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disk, then 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sp>
        <p:nvSpPr>
          <p:cNvPr id="90117" name="TextBox 12"/>
          <p:cNvSpPr txBox="1">
            <a:spLocks noChangeArrowheads="1"/>
          </p:cNvSpPr>
          <p:nvPr/>
        </p:nvSpPr>
        <p:spPr bwMode="auto">
          <a:xfrm>
            <a:off x="7716838" y="2695575"/>
            <a:ext cx="86201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</a:rPr>
              <a:t>&lt;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</a:rPr>
              <a:t>&gt;</a:t>
            </a:r>
          </a:p>
        </p:txBody>
      </p:sp>
      <p:sp>
        <p:nvSpPr>
          <p:cNvPr id="90118" name="TextBox 13"/>
          <p:cNvSpPr txBox="1">
            <a:spLocks noChangeArrowheads="1"/>
          </p:cNvSpPr>
          <p:nvPr/>
        </p:nvSpPr>
        <p:spPr bwMode="auto">
          <a:xfrm rot="5400000">
            <a:off x="8019256" y="2853532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90119" name="TextBox 31"/>
          <p:cNvSpPr txBox="1">
            <a:spLocks noChangeArrowheads="1"/>
          </p:cNvSpPr>
          <p:nvPr/>
        </p:nvSpPr>
        <p:spPr bwMode="auto">
          <a:xfrm>
            <a:off x="7705725" y="4078288"/>
            <a:ext cx="9302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90120" name="TextBox 32"/>
          <p:cNvSpPr txBox="1">
            <a:spLocks noChangeArrowheads="1"/>
          </p:cNvSpPr>
          <p:nvPr/>
        </p:nvSpPr>
        <p:spPr bwMode="auto">
          <a:xfrm rot="5400000">
            <a:off x="8032751" y="5005387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90121" name="TextBox 33"/>
          <p:cNvSpPr txBox="1">
            <a:spLocks noChangeArrowheads="1"/>
          </p:cNvSpPr>
          <p:nvPr/>
        </p:nvSpPr>
        <p:spPr bwMode="auto">
          <a:xfrm rot="5400000">
            <a:off x="8014494" y="4391819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8705850" y="2543175"/>
            <a:ext cx="9525" cy="31448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123" name="TextBox 12"/>
          <p:cNvSpPr txBox="1">
            <a:spLocks noChangeArrowheads="1"/>
          </p:cNvSpPr>
          <p:nvPr/>
        </p:nvSpPr>
        <p:spPr bwMode="auto">
          <a:xfrm>
            <a:off x="7835900" y="4684713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1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124" name="TextBox 13"/>
          <p:cNvSpPr txBox="1">
            <a:spLocks noChangeArrowheads="1"/>
          </p:cNvSpPr>
          <p:nvPr/>
        </p:nvSpPr>
        <p:spPr bwMode="auto">
          <a:xfrm rot="5400000">
            <a:off x="8008144" y="20724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90125" name="TextBox 12"/>
          <p:cNvSpPr txBox="1">
            <a:spLocks noChangeArrowheads="1"/>
          </p:cNvSpPr>
          <p:nvPr/>
        </p:nvSpPr>
        <p:spPr bwMode="auto">
          <a:xfrm>
            <a:off x="7751763" y="2506663"/>
            <a:ext cx="7874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 start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90126" name="TextBox 12"/>
          <p:cNvSpPr txBox="1">
            <a:spLocks noChangeArrowheads="1"/>
          </p:cNvSpPr>
          <p:nvPr/>
        </p:nvSpPr>
        <p:spPr bwMode="auto">
          <a:xfrm>
            <a:off x="7740650" y="3397250"/>
            <a:ext cx="860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</a:rPr>
              <a:t>&lt;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</a:rPr>
              <a:t>&gt;</a:t>
            </a:r>
          </a:p>
        </p:txBody>
      </p:sp>
      <p:sp>
        <p:nvSpPr>
          <p:cNvPr id="90127" name="TextBox 12"/>
          <p:cNvSpPr txBox="1">
            <a:spLocks noChangeArrowheads="1"/>
          </p:cNvSpPr>
          <p:nvPr/>
        </p:nvSpPr>
        <p:spPr bwMode="auto">
          <a:xfrm>
            <a:off x="7735888" y="3200400"/>
            <a:ext cx="8620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/>
              <a:t>&lt;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/>
              <a:t>&gt;</a:t>
            </a:r>
          </a:p>
        </p:txBody>
      </p:sp>
      <p:sp>
        <p:nvSpPr>
          <p:cNvPr id="90128" name="TextBox 12"/>
          <p:cNvSpPr txBox="1">
            <a:spLocks noChangeArrowheads="1"/>
          </p:cNvSpPr>
          <p:nvPr/>
        </p:nvSpPr>
        <p:spPr bwMode="auto">
          <a:xfrm>
            <a:off x="7742238" y="3875088"/>
            <a:ext cx="862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90129" name="TextBox 12"/>
          <p:cNvSpPr txBox="1">
            <a:spLocks noChangeArrowheads="1"/>
          </p:cNvSpPr>
          <p:nvPr/>
        </p:nvSpPr>
        <p:spPr bwMode="auto">
          <a:xfrm>
            <a:off x="7840663" y="5314950"/>
            <a:ext cx="6365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11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130" name="TextBox 12"/>
          <p:cNvSpPr txBox="1">
            <a:spLocks noChangeArrowheads="1"/>
          </p:cNvSpPr>
          <p:nvPr/>
        </p:nvSpPr>
        <p:spPr bwMode="auto">
          <a:xfrm>
            <a:off x="7842250" y="4256088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11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131" name="TextBox 12"/>
          <p:cNvSpPr txBox="1">
            <a:spLocks noChangeArrowheads="1"/>
          </p:cNvSpPr>
          <p:nvPr/>
        </p:nvSpPr>
        <p:spPr bwMode="auto">
          <a:xfrm>
            <a:off x="7853363" y="4878388"/>
            <a:ext cx="6365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132" name="TextBox 13"/>
          <p:cNvSpPr txBox="1">
            <a:spLocks noChangeArrowheads="1"/>
          </p:cNvSpPr>
          <p:nvPr/>
        </p:nvSpPr>
        <p:spPr bwMode="auto">
          <a:xfrm rot="5400000">
            <a:off x="8022431" y="3547270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90133" name="TextBox 45"/>
          <p:cNvSpPr txBox="1">
            <a:spLocks noChangeArrowheads="1"/>
          </p:cNvSpPr>
          <p:nvPr/>
        </p:nvSpPr>
        <p:spPr bwMode="auto">
          <a:xfrm rot="5400000">
            <a:off x="7317581" y="3994944"/>
            <a:ext cx="3154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order in which the values reach disk</a:t>
            </a:r>
          </a:p>
        </p:txBody>
      </p:sp>
      <p:sp>
        <p:nvSpPr>
          <p:cNvPr id="90134" name="TextBox 46"/>
          <p:cNvSpPr txBox="1">
            <a:spLocks noChangeArrowheads="1"/>
          </p:cNvSpPr>
          <p:nvPr/>
        </p:nvSpPr>
        <p:spPr bwMode="auto">
          <a:xfrm rot="5400000">
            <a:off x="8039101" y="54657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740650" y="2085975"/>
            <a:ext cx="827088" cy="39449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9" name="Title 1"/>
          <p:cNvSpPr txBox="1">
            <a:spLocks/>
          </p:cNvSpPr>
          <p:nvPr/>
        </p:nvSpPr>
        <p:spPr bwMode="auto">
          <a:xfrm>
            <a:off x="2897188" y="139700"/>
            <a:ext cx="355600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r>
              <a:rPr lang="en-US" altLang="zh-CN" ker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 kern="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3347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565150" y="2085975"/>
            <a:ext cx="6969125" cy="33686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9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when the system crashes, we can look at disk-log: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do not see &lt;T, commit&gt;, by R1, we know that none of the changes made by T has reached disk, yet. Thus, we can ignore T;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see &lt;T, commit&gt;, then all records for T have reached disk, although we do not know which also have their corresponding changes reach disk. To ensure atomicity, we must Redo T;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Redoing T, for each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&lt;T, V, a</a:t>
            </a:r>
            <a:r>
              <a:rPr lang="en-US" sz="1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we see,  we are unsure if the new value a</a:t>
            </a:r>
            <a:r>
              <a:rPr lang="en-US" sz="1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V has reached disk. However, Redoing the action (i.e., assigning the new value a</a:t>
            </a:r>
            <a:r>
              <a:rPr lang="en-US" sz="1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V) is always safe. </a:t>
            </a: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disk, then 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sp>
        <p:nvSpPr>
          <p:cNvPr id="91141" name="TextBox 12"/>
          <p:cNvSpPr txBox="1">
            <a:spLocks noChangeArrowheads="1"/>
          </p:cNvSpPr>
          <p:nvPr/>
        </p:nvSpPr>
        <p:spPr bwMode="auto">
          <a:xfrm>
            <a:off x="7716838" y="2695575"/>
            <a:ext cx="86201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</a:rPr>
              <a:t>&lt;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</a:rPr>
              <a:t>&gt;</a:t>
            </a:r>
          </a:p>
        </p:txBody>
      </p:sp>
      <p:sp>
        <p:nvSpPr>
          <p:cNvPr id="91142" name="TextBox 13"/>
          <p:cNvSpPr txBox="1">
            <a:spLocks noChangeArrowheads="1"/>
          </p:cNvSpPr>
          <p:nvPr/>
        </p:nvSpPr>
        <p:spPr bwMode="auto">
          <a:xfrm rot="5400000">
            <a:off x="8019256" y="2853532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91143" name="TextBox 31"/>
          <p:cNvSpPr txBox="1">
            <a:spLocks noChangeArrowheads="1"/>
          </p:cNvSpPr>
          <p:nvPr/>
        </p:nvSpPr>
        <p:spPr bwMode="auto">
          <a:xfrm>
            <a:off x="7705725" y="4078288"/>
            <a:ext cx="9302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91144" name="TextBox 32"/>
          <p:cNvSpPr txBox="1">
            <a:spLocks noChangeArrowheads="1"/>
          </p:cNvSpPr>
          <p:nvPr/>
        </p:nvSpPr>
        <p:spPr bwMode="auto">
          <a:xfrm rot="5400000">
            <a:off x="8032751" y="5005387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91145" name="TextBox 33"/>
          <p:cNvSpPr txBox="1">
            <a:spLocks noChangeArrowheads="1"/>
          </p:cNvSpPr>
          <p:nvPr/>
        </p:nvSpPr>
        <p:spPr bwMode="auto">
          <a:xfrm rot="5400000">
            <a:off x="8014494" y="4391819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8705850" y="2543175"/>
            <a:ext cx="9525" cy="31448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147" name="TextBox 12"/>
          <p:cNvSpPr txBox="1">
            <a:spLocks noChangeArrowheads="1"/>
          </p:cNvSpPr>
          <p:nvPr/>
        </p:nvSpPr>
        <p:spPr bwMode="auto">
          <a:xfrm>
            <a:off x="7835900" y="4684713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1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148" name="TextBox 13"/>
          <p:cNvSpPr txBox="1">
            <a:spLocks noChangeArrowheads="1"/>
          </p:cNvSpPr>
          <p:nvPr/>
        </p:nvSpPr>
        <p:spPr bwMode="auto">
          <a:xfrm rot="5400000">
            <a:off x="8008144" y="20724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91149" name="TextBox 12"/>
          <p:cNvSpPr txBox="1">
            <a:spLocks noChangeArrowheads="1"/>
          </p:cNvSpPr>
          <p:nvPr/>
        </p:nvSpPr>
        <p:spPr bwMode="auto">
          <a:xfrm>
            <a:off x="7751763" y="2506663"/>
            <a:ext cx="7874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 start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91150" name="TextBox 12"/>
          <p:cNvSpPr txBox="1">
            <a:spLocks noChangeArrowheads="1"/>
          </p:cNvSpPr>
          <p:nvPr/>
        </p:nvSpPr>
        <p:spPr bwMode="auto">
          <a:xfrm>
            <a:off x="7740650" y="3397250"/>
            <a:ext cx="860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</a:rPr>
              <a:t>&lt;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</a:rPr>
              <a:t>&gt;</a:t>
            </a:r>
          </a:p>
        </p:txBody>
      </p:sp>
      <p:sp>
        <p:nvSpPr>
          <p:cNvPr id="91151" name="TextBox 12"/>
          <p:cNvSpPr txBox="1">
            <a:spLocks noChangeArrowheads="1"/>
          </p:cNvSpPr>
          <p:nvPr/>
        </p:nvSpPr>
        <p:spPr bwMode="auto">
          <a:xfrm>
            <a:off x="7735888" y="3200400"/>
            <a:ext cx="8620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/>
              <a:t>&lt;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/>
              <a:t>&gt;</a:t>
            </a:r>
          </a:p>
        </p:txBody>
      </p:sp>
      <p:sp>
        <p:nvSpPr>
          <p:cNvPr id="91152" name="TextBox 12"/>
          <p:cNvSpPr txBox="1">
            <a:spLocks noChangeArrowheads="1"/>
          </p:cNvSpPr>
          <p:nvPr/>
        </p:nvSpPr>
        <p:spPr bwMode="auto">
          <a:xfrm>
            <a:off x="7742238" y="3875088"/>
            <a:ext cx="862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91153" name="TextBox 12"/>
          <p:cNvSpPr txBox="1">
            <a:spLocks noChangeArrowheads="1"/>
          </p:cNvSpPr>
          <p:nvPr/>
        </p:nvSpPr>
        <p:spPr bwMode="auto">
          <a:xfrm>
            <a:off x="7840663" y="5314950"/>
            <a:ext cx="6365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11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154" name="TextBox 12"/>
          <p:cNvSpPr txBox="1">
            <a:spLocks noChangeArrowheads="1"/>
          </p:cNvSpPr>
          <p:nvPr/>
        </p:nvSpPr>
        <p:spPr bwMode="auto">
          <a:xfrm>
            <a:off x="7842250" y="4256088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11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155" name="TextBox 12"/>
          <p:cNvSpPr txBox="1">
            <a:spLocks noChangeArrowheads="1"/>
          </p:cNvSpPr>
          <p:nvPr/>
        </p:nvSpPr>
        <p:spPr bwMode="auto">
          <a:xfrm>
            <a:off x="7853363" y="4878388"/>
            <a:ext cx="6365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156" name="TextBox 13"/>
          <p:cNvSpPr txBox="1">
            <a:spLocks noChangeArrowheads="1"/>
          </p:cNvSpPr>
          <p:nvPr/>
        </p:nvSpPr>
        <p:spPr bwMode="auto">
          <a:xfrm rot="5400000">
            <a:off x="8022431" y="3547270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91157" name="TextBox 45"/>
          <p:cNvSpPr txBox="1">
            <a:spLocks noChangeArrowheads="1"/>
          </p:cNvSpPr>
          <p:nvPr/>
        </p:nvSpPr>
        <p:spPr bwMode="auto">
          <a:xfrm rot="5400000">
            <a:off x="7317581" y="3994944"/>
            <a:ext cx="3154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order in which the values reach disk</a:t>
            </a:r>
          </a:p>
        </p:txBody>
      </p:sp>
      <p:sp>
        <p:nvSpPr>
          <p:cNvPr id="91158" name="TextBox 46"/>
          <p:cNvSpPr txBox="1">
            <a:spLocks noChangeArrowheads="1"/>
          </p:cNvSpPr>
          <p:nvPr/>
        </p:nvSpPr>
        <p:spPr bwMode="auto">
          <a:xfrm rot="5400000">
            <a:off x="8039101" y="54657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740650" y="2085975"/>
            <a:ext cx="827088" cy="39449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9" name="Title 1"/>
          <p:cNvSpPr txBox="1">
            <a:spLocks/>
          </p:cNvSpPr>
          <p:nvPr/>
        </p:nvSpPr>
        <p:spPr bwMode="auto">
          <a:xfrm>
            <a:off x="2897188" y="139700"/>
            <a:ext cx="355600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r>
              <a:rPr lang="en-US" altLang="zh-CN" ker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 kern="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58200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565150" y="2085975"/>
            <a:ext cx="6969125" cy="33686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9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when the system crashes, we can look at disk-log: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do not see &lt;T, commit&gt;, by R1, we know that none of the changes made by T has reached disk, yet. Thus, we can ignore T;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see &lt;T, commit&gt;, then all records for T have reached disk, although we do not know which also have their corresponding changes reach disk. To ensure atomicity, we must Redo T;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Redoing T, for each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&lt;T, V, a</a:t>
            </a:r>
            <a:r>
              <a:rPr lang="en-US" sz="1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we see,  we are unsure if the new value a</a:t>
            </a:r>
            <a:r>
              <a:rPr lang="en-US" sz="1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V has reached disk. However, Redoing the action (i.e., assigning the new value a</a:t>
            </a:r>
            <a:r>
              <a:rPr lang="en-US" sz="1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V) is always safe. 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Redo should follow the forward order recorded in the log.</a:t>
            </a: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disk, then 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sp>
        <p:nvSpPr>
          <p:cNvPr id="92165" name="TextBox 12"/>
          <p:cNvSpPr txBox="1">
            <a:spLocks noChangeArrowheads="1"/>
          </p:cNvSpPr>
          <p:nvPr/>
        </p:nvSpPr>
        <p:spPr bwMode="auto">
          <a:xfrm>
            <a:off x="7716838" y="2695575"/>
            <a:ext cx="86201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</a:rPr>
              <a:t>&lt;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</a:rPr>
              <a:t>&gt;</a:t>
            </a:r>
          </a:p>
        </p:txBody>
      </p:sp>
      <p:sp>
        <p:nvSpPr>
          <p:cNvPr id="92166" name="TextBox 13"/>
          <p:cNvSpPr txBox="1">
            <a:spLocks noChangeArrowheads="1"/>
          </p:cNvSpPr>
          <p:nvPr/>
        </p:nvSpPr>
        <p:spPr bwMode="auto">
          <a:xfrm rot="5400000">
            <a:off x="8019256" y="2853532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92167" name="TextBox 31"/>
          <p:cNvSpPr txBox="1">
            <a:spLocks noChangeArrowheads="1"/>
          </p:cNvSpPr>
          <p:nvPr/>
        </p:nvSpPr>
        <p:spPr bwMode="auto">
          <a:xfrm>
            <a:off x="7705725" y="4078288"/>
            <a:ext cx="9302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92168" name="TextBox 32"/>
          <p:cNvSpPr txBox="1">
            <a:spLocks noChangeArrowheads="1"/>
          </p:cNvSpPr>
          <p:nvPr/>
        </p:nvSpPr>
        <p:spPr bwMode="auto">
          <a:xfrm rot="5400000">
            <a:off x="8032751" y="5005387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92169" name="TextBox 33"/>
          <p:cNvSpPr txBox="1">
            <a:spLocks noChangeArrowheads="1"/>
          </p:cNvSpPr>
          <p:nvPr/>
        </p:nvSpPr>
        <p:spPr bwMode="auto">
          <a:xfrm rot="5400000">
            <a:off x="8014494" y="4391819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8705850" y="2543175"/>
            <a:ext cx="9525" cy="31448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171" name="TextBox 12"/>
          <p:cNvSpPr txBox="1">
            <a:spLocks noChangeArrowheads="1"/>
          </p:cNvSpPr>
          <p:nvPr/>
        </p:nvSpPr>
        <p:spPr bwMode="auto">
          <a:xfrm>
            <a:off x="7835900" y="4684713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1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72" name="TextBox 13"/>
          <p:cNvSpPr txBox="1">
            <a:spLocks noChangeArrowheads="1"/>
          </p:cNvSpPr>
          <p:nvPr/>
        </p:nvSpPr>
        <p:spPr bwMode="auto">
          <a:xfrm rot="5400000">
            <a:off x="8008144" y="20724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92173" name="TextBox 12"/>
          <p:cNvSpPr txBox="1">
            <a:spLocks noChangeArrowheads="1"/>
          </p:cNvSpPr>
          <p:nvPr/>
        </p:nvSpPr>
        <p:spPr bwMode="auto">
          <a:xfrm>
            <a:off x="7751763" y="2506663"/>
            <a:ext cx="7874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 start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92174" name="TextBox 12"/>
          <p:cNvSpPr txBox="1">
            <a:spLocks noChangeArrowheads="1"/>
          </p:cNvSpPr>
          <p:nvPr/>
        </p:nvSpPr>
        <p:spPr bwMode="auto">
          <a:xfrm>
            <a:off x="7740650" y="3397250"/>
            <a:ext cx="860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</a:rPr>
              <a:t>&lt;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</a:rPr>
              <a:t>&gt;</a:t>
            </a:r>
          </a:p>
        </p:txBody>
      </p:sp>
      <p:sp>
        <p:nvSpPr>
          <p:cNvPr id="92175" name="TextBox 12"/>
          <p:cNvSpPr txBox="1">
            <a:spLocks noChangeArrowheads="1"/>
          </p:cNvSpPr>
          <p:nvPr/>
        </p:nvSpPr>
        <p:spPr bwMode="auto">
          <a:xfrm>
            <a:off x="7735888" y="3200400"/>
            <a:ext cx="8620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/>
              <a:t>&lt;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/>
              <a:t>&gt;</a:t>
            </a:r>
          </a:p>
        </p:txBody>
      </p:sp>
      <p:sp>
        <p:nvSpPr>
          <p:cNvPr id="92176" name="TextBox 12"/>
          <p:cNvSpPr txBox="1">
            <a:spLocks noChangeArrowheads="1"/>
          </p:cNvSpPr>
          <p:nvPr/>
        </p:nvSpPr>
        <p:spPr bwMode="auto">
          <a:xfrm>
            <a:off x="7742238" y="3875088"/>
            <a:ext cx="862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92177" name="TextBox 12"/>
          <p:cNvSpPr txBox="1">
            <a:spLocks noChangeArrowheads="1"/>
          </p:cNvSpPr>
          <p:nvPr/>
        </p:nvSpPr>
        <p:spPr bwMode="auto">
          <a:xfrm>
            <a:off x="7840663" y="5314950"/>
            <a:ext cx="6365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11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78" name="TextBox 12"/>
          <p:cNvSpPr txBox="1">
            <a:spLocks noChangeArrowheads="1"/>
          </p:cNvSpPr>
          <p:nvPr/>
        </p:nvSpPr>
        <p:spPr bwMode="auto">
          <a:xfrm>
            <a:off x="7842250" y="4256088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11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79" name="TextBox 12"/>
          <p:cNvSpPr txBox="1">
            <a:spLocks noChangeArrowheads="1"/>
          </p:cNvSpPr>
          <p:nvPr/>
        </p:nvSpPr>
        <p:spPr bwMode="auto">
          <a:xfrm>
            <a:off x="7853363" y="4878388"/>
            <a:ext cx="6365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80" name="TextBox 13"/>
          <p:cNvSpPr txBox="1">
            <a:spLocks noChangeArrowheads="1"/>
          </p:cNvSpPr>
          <p:nvPr/>
        </p:nvSpPr>
        <p:spPr bwMode="auto">
          <a:xfrm rot="5400000">
            <a:off x="8022431" y="3547270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92181" name="TextBox 45"/>
          <p:cNvSpPr txBox="1">
            <a:spLocks noChangeArrowheads="1"/>
          </p:cNvSpPr>
          <p:nvPr/>
        </p:nvSpPr>
        <p:spPr bwMode="auto">
          <a:xfrm rot="5400000">
            <a:off x="7317581" y="3994944"/>
            <a:ext cx="3154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order in which the values reach disk</a:t>
            </a:r>
          </a:p>
        </p:txBody>
      </p:sp>
      <p:sp>
        <p:nvSpPr>
          <p:cNvPr id="92182" name="TextBox 46"/>
          <p:cNvSpPr txBox="1">
            <a:spLocks noChangeArrowheads="1"/>
          </p:cNvSpPr>
          <p:nvPr/>
        </p:nvSpPr>
        <p:spPr bwMode="auto">
          <a:xfrm rot="5400000">
            <a:off x="8039101" y="54657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740650" y="2085975"/>
            <a:ext cx="827088" cy="39449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9" name="Title 1"/>
          <p:cNvSpPr txBox="1">
            <a:spLocks/>
          </p:cNvSpPr>
          <p:nvPr/>
        </p:nvSpPr>
        <p:spPr bwMode="auto">
          <a:xfrm>
            <a:off x="2897188" y="139700"/>
            <a:ext cx="355600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r>
              <a:rPr lang="en-US" altLang="zh-CN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 kern="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99430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187" name="TextBox 1"/>
          <p:cNvSpPr txBox="1">
            <a:spLocks noChangeArrowheads="1"/>
          </p:cNvSpPr>
          <p:nvPr/>
        </p:nvSpPr>
        <p:spPr bwMode="auto">
          <a:xfrm>
            <a:off x="2590800" y="1917700"/>
            <a:ext cx="3957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Algorithms for Redo-logging</a:t>
            </a:r>
          </a:p>
        </p:txBody>
      </p:sp>
      <p:sp>
        <p:nvSpPr>
          <p:cNvPr id="93188" name="TextBox 2"/>
          <p:cNvSpPr txBox="1">
            <a:spLocks noChangeArrowheads="1"/>
          </p:cNvSpPr>
          <p:nvPr/>
        </p:nvSpPr>
        <p:spPr bwMode="auto">
          <a:xfrm>
            <a:off x="781050" y="2511425"/>
            <a:ext cx="3686175" cy="3478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(no output(A) is allowed yet);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Flush memory-log to disk;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5. Perform output(A) for disk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elements A that were written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by T. </a:t>
            </a:r>
          </a:p>
        </p:txBody>
      </p:sp>
      <p:sp>
        <p:nvSpPr>
          <p:cNvPr id="93189" name="TextBox 7"/>
          <p:cNvSpPr txBox="1">
            <a:spLocks noChangeArrowheads="1"/>
          </p:cNvSpPr>
          <p:nvPr/>
        </p:nvSpPr>
        <p:spPr bwMode="auto">
          <a:xfrm>
            <a:off x="4592638" y="2511425"/>
            <a:ext cx="3657600" cy="2862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\\but write &lt;T, abort&gt; to disk-log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   Redo by assigning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2897188" y="139700"/>
            <a:ext cx="355600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r>
              <a:rPr lang="en-US" altLang="zh-CN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 kern="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917575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disk, then 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</p:spTree>
    <p:extLst>
      <p:ext uri="{BB962C8B-B14F-4D97-AF65-F5344CB8AC3E}">
        <p14:creationId xmlns:p14="http://schemas.microsoft.com/office/powerpoint/2010/main" val="5086526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A1BEF92-D415-4FFB-9307-F7EEDF82B4B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211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50990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Example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983162" cy="349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21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6AF2ECD-35B2-4640-82E9-3C948AFB4EA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421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4215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421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9421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1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1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2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9422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9422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9422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9422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94225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4226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12842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94227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(no output(A) is allowed yet);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Flush memory-log to disk;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Perform output(A) for disk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elements A that were written by T. </a:t>
            </a:r>
          </a:p>
        </p:txBody>
      </p:sp>
    </p:spTree>
    <p:extLst>
      <p:ext uri="{BB962C8B-B14F-4D97-AF65-F5344CB8AC3E}">
        <p14:creationId xmlns:p14="http://schemas.microsoft.com/office/powerpoint/2010/main" val="64877030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214E7B-91D5-4FC7-B3A6-0A83515737D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23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66FE3A9-6EE0-409E-A64D-95A227DFC29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523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523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523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9523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9524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9524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9524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9524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95247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5248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95249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857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log recording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251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(no output(A) is allowed yet);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Flush memory-log to disk;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Perform output(A) for disk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elements A that were written by T. </a:t>
            </a:r>
          </a:p>
        </p:txBody>
      </p:sp>
    </p:spTree>
    <p:extLst>
      <p:ext uri="{BB962C8B-B14F-4D97-AF65-F5344CB8AC3E}">
        <p14:creationId xmlns:p14="http://schemas.microsoft.com/office/powerpoint/2010/main" val="258693414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877F646-2E9C-414D-BFDF-CD27A59E39F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25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31C1B64-0FEE-4388-9802-5E593054DFF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626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626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626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9626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6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6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6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9626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9626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9626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9627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96271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96272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96273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96274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6275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857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log recording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277" name="TextBox 23"/>
          <p:cNvSpPr txBox="1">
            <a:spLocks noChangeArrowheads="1"/>
          </p:cNvSpPr>
          <p:nvPr/>
        </p:nvSpPr>
        <p:spPr bwMode="auto">
          <a:xfrm>
            <a:off x="4498975" y="4254500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</p:txBody>
      </p:sp>
      <p:sp>
        <p:nvSpPr>
          <p:cNvPr id="96278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(no output(A) is allowed yet);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Flush memory-log to disk;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Perform output(A) for disk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elements A that were written by T. </a:t>
            </a:r>
          </a:p>
        </p:txBody>
      </p:sp>
      <p:sp>
        <p:nvSpPr>
          <p:cNvPr id="96279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</p:spTree>
    <p:extLst>
      <p:ext uri="{BB962C8B-B14F-4D97-AF65-F5344CB8AC3E}">
        <p14:creationId xmlns:p14="http://schemas.microsoft.com/office/powerpoint/2010/main" val="4004928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D273867-3F1A-4D92-9CB8-2644D2D55C4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28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37B7A6A-4D7E-4807-9643-5C972F87703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728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7285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728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9728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8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8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9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9729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9729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9729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9729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97295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97296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97297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97298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7299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857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log recording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301" name="TextBox 23"/>
          <p:cNvSpPr txBox="1">
            <a:spLocks noChangeArrowheads="1"/>
          </p:cNvSpPr>
          <p:nvPr/>
        </p:nvSpPr>
        <p:spPr bwMode="auto">
          <a:xfrm>
            <a:off x="4498975" y="4254500"/>
            <a:ext cx="728663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97302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(no output(A) is allowed yet);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Flush memory-log to disk;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Perform output(A) for disk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elements A that were written by T. </a:t>
            </a:r>
          </a:p>
        </p:txBody>
      </p:sp>
      <p:sp>
        <p:nvSpPr>
          <p:cNvPr id="97303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</p:spTree>
    <p:extLst>
      <p:ext uri="{BB962C8B-B14F-4D97-AF65-F5344CB8AC3E}">
        <p14:creationId xmlns:p14="http://schemas.microsoft.com/office/powerpoint/2010/main" val="419515280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Box 29"/>
          <p:cNvSpPr txBox="1">
            <a:spLocks noChangeArrowheads="1"/>
          </p:cNvSpPr>
          <p:nvPr/>
        </p:nvSpPr>
        <p:spPr bwMode="auto">
          <a:xfrm>
            <a:off x="6067425" y="4821238"/>
            <a:ext cx="641350" cy="46037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9830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0DF8CA0-00AC-4129-903C-A2134523D02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308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AD0F946-E228-4FAA-8CF3-1B8EA737E04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8309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10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8311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98312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313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314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315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98316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98317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98318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98319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98320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98321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98322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98323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8324" name="TextBox 25"/>
          <p:cNvSpPr txBox="1">
            <a:spLocks noChangeArrowheads="1"/>
          </p:cNvSpPr>
          <p:nvPr/>
        </p:nvSpPr>
        <p:spPr bwMode="auto">
          <a:xfrm>
            <a:off x="4471988" y="4254500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98325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857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log recording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475163" y="4249738"/>
            <a:ext cx="727075" cy="585787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98328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(no output(A) is allowed yet);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Flush memory-log to disk;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Perform output(A) for disk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elements A that were written by T. </a:t>
            </a:r>
          </a:p>
        </p:txBody>
      </p:sp>
      <p:sp>
        <p:nvSpPr>
          <p:cNvPr id="98329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</p:spTree>
    <p:extLst>
      <p:ext uri="{BB962C8B-B14F-4D97-AF65-F5344CB8AC3E}">
        <p14:creationId xmlns:p14="http://schemas.microsoft.com/office/powerpoint/2010/main" val="248845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00417 L 0.1743 0.085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1" y="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Box 23"/>
          <p:cNvSpPr txBox="1">
            <a:spLocks noChangeArrowheads="1"/>
          </p:cNvSpPr>
          <p:nvPr/>
        </p:nvSpPr>
        <p:spPr bwMode="auto">
          <a:xfrm>
            <a:off x="6078538" y="4803775"/>
            <a:ext cx="728662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9933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4D5CFD-E28B-44B4-9115-FD5DE57E9A2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33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2D8F74A-B03C-4F5C-A0D6-D45BE881AC7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9333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9334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9335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99336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7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8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9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99340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99341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99342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99343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99344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99345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99346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99347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9348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857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log recording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350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(no output(A) is allowed yet);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Flush memory-log to disk;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Perform output(A) for disk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elements A that were written by T. </a:t>
            </a:r>
          </a:p>
        </p:txBody>
      </p:sp>
      <p:sp>
        <p:nvSpPr>
          <p:cNvPr id="99351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99352" name="TextBox 23"/>
          <p:cNvSpPr txBox="1">
            <a:spLocks noChangeArrowheads="1"/>
          </p:cNvSpPr>
          <p:nvPr/>
        </p:nvSpPr>
        <p:spPr bwMode="auto">
          <a:xfrm>
            <a:off x="4498975" y="4254500"/>
            <a:ext cx="728663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99353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28" name="TextBox 30"/>
          <p:cNvSpPr txBox="1">
            <a:spLocks noChangeArrowheads="1"/>
          </p:cNvSpPr>
          <p:nvPr/>
        </p:nvSpPr>
        <p:spPr bwMode="auto">
          <a:xfrm>
            <a:off x="3633788" y="4125913"/>
            <a:ext cx="617537" cy="3063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29" name="TextBox 31"/>
          <p:cNvSpPr txBox="1">
            <a:spLocks noChangeArrowheads="1"/>
          </p:cNvSpPr>
          <p:nvPr/>
        </p:nvSpPr>
        <p:spPr bwMode="auto">
          <a:xfrm>
            <a:off x="3649663" y="4516438"/>
            <a:ext cx="615950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</p:spTree>
    <p:extLst>
      <p:ext uri="{BB962C8B-B14F-4D97-AF65-F5344CB8AC3E}">
        <p14:creationId xmlns:p14="http://schemas.microsoft.com/office/powerpoint/2010/main" val="2769533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59259E-6 L 0.2677 -0.02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0.35504 -0.07778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43" y="-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56841A8-DFC5-4686-9203-7A216D25FDC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35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C391A6C-25ED-44BD-BCAD-EC9C2AA99B4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035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0035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035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035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6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6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6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036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036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0036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0036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100367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369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\\but write &lt;T, abort&gt; to disk-log</a:t>
            </a: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</p:spTree>
    <p:extLst>
      <p:ext uri="{BB962C8B-B14F-4D97-AF65-F5344CB8AC3E}">
        <p14:creationId xmlns:p14="http://schemas.microsoft.com/office/powerpoint/2010/main" val="351221435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6115E5-441B-48C2-92E0-0367205AC8B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37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2C6A5F5-0572-4E2A-89CD-EA499AA8F6B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138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0138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138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138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138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138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0138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0139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392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1393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01394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01395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</p:spTree>
    <p:extLst>
      <p:ext uri="{BB962C8B-B14F-4D97-AF65-F5344CB8AC3E}">
        <p14:creationId xmlns:p14="http://schemas.microsoft.com/office/powerpoint/2010/main" val="269299375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760D39-B662-403E-AAFB-D46F8EB6D4B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45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1EF3469-8F60-4E0A-9333-3C47D38A7A3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445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0445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445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5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5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5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445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446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10446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0446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29920"/>
              <a:gd name="adj2" fmla="val -11721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after this point, 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93688" y="4352925"/>
            <a:ext cx="3082925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466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4467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04468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04469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04470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215266309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760D39-B662-403E-AAFB-D46F8EB6D4B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45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1EF3469-8F60-4E0A-9333-3C47D38A7A3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445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0445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445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5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5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5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445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446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A=30</a:t>
            </a:r>
          </a:p>
        </p:txBody>
      </p:sp>
      <p:sp>
        <p:nvSpPr>
          <p:cNvPr id="10446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B=30</a:t>
            </a:r>
          </a:p>
        </p:txBody>
      </p:sp>
      <p:sp>
        <p:nvSpPr>
          <p:cNvPr id="10446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29920"/>
              <a:gd name="adj2" fmla="val -11721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after this point, 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93688" y="4352925"/>
            <a:ext cx="3082925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466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4467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04468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04469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04470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cxnSp>
        <p:nvCxnSpPr>
          <p:cNvPr id="3" name="Straight Arrow Connector 2"/>
          <p:cNvCxnSpPr/>
          <p:nvPr/>
        </p:nvCxnSpPr>
        <p:spPr bwMode="auto">
          <a:xfrm>
            <a:off x="6896100" y="4830763"/>
            <a:ext cx="0" cy="5842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13002853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5B7420D-FBCF-426A-8454-5243AF58847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47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D4FDA1B-90DD-4C86-8DEA-EDC30EB8E82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547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0547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547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548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548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10548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0548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29920"/>
              <a:gd name="adj2" fmla="val -13624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point, 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80988" y="4144963"/>
            <a:ext cx="3084512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90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5491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05492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05493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05494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244379957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5B7420D-FBCF-426A-8454-5243AF58847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47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D4FDA1B-90DD-4C86-8DEA-EDC30EB8E82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547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0547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547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548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548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A=30</a:t>
            </a:r>
          </a:p>
        </p:txBody>
      </p:sp>
      <p:sp>
        <p:nvSpPr>
          <p:cNvPr id="10548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5874" cy="3077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B=30</a:t>
            </a:r>
          </a:p>
        </p:txBody>
      </p:sp>
      <p:sp>
        <p:nvSpPr>
          <p:cNvPr id="10548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29920"/>
              <a:gd name="adj2" fmla="val -13624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point, 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80988" y="4144963"/>
            <a:ext cx="3084512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90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5491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05492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05493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05494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cxnSp>
        <p:nvCxnSpPr>
          <p:cNvPr id="25" name="Straight Arrow Connector 24"/>
          <p:cNvCxnSpPr/>
          <p:nvPr/>
        </p:nvCxnSpPr>
        <p:spPr bwMode="auto">
          <a:xfrm>
            <a:off x="6896100" y="4830763"/>
            <a:ext cx="0" cy="5842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99966466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AC55E3-2122-4F0D-A953-1C2C7D2D921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49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A60981B-F046-465C-A561-890E68A94E1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650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0650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650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0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0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0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650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650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0650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0651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32031"/>
              <a:gd name="adj2" fmla="val -15799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point, 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57175" y="3949700"/>
            <a:ext cx="3082925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514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6515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06516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06517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06518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13708115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AC55E3-2122-4F0D-A953-1C2C7D2D921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49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A60981B-F046-465C-A561-890E68A94E1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650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0650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650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0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0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0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650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650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477" cy="3077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A=30</a:t>
            </a:r>
          </a:p>
        </p:txBody>
      </p:sp>
      <p:sp>
        <p:nvSpPr>
          <p:cNvPr id="10650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5874" cy="3077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B=30</a:t>
            </a:r>
          </a:p>
        </p:txBody>
      </p:sp>
      <p:sp>
        <p:nvSpPr>
          <p:cNvPr id="10651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32031"/>
              <a:gd name="adj2" fmla="val -15799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point, 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57175" y="3949700"/>
            <a:ext cx="3082925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514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6515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06516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06517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06518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cxnSp>
        <p:nvCxnSpPr>
          <p:cNvPr id="25" name="Straight Arrow Connector 24"/>
          <p:cNvCxnSpPr/>
          <p:nvPr/>
        </p:nvCxnSpPr>
        <p:spPr bwMode="auto">
          <a:xfrm>
            <a:off x="6896100" y="4830763"/>
            <a:ext cx="0" cy="5842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05491750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588405-FE53-4239-95BC-5C6B6260E57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57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5F3755F-376B-4FF4-8265-8A9F6C1B87D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957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0957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957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957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7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7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7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957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958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0958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0958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33087"/>
              <a:gd name="adj2" fmla="val -17974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&lt;T, commit&gt; reaches disk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14325" y="3754438"/>
            <a:ext cx="3084513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586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9587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09588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09589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</p:spTree>
    <p:extLst>
      <p:ext uri="{BB962C8B-B14F-4D97-AF65-F5344CB8AC3E}">
        <p14:creationId xmlns:p14="http://schemas.microsoft.com/office/powerpoint/2010/main" val="220268604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27BB085-D401-4EDD-9E51-4A15F916007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59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A4B84D0-171B-49AF-BB6B-2AFA6D89AF9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059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1059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059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1059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1060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1060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1060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1060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33087"/>
              <a:gd name="adj2" fmla="val -17974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&lt;T, commit&gt; reaches disk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14325" y="3754438"/>
            <a:ext cx="3084513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610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10611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10612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10613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10614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641350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</p:txBody>
      </p:sp>
      <p:sp>
        <p:nvSpPr>
          <p:cNvPr id="110615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110616" name="TextBox 23"/>
          <p:cNvSpPr txBox="1">
            <a:spLocks noChangeArrowheads="1"/>
          </p:cNvSpPr>
          <p:nvPr/>
        </p:nvSpPr>
        <p:spPr bwMode="auto">
          <a:xfrm>
            <a:off x="4498975" y="4254500"/>
            <a:ext cx="728663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233962649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27BB085-D401-4EDD-9E51-4A15F916007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59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A4B84D0-171B-49AF-BB6B-2AFA6D89AF9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059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1059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059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1059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1060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1060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1060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1060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33087"/>
              <a:gd name="adj2" fmla="val -17974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&lt;T, commit&gt; reaches disk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14325" y="3754438"/>
            <a:ext cx="3084513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610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10611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10612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10613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10614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641522" cy="58477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abort&gt;</a:t>
            </a:r>
          </a:p>
        </p:txBody>
      </p:sp>
      <p:sp>
        <p:nvSpPr>
          <p:cNvPr id="110615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110616" name="TextBox 23"/>
          <p:cNvSpPr txBox="1">
            <a:spLocks noChangeArrowheads="1"/>
          </p:cNvSpPr>
          <p:nvPr/>
        </p:nvSpPr>
        <p:spPr bwMode="auto">
          <a:xfrm>
            <a:off x="4498975" y="4254500"/>
            <a:ext cx="728663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526936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15D2E1-4555-4C93-9FAB-941526AF47C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61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303E441-1470-4469-BD55-FB2E97DA289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162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1162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162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1162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162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162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162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1162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1162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1162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1163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33087"/>
              <a:gd name="adj2" fmla="val -17974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&lt;T, commit&gt; reaches disk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23850" y="3590925"/>
            <a:ext cx="3084513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634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11635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11636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11637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\\but write &lt;T, abort&gt; to disk-log</a:t>
            </a: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11638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641350" cy="338137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</p:txBody>
      </p:sp>
      <p:sp>
        <p:nvSpPr>
          <p:cNvPr id="111639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111640" name="TextBox 23"/>
          <p:cNvSpPr txBox="1">
            <a:spLocks noChangeArrowheads="1"/>
          </p:cNvSpPr>
          <p:nvPr/>
        </p:nvSpPr>
        <p:spPr bwMode="auto">
          <a:xfrm>
            <a:off x="4498975" y="4254500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</p:txBody>
      </p:sp>
    </p:spTree>
    <p:extLst>
      <p:ext uri="{BB962C8B-B14F-4D97-AF65-F5344CB8AC3E}">
        <p14:creationId xmlns:p14="http://schemas.microsoft.com/office/powerpoint/2010/main" val="344702330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654C82-F359-468D-8D84-EDD0E22B7D3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100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64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58AD2C0-AC18-4DDE-B73C-0F5FC06838D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100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264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1264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1264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4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4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5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1265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1265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1265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1265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33087"/>
              <a:gd name="adj2" fmla="val -17974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&lt;T, commit&gt; reaches disk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14325" y="3754438"/>
            <a:ext cx="3084513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58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12659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12660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12661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\\but write &lt;T, abort&gt; to disk-log</a:t>
            </a: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12662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641350" cy="338137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rot="16200000" flipH="1">
            <a:off x="6662738" y="5006975"/>
            <a:ext cx="333375" cy="3175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454423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6F508C-62FD-4FAB-9E78-7A29553A75E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101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66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AC31DB7-A05D-4CD5-BFEA-D3D287224DB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101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366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13670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13671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672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673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674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13675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13676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13677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13678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33087"/>
              <a:gd name="adj2" fmla="val -17974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&lt;T, commit&gt; reaches disk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14325" y="3754438"/>
            <a:ext cx="3084513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682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13683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13684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13685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13686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641350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abort&gt;</a:t>
            </a:r>
          </a:p>
        </p:txBody>
      </p:sp>
    </p:spTree>
    <p:extLst>
      <p:ext uri="{BB962C8B-B14F-4D97-AF65-F5344CB8AC3E}">
        <p14:creationId xmlns:p14="http://schemas.microsoft.com/office/powerpoint/2010/main" val="202181767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"/>
</p:tagLst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5884</TotalTime>
  <Words>16979</Words>
  <Application>Microsoft Office PowerPoint</Application>
  <PresentationFormat>On-screen Show (4:3)</PresentationFormat>
  <Paragraphs>2889</Paragraphs>
  <Slides>101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101</vt:i4>
      </vt:variant>
    </vt:vector>
  </HeadingPairs>
  <TitlesOfParts>
    <vt:vector size="107" baseType="lpstr">
      <vt:lpstr>宋体</vt:lpstr>
      <vt:lpstr>Arial</vt:lpstr>
      <vt:lpstr>Footlight MT Light</vt:lpstr>
      <vt:lpstr>Tahoma</vt:lpstr>
      <vt:lpstr>Times New Roman</vt:lpstr>
      <vt:lpstr>Default Design</vt:lpstr>
      <vt:lpstr>PowerPoint Presentation</vt:lpstr>
      <vt:lpstr>PowerPoint Presentation</vt:lpstr>
      <vt:lpstr>Coping with System Failures</vt:lpstr>
      <vt:lpstr>Undo-Logging</vt:lpstr>
      <vt:lpstr>Undo-Logging</vt:lpstr>
      <vt:lpstr>Undo-Logging</vt:lpstr>
      <vt:lpstr>Undo-Logging</vt:lpstr>
      <vt:lpstr>Undo-Logging</vt:lpstr>
      <vt:lpstr>Undo-Logging</vt:lpstr>
      <vt:lpstr>Undo-Logging</vt:lpstr>
      <vt:lpstr>Undo-Logging</vt:lpstr>
      <vt:lpstr>Undo-Logging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Coping with System Failures</vt:lpstr>
      <vt:lpstr>Coping with System Failures</vt:lpstr>
      <vt:lpstr>Redo-Logging</vt:lpstr>
      <vt:lpstr>Redo-Logging</vt:lpstr>
      <vt:lpstr>Redo-Logging</vt:lpstr>
      <vt:lpstr>Redo-Logging</vt:lpstr>
      <vt:lpstr>Redo-Logging</vt:lpstr>
      <vt:lpstr>Redo-Logging</vt:lpstr>
      <vt:lpstr>Redo-Logging</vt:lpstr>
      <vt:lpstr>Redo-Logging</vt:lpstr>
      <vt:lpstr>Redo-Logging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378</cp:revision>
  <cp:lastPrinted>2001-01-16T17:12:14Z</cp:lastPrinted>
  <dcterms:created xsi:type="dcterms:W3CDTF">1999-07-13T19:55:20Z</dcterms:created>
  <dcterms:modified xsi:type="dcterms:W3CDTF">2024-04-19T14:30:32Z</dcterms:modified>
</cp:coreProperties>
</file>