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93" r:id="rId2"/>
    <p:sldId id="816" r:id="rId3"/>
    <p:sldId id="822" r:id="rId4"/>
    <p:sldId id="824" r:id="rId5"/>
    <p:sldId id="828" r:id="rId6"/>
    <p:sldId id="831" r:id="rId7"/>
    <p:sldId id="832" r:id="rId8"/>
    <p:sldId id="833" r:id="rId9"/>
    <p:sldId id="834" r:id="rId10"/>
    <p:sldId id="835" r:id="rId11"/>
    <p:sldId id="836" r:id="rId12"/>
    <p:sldId id="837" r:id="rId13"/>
    <p:sldId id="838" r:id="rId14"/>
    <p:sldId id="839" r:id="rId15"/>
    <p:sldId id="840" r:id="rId16"/>
    <p:sldId id="841" r:id="rId17"/>
    <p:sldId id="842" r:id="rId18"/>
    <p:sldId id="843" r:id="rId19"/>
    <p:sldId id="844" r:id="rId20"/>
    <p:sldId id="845" r:id="rId21"/>
    <p:sldId id="846" r:id="rId22"/>
    <p:sldId id="847" r:id="rId23"/>
    <p:sldId id="848" r:id="rId24"/>
    <p:sldId id="849" r:id="rId25"/>
    <p:sldId id="850" r:id="rId26"/>
    <p:sldId id="851" r:id="rId27"/>
    <p:sldId id="852" r:id="rId28"/>
    <p:sldId id="853" r:id="rId29"/>
    <p:sldId id="854" r:id="rId30"/>
    <p:sldId id="855" r:id="rId31"/>
    <p:sldId id="856" r:id="rId32"/>
    <p:sldId id="857" r:id="rId33"/>
    <p:sldId id="858" r:id="rId34"/>
    <p:sldId id="859" r:id="rId35"/>
    <p:sldId id="860" r:id="rId36"/>
    <p:sldId id="861" r:id="rId37"/>
    <p:sldId id="862" r:id="rId38"/>
    <p:sldId id="863" r:id="rId39"/>
    <p:sldId id="864" r:id="rId40"/>
    <p:sldId id="865" r:id="rId41"/>
    <p:sldId id="866" r:id="rId42"/>
    <p:sldId id="867" r:id="rId43"/>
    <p:sldId id="868" r:id="rId44"/>
    <p:sldId id="869" r:id="rId45"/>
    <p:sldId id="876" r:id="rId46"/>
    <p:sldId id="877" r:id="rId47"/>
    <p:sldId id="878" r:id="rId48"/>
    <p:sldId id="879" r:id="rId49"/>
    <p:sldId id="880" r:id="rId50"/>
    <p:sldId id="881" r:id="rId51"/>
    <p:sldId id="882" r:id="rId52"/>
    <p:sldId id="883" r:id="rId53"/>
    <p:sldId id="884" r:id="rId54"/>
    <p:sldId id="885" r:id="rId55"/>
    <p:sldId id="886" r:id="rId56"/>
    <p:sldId id="887" r:id="rId57"/>
    <p:sldId id="888" r:id="rId58"/>
    <p:sldId id="889" r:id="rId59"/>
    <p:sldId id="890" r:id="rId60"/>
    <p:sldId id="891" r:id="rId61"/>
    <p:sldId id="1051" r:id="rId62"/>
    <p:sldId id="893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10" d="100"/>
          <a:sy n="110" d="100"/>
        </p:scale>
        <p:origin x="10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34: Dealing with system failures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74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4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74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74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74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74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742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742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742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743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3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5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743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4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744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744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745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56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3762375" y="4918075"/>
            <a:ext cx="2849563" cy="1462088"/>
          </a:xfrm>
          <a:prstGeom prst="wedgeRoundRectCallout">
            <a:avLst>
              <a:gd name="adj1" fmla="val -12909"/>
              <a:gd name="adj2" fmla="val -1427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concerns on processes concurrently running in the system, 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on individual process. </a:t>
            </a:r>
          </a:p>
        </p:txBody>
      </p:sp>
      <p:sp>
        <p:nvSpPr>
          <p:cNvPr id="4" name="Oval 3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86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2340116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39322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337175" y="2976563"/>
            <a:ext cx="3381375" cy="1574800"/>
          </a:xfrm>
          <a:prstGeom prst="wedgeEllipseCallout">
            <a:avLst>
              <a:gd name="adj1" fmla="val -88348"/>
              <a:gd name="adj2" fmla="val 687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Recovery programs and transition scheduling may help</a:t>
            </a:r>
          </a:p>
        </p:txBody>
      </p:sp>
    </p:spTree>
    <p:extLst>
      <p:ext uri="{BB962C8B-B14F-4D97-AF65-F5344CB8AC3E}">
        <p14:creationId xmlns:p14="http://schemas.microsoft.com/office/powerpoint/2010/main" val="119160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be “accurate/correct” at all times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satisfy all pre-given (logic) predicates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4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be “accurate/correct” at all times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satisfy all pre-given (logic) predicates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is key of relation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B holds for all attributes B of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Domain(B) = {Red, Blue, Green}</a:t>
            </a:r>
          </a:p>
          <a:p>
            <a:pPr lvl="1" eaLnBrk="1" hangingPunct="1"/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is a valid index for attribute C of R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9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be “accurate/correct” at all times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satisfy all pre-given (logic) predicates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is key of relation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B holds for all attributes B of R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Domain(B) = {Red, Blue, Green}</a:t>
            </a:r>
          </a:p>
          <a:p>
            <a:pPr lvl="1" eaLnBrk="1" hangingPunct="1"/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is a valid index for attribute C of R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Data reflect the real world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0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4821" name="Group 2"/>
          <p:cNvGrpSpPr>
            <a:grpSpLocks/>
          </p:cNvGrpSpPr>
          <p:nvPr/>
        </p:nvGrpSpPr>
        <p:grpSpPr bwMode="auto">
          <a:xfrm>
            <a:off x="5162550" y="4911725"/>
            <a:ext cx="3538538" cy="1276350"/>
            <a:chOff x="1600200" y="3429000"/>
            <a:chExt cx="6324600" cy="2133600"/>
          </a:xfrm>
        </p:grpSpPr>
        <p:sp>
          <p:nvSpPr>
            <p:cNvPr id="34822" name="AutoShape 4"/>
            <p:cNvSpPr>
              <a:spLocks noChangeArrowheads="1"/>
            </p:cNvSpPr>
            <p:nvPr/>
          </p:nvSpPr>
          <p:spPr bwMode="auto">
            <a:xfrm>
              <a:off x="1600200" y="3733800"/>
              <a:ext cx="1600200" cy="1828800"/>
            </a:xfrm>
            <a:prstGeom prst="can">
              <a:avLst>
                <a:gd name="adj" fmla="val 2857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DB</a:t>
              </a:r>
            </a:p>
          </p:txBody>
        </p:sp>
        <p:sp>
          <p:nvSpPr>
            <p:cNvPr id="34823" name="AutoShape 5"/>
            <p:cNvSpPr>
              <a:spLocks noChangeArrowheads="1"/>
            </p:cNvSpPr>
            <p:nvPr/>
          </p:nvSpPr>
          <p:spPr bwMode="auto">
            <a:xfrm>
              <a:off x="5257800" y="3429000"/>
              <a:ext cx="2667000" cy="1981200"/>
            </a:xfrm>
            <a:prstGeom prst="irregularSeal2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Reality</a:t>
              </a:r>
            </a:p>
          </p:txBody>
        </p:sp>
        <p:sp>
          <p:nvSpPr>
            <p:cNvPr id="34824" name="AutoShape 6"/>
            <p:cNvSpPr>
              <a:spLocks noChangeArrowheads="1"/>
            </p:cNvSpPr>
            <p:nvPr/>
          </p:nvSpPr>
          <p:spPr bwMode="auto">
            <a:xfrm>
              <a:off x="3657600" y="4191000"/>
              <a:ext cx="1219200" cy="304800"/>
            </a:xfrm>
            <a:prstGeom prst="leftRightArrow">
              <a:avLst>
                <a:gd name="adj1" fmla="val 50000"/>
                <a:gd name="adj2" fmla="val 8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714589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in consistent state: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Data that satisfy all (logic/realistic) 	constraints</a:t>
            </a:r>
          </a:p>
          <a:p>
            <a:pPr eaLnBrk="1" hangingPunct="1">
              <a:defRPr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Database: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Database that contains data in consistent  	state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67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u="sng">
                <a:latin typeface="Times New Roman" panose="02020603050405020304" pitchFamily="18" charset="0"/>
                <a:cs typeface="Times New Roman" panose="02020603050405020304" pitchFamily="18" charset="0"/>
              </a:rPr>
              <a:t>Observation: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database </a:t>
            </a:r>
            <a:r>
              <a:rPr lang="en-US" altLang="en-US" sz="2800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always keep consistent!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9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4905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Observation: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database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always keep consistent!</a:t>
            </a:r>
          </a:p>
          <a:p>
            <a:pPr eaLnBrk="1" hangingPunct="1">
              <a:buFontTx/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 constraint: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+….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8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suppose that we wanted to deposit $100 in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We perform: 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+ 100; 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+ 100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2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Integrity/Correctness of Data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893" name="Group 5"/>
          <p:cNvGrpSpPr>
            <a:grpSpLocks/>
          </p:cNvGrpSpPr>
          <p:nvPr/>
        </p:nvGrpSpPr>
        <p:grpSpPr bwMode="auto">
          <a:xfrm>
            <a:off x="2657475" y="4486275"/>
            <a:ext cx="3668713" cy="1320800"/>
            <a:chOff x="1966913" y="2928938"/>
            <a:chExt cx="5791200" cy="2133600"/>
          </a:xfrm>
        </p:grpSpPr>
        <p:sp>
          <p:nvSpPr>
            <p:cNvPr id="37897" name="Rectangle 4"/>
            <p:cNvSpPr>
              <a:spLocks noChangeArrowheads="1"/>
            </p:cNvSpPr>
            <p:nvPr/>
          </p:nvSpPr>
          <p:spPr bwMode="auto">
            <a:xfrm>
              <a:off x="1966913" y="29289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898" name="Rectangle 5"/>
            <p:cNvSpPr>
              <a:spLocks noChangeArrowheads="1"/>
            </p:cNvSpPr>
            <p:nvPr/>
          </p:nvSpPr>
          <p:spPr bwMode="auto">
            <a:xfrm>
              <a:off x="1966913" y="34623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50</a:t>
              </a:r>
            </a:p>
          </p:txBody>
        </p:sp>
        <p:sp>
          <p:nvSpPr>
            <p:cNvPr id="37899" name="Rectangle 6"/>
            <p:cNvSpPr>
              <a:spLocks noChangeArrowheads="1"/>
            </p:cNvSpPr>
            <p:nvPr/>
          </p:nvSpPr>
          <p:spPr bwMode="auto">
            <a:xfrm>
              <a:off x="1966913" y="39957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0" name="Rectangle 7"/>
            <p:cNvSpPr>
              <a:spLocks noChangeArrowheads="1"/>
            </p:cNvSpPr>
            <p:nvPr/>
          </p:nvSpPr>
          <p:spPr bwMode="auto">
            <a:xfrm>
              <a:off x="1966913" y="45291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1000</a:t>
              </a:r>
            </a:p>
          </p:txBody>
        </p:sp>
        <p:sp>
          <p:nvSpPr>
            <p:cNvPr id="37901" name="Rectangle 8"/>
            <p:cNvSpPr>
              <a:spLocks noChangeArrowheads="1"/>
            </p:cNvSpPr>
            <p:nvPr/>
          </p:nvSpPr>
          <p:spPr bwMode="auto">
            <a:xfrm>
              <a:off x="4176713" y="29289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2" name="Rectangle 9"/>
            <p:cNvSpPr>
              <a:spLocks noChangeArrowheads="1"/>
            </p:cNvSpPr>
            <p:nvPr/>
          </p:nvSpPr>
          <p:spPr bwMode="auto">
            <a:xfrm>
              <a:off x="4176713" y="34623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150</a:t>
              </a:r>
            </a:p>
          </p:txBody>
        </p:sp>
        <p:sp>
          <p:nvSpPr>
            <p:cNvPr id="37903" name="Rectangle 10"/>
            <p:cNvSpPr>
              <a:spLocks noChangeArrowheads="1"/>
            </p:cNvSpPr>
            <p:nvPr/>
          </p:nvSpPr>
          <p:spPr bwMode="auto">
            <a:xfrm>
              <a:off x="4176713" y="39957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4" name="Rectangle 11"/>
            <p:cNvSpPr>
              <a:spLocks noChangeArrowheads="1"/>
            </p:cNvSpPr>
            <p:nvPr/>
          </p:nvSpPr>
          <p:spPr bwMode="auto">
            <a:xfrm>
              <a:off x="4176713" y="45291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1000</a:t>
              </a:r>
            </a:p>
          </p:txBody>
        </p:sp>
        <p:sp>
          <p:nvSpPr>
            <p:cNvPr id="37905" name="Rectangle 12"/>
            <p:cNvSpPr>
              <a:spLocks noChangeArrowheads="1"/>
            </p:cNvSpPr>
            <p:nvPr/>
          </p:nvSpPr>
          <p:spPr bwMode="auto">
            <a:xfrm>
              <a:off x="6615113" y="29289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6" name="Rectangle 13"/>
            <p:cNvSpPr>
              <a:spLocks noChangeArrowheads="1"/>
            </p:cNvSpPr>
            <p:nvPr/>
          </p:nvSpPr>
          <p:spPr bwMode="auto">
            <a:xfrm>
              <a:off x="6615113" y="34623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150</a:t>
              </a:r>
            </a:p>
          </p:txBody>
        </p:sp>
        <p:sp>
          <p:nvSpPr>
            <p:cNvPr id="37907" name="Rectangle 14"/>
            <p:cNvSpPr>
              <a:spLocks noChangeArrowheads="1"/>
            </p:cNvSpPr>
            <p:nvPr/>
          </p:nvSpPr>
          <p:spPr bwMode="auto">
            <a:xfrm>
              <a:off x="6615113" y="39957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7908" name="Rectangle 15"/>
            <p:cNvSpPr>
              <a:spLocks noChangeArrowheads="1"/>
            </p:cNvSpPr>
            <p:nvPr/>
          </p:nvSpPr>
          <p:spPr bwMode="auto">
            <a:xfrm>
              <a:off x="6615113" y="4529138"/>
              <a:ext cx="11430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1100</a:t>
              </a:r>
            </a:p>
          </p:txBody>
        </p:sp>
        <p:sp>
          <p:nvSpPr>
            <p:cNvPr id="37909" name="Line 16"/>
            <p:cNvSpPr>
              <a:spLocks noChangeShapeType="1"/>
            </p:cNvSpPr>
            <p:nvPr/>
          </p:nvSpPr>
          <p:spPr bwMode="auto">
            <a:xfrm>
              <a:off x="3490913" y="3919538"/>
              <a:ext cx="4572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0" name="Line 17"/>
            <p:cNvSpPr>
              <a:spLocks noChangeShapeType="1"/>
            </p:cNvSpPr>
            <p:nvPr/>
          </p:nvSpPr>
          <p:spPr bwMode="auto">
            <a:xfrm>
              <a:off x="5853113" y="3995738"/>
              <a:ext cx="6096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4" name="TextBox 2"/>
          <p:cNvSpPr txBox="1">
            <a:spLocks noChangeArrowheads="1"/>
          </p:cNvSpPr>
          <p:nvPr/>
        </p:nvSpPr>
        <p:spPr bwMode="auto">
          <a:xfrm>
            <a:off x="2284413" y="4746625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000"/>
          </a:p>
        </p:txBody>
      </p:sp>
      <p:sp>
        <p:nvSpPr>
          <p:cNvPr id="37895" name="TextBox 21"/>
          <p:cNvSpPr txBox="1">
            <a:spLocks noChangeArrowheads="1"/>
          </p:cNvSpPr>
          <p:nvPr/>
        </p:nvSpPr>
        <p:spPr bwMode="auto">
          <a:xfrm>
            <a:off x="2117725" y="5441950"/>
            <a:ext cx="630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endParaRPr lang="en-US" altLang="en-US" sz="2000"/>
          </a:p>
        </p:txBody>
      </p:sp>
      <p:sp>
        <p:nvSpPr>
          <p:cNvPr id="23" name="Rounded Rectangular Callout 22"/>
          <p:cNvSpPr/>
          <p:nvPr/>
        </p:nvSpPr>
        <p:spPr>
          <a:xfrm>
            <a:off x="3536950" y="6153150"/>
            <a:ext cx="1774825" cy="555625"/>
          </a:xfrm>
          <a:prstGeom prst="wedgeRoundRectCallout">
            <a:avLst>
              <a:gd name="adj1" fmla="val -9456"/>
              <a:gd name="adj2" fmla="val -10227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Inconsistent!</a:t>
            </a:r>
          </a:p>
        </p:txBody>
      </p:sp>
    </p:spTree>
    <p:extLst>
      <p:ext uri="{BB962C8B-B14F-4D97-AF65-F5344CB8AC3E}">
        <p14:creationId xmlns:p14="http://schemas.microsoft.com/office/powerpoint/2010/main" val="1220611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458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4164013" y="3000375"/>
            <a:ext cx="2894012" cy="2112963"/>
          </a:xfrm>
          <a:prstGeom prst="wedgeRoundRectCallout">
            <a:avLst>
              <a:gd name="adj1" fmla="val -111938"/>
              <a:gd name="adj2" fmla="val 919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is non-volatile:</a:t>
            </a:r>
          </a:p>
          <a:p>
            <a:pPr lvl="1" algn="ctr">
              <a:defRPr/>
            </a:pP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algn="ctr">
              <a:defRPr/>
            </a:pP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070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164013" y="3000375"/>
            <a:ext cx="2894012" cy="2112963"/>
          </a:xfrm>
          <a:prstGeom prst="wedgeRoundRectCallout">
            <a:avLst>
              <a:gd name="adj1" fmla="val -111938"/>
              <a:gd name="adj2" fmla="val 919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is non-volatile:</a:t>
            </a:r>
          </a:p>
          <a:p>
            <a:pPr algn="ctr">
              <a:defRPr/>
            </a:pPr>
            <a:r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 the results of a transaction should reach disk</a:t>
            </a:r>
            <a:endParaRPr lang="en-US" altLang="en-US">
              <a:solidFill>
                <a:srgbClr val="FFFFFF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70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extLst>
      <p:ext uri="{BB962C8B-B14F-4D97-AF65-F5344CB8AC3E}">
        <p14:creationId xmlns:p14="http://schemas.microsoft.com/office/powerpoint/2010/main" val="320830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921000" y="1509713"/>
            <a:ext cx="5281613" cy="2503487"/>
          </a:xfrm>
          <a:prstGeom prst="wedgeRoundRectCallout">
            <a:avLst>
              <a:gd name="adj1" fmla="val -52156"/>
              <a:gd name="adj2" fmla="val 742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cannot do much with this:</a:t>
            </a:r>
          </a:p>
          <a:p>
            <a:pPr>
              <a:defRPr/>
            </a:pPr>
            <a:r>
              <a:rPr lang="en-US" altLang="en-US" sz="200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Errors can be introduced by transaction writers</a:t>
            </a:r>
          </a:p>
          <a:p>
            <a:pPr>
              <a:defRPr/>
            </a:pPr>
            <a:endParaRPr lang="en-US" altLang="en-US" sz="90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</a:p>
          <a:p>
            <a:pPr>
              <a:defRPr/>
            </a:pPr>
            <a:r>
              <a:rPr lang="en-US" altLang="en-US" sz="2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endParaRPr lang="en-US" altLang="en-US" sz="2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000">
              <a:solidFill>
                <a:srgbClr val="FFFFFF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24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921000" y="1509713"/>
            <a:ext cx="5281613" cy="2503487"/>
          </a:xfrm>
          <a:prstGeom prst="wedgeRoundRectCallout">
            <a:avLst>
              <a:gd name="adj1" fmla="val -52156"/>
              <a:gd name="adj2" fmla="val 742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cannot do much with this:</a:t>
            </a:r>
          </a:p>
          <a:p>
            <a:pPr>
              <a:defRPr/>
            </a:pPr>
            <a:r>
              <a:rPr lang="en-US" altLang="en-US" sz="2000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Errors can be introduced by transaction writers</a:t>
            </a:r>
          </a:p>
          <a:p>
            <a:pPr>
              <a:defRPr/>
            </a:pPr>
            <a:endParaRPr lang="en-US" altLang="en-US" sz="900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adopt the following (big) assumption:</a:t>
            </a:r>
          </a:p>
          <a:p>
            <a:pPr>
              <a:defRPr/>
            </a:pP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All transactions we deal with are consistent.</a:t>
            </a:r>
          </a:p>
          <a:p>
            <a:pPr>
              <a:defRPr/>
            </a:pP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000" dirty="0">
              <a:solidFill>
                <a:srgbClr val="FFFFFF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4038" name="Group 7"/>
          <p:cNvGrpSpPr>
            <a:grpSpLocks/>
          </p:cNvGrpSpPr>
          <p:nvPr/>
        </p:nvGrpSpPr>
        <p:grpSpPr bwMode="auto">
          <a:xfrm>
            <a:off x="3514725" y="3206750"/>
            <a:ext cx="4094163" cy="636588"/>
            <a:chOff x="1328738" y="2593975"/>
            <a:chExt cx="6477000" cy="1371600"/>
          </a:xfrm>
        </p:grpSpPr>
        <p:sp>
          <p:nvSpPr>
            <p:cNvPr id="44041" name="Oval 4"/>
            <p:cNvSpPr>
              <a:spLocks noChangeArrowheads="1"/>
            </p:cNvSpPr>
            <p:nvPr/>
          </p:nvSpPr>
          <p:spPr bwMode="auto">
            <a:xfrm>
              <a:off x="1328738" y="2593975"/>
              <a:ext cx="20574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Consistent DB</a:t>
              </a:r>
            </a:p>
          </p:txBody>
        </p:sp>
        <p:sp>
          <p:nvSpPr>
            <p:cNvPr id="44042" name="Oval 5"/>
            <p:cNvSpPr>
              <a:spLocks noChangeArrowheads="1"/>
            </p:cNvSpPr>
            <p:nvPr/>
          </p:nvSpPr>
          <p:spPr bwMode="auto">
            <a:xfrm>
              <a:off x="5748338" y="2593975"/>
              <a:ext cx="20574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Consistent DB’</a:t>
              </a:r>
            </a:p>
          </p:txBody>
        </p:sp>
        <p:sp>
          <p:nvSpPr>
            <p:cNvPr id="44043" name="Rectangle 6"/>
            <p:cNvSpPr>
              <a:spLocks noChangeArrowheads="1"/>
            </p:cNvSpPr>
            <p:nvPr/>
          </p:nvSpPr>
          <p:spPr bwMode="auto">
            <a:xfrm>
              <a:off x="4224338" y="2898775"/>
              <a:ext cx="762000" cy="762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</a:t>
              </a:r>
            </a:p>
          </p:txBody>
        </p:sp>
      </p:grpSp>
      <p:cxnSp>
        <p:nvCxnSpPr>
          <p:cNvPr id="12" name="Straight Arrow Connector 11"/>
          <p:cNvCxnSpPr>
            <a:stCxn id="44041" idx="6"/>
            <a:endCxn id="44043" idx="1"/>
          </p:cNvCxnSpPr>
          <p:nvPr/>
        </p:nvCxnSpPr>
        <p:spPr>
          <a:xfrm>
            <a:off x="4814888" y="3525838"/>
            <a:ext cx="5302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4043" idx="3"/>
            <a:endCxn id="44042" idx="2"/>
          </p:cNvCxnSpPr>
          <p:nvPr/>
        </p:nvCxnSpPr>
        <p:spPr>
          <a:xfrm flipV="1">
            <a:off x="5826125" y="3525838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550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extLst>
      <p:ext uri="{BB962C8B-B14F-4D97-AF65-F5344CB8AC3E}">
        <p14:creationId xmlns:p14="http://schemas.microsoft.com/office/powerpoint/2010/main" val="1268290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46085" name="TextBox 1"/>
          <p:cNvSpPr txBox="1">
            <a:spLocks noChangeArrowheads="1"/>
          </p:cNvSpPr>
          <p:nvPr/>
        </p:nvSpPr>
        <p:spPr bwMode="auto">
          <a:xfrm>
            <a:off x="781050" y="1033463"/>
            <a:ext cx="7419975" cy="193833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affect transaction ACID?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14854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1033463"/>
            <a:ext cx="7419975" cy="193833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affect transaction ACID?                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Durability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384432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1033463"/>
            <a:ext cx="7419975" cy="193833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affect transaction ACID?                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Durability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</a:t>
            </a:r>
          </a:p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desired) may affect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4616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4199452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2320828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How do we recover from system failures?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1398141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319213"/>
            <a:ext cx="785812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we want to recover?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Undesired changes made by transactions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How can a transaction make undesired changes?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Partial changes made by an incomplete transaction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whose execution is interrupted because of system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failure.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Failure Recovery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017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86BE67-1A9A-4CA2-8A3A-3ECB7596954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277638D-B633-41D4-8470-C21A3D19753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25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25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325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326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326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326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326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088063" y="398303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59100" y="5781675"/>
            <a:ext cx="2943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Input(A):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from disk to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48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21979 0.0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632131-20D0-4048-B29F-635EE1A7714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2D8668-5DF7-4ED7-BA48-F0965242456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7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28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428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428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428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428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428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4289" name="TextBox 27"/>
          <p:cNvSpPr txBox="1">
            <a:spLocks noChangeArrowheads="1"/>
          </p:cNvSpPr>
          <p:nvPr/>
        </p:nvSpPr>
        <p:spPr bwMode="auto">
          <a:xfrm>
            <a:off x="4086225" y="4129088"/>
            <a:ext cx="617538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4290" name="TextBox 26"/>
          <p:cNvSpPr txBox="1">
            <a:spLocks noChangeArrowheads="1"/>
          </p:cNvSpPr>
          <p:nvPr/>
        </p:nvSpPr>
        <p:spPr bwMode="auto">
          <a:xfrm>
            <a:off x="2708275" y="6180138"/>
            <a:ext cx="334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gets changed in memory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511425" y="5986463"/>
            <a:ext cx="3535363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Output(A):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back from memory to disk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51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0.00162 L 0.21962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63" y="-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7BC262-51D4-43F0-8F54-68D5FE5EE8A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8724D45-C956-4BA0-ADBC-4B1C0E206F3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30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5530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530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530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531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531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531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5313" name="TextBox 26"/>
          <p:cNvSpPr txBox="1">
            <a:spLocks noChangeArrowheads="1"/>
          </p:cNvSpPr>
          <p:nvPr/>
        </p:nvSpPr>
        <p:spPr bwMode="auto">
          <a:xfrm>
            <a:off x="2697163" y="5818188"/>
            <a:ext cx="35401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memory shuts off,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changes in disk remain.</a:t>
            </a:r>
          </a:p>
        </p:txBody>
      </p:sp>
    </p:spTree>
    <p:extLst>
      <p:ext uri="{BB962C8B-B14F-4D97-AF65-F5344CB8AC3E}">
        <p14:creationId xmlns:p14="http://schemas.microsoft.com/office/powerpoint/2010/main" val="1200335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D9F7E7-A6A1-401F-92FB-A094C51A2BF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E7D3599-6941-4CC1-B9E1-A55803B1E9A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32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632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633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633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633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633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6337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</p:spTree>
    <p:extLst>
      <p:ext uri="{BB962C8B-B14F-4D97-AF65-F5344CB8AC3E}">
        <p14:creationId xmlns:p14="http://schemas.microsoft.com/office/powerpoint/2010/main" val="1072732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9DD63E-BCAF-4A04-8E0F-88C066B9DF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1312437-EF35-4167-BCDB-70F3F544CE8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735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35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735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735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735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735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736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7361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5736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5552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18055E-1E3F-4E10-AB0B-ACED903713C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9128392-6F86-4AF8-B088-44972649A59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837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838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838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838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838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8385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5838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387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3191732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B86F7E-BE27-4060-B6FE-B697CCA272C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9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68037B-D0DC-456D-B42B-EEE0FACE5AB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939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940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940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940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940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9409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59410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11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088063" y="398303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2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21979 0.0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813434-9886-4954-AA21-688F91ADA0F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B04060A-6F9B-470A-9FED-E1F817589A1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42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2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042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042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043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043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043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0433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0434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35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0436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</p:spTree>
    <p:extLst>
      <p:ext uri="{BB962C8B-B14F-4D97-AF65-F5344CB8AC3E}">
        <p14:creationId xmlns:p14="http://schemas.microsoft.com/office/powerpoint/2010/main" val="922386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E1E664-9A5E-44EB-B89B-A1880A2B494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79005D5-8028-4622-9FB4-FD2D758ABE2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44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144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145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145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145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145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1457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145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459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1460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6896100" y="397033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2" name="TextBox 31"/>
          <p:cNvSpPr txBox="1">
            <a:spLocks noChangeArrowheads="1"/>
          </p:cNvSpPr>
          <p:nvPr/>
        </p:nvSpPr>
        <p:spPr bwMode="auto">
          <a:xfrm>
            <a:off x="4079875" y="4522788"/>
            <a:ext cx="617538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343592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30816 0.0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5436C4-FFB4-453A-B18C-19A790D0CA1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6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BC81B0-CC0A-4FA7-BD3E-0FBDEE8893C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247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47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247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247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247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247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248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2481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248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2483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2484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2485" name="TextBox 31"/>
          <p:cNvSpPr txBox="1">
            <a:spLocks noChangeArrowheads="1"/>
          </p:cNvSpPr>
          <p:nvPr/>
        </p:nvSpPr>
        <p:spPr bwMode="auto">
          <a:xfrm>
            <a:off x="4068763" y="4491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068763" y="4124325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</p:spTree>
    <p:extLst>
      <p:ext uri="{BB962C8B-B14F-4D97-AF65-F5344CB8AC3E}">
        <p14:creationId xmlns:p14="http://schemas.microsoft.com/office/powerpoint/2010/main" val="421866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0.00162 L 0.21961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63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D075E9-3046-44BA-BBE7-A544342FBB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EDCD5A3-90C0-4035-8CB9-02DD71B52B2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49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349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350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350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350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350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3505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350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3507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3508" name="TextBox 30"/>
          <p:cNvSpPr txBox="1">
            <a:spLocks noChangeArrowheads="1"/>
          </p:cNvSpPr>
          <p:nvPr/>
        </p:nvSpPr>
        <p:spPr bwMode="auto">
          <a:xfrm>
            <a:off x="4076700" y="4130675"/>
            <a:ext cx="617538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3509" name="TextBox 31"/>
          <p:cNvSpPr txBox="1">
            <a:spLocks noChangeArrowheads="1"/>
          </p:cNvSpPr>
          <p:nvPr/>
        </p:nvSpPr>
        <p:spPr bwMode="auto">
          <a:xfrm>
            <a:off x="4068763" y="4491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3510" name="TextBox 29"/>
          <p:cNvSpPr txBox="1">
            <a:spLocks noChangeArrowheads="1"/>
          </p:cNvSpPr>
          <p:nvPr/>
        </p:nvSpPr>
        <p:spPr bwMode="auto">
          <a:xfrm>
            <a:off x="4068763" y="4124325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076700" y="4495800"/>
            <a:ext cx="617538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347951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0.30834 -0.0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F77D25-48C6-44C6-9732-46EFC779B3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75E593A-EEF6-4715-8565-4772098A99C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51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452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452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452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452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452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452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4529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4530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4531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40525384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F7196E-E176-4B1E-A47C-A8DD5643578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C7AF1D7-63B2-4829-827E-0F0561FD40A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54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54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554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554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555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555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555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5553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5554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5555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6" name="12-Point Star 5"/>
          <p:cNvSpPr/>
          <p:nvPr/>
        </p:nvSpPr>
        <p:spPr>
          <a:xfrm>
            <a:off x="261938" y="3825875"/>
            <a:ext cx="2967037" cy="1260475"/>
          </a:xfrm>
          <a:prstGeom prst="star1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incidentally?</a:t>
            </a:r>
          </a:p>
        </p:txBody>
      </p:sp>
    </p:spTree>
    <p:extLst>
      <p:ext uri="{BB962C8B-B14F-4D97-AF65-F5344CB8AC3E}">
        <p14:creationId xmlns:p14="http://schemas.microsoft.com/office/powerpoint/2010/main" val="2089826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47154C-5543-4EF1-A0F7-EAE84DFB275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5A45E72-FFA8-4ED3-BA71-D00D7C9B217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56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656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656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657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657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657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657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6577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657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6579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700" y="4130675"/>
            <a:ext cx="617538" cy="3063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A=30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8763" y="4491038"/>
            <a:ext cx="6175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B=30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0713" y="3983038"/>
            <a:ext cx="2309812" cy="1528762"/>
          </a:xfrm>
          <a:prstGeom prst="wedgeRoundRectCallout">
            <a:avLst>
              <a:gd name="adj1" fmla="val 17779"/>
              <a:gd name="adj2" fmla="val -906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crash occurs after this point,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good.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65113" y="3327400"/>
            <a:ext cx="2786062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229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69FCE6-1B9F-4918-B4C8-73A47CD28E8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8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902D000-AD0C-4C87-941E-B4B65CB63EE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59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759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759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759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759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6759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760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7601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760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7603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700" y="4130675"/>
            <a:ext cx="617538" cy="3063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A=30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8763" y="4491038"/>
            <a:ext cx="6175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B=30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0713" y="3983038"/>
            <a:ext cx="2309812" cy="1528762"/>
          </a:xfrm>
          <a:prstGeom prst="wedgeRoundRectCallout">
            <a:avLst>
              <a:gd name="adj1" fmla="val 23764"/>
              <a:gd name="adj2" fmla="val -116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crash occurs before this point,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probably fine: just redo T1.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1463" y="2921000"/>
            <a:ext cx="2786062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9812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62FFC4-2DEC-4682-995D-6EDE3EC0B1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744E881-FE0D-43AA-A21A-FAA7B28AB9A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61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dirty="0"/>
          </a:p>
        </p:txBody>
      </p:sp>
      <p:sp>
        <p:nvSpPr>
          <p:cNvPr id="6861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861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862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862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862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6862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8625" name="TextBox 27"/>
          <p:cNvSpPr txBox="1">
            <a:spLocks noChangeArrowheads="1"/>
          </p:cNvSpPr>
          <p:nvPr/>
        </p:nvSpPr>
        <p:spPr bwMode="auto">
          <a:xfrm>
            <a:off x="5505450" y="6350"/>
            <a:ext cx="3629025" cy="156845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input (x)</a:t>
            </a:r>
            <a:r>
              <a:rPr lang="en-US" altLang="en-US" sz="1600">
                <a:solidFill>
                  <a:srgbClr val="92D050"/>
                </a:solidFill>
              </a:rPr>
              <a:t>:  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output (x)</a:t>
            </a:r>
            <a:r>
              <a:rPr lang="en-US" altLang="en-US" sz="1600">
                <a:solidFill>
                  <a:srgbClr val="92D050"/>
                </a:solidFill>
              </a:rPr>
              <a:t>: memory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1600">
                <a:solidFill>
                  <a:srgbClr val="92D050"/>
                </a:solidFill>
              </a:rPr>
              <a:t> disk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endParaRPr lang="en-US" altLang="en-US" sz="1600">
              <a:solidFill>
                <a:srgbClr val="92D05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read (x,t): </a:t>
            </a:r>
            <a:r>
              <a:rPr lang="en-US" altLang="en-US" sz="1600">
                <a:solidFill>
                  <a:srgbClr val="92D050"/>
                </a:solidFill>
              </a:rPr>
              <a:t>\\ 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t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x 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Write (x,t): </a:t>
            </a:r>
            <a:r>
              <a:rPr lang="en-US" altLang="en-US" sz="1600">
                <a:solidFill>
                  <a:srgbClr val="92D050"/>
                </a:solidFill>
              </a:rPr>
              <a:t>\\</a:t>
            </a:r>
            <a:r>
              <a:rPr lang="en-US" altLang="en-US" sz="1600">
                <a:solidFill>
                  <a:srgbClr val="00B050"/>
                </a:solidFill>
              </a:rPr>
              <a:t> </a:t>
            </a:r>
            <a:r>
              <a:rPr lang="en-US" altLang="en-US" sz="1600">
                <a:solidFill>
                  <a:srgbClr val="92D050"/>
                </a:solidFill>
              </a:rPr>
              <a:t>do input(x) if necessary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</a:rPr>
              <a:t>                B</a:t>
            </a:r>
            <a:r>
              <a:rPr lang="en-US" altLang="en-US" sz="1600" baseline="-25000">
                <a:solidFill>
                  <a:srgbClr val="92D050"/>
                </a:solidFill>
              </a:rPr>
              <a:t>x</a:t>
            </a:r>
            <a:r>
              <a:rPr lang="en-US" altLang="en-US" sz="1600">
                <a:solidFill>
                  <a:srgbClr val="92D050"/>
                </a:solidFill>
              </a:rPr>
              <a:t> in memory </a:t>
            </a:r>
            <a:r>
              <a:rPr lang="en-US" altLang="en-US" sz="1600">
                <a:solidFill>
                  <a:srgbClr val="92D050"/>
                </a:solidFill>
                <a:sym typeface="Symbol" panose="05050102010706020507" pitchFamily="18" charset="2"/>
              </a:rPr>
              <a:t></a:t>
            </a:r>
            <a:r>
              <a:rPr lang="en-US" altLang="en-US" sz="1600">
                <a:solidFill>
                  <a:srgbClr val="92D050"/>
                </a:solidFill>
              </a:rPr>
              <a:t> value of t</a:t>
            </a:r>
          </a:p>
        </p:txBody>
      </p:sp>
      <p:sp>
        <p:nvSpPr>
          <p:cNvPr id="6862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2030412" cy="646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8627" name="TextBox 28"/>
          <p:cNvSpPr txBox="1">
            <a:spLocks noChangeArrowheads="1"/>
          </p:cNvSpPr>
          <p:nvPr/>
        </p:nvSpPr>
        <p:spPr bwMode="auto">
          <a:xfrm>
            <a:off x="652463" y="2101850"/>
            <a:ext cx="2030412" cy="129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700" y="4130675"/>
            <a:ext cx="617538" cy="3063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A=30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8763" y="4491038"/>
            <a:ext cx="6175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</a:rPr>
              <a:t>B=30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0713" y="3983038"/>
            <a:ext cx="2309812" cy="1528762"/>
          </a:xfrm>
          <a:prstGeom prst="wedgeRoundRectCallout">
            <a:avLst>
              <a:gd name="adj1" fmla="val 23304"/>
              <a:gd name="adj2" fmla="val -10313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crash occurs at this point,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left with an undesired result.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7325" y="3109913"/>
            <a:ext cx="2786063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2711450" y="4886325"/>
            <a:ext cx="4256088" cy="1476375"/>
          </a:xfrm>
          <a:custGeom>
            <a:avLst/>
            <a:gdLst>
              <a:gd name="connsiteX0" fmla="*/ 0 w 4136065"/>
              <a:gd name="connsiteY0" fmla="*/ 669851 h 1641699"/>
              <a:gd name="connsiteX1" fmla="*/ 1775638 w 4136065"/>
              <a:gd name="connsiteY1" fmla="*/ 1626781 h 1641699"/>
              <a:gd name="connsiteX2" fmla="*/ 4136065 w 4136065"/>
              <a:gd name="connsiteY2" fmla="*/ 0 h 1641699"/>
              <a:gd name="connsiteX3" fmla="*/ 4136065 w 4136065"/>
              <a:gd name="connsiteY3" fmla="*/ 0 h 164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6065" h="1641699">
                <a:moveTo>
                  <a:pt x="0" y="669851"/>
                </a:moveTo>
                <a:cubicBezTo>
                  <a:pt x="543147" y="1204137"/>
                  <a:pt x="1086294" y="1738423"/>
                  <a:pt x="1775638" y="1626781"/>
                </a:cubicBezTo>
                <a:cubicBezTo>
                  <a:pt x="2464982" y="1515139"/>
                  <a:pt x="4136065" y="0"/>
                  <a:pt x="4136065" y="0"/>
                </a:cubicBezTo>
                <a:lnTo>
                  <a:pt x="4136065" y="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832600" y="4730750"/>
            <a:ext cx="323850" cy="2555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ight Brace 31"/>
          <p:cNvSpPr/>
          <p:nvPr/>
        </p:nvSpPr>
        <p:spPr>
          <a:xfrm rot="5400000">
            <a:off x="7058819" y="3434556"/>
            <a:ext cx="361950" cy="21478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87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654B6E-B7E8-404C-B9F8-AE6244774F8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E7C81C3-E33E-4502-8661-5B202304C58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63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964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964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9646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690756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3BFA40-0EC5-45CB-9AE9-654DC3B8E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74060B7-9CBD-402A-A6BC-CC3E485AEE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66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66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066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066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0670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71238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682AFB-00B3-4277-AEAD-7473A75AEF9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1E8B8F4-5256-40B7-9C7B-3EE31893E04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68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168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169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1694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</p:spTree>
    <p:extLst>
      <p:ext uri="{BB962C8B-B14F-4D97-AF65-F5344CB8AC3E}">
        <p14:creationId xmlns:p14="http://schemas.microsoft.com/office/powerpoint/2010/main" val="295674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23B0B3-E9A5-4A0B-BADC-A4C3EFB39A8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418DBD6-5A3D-413D-98EA-D24A932731B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71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71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271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271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2718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2719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2720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2721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272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2723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</p:spTree>
    <p:extLst>
      <p:ext uri="{BB962C8B-B14F-4D97-AF65-F5344CB8AC3E}">
        <p14:creationId xmlns:p14="http://schemas.microsoft.com/office/powerpoint/2010/main" val="1750359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956AEF-0984-45A2-B92E-1688B83A172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70F8CE7-BA53-4A35-AA3D-9D674B4A4DF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73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373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374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3742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374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374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374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3746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3747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3748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3749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49312" cy="215900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</p:txBody>
      </p:sp>
      <p:sp>
        <p:nvSpPr>
          <p:cNvPr id="73750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</p:spTree>
    <p:extLst>
      <p:ext uri="{BB962C8B-B14F-4D97-AF65-F5344CB8AC3E}">
        <p14:creationId xmlns:p14="http://schemas.microsoft.com/office/powerpoint/2010/main" val="3768263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070780-D74B-4A76-9FE0-46BE2B8CC1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CDD73B4-82CE-4544-85E8-DE77DAA2A30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475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6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476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476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4766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476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476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476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4770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4771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4772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4773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4774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477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4776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4777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4778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40098285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FD9F35-B55A-43E0-B35E-895555642B0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5845D87-B765-48B6-A20E-F55E6D19711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78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578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578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5790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579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7579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7579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579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579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579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5797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5798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579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002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2677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5504 -0.077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0.18924 0.1104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2" y="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8" grpId="0" animBg="1"/>
      <p:bldP spid="2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D8AC07-BF2C-473B-BE0A-5CCB64E9DC1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7260A07-EDC8-46E1-84E6-293367D6463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80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7680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680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681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6814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6815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6816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6817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681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6819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6820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</p:spTree>
    <p:extLst>
      <p:ext uri="{BB962C8B-B14F-4D97-AF65-F5344CB8AC3E}">
        <p14:creationId xmlns:p14="http://schemas.microsoft.com/office/powerpoint/2010/main" val="302429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04970D-E30A-4B04-8590-B3F7A6D8DE4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2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2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0D69F7E-E51D-40E7-A190-FDE8FE3D656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783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3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783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783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7838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7839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7840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7841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7842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7843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7844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7845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7846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784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7848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7849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82529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AFB148-44D6-4A5E-B83A-78FE5863D23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0CDB2F-9E54-4E65-9961-B3C92127BA8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885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885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885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886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8862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886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886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886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8866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886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8868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8869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8870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887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8872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8873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changes reach disk?</a:t>
            </a:r>
          </a:p>
        </p:txBody>
      </p:sp>
    </p:spTree>
    <p:extLst>
      <p:ext uri="{BB962C8B-B14F-4D97-AF65-F5344CB8AC3E}">
        <p14:creationId xmlns:p14="http://schemas.microsoft.com/office/powerpoint/2010/main" val="20907174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F2E3C2-9B46-4F9D-9845-7098300434E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75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4BF7189-4B08-43FA-B39D-7855D6418AF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987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79879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79880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2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3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79884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79885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7988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988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988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7988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7989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79891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9892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79893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79894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79895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changes reach disk?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705529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C05AF0-73CE-43BB-97C2-2BE97D31103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89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8B57D2-C12A-49F4-BBF2-07A02C82000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090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090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090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090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0910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091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091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091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091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091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0916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917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0918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091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0920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0921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the changes reach disk?</a:t>
            </a:r>
          </a:p>
        </p:txBody>
      </p:sp>
    </p:spTree>
    <p:extLst>
      <p:ext uri="{BB962C8B-B14F-4D97-AF65-F5344CB8AC3E}">
        <p14:creationId xmlns:p14="http://schemas.microsoft.com/office/powerpoint/2010/main" val="22949341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13336F-257A-4B5F-A0F7-7EF16C9F21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23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F85A576-7485-4E82-9F5A-6EF1D3E14CB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92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1927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1928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1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1932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1933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193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8193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8193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193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193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1939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1940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1941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1942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1943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1944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the changes reach disk?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6612890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12A233-F17A-42CE-B443-0CBBF19B10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7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D3E0944-7E4F-4401-953C-BAF2B1E8A82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295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295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295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295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2957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295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8295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8296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296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296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2963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2964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2965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2966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2967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2968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Arbitrarily?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120439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91B161-A6D8-4256-80A4-8488F8BE86F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70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506912" cy="174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145846-BAE6-4EBD-8145-11D4B153CCB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397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8397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8397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8398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83981" name="TextBox 1"/>
          <p:cNvSpPr txBox="1">
            <a:spLocks noChangeArrowheads="1"/>
          </p:cNvSpPr>
          <p:nvPr/>
        </p:nvSpPr>
        <p:spPr bwMode="auto">
          <a:xfrm>
            <a:off x="282575" y="3376613"/>
            <a:ext cx="2854325" cy="22463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Thus, we must find a way to record the changes made by the transactions: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This can only be done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in main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The record must be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copied to disk</a:t>
            </a:r>
          </a:p>
        </p:txBody>
      </p:sp>
      <p:sp>
        <p:nvSpPr>
          <p:cNvPr id="8398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398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8398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8398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8398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83987" name="TextBox 26"/>
          <p:cNvSpPr txBox="1">
            <a:spLocks noChangeArrowheads="1"/>
          </p:cNvSpPr>
          <p:nvPr/>
        </p:nvSpPr>
        <p:spPr bwMode="auto">
          <a:xfrm>
            <a:off x="652463" y="1414463"/>
            <a:ext cx="17256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3988" name="TextBox 28"/>
          <p:cNvSpPr txBox="1">
            <a:spLocks noChangeArrowheads="1"/>
          </p:cNvSpPr>
          <p:nvPr/>
        </p:nvSpPr>
        <p:spPr bwMode="auto">
          <a:xfrm>
            <a:off x="652463" y="1952625"/>
            <a:ext cx="1725612" cy="101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83989" name="TextBox 2"/>
          <p:cNvSpPr txBox="1">
            <a:spLocks noChangeArrowheads="1"/>
          </p:cNvSpPr>
          <p:nvPr/>
        </p:nvSpPr>
        <p:spPr bwMode="auto">
          <a:xfrm>
            <a:off x="4395788" y="4246563"/>
            <a:ext cx="869950" cy="3397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3990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83991" name="TextBox 29"/>
          <p:cNvSpPr txBox="1">
            <a:spLocks noChangeArrowheads="1"/>
          </p:cNvSpPr>
          <p:nvPr/>
        </p:nvSpPr>
        <p:spPr bwMode="auto">
          <a:xfrm>
            <a:off x="4387850" y="4240213"/>
            <a:ext cx="869950" cy="339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A 10 →30)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83992" name="TextBox 30"/>
          <p:cNvSpPr txBox="1">
            <a:spLocks noChangeArrowheads="1"/>
          </p:cNvSpPr>
          <p:nvPr/>
        </p:nvSpPr>
        <p:spPr bwMode="auto">
          <a:xfrm>
            <a:off x="6149975" y="5013325"/>
            <a:ext cx="869950" cy="2159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(T1, B  10 →30)</a:t>
            </a:r>
          </a:p>
        </p:txBody>
      </p:sp>
      <p:sp>
        <p:nvSpPr>
          <p:cNvPr id="28" name="Oval Callout 27"/>
          <p:cNvSpPr/>
          <p:nvPr/>
        </p:nvSpPr>
        <p:spPr>
          <a:xfrm>
            <a:off x="1212850" y="5616575"/>
            <a:ext cx="4410075" cy="1022350"/>
          </a:xfrm>
          <a:prstGeom prst="wedgeEllipseCallout">
            <a:avLst>
              <a:gd name="adj1" fmla="val -30471"/>
              <a:gd name="adj2" fmla="val -80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should log be copied to disk?</a:t>
            </a:r>
          </a:p>
          <a:p>
            <a:pPr algn="ctr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Arbitrarily?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0880314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7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</p:spTree>
    <p:extLst>
      <p:ext uri="{BB962C8B-B14F-4D97-AF65-F5344CB8AC3E}">
        <p14:creationId xmlns:p14="http://schemas.microsoft.com/office/powerpoint/2010/main" val="2257746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3998709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249233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5366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15368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370263" y="3092450"/>
            <a:ext cx="1120775" cy="952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155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6390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16392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log record &lt;T, commit&gt; reaches disk,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changes   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70263" y="3092450"/>
            <a:ext cx="1120775" cy="952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5331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6484938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&lt;T, commit&gt; reaches disk,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changes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17413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2311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the change of V reaches disk;</a:t>
            </a:r>
          </a:p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 The log record &lt;T, commit&gt; reaches disk after 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all changes made by T reach disk. 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14" name="Group 41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17415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7416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17" name="TextBox 44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7418" name="TextBox 45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19" name="TextBox 46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1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2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23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7424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7425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7426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7427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8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9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30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31" name="TextBox 58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7432" name="TextBox 59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11544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4.3|9|7.8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2.8|81.3|9.8|41.1|18.1|52.5|3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6.5|25.6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10.8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5882</TotalTime>
  <Words>6121</Words>
  <Application>Microsoft Office PowerPoint</Application>
  <PresentationFormat>On-screen Show (4:3)</PresentationFormat>
  <Paragraphs>1163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宋体</vt:lpstr>
      <vt:lpstr>Arial</vt:lpstr>
      <vt:lpstr>Footlight MT Light</vt:lpstr>
      <vt:lpstr>Symbol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Coping with System Failures</vt:lpstr>
      <vt:lpstr>Coping with System Failures</vt:lpstr>
      <vt:lpstr>Integrity/Correctness of Data</vt:lpstr>
      <vt:lpstr>Integrity/Correctness of Data</vt:lpstr>
      <vt:lpstr>Integrity/Correctness of Data</vt:lpstr>
      <vt:lpstr>Integrity/Correctness of Data</vt:lpstr>
      <vt:lpstr>Integrity/Correctness of Data</vt:lpstr>
      <vt:lpstr>Integrity/Correctness of Data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Tranactions</vt:lpstr>
      <vt:lpstr>We will be focused on: </vt:lpstr>
      <vt:lpstr>We will be focused on: </vt:lpstr>
      <vt:lpstr>We will be focused on: </vt:lpstr>
      <vt:lpstr>System Failure Recovery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Coping with System Failures</vt:lpstr>
      <vt:lpstr>Coping with System Failures</vt:lpstr>
      <vt:lpstr>Undo-Logging</vt:lpstr>
      <vt:lpstr>Undo-Logging</vt:lpstr>
      <vt:lpstr>Undo-Logging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375</cp:revision>
  <cp:lastPrinted>2001-01-16T17:12:14Z</cp:lastPrinted>
  <dcterms:created xsi:type="dcterms:W3CDTF">1999-07-13T19:55:20Z</dcterms:created>
  <dcterms:modified xsi:type="dcterms:W3CDTF">2024-04-17T14:39:21Z</dcterms:modified>
</cp:coreProperties>
</file>