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93" r:id="rId2"/>
    <p:sldId id="780" r:id="rId3"/>
    <p:sldId id="781" r:id="rId4"/>
    <p:sldId id="782" r:id="rId5"/>
    <p:sldId id="783" r:id="rId6"/>
    <p:sldId id="784" r:id="rId7"/>
    <p:sldId id="785" r:id="rId8"/>
    <p:sldId id="786" r:id="rId9"/>
    <p:sldId id="787" r:id="rId10"/>
    <p:sldId id="788" r:id="rId11"/>
    <p:sldId id="789" r:id="rId12"/>
    <p:sldId id="790" r:id="rId13"/>
    <p:sldId id="791" r:id="rId14"/>
    <p:sldId id="792" r:id="rId15"/>
    <p:sldId id="934" r:id="rId16"/>
    <p:sldId id="927" r:id="rId17"/>
    <p:sldId id="926" r:id="rId18"/>
    <p:sldId id="916" r:id="rId19"/>
    <p:sldId id="917" r:id="rId20"/>
    <p:sldId id="919" r:id="rId21"/>
    <p:sldId id="920" r:id="rId22"/>
    <p:sldId id="921" r:id="rId23"/>
    <p:sldId id="923" r:id="rId24"/>
    <p:sldId id="922" r:id="rId25"/>
    <p:sldId id="928" r:id="rId26"/>
    <p:sldId id="929" r:id="rId27"/>
    <p:sldId id="930" r:id="rId28"/>
    <p:sldId id="932" r:id="rId29"/>
    <p:sldId id="931" r:id="rId30"/>
    <p:sldId id="939" r:id="rId31"/>
    <p:sldId id="938" r:id="rId32"/>
    <p:sldId id="937" r:id="rId33"/>
    <p:sldId id="936" r:id="rId34"/>
    <p:sldId id="933" r:id="rId35"/>
    <p:sldId id="808" r:id="rId36"/>
    <p:sldId id="809" r:id="rId37"/>
    <p:sldId id="911" r:id="rId38"/>
    <p:sldId id="812" r:id="rId39"/>
    <p:sldId id="813" r:id="rId40"/>
    <p:sldId id="814" r:id="rId41"/>
    <p:sldId id="815" r:id="rId42"/>
    <p:sldId id="816" r:id="rId43"/>
    <p:sldId id="817" r:id="rId44"/>
    <p:sldId id="818" r:id="rId45"/>
    <p:sldId id="819" r:id="rId46"/>
    <p:sldId id="820" r:id="rId47"/>
    <p:sldId id="821" r:id="rId48"/>
    <p:sldId id="822" r:id="rId49"/>
    <p:sldId id="823" r:id="rId50"/>
    <p:sldId id="824" r:id="rId51"/>
    <p:sldId id="825" r:id="rId52"/>
    <p:sldId id="826" r:id="rId53"/>
    <p:sldId id="827" r:id="rId54"/>
    <p:sldId id="828" r:id="rId5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00FF00"/>
    <a:srgbClr val="7FD3E7"/>
    <a:srgbClr val="99FFCC"/>
    <a:srgbClr val="FFCC00"/>
    <a:srgbClr val="FF3300"/>
    <a:srgbClr val="FFFF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73" autoAdjust="0"/>
    <p:restoredTop sz="90767" autoAdjust="0"/>
  </p:normalViewPr>
  <p:slideViewPr>
    <p:cSldViewPr snapToGrid="0">
      <p:cViewPr varScale="1">
        <p:scale>
          <a:sx n="110" d="100"/>
          <a:sy n="110" d="100"/>
        </p:scale>
        <p:origin x="107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3899D88-16C1-4137-ADCC-DFF1FF4D7DC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8796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0F691420-A3F4-4B33-922F-0E10F573E6A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639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3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93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2D89C0E-93DE-47C1-B1F9-0A6CC7141564}" type="slidenum">
              <a:rPr lang="zh-CN" altLang="en-US" sz="1300" smtClean="0"/>
              <a:pPr/>
              <a:t>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46119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5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95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028ADB3-1794-4714-9ABB-4F1C84E2493D}" type="slidenum">
              <a:rPr lang="zh-CN" altLang="en-US" sz="1300" smtClean="0"/>
              <a:pPr/>
              <a:t>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497328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97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C2A2291-9CB2-4B9A-8EE3-935F210EAD64}" type="slidenum">
              <a:rPr lang="zh-CN" altLang="en-US" sz="1300" smtClean="0"/>
              <a:pPr/>
              <a:t>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82305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9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99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45DACA6-47D9-4ABE-A69E-600F38892D7F}" type="slidenum">
              <a:rPr lang="zh-CN" altLang="en-US" sz="1300" smtClean="0"/>
              <a:pPr/>
              <a:t>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22470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9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99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45DACA6-47D9-4ABE-A69E-600F38892D7F}" type="slidenum">
              <a:rPr lang="zh-CN" altLang="en-US" sz="1300" smtClean="0"/>
              <a:pPr/>
              <a:t>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49281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1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01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F93E32C-9D51-41AF-B168-39674193FDCA}" type="slidenum">
              <a:rPr lang="zh-CN" altLang="en-US" sz="1300" smtClean="0"/>
              <a:pPr/>
              <a:t>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078190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3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03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52D2499-6AF6-47C1-A363-8DE6CF1D87B7}" type="slidenum">
              <a:rPr lang="zh-CN" altLang="en-US" sz="1300" smtClean="0"/>
              <a:pPr/>
              <a:t>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209925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5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05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89BD3AB-F3C9-4086-99AF-DA511C7F9359}" type="slidenum">
              <a:rPr lang="zh-CN" altLang="en-US" sz="1300" smtClean="0"/>
              <a:pPr/>
              <a:t>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96937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7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07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2EA2193-4D1D-41CC-B2DC-D225373A864C}" type="slidenum">
              <a:rPr lang="zh-CN" altLang="en-US" sz="1300" smtClean="0"/>
              <a:pPr/>
              <a:t>10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21026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9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09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52D97BE-0D88-4CA1-B93A-2653D694AA3D}" type="slidenum">
              <a:rPr lang="zh-CN" altLang="en-US" sz="1300" smtClean="0"/>
              <a:pPr/>
              <a:t>11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737766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11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856BBD7-1F76-4E5C-B121-4BE322AFB546}" type="slidenum">
              <a:rPr lang="zh-CN" altLang="en-US" sz="1300" smtClean="0"/>
              <a:pPr/>
              <a:t>12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747389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4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14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575B0B6-18F0-4ACF-A0C1-2BD083586C19}" type="slidenum">
              <a:rPr lang="zh-CN" altLang="en-US" sz="1300" smtClean="0"/>
              <a:pPr/>
              <a:t>13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64670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6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16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1250E6A-5AF5-4ADA-9B92-064397789A85}" type="slidenum">
              <a:rPr lang="zh-CN" altLang="en-US" sz="1300" smtClean="0"/>
              <a:pPr/>
              <a:t>14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1719475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15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5382867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16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1978386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17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2392675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18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391512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19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955329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20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216622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21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848329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22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6908175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23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6043992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24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6529112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25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613545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26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3031194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27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5841672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28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720675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29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8680666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30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8705937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31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1155335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32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946918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33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526976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34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6271815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88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48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A126EDB-93A8-46D8-ABF5-753BF839447E}" type="slidenum">
              <a:rPr lang="zh-CN" altLang="en-US" sz="1300" smtClean="0"/>
              <a:pPr/>
              <a:t>35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105695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78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EB194-A306-451A-B5AE-DE753A8BA44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9086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83018-536A-4E95-B117-8F0D7A5FFE0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8921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0F7FB-AFCB-4DA4-8FE3-1B4EE10135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593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24758-1802-48CE-8575-DBA498FAE29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0976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CBF8C-FF15-4411-8F91-366F337B8DB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7219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8ADAB-E0DA-4583-B1DB-A99263E4CD2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30349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C5E77-3EB2-4E2B-BF1A-42A48CCF8AC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0451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616FB97-33D8-4F62-B630-D889D4C5E1B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575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33: Hybrid hash-based algorithms</a:t>
            </a:r>
          </a:p>
        </p:txBody>
      </p:sp>
    </p:spTree>
    <p:extLst>
      <p:ext uri="{BB962C8B-B14F-4D97-AF65-F5344CB8AC3E}">
        <p14:creationId xmlns:p14="http://schemas.microsoft.com/office/powerpoint/2010/main" val="165887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CFD0F2-3646-4F03-96FA-F064E0BCC34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51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58D9087-17A8-4677-95ED-AE2B878125E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251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9254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9254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9254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9255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255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9255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9254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9254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9254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92517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92540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2541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2521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grpSp>
        <p:nvGrpSpPr>
          <p:cNvPr id="19252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90" name="Oval 89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2" name="Straight Connector 91"/>
            <p:cNvCxnSpPr>
              <a:stCxn id="90" idx="2"/>
              <a:endCxn id="91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252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92527" name="Group 65"/>
          <p:cNvGrpSpPr>
            <a:grpSpLocks/>
          </p:cNvGrpSpPr>
          <p:nvPr/>
        </p:nvGrpSpPr>
        <p:grpSpPr bwMode="auto">
          <a:xfrm>
            <a:off x="887413" y="4302125"/>
            <a:ext cx="1962150" cy="946150"/>
            <a:chOff x="879475" y="4302125"/>
            <a:chExt cx="1970088" cy="1242765"/>
          </a:xfrm>
        </p:grpSpPr>
        <p:sp>
          <p:nvSpPr>
            <p:cNvPr id="100" name="Rectangle 99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2533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192528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98" name="Arc 97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C5E666-13F8-11C2-2A6A-F60F94638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1079297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479CD70-1E87-4600-86C2-2EC49082C16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6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5351973-E600-45F5-ACA7-4AF5BD84F3D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456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9460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9460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9460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9460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460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9461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9460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9460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9460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94565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94598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4599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4569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grpSp>
        <p:nvGrpSpPr>
          <p:cNvPr id="19457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90" name="Oval 89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2" name="Straight Connector 91"/>
            <p:cNvCxnSpPr>
              <a:stCxn id="90" idx="2"/>
              <a:endCxn id="91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457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6" name="Straight Arrow Connector 95"/>
          <p:cNvCxnSpPr/>
          <p:nvPr/>
        </p:nvCxnSpPr>
        <p:spPr>
          <a:xfrm>
            <a:off x="2973388" y="4537075"/>
            <a:ext cx="76835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H="1" flipV="1">
            <a:off x="2973388" y="5711825"/>
            <a:ext cx="768350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4577" name="Group 65"/>
          <p:cNvGrpSpPr>
            <a:grpSpLocks/>
          </p:cNvGrpSpPr>
          <p:nvPr/>
        </p:nvGrpSpPr>
        <p:grpSpPr bwMode="auto">
          <a:xfrm>
            <a:off x="887413" y="4302125"/>
            <a:ext cx="1962150" cy="946150"/>
            <a:chOff x="879475" y="4302125"/>
            <a:chExt cx="1970088" cy="1242765"/>
          </a:xfrm>
        </p:grpSpPr>
        <p:sp>
          <p:nvSpPr>
            <p:cNvPr id="100" name="Rectangle 99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4591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194578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194579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98" name="Arc 97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968750" y="4651375"/>
            <a:ext cx="473075" cy="17303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968750" y="4843463"/>
            <a:ext cx="473075" cy="174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3967163" y="5046663"/>
            <a:ext cx="473075" cy="1730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5" name="Arc 74"/>
          <p:cNvSpPr/>
          <p:nvPr/>
        </p:nvSpPr>
        <p:spPr>
          <a:xfrm>
            <a:off x="3435350" y="4538663"/>
            <a:ext cx="579438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Rounded Rectangular Callout 48"/>
          <p:cNvSpPr/>
          <p:nvPr/>
        </p:nvSpPr>
        <p:spPr>
          <a:xfrm>
            <a:off x="4951413" y="5826125"/>
            <a:ext cx="1665287" cy="415925"/>
          </a:xfrm>
          <a:prstGeom prst="wedgeRoundRectCallout">
            <a:avLst>
              <a:gd name="adj1" fmla="val -97912"/>
              <a:gd name="adj2" fmla="val -97800"/>
              <a:gd name="adj3" fmla="val 16667"/>
            </a:avLst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free space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B86505-2B7A-241E-5868-58CDC6ED4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181985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7E4FBC6-AB7D-4B33-871D-C7B5205FD08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661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87E7F22-B016-4E88-A02E-39EE855026D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661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9665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9665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9665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9665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665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9665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9665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9665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9665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96613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96647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6648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661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96621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90" name="Oval 89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2" name="Straight Connector 91"/>
            <p:cNvCxnSpPr>
              <a:stCxn id="90" idx="2"/>
              <a:endCxn id="91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6622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6" name="Straight Arrow Connector 95"/>
          <p:cNvCxnSpPr/>
          <p:nvPr/>
        </p:nvCxnSpPr>
        <p:spPr>
          <a:xfrm>
            <a:off x="2973388" y="4537075"/>
            <a:ext cx="76835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H="1" flipV="1">
            <a:off x="2973388" y="5711825"/>
            <a:ext cx="768350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626" name="Group 65"/>
          <p:cNvGrpSpPr>
            <a:grpSpLocks/>
          </p:cNvGrpSpPr>
          <p:nvPr/>
        </p:nvGrpSpPr>
        <p:grpSpPr bwMode="auto">
          <a:xfrm>
            <a:off x="887413" y="4302125"/>
            <a:ext cx="1962150" cy="946150"/>
            <a:chOff x="879475" y="4302125"/>
            <a:chExt cx="1970088" cy="1242765"/>
          </a:xfrm>
        </p:grpSpPr>
        <p:sp>
          <p:nvSpPr>
            <p:cNvPr id="100" name="Rectangle 99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6640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196627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8" name="Arc 97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3968750" y="4651375"/>
            <a:ext cx="473075" cy="17303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" name="Straight Arrow Connector 4"/>
          <p:cNvCxnSpPr>
            <a:stCxn id="3" idx="1"/>
          </p:cNvCxnSpPr>
          <p:nvPr/>
        </p:nvCxnSpPr>
        <p:spPr>
          <a:xfrm flipH="1" flipV="1">
            <a:off x="4270375" y="5113338"/>
            <a:ext cx="738188" cy="473075"/>
          </a:xfrm>
          <a:prstGeom prst="straightConnector1">
            <a:avLst/>
          </a:prstGeom>
          <a:ln w="28575">
            <a:solidFill>
              <a:srgbClr val="7FD3E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H="1" flipV="1">
            <a:off x="4133850" y="5735638"/>
            <a:ext cx="650875" cy="104775"/>
          </a:xfrm>
          <a:prstGeom prst="straightConnector1">
            <a:avLst/>
          </a:prstGeom>
          <a:ln w="28575">
            <a:solidFill>
              <a:srgbClr val="7FD3E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636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3" name="Oval 2"/>
          <p:cNvSpPr/>
          <p:nvPr/>
        </p:nvSpPr>
        <p:spPr>
          <a:xfrm>
            <a:off x="4767263" y="5429250"/>
            <a:ext cx="1651000" cy="1071563"/>
          </a:xfrm>
          <a:prstGeom prst="ellipse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it to hold some buckets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8406BB-2D8A-01C3-FA5C-0259AD0BA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2249127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599D75-83F8-4A08-B7FD-AED07C600BF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5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FFC6349-4450-4CB3-B1E7-4607110C13F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866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9871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9871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9871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9871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871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9872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9871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9871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9871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98661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98708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8709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866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3959225" y="4651375"/>
            <a:ext cx="473075" cy="17303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9867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90" name="Oval 89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2" name="Straight Connector 91"/>
            <p:cNvCxnSpPr>
              <a:stCxn id="90" idx="2"/>
              <a:endCxn id="91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867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6" name="Straight Arrow Connector 95"/>
          <p:cNvCxnSpPr/>
          <p:nvPr/>
        </p:nvCxnSpPr>
        <p:spPr>
          <a:xfrm flipV="1">
            <a:off x="2854325" y="4537075"/>
            <a:ext cx="887413" cy="8715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endCxn id="95" idx="3"/>
          </p:cNvCxnSpPr>
          <p:nvPr/>
        </p:nvCxnSpPr>
        <p:spPr>
          <a:xfrm flipH="1" flipV="1">
            <a:off x="2854325" y="5630863"/>
            <a:ext cx="887413" cy="920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8677" name="Group 65"/>
          <p:cNvGrpSpPr>
            <a:grpSpLocks/>
          </p:cNvGrpSpPr>
          <p:nvPr/>
        </p:nvGrpSpPr>
        <p:grpSpPr bwMode="auto">
          <a:xfrm>
            <a:off x="887413" y="4302125"/>
            <a:ext cx="1962150" cy="946150"/>
            <a:chOff x="879475" y="4302125"/>
            <a:chExt cx="1970088" cy="1242766"/>
          </a:xfrm>
        </p:grpSpPr>
        <p:sp>
          <p:nvSpPr>
            <p:cNvPr id="100" name="Rectangle 99"/>
            <p:cNvSpPr/>
            <p:nvPr/>
          </p:nvSpPr>
          <p:spPr>
            <a:xfrm>
              <a:off x="879475" y="4302125"/>
              <a:ext cx="1970088" cy="12427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8701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198678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912813" y="5537200"/>
            <a:ext cx="617537" cy="403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189163" y="5621338"/>
            <a:ext cx="642937" cy="3143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1557338" y="5648325"/>
            <a:ext cx="609600" cy="2921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98682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356100" y="5253038"/>
            <a:ext cx="714375" cy="63817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6" idx="2"/>
          </p:cNvCxnSpPr>
          <p:nvPr/>
        </p:nvCxnSpPr>
        <p:spPr>
          <a:xfrm flipH="1" flipV="1">
            <a:off x="4248150" y="5680075"/>
            <a:ext cx="666750" cy="3127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741738" y="4333875"/>
            <a:ext cx="217487" cy="2032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endCxn id="59" idx="1"/>
          </p:cNvCxnSpPr>
          <p:nvPr/>
        </p:nvCxnSpPr>
        <p:spPr>
          <a:xfrm flipV="1">
            <a:off x="3736975" y="4548188"/>
            <a:ext cx="222250" cy="95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endCxn id="61" idx="1"/>
          </p:cNvCxnSpPr>
          <p:nvPr/>
        </p:nvCxnSpPr>
        <p:spPr>
          <a:xfrm>
            <a:off x="3746500" y="4556125"/>
            <a:ext cx="212725" cy="18256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3736975" y="4581525"/>
            <a:ext cx="180975" cy="96361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3736975" y="4552950"/>
            <a:ext cx="295275" cy="5461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900488" y="4206875"/>
            <a:ext cx="631825" cy="669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3727450" y="4891088"/>
            <a:ext cx="488950" cy="833437"/>
          </a:xfrm>
          <a:custGeom>
            <a:avLst/>
            <a:gdLst>
              <a:gd name="connsiteX0" fmla="*/ 488650 w 488650"/>
              <a:gd name="connsiteY0" fmla="*/ 0 h 832456"/>
              <a:gd name="connsiteX1" fmla="*/ 426507 w 488650"/>
              <a:gd name="connsiteY1" fmla="*/ 408373 h 832456"/>
              <a:gd name="connsiteX2" fmla="*/ 275586 w 488650"/>
              <a:gd name="connsiteY2" fmla="*/ 754602 h 832456"/>
              <a:gd name="connsiteX3" fmla="*/ 27011 w 488650"/>
              <a:gd name="connsiteY3" fmla="*/ 825623 h 832456"/>
              <a:gd name="connsiteX4" fmla="*/ 18134 w 488650"/>
              <a:gd name="connsiteY4" fmla="*/ 825623 h 832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650" h="832456">
                <a:moveTo>
                  <a:pt x="488650" y="0"/>
                </a:moveTo>
                <a:cubicBezTo>
                  <a:pt x="475334" y="141303"/>
                  <a:pt x="462018" y="282606"/>
                  <a:pt x="426507" y="408373"/>
                </a:cubicBezTo>
                <a:cubicBezTo>
                  <a:pt x="390996" y="534140"/>
                  <a:pt x="342169" y="685060"/>
                  <a:pt x="275586" y="754602"/>
                </a:cubicBezTo>
                <a:cubicBezTo>
                  <a:pt x="209003" y="824144"/>
                  <a:pt x="69920" y="813786"/>
                  <a:pt x="27011" y="825623"/>
                </a:cubicBezTo>
                <a:cubicBezTo>
                  <a:pt x="-15898" y="837460"/>
                  <a:pt x="1118" y="831541"/>
                  <a:pt x="18134" y="82562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8694" name="TextBox 124"/>
          <p:cNvSpPr txBox="1">
            <a:spLocks noChangeArrowheads="1"/>
          </p:cNvSpPr>
          <p:nvPr/>
        </p:nvSpPr>
        <p:spPr bwMode="auto">
          <a:xfrm>
            <a:off x="2646363" y="3071813"/>
            <a:ext cx="27320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= 5, keep k = 2 buckets in M, only write  D = M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= 3 buckets back to disk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6" name="Oval 5"/>
          <p:cNvSpPr/>
          <p:nvPr/>
        </p:nvSpPr>
        <p:spPr>
          <a:xfrm>
            <a:off x="4914900" y="5535613"/>
            <a:ext cx="1528763" cy="914400"/>
          </a:xfrm>
          <a:prstGeom prst="ellipse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S-buckets not written back to disk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DAEA49-2E85-D5B1-984C-2BC185480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3748888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599D75-83F8-4A08-B7FD-AED07C600BF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5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FFC6349-4450-4CB3-B1E7-4607110C13F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866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9871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9871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9871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9871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871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9872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9871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9871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9871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98661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98708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8709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866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9867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90" name="Oval 89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2" name="Straight Connector 91"/>
            <p:cNvCxnSpPr>
              <a:stCxn id="90" idx="2"/>
              <a:endCxn id="91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867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98677" name="Group 65"/>
          <p:cNvGrpSpPr>
            <a:grpSpLocks/>
          </p:cNvGrpSpPr>
          <p:nvPr/>
        </p:nvGrpSpPr>
        <p:grpSpPr bwMode="auto">
          <a:xfrm>
            <a:off x="887413" y="4302125"/>
            <a:ext cx="1962150" cy="946150"/>
            <a:chOff x="879475" y="4302125"/>
            <a:chExt cx="1970088" cy="1242766"/>
          </a:xfrm>
        </p:grpSpPr>
        <p:sp>
          <p:nvSpPr>
            <p:cNvPr id="100" name="Rectangle 99"/>
            <p:cNvSpPr/>
            <p:nvPr/>
          </p:nvSpPr>
          <p:spPr>
            <a:xfrm>
              <a:off x="879475" y="4302125"/>
              <a:ext cx="1970088" cy="12427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8701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198678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912813" y="5326062"/>
            <a:ext cx="617537" cy="614363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189163" y="5340350"/>
            <a:ext cx="642937" cy="595313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1544638" y="5319712"/>
            <a:ext cx="622300" cy="620713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98682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356100" y="5253038"/>
            <a:ext cx="714375" cy="63817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6" idx="2"/>
          </p:cNvCxnSpPr>
          <p:nvPr/>
        </p:nvCxnSpPr>
        <p:spPr>
          <a:xfrm flipH="1" flipV="1">
            <a:off x="4248150" y="5680075"/>
            <a:ext cx="666750" cy="3127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694" name="TextBox 124"/>
          <p:cNvSpPr txBox="1">
            <a:spLocks noChangeArrowheads="1"/>
          </p:cNvSpPr>
          <p:nvPr/>
        </p:nvSpPr>
        <p:spPr bwMode="auto">
          <a:xfrm>
            <a:off x="2646363" y="3071813"/>
            <a:ext cx="27320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= 5, keep k = 2 buckets in M, only write  D = M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= 3 buckets back to disk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6" name="Oval 5"/>
          <p:cNvSpPr/>
          <p:nvPr/>
        </p:nvSpPr>
        <p:spPr>
          <a:xfrm>
            <a:off x="4914900" y="5535613"/>
            <a:ext cx="1528763" cy="914400"/>
          </a:xfrm>
          <a:prstGeom prst="ellipse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S-buckets not written back to disk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D3EEE7-2321-C9F4-4D71-C8E945F5F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3153655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A3AE9C-D860-4479-837B-DD885C9B49F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070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1E0D69A-92EC-4917-A01F-06FD5313FD2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0070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0076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0076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0076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0076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076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0076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20076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0076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0076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00709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200756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0757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0713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3959225" y="4651375"/>
            <a:ext cx="473075" cy="17303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00720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90" name="Oval 89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2" name="Straight Connector 91"/>
            <p:cNvCxnSpPr>
              <a:stCxn id="90" idx="2"/>
              <a:endCxn id="91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0721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6" name="Straight Arrow Connector 95"/>
          <p:cNvCxnSpPr/>
          <p:nvPr/>
        </p:nvCxnSpPr>
        <p:spPr>
          <a:xfrm flipV="1">
            <a:off x="2854325" y="4537075"/>
            <a:ext cx="887413" cy="190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H="1">
            <a:off x="2381250" y="4219575"/>
            <a:ext cx="920750" cy="619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0725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100" name="Rectangle 99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95414" y="4725416"/>
              <a:ext cx="635975" cy="75900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2199243" y="4875549"/>
              <a:ext cx="645538" cy="671427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D</a:t>
              </a: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1552110" y="4591965"/>
              <a:ext cx="634381" cy="94875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200749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200726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912813" y="5326063"/>
            <a:ext cx="617537" cy="614362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189163" y="5337175"/>
            <a:ext cx="642937" cy="5984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1557338" y="5322888"/>
            <a:ext cx="609600" cy="6175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00730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051300" y="5099050"/>
            <a:ext cx="1044575" cy="98107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 flipH="1" flipV="1">
            <a:off x="3943350" y="5516563"/>
            <a:ext cx="1068388" cy="5635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741738" y="4333875"/>
            <a:ext cx="217487" cy="2032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endCxn id="59" idx="1"/>
          </p:cNvCxnSpPr>
          <p:nvPr/>
        </p:nvCxnSpPr>
        <p:spPr>
          <a:xfrm flipV="1">
            <a:off x="3736975" y="4548188"/>
            <a:ext cx="222250" cy="95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endCxn id="61" idx="1"/>
          </p:cNvCxnSpPr>
          <p:nvPr/>
        </p:nvCxnSpPr>
        <p:spPr>
          <a:xfrm>
            <a:off x="3746500" y="4556125"/>
            <a:ext cx="212725" cy="18256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3736975" y="4581525"/>
            <a:ext cx="180975" cy="96361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3736975" y="4552950"/>
            <a:ext cx="295275" cy="5461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900488" y="4206875"/>
            <a:ext cx="631825" cy="669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2432050" y="4192588"/>
            <a:ext cx="1739900" cy="95250"/>
          </a:xfrm>
          <a:custGeom>
            <a:avLst/>
            <a:gdLst>
              <a:gd name="connsiteX0" fmla="*/ 1740023 w 1740023"/>
              <a:gd name="connsiteY0" fmla="*/ 14963 h 94862"/>
              <a:gd name="connsiteX1" fmla="*/ 1091953 w 1740023"/>
              <a:gd name="connsiteY1" fmla="*/ 6085 h 94862"/>
              <a:gd name="connsiteX2" fmla="*/ 0 w 1740023"/>
              <a:gd name="connsiteY2" fmla="*/ 94862 h 94862"/>
              <a:gd name="connsiteX3" fmla="*/ 0 w 1740023"/>
              <a:gd name="connsiteY3" fmla="*/ 94862 h 94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023" h="94862">
                <a:moveTo>
                  <a:pt x="1740023" y="14963"/>
                </a:moveTo>
                <a:cubicBezTo>
                  <a:pt x="1560990" y="3865"/>
                  <a:pt x="1381957" y="-7232"/>
                  <a:pt x="1091953" y="6085"/>
                </a:cubicBezTo>
                <a:cubicBezTo>
                  <a:pt x="801949" y="19402"/>
                  <a:pt x="0" y="94862"/>
                  <a:pt x="0" y="94862"/>
                </a:cubicBezTo>
                <a:lnTo>
                  <a:pt x="0" y="9486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these buckets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6" name="Oval 5"/>
          <p:cNvSpPr/>
          <p:nvPr/>
        </p:nvSpPr>
        <p:spPr>
          <a:xfrm>
            <a:off x="4941888" y="5751513"/>
            <a:ext cx="1758950" cy="914400"/>
          </a:xfrm>
          <a:prstGeom prst="ellipse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Directly operate with S-tuples here.</a:t>
            </a:r>
          </a:p>
        </p:txBody>
      </p:sp>
      <p:sp>
        <p:nvSpPr>
          <p:cNvPr id="200744" name="TextBox 72"/>
          <p:cNvSpPr txBox="1">
            <a:spLocks noChangeArrowheads="1"/>
          </p:cNvSpPr>
          <p:nvPr/>
        </p:nvSpPr>
        <p:spPr bwMode="auto">
          <a:xfrm>
            <a:off x="2646363" y="3071813"/>
            <a:ext cx="27320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= 5, keep k = 2 buckets in M, only write  D = M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= 3 buckets back to disk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6E170A-BE22-4820-66A5-D27A61FA7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1255307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ACEA6A-769E-4619-B6CB-FE915F2CC24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275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0995B6A-22AA-4FA0-8A61-79C813C6D98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0275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0279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0279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0279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0279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279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0280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20279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0279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0279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02757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202788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2789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2761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02765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90" name="Oval 89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2" name="Straight Connector 91"/>
            <p:cNvCxnSpPr>
              <a:stCxn id="90" idx="2"/>
              <a:endCxn id="91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2766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02768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100" name="Rectangle 99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95414" y="4333403"/>
              <a:ext cx="635975" cy="1151017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2199243" y="4327147"/>
              <a:ext cx="645538" cy="1219829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D</a:t>
              </a: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1552110" y="4327147"/>
              <a:ext cx="634381" cy="121357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202781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109" name="Rectangle 108"/>
          <p:cNvSpPr/>
          <p:nvPr/>
        </p:nvSpPr>
        <p:spPr>
          <a:xfrm>
            <a:off x="912813" y="5326063"/>
            <a:ext cx="617537" cy="614362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189163" y="5337175"/>
            <a:ext cx="642937" cy="5984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1557338" y="5322888"/>
            <a:ext cx="609600" cy="6175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02772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202773" name="TextBox 9"/>
          <p:cNvSpPr txBox="1">
            <a:spLocks noChangeArrowheads="1"/>
          </p:cNvSpPr>
          <p:nvPr/>
        </p:nvSpPr>
        <p:spPr bwMode="auto">
          <a:xfrm>
            <a:off x="3017838" y="4826000"/>
            <a:ext cx="6937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End of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202774" name="TextBox 67"/>
          <p:cNvSpPr txBox="1">
            <a:spLocks noChangeArrowheads="1"/>
          </p:cNvSpPr>
          <p:nvPr/>
        </p:nvSpPr>
        <p:spPr bwMode="auto">
          <a:xfrm>
            <a:off x="2646363" y="3071813"/>
            <a:ext cx="27320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= 5, keep k = 2 buckets in M, only write  D = M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= 3 buckets back to disk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these buckets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71" name="Rounded Rectangular Callout 70"/>
          <p:cNvSpPr/>
          <p:nvPr/>
        </p:nvSpPr>
        <p:spPr>
          <a:xfrm>
            <a:off x="4094163" y="6073775"/>
            <a:ext cx="1920875" cy="582613"/>
          </a:xfrm>
          <a:prstGeom prst="wedgeRoundRectCallout">
            <a:avLst>
              <a:gd name="adj1" fmla="val -109466"/>
              <a:gd name="adj2" fmla="val -70413"/>
              <a:gd name="adj3" fmla="val 16667"/>
            </a:avLst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 D pairs of buckets left.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D2B422-8A7A-04EF-2038-3E115A818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2782884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0F12BE-41D3-490A-9905-4E6AFDD003B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0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EF45BD2-32AC-4E45-8466-BFD8A95C653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0480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0485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0485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0485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0486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486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0486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20486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0486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0485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04805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204852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4853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4809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3959225" y="4651375"/>
            <a:ext cx="473075" cy="17303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04816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90" name="Oval 89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2" name="Straight Connector 91"/>
            <p:cNvCxnSpPr>
              <a:stCxn id="90" idx="2"/>
              <a:endCxn id="91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817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6" name="Straight Arrow Connector 95"/>
          <p:cNvCxnSpPr/>
          <p:nvPr/>
        </p:nvCxnSpPr>
        <p:spPr>
          <a:xfrm flipV="1">
            <a:off x="2854325" y="4537075"/>
            <a:ext cx="887413" cy="190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H="1">
            <a:off x="2381250" y="4219575"/>
            <a:ext cx="920750" cy="619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21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100" name="Rectangle 99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95414" y="4725416"/>
              <a:ext cx="635975" cy="75900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2199243" y="4875549"/>
              <a:ext cx="645538" cy="671427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D</a:t>
              </a: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1552110" y="4591965"/>
              <a:ext cx="634381" cy="94875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204845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204822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912813" y="5326063"/>
            <a:ext cx="617537" cy="614362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189163" y="5337175"/>
            <a:ext cx="642937" cy="5984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1557338" y="5322888"/>
            <a:ext cx="609600" cy="6175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04826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278313" y="5245100"/>
            <a:ext cx="817562" cy="8350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 flipH="1" flipV="1">
            <a:off x="4171950" y="5737225"/>
            <a:ext cx="839788" cy="3429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741738" y="4333875"/>
            <a:ext cx="217487" cy="2032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endCxn id="59" idx="1"/>
          </p:cNvCxnSpPr>
          <p:nvPr/>
        </p:nvCxnSpPr>
        <p:spPr>
          <a:xfrm flipV="1">
            <a:off x="3736975" y="4548188"/>
            <a:ext cx="222250" cy="95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endCxn id="61" idx="1"/>
          </p:cNvCxnSpPr>
          <p:nvPr/>
        </p:nvCxnSpPr>
        <p:spPr>
          <a:xfrm>
            <a:off x="3746500" y="4556125"/>
            <a:ext cx="212725" cy="18256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3736975" y="4581525"/>
            <a:ext cx="180975" cy="96361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3736975" y="4552950"/>
            <a:ext cx="295275" cy="5461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900488" y="4206875"/>
            <a:ext cx="631825" cy="669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2432050" y="4192588"/>
            <a:ext cx="1739900" cy="95250"/>
          </a:xfrm>
          <a:custGeom>
            <a:avLst/>
            <a:gdLst>
              <a:gd name="connsiteX0" fmla="*/ 1740023 w 1740023"/>
              <a:gd name="connsiteY0" fmla="*/ 14963 h 94862"/>
              <a:gd name="connsiteX1" fmla="*/ 1091953 w 1740023"/>
              <a:gd name="connsiteY1" fmla="*/ 6085 h 94862"/>
              <a:gd name="connsiteX2" fmla="*/ 0 w 1740023"/>
              <a:gd name="connsiteY2" fmla="*/ 94862 h 94862"/>
              <a:gd name="connsiteX3" fmla="*/ 0 w 1740023"/>
              <a:gd name="connsiteY3" fmla="*/ 94862 h 94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023" h="94862">
                <a:moveTo>
                  <a:pt x="1740023" y="14963"/>
                </a:moveTo>
                <a:cubicBezTo>
                  <a:pt x="1560990" y="3865"/>
                  <a:pt x="1381957" y="-7232"/>
                  <a:pt x="1091953" y="6085"/>
                </a:cubicBezTo>
                <a:cubicBezTo>
                  <a:pt x="801949" y="19402"/>
                  <a:pt x="0" y="94862"/>
                  <a:pt x="0" y="94862"/>
                </a:cubicBezTo>
                <a:lnTo>
                  <a:pt x="0" y="9486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these buckets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6" name="Oval 5"/>
          <p:cNvSpPr/>
          <p:nvPr/>
        </p:nvSpPr>
        <p:spPr>
          <a:xfrm>
            <a:off x="4941888" y="5751513"/>
            <a:ext cx="2257425" cy="9779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the tuples in these k = 2 buckets save two disk I/O’s</a:t>
            </a:r>
          </a:p>
        </p:txBody>
      </p:sp>
      <p:sp>
        <p:nvSpPr>
          <p:cNvPr id="204840" name="TextBox 72"/>
          <p:cNvSpPr txBox="1">
            <a:spLocks noChangeArrowheads="1"/>
          </p:cNvSpPr>
          <p:nvPr/>
        </p:nvSpPr>
        <p:spPr bwMode="auto">
          <a:xfrm>
            <a:off x="2646363" y="3071813"/>
            <a:ext cx="27320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= 5, keep k = 2 buckets in M, only write  D = M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= 3 buckets back to disk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318DC6-D074-E059-9D48-456EC60ED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3429967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41771B-C58E-491B-9BDC-1C0717A295A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685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4AB1C9D-3A2D-4806-883D-3FE9E50579D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0685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0690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0690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0690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0690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691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0691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20690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0690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0690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06853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206899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6900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6857" name="TextBox 7"/>
          <p:cNvSpPr txBox="1">
            <a:spLocks noChangeArrowheads="1"/>
          </p:cNvSpPr>
          <p:nvPr/>
        </p:nvSpPr>
        <p:spPr bwMode="auto">
          <a:xfrm>
            <a:off x="458788" y="1289050"/>
            <a:ext cx="5067300" cy="2227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(k) buckets should be left in M?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these buckets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959225" y="4651375"/>
            <a:ext cx="473075" cy="17303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06865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6866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2854325" y="4537075"/>
            <a:ext cx="887413" cy="190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2381250" y="4219575"/>
            <a:ext cx="920750" cy="619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6870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73" name="Rectangle 72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895414" y="4725416"/>
              <a:ext cx="635975" cy="75900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199243" y="4875549"/>
              <a:ext cx="645538" cy="671427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D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552110" y="4591965"/>
              <a:ext cx="634381" cy="94875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206892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206871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9" name="Rectangle 78"/>
          <p:cNvSpPr/>
          <p:nvPr/>
        </p:nvSpPr>
        <p:spPr>
          <a:xfrm>
            <a:off x="912813" y="5326063"/>
            <a:ext cx="617537" cy="614362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189163" y="5337175"/>
            <a:ext cx="642937" cy="5984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557338" y="5322888"/>
            <a:ext cx="609600" cy="6175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06875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8" name="Straight Arrow Connector 87"/>
          <p:cNvCxnSpPr/>
          <p:nvPr/>
        </p:nvCxnSpPr>
        <p:spPr>
          <a:xfrm flipV="1">
            <a:off x="3741738" y="4333875"/>
            <a:ext cx="217487" cy="2032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endCxn id="52" idx="1"/>
          </p:cNvCxnSpPr>
          <p:nvPr/>
        </p:nvCxnSpPr>
        <p:spPr>
          <a:xfrm flipV="1">
            <a:off x="3736975" y="4548188"/>
            <a:ext cx="222250" cy="95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endCxn id="53" idx="1"/>
          </p:cNvCxnSpPr>
          <p:nvPr/>
        </p:nvCxnSpPr>
        <p:spPr>
          <a:xfrm>
            <a:off x="3746500" y="4556125"/>
            <a:ext cx="212725" cy="18256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3736975" y="4581525"/>
            <a:ext cx="180975" cy="96361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3736975" y="4552950"/>
            <a:ext cx="295275" cy="5461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101"/>
          <p:cNvSpPr/>
          <p:nvPr/>
        </p:nvSpPr>
        <p:spPr>
          <a:xfrm>
            <a:off x="3900488" y="4206875"/>
            <a:ext cx="631825" cy="669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" name="Freeform 102"/>
          <p:cNvSpPr/>
          <p:nvPr/>
        </p:nvSpPr>
        <p:spPr>
          <a:xfrm>
            <a:off x="2432050" y="4192588"/>
            <a:ext cx="1739900" cy="95250"/>
          </a:xfrm>
          <a:custGeom>
            <a:avLst/>
            <a:gdLst>
              <a:gd name="connsiteX0" fmla="*/ 1740023 w 1740023"/>
              <a:gd name="connsiteY0" fmla="*/ 14963 h 94862"/>
              <a:gd name="connsiteX1" fmla="*/ 1091953 w 1740023"/>
              <a:gd name="connsiteY1" fmla="*/ 6085 h 94862"/>
              <a:gd name="connsiteX2" fmla="*/ 0 w 1740023"/>
              <a:gd name="connsiteY2" fmla="*/ 94862 h 94862"/>
              <a:gd name="connsiteX3" fmla="*/ 0 w 1740023"/>
              <a:gd name="connsiteY3" fmla="*/ 94862 h 94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023" h="94862">
                <a:moveTo>
                  <a:pt x="1740023" y="14963"/>
                </a:moveTo>
                <a:cubicBezTo>
                  <a:pt x="1560990" y="3865"/>
                  <a:pt x="1381957" y="-7232"/>
                  <a:pt x="1091953" y="6085"/>
                </a:cubicBezTo>
                <a:cubicBezTo>
                  <a:pt x="801949" y="19402"/>
                  <a:pt x="0" y="94862"/>
                  <a:pt x="0" y="94862"/>
                </a:cubicBezTo>
                <a:lnTo>
                  <a:pt x="0" y="9486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08" name="Straight Arrow Connector 107"/>
          <p:cNvCxnSpPr/>
          <p:nvPr/>
        </p:nvCxnSpPr>
        <p:spPr>
          <a:xfrm flipH="1" flipV="1">
            <a:off x="4278313" y="5245100"/>
            <a:ext cx="817562" cy="8350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H="1" flipV="1">
            <a:off x="4171950" y="5737225"/>
            <a:ext cx="839788" cy="3429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4941888" y="5751513"/>
            <a:ext cx="2257425" cy="9779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the tuples in these k = 2 buckets save two disk I/O’s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AA651F-3A27-E2D9-6AAA-B593DB7DA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3342412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C662B6-3CB1-4538-9BAF-76F1EF64A87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889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4C39CF0-B33D-4D36-A7B3-46C1BAE48BE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0890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0895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0895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0895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0895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895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0895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20895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0895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0895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08901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208947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8948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8905" name="TextBox 7"/>
          <p:cNvSpPr txBox="1">
            <a:spLocks noChangeArrowheads="1"/>
          </p:cNvSpPr>
          <p:nvPr/>
        </p:nvSpPr>
        <p:spPr bwMode="auto">
          <a:xfrm>
            <a:off x="458788" y="1289050"/>
            <a:ext cx="5067300" cy="2227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(k) buckets should be left in M?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Does not matter. More critical is the amount of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M space used for holding these buckets;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these buckets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959225" y="4651375"/>
            <a:ext cx="473075" cy="17303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08913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914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2854325" y="4537075"/>
            <a:ext cx="887413" cy="190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2381250" y="4219575"/>
            <a:ext cx="920750" cy="619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8918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73" name="Rectangle 72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895414" y="4725416"/>
              <a:ext cx="635975" cy="75900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199243" y="4875549"/>
              <a:ext cx="645538" cy="671427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D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552110" y="4591965"/>
              <a:ext cx="634381" cy="94875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208940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208919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9" name="Rectangle 78"/>
          <p:cNvSpPr/>
          <p:nvPr/>
        </p:nvSpPr>
        <p:spPr>
          <a:xfrm>
            <a:off x="912813" y="5326063"/>
            <a:ext cx="617537" cy="614362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189163" y="5337175"/>
            <a:ext cx="642937" cy="5984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557338" y="5322888"/>
            <a:ext cx="609600" cy="6175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08923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8" name="Straight Arrow Connector 87"/>
          <p:cNvCxnSpPr/>
          <p:nvPr/>
        </p:nvCxnSpPr>
        <p:spPr>
          <a:xfrm flipV="1">
            <a:off x="3741738" y="4333875"/>
            <a:ext cx="217487" cy="2032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endCxn id="52" idx="1"/>
          </p:cNvCxnSpPr>
          <p:nvPr/>
        </p:nvCxnSpPr>
        <p:spPr>
          <a:xfrm flipV="1">
            <a:off x="3736975" y="4548188"/>
            <a:ext cx="222250" cy="95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endCxn id="53" idx="1"/>
          </p:cNvCxnSpPr>
          <p:nvPr/>
        </p:nvCxnSpPr>
        <p:spPr>
          <a:xfrm>
            <a:off x="3746500" y="4556125"/>
            <a:ext cx="212725" cy="18256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3736975" y="4581525"/>
            <a:ext cx="180975" cy="96361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3736975" y="4552950"/>
            <a:ext cx="295275" cy="5461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101"/>
          <p:cNvSpPr/>
          <p:nvPr/>
        </p:nvSpPr>
        <p:spPr>
          <a:xfrm>
            <a:off x="3900488" y="4206875"/>
            <a:ext cx="631825" cy="669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" name="Freeform 102"/>
          <p:cNvSpPr/>
          <p:nvPr/>
        </p:nvSpPr>
        <p:spPr>
          <a:xfrm>
            <a:off x="2432050" y="4192588"/>
            <a:ext cx="1739900" cy="95250"/>
          </a:xfrm>
          <a:custGeom>
            <a:avLst/>
            <a:gdLst>
              <a:gd name="connsiteX0" fmla="*/ 1740023 w 1740023"/>
              <a:gd name="connsiteY0" fmla="*/ 14963 h 94862"/>
              <a:gd name="connsiteX1" fmla="*/ 1091953 w 1740023"/>
              <a:gd name="connsiteY1" fmla="*/ 6085 h 94862"/>
              <a:gd name="connsiteX2" fmla="*/ 0 w 1740023"/>
              <a:gd name="connsiteY2" fmla="*/ 94862 h 94862"/>
              <a:gd name="connsiteX3" fmla="*/ 0 w 1740023"/>
              <a:gd name="connsiteY3" fmla="*/ 94862 h 94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023" h="94862">
                <a:moveTo>
                  <a:pt x="1740023" y="14963"/>
                </a:moveTo>
                <a:cubicBezTo>
                  <a:pt x="1560990" y="3865"/>
                  <a:pt x="1381957" y="-7232"/>
                  <a:pt x="1091953" y="6085"/>
                </a:cubicBezTo>
                <a:cubicBezTo>
                  <a:pt x="801949" y="19402"/>
                  <a:pt x="0" y="94862"/>
                  <a:pt x="0" y="94862"/>
                </a:cubicBezTo>
                <a:lnTo>
                  <a:pt x="0" y="9486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08" name="Straight Arrow Connector 107"/>
          <p:cNvCxnSpPr/>
          <p:nvPr/>
        </p:nvCxnSpPr>
        <p:spPr>
          <a:xfrm flipH="1" flipV="1">
            <a:off x="4278313" y="5245100"/>
            <a:ext cx="817562" cy="8350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H="1" flipV="1">
            <a:off x="4171950" y="5737225"/>
            <a:ext cx="839788" cy="3429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4941888" y="5751513"/>
            <a:ext cx="2257425" cy="9779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the tuples in these k buckets save two disk I/O’s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4A7F27-C5C0-F793-DAD7-4103E1740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452593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014A8E-DEBB-4961-9B9E-D10420C6BE0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094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183AF68-5B3C-4EDF-B351-2D8ED39ACB1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1094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1099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1100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1100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1100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100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1100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21100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1100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1100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10949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210995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10996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0953" name="TextBox 7"/>
          <p:cNvSpPr txBox="1">
            <a:spLocks noChangeArrowheads="1"/>
          </p:cNvSpPr>
          <p:nvPr/>
        </p:nvSpPr>
        <p:spPr bwMode="auto">
          <a:xfrm>
            <a:off x="458788" y="1289050"/>
            <a:ext cx="5067300" cy="2227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(k) buckets should be left in M?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Does not matter. More critical is the amount of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M space used for holding these buckets;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larger k → smaller bucket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→ more buckets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→ more bucket blocks in M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→ less M space for holding buckets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these buckets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959225" y="4651375"/>
            <a:ext cx="473075" cy="17303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10961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0962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2854325" y="4537075"/>
            <a:ext cx="887413" cy="190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2381250" y="4219575"/>
            <a:ext cx="920750" cy="619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0966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73" name="Rectangle 72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895414" y="4725416"/>
              <a:ext cx="635975" cy="75900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199243" y="4875549"/>
              <a:ext cx="645538" cy="671427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D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552110" y="4591965"/>
              <a:ext cx="634381" cy="94875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210988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210967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9" name="Rectangle 78"/>
          <p:cNvSpPr/>
          <p:nvPr/>
        </p:nvSpPr>
        <p:spPr>
          <a:xfrm>
            <a:off x="912813" y="5326063"/>
            <a:ext cx="617537" cy="614362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189163" y="5337175"/>
            <a:ext cx="642937" cy="5984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557338" y="5322888"/>
            <a:ext cx="609600" cy="6175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10971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8" name="Straight Arrow Connector 87"/>
          <p:cNvCxnSpPr/>
          <p:nvPr/>
        </p:nvCxnSpPr>
        <p:spPr>
          <a:xfrm flipV="1">
            <a:off x="3741738" y="4333875"/>
            <a:ext cx="217487" cy="2032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endCxn id="52" idx="1"/>
          </p:cNvCxnSpPr>
          <p:nvPr/>
        </p:nvCxnSpPr>
        <p:spPr>
          <a:xfrm flipV="1">
            <a:off x="3736975" y="4548188"/>
            <a:ext cx="222250" cy="95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endCxn id="53" idx="1"/>
          </p:cNvCxnSpPr>
          <p:nvPr/>
        </p:nvCxnSpPr>
        <p:spPr>
          <a:xfrm>
            <a:off x="3746500" y="4556125"/>
            <a:ext cx="212725" cy="18256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3736975" y="4581525"/>
            <a:ext cx="180975" cy="96361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3736975" y="4552950"/>
            <a:ext cx="295275" cy="5461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101"/>
          <p:cNvSpPr/>
          <p:nvPr/>
        </p:nvSpPr>
        <p:spPr>
          <a:xfrm>
            <a:off x="3900488" y="4206875"/>
            <a:ext cx="631825" cy="669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" name="Freeform 102"/>
          <p:cNvSpPr/>
          <p:nvPr/>
        </p:nvSpPr>
        <p:spPr>
          <a:xfrm>
            <a:off x="2432050" y="4192588"/>
            <a:ext cx="1739900" cy="95250"/>
          </a:xfrm>
          <a:custGeom>
            <a:avLst/>
            <a:gdLst>
              <a:gd name="connsiteX0" fmla="*/ 1740023 w 1740023"/>
              <a:gd name="connsiteY0" fmla="*/ 14963 h 94862"/>
              <a:gd name="connsiteX1" fmla="*/ 1091953 w 1740023"/>
              <a:gd name="connsiteY1" fmla="*/ 6085 h 94862"/>
              <a:gd name="connsiteX2" fmla="*/ 0 w 1740023"/>
              <a:gd name="connsiteY2" fmla="*/ 94862 h 94862"/>
              <a:gd name="connsiteX3" fmla="*/ 0 w 1740023"/>
              <a:gd name="connsiteY3" fmla="*/ 94862 h 94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023" h="94862">
                <a:moveTo>
                  <a:pt x="1740023" y="14963"/>
                </a:moveTo>
                <a:cubicBezTo>
                  <a:pt x="1560990" y="3865"/>
                  <a:pt x="1381957" y="-7232"/>
                  <a:pt x="1091953" y="6085"/>
                </a:cubicBezTo>
                <a:cubicBezTo>
                  <a:pt x="801949" y="19402"/>
                  <a:pt x="0" y="94862"/>
                  <a:pt x="0" y="94862"/>
                </a:cubicBezTo>
                <a:lnTo>
                  <a:pt x="0" y="9486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08" name="Straight Arrow Connector 107"/>
          <p:cNvCxnSpPr/>
          <p:nvPr/>
        </p:nvCxnSpPr>
        <p:spPr>
          <a:xfrm flipH="1" flipV="1">
            <a:off x="4278313" y="5245100"/>
            <a:ext cx="817562" cy="8350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H="1" flipV="1">
            <a:off x="4171950" y="5737225"/>
            <a:ext cx="839788" cy="3429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4941888" y="5751513"/>
            <a:ext cx="2257425" cy="9779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the tuples in these k buckets save two disk I/O’s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5CEDBF-7B13-487D-ABFB-C6B950780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3430537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AF4072-6C91-4ABD-A47A-F782797BBB7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299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816906E-88C9-4F02-8B10-E78A6EFD3EF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1299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1304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1304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1305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1305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305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1305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21305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1305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1304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12997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213043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13044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3001" name="TextBox 7"/>
          <p:cNvSpPr txBox="1">
            <a:spLocks noChangeArrowheads="1"/>
          </p:cNvSpPr>
          <p:nvPr/>
        </p:nvSpPr>
        <p:spPr bwMode="auto">
          <a:xfrm>
            <a:off x="458788" y="1289050"/>
            <a:ext cx="5067300" cy="2227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(k) buckets should be left in M?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Does not matter. More critical is the amount of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M space used for holding these buckets;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larger k → smaller bucket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→ more buckets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→ more bucket blocks in M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→ less M space for holding buckets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So k should be as small as possible: 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 = 1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these buckets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959225" y="4651375"/>
            <a:ext cx="473075" cy="17303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13009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3010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2854325" y="4537075"/>
            <a:ext cx="887413" cy="190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2381250" y="4219575"/>
            <a:ext cx="920750" cy="619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3014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73" name="Rectangle 72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895414" y="4725416"/>
              <a:ext cx="635975" cy="75900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199243" y="4875549"/>
              <a:ext cx="645538" cy="671427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D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552110" y="4591965"/>
              <a:ext cx="634381" cy="94875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213036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213015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9" name="Rectangle 78"/>
          <p:cNvSpPr/>
          <p:nvPr/>
        </p:nvSpPr>
        <p:spPr>
          <a:xfrm>
            <a:off x="912813" y="5326063"/>
            <a:ext cx="617537" cy="614362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189163" y="5337175"/>
            <a:ext cx="642937" cy="5984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557338" y="5322888"/>
            <a:ext cx="609600" cy="6175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13019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8" name="Straight Arrow Connector 87"/>
          <p:cNvCxnSpPr/>
          <p:nvPr/>
        </p:nvCxnSpPr>
        <p:spPr>
          <a:xfrm flipV="1">
            <a:off x="3741738" y="4333875"/>
            <a:ext cx="217487" cy="2032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endCxn id="52" idx="1"/>
          </p:cNvCxnSpPr>
          <p:nvPr/>
        </p:nvCxnSpPr>
        <p:spPr>
          <a:xfrm flipV="1">
            <a:off x="3736975" y="4548188"/>
            <a:ext cx="222250" cy="95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endCxn id="53" idx="1"/>
          </p:cNvCxnSpPr>
          <p:nvPr/>
        </p:nvCxnSpPr>
        <p:spPr>
          <a:xfrm>
            <a:off x="3746500" y="4556125"/>
            <a:ext cx="212725" cy="18256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3736975" y="4581525"/>
            <a:ext cx="180975" cy="96361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3736975" y="4552950"/>
            <a:ext cx="295275" cy="5461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101"/>
          <p:cNvSpPr/>
          <p:nvPr/>
        </p:nvSpPr>
        <p:spPr>
          <a:xfrm>
            <a:off x="3900488" y="4206875"/>
            <a:ext cx="631825" cy="669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" name="Freeform 102"/>
          <p:cNvSpPr/>
          <p:nvPr/>
        </p:nvSpPr>
        <p:spPr>
          <a:xfrm>
            <a:off x="2432050" y="4192588"/>
            <a:ext cx="1739900" cy="95250"/>
          </a:xfrm>
          <a:custGeom>
            <a:avLst/>
            <a:gdLst>
              <a:gd name="connsiteX0" fmla="*/ 1740023 w 1740023"/>
              <a:gd name="connsiteY0" fmla="*/ 14963 h 94862"/>
              <a:gd name="connsiteX1" fmla="*/ 1091953 w 1740023"/>
              <a:gd name="connsiteY1" fmla="*/ 6085 h 94862"/>
              <a:gd name="connsiteX2" fmla="*/ 0 w 1740023"/>
              <a:gd name="connsiteY2" fmla="*/ 94862 h 94862"/>
              <a:gd name="connsiteX3" fmla="*/ 0 w 1740023"/>
              <a:gd name="connsiteY3" fmla="*/ 94862 h 94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023" h="94862">
                <a:moveTo>
                  <a:pt x="1740023" y="14963"/>
                </a:moveTo>
                <a:cubicBezTo>
                  <a:pt x="1560990" y="3865"/>
                  <a:pt x="1381957" y="-7232"/>
                  <a:pt x="1091953" y="6085"/>
                </a:cubicBezTo>
                <a:cubicBezTo>
                  <a:pt x="801949" y="19402"/>
                  <a:pt x="0" y="94862"/>
                  <a:pt x="0" y="94862"/>
                </a:cubicBezTo>
                <a:lnTo>
                  <a:pt x="0" y="9486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08" name="Straight Arrow Connector 107"/>
          <p:cNvCxnSpPr/>
          <p:nvPr/>
        </p:nvCxnSpPr>
        <p:spPr>
          <a:xfrm flipH="1" flipV="1">
            <a:off x="4278313" y="5245100"/>
            <a:ext cx="817562" cy="8350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H="1" flipV="1">
            <a:off x="4171950" y="5737225"/>
            <a:ext cx="839788" cy="3429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4941888" y="5751513"/>
            <a:ext cx="2257425" cy="9779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the tuples in these k buckets save two disk I/O’s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2DCFD6-BE98-DEAE-408E-8E39EF5A9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1783064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B668EA-CF14-4417-BA0B-96067BDB1AD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4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24C5455-53AE-4C30-8339-9B02A8D0072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1504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1509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1509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1509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1510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10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1510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21509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1510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1509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15045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215091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15092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5049" name="TextBox 7"/>
          <p:cNvSpPr txBox="1">
            <a:spLocks noChangeArrowheads="1"/>
          </p:cNvSpPr>
          <p:nvPr/>
        </p:nvSpPr>
        <p:spPr bwMode="auto">
          <a:xfrm>
            <a:off x="458788" y="1289050"/>
            <a:ext cx="5067300" cy="2227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(k) buckets should be left in M?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Does not matter. More critical is the amount of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M space used for holding these buckets;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larger k → smaller bucket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→ more buckets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→ more bucket blocks in M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→ less M space for holding buckets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So k should be as small as possible: 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 = 1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these buckets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968750" y="4651375"/>
            <a:ext cx="473075" cy="17303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15057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5058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2854325" y="4537075"/>
            <a:ext cx="887413" cy="190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2381250" y="4219575"/>
            <a:ext cx="920750" cy="619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 bwMode="auto"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4" name="Rectangle 73"/>
          <p:cNvSpPr/>
          <p:nvPr/>
        </p:nvSpPr>
        <p:spPr bwMode="auto">
          <a:xfrm>
            <a:off x="903288" y="4624388"/>
            <a:ext cx="530225" cy="577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75" name="Rectangle 74"/>
          <p:cNvSpPr/>
          <p:nvPr/>
        </p:nvSpPr>
        <p:spPr bwMode="auto">
          <a:xfrm>
            <a:off x="2332038" y="4729163"/>
            <a:ext cx="512762" cy="511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76" name="Rectangle 75"/>
          <p:cNvSpPr/>
          <p:nvPr/>
        </p:nvSpPr>
        <p:spPr bwMode="auto">
          <a:xfrm>
            <a:off x="1914525" y="4602163"/>
            <a:ext cx="392113" cy="615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15066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9" name="Rectangle 78"/>
          <p:cNvSpPr/>
          <p:nvPr/>
        </p:nvSpPr>
        <p:spPr>
          <a:xfrm>
            <a:off x="912813" y="5326063"/>
            <a:ext cx="520700" cy="614362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306638" y="5337175"/>
            <a:ext cx="525462" cy="5984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447800" y="5322888"/>
            <a:ext cx="442913" cy="6175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771900" y="5048250"/>
            <a:ext cx="660400" cy="8763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8" name="Straight Arrow Connector 87"/>
          <p:cNvCxnSpPr/>
          <p:nvPr/>
        </p:nvCxnSpPr>
        <p:spPr>
          <a:xfrm flipV="1">
            <a:off x="3741738" y="4333875"/>
            <a:ext cx="217487" cy="2032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endCxn id="52" idx="1"/>
          </p:cNvCxnSpPr>
          <p:nvPr/>
        </p:nvCxnSpPr>
        <p:spPr>
          <a:xfrm flipV="1">
            <a:off x="3736975" y="4548188"/>
            <a:ext cx="222250" cy="95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endCxn id="53" idx="1"/>
          </p:cNvCxnSpPr>
          <p:nvPr/>
        </p:nvCxnSpPr>
        <p:spPr>
          <a:xfrm>
            <a:off x="3756025" y="4556125"/>
            <a:ext cx="212725" cy="18256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3736975" y="4581525"/>
            <a:ext cx="180975" cy="96361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endCxn id="112" idx="1"/>
          </p:cNvCxnSpPr>
          <p:nvPr/>
        </p:nvCxnSpPr>
        <p:spPr>
          <a:xfrm>
            <a:off x="3736975" y="4552950"/>
            <a:ext cx="233363" cy="3810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Freeform 102"/>
          <p:cNvSpPr/>
          <p:nvPr/>
        </p:nvSpPr>
        <p:spPr>
          <a:xfrm>
            <a:off x="2432050" y="4192588"/>
            <a:ext cx="1739900" cy="95250"/>
          </a:xfrm>
          <a:custGeom>
            <a:avLst/>
            <a:gdLst>
              <a:gd name="connsiteX0" fmla="*/ 1740023 w 1740023"/>
              <a:gd name="connsiteY0" fmla="*/ 14963 h 94862"/>
              <a:gd name="connsiteX1" fmla="*/ 1091953 w 1740023"/>
              <a:gd name="connsiteY1" fmla="*/ 6085 h 94862"/>
              <a:gd name="connsiteX2" fmla="*/ 0 w 1740023"/>
              <a:gd name="connsiteY2" fmla="*/ 94862 h 94862"/>
              <a:gd name="connsiteX3" fmla="*/ 0 w 1740023"/>
              <a:gd name="connsiteY3" fmla="*/ 94862 h 94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023" h="94862">
                <a:moveTo>
                  <a:pt x="1740023" y="14963"/>
                </a:moveTo>
                <a:cubicBezTo>
                  <a:pt x="1560990" y="3865"/>
                  <a:pt x="1381957" y="-7232"/>
                  <a:pt x="1091953" y="6085"/>
                </a:cubicBezTo>
                <a:cubicBezTo>
                  <a:pt x="801949" y="19402"/>
                  <a:pt x="0" y="94862"/>
                  <a:pt x="0" y="94862"/>
                </a:cubicBezTo>
                <a:lnTo>
                  <a:pt x="0" y="9486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10" name="Straight Arrow Connector 109"/>
          <p:cNvCxnSpPr/>
          <p:nvPr/>
        </p:nvCxnSpPr>
        <p:spPr>
          <a:xfrm flipH="1" flipV="1">
            <a:off x="4171950" y="5737225"/>
            <a:ext cx="839788" cy="3429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4941888" y="5751513"/>
            <a:ext cx="2257425" cy="9779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tuples in this bucket save two disk I/O’s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3970338" y="4848225"/>
            <a:ext cx="473075" cy="17303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3892550" y="4187825"/>
            <a:ext cx="657225" cy="9255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6" name="Rectangle 115"/>
          <p:cNvSpPr/>
          <p:nvPr/>
        </p:nvSpPr>
        <p:spPr bwMode="auto">
          <a:xfrm>
            <a:off x="1460500" y="4506913"/>
            <a:ext cx="439738" cy="72231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15082" name="TextBox 49"/>
          <p:cNvSpPr txBox="1">
            <a:spLocks noChangeArrowheads="1"/>
          </p:cNvSpPr>
          <p:nvPr/>
        </p:nvSpPr>
        <p:spPr bwMode="auto">
          <a:xfrm>
            <a:off x="1733550" y="471170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1876425" y="5334000"/>
            <a:ext cx="441325" cy="61753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15084" name="TextBox 49"/>
          <p:cNvSpPr txBox="1">
            <a:spLocks noChangeArrowheads="1"/>
          </p:cNvSpPr>
          <p:nvPr/>
        </p:nvSpPr>
        <p:spPr bwMode="auto">
          <a:xfrm>
            <a:off x="1698625" y="5457825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60C220-0477-B0B2-2DFA-2529486A3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775571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649F5D-EFF5-3746-4EFC-06EAD929B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1139820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38" name="TextBox 6">
            <a:extLst>
              <a:ext uri="{FF2B5EF4-FFF2-40B4-BE49-F238E27FC236}">
                <a16:creationId xmlns:a16="http://schemas.microsoft.com/office/drawing/2014/main" id="{0217393F-AC40-4FD8-B184-A47F8008D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88594C-9316-B028-B905-DD2377156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3228742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041224" y="5746196"/>
            <a:ext cx="3569450" cy="4000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3" name="Rectangle 72"/>
          <p:cNvSpPr/>
          <p:nvPr/>
        </p:nvSpPr>
        <p:spPr bwMode="auto">
          <a:xfrm>
            <a:off x="1042813" y="5192883"/>
            <a:ext cx="3569453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1464" name="TextBox 49"/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sp>
        <p:nvSpPr>
          <p:cNvPr id="231466" name="TextBox 49"/>
          <p:cNvSpPr txBox="1">
            <a:spLocks noChangeArrowheads="1"/>
          </p:cNvSpPr>
          <p:nvPr/>
        </p:nvSpPr>
        <p:spPr bwMode="auto">
          <a:xfrm>
            <a:off x="2656882" y="5762637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6">
            <a:extLst>
              <a:ext uri="{FF2B5EF4-FFF2-40B4-BE49-F238E27FC236}">
                <a16:creationId xmlns:a16="http://schemas.microsoft.com/office/drawing/2014/main" id="{0217393F-AC40-4FD8-B184-A47F8008D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052737-048E-4903-95AB-E09E9A256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595682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5712946-A355-45C3-B6F6-365275FAF8EE}"/>
              </a:ext>
            </a:extLst>
          </p:cNvPr>
          <p:cNvCxnSpPr>
            <a:cxnSpLocks/>
            <a:stCxn id="39" idx="3"/>
            <a:endCxn id="68" idx="1"/>
          </p:cNvCxnSpPr>
          <p:nvPr/>
        </p:nvCxnSpPr>
        <p:spPr>
          <a:xfrm flipV="1">
            <a:off x="4610674" y="5277993"/>
            <a:ext cx="1699371" cy="6682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117EFB3C-548B-4EA1-B551-4D26B7BA5532}"/>
              </a:ext>
            </a:extLst>
          </p:cNvPr>
          <p:cNvSpPr/>
          <p:nvPr/>
        </p:nvSpPr>
        <p:spPr>
          <a:xfrm>
            <a:off x="1041224" y="5746196"/>
            <a:ext cx="3569450" cy="4000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85352AD-2B13-49E0-8EF7-9776449ADE5F}"/>
              </a:ext>
            </a:extLst>
          </p:cNvPr>
          <p:cNvSpPr/>
          <p:nvPr/>
        </p:nvSpPr>
        <p:spPr bwMode="auto">
          <a:xfrm>
            <a:off x="1042813" y="5192883"/>
            <a:ext cx="3569453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TextBox 49">
            <a:extLst>
              <a:ext uri="{FF2B5EF4-FFF2-40B4-BE49-F238E27FC236}">
                <a16:creationId xmlns:a16="http://schemas.microsoft.com/office/drawing/2014/main" id="{75199C9B-5B1F-4F09-BC78-48CDF3594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sp>
        <p:nvSpPr>
          <p:cNvPr id="42" name="TextBox 49">
            <a:extLst>
              <a:ext uri="{FF2B5EF4-FFF2-40B4-BE49-F238E27FC236}">
                <a16:creationId xmlns:a16="http://schemas.microsoft.com/office/drawing/2014/main" id="{51362A27-6F34-4286-9AF6-E70E6C8EE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762637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43" name="TextBox 6">
            <a:extLst>
              <a:ext uri="{FF2B5EF4-FFF2-40B4-BE49-F238E27FC236}">
                <a16:creationId xmlns:a16="http://schemas.microsoft.com/office/drawing/2014/main" id="{38B22E00-91E2-4FFF-AF02-E39085831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77BEA6-B4EE-C573-B40E-C03ACA329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3793631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D12F48-99CE-4E0E-A94D-47DB48D2BF25}"/>
              </a:ext>
            </a:extLst>
          </p:cNvPr>
          <p:cNvSpPr/>
          <p:nvPr/>
        </p:nvSpPr>
        <p:spPr>
          <a:xfrm>
            <a:off x="6491908" y="4442883"/>
            <a:ext cx="725102" cy="210452"/>
          </a:xfrm>
          <a:prstGeom prst="rect">
            <a:avLst/>
          </a:prstGeom>
          <a:solidFill>
            <a:srgbClr val="FFC00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40F4245-BFAF-4B4A-8BBA-D036A0CCD334}"/>
              </a:ext>
            </a:extLst>
          </p:cNvPr>
          <p:cNvSpPr/>
          <p:nvPr/>
        </p:nvSpPr>
        <p:spPr>
          <a:xfrm>
            <a:off x="6498456" y="4663693"/>
            <a:ext cx="725102" cy="21045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9C55953-A196-48E9-8CBD-A63220552C28}"/>
              </a:ext>
            </a:extLst>
          </p:cNvPr>
          <p:cNvSpPr/>
          <p:nvPr/>
        </p:nvSpPr>
        <p:spPr>
          <a:xfrm>
            <a:off x="6496070" y="4866715"/>
            <a:ext cx="725102" cy="2104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EF0B097-5A5C-4A38-8358-01AB6BEB049E}"/>
              </a:ext>
            </a:extLst>
          </p:cNvPr>
          <p:cNvSpPr/>
          <p:nvPr/>
        </p:nvSpPr>
        <p:spPr>
          <a:xfrm>
            <a:off x="6494481" y="5081716"/>
            <a:ext cx="725102" cy="2104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A8CAB27-A5D3-4B55-BB23-DA181209A348}"/>
              </a:ext>
            </a:extLst>
          </p:cNvPr>
          <p:cNvSpPr/>
          <p:nvPr/>
        </p:nvSpPr>
        <p:spPr>
          <a:xfrm>
            <a:off x="6494481" y="5289559"/>
            <a:ext cx="725102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431D11B-0746-41F9-B42E-978A35BF03A3}"/>
              </a:ext>
            </a:extLst>
          </p:cNvPr>
          <p:cNvCxnSpPr>
            <a:cxnSpLocks/>
          </p:cNvCxnSpPr>
          <p:nvPr/>
        </p:nvCxnSpPr>
        <p:spPr>
          <a:xfrm flipV="1">
            <a:off x="6405739" y="4518684"/>
            <a:ext cx="227012" cy="71675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62D9B74-3955-4950-A2A9-6BD903DB966C}"/>
              </a:ext>
            </a:extLst>
          </p:cNvPr>
          <p:cNvCxnSpPr>
            <a:cxnSpLocks/>
          </p:cNvCxnSpPr>
          <p:nvPr/>
        </p:nvCxnSpPr>
        <p:spPr>
          <a:xfrm flipV="1">
            <a:off x="6400976" y="4749687"/>
            <a:ext cx="319533" cy="50639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0DAFB92-1559-4DEB-BBBB-068E9A1D8192}"/>
              </a:ext>
            </a:extLst>
          </p:cNvPr>
          <p:cNvCxnSpPr>
            <a:cxnSpLocks/>
          </p:cNvCxnSpPr>
          <p:nvPr/>
        </p:nvCxnSpPr>
        <p:spPr>
          <a:xfrm flipV="1">
            <a:off x="6420026" y="4970176"/>
            <a:ext cx="348184" cy="28431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3B80FC8-64F8-4D09-A18E-B766AA91BA09}"/>
              </a:ext>
            </a:extLst>
          </p:cNvPr>
          <p:cNvCxnSpPr>
            <a:cxnSpLocks/>
          </p:cNvCxnSpPr>
          <p:nvPr/>
        </p:nvCxnSpPr>
        <p:spPr>
          <a:xfrm>
            <a:off x="6409522" y="5254250"/>
            <a:ext cx="341484" cy="31506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AD12D99-ADDC-4E39-820A-0A2C527E7C59}"/>
              </a:ext>
            </a:extLst>
          </p:cNvPr>
          <p:cNvCxnSpPr>
            <a:cxnSpLocks/>
          </p:cNvCxnSpPr>
          <p:nvPr/>
        </p:nvCxnSpPr>
        <p:spPr>
          <a:xfrm flipV="1">
            <a:off x="6400976" y="5184168"/>
            <a:ext cx="341484" cy="6714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FE82B938-D179-4D52-AB65-91A272075AA8}"/>
              </a:ext>
            </a:extLst>
          </p:cNvPr>
          <p:cNvSpPr/>
          <p:nvPr/>
        </p:nvSpPr>
        <p:spPr>
          <a:xfrm>
            <a:off x="1041224" y="5746196"/>
            <a:ext cx="3569450" cy="4000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84529B5-F6AD-43AF-9BFC-72309C37A842}"/>
              </a:ext>
            </a:extLst>
          </p:cNvPr>
          <p:cNvSpPr/>
          <p:nvPr/>
        </p:nvSpPr>
        <p:spPr bwMode="auto">
          <a:xfrm>
            <a:off x="1042813" y="5192883"/>
            <a:ext cx="3569453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TextBox 49">
            <a:extLst>
              <a:ext uri="{FF2B5EF4-FFF2-40B4-BE49-F238E27FC236}">
                <a16:creationId xmlns:a16="http://schemas.microsoft.com/office/drawing/2014/main" id="{2529826A-B97E-4CA6-B016-DC10DFC7E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sp>
        <p:nvSpPr>
          <p:cNvPr id="61" name="TextBox 49">
            <a:extLst>
              <a:ext uri="{FF2B5EF4-FFF2-40B4-BE49-F238E27FC236}">
                <a16:creationId xmlns:a16="http://schemas.microsoft.com/office/drawing/2014/main" id="{67973749-AD70-4D2C-B1F9-F023802C2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762637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50E26D9-B48E-460E-99C5-2DEC36C4F651}"/>
              </a:ext>
            </a:extLst>
          </p:cNvPr>
          <p:cNvCxnSpPr>
            <a:cxnSpLocks/>
          </p:cNvCxnSpPr>
          <p:nvPr/>
        </p:nvCxnSpPr>
        <p:spPr>
          <a:xfrm flipV="1">
            <a:off x="4610674" y="5277993"/>
            <a:ext cx="1699371" cy="6682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">
            <a:extLst>
              <a:ext uri="{FF2B5EF4-FFF2-40B4-BE49-F238E27FC236}">
                <a16:creationId xmlns:a16="http://schemas.microsoft.com/office/drawing/2014/main" id="{689EA329-321F-432E-ACB6-1A74E3B01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21C95F-066E-9BB5-2975-996E968F3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4074281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B995D80E-CB9B-491D-8254-EFCF4F0FFF18}"/>
              </a:ext>
            </a:extLst>
          </p:cNvPr>
          <p:cNvSpPr/>
          <p:nvPr/>
        </p:nvSpPr>
        <p:spPr>
          <a:xfrm>
            <a:off x="1041224" y="5746196"/>
            <a:ext cx="2402728" cy="4000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D12F48-99CE-4E0E-A94D-47DB48D2BF25}"/>
              </a:ext>
            </a:extLst>
          </p:cNvPr>
          <p:cNvSpPr/>
          <p:nvPr/>
        </p:nvSpPr>
        <p:spPr>
          <a:xfrm>
            <a:off x="6491908" y="4442883"/>
            <a:ext cx="725102" cy="210452"/>
          </a:xfrm>
          <a:prstGeom prst="rect">
            <a:avLst/>
          </a:prstGeom>
          <a:solidFill>
            <a:srgbClr val="FFC00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40F4245-BFAF-4B4A-8BBA-D036A0CCD334}"/>
              </a:ext>
            </a:extLst>
          </p:cNvPr>
          <p:cNvSpPr/>
          <p:nvPr/>
        </p:nvSpPr>
        <p:spPr>
          <a:xfrm>
            <a:off x="6498456" y="4663693"/>
            <a:ext cx="725102" cy="21045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9C55953-A196-48E9-8CBD-A63220552C28}"/>
              </a:ext>
            </a:extLst>
          </p:cNvPr>
          <p:cNvSpPr/>
          <p:nvPr/>
        </p:nvSpPr>
        <p:spPr>
          <a:xfrm>
            <a:off x="6496070" y="4866715"/>
            <a:ext cx="725102" cy="2104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EF0B097-5A5C-4A38-8358-01AB6BEB049E}"/>
              </a:ext>
            </a:extLst>
          </p:cNvPr>
          <p:cNvSpPr/>
          <p:nvPr/>
        </p:nvSpPr>
        <p:spPr>
          <a:xfrm>
            <a:off x="6494481" y="5081716"/>
            <a:ext cx="725102" cy="2104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A8CAB27-A5D3-4B55-BB23-DA181209A348}"/>
              </a:ext>
            </a:extLst>
          </p:cNvPr>
          <p:cNvSpPr/>
          <p:nvPr/>
        </p:nvSpPr>
        <p:spPr>
          <a:xfrm>
            <a:off x="6494481" y="5289559"/>
            <a:ext cx="725102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21AF257-A517-4700-8E15-6254E1DF2F32}"/>
              </a:ext>
            </a:extLst>
          </p:cNvPr>
          <p:cNvGrpSpPr/>
          <p:nvPr/>
        </p:nvGrpSpPr>
        <p:grpSpPr>
          <a:xfrm>
            <a:off x="6400976" y="4518684"/>
            <a:ext cx="367234" cy="1050628"/>
            <a:chOff x="6400976" y="4518684"/>
            <a:chExt cx="367234" cy="1050628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4431D11B-0746-41F9-B42E-978A35BF03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5739" y="4518684"/>
              <a:ext cx="227012" cy="71675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262D9B74-3955-4950-A2A9-6BD903DB96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4749687"/>
              <a:ext cx="319533" cy="50639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50DAFB92-1559-4DEB-BBBB-068E9A1D81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20026" y="4970176"/>
              <a:ext cx="348184" cy="28431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63B80FC8-64F8-4D09-A18E-B766AA91BA09}"/>
                </a:ext>
              </a:extLst>
            </p:cNvPr>
            <p:cNvCxnSpPr>
              <a:cxnSpLocks/>
            </p:cNvCxnSpPr>
            <p:nvPr/>
          </p:nvCxnSpPr>
          <p:spPr>
            <a:xfrm>
              <a:off x="6409522" y="5254250"/>
              <a:ext cx="341484" cy="31506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0AD12D99-ADDC-4E39-820A-0A2C527E7C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5184168"/>
              <a:ext cx="341484" cy="6714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5023673"/>
            <a:ext cx="908748" cy="16266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956635"/>
            <a:ext cx="870706" cy="228671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5033120"/>
            <a:ext cx="870706" cy="14520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3754535" y="4948793"/>
            <a:ext cx="870706" cy="22867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6A52D74-92DA-495D-B4A2-7CC6B090243A}"/>
              </a:ext>
            </a:extLst>
          </p:cNvPr>
          <p:cNvSpPr/>
          <p:nvPr/>
        </p:nvSpPr>
        <p:spPr>
          <a:xfrm>
            <a:off x="6409522" y="4360639"/>
            <a:ext cx="897279" cy="98314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98F83D4-3890-4967-AB04-A2354A83F2B4}"/>
              </a:ext>
            </a:extLst>
          </p:cNvPr>
          <p:cNvCxnSpPr>
            <a:cxnSpLocks/>
            <a:endCxn id="43" idx="3"/>
          </p:cNvCxnSpPr>
          <p:nvPr/>
        </p:nvCxnSpPr>
        <p:spPr>
          <a:xfrm flipH="1">
            <a:off x="4627321" y="4803046"/>
            <a:ext cx="1775544" cy="1832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39B640D6-E91D-4354-BC55-0482192D952A}"/>
              </a:ext>
            </a:extLst>
          </p:cNvPr>
          <p:cNvSpPr/>
          <p:nvPr/>
        </p:nvSpPr>
        <p:spPr bwMode="auto">
          <a:xfrm>
            <a:off x="1042813" y="5192883"/>
            <a:ext cx="3569453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762637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1783FA8-F329-402D-BE38-79599D8DCFEB}"/>
              </a:ext>
            </a:extLst>
          </p:cNvPr>
          <p:cNvSpPr/>
          <p:nvPr/>
        </p:nvSpPr>
        <p:spPr>
          <a:xfrm>
            <a:off x="3472113" y="5779114"/>
            <a:ext cx="1153128" cy="3681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E6E0E6F2-1A92-460E-86F2-08214E1E1E61}"/>
              </a:ext>
            </a:extLst>
          </p:cNvPr>
          <p:cNvCxnSpPr>
            <a:cxnSpLocks/>
            <a:stCxn id="64" idx="3"/>
          </p:cNvCxnSpPr>
          <p:nvPr/>
        </p:nvCxnSpPr>
        <p:spPr>
          <a:xfrm flipV="1">
            <a:off x="3443952" y="5277993"/>
            <a:ext cx="2866093" cy="6682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">
            <a:extLst>
              <a:ext uri="{FF2B5EF4-FFF2-40B4-BE49-F238E27FC236}">
                <a16:creationId xmlns:a16="http://schemas.microsoft.com/office/drawing/2014/main" id="{9C096121-D60B-42BF-B1DC-8D87B23D7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45978A-0AB0-C16A-2BE9-F179947FD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4187929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3754535" y="4796501"/>
            <a:ext cx="870706" cy="38096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9B640D6-E91D-4354-BC55-0482192D952A}"/>
              </a:ext>
            </a:extLst>
          </p:cNvPr>
          <p:cNvSpPr/>
          <p:nvPr/>
        </p:nvSpPr>
        <p:spPr bwMode="auto">
          <a:xfrm>
            <a:off x="1042813" y="5192883"/>
            <a:ext cx="3569453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1783FA8-F329-402D-BE38-79599D8DCFEB}"/>
              </a:ext>
            </a:extLst>
          </p:cNvPr>
          <p:cNvSpPr/>
          <p:nvPr/>
        </p:nvSpPr>
        <p:spPr>
          <a:xfrm>
            <a:off x="1040241" y="5779114"/>
            <a:ext cx="3585000" cy="3681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5F7F2E1-2527-4B8B-AC17-1C7BC5A47905}"/>
              </a:ext>
            </a:extLst>
          </p:cNvPr>
          <p:cNvSpPr/>
          <p:nvPr/>
        </p:nvSpPr>
        <p:spPr>
          <a:xfrm>
            <a:off x="6494481" y="5289559"/>
            <a:ext cx="725102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6">
            <a:extLst>
              <a:ext uri="{FF2B5EF4-FFF2-40B4-BE49-F238E27FC236}">
                <a16:creationId xmlns:a16="http://schemas.microsoft.com/office/drawing/2014/main" id="{71562801-78DA-4EA9-B0EE-E1276642E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3" name="TextBox 49">
            <a:extLst>
              <a:ext uri="{FF2B5EF4-FFF2-40B4-BE49-F238E27FC236}">
                <a16:creationId xmlns:a16="http://schemas.microsoft.com/office/drawing/2014/main" id="{CAD93228-93A3-464B-A60D-8EAA5EF56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669" y="5734333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gray</a:t>
            </a:r>
            <a:endParaRPr lang="en-US" altLang="en-US" sz="1600" baseline="-25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02DAA1-370F-2FBA-19EF-BD3321BEE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245702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245CE708-3933-48C6-AA3D-B8680DD67E8A}"/>
              </a:ext>
            </a:extLst>
          </p:cNvPr>
          <p:cNvSpPr/>
          <p:nvPr/>
        </p:nvSpPr>
        <p:spPr>
          <a:xfrm>
            <a:off x="6491908" y="4442883"/>
            <a:ext cx="725102" cy="210452"/>
          </a:xfrm>
          <a:prstGeom prst="rect">
            <a:avLst/>
          </a:prstGeom>
          <a:solidFill>
            <a:srgbClr val="FFC00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C079CEC-D7E0-4129-AE3D-6F028BC09BFA}"/>
              </a:ext>
            </a:extLst>
          </p:cNvPr>
          <p:cNvSpPr/>
          <p:nvPr/>
        </p:nvSpPr>
        <p:spPr>
          <a:xfrm>
            <a:off x="6498456" y="4663693"/>
            <a:ext cx="725102" cy="21045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9F5E8C6-4962-40D3-8B58-3567ECA37D80}"/>
              </a:ext>
            </a:extLst>
          </p:cNvPr>
          <p:cNvSpPr/>
          <p:nvPr/>
        </p:nvSpPr>
        <p:spPr>
          <a:xfrm>
            <a:off x="6496070" y="4866715"/>
            <a:ext cx="725102" cy="2104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D86F58B-594E-49D7-A7C5-6B603399CFEE}"/>
              </a:ext>
            </a:extLst>
          </p:cNvPr>
          <p:cNvSpPr/>
          <p:nvPr/>
        </p:nvSpPr>
        <p:spPr>
          <a:xfrm>
            <a:off x="6494481" y="5081716"/>
            <a:ext cx="725102" cy="2104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3754535" y="4796501"/>
            <a:ext cx="870706" cy="38096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9B640D6-E91D-4354-BC55-0482192D952A}"/>
              </a:ext>
            </a:extLst>
          </p:cNvPr>
          <p:cNvSpPr/>
          <p:nvPr/>
        </p:nvSpPr>
        <p:spPr bwMode="auto">
          <a:xfrm>
            <a:off x="1042813" y="5192883"/>
            <a:ext cx="3569453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1783FA8-F329-402D-BE38-79599D8DCFEB}"/>
              </a:ext>
            </a:extLst>
          </p:cNvPr>
          <p:cNvSpPr/>
          <p:nvPr/>
        </p:nvSpPr>
        <p:spPr>
          <a:xfrm>
            <a:off x="1040241" y="5779114"/>
            <a:ext cx="3585000" cy="3681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5F7F2E1-2527-4B8B-AC17-1C7BC5A47905}"/>
              </a:ext>
            </a:extLst>
          </p:cNvPr>
          <p:cNvSpPr/>
          <p:nvPr/>
        </p:nvSpPr>
        <p:spPr>
          <a:xfrm>
            <a:off x="6494481" y="5289559"/>
            <a:ext cx="725102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3A6DAFE-BF32-4EDA-8DF9-7C9817E55EE2}"/>
              </a:ext>
            </a:extLst>
          </p:cNvPr>
          <p:cNvCxnSpPr>
            <a:cxnSpLocks/>
            <a:stCxn id="65" idx="3"/>
          </p:cNvCxnSpPr>
          <p:nvPr/>
        </p:nvCxnSpPr>
        <p:spPr>
          <a:xfrm flipV="1">
            <a:off x="4612266" y="5277993"/>
            <a:ext cx="1697779" cy="2091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548D2BE-6303-4C8E-92D4-1FC26121B6EE}"/>
              </a:ext>
            </a:extLst>
          </p:cNvPr>
          <p:cNvGrpSpPr/>
          <p:nvPr/>
        </p:nvGrpSpPr>
        <p:grpSpPr>
          <a:xfrm>
            <a:off x="6400976" y="4518684"/>
            <a:ext cx="367234" cy="1050628"/>
            <a:chOff x="6400976" y="4518684"/>
            <a:chExt cx="367234" cy="1050628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F339942-0C7B-4CF3-88FC-940CD1F3CA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5739" y="4518684"/>
              <a:ext cx="227012" cy="71675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89E9F92-C5AB-4138-9424-803C362ACE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4749687"/>
              <a:ext cx="319533" cy="50639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F417507-00FD-405C-AA9F-D282C3C6CC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20026" y="4970176"/>
              <a:ext cx="348184" cy="28431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45E1111C-C8AB-46D0-A0BE-F6DE0649E76A}"/>
                </a:ext>
              </a:extLst>
            </p:cNvPr>
            <p:cNvCxnSpPr>
              <a:cxnSpLocks/>
            </p:cNvCxnSpPr>
            <p:nvPr/>
          </p:nvCxnSpPr>
          <p:spPr>
            <a:xfrm>
              <a:off x="6409522" y="5254250"/>
              <a:ext cx="341484" cy="31506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E4AB59F-32A2-40CC-9EC7-8F146A3B25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5184168"/>
              <a:ext cx="341484" cy="6714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5" name="TextBox 49">
            <a:extLst>
              <a:ext uri="{FF2B5EF4-FFF2-40B4-BE49-F238E27FC236}">
                <a16:creationId xmlns:a16="http://schemas.microsoft.com/office/drawing/2014/main" id="{94FFE7C3-181F-465C-96F0-7ACA02732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669" y="5734333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gray</a:t>
            </a:r>
            <a:endParaRPr lang="en-US" altLang="en-US" sz="1600" baseline="-25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D5234D-D802-A477-0047-CEF5A86CF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8124116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245CE708-3933-48C6-AA3D-B8680DD67E8A}"/>
              </a:ext>
            </a:extLst>
          </p:cNvPr>
          <p:cNvSpPr/>
          <p:nvPr/>
        </p:nvSpPr>
        <p:spPr>
          <a:xfrm>
            <a:off x="6491908" y="4442883"/>
            <a:ext cx="725102" cy="210452"/>
          </a:xfrm>
          <a:prstGeom prst="rect">
            <a:avLst/>
          </a:prstGeom>
          <a:solidFill>
            <a:srgbClr val="FFC00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C079CEC-D7E0-4129-AE3D-6F028BC09BFA}"/>
              </a:ext>
            </a:extLst>
          </p:cNvPr>
          <p:cNvSpPr/>
          <p:nvPr/>
        </p:nvSpPr>
        <p:spPr>
          <a:xfrm>
            <a:off x="6498456" y="4663693"/>
            <a:ext cx="725102" cy="21045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9F5E8C6-4962-40D3-8B58-3567ECA37D80}"/>
              </a:ext>
            </a:extLst>
          </p:cNvPr>
          <p:cNvSpPr/>
          <p:nvPr/>
        </p:nvSpPr>
        <p:spPr>
          <a:xfrm>
            <a:off x="6496070" y="4866715"/>
            <a:ext cx="725102" cy="2104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D86F58B-594E-49D7-A7C5-6B603399CFEE}"/>
              </a:ext>
            </a:extLst>
          </p:cNvPr>
          <p:cNvSpPr/>
          <p:nvPr/>
        </p:nvSpPr>
        <p:spPr>
          <a:xfrm>
            <a:off x="6494481" y="5081716"/>
            <a:ext cx="725102" cy="2104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9B640D6-E91D-4354-BC55-0482192D952A}"/>
              </a:ext>
            </a:extLst>
          </p:cNvPr>
          <p:cNvSpPr/>
          <p:nvPr/>
        </p:nvSpPr>
        <p:spPr bwMode="auto">
          <a:xfrm>
            <a:off x="1042814" y="5192883"/>
            <a:ext cx="2554966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56E0A69-DF17-4D11-A2B1-CF9A9E90FB45}"/>
              </a:ext>
            </a:extLst>
          </p:cNvPr>
          <p:cNvGrpSpPr/>
          <p:nvPr/>
        </p:nvGrpSpPr>
        <p:grpSpPr>
          <a:xfrm>
            <a:off x="1047961" y="4778701"/>
            <a:ext cx="3579360" cy="407636"/>
            <a:chOff x="1047961" y="4778701"/>
            <a:chExt cx="3579360" cy="407636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DAEB3A3-C1AE-42E3-8FBF-F48B962E592F}"/>
                </a:ext>
              </a:extLst>
            </p:cNvPr>
            <p:cNvSpPr/>
            <p:nvPr/>
          </p:nvSpPr>
          <p:spPr>
            <a:xfrm>
              <a:off x="1057871" y="4786287"/>
              <a:ext cx="3569450" cy="40005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2AC0DFA-8573-4000-B499-D8CF3D6033FD}"/>
                </a:ext>
              </a:extLst>
            </p:cNvPr>
            <p:cNvSpPr/>
            <p:nvPr/>
          </p:nvSpPr>
          <p:spPr>
            <a:xfrm>
              <a:off x="1047961" y="4786287"/>
              <a:ext cx="908748" cy="40004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F4BE404-A6A7-4655-9B66-EF7F40914787}"/>
                </a:ext>
              </a:extLst>
            </p:cNvPr>
            <p:cNvSpPr/>
            <p:nvPr/>
          </p:nvSpPr>
          <p:spPr>
            <a:xfrm>
              <a:off x="1978660" y="4786287"/>
              <a:ext cx="870706" cy="399019"/>
            </a:xfrm>
            <a:prstGeom prst="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C072CC8-2A5D-4143-AF47-E0E8CA0D622E}"/>
                </a:ext>
              </a:extLst>
            </p:cNvPr>
            <p:cNvSpPr/>
            <p:nvPr/>
          </p:nvSpPr>
          <p:spPr>
            <a:xfrm>
              <a:off x="2874508" y="4786288"/>
              <a:ext cx="870706" cy="39203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060A183-CA25-4BFB-95A9-467EAE45D0AC}"/>
                </a:ext>
              </a:extLst>
            </p:cNvPr>
            <p:cNvSpPr/>
            <p:nvPr/>
          </p:nvSpPr>
          <p:spPr>
            <a:xfrm>
              <a:off x="3754535" y="4796501"/>
              <a:ext cx="870706" cy="38096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" name="TextBox 49">
              <a:extLst>
                <a:ext uri="{FF2B5EF4-FFF2-40B4-BE49-F238E27FC236}">
                  <a16:creationId xmlns:a16="http://schemas.microsoft.com/office/drawing/2014/main" id="{E05658E6-0B5F-4608-A56F-7D3799901E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9461" y="4778701"/>
              <a:ext cx="3190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21783FA8-F329-402D-BE38-79599D8DCFEB}"/>
              </a:ext>
            </a:extLst>
          </p:cNvPr>
          <p:cNvSpPr/>
          <p:nvPr/>
        </p:nvSpPr>
        <p:spPr>
          <a:xfrm>
            <a:off x="1040241" y="5779114"/>
            <a:ext cx="3585000" cy="3681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5F7F2E1-2527-4B8B-AC17-1C7BC5A47905}"/>
              </a:ext>
            </a:extLst>
          </p:cNvPr>
          <p:cNvSpPr/>
          <p:nvPr/>
        </p:nvSpPr>
        <p:spPr>
          <a:xfrm>
            <a:off x="6494481" y="5289559"/>
            <a:ext cx="725102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3A6DAFE-BF32-4EDA-8DF9-7C9817E55EE2}"/>
              </a:ext>
            </a:extLst>
          </p:cNvPr>
          <p:cNvCxnSpPr>
            <a:cxnSpLocks/>
            <a:stCxn id="65" idx="3"/>
          </p:cNvCxnSpPr>
          <p:nvPr/>
        </p:nvCxnSpPr>
        <p:spPr>
          <a:xfrm flipV="1">
            <a:off x="3597780" y="5277993"/>
            <a:ext cx="2712265" cy="2091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548D2BE-6303-4C8E-92D4-1FC26121B6EE}"/>
              </a:ext>
            </a:extLst>
          </p:cNvPr>
          <p:cNvGrpSpPr/>
          <p:nvPr/>
        </p:nvGrpSpPr>
        <p:grpSpPr>
          <a:xfrm>
            <a:off x="6400976" y="4518684"/>
            <a:ext cx="367234" cy="1050628"/>
            <a:chOff x="6400976" y="4518684"/>
            <a:chExt cx="367234" cy="1050628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F339942-0C7B-4CF3-88FC-940CD1F3CA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5739" y="4518684"/>
              <a:ext cx="227012" cy="71675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89E9F92-C5AB-4138-9424-803C362ACE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4749687"/>
              <a:ext cx="319533" cy="50639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F417507-00FD-405C-AA9F-D282C3C6CC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20026" y="4970176"/>
              <a:ext cx="348184" cy="28431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45E1111C-C8AB-46D0-A0BE-F6DE0649E76A}"/>
                </a:ext>
              </a:extLst>
            </p:cNvPr>
            <p:cNvCxnSpPr>
              <a:cxnSpLocks/>
            </p:cNvCxnSpPr>
            <p:nvPr/>
          </p:nvCxnSpPr>
          <p:spPr>
            <a:xfrm>
              <a:off x="6409522" y="5254250"/>
              <a:ext cx="341484" cy="31506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E4AB59F-32A2-40CC-9EC7-8F146A3B25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5184168"/>
              <a:ext cx="341484" cy="6714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5F15359F-E63C-4C1E-8ACE-A2902B7415F6}"/>
              </a:ext>
            </a:extLst>
          </p:cNvPr>
          <p:cNvSpPr/>
          <p:nvPr/>
        </p:nvSpPr>
        <p:spPr>
          <a:xfrm>
            <a:off x="6409522" y="4360639"/>
            <a:ext cx="897279" cy="98314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2BDC7E07-6E4C-447A-A9B6-2B4BA84A9600}"/>
              </a:ext>
            </a:extLst>
          </p:cNvPr>
          <p:cNvCxnSpPr>
            <a:cxnSpLocks/>
          </p:cNvCxnSpPr>
          <p:nvPr/>
        </p:nvCxnSpPr>
        <p:spPr>
          <a:xfrm flipH="1" flipV="1">
            <a:off x="4640427" y="4442883"/>
            <a:ext cx="1762438" cy="3601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579217"/>
            <a:ext cx="908748" cy="13666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475954"/>
            <a:ext cx="870706" cy="238894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528028"/>
            <a:ext cx="870706" cy="1798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579217"/>
            <a:ext cx="870706" cy="1277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8" name="TextBox 49">
            <a:extLst>
              <a:ext uri="{FF2B5EF4-FFF2-40B4-BE49-F238E27FC236}">
                <a16:creationId xmlns:a16="http://schemas.microsoft.com/office/drawing/2014/main" id="{E76690A9-96CB-4C08-9722-C4811CF23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669" y="5734333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gray</a:t>
            </a:r>
            <a:endParaRPr lang="en-US" altLang="en-US" sz="1600" baseline="-25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E93FA1-8F13-6E82-338E-1DE8E9CA8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24582478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245CE708-3933-48C6-AA3D-B8680DD67E8A}"/>
              </a:ext>
            </a:extLst>
          </p:cNvPr>
          <p:cNvSpPr/>
          <p:nvPr/>
        </p:nvSpPr>
        <p:spPr>
          <a:xfrm>
            <a:off x="6491908" y="4442883"/>
            <a:ext cx="725102" cy="210452"/>
          </a:xfrm>
          <a:prstGeom prst="rect">
            <a:avLst/>
          </a:prstGeom>
          <a:solidFill>
            <a:srgbClr val="FFC00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C079CEC-D7E0-4129-AE3D-6F028BC09BFA}"/>
              </a:ext>
            </a:extLst>
          </p:cNvPr>
          <p:cNvSpPr/>
          <p:nvPr/>
        </p:nvSpPr>
        <p:spPr>
          <a:xfrm>
            <a:off x="6498456" y="4663693"/>
            <a:ext cx="725102" cy="21045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9F5E8C6-4962-40D3-8B58-3567ECA37D80}"/>
              </a:ext>
            </a:extLst>
          </p:cNvPr>
          <p:cNvSpPr/>
          <p:nvPr/>
        </p:nvSpPr>
        <p:spPr>
          <a:xfrm>
            <a:off x="6496070" y="4866715"/>
            <a:ext cx="725102" cy="2104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D86F58B-594E-49D7-A7C5-6B603399CFEE}"/>
              </a:ext>
            </a:extLst>
          </p:cNvPr>
          <p:cNvSpPr/>
          <p:nvPr/>
        </p:nvSpPr>
        <p:spPr>
          <a:xfrm>
            <a:off x="6494481" y="5081716"/>
            <a:ext cx="725102" cy="2104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9B640D6-E91D-4354-BC55-0482192D952A}"/>
              </a:ext>
            </a:extLst>
          </p:cNvPr>
          <p:cNvSpPr/>
          <p:nvPr/>
        </p:nvSpPr>
        <p:spPr bwMode="auto">
          <a:xfrm>
            <a:off x="1042814" y="5192883"/>
            <a:ext cx="2554966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56E0A69-DF17-4D11-A2B1-CF9A9E90FB45}"/>
              </a:ext>
            </a:extLst>
          </p:cNvPr>
          <p:cNvGrpSpPr/>
          <p:nvPr/>
        </p:nvGrpSpPr>
        <p:grpSpPr>
          <a:xfrm>
            <a:off x="1047961" y="4778701"/>
            <a:ext cx="3579360" cy="407636"/>
            <a:chOff x="1047961" y="4778701"/>
            <a:chExt cx="3579360" cy="407636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DAEB3A3-C1AE-42E3-8FBF-F48B962E592F}"/>
                </a:ext>
              </a:extLst>
            </p:cNvPr>
            <p:cNvSpPr/>
            <p:nvPr/>
          </p:nvSpPr>
          <p:spPr>
            <a:xfrm>
              <a:off x="1057871" y="4786287"/>
              <a:ext cx="3569450" cy="40005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2AC0DFA-8573-4000-B499-D8CF3D6033FD}"/>
                </a:ext>
              </a:extLst>
            </p:cNvPr>
            <p:cNvSpPr/>
            <p:nvPr/>
          </p:nvSpPr>
          <p:spPr>
            <a:xfrm>
              <a:off x="1047961" y="4786287"/>
              <a:ext cx="908748" cy="40004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F4BE404-A6A7-4655-9B66-EF7F40914787}"/>
                </a:ext>
              </a:extLst>
            </p:cNvPr>
            <p:cNvSpPr/>
            <p:nvPr/>
          </p:nvSpPr>
          <p:spPr>
            <a:xfrm>
              <a:off x="1978660" y="4786287"/>
              <a:ext cx="870706" cy="399019"/>
            </a:xfrm>
            <a:prstGeom prst="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C072CC8-2A5D-4143-AF47-E0E8CA0D622E}"/>
                </a:ext>
              </a:extLst>
            </p:cNvPr>
            <p:cNvSpPr/>
            <p:nvPr/>
          </p:nvSpPr>
          <p:spPr>
            <a:xfrm>
              <a:off x="2874508" y="4786288"/>
              <a:ext cx="870706" cy="39203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060A183-CA25-4BFB-95A9-467EAE45D0AC}"/>
                </a:ext>
              </a:extLst>
            </p:cNvPr>
            <p:cNvSpPr/>
            <p:nvPr/>
          </p:nvSpPr>
          <p:spPr>
            <a:xfrm>
              <a:off x="3754535" y="4796501"/>
              <a:ext cx="870706" cy="38096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" name="TextBox 49">
              <a:extLst>
                <a:ext uri="{FF2B5EF4-FFF2-40B4-BE49-F238E27FC236}">
                  <a16:creationId xmlns:a16="http://schemas.microsoft.com/office/drawing/2014/main" id="{E05658E6-0B5F-4608-A56F-7D3799901E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9461" y="4778701"/>
              <a:ext cx="3190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21783FA8-F329-402D-BE38-79599D8DCFEB}"/>
              </a:ext>
            </a:extLst>
          </p:cNvPr>
          <p:cNvSpPr/>
          <p:nvPr/>
        </p:nvSpPr>
        <p:spPr>
          <a:xfrm>
            <a:off x="1040241" y="5779114"/>
            <a:ext cx="3585000" cy="3681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5F7F2E1-2527-4B8B-AC17-1C7BC5A47905}"/>
              </a:ext>
            </a:extLst>
          </p:cNvPr>
          <p:cNvSpPr/>
          <p:nvPr/>
        </p:nvSpPr>
        <p:spPr>
          <a:xfrm>
            <a:off x="6494481" y="5289559"/>
            <a:ext cx="725102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3A6DAFE-BF32-4EDA-8DF9-7C9817E55EE2}"/>
              </a:ext>
            </a:extLst>
          </p:cNvPr>
          <p:cNvCxnSpPr>
            <a:cxnSpLocks/>
            <a:stCxn id="65" idx="3"/>
          </p:cNvCxnSpPr>
          <p:nvPr/>
        </p:nvCxnSpPr>
        <p:spPr>
          <a:xfrm flipV="1">
            <a:off x="3597780" y="5277993"/>
            <a:ext cx="2712265" cy="2091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548D2BE-6303-4C8E-92D4-1FC26121B6EE}"/>
              </a:ext>
            </a:extLst>
          </p:cNvPr>
          <p:cNvGrpSpPr/>
          <p:nvPr/>
        </p:nvGrpSpPr>
        <p:grpSpPr>
          <a:xfrm>
            <a:off x="6400976" y="4518684"/>
            <a:ext cx="367234" cy="1050628"/>
            <a:chOff x="6400976" y="4518684"/>
            <a:chExt cx="367234" cy="1050628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F339942-0C7B-4CF3-88FC-940CD1F3CA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5739" y="4518684"/>
              <a:ext cx="227012" cy="71675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89E9F92-C5AB-4138-9424-803C362ACE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4749687"/>
              <a:ext cx="319533" cy="50639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F417507-00FD-405C-AA9F-D282C3C6CC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20026" y="4970176"/>
              <a:ext cx="348184" cy="28431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45E1111C-C8AB-46D0-A0BE-F6DE0649E76A}"/>
                </a:ext>
              </a:extLst>
            </p:cNvPr>
            <p:cNvCxnSpPr>
              <a:cxnSpLocks/>
            </p:cNvCxnSpPr>
            <p:nvPr/>
          </p:nvCxnSpPr>
          <p:spPr>
            <a:xfrm>
              <a:off x="6409522" y="5254250"/>
              <a:ext cx="341484" cy="31506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E4AB59F-32A2-40CC-9EC7-8F146A3B25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5184168"/>
              <a:ext cx="341484" cy="6714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5F15359F-E63C-4C1E-8ACE-A2902B7415F6}"/>
              </a:ext>
            </a:extLst>
          </p:cNvPr>
          <p:cNvSpPr/>
          <p:nvPr/>
        </p:nvSpPr>
        <p:spPr>
          <a:xfrm>
            <a:off x="6409522" y="4360639"/>
            <a:ext cx="897279" cy="98314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2BDC7E07-6E4C-447A-A9B6-2B4BA84A9600}"/>
              </a:ext>
            </a:extLst>
          </p:cNvPr>
          <p:cNvCxnSpPr>
            <a:cxnSpLocks/>
          </p:cNvCxnSpPr>
          <p:nvPr/>
        </p:nvCxnSpPr>
        <p:spPr>
          <a:xfrm flipH="1" flipV="1">
            <a:off x="4640427" y="4442883"/>
            <a:ext cx="1762438" cy="3601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579217"/>
            <a:ext cx="908748" cy="13666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475954"/>
            <a:ext cx="870706" cy="238894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528028"/>
            <a:ext cx="870706" cy="1798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579217"/>
            <a:ext cx="870706" cy="1277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0CD4CD8-0B84-46B1-9F52-182B0C2F294F}"/>
              </a:ext>
            </a:extLst>
          </p:cNvPr>
          <p:cNvSpPr/>
          <p:nvPr/>
        </p:nvSpPr>
        <p:spPr>
          <a:xfrm>
            <a:off x="6605669" y="5447243"/>
            <a:ext cx="290674" cy="2754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49">
            <a:extLst>
              <a:ext uri="{FF2B5EF4-FFF2-40B4-BE49-F238E27FC236}">
                <a16:creationId xmlns:a16="http://schemas.microsoft.com/office/drawing/2014/main" id="{12A134D7-04CA-401F-9449-A4B49E85D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669" y="5734333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gray</a:t>
            </a:r>
            <a:endParaRPr lang="en-US" altLang="en-US" sz="1600" baseline="-25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307075-A670-8930-80F6-66A44C2EA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25862507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245CE708-3933-48C6-AA3D-B8680DD67E8A}"/>
              </a:ext>
            </a:extLst>
          </p:cNvPr>
          <p:cNvSpPr/>
          <p:nvPr/>
        </p:nvSpPr>
        <p:spPr>
          <a:xfrm>
            <a:off x="6491908" y="4442883"/>
            <a:ext cx="725102" cy="210452"/>
          </a:xfrm>
          <a:prstGeom prst="rect">
            <a:avLst/>
          </a:prstGeom>
          <a:solidFill>
            <a:srgbClr val="FFC00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C079CEC-D7E0-4129-AE3D-6F028BC09BFA}"/>
              </a:ext>
            </a:extLst>
          </p:cNvPr>
          <p:cNvSpPr/>
          <p:nvPr/>
        </p:nvSpPr>
        <p:spPr>
          <a:xfrm>
            <a:off x="6498456" y="4663693"/>
            <a:ext cx="725102" cy="21045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9F5E8C6-4962-40D3-8B58-3567ECA37D80}"/>
              </a:ext>
            </a:extLst>
          </p:cNvPr>
          <p:cNvSpPr/>
          <p:nvPr/>
        </p:nvSpPr>
        <p:spPr>
          <a:xfrm>
            <a:off x="6496070" y="4866715"/>
            <a:ext cx="725102" cy="2104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D86F58B-594E-49D7-A7C5-6B603399CFEE}"/>
              </a:ext>
            </a:extLst>
          </p:cNvPr>
          <p:cNvSpPr/>
          <p:nvPr/>
        </p:nvSpPr>
        <p:spPr>
          <a:xfrm>
            <a:off x="6494481" y="5081716"/>
            <a:ext cx="725102" cy="2104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9B640D6-E91D-4354-BC55-0482192D952A}"/>
              </a:ext>
            </a:extLst>
          </p:cNvPr>
          <p:cNvSpPr/>
          <p:nvPr/>
        </p:nvSpPr>
        <p:spPr bwMode="auto">
          <a:xfrm>
            <a:off x="1042814" y="5192883"/>
            <a:ext cx="2554966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56E0A69-DF17-4D11-A2B1-CF9A9E90FB45}"/>
              </a:ext>
            </a:extLst>
          </p:cNvPr>
          <p:cNvGrpSpPr/>
          <p:nvPr/>
        </p:nvGrpSpPr>
        <p:grpSpPr>
          <a:xfrm>
            <a:off x="1047961" y="4778701"/>
            <a:ext cx="3579360" cy="407636"/>
            <a:chOff x="1047961" y="4778701"/>
            <a:chExt cx="3579360" cy="407636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DAEB3A3-C1AE-42E3-8FBF-F48B962E592F}"/>
                </a:ext>
              </a:extLst>
            </p:cNvPr>
            <p:cNvSpPr/>
            <p:nvPr/>
          </p:nvSpPr>
          <p:spPr>
            <a:xfrm>
              <a:off x="1057871" y="4786287"/>
              <a:ext cx="3569450" cy="40005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2AC0DFA-8573-4000-B499-D8CF3D6033FD}"/>
                </a:ext>
              </a:extLst>
            </p:cNvPr>
            <p:cNvSpPr/>
            <p:nvPr/>
          </p:nvSpPr>
          <p:spPr>
            <a:xfrm>
              <a:off x="1047961" y="4786287"/>
              <a:ext cx="908748" cy="40004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F4BE404-A6A7-4655-9B66-EF7F40914787}"/>
                </a:ext>
              </a:extLst>
            </p:cNvPr>
            <p:cNvSpPr/>
            <p:nvPr/>
          </p:nvSpPr>
          <p:spPr>
            <a:xfrm>
              <a:off x="1978660" y="4786287"/>
              <a:ext cx="870706" cy="399019"/>
            </a:xfrm>
            <a:prstGeom prst="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C072CC8-2A5D-4143-AF47-E0E8CA0D622E}"/>
                </a:ext>
              </a:extLst>
            </p:cNvPr>
            <p:cNvSpPr/>
            <p:nvPr/>
          </p:nvSpPr>
          <p:spPr>
            <a:xfrm>
              <a:off x="2874508" y="4786288"/>
              <a:ext cx="870706" cy="39203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060A183-CA25-4BFB-95A9-467EAE45D0AC}"/>
                </a:ext>
              </a:extLst>
            </p:cNvPr>
            <p:cNvSpPr/>
            <p:nvPr/>
          </p:nvSpPr>
          <p:spPr>
            <a:xfrm>
              <a:off x="3754535" y="4796501"/>
              <a:ext cx="870706" cy="38096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" name="TextBox 49">
              <a:extLst>
                <a:ext uri="{FF2B5EF4-FFF2-40B4-BE49-F238E27FC236}">
                  <a16:creationId xmlns:a16="http://schemas.microsoft.com/office/drawing/2014/main" id="{E05658E6-0B5F-4608-A56F-7D3799901E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9461" y="4778701"/>
              <a:ext cx="3190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21783FA8-F329-402D-BE38-79599D8DCFEB}"/>
              </a:ext>
            </a:extLst>
          </p:cNvPr>
          <p:cNvSpPr/>
          <p:nvPr/>
        </p:nvSpPr>
        <p:spPr>
          <a:xfrm>
            <a:off x="1040241" y="5779114"/>
            <a:ext cx="3585000" cy="3681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5F7F2E1-2527-4B8B-AC17-1C7BC5A47905}"/>
              </a:ext>
            </a:extLst>
          </p:cNvPr>
          <p:cNvSpPr/>
          <p:nvPr/>
        </p:nvSpPr>
        <p:spPr>
          <a:xfrm>
            <a:off x="6494481" y="5289559"/>
            <a:ext cx="725102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3A6DAFE-BF32-4EDA-8DF9-7C9817E55EE2}"/>
              </a:ext>
            </a:extLst>
          </p:cNvPr>
          <p:cNvCxnSpPr>
            <a:cxnSpLocks/>
            <a:stCxn id="65" idx="3"/>
          </p:cNvCxnSpPr>
          <p:nvPr/>
        </p:nvCxnSpPr>
        <p:spPr>
          <a:xfrm flipV="1">
            <a:off x="3597780" y="5277993"/>
            <a:ext cx="2712265" cy="2091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548D2BE-6303-4C8E-92D4-1FC26121B6EE}"/>
              </a:ext>
            </a:extLst>
          </p:cNvPr>
          <p:cNvGrpSpPr/>
          <p:nvPr/>
        </p:nvGrpSpPr>
        <p:grpSpPr>
          <a:xfrm>
            <a:off x="6400976" y="4518684"/>
            <a:ext cx="367234" cy="1050628"/>
            <a:chOff x="6400976" y="4518684"/>
            <a:chExt cx="367234" cy="1050628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F339942-0C7B-4CF3-88FC-940CD1F3CA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5739" y="4518684"/>
              <a:ext cx="227012" cy="71675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89E9F92-C5AB-4138-9424-803C362ACE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4749687"/>
              <a:ext cx="319533" cy="50639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F417507-00FD-405C-AA9F-D282C3C6CC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20026" y="4970176"/>
              <a:ext cx="348184" cy="28431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45E1111C-C8AB-46D0-A0BE-F6DE0649E76A}"/>
                </a:ext>
              </a:extLst>
            </p:cNvPr>
            <p:cNvCxnSpPr>
              <a:cxnSpLocks/>
            </p:cNvCxnSpPr>
            <p:nvPr/>
          </p:nvCxnSpPr>
          <p:spPr>
            <a:xfrm>
              <a:off x="6409522" y="5254250"/>
              <a:ext cx="341484" cy="31506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E4AB59F-32A2-40CC-9EC7-8F146A3B25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5184168"/>
              <a:ext cx="341484" cy="6714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5F15359F-E63C-4C1E-8ACE-A2902B7415F6}"/>
              </a:ext>
            </a:extLst>
          </p:cNvPr>
          <p:cNvSpPr/>
          <p:nvPr/>
        </p:nvSpPr>
        <p:spPr>
          <a:xfrm>
            <a:off x="6409522" y="4360639"/>
            <a:ext cx="897279" cy="98314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579217"/>
            <a:ext cx="908748" cy="13666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475954"/>
            <a:ext cx="870706" cy="238894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528028"/>
            <a:ext cx="870706" cy="1798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579217"/>
            <a:ext cx="870706" cy="1277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0CD4CD8-0B84-46B1-9F52-182B0C2F294F}"/>
              </a:ext>
            </a:extLst>
          </p:cNvPr>
          <p:cNvSpPr/>
          <p:nvPr/>
        </p:nvSpPr>
        <p:spPr>
          <a:xfrm>
            <a:off x="6605669" y="5447243"/>
            <a:ext cx="290674" cy="2754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60F26B12-DD88-4969-AA29-9ABF1EBC32C2}"/>
              </a:ext>
            </a:extLst>
          </p:cNvPr>
          <p:cNvSpPr/>
          <p:nvPr/>
        </p:nvSpPr>
        <p:spPr>
          <a:xfrm>
            <a:off x="7865845" y="5659110"/>
            <a:ext cx="1160844" cy="1046490"/>
          </a:xfrm>
          <a:prstGeom prst="cloudCallout">
            <a:avLst>
              <a:gd name="adj1" fmla="val -129947"/>
              <a:gd name="adj2" fmla="val -480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700960-B9C7-4728-83B6-6D41F1000D85}"/>
              </a:ext>
            </a:extLst>
          </p:cNvPr>
          <p:cNvSpPr txBox="1"/>
          <p:nvPr/>
        </p:nvSpPr>
        <p:spPr>
          <a:xfrm>
            <a:off x="8001847" y="5781107"/>
            <a:ext cx="91270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/>
              <a:t>Operate directly and send to the output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63526BC2-8F07-46D0-BBFC-20838CBDFE51}"/>
              </a:ext>
            </a:extLst>
          </p:cNvPr>
          <p:cNvCxnSpPr>
            <a:cxnSpLocks/>
          </p:cNvCxnSpPr>
          <p:nvPr/>
        </p:nvCxnSpPr>
        <p:spPr>
          <a:xfrm flipH="1" flipV="1">
            <a:off x="4640427" y="4442883"/>
            <a:ext cx="1762438" cy="3601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A9F7B93E-9F59-493F-BE61-AB16396A2F44}"/>
              </a:ext>
            </a:extLst>
          </p:cNvPr>
          <p:cNvCxnSpPr>
            <a:cxnSpLocks/>
            <a:stCxn id="6" idx="6"/>
          </p:cNvCxnSpPr>
          <p:nvPr/>
        </p:nvCxnSpPr>
        <p:spPr>
          <a:xfrm flipV="1">
            <a:off x="6896343" y="5429828"/>
            <a:ext cx="352838" cy="1551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49">
            <a:extLst>
              <a:ext uri="{FF2B5EF4-FFF2-40B4-BE49-F238E27FC236}">
                <a16:creationId xmlns:a16="http://schemas.microsoft.com/office/drawing/2014/main" id="{B891787B-EA28-425C-9A4D-A2D03E3CB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669" y="5734333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gray</a:t>
            </a:r>
            <a:endParaRPr lang="en-US" altLang="en-US" sz="1600" baseline="-250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5EA6056-1CF9-46CD-BE67-3C92539ED9EF}"/>
              </a:ext>
            </a:extLst>
          </p:cNvPr>
          <p:cNvSpPr/>
          <p:nvPr/>
        </p:nvSpPr>
        <p:spPr>
          <a:xfrm>
            <a:off x="7790891" y="4456055"/>
            <a:ext cx="1088315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12CF6CEB-9FC7-4F35-B7D5-25861AB8E2DD}"/>
              </a:ext>
            </a:extLst>
          </p:cNvPr>
          <p:cNvCxnSpPr>
            <a:cxnSpLocks/>
            <a:endCxn id="79" idx="1"/>
          </p:cNvCxnSpPr>
          <p:nvPr/>
        </p:nvCxnSpPr>
        <p:spPr>
          <a:xfrm flipV="1">
            <a:off x="7426858" y="4889173"/>
            <a:ext cx="364033" cy="3782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A36AD39-BB6C-2536-94AC-1BF26FE66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16768968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56E0A69-DF17-4D11-A2B1-CF9A9E90FB45}"/>
              </a:ext>
            </a:extLst>
          </p:cNvPr>
          <p:cNvGrpSpPr/>
          <p:nvPr/>
        </p:nvGrpSpPr>
        <p:grpSpPr>
          <a:xfrm>
            <a:off x="1047961" y="4778701"/>
            <a:ext cx="3579360" cy="407636"/>
            <a:chOff x="1047961" y="4778701"/>
            <a:chExt cx="3579360" cy="407636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DAEB3A3-C1AE-42E3-8FBF-F48B962E592F}"/>
                </a:ext>
              </a:extLst>
            </p:cNvPr>
            <p:cNvSpPr/>
            <p:nvPr/>
          </p:nvSpPr>
          <p:spPr>
            <a:xfrm>
              <a:off x="1057871" y="4786287"/>
              <a:ext cx="3569450" cy="40005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2AC0DFA-8573-4000-B499-D8CF3D6033FD}"/>
                </a:ext>
              </a:extLst>
            </p:cNvPr>
            <p:cNvSpPr/>
            <p:nvPr/>
          </p:nvSpPr>
          <p:spPr>
            <a:xfrm>
              <a:off x="1047961" y="4786287"/>
              <a:ext cx="908748" cy="40004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F4BE404-A6A7-4655-9B66-EF7F40914787}"/>
                </a:ext>
              </a:extLst>
            </p:cNvPr>
            <p:cNvSpPr/>
            <p:nvPr/>
          </p:nvSpPr>
          <p:spPr>
            <a:xfrm>
              <a:off x="1978660" y="4786287"/>
              <a:ext cx="870706" cy="399019"/>
            </a:xfrm>
            <a:prstGeom prst="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C072CC8-2A5D-4143-AF47-E0E8CA0D622E}"/>
                </a:ext>
              </a:extLst>
            </p:cNvPr>
            <p:cNvSpPr/>
            <p:nvPr/>
          </p:nvSpPr>
          <p:spPr>
            <a:xfrm>
              <a:off x="2874508" y="4786288"/>
              <a:ext cx="870706" cy="39203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060A183-CA25-4BFB-95A9-467EAE45D0AC}"/>
                </a:ext>
              </a:extLst>
            </p:cNvPr>
            <p:cNvSpPr/>
            <p:nvPr/>
          </p:nvSpPr>
          <p:spPr>
            <a:xfrm>
              <a:off x="3754535" y="4796501"/>
              <a:ext cx="870706" cy="38096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" name="TextBox 49">
              <a:extLst>
                <a:ext uri="{FF2B5EF4-FFF2-40B4-BE49-F238E27FC236}">
                  <a16:creationId xmlns:a16="http://schemas.microsoft.com/office/drawing/2014/main" id="{E05658E6-0B5F-4608-A56F-7D3799901E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9461" y="4778701"/>
              <a:ext cx="3190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AA4DA0D-1C2F-4C43-9752-5E41A850A054}"/>
              </a:ext>
            </a:extLst>
          </p:cNvPr>
          <p:cNvSpPr txBox="1"/>
          <p:nvPr/>
        </p:nvSpPr>
        <p:spPr>
          <a:xfrm>
            <a:off x="7790891" y="5428586"/>
            <a:ext cx="1009177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Operation on this bucket is done</a:t>
            </a:r>
          </a:p>
        </p:txBody>
      </p:sp>
      <p:sp>
        <p:nvSpPr>
          <p:cNvPr id="84" name="AutoShape 4">
            <a:extLst>
              <a:ext uri="{FF2B5EF4-FFF2-40B4-BE49-F238E27FC236}">
                <a16:creationId xmlns:a16="http://schemas.microsoft.com/office/drawing/2014/main" id="{B5060BB8-06B7-4A98-AABC-FC66C8876B6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204449" y="4535841"/>
            <a:ext cx="112578" cy="166286"/>
          </a:xfrm>
          <a:prstGeom prst="flowChartCollate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7D3E4EC-A7B1-4509-8777-51E3D8936D9F}"/>
              </a:ext>
            </a:extLst>
          </p:cNvPr>
          <p:cNvSpPr/>
          <p:nvPr/>
        </p:nvSpPr>
        <p:spPr>
          <a:xfrm>
            <a:off x="7790892" y="4456055"/>
            <a:ext cx="1088306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980BE53-717F-4130-888D-D6E86100CA7B}"/>
              </a:ext>
            </a:extLst>
          </p:cNvPr>
          <p:cNvGrpSpPr/>
          <p:nvPr/>
        </p:nvGrpSpPr>
        <p:grpSpPr>
          <a:xfrm>
            <a:off x="7836298" y="4724611"/>
            <a:ext cx="1042900" cy="276999"/>
            <a:chOff x="7642313" y="3810757"/>
            <a:chExt cx="1042900" cy="276999"/>
          </a:xfrm>
        </p:grpSpPr>
        <p:sp>
          <p:nvSpPr>
            <p:cNvPr id="79" name="TextBox 49">
              <a:extLst>
                <a:ext uri="{FF2B5EF4-FFF2-40B4-BE49-F238E27FC236}">
                  <a16:creationId xmlns:a16="http://schemas.microsoft.com/office/drawing/2014/main" id="{8A05F754-32AB-4881-BA56-DAA1290048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42313" y="3810757"/>
              <a:ext cx="10429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en-US" altLang="en-US" sz="1200" dirty="0" err="1"/>
                <a:t>R</a:t>
              </a:r>
              <a:r>
                <a:rPr lang="en-US" altLang="en-US" sz="1200" baseline="-25000" dirty="0" err="1"/>
                <a:t>gray</a:t>
              </a:r>
              <a:r>
                <a:rPr lang="en-US" altLang="en-US" sz="1200" baseline="-25000" dirty="0"/>
                <a:t>        </a:t>
              </a:r>
              <a:r>
                <a:rPr lang="en-US" altLang="en-US" sz="1200" dirty="0" err="1"/>
                <a:t>S</a:t>
              </a:r>
              <a:r>
                <a:rPr lang="en-US" altLang="en-US" sz="1200" baseline="-25000" dirty="0" err="1"/>
                <a:t>gray</a:t>
              </a:r>
              <a:endParaRPr lang="en-US" altLang="en-US" sz="1200" baseline="-25000" dirty="0"/>
            </a:p>
          </p:txBody>
        </p:sp>
        <p:sp>
          <p:nvSpPr>
            <p:cNvPr id="86" name="AutoShape 4">
              <a:extLst>
                <a:ext uri="{FF2B5EF4-FFF2-40B4-BE49-F238E27FC236}">
                  <a16:creationId xmlns:a16="http://schemas.microsoft.com/office/drawing/2014/main" id="{C8A0181D-DC74-4134-82BF-7DFD23CF00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8085609" y="3897930"/>
              <a:ext cx="112530" cy="166274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E3AF7F1-55AE-FD27-4476-D96608F3B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25820336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943" y="6412436"/>
            <a:ext cx="7505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II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56E0A69-DF17-4D11-A2B1-CF9A9E90FB45}"/>
              </a:ext>
            </a:extLst>
          </p:cNvPr>
          <p:cNvGrpSpPr/>
          <p:nvPr/>
        </p:nvGrpSpPr>
        <p:grpSpPr>
          <a:xfrm>
            <a:off x="1047961" y="4778701"/>
            <a:ext cx="3579360" cy="407636"/>
            <a:chOff x="1047961" y="4778701"/>
            <a:chExt cx="3579360" cy="407636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DAEB3A3-C1AE-42E3-8FBF-F48B962E592F}"/>
                </a:ext>
              </a:extLst>
            </p:cNvPr>
            <p:cNvSpPr/>
            <p:nvPr/>
          </p:nvSpPr>
          <p:spPr>
            <a:xfrm>
              <a:off x="1057871" y="4786287"/>
              <a:ext cx="3569450" cy="40005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2AC0DFA-8573-4000-B499-D8CF3D6033FD}"/>
                </a:ext>
              </a:extLst>
            </p:cNvPr>
            <p:cNvSpPr/>
            <p:nvPr/>
          </p:nvSpPr>
          <p:spPr>
            <a:xfrm>
              <a:off x="1047961" y="4786287"/>
              <a:ext cx="908748" cy="40004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F4BE404-A6A7-4655-9B66-EF7F40914787}"/>
                </a:ext>
              </a:extLst>
            </p:cNvPr>
            <p:cNvSpPr/>
            <p:nvPr/>
          </p:nvSpPr>
          <p:spPr>
            <a:xfrm>
              <a:off x="1978660" y="4786287"/>
              <a:ext cx="870706" cy="399019"/>
            </a:xfrm>
            <a:prstGeom prst="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C072CC8-2A5D-4143-AF47-E0E8CA0D622E}"/>
                </a:ext>
              </a:extLst>
            </p:cNvPr>
            <p:cNvSpPr/>
            <p:nvPr/>
          </p:nvSpPr>
          <p:spPr>
            <a:xfrm>
              <a:off x="2874508" y="4786288"/>
              <a:ext cx="870706" cy="39203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060A183-CA25-4BFB-95A9-467EAE45D0AC}"/>
                </a:ext>
              </a:extLst>
            </p:cNvPr>
            <p:cNvSpPr/>
            <p:nvPr/>
          </p:nvSpPr>
          <p:spPr>
            <a:xfrm>
              <a:off x="3754535" y="4796501"/>
              <a:ext cx="870706" cy="38096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" name="TextBox 49">
              <a:extLst>
                <a:ext uri="{FF2B5EF4-FFF2-40B4-BE49-F238E27FC236}">
                  <a16:creationId xmlns:a16="http://schemas.microsoft.com/office/drawing/2014/main" id="{E05658E6-0B5F-4608-A56F-7D3799901E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9461" y="4778701"/>
              <a:ext cx="3190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39058E-C619-7B61-C8F7-FCDBF7E74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8317161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943" y="6412436"/>
            <a:ext cx="7505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6500231" y="5289560"/>
            <a:ext cx="716780" cy="866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7747D41-3CA9-4740-A0C9-A04C7578D5E4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4229065" y="5011691"/>
            <a:ext cx="2271166" cy="7109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DEBB225-DBE0-D408-C32A-5A752B02B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24377032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943" y="6412436"/>
            <a:ext cx="7505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6500231" y="5289560"/>
            <a:ext cx="716780" cy="866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3C0EC01-867C-467F-8CDC-9272D765900A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4210830" y="4488285"/>
            <a:ext cx="2099215" cy="7897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9">
            <a:extLst>
              <a:ext uri="{FF2B5EF4-FFF2-40B4-BE49-F238E27FC236}">
                <a16:creationId xmlns:a16="http://schemas.microsoft.com/office/drawing/2014/main" id="{FA797DC3-3F93-4584-89DF-CEEC94072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538939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yellow</a:t>
            </a:r>
            <a:endParaRPr lang="en-US" altLang="en-US" sz="1600" baseline="-25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89B195-26B7-288B-F9C2-8F58C795A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7728579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943" y="6412436"/>
            <a:ext cx="7505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6500231" y="5289560"/>
            <a:ext cx="716780" cy="866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3C0EC01-867C-467F-8CDC-9272D765900A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4210830" y="4488285"/>
            <a:ext cx="2099215" cy="7897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9">
            <a:extLst>
              <a:ext uri="{FF2B5EF4-FFF2-40B4-BE49-F238E27FC236}">
                <a16:creationId xmlns:a16="http://schemas.microsoft.com/office/drawing/2014/main" id="{FA797DC3-3F93-4584-89DF-CEEC94072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538939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yellow</a:t>
            </a:r>
            <a:endParaRPr lang="en-US" altLang="en-US" sz="1600" baseline="-25000" dirty="0"/>
          </a:p>
        </p:txBody>
      </p:sp>
      <p:sp>
        <p:nvSpPr>
          <p:cNvPr id="60" name="TextBox 7">
            <a:extLst>
              <a:ext uri="{FF2B5EF4-FFF2-40B4-BE49-F238E27FC236}">
                <a16:creationId xmlns:a16="http://schemas.microsoft.com/office/drawing/2014/main" id="{9B987FD9-5A5B-4C66-9324-694DB78FC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88" y="1289050"/>
            <a:ext cx="4833937" cy="5909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disk I/O’s we have saved?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Let k = 1, bucket size = M/2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5831F3-9B70-D287-FF4C-DA1780237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32141413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943" y="6412436"/>
            <a:ext cx="7505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6500231" y="5289560"/>
            <a:ext cx="716780" cy="866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3C0EC01-867C-467F-8CDC-9272D765900A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4210830" y="4488285"/>
            <a:ext cx="2099215" cy="7897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9">
            <a:extLst>
              <a:ext uri="{FF2B5EF4-FFF2-40B4-BE49-F238E27FC236}">
                <a16:creationId xmlns:a16="http://schemas.microsoft.com/office/drawing/2014/main" id="{FA797DC3-3F93-4584-89DF-CEEC94072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538939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yellow</a:t>
            </a:r>
            <a:endParaRPr lang="en-US" altLang="en-US" sz="1600" baseline="-25000" dirty="0"/>
          </a:p>
        </p:txBody>
      </p:sp>
      <p:sp>
        <p:nvSpPr>
          <p:cNvPr id="60" name="TextBox 7">
            <a:extLst>
              <a:ext uri="{FF2B5EF4-FFF2-40B4-BE49-F238E27FC236}">
                <a16:creationId xmlns:a16="http://schemas.microsoft.com/office/drawing/2014/main" id="{9B987FD9-5A5B-4C66-9324-694DB78FC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88" y="1289050"/>
            <a:ext cx="4833937" cy="8125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disk I/O’s we have saved?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Let k = 1, bucket size = M/2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#buckets = M/2 + 1 ≈ M/2 (so B(S) ≈ M</a:t>
            </a:r>
            <a:r>
              <a:rPr lang="en-US" alt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/4)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5831F3-9B70-D287-FF4C-DA1780237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871409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943" y="6412436"/>
            <a:ext cx="7505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6500231" y="5289560"/>
            <a:ext cx="716780" cy="866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3C0EC01-867C-467F-8CDC-9272D765900A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4210830" y="4488285"/>
            <a:ext cx="2099215" cy="7897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9">
            <a:extLst>
              <a:ext uri="{FF2B5EF4-FFF2-40B4-BE49-F238E27FC236}">
                <a16:creationId xmlns:a16="http://schemas.microsoft.com/office/drawing/2014/main" id="{FA797DC3-3F93-4584-89DF-CEEC94072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538939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yellow</a:t>
            </a:r>
            <a:endParaRPr lang="en-US" altLang="en-US" sz="1600" baseline="-25000" dirty="0"/>
          </a:p>
        </p:txBody>
      </p:sp>
      <p:sp>
        <p:nvSpPr>
          <p:cNvPr id="60" name="TextBox 7">
            <a:extLst>
              <a:ext uri="{FF2B5EF4-FFF2-40B4-BE49-F238E27FC236}">
                <a16:creationId xmlns:a16="http://schemas.microsoft.com/office/drawing/2014/main" id="{9B987FD9-5A5B-4C66-9324-694DB78FC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88" y="1289050"/>
            <a:ext cx="4833937" cy="12557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disk I/O’s we have saved?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Let k = 1, bucket size = M/2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#buckets = M/2 + 1 ≈ M/2 (so B(S) ≈ M</a:t>
            </a:r>
            <a:r>
              <a:rPr lang="en-US" alt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/4)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S saves 2*(M/2) = M =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B(S)·(M/B(S))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disk I/O’s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R saves 2B(R)/(M/2) =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B(R)·(M/B(S))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disk I/O’s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5831F3-9B70-D287-FF4C-DA1780237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25057879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943" y="6412436"/>
            <a:ext cx="7505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6500231" y="5289560"/>
            <a:ext cx="716780" cy="866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3C0EC01-867C-467F-8CDC-9272D765900A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4210830" y="4488285"/>
            <a:ext cx="2099215" cy="7897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9">
            <a:extLst>
              <a:ext uri="{FF2B5EF4-FFF2-40B4-BE49-F238E27FC236}">
                <a16:creationId xmlns:a16="http://schemas.microsoft.com/office/drawing/2014/main" id="{FA797DC3-3F93-4584-89DF-CEEC94072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538939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yellow</a:t>
            </a:r>
            <a:endParaRPr lang="en-US" altLang="en-US" sz="1600" baseline="-25000" dirty="0"/>
          </a:p>
        </p:txBody>
      </p:sp>
      <p:sp>
        <p:nvSpPr>
          <p:cNvPr id="60" name="TextBox 7">
            <a:extLst>
              <a:ext uri="{FF2B5EF4-FFF2-40B4-BE49-F238E27FC236}">
                <a16:creationId xmlns:a16="http://schemas.microsoft.com/office/drawing/2014/main" id="{9B987FD9-5A5B-4C66-9324-694DB78FC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88" y="1289050"/>
            <a:ext cx="4833937" cy="16989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disk I/O’s we have saved?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Let k = 1, bucket size = M/2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#buckets = M/2 + 1 ≈ M/2 (so B(S) ≈ M</a:t>
            </a:r>
            <a:r>
              <a:rPr lang="en-US" alt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/4)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S saves 2*(M/2) = M =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B(S)·(M/B(S))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disk I/O’s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R saves 2B(R)/(M/2) =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B(R)·(M/B(S))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disk I/O’s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Original cost without these savings: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3(B(R) + B(S))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5831F3-9B70-D287-FF4C-DA1780237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35343620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943" y="6412436"/>
            <a:ext cx="7505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6500231" y="5289560"/>
            <a:ext cx="716780" cy="866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3C0EC01-867C-467F-8CDC-9272D765900A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4210830" y="4488285"/>
            <a:ext cx="2099215" cy="7897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9">
            <a:extLst>
              <a:ext uri="{FF2B5EF4-FFF2-40B4-BE49-F238E27FC236}">
                <a16:creationId xmlns:a16="http://schemas.microsoft.com/office/drawing/2014/main" id="{FA797DC3-3F93-4584-89DF-CEEC94072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538939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yellow</a:t>
            </a:r>
            <a:endParaRPr lang="en-US" altLang="en-US" sz="1600" baseline="-25000" dirty="0"/>
          </a:p>
        </p:txBody>
      </p:sp>
      <p:sp>
        <p:nvSpPr>
          <p:cNvPr id="60" name="TextBox 7">
            <a:extLst>
              <a:ext uri="{FF2B5EF4-FFF2-40B4-BE49-F238E27FC236}">
                <a16:creationId xmlns:a16="http://schemas.microsoft.com/office/drawing/2014/main" id="{9B987FD9-5A5B-4C66-9324-694DB78FC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88" y="1289050"/>
            <a:ext cx="4833937" cy="21415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disk I/O’s we have saved?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Let k = 1, bucket size = M/2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#buckets = M/2 + 1 ≈ M/2 (so B(S) ≈ M</a:t>
            </a:r>
            <a:r>
              <a:rPr lang="en-US" altLang="en-US" sz="16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/4)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S saves 2*(M/2) = M = </a:t>
            </a: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B(S)·(M/B(S))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disk I/O’s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4. R saves 2B(R)/(M/2) = </a:t>
            </a: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B(R)·(M/B(S))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disk I/O’s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5. Original cost without these savings: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3(B(R) + B(S))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6. So now the cost is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 – M/B(S))(B(R) + B(S))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(with a memory requirement M ≥ 2√ B(S))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A7EE994-84FF-45AB-8160-232E67738949}"/>
              </a:ext>
            </a:extLst>
          </p:cNvPr>
          <p:cNvCxnSpPr/>
          <p:nvPr/>
        </p:nvCxnSpPr>
        <p:spPr>
          <a:xfrm>
            <a:off x="3729038" y="3143250"/>
            <a:ext cx="54133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F5831F3-9B70-D287-FF4C-DA1780237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40163436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116F04-E59C-43F0-8D80-AE15949816A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7812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771525" y="140017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 bwMode="auto">
          <a:xfrm>
            <a:off x="76200" y="6429375"/>
            <a:ext cx="5743575" cy="3095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7815" name="TextBox 1"/>
          <p:cNvSpPr txBox="1">
            <a:spLocks noChangeArrowheads="1"/>
          </p:cNvSpPr>
          <p:nvPr/>
        </p:nvSpPr>
        <p:spPr bwMode="auto">
          <a:xfrm>
            <a:off x="76200" y="6357938"/>
            <a:ext cx="4640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γ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table-scan</a:t>
            </a:r>
            <a:r>
              <a:rPr lang="en-US" altLang="en-US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</p:txBody>
      </p:sp>
      <p:grpSp>
        <p:nvGrpSpPr>
          <p:cNvPr id="247816" name="Group 3"/>
          <p:cNvGrpSpPr>
            <a:grpSpLocks/>
          </p:cNvGrpSpPr>
          <p:nvPr/>
        </p:nvGrpSpPr>
        <p:grpSpPr bwMode="auto">
          <a:xfrm>
            <a:off x="4551363" y="6386513"/>
            <a:ext cx="1211262" cy="392112"/>
            <a:chOff x="6033783" y="6282978"/>
            <a:chExt cx="1211701" cy="391845"/>
          </a:xfrm>
        </p:grpSpPr>
        <p:grpSp>
          <p:nvGrpSpPr>
            <p:cNvPr id="247869" name="Group 41"/>
            <p:cNvGrpSpPr>
              <a:grpSpLocks/>
            </p:cNvGrpSpPr>
            <p:nvPr/>
          </p:nvGrpSpPr>
          <p:grpSpPr bwMode="auto">
            <a:xfrm>
              <a:off x="6033783" y="6282978"/>
              <a:ext cx="1211701" cy="391845"/>
              <a:chOff x="2887975" y="2645712"/>
              <a:chExt cx="1429923" cy="391638"/>
            </a:xfrm>
          </p:grpSpPr>
          <p:grpSp>
            <p:nvGrpSpPr>
              <p:cNvPr id="247871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247874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7875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247876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247872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47873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247870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grpSp>
        <p:nvGrpSpPr>
          <p:cNvPr id="247817" name="Group 1"/>
          <p:cNvGrpSpPr>
            <a:grpSpLocks/>
          </p:cNvGrpSpPr>
          <p:nvPr/>
        </p:nvGrpSpPr>
        <p:grpSpPr bwMode="auto">
          <a:xfrm>
            <a:off x="527646" y="4028758"/>
            <a:ext cx="1838325" cy="2195512"/>
            <a:chOff x="673100" y="2747963"/>
            <a:chExt cx="1837764" cy="2195356"/>
          </a:xfrm>
        </p:grpSpPr>
        <p:sp>
          <p:nvSpPr>
            <p:cNvPr id="247867" name="TextBox 23"/>
            <p:cNvSpPr txBox="1">
              <a:spLocks noChangeArrowheads="1"/>
            </p:cNvSpPr>
            <p:nvPr/>
          </p:nvSpPr>
          <p:spPr bwMode="auto">
            <a:xfrm>
              <a:off x="673100" y="3481380"/>
              <a:ext cx="1837764" cy="146193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u="sng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Memory: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         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 = 2</a:t>
              </a:r>
              <a:endPara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u="sng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Cost: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4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4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(R), </a:t>
              </a:r>
              <a:r>
                <a:rPr lang="el-GR" altLang="en-US" sz="14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4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(R),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table-scan(R):  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B(R)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5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rgbClr val="00B05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400" baseline="-250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4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(R, S): 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B(R) + B(S)</a:t>
              </a:r>
            </a:p>
          </p:txBody>
        </p:sp>
        <p:sp>
          <p:nvSpPr>
            <p:cNvPr id="247868" name="TextBox 29"/>
            <p:cNvSpPr txBox="1">
              <a:spLocks noChangeArrowheads="1"/>
            </p:cNvSpPr>
            <p:nvPr/>
          </p:nvSpPr>
          <p:spPr bwMode="auto">
            <a:xfrm>
              <a:off x="673100" y="2747963"/>
              <a:ext cx="1837763" cy="7386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Operations requiring almost no space: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400" dirty="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table-scan</a:t>
              </a:r>
            </a:p>
          </p:txBody>
        </p:sp>
      </p:grpSp>
      <p:grpSp>
        <p:nvGrpSpPr>
          <p:cNvPr id="247818" name="Group 2"/>
          <p:cNvGrpSpPr>
            <a:grpSpLocks/>
          </p:cNvGrpSpPr>
          <p:nvPr/>
        </p:nvGrpSpPr>
        <p:grpSpPr bwMode="auto">
          <a:xfrm>
            <a:off x="2487964" y="4029248"/>
            <a:ext cx="2035175" cy="2212975"/>
            <a:chOff x="3213100" y="2759075"/>
            <a:chExt cx="2035804" cy="2212560"/>
          </a:xfrm>
        </p:grpSpPr>
        <p:sp>
          <p:nvSpPr>
            <p:cNvPr id="247857" name="TextBox 30"/>
            <p:cNvSpPr txBox="1">
              <a:spLocks noChangeArrowheads="1"/>
            </p:cNvSpPr>
            <p:nvPr/>
          </p:nvSpPr>
          <p:spPr bwMode="auto">
            <a:xfrm>
              <a:off x="3213100" y="2759075"/>
              <a:ext cx="2034581" cy="7386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One-pass Algorithms: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400" dirty="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400" dirty="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247858" name="TextBox 23"/>
            <p:cNvSpPr txBox="1">
              <a:spLocks noChangeArrowheads="1"/>
            </p:cNvSpPr>
            <p:nvPr/>
          </p:nvSpPr>
          <p:spPr bwMode="auto">
            <a:xfrm>
              <a:off x="3214322" y="3509696"/>
              <a:ext cx="2034582" cy="146193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Unary:</a:t>
              </a:r>
              <a:endParaRPr lang="en-US" altLang="en-US" sz="1400" b="1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u="sng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Memory:</a:t>
              </a: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 ≥ B(R)</a:t>
              </a:r>
              <a:endPara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u="sng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Cost:</a:t>
              </a: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B(R)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Binary: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u="sng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Memory:</a:t>
              </a: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 ≥ B(R</a:t>
              </a:r>
              <a:r>
                <a:rPr lang="en-US" altLang="en-US" sz="1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small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)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5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u="sng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Cost:</a:t>
              </a: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B(R</a:t>
              </a:r>
              <a:r>
                <a:rPr lang="en-US" altLang="en-US" sz="1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small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) + B(R</a:t>
              </a:r>
              <a:r>
                <a:rPr lang="en-US" altLang="en-US" sz="1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large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)</a:t>
              </a:r>
            </a:p>
          </p:txBody>
        </p:sp>
        <p:grpSp>
          <p:nvGrpSpPr>
            <p:cNvPr id="247859" name="Group 41"/>
            <p:cNvGrpSpPr>
              <a:grpSpLocks/>
            </p:cNvGrpSpPr>
            <p:nvPr/>
          </p:nvGrpSpPr>
          <p:grpSpPr bwMode="auto">
            <a:xfrm>
              <a:off x="3509985" y="3124144"/>
              <a:ext cx="998195" cy="396915"/>
              <a:chOff x="2887975" y="2583643"/>
              <a:chExt cx="1178385" cy="396435"/>
            </a:xfrm>
          </p:grpSpPr>
          <p:grpSp>
            <p:nvGrpSpPr>
              <p:cNvPr id="247861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178385" cy="311865"/>
                <a:chOff x="2887975" y="2668213"/>
                <a:chExt cx="1178385" cy="311865"/>
              </a:xfrm>
            </p:grpSpPr>
            <p:sp>
              <p:nvSpPr>
                <p:cNvPr id="247864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29949" cy="3074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4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7865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393841" y="2709747"/>
                  <a:ext cx="112421" cy="196364"/>
                </a:xfrm>
                <a:prstGeom prst="flowChartCollate">
                  <a:avLst/>
                </a:prstGeom>
                <a:noFill/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>
                      <a:solidFill>
                        <a:srgbClr val="FF0000"/>
                      </a:solidFill>
                    </a:rPr>
                    <a:t> </a:t>
                  </a:r>
                </a:p>
              </p:txBody>
            </p:sp>
            <p:sp>
              <p:nvSpPr>
                <p:cNvPr id="247866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3848197" y="2733986"/>
                  <a:ext cx="218163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 dirty="0">
                      <a:solidFill>
                        <a:srgbClr val="FF0000"/>
                      </a:solidFill>
                    </a:rPr>
                    <a:t>C</a:t>
                  </a:r>
                </a:p>
              </p:txBody>
            </p:sp>
          </p:grpSp>
          <p:sp>
            <p:nvSpPr>
              <p:cNvPr id="247862" name="TextBox 11"/>
              <p:cNvSpPr txBox="1">
                <a:spLocks noChangeArrowheads="1"/>
              </p:cNvSpPr>
              <p:nvPr/>
            </p:nvSpPr>
            <p:spPr bwMode="auto">
              <a:xfrm>
                <a:off x="3479486" y="2583643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47863" name="TextBox 12"/>
              <p:cNvSpPr txBox="1">
                <a:spLocks noChangeArrowheads="1"/>
              </p:cNvSpPr>
              <p:nvPr/>
            </p:nvSpPr>
            <p:spPr bwMode="auto">
              <a:xfrm>
                <a:off x="3103902" y="2647128"/>
                <a:ext cx="270989" cy="3074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247860" name="AutoShape 4"/>
            <p:cNvSpPr>
              <a:spLocks noChangeArrowheads="1"/>
            </p:cNvSpPr>
            <p:nvPr/>
          </p:nvSpPr>
          <p:spPr bwMode="auto">
            <a:xfrm rot="-5400000">
              <a:off x="4248590" y="3269557"/>
              <a:ext cx="112557" cy="166336"/>
            </a:xfrm>
            <a:prstGeom prst="flowChartCollate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 dirty="0"/>
                <a:t> </a:t>
              </a:r>
            </a:p>
          </p:txBody>
        </p:sp>
      </p:grpSp>
      <p:grpSp>
        <p:nvGrpSpPr>
          <p:cNvPr id="247819" name="Group 3"/>
          <p:cNvGrpSpPr>
            <a:grpSpLocks/>
          </p:cNvGrpSpPr>
          <p:nvPr/>
        </p:nvGrpSpPr>
        <p:grpSpPr bwMode="auto">
          <a:xfrm>
            <a:off x="4656302" y="4030186"/>
            <a:ext cx="1941512" cy="2163763"/>
            <a:chOff x="5994400" y="2755900"/>
            <a:chExt cx="1942237" cy="2164275"/>
          </a:xfrm>
        </p:grpSpPr>
        <p:sp>
          <p:nvSpPr>
            <p:cNvPr id="247847" name="TextBox 43"/>
            <p:cNvSpPr txBox="1">
              <a:spLocks noChangeArrowheads="1"/>
            </p:cNvSpPr>
            <p:nvPr/>
          </p:nvSpPr>
          <p:spPr bwMode="auto">
            <a:xfrm>
              <a:off x="5994400" y="2755900"/>
              <a:ext cx="1942237" cy="7386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Nested-loop Algorithms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For binary operations: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400" dirty="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</a:p>
          </p:txBody>
        </p:sp>
        <p:grpSp>
          <p:nvGrpSpPr>
            <p:cNvPr id="247848" name="Group 41"/>
            <p:cNvGrpSpPr>
              <a:grpSpLocks/>
            </p:cNvGrpSpPr>
            <p:nvPr/>
          </p:nvGrpSpPr>
          <p:grpSpPr bwMode="auto">
            <a:xfrm>
              <a:off x="6829100" y="3193274"/>
              <a:ext cx="989323" cy="330303"/>
              <a:chOff x="2887975" y="2645712"/>
              <a:chExt cx="1167910" cy="329906"/>
            </a:xfrm>
          </p:grpSpPr>
          <p:grpSp>
            <p:nvGrpSpPr>
              <p:cNvPr id="247852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167910" cy="307405"/>
                <a:chOff x="2887975" y="2668213"/>
                <a:chExt cx="1167910" cy="307405"/>
              </a:xfrm>
            </p:grpSpPr>
            <p:sp>
              <p:nvSpPr>
                <p:cNvPr id="247855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29949" cy="3074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4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7856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3837722" y="2698516"/>
                  <a:ext cx="218163" cy="2356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 baseline="-25000" dirty="0">
                      <a:solidFill>
                        <a:srgbClr val="FF0000"/>
                      </a:solidFill>
                    </a:rPr>
                    <a:t>C</a:t>
                  </a:r>
                </a:p>
              </p:txBody>
            </p:sp>
          </p:grpSp>
          <p:sp>
            <p:nvSpPr>
              <p:cNvPr id="247853" name="TextBox 11"/>
              <p:cNvSpPr txBox="1">
                <a:spLocks noChangeArrowheads="1"/>
              </p:cNvSpPr>
              <p:nvPr/>
            </p:nvSpPr>
            <p:spPr bwMode="auto">
              <a:xfrm>
                <a:off x="3469006" y="2645712"/>
                <a:ext cx="270989" cy="3074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47854" name="TextBox 12"/>
              <p:cNvSpPr txBox="1">
                <a:spLocks noChangeArrowheads="1"/>
              </p:cNvSpPr>
              <p:nvPr/>
            </p:nvSpPr>
            <p:spPr bwMode="auto">
              <a:xfrm>
                <a:off x="3082941" y="2647128"/>
                <a:ext cx="270989" cy="3074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247849" name="TextBox 23"/>
            <p:cNvSpPr txBox="1">
              <a:spLocks noChangeArrowheads="1"/>
            </p:cNvSpPr>
            <p:nvPr/>
          </p:nvSpPr>
          <p:spPr bwMode="auto">
            <a:xfrm>
              <a:off x="5994400" y="3504403"/>
              <a:ext cx="1939062" cy="14157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u="sng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Memory:</a:t>
              </a: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           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 ≥ 2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5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u="sng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Cost: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B(R)*B(S)/M + B(R)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7850" name="AutoShape 4"/>
            <p:cNvSpPr>
              <a:spLocks noChangeArrowheads="1"/>
            </p:cNvSpPr>
            <p:nvPr/>
          </p:nvSpPr>
          <p:spPr bwMode="auto">
            <a:xfrm rot="-5400000">
              <a:off x="7236059" y="3283955"/>
              <a:ext cx="112557" cy="166336"/>
            </a:xfrm>
            <a:prstGeom prst="flowChartCollate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 dirty="0"/>
                <a:t> </a:t>
              </a:r>
            </a:p>
          </p:txBody>
        </p:sp>
        <p:sp>
          <p:nvSpPr>
            <p:cNvPr id="247851" name="AutoShape 4"/>
            <p:cNvSpPr>
              <a:spLocks noChangeArrowheads="1"/>
            </p:cNvSpPr>
            <p:nvPr/>
          </p:nvSpPr>
          <p:spPr bwMode="auto">
            <a:xfrm rot="-5400000">
              <a:off x="7555400" y="3284259"/>
              <a:ext cx="112557" cy="166336"/>
            </a:xfrm>
            <a:prstGeom prst="flowChartCollate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 dirty="0"/>
                <a:t> </a:t>
              </a:r>
            </a:p>
          </p:txBody>
        </p:sp>
      </p:grpSp>
      <p:grpSp>
        <p:nvGrpSpPr>
          <p:cNvPr id="247820" name="Group 9"/>
          <p:cNvGrpSpPr>
            <a:grpSpLocks/>
          </p:cNvGrpSpPr>
          <p:nvPr/>
        </p:nvGrpSpPr>
        <p:grpSpPr bwMode="auto">
          <a:xfrm>
            <a:off x="535024" y="1657033"/>
            <a:ext cx="2665413" cy="2084387"/>
            <a:chOff x="1479352" y="4035840"/>
            <a:chExt cx="2666519" cy="2082943"/>
          </a:xfrm>
        </p:grpSpPr>
        <p:grpSp>
          <p:nvGrpSpPr>
            <p:cNvPr id="247839" name="Group 66"/>
            <p:cNvGrpSpPr>
              <a:grpSpLocks/>
            </p:cNvGrpSpPr>
            <p:nvPr/>
          </p:nvGrpSpPr>
          <p:grpSpPr bwMode="auto">
            <a:xfrm>
              <a:off x="1479352" y="4035840"/>
              <a:ext cx="2666519" cy="2082943"/>
              <a:chOff x="3213100" y="2759075"/>
              <a:chExt cx="2035804" cy="2082943"/>
            </a:xfrm>
          </p:grpSpPr>
          <p:sp>
            <p:nvSpPr>
              <p:cNvPr id="247842" name="TextBox 30"/>
              <p:cNvSpPr txBox="1">
                <a:spLocks noChangeArrowheads="1"/>
              </p:cNvSpPr>
              <p:nvPr/>
            </p:nvSpPr>
            <p:spPr bwMode="auto">
              <a:xfrm>
                <a:off x="3213100" y="2759075"/>
                <a:ext cx="2034582" cy="52322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Two-pass sort-based algorithms: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τ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QuickType II" pitchFamily="34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U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en-US" altLang="en-US" sz="1400" dirty="0">
                    <a:solidFill>
                      <a:srgbClr val="FF00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∩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∩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47843" name="TextBox 23"/>
              <p:cNvSpPr txBox="1">
                <a:spLocks noChangeArrowheads="1"/>
              </p:cNvSpPr>
              <p:nvPr/>
            </p:nvSpPr>
            <p:spPr bwMode="auto">
              <a:xfrm>
                <a:off x="3214322" y="3287746"/>
                <a:ext cx="2034582" cy="1554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Unary:</a:t>
                </a:r>
                <a:endParaRPr lang="en-US" altLang="en-US" sz="1400" b="1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Memory: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 ≥ √ B(R)</a:t>
                </a:r>
                <a:endPara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Cost: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3B(R)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6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Binary: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Memory: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 ≥ √ B(R) + B(S)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5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Cost: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3(B(R) + B(S))</a:t>
                </a:r>
              </a:p>
            </p:txBody>
          </p:sp>
          <p:grpSp>
            <p:nvGrpSpPr>
              <p:cNvPr id="247844" name="Group 34"/>
              <p:cNvGrpSpPr>
                <a:grpSpLocks/>
              </p:cNvGrpSpPr>
              <p:nvPr/>
            </p:nvGrpSpPr>
            <p:grpSpPr bwMode="auto">
              <a:xfrm>
                <a:off x="3509992" y="3084271"/>
                <a:ext cx="1498763" cy="432331"/>
                <a:chOff x="2887975" y="2543810"/>
                <a:chExt cx="1769309" cy="431807"/>
              </a:xfrm>
            </p:grpSpPr>
            <p:sp>
              <p:nvSpPr>
                <p:cNvPr id="247845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218078" cy="307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7846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4502891" y="2501839"/>
                  <a:ext cx="112421" cy="196364"/>
                </a:xfrm>
                <a:prstGeom prst="flowChartCollate">
                  <a:avLst/>
                </a:prstGeom>
                <a:noFill/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</p:grpSp>
        </p:grpSp>
        <p:cxnSp>
          <p:nvCxnSpPr>
            <p:cNvPr id="7" name="Straight Connector 6"/>
            <p:cNvCxnSpPr/>
            <p:nvPr/>
          </p:nvCxnSpPr>
          <p:spPr>
            <a:xfrm>
              <a:off x="2840405" y="5582580"/>
              <a:ext cx="99418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2710176" y="4838559"/>
              <a:ext cx="43197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7821" name="Group 83"/>
          <p:cNvGrpSpPr>
            <a:grpSpLocks/>
          </p:cNvGrpSpPr>
          <p:nvPr/>
        </p:nvGrpSpPr>
        <p:grpSpPr bwMode="auto">
          <a:xfrm>
            <a:off x="3311583" y="1651471"/>
            <a:ext cx="2665413" cy="2084387"/>
            <a:chOff x="1479352" y="4035840"/>
            <a:chExt cx="2666519" cy="2082943"/>
          </a:xfrm>
        </p:grpSpPr>
        <p:grpSp>
          <p:nvGrpSpPr>
            <p:cNvPr id="247831" name="Group 84"/>
            <p:cNvGrpSpPr>
              <a:grpSpLocks/>
            </p:cNvGrpSpPr>
            <p:nvPr/>
          </p:nvGrpSpPr>
          <p:grpSpPr bwMode="auto">
            <a:xfrm>
              <a:off x="1479352" y="4035840"/>
              <a:ext cx="2666519" cy="2082943"/>
              <a:chOff x="3213100" y="2759075"/>
              <a:chExt cx="2035804" cy="2082943"/>
            </a:xfrm>
          </p:grpSpPr>
          <p:sp>
            <p:nvSpPr>
              <p:cNvPr id="247834" name="TextBox 30"/>
              <p:cNvSpPr txBox="1">
                <a:spLocks noChangeArrowheads="1"/>
              </p:cNvSpPr>
              <p:nvPr/>
            </p:nvSpPr>
            <p:spPr bwMode="auto">
              <a:xfrm>
                <a:off x="3213100" y="2759075"/>
                <a:ext cx="2034582" cy="52322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Two-pass hash-based algorithms: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QuickType II" pitchFamily="34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U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en-US" altLang="en-US" sz="1400" dirty="0">
                    <a:solidFill>
                      <a:srgbClr val="FF00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∩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∩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47835" name="TextBox 23"/>
              <p:cNvSpPr txBox="1">
                <a:spLocks noChangeArrowheads="1"/>
              </p:cNvSpPr>
              <p:nvPr/>
            </p:nvSpPr>
            <p:spPr bwMode="auto">
              <a:xfrm>
                <a:off x="3214322" y="3287746"/>
                <a:ext cx="2034582" cy="1554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Unary:</a:t>
                </a:r>
                <a:endParaRPr lang="en-US" altLang="en-US" sz="1400" b="1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Memory: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 ≥ √ B(R)</a:t>
                </a:r>
                <a:endPara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Cost: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3B(R)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6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Binary: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Memory: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 ≥ √ B(R</a:t>
                </a:r>
                <a:r>
                  <a:rPr lang="en-US" altLang="en-US" sz="1400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small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5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Cost: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3(B(R</a:t>
                </a:r>
                <a:r>
                  <a:rPr lang="en-US" altLang="en-US" sz="1400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small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 + B(R</a:t>
                </a:r>
                <a:r>
                  <a:rPr lang="en-US" altLang="en-US" sz="1400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large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))</a:t>
                </a:r>
              </a:p>
            </p:txBody>
          </p:sp>
          <p:grpSp>
            <p:nvGrpSpPr>
              <p:cNvPr id="247836" name="Group 34"/>
              <p:cNvGrpSpPr>
                <a:grpSpLocks/>
              </p:cNvGrpSpPr>
              <p:nvPr/>
            </p:nvGrpSpPr>
            <p:grpSpPr bwMode="auto">
              <a:xfrm>
                <a:off x="3510000" y="3084271"/>
                <a:ext cx="1322536" cy="432331"/>
                <a:chOff x="2887975" y="2543810"/>
                <a:chExt cx="1561267" cy="431807"/>
              </a:xfrm>
            </p:grpSpPr>
            <p:sp>
              <p:nvSpPr>
                <p:cNvPr id="247837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218078" cy="307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7838" name="AutoShape 4"/>
                <p:cNvSpPr>
                  <a:spLocks noChangeArrowheads="1"/>
                </p:cNvSpPr>
                <p:nvPr/>
              </p:nvSpPr>
              <p:spPr bwMode="auto">
                <a:xfrm rot="16200000">
                  <a:off x="4337713" y="2518492"/>
                  <a:ext cx="86211" cy="136847"/>
                </a:xfrm>
                <a:prstGeom prst="flowChartCollate">
                  <a:avLst/>
                </a:prstGeom>
                <a:noFill/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</p:grpSp>
        </p:grpSp>
        <p:cxnSp>
          <p:nvCxnSpPr>
            <p:cNvPr id="86" name="Straight Connector 85"/>
            <p:cNvCxnSpPr/>
            <p:nvPr/>
          </p:nvCxnSpPr>
          <p:spPr>
            <a:xfrm flipV="1">
              <a:off x="2840405" y="5582580"/>
              <a:ext cx="651145" cy="793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2710176" y="4838559"/>
              <a:ext cx="43197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7822" name="Group 93"/>
          <p:cNvGrpSpPr>
            <a:grpSpLocks/>
          </p:cNvGrpSpPr>
          <p:nvPr/>
        </p:nvGrpSpPr>
        <p:grpSpPr bwMode="auto">
          <a:xfrm>
            <a:off x="6088142" y="1653081"/>
            <a:ext cx="2569597" cy="2221511"/>
            <a:chOff x="1479352" y="4035840"/>
            <a:chExt cx="2570296" cy="2221223"/>
          </a:xfrm>
        </p:grpSpPr>
        <p:grpSp>
          <p:nvGrpSpPr>
            <p:cNvPr id="247823" name="Group 94"/>
            <p:cNvGrpSpPr>
              <a:grpSpLocks/>
            </p:cNvGrpSpPr>
            <p:nvPr/>
          </p:nvGrpSpPr>
          <p:grpSpPr bwMode="auto">
            <a:xfrm>
              <a:off x="1479352" y="4035840"/>
              <a:ext cx="2570296" cy="2221223"/>
              <a:chOff x="3213100" y="2759075"/>
              <a:chExt cx="1962341" cy="2221223"/>
            </a:xfrm>
          </p:grpSpPr>
          <p:sp>
            <p:nvSpPr>
              <p:cNvPr id="247826" name="TextBox 30"/>
              <p:cNvSpPr txBox="1">
                <a:spLocks noChangeArrowheads="1"/>
              </p:cNvSpPr>
              <p:nvPr/>
            </p:nvSpPr>
            <p:spPr bwMode="auto">
              <a:xfrm>
                <a:off x="3213100" y="2759075"/>
                <a:ext cx="1962341" cy="52322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Two-pass hybrid hash-based: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QuickType II" pitchFamily="34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U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en-US" altLang="en-US" sz="1400" dirty="0">
                    <a:solidFill>
                      <a:srgbClr val="FF00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∩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∩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47827" name="TextBox 23"/>
              <p:cNvSpPr txBox="1">
                <a:spLocks noChangeArrowheads="1"/>
              </p:cNvSpPr>
              <p:nvPr/>
            </p:nvSpPr>
            <p:spPr bwMode="auto">
              <a:xfrm>
                <a:off x="3214322" y="3287746"/>
                <a:ext cx="1961119" cy="16925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Unary:</a:t>
                </a:r>
                <a:endParaRPr lang="en-US" altLang="en-US" sz="1400" b="1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Memory:</a:t>
                </a:r>
                <a:r>
                  <a:rPr lang="en-US" altLang="en-US" sz="1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 ≥  2√ B(R)</a:t>
                </a:r>
                <a:endParaRPr lang="en-US" altLang="en-US" sz="14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Cost:</a:t>
                </a:r>
                <a:r>
                  <a:rPr lang="en-US" altLang="en-US" sz="1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3B(R) − M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Binary: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Memory:</a:t>
                </a:r>
                <a:r>
                  <a:rPr lang="en-US" altLang="en-US" sz="1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 ≥ 2√ B(</a:t>
                </a:r>
                <a:r>
                  <a:rPr lang="en-US" altLang="en-US" sz="14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en-US" sz="1400" baseline="-25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small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Cost:</a:t>
                </a:r>
                <a:r>
                  <a:rPr lang="en-US" altLang="en-US" sz="1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(3 – M/B(</a:t>
                </a:r>
                <a:r>
                  <a:rPr lang="en-US" altLang="en-US" sz="14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en-US" sz="1400" baseline="-25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small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)) </a:t>
                </a:r>
                <a:r>
                  <a:rPr lang="el-GR" altLang="en-US" sz="1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·</a:t>
                </a:r>
                <a:endPara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        (B(</a:t>
                </a:r>
                <a:r>
                  <a:rPr lang="en-US" altLang="en-US" sz="14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R</a:t>
                </a:r>
                <a:r>
                  <a:rPr lang="en-US" altLang="en-US" sz="1400" baseline="-25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small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) + B(</a:t>
                </a:r>
                <a:r>
                  <a:rPr lang="en-US" altLang="en-US" sz="14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R</a:t>
                </a:r>
                <a:r>
                  <a:rPr lang="en-US" altLang="en-US" sz="1400" baseline="-25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large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))</a:t>
                </a:r>
              </a:p>
            </p:txBody>
          </p:sp>
          <p:grpSp>
            <p:nvGrpSpPr>
              <p:cNvPr id="247828" name="Group 34"/>
              <p:cNvGrpSpPr>
                <a:grpSpLocks/>
              </p:cNvGrpSpPr>
              <p:nvPr/>
            </p:nvGrpSpPr>
            <p:grpSpPr bwMode="auto">
              <a:xfrm>
                <a:off x="3510000" y="3084270"/>
                <a:ext cx="1322536" cy="432332"/>
                <a:chOff x="2887975" y="2543809"/>
                <a:chExt cx="1561267" cy="431808"/>
              </a:xfrm>
            </p:grpSpPr>
            <p:sp>
              <p:nvSpPr>
                <p:cNvPr id="247829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218078" cy="307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7830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4294849" y="2501838"/>
                  <a:ext cx="112421" cy="196364"/>
                </a:xfrm>
                <a:prstGeom prst="flowChartCollate">
                  <a:avLst/>
                </a:prstGeom>
                <a:noFill/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 dirty="0"/>
                    <a:t> </a:t>
                  </a:r>
                </a:p>
              </p:txBody>
            </p:sp>
          </p:grpSp>
        </p:grpSp>
        <p:cxnSp>
          <p:nvCxnSpPr>
            <p:cNvPr id="96" name="Straight Connector 95"/>
            <p:cNvCxnSpPr/>
            <p:nvPr/>
          </p:nvCxnSpPr>
          <p:spPr>
            <a:xfrm>
              <a:off x="2779142" y="5513321"/>
              <a:ext cx="669345" cy="1230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2833857" y="4837423"/>
              <a:ext cx="433506" cy="15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26175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49859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249860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49862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49863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49864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optimization and security.</a:t>
            </a:r>
          </a:p>
        </p:txBody>
      </p:sp>
      <p:sp>
        <p:nvSpPr>
          <p:cNvPr id="249865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66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67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49868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49869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70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49872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73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49874" name="Flowchart: Process 155"/>
          <p:cNvSpPr>
            <a:spLocks noChangeArrowheads="1"/>
          </p:cNvSpPr>
          <p:nvPr/>
        </p:nvSpPr>
        <p:spPr bwMode="auto">
          <a:xfrm>
            <a:off x="1844675" y="2255838"/>
            <a:ext cx="1219200" cy="457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49875" name="Straight Arrow Connector 156"/>
          <p:cNvCxnSpPr>
            <a:cxnSpLocks noChangeShapeType="1"/>
            <a:endCxn id="150" idx="1"/>
          </p:cNvCxnSpPr>
          <p:nvPr/>
        </p:nvCxnSpPr>
        <p:spPr bwMode="auto">
          <a:xfrm>
            <a:off x="2933700" y="2457450"/>
            <a:ext cx="414338" cy="889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9876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77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49879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9880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9881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49883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249885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49886" name="Straight Arrow Connector 31"/>
          <p:cNvCxnSpPr>
            <a:cxnSpLocks noChangeShapeType="1"/>
          </p:cNvCxnSpPr>
          <p:nvPr/>
        </p:nvCxnSpPr>
        <p:spPr bwMode="auto">
          <a:xfrm flipV="1">
            <a:off x="2413000" y="3967163"/>
            <a:ext cx="415925" cy="508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9887" name="Flowchart: Process 32"/>
          <p:cNvSpPr>
            <a:spLocks noChangeArrowheads="1"/>
          </p:cNvSpPr>
          <p:nvPr/>
        </p:nvSpPr>
        <p:spPr bwMode="auto">
          <a:xfrm>
            <a:off x="1577975" y="3741738"/>
            <a:ext cx="1031875" cy="430212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249888" name="Flowchart: Process 33"/>
          <p:cNvSpPr>
            <a:spLocks noChangeArrowheads="1"/>
          </p:cNvSpPr>
          <p:nvPr/>
        </p:nvSpPr>
        <p:spPr bwMode="auto">
          <a:xfrm>
            <a:off x="1041400" y="4287838"/>
            <a:ext cx="1277938" cy="46672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249889" name="Straight Arrow Connector 34"/>
          <p:cNvCxnSpPr>
            <a:cxnSpLocks noChangeShapeType="1"/>
            <a:stCxn id="249888" idx="3"/>
          </p:cNvCxnSpPr>
          <p:nvPr/>
        </p:nvCxnSpPr>
        <p:spPr bwMode="auto">
          <a:xfrm>
            <a:off x="2319338" y="4521200"/>
            <a:ext cx="403225" cy="101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9890" name="Straight Arrow Connector 36"/>
          <p:cNvCxnSpPr>
            <a:cxnSpLocks noChangeShapeType="1"/>
            <a:endCxn id="30" idx="1"/>
          </p:cNvCxnSpPr>
          <p:nvPr/>
        </p:nvCxnSpPr>
        <p:spPr bwMode="auto">
          <a:xfrm>
            <a:off x="2103438" y="5402263"/>
            <a:ext cx="434975" cy="59531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9891" name="Flowchart: Process 37"/>
          <p:cNvSpPr>
            <a:spLocks noChangeArrowheads="1"/>
          </p:cNvSpPr>
          <p:nvPr/>
        </p:nvSpPr>
        <p:spPr bwMode="auto">
          <a:xfrm>
            <a:off x="898525" y="4789488"/>
            <a:ext cx="1466850" cy="577850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computational modes</a:t>
            </a:r>
          </a:p>
        </p:txBody>
      </p:sp>
      <p:sp>
        <p:nvSpPr>
          <p:cNvPr id="249892" name="TextBox 2"/>
          <p:cNvSpPr txBox="1">
            <a:spLocks noChangeArrowheads="1"/>
          </p:cNvSpPr>
          <p:nvPr/>
        </p:nvSpPr>
        <p:spPr bwMode="auto">
          <a:xfrm>
            <a:off x="5252426" y="965128"/>
            <a:ext cx="1771650" cy="50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000">
                <a:ea typeface="宋体" panose="02010600030101010101" pitchFamily="2" charset="-122"/>
              </a:rPr>
              <a:t> </a:t>
            </a:r>
            <a:r>
              <a:rPr lang="en-US" altLang="zh-CN" sz="10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0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000">
                <a:ea typeface="宋体" panose="02010600030101010101" pitchFamily="2" charset="-122"/>
              </a:rPr>
              <a:t> </a:t>
            </a:r>
            <a:r>
              <a:rPr lang="en-US" altLang="zh-CN" sz="10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000">
                <a:ea typeface="宋体" panose="02010600030101010101" pitchFamily="2" charset="-122"/>
              </a:rPr>
              <a:t> </a:t>
            </a:r>
            <a:r>
              <a:rPr lang="en-US" altLang="zh-CN" sz="10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0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0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0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49893" name="Group 129"/>
          <p:cNvGrpSpPr>
            <a:grpSpLocks/>
          </p:cNvGrpSpPr>
          <p:nvPr/>
        </p:nvGrpSpPr>
        <p:grpSpPr bwMode="auto">
          <a:xfrm>
            <a:off x="5977075" y="1437701"/>
            <a:ext cx="3146425" cy="2765425"/>
            <a:chOff x="5273675" y="1741488"/>
            <a:chExt cx="3903663" cy="3319462"/>
          </a:xfrm>
        </p:grpSpPr>
        <p:sp>
          <p:nvSpPr>
            <p:cNvPr id="249918" name="Rectangle 6"/>
            <p:cNvSpPr>
              <a:spLocks noChangeArrowheads="1"/>
            </p:cNvSpPr>
            <p:nvPr/>
          </p:nvSpPr>
          <p:spPr bwMode="auto">
            <a:xfrm>
              <a:off x="6599238" y="174148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&lt;statement&gt;</a:t>
              </a:r>
            </a:p>
          </p:txBody>
        </p:sp>
        <p:sp>
          <p:nvSpPr>
            <p:cNvPr id="249919" name="Rectangle 19"/>
            <p:cNvSpPr>
              <a:spLocks noChangeArrowheads="1"/>
            </p:cNvSpPr>
            <p:nvPr/>
          </p:nvSpPr>
          <p:spPr bwMode="auto">
            <a:xfrm>
              <a:off x="6465888" y="197167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&lt;select-statement&gt;</a:t>
              </a:r>
            </a:p>
          </p:txBody>
        </p:sp>
        <p:sp>
          <p:nvSpPr>
            <p:cNvPr id="249920" name="Rectangle 7"/>
            <p:cNvSpPr>
              <a:spLocks noChangeArrowheads="1"/>
            </p:cNvSpPr>
            <p:nvPr/>
          </p:nvSpPr>
          <p:spPr bwMode="auto">
            <a:xfrm>
              <a:off x="5273675" y="231298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49921" name="Rectangle 20"/>
            <p:cNvSpPr>
              <a:spLocks noChangeArrowheads="1"/>
            </p:cNvSpPr>
            <p:nvPr/>
          </p:nvSpPr>
          <p:spPr bwMode="auto">
            <a:xfrm>
              <a:off x="5692775" y="231933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&lt;select-list&gt;</a:t>
              </a:r>
            </a:p>
          </p:txBody>
        </p:sp>
        <p:sp>
          <p:nvSpPr>
            <p:cNvPr id="249922" name="Rectangle 25"/>
            <p:cNvSpPr>
              <a:spLocks noChangeArrowheads="1"/>
            </p:cNvSpPr>
            <p:nvPr/>
          </p:nvSpPr>
          <p:spPr bwMode="auto">
            <a:xfrm>
              <a:off x="6407150" y="230187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49923" name="Rectangle 26"/>
            <p:cNvSpPr>
              <a:spLocks noChangeArrowheads="1"/>
            </p:cNvSpPr>
            <p:nvPr/>
          </p:nvSpPr>
          <p:spPr bwMode="auto">
            <a:xfrm>
              <a:off x="6732588" y="231457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&lt;tbl-list&gt;</a:t>
              </a:r>
            </a:p>
          </p:txBody>
        </p:sp>
        <p:sp>
          <p:nvSpPr>
            <p:cNvPr id="249924" name="Rectangle 27"/>
            <p:cNvSpPr>
              <a:spLocks noChangeArrowheads="1"/>
            </p:cNvSpPr>
            <p:nvPr/>
          </p:nvSpPr>
          <p:spPr bwMode="auto">
            <a:xfrm>
              <a:off x="7286625" y="2312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 dirty="0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49925" name="Rectangle 28"/>
            <p:cNvSpPr>
              <a:spLocks noChangeArrowheads="1"/>
            </p:cNvSpPr>
            <p:nvPr/>
          </p:nvSpPr>
          <p:spPr bwMode="auto">
            <a:xfrm>
              <a:off x="7718425" y="232886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&lt;search-condition&gt;</a:t>
              </a:r>
            </a:p>
          </p:txBody>
        </p:sp>
        <p:sp>
          <p:nvSpPr>
            <p:cNvPr id="249926" name="Rectangle 29"/>
            <p:cNvSpPr>
              <a:spLocks noChangeArrowheads="1"/>
            </p:cNvSpPr>
            <p:nvPr/>
          </p:nvSpPr>
          <p:spPr bwMode="auto">
            <a:xfrm>
              <a:off x="5310188" y="2533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&lt;select-sublist&gt;</a:t>
              </a:r>
            </a:p>
          </p:txBody>
        </p:sp>
        <p:sp>
          <p:nvSpPr>
            <p:cNvPr id="249927" name="Rectangle 30"/>
            <p:cNvSpPr>
              <a:spLocks noChangeArrowheads="1"/>
            </p:cNvSpPr>
            <p:nvPr/>
          </p:nvSpPr>
          <p:spPr bwMode="auto">
            <a:xfrm>
              <a:off x="5307013" y="275590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&lt;column-name&gt;</a:t>
              </a:r>
            </a:p>
          </p:txBody>
        </p:sp>
        <p:sp>
          <p:nvSpPr>
            <p:cNvPr id="249928" name="Rectangle 31"/>
            <p:cNvSpPr>
              <a:spLocks noChangeArrowheads="1"/>
            </p:cNvSpPr>
            <p:nvPr/>
          </p:nvSpPr>
          <p:spPr bwMode="auto">
            <a:xfrm>
              <a:off x="5611813" y="296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select</a:t>
              </a:r>
            </a:p>
          </p:txBody>
        </p:sp>
        <p:sp>
          <p:nvSpPr>
            <p:cNvPr id="249929" name="Rectangle 32"/>
            <p:cNvSpPr>
              <a:spLocks noChangeArrowheads="1"/>
            </p:cNvSpPr>
            <p:nvPr/>
          </p:nvSpPr>
          <p:spPr bwMode="auto">
            <a:xfrm>
              <a:off x="6300788" y="2543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&lt;tbl-name&gt;</a:t>
              </a:r>
            </a:p>
          </p:txBody>
        </p:sp>
        <p:sp>
          <p:nvSpPr>
            <p:cNvPr id="249930" name="Rectangle 33"/>
            <p:cNvSpPr>
              <a:spLocks noChangeArrowheads="1"/>
            </p:cNvSpPr>
            <p:nvPr/>
          </p:nvSpPr>
          <p:spPr bwMode="auto">
            <a:xfrm>
              <a:off x="7062788" y="2530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&lt;tbl-list&gt;</a:t>
              </a:r>
            </a:p>
          </p:txBody>
        </p:sp>
        <p:sp>
          <p:nvSpPr>
            <p:cNvPr id="249931" name="Rectangle 34"/>
            <p:cNvSpPr>
              <a:spLocks noChangeArrowheads="1"/>
            </p:cNvSpPr>
            <p:nvPr/>
          </p:nvSpPr>
          <p:spPr bwMode="auto">
            <a:xfrm>
              <a:off x="7007225" y="251777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49932" name="Rectangle 35"/>
            <p:cNvSpPr>
              <a:spLocks noChangeArrowheads="1"/>
            </p:cNvSpPr>
            <p:nvPr/>
          </p:nvSpPr>
          <p:spPr bwMode="auto">
            <a:xfrm>
              <a:off x="6497638" y="2757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49933" name="Straight Connector 14"/>
            <p:cNvCxnSpPr>
              <a:cxnSpLocks noChangeShapeType="1"/>
            </p:cNvCxnSpPr>
            <p:nvPr/>
          </p:nvCxnSpPr>
          <p:spPr bwMode="auto">
            <a:xfrm>
              <a:off x="7105650" y="2471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4" name="Straight Connector 37"/>
            <p:cNvCxnSpPr>
              <a:cxnSpLocks noChangeShapeType="1"/>
            </p:cNvCxnSpPr>
            <p:nvPr/>
          </p:nvCxnSpPr>
          <p:spPr bwMode="auto">
            <a:xfrm>
              <a:off x="7069138" y="2195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5" name="Straight Connector 38"/>
            <p:cNvCxnSpPr>
              <a:cxnSpLocks noChangeShapeType="1"/>
            </p:cNvCxnSpPr>
            <p:nvPr/>
          </p:nvCxnSpPr>
          <p:spPr bwMode="auto">
            <a:xfrm>
              <a:off x="6777038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6" name="Straight Connector 39"/>
            <p:cNvCxnSpPr>
              <a:cxnSpLocks noChangeShapeType="1"/>
            </p:cNvCxnSpPr>
            <p:nvPr/>
          </p:nvCxnSpPr>
          <p:spPr bwMode="auto">
            <a:xfrm>
              <a:off x="5873750" y="2698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7" name="Straight Connector 40"/>
            <p:cNvCxnSpPr>
              <a:cxnSpLocks noChangeShapeType="1"/>
            </p:cNvCxnSpPr>
            <p:nvPr/>
          </p:nvCxnSpPr>
          <p:spPr bwMode="auto">
            <a:xfrm>
              <a:off x="7056438" y="1903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8" name="Straight Connector 41"/>
            <p:cNvCxnSpPr>
              <a:cxnSpLocks noChangeShapeType="1"/>
            </p:cNvCxnSpPr>
            <p:nvPr/>
          </p:nvCxnSpPr>
          <p:spPr bwMode="auto">
            <a:xfrm>
              <a:off x="5870575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9" name="Straight Connector 42"/>
            <p:cNvCxnSpPr>
              <a:cxnSpLocks noChangeShapeType="1"/>
            </p:cNvCxnSpPr>
            <p:nvPr/>
          </p:nvCxnSpPr>
          <p:spPr bwMode="auto">
            <a:xfrm>
              <a:off x="7431088" y="2954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0" name="Straight Connector 43"/>
            <p:cNvCxnSpPr>
              <a:cxnSpLocks noChangeShapeType="1"/>
            </p:cNvCxnSpPr>
            <p:nvPr/>
          </p:nvCxnSpPr>
          <p:spPr bwMode="auto">
            <a:xfrm flipH="1">
              <a:off x="5521325" y="215265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1" name="Straight Connector 44"/>
            <p:cNvCxnSpPr>
              <a:cxnSpLocks noChangeShapeType="1"/>
            </p:cNvCxnSpPr>
            <p:nvPr/>
          </p:nvCxnSpPr>
          <p:spPr bwMode="auto">
            <a:xfrm flipH="1">
              <a:off x="6297613" y="217170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2" name="Straight Connector 45"/>
            <p:cNvCxnSpPr>
              <a:cxnSpLocks noChangeShapeType="1"/>
              <a:endCxn id="249922" idx="0"/>
            </p:cNvCxnSpPr>
            <p:nvPr/>
          </p:nvCxnSpPr>
          <p:spPr bwMode="auto">
            <a:xfrm flipH="1">
              <a:off x="6654800" y="217170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3" name="Straight Connector 46"/>
            <p:cNvCxnSpPr>
              <a:cxnSpLocks noChangeShapeType="1"/>
              <a:endCxn id="249924" idx="0"/>
            </p:cNvCxnSpPr>
            <p:nvPr/>
          </p:nvCxnSpPr>
          <p:spPr bwMode="auto">
            <a:xfrm>
              <a:off x="7288213" y="218440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4" name="Straight Connector 47"/>
            <p:cNvCxnSpPr>
              <a:cxnSpLocks noChangeShapeType="1"/>
              <a:endCxn id="249925" idx="0"/>
            </p:cNvCxnSpPr>
            <p:nvPr/>
          </p:nvCxnSpPr>
          <p:spPr bwMode="auto">
            <a:xfrm>
              <a:off x="7485063" y="2154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5" name="Straight Connector 48"/>
            <p:cNvCxnSpPr>
              <a:cxnSpLocks noChangeShapeType="1"/>
            </p:cNvCxnSpPr>
            <p:nvPr/>
          </p:nvCxnSpPr>
          <p:spPr bwMode="auto">
            <a:xfrm flipH="1">
              <a:off x="5870575" y="247173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6" name="Straight Connector 49"/>
            <p:cNvCxnSpPr>
              <a:cxnSpLocks noChangeShapeType="1"/>
            </p:cNvCxnSpPr>
            <p:nvPr/>
          </p:nvCxnSpPr>
          <p:spPr bwMode="auto">
            <a:xfrm flipH="1">
              <a:off x="6721475" y="248443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7" name="Straight Connector 50"/>
            <p:cNvCxnSpPr>
              <a:cxnSpLocks noChangeShapeType="1"/>
            </p:cNvCxnSpPr>
            <p:nvPr/>
          </p:nvCxnSpPr>
          <p:spPr bwMode="auto">
            <a:xfrm>
              <a:off x="7426325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8" name="Straight Connector 51"/>
            <p:cNvCxnSpPr>
              <a:cxnSpLocks noChangeShapeType="1"/>
            </p:cNvCxnSpPr>
            <p:nvPr/>
          </p:nvCxnSpPr>
          <p:spPr bwMode="auto">
            <a:xfrm>
              <a:off x="7275513" y="249237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49" name="Rectangle 61"/>
            <p:cNvSpPr>
              <a:spLocks noChangeArrowheads="1"/>
            </p:cNvSpPr>
            <p:nvPr/>
          </p:nvSpPr>
          <p:spPr bwMode="auto">
            <a:xfrm>
              <a:off x="6975475" y="2763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&lt;tbl-name&gt;</a:t>
              </a:r>
            </a:p>
          </p:txBody>
        </p:sp>
        <p:sp>
          <p:nvSpPr>
            <p:cNvPr id="249950" name="Rectangle 63"/>
            <p:cNvSpPr>
              <a:spLocks noChangeArrowheads="1"/>
            </p:cNvSpPr>
            <p:nvPr/>
          </p:nvSpPr>
          <p:spPr bwMode="auto">
            <a:xfrm>
              <a:off x="7985125" y="2541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&lt;b-term&gt;</a:t>
              </a:r>
            </a:p>
          </p:txBody>
        </p:sp>
        <p:sp>
          <p:nvSpPr>
            <p:cNvPr id="249951" name="Rectangle 64"/>
            <p:cNvSpPr>
              <a:spLocks noChangeArrowheads="1"/>
            </p:cNvSpPr>
            <p:nvPr/>
          </p:nvSpPr>
          <p:spPr bwMode="auto">
            <a:xfrm>
              <a:off x="7685088" y="2776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&lt;b-facor&gt;</a:t>
              </a:r>
            </a:p>
          </p:txBody>
        </p:sp>
        <p:sp>
          <p:nvSpPr>
            <p:cNvPr id="249952" name="Rectangle 65"/>
            <p:cNvSpPr>
              <a:spLocks noChangeArrowheads="1"/>
            </p:cNvSpPr>
            <p:nvPr/>
          </p:nvSpPr>
          <p:spPr bwMode="auto">
            <a:xfrm>
              <a:off x="8418513" y="2755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&lt;b-term&gt;</a:t>
              </a:r>
            </a:p>
          </p:txBody>
        </p:sp>
        <p:cxnSp>
          <p:nvCxnSpPr>
            <p:cNvPr id="249953" name="Straight Connector 66"/>
            <p:cNvCxnSpPr>
              <a:cxnSpLocks noChangeShapeType="1"/>
            </p:cNvCxnSpPr>
            <p:nvPr/>
          </p:nvCxnSpPr>
          <p:spPr bwMode="auto">
            <a:xfrm>
              <a:off x="8015288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54" name="Straight Connector 67"/>
            <p:cNvCxnSpPr>
              <a:cxnSpLocks noChangeShapeType="1"/>
              <a:endCxn id="249952" idx="0"/>
            </p:cNvCxnSpPr>
            <p:nvPr/>
          </p:nvCxnSpPr>
          <p:spPr bwMode="auto">
            <a:xfrm>
              <a:off x="8521700" y="2698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55" name="Straight Connector 68"/>
            <p:cNvCxnSpPr>
              <a:cxnSpLocks noChangeShapeType="1"/>
              <a:endCxn id="249951" idx="0"/>
            </p:cNvCxnSpPr>
            <p:nvPr/>
          </p:nvCxnSpPr>
          <p:spPr bwMode="auto">
            <a:xfrm flipH="1">
              <a:off x="8029575" y="2727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56" name="Straight Connector 69"/>
            <p:cNvCxnSpPr>
              <a:cxnSpLocks noChangeShapeType="1"/>
              <a:endCxn id="249958" idx="0"/>
            </p:cNvCxnSpPr>
            <p:nvPr/>
          </p:nvCxnSpPr>
          <p:spPr bwMode="auto">
            <a:xfrm>
              <a:off x="8415338" y="274478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57" name="Straight Connector 70"/>
            <p:cNvCxnSpPr>
              <a:cxnSpLocks noChangeShapeType="1"/>
            </p:cNvCxnSpPr>
            <p:nvPr/>
          </p:nvCxnSpPr>
          <p:spPr bwMode="auto">
            <a:xfrm>
              <a:off x="8374063" y="2482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58" name="Rectangle 71"/>
            <p:cNvSpPr>
              <a:spLocks noChangeArrowheads="1"/>
            </p:cNvSpPr>
            <p:nvPr/>
          </p:nvSpPr>
          <p:spPr bwMode="auto">
            <a:xfrm>
              <a:off x="8221663" y="2882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49959" name="Rectangle 77"/>
            <p:cNvSpPr>
              <a:spLocks noChangeArrowheads="1"/>
            </p:cNvSpPr>
            <p:nvPr/>
          </p:nvSpPr>
          <p:spPr bwMode="auto">
            <a:xfrm>
              <a:off x="8396288" y="3032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&lt;b-facor&gt;</a:t>
              </a:r>
            </a:p>
          </p:txBody>
        </p:sp>
        <p:cxnSp>
          <p:nvCxnSpPr>
            <p:cNvPr id="249960" name="Straight Connector 84"/>
            <p:cNvCxnSpPr>
              <a:cxnSpLocks noChangeShapeType="1"/>
            </p:cNvCxnSpPr>
            <p:nvPr/>
          </p:nvCxnSpPr>
          <p:spPr bwMode="auto">
            <a:xfrm flipH="1">
              <a:off x="8740775" y="3240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61" name="Straight Connector 85"/>
            <p:cNvCxnSpPr>
              <a:cxnSpLocks noChangeShapeType="1"/>
            </p:cNvCxnSpPr>
            <p:nvPr/>
          </p:nvCxnSpPr>
          <p:spPr bwMode="auto">
            <a:xfrm flipH="1">
              <a:off x="8763000" y="296227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62" name="Rectangle 36"/>
            <p:cNvSpPr>
              <a:spLocks noChangeArrowheads="1"/>
            </p:cNvSpPr>
            <p:nvPr/>
          </p:nvSpPr>
          <p:spPr bwMode="auto">
            <a:xfrm>
              <a:off x="7137400" y="3011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49963" name="Rectangle 76"/>
            <p:cNvSpPr>
              <a:spLocks noChangeArrowheads="1"/>
            </p:cNvSpPr>
            <p:nvPr/>
          </p:nvSpPr>
          <p:spPr bwMode="auto">
            <a:xfrm>
              <a:off x="7548563" y="302895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&lt;b-primary&gt;</a:t>
              </a:r>
            </a:p>
          </p:txBody>
        </p:sp>
        <p:sp>
          <p:nvSpPr>
            <p:cNvPr id="249964" name="Rectangle 78"/>
            <p:cNvSpPr>
              <a:spLocks noChangeArrowheads="1"/>
            </p:cNvSpPr>
            <p:nvPr/>
          </p:nvSpPr>
          <p:spPr bwMode="auto">
            <a:xfrm>
              <a:off x="7494588" y="3251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&lt;comp-pred&gt;</a:t>
              </a:r>
            </a:p>
          </p:txBody>
        </p:sp>
        <p:cxnSp>
          <p:nvCxnSpPr>
            <p:cNvPr id="249965" name="Straight Connector 90"/>
            <p:cNvCxnSpPr>
              <a:cxnSpLocks noChangeShapeType="1"/>
              <a:stCxn id="249964" idx="1"/>
            </p:cNvCxnSpPr>
            <p:nvPr/>
          </p:nvCxnSpPr>
          <p:spPr bwMode="auto">
            <a:xfrm flipH="1">
              <a:off x="6354763" y="3355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66" name="Straight Connector 91"/>
            <p:cNvCxnSpPr>
              <a:cxnSpLocks noChangeShapeType="1"/>
              <a:endCxn id="249970" idx="3"/>
            </p:cNvCxnSpPr>
            <p:nvPr/>
          </p:nvCxnSpPr>
          <p:spPr bwMode="auto">
            <a:xfrm flipH="1">
              <a:off x="7339013" y="3443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67" name="Straight Connector 92"/>
            <p:cNvCxnSpPr>
              <a:cxnSpLocks noChangeShapeType="1"/>
            </p:cNvCxnSpPr>
            <p:nvPr/>
          </p:nvCxnSpPr>
          <p:spPr bwMode="auto">
            <a:xfrm>
              <a:off x="7996238" y="3186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68" name="Straight Connector 52"/>
            <p:cNvCxnSpPr>
              <a:cxnSpLocks noChangeShapeType="1"/>
            </p:cNvCxnSpPr>
            <p:nvPr/>
          </p:nvCxnSpPr>
          <p:spPr bwMode="auto">
            <a:xfrm>
              <a:off x="6659563" y="3670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69" name="Rectangle 79"/>
            <p:cNvSpPr>
              <a:spLocks noChangeArrowheads="1"/>
            </p:cNvSpPr>
            <p:nvPr/>
          </p:nvSpPr>
          <p:spPr bwMode="auto">
            <a:xfrm>
              <a:off x="5938838" y="346710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&lt;exp&gt;</a:t>
              </a:r>
            </a:p>
          </p:txBody>
        </p:sp>
        <p:sp>
          <p:nvSpPr>
            <p:cNvPr id="249970" name="Rectangle 80"/>
            <p:cNvSpPr>
              <a:spLocks noChangeArrowheads="1"/>
            </p:cNvSpPr>
            <p:nvPr/>
          </p:nvSpPr>
          <p:spPr bwMode="auto">
            <a:xfrm>
              <a:off x="6848475" y="346392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&lt;exp&gt;</a:t>
              </a:r>
            </a:p>
          </p:txBody>
        </p:sp>
        <p:sp>
          <p:nvSpPr>
            <p:cNvPr id="249971" name="Rectangle 81"/>
            <p:cNvSpPr>
              <a:spLocks noChangeArrowheads="1"/>
            </p:cNvSpPr>
            <p:nvPr/>
          </p:nvSpPr>
          <p:spPr bwMode="auto">
            <a:xfrm>
              <a:off x="6329363" y="346392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&lt;co-op&gt;</a:t>
              </a:r>
            </a:p>
          </p:txBody>
        </p:sp>
        <p:sp>
          <p:nvSpPr>
            <p:cNvPr id="249972" name="Rectangle 82"/>
            <p:cNvSpPr>
              <a:spLocks noChangeArrowheads="1"/>
            </p:cNvSpPr>
            <p:nvPr/>
          </p:nvSpPr>
          <p:spPr bwMode="auto">
            <a:xfrm>
              <a:off x="6516688" y="378301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49973" name="Straight Connector 89"/>
            <p:cNvCxnSpPr>
              <a:cxnSpLocks noChangeShapeType="1"/>
            </p:cNvCxnSpPr>
            <p:nvPr/>
          </p:nvCxnSpPr>
          <p:spPr bwMode="auto">
            <a:xfrm flipV="1">
              <a:off x="6859588" y="342741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74" name="Straight Connector 86"/>
            <p:cNvCxnSpPr>
              <a:cxnSpLocks noChangeShapeType="1"/>
            </p:cNvCxnSpPr>
            <p:nvPr/>
          </p:nvCxnSpPr>
          <p:spPr bwMode="auto">
            <a:xfrm>
              <a:off x="6238875" y="3643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75" name="Straight Connector 87"/>
            <p:cNvCxnSpPr>
              <a:cxnSpLocks noChangeShapeType="1"/>
            </p:cNvCxnSpPr>
            <p:nvPr/>
          </p:nvCxnSpPr>
          <p:spPr bwMode="auto">
            <a:xfrm>
              <a:off x="6232525" y="3895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76" name="Straight Connector 88"/>
            <p:cNvCxnSpPr>
              <a:cxnSpLocks noChangeShapeType="1"/>
            </p:cNvCxnSpPr>
            <p:nvPr/>
          </p:nvCxnSpPr>
          <p:spPr bwMode="auto">
            <a:xfrm>
              <a:off x="6243638" y="41433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77" name="Rectangle 97"/>
            <p:cNvSpPr>
              <a:spLocks noChangeArrowheads="1"/>
            </p:cNvSpPr>
            <p:nvPr/>
          </p:nvSpPr>
          <p:spPr bwMode="auto">
            <a:xfrm>
              <a:off x="5910263" y="3717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&lt;term&gt;</a:t>
              </a:r>
            </a:p>
          </p:txBody>
        </p:sp>
        <p:sp>
          <p:nvSpPr>
            <p:cNvPr id="249978" name="Rectangle 98"/>
            <p:cNvSpPr>
              <a:spLocks noChangeArrowheads="1"/>
            </p:cNvSpPr>
            <p:nvPr/>
          </p:nvSpPr>
          <p:spPr bwMode="auto">
            <a:xfrm>
              <a:off x="5889625" y="39782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&lt;factor&gt;</a:t>
              </a:r>
            </a:p>
          </p:txBody>
        </p:sp>
        <p:sp>
          <p:nvSpPr>
            <p:cNvPr id="249979" name="Rectangle 99"/>
            <p:cNvSpPr>
              <a:spLocks noChangeArrowheads="1"/>
            </p:cNvSpPr>
            <p:nvPr/>
          </p:nvSpPr>
          <p:spPr bwMode="auto">
            <a:xfrm>
              <a:off x="6051550" y="44513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49980" name="Straight Connector 100"/>
            <p:cNvCxnSpPr>
              <a:cxnSpLocks noChangeShapeType="1"/>
            </p:cNvCxnSpPr>
            <p:nvPr/>
          </p:nvCxnSpPr>
          <p:spPr bwMode="auto">
            <a:xfrm>
              <a:off x="6238875" y="43957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81" name="Rectangle 101"/>
            <p:cNvSpPr>
              <a:spLocks noChangeArrowheads="1"/>
            </p:cNvSpPr>
            <p:nvPr/>
          </p:nvSpPr>
          <p:spPr bwMode="auto">
            <a:xfrm>
              <a:off x="5688013" y="42132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&lt;column-name&gt;</a:t>
              </a:r>
            </a:p>
          </p:txBody>
        </p:sp>
        <p:cxnSp>
          <p:nvCxnSpPr>
            <p:cNvPr id="249982" name="Straight Connector 104"/>
            <p:cNvCxnSpPr>
              <a:cxnSpLocks noChangeShapeType="1"/>
            </p:cNvCxnSpPr>
            <p:nvPr/>
          </p:nvCxnSpPr>
          <p:spPr bwMode="auto">
            <a:xfrm>
              <a:off x="7124700" y="3630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83" name="Straight Connector 105"/>
            <p:cNvCxnSpPr>
              <a:cxnSpLocks noChangeShapeType="1"/>
            </p:cNvCxnSpPr>
            <p:nvPr/>
          </p:nvCxnSpPr>
          <p:spPr bwMode="auto">
            <a:xfrm>
              <a:off x="7118350" y="3883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84" name="Straight Connector 106"/>
            <p:cNvCxnSpPr>
              <a:cxnSpLocks noChangeShapeType="1"/>
            </p:cNvCxnSpPr>
            <p:nvPr/>
          </p:nvCxnSpPr>
          <p:spPr bwMode="auto">
            <a:xfrm>
              <a:off x="7129463" y="4130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85" name="Rectangle 107"/>
            <p:cNvSpPr>
              <a:spLocks noChangeArrowheads="1"/>
            </p:cNvSpPr>
            <p:nvPr/>
          </p:nvSpPr>
          <p:spPr bwMode="auto">
            <a:xfrm>
              <a:off x="6796088" y="3705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&lt;term&gt;</a:t>
              </a:r>
            </a:p>
          </p:txBody>
        </p:sp>
        <p:sp>
          <p:nvSpPr>
            <p:cNvPr id="249986" name="Rectangle 108"/>
            <p:cNvSpPr>
              <a:spLocks noChangeArrowheads="1"/>
            </p:cNvSpPr>
            <p:nvPr/>
          </p:nvSpPr>
          <p:spPr bwMode="auto">
            <a:xfrm>
              <a:off x="6775450" y="39655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&lt;factor&gt;</a:t>
              </a:r>
            </a:p>
          </p:txBody>
        </p:sp>
        <p:sp>
          <p:nvSpPr>
            <p:cNvPr id="249987" name="Rectangle 109"/>
            <p:cNvSpPr>
              <a:spLocks noChangeArrowheads="1"/>
            </p:cNvSpPr>
            <p:nvPr/>
          </p:nvSpPr>
          <p:spPr bwMode="auto">
            <a:xfrm>
              <a:off x="6937375" y="44386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49988" name="Straight Connector 110"/>
            <p:cNvCxnSpPr>
              <a:cxnSpLocks noChangeShapeType="1"/>
            </p:cNvCxnSpPr>
            <p:nvPr/>
          </p:nvCxnSpPr>
          <p:spPr bwMode="auto">
            <a:xfrm>
              <a:off x="7124700" y="43830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89" name="Rectangle 111"/>
            <p:cNvSpPr>
              <a:spLocks noChangeArrowheads="1"/>
            </p:cNvSpPr>
            <p:nvPr/>
          </p:nvSpPr>
          <p:spPr bwMode="auto">
            <a:xfrm>
              <a:off x="6573838" y="42005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  &lt;column-name&gt;</a:t>
              </a:r>
            </a:p>
          </p:txBody>
        </p:sp>
        <p:sp>
          <p:nvSpPr>
            <p:cNvPr id="249990" name="Rectangle 121"/>
            <p:cNvSpPr>
              <a:spLocks noChangeArrowheads="1"/>
            </p:cNvSpPr>
            <p:nvPr/>
          </p:nvSpPr>
          <p:spPr bwMode="auto">
            <a:xfrm>
              <a:off x="8291513" y="330358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&lt;b-primary&gt;</a:t>
              </a:r>
            </a:p>
          </p:txBody>
        </p:sp>
        <p:sp>
          <p:nvSpPr>
            <p:cNvPr id="249991" name="Rectangle 122"/>
            <p:cNvSpPr>
              <a:spLocks noChangeArrowheads="1"/>
            </p:cNvSpPr>
            <p:nvPr/>
          </p:nvSpPr>
          <p:spPr bwMode="auto">
            <a:xfrm>
              <a:off x="8147050" y="355758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&lt;comp-pred&gt;</a:t>
              </a:r>
            </a:p>
          </p:txBody>
        </p:sp>
        <p:cxnSp>
          <p:nvCxnSpPr>
            <p:cNvPr id="249992" name="Straight Connector 130"/>
            <p:cNvCxnSpPr>
              <a:cxnSpLocks noChangeShapeType="1"/>
            </p:cNvCxnSpPr>
            <p:nvPr/>
          </p:nvCxnSpPr>
          <p:spPr bwMode="auto">
            <a:xfrm flipH="1">
              <a:off x="8674100" y="3490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93" name="Straight Connector 127"/>
            <p:cNvCxnSpPr>
              <a:cxnSpLocks noChangeShapeType="1"/>
              <a:endCxn id="249991" idx="2"/>
            </p:cNvCxnSpPr>
            <p:nvPr/>
          </p:nvCxnSpPr>
          <p:spPr bwMode="auto">
            <a:xfrm flipV="1">
              <a:off x="8496300" y="376555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94" name="Straight Connector 128"/>
            <p:cNvCxnSpPr>
              <a:cxnSpLocks noChangeShapeType="1"/>
            </p:cNvCxnSpPr>
            <p:nvPr/>
          </p:nvCxnSpPr>
          <p:spPr bwMode="auto">
            <a:xfrm flipH="1">
              <a:off x="7996238" y="373538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95" name="Straight Connector 129"/>
            <p:cNvCxnSpPr>
              <a:cxnSpLocks noChangeShapeType="1"/>
            </p:cNvCxnSpPr>
            <p:nvPr/>
          </p:nvCxnSpPr>
          <p:spPr bwMode="auto">
            <a:xfrm>
              <a:off x="8826500" y="377983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96" name="Rectangle 148"/>
            <p:cNvSpPr>
              <a:spLocks noChangeArrowheads="1"/>
            </p:cNvSpPr>
            <p:nvPr/>
          </p:nvSpPr>
          <p:spPr bwMode="auto">
            <a:xfrm>
              <a:off x="7373938" y="4584700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&lt;column-name&gt;</a:t>
              </a:r>
            </a:p>
          </p:txBody>
        </p:sp>
        <p:grpSp>
          <p:nvGrpSpPr>
            <p:cNvPr id="249997" name="Group 163"/>
            <p:cNvGrpSpPr>
              <a:grpSpLocks/>
            </p:cNvGrpSpPr>
            <p:nvPr/>
          </p:nvGrpSpPr>
          <p:grpSpPr bwMode="auto">
            <a:xfrm>
              <a:off x="7569200" y="3816350"/>
              <a:ext cx="1608138" cy="1244600"/>
              <a:chOff x="7626662" y="4708199"/>
              <a:chExt cx="1608614" cy="1244046"/>
            </a:xfrm>
          </p:grpSpPr>
          <p:cxnSp>
            <p:nvCxnSpPr>
              <p:cNvPr id="249998" name="Straight Connector 120"/>
              <p:cNvCxnSpPr>
                <a:cxnSpLocks noChangeShapeType="1"/>
              </p:cNvCxnSpPr>
              <p:nvPr/>
            </p:nvCxnSpPr>
            <p:spPr bwMode="auto">
              <a:xfrm>
                <a:off x="8521907" y="4915356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9999" name="Rectangle 123"/>
              <p:cNvSpPr>
                <a:spLocks noChangeArrowheads="1"/>
              </p:cNvSpPr>
              <p:nvPr/>
            </p:nvSpPr>
            <p:spPr bwMode="auto">
              <a:xfrm>
                <a:off x="7676096" y="471232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&lt;exp&gt;</a:t>
                </a:r>
              </a:p>
            </p:txBody>
          </p:sp>
          <p:sp>
            <p:nvSpPr>
              <p:cNvPr id="250000" name="Rectangle 124"/>
              <p:cNvSpPr>
                <a:spLocks noChangeArrowheads="1"/>
              </p:cNvSpPr>
              <p:nvPr/>
            </p:nvSpPr>
            <p:spPr bwMode="auto">
              <a:xfrm>
                <a:off x="8585816" y="4709465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&lt;exp&gt;</a:t>
                </a:r>
              </a:p>
            </p:txBody>
          </p:sp>
          <p:sp>
            <p:nvSpPr>
              <p:cNvPr id="250001" name="Rectangle 125"/>
              <p:cNvSpPr>
                <a:spLocks noChangeArrowheads="1"/>
              </p:cNvSpPr>
              <p:nvPr/>
            </p:nvSpPr>
            <p:spPr bwMode="auto">
              <a:xfrm>
                <a:off x="8067397" y="4708199"/>
                <a:ext cx="755988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&lt;co-op&gt;</a:t>
                </a:r>
              </a:p>
            </p:txBody>
          </p:sp>
          <p:sp>
            <p:nvSpPr>
              <p:cNvPr id="250002" name="Rectangle 126"/>
              <p:cNvSpPr>
                <a:spLocks noChangeArrowheads="1"/>
              </p:cNvSpPr>
              <p:nvPr/>
            </p:nvSpPr>
            <p:spPr bwMode="auto">
              <a:xfrm>
                <a:off x="8362517" y="5028259"/>
                <a:ext cx="211545" cy="168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 b="1">
                    <a:solidFill>
                      <a:srgbClr val="00B050"/>
                    </a:solidFill>
                  </a:rPr>
                  <a:t>&gt;</a:t>
                </a:r>
              </a:p>
            </p:txBody>
          </p:sp>
          <p:cxnSp>
            <p:nvCxnSpPr>
              <p:cNvPr id="250003" name="Straight Connector 141"/>
              <p:cNvCxnSpPr>
                <a:cxnSpLocks noChangeShapeType="1"/>
              </p:cNvCxnSpPr>
              <p:nvPr/>
            </p:nvCxnSpPr>
            <p:spPr bwMode="auto">
              <a:xfrm>
                <a:off x="7976855" y="4888095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0004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7969403" y="5139852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0005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7980262" y="5389038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50006" name="Rectangle 144"/>
              <p:cNvSpPr>
                <a:spLocks noChangeArrowheads="1"/>
              </p:cNvSpPr>
              <p:nvPr/>
            </p:nvSpPr>
            <p:spPr bwMode="auto">
              <a:xfrm>
                <a:off x="7647260" y="4963577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&lt;term&gt;</a:t>
                </a:r>
              </a:p>
            </p:txBody>
          </p:sp>
          <p:sp>
            <p:nvSpPr>
              <p:cNvPr id="250007" name="Rectangle 145"/>
              <p:cNvSpPr>
                <a:spLocks noChangeArrowheads="1"/>
              </p:cNvSpPr>
              <p:nvPr/>
            </p:nvSpPr>
            <p:spPr bwMode="auto">
              <a:xfrm>
                <a:off x="7626662" y="522307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&lt;factor&gt;</a:t>
                </a:r>
              </a:p>
            </p:txBody>
          </p:sp>
          <p:sp>
            <p:nvSpPr>
              <p:cNvPr id="250008" name="Rectangle 146"/>
              <p:cNvSpPr>
                <a:spLocks noChangeArrowheads="1"/>
              </p:cNvSpPr>
              <p:nvPr/>
            </p:nvSpPr>
            <p:spPr bwMode="auto">
              <a:xfrm>
                <a:off x="7855113" y="5704513"/>
                <a:ext cx="494271" cy="2274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>
                    <a:solidFill>
                      <a:srgbClr val="00B050"/>
                    </a:solidFill>
                  </a:rPr>
                  <a:t>a</a:t>
                </a:r>
              </a:p>
            </p:txBody>
          </p:sp>
          <p:cxnSp>
            <p:nvCxnSpPr>
              <p:cNvPr id="250009" name="Straight Connector 147"/>
              <p:cNvCxnSpPr>
                <a:cxnSpLocks noChangeShapeType="1"/>
              </p:cNvCxnSpPr>
              <p:nvPr/>
            </p:nvCxnSpPr>
            <p:spPr bwMode="auto">
              <a:xfrm>
                <a:off x="7976855" y="5640759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50010" name="Group 132"/>
              <p:cNvGrpSpPr>
                <a:grpSpLocks/>
              </p:cNvGrpSpPr>
              <p:nvPr/>
            </p:nvGrpSpPr>
            <p:grpSpPr bwMode="auto">
              <a:xfrm>
                <a:off x="8500194" y="4875436"/>
                <a:ext cx="735082" cy="1076809"/>
                <a:chOff x="6903472" y="3643180"/>
                <a:chExt cx="735082" cy="1076809"/>
              </a:xfrm>
            </p:grpSpPr>
            <p:cxnSp>
              <p:nvCxnSpPr>
                <p:cNvPr id="250011" name="Straight Connector 133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3643180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0012" name="Straight Connector 134"/>
                <p:cNvCxnSpPr>
                  <a:cxnSpLocks noChangeShapeType="1"/>
                </p:cNvCxnSpPr>
                <p:nvPr/>
              </p:nvCxnSpPr>
              <p:spPr bwMode="auto">
                <a:xfrm>
                  <a:off x="7258573" y="3894937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0013" name="Straight Connector 135"/>
                <p:cNvCxnSpPr>
                  <a:cxnSpLocks noChangeShapeType="1"/>
                </p:cNvCxnSpPr>
                <p:nvPr/>
              </p:nvCxnSpPr>
              <p:spPr bwMode="auto">
                <a:xfrm>
                  <a:off x="7269432" y="4144123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50014" name="Rectangle 136"/>
                <p:cNvSpPr>
                  <a:spLocks noChangeArrowheads="1"/>
                </p:cNvSpPr>
                <p:nvPr/>
              </p:nvSpPr>
              <p:spPr bwMode="auto">
                <a:xfrm>
                  <a:off x="6936430" y="371866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700"/>
                    <a:t>&lt;term&gt;</a:t>
                  </a:r>
                </a:p>
              </p:txBody>
            </p:sp>
            <p:sp>
              <p:nvSpPr>
                <p:cNvPr id="250015" name="Rectangle 137"/>
                <p:cNvSpPr>
                  <a:spLocks noChangeArrowheads="1"/>
                </p:cNvSpPr>
                <p:nvPr/>
              </p:nvSpPr>
              <p:spPr bwMode="auto">
                <a:xfrm>
                  <a:off x="6915832" y="3978156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700"/>
                    <a:t>&lt;factor&gt;</a:t>
                  </a:r>
                </a:p>
              </p:txBody>
            </p:sp>
            <p:sp>
              <p:nvSpPr>
                <p:cNvPr id="250016" name="Rectangle 138"/>
                <p:cNvSpPr>
                  <a:spLocks noChangeArrowheads="1"/>
                </p:cNvSpPr>
                <p:nvPr/>
              </p:nvSpPr>
              <p:spPr bwMode="auto">
                <a:xfrm>
                  <a:off x="7144283" y="4492550"/>
                  <a:ext cx="494271" cy="227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700">
                      <a:solidFill>
                        <a:srgbClr val="00B050"/>
                      </a:solidFill>
                    </a:rPr>
                    <a:t>4</a:t>
                  </a:r>
                </a:p>
              </p:txBody>
            </p:sp>
            <p:cxnSp>
              <p:nvCxnSpPr>
                <p:cNvPr id="250017" name="Straight Connector 139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4395844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50018" name="Rectangle 140"/>
                <p:cNvSpPr>
                  <a:spLocks noChangeArrowheads="1"/>
                </p:cNvSpPr>
                <p:nvPr/>
              </p:nvSpPr>
              <p:spPr bwMode="auto">
                <a:xfrm>
                  <a:off x="6903472" y="422941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700"/>
                    <a:t>&lt;integer&gt;</a:t>
                  </a:r>
                </a:p>
              </p:txBody>
            </p:sp>
          </p:grpSp>
        </p:grpSp>
      </p:grpSp>
      <p:grpSp>
        <p:nvGrpSpPr>
          <p:cNvPr id="249894" name="Group 149"/>
          <p:cNvGrpSpPr>
            <a:grpSpLocks/>
          </p:cNvGrpSpPr>
          <p:nvPr/>
        </p:nvGrpSpPr>
        <p:grpSpPr bwMode="auto">
          <a:xfrm>
            <a:off x="5737512" y="3790086"/>
            <a:ext cx="1481137" cy="1236662"/>
            <a:chOff x="1664798" y="3335338"/>
            <a:chExt cx="1873516" cy="1464083"/>
          </a:xfrm>
        </p:grpSpPr>
        <p:sp>
          <p:nvSpPr>
            <p:cNvPr id="249907" name="Rectangle 175"/>
            <p:cNvSpPr>
              <a:spLocks noChangeArrowheads="1"/>
            </p:cNvSpPr>
            <p:nvPr/>
          </p:nvSpPr>
          <p:spPr bwMode="auto">
            <a:xfrm>
              <a:off x="1664798" y="4570821"/>
              <a:ext cx="493713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49908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49909" name="TextBox 174"/>
            <p:cNvSpPr txBox="1">
              <a:spLocks noChangeArrowheads="1"/>
            </p:cNvSpPr>
            <p:nvPr/>
          </p:nvSpPr>
          <p:spPr bwMode="auto">
            <a:xfrm>
              <a:off x="2293449" y="3419248"/>
              <a:ext cx="294538" cy="25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49910" name="TextBox 177"/>
            <p:cNvSpPr txBox="1">
              <a:spLocks noChangeArrowheads="1"/>
            </p:cNvSpPr>
            <p:nvPr/>
          </p:nvSpPr>
          <p:spPr bwMode="auto">
            <a:xfrm>
              <a:off x="2112596" y="4266021"/>
              <a:ext cx="428417" cy="328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9911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31051" cy="328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2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9912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9165" cy="328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2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49913" name="Straight Connector 184"/>
            <p:cNvCxnSpPr>
              <a:cxnSpLocks noChangeShapeType="1"/>
              <a:endCxn id="249908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14" name="Straight Connector 185"/>
            <p:cNvCxnSpPr>
              <a:cxnSpLocks noChangeShapeType="1"/>
            </p:cNvCxnSpPr>
            <p:nvPr/>
          </p:nvCxnSpPr>
          <p:spPr bwMode="auto">
            <a:xfrm rot="10800000" flipV="1">
              <a:off x="1967827" y="4488270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15" name="TextBox 196"/>
            <p:cNvSpPr txBox="1">
              <a:spLocks noChangeArrowheads="1"/>
            </p:cNvSpPr>
            <p:nvPr/>
          </p:nvSpPr>
          <p:spPr bwMode="auto">
            <a:xfrm>
              <a:off x="2274155" y="3893730"/>
              <a:ext cx="1264159" cy="25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249916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17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9895" name="Group 158"/>
          <p:cNvGrpSpPr>
            <a:grpSpLocks/>
          </p:cNvGrpSpPr>
          <p:nvPr/>
        </p:nvGrpSpPr>
        <p:grpSpPr bwMode="auto">
          <a:xfrm>
            <a:off x="5323774" y="5137256"/>
            <a:ext cx="2341563" cy="1630363"/>
            <a:chOff x="5205413" y="4759325"/>
            <a:chExt cx="2633662" cy="2051050"/>
          </a:xfrm>
        </p:grpSpPr>
        <p:sp>
          <p:nvSpPr>
            <p:cNvPr id="249896" name="Rectangle 175"/>
            <p:cNvSpPr>
              <a:spLocks noChangeArrowheads="1"/>
            </p:cNvSpPr>
            <p:nvPr/>
          </p:nvSpPr>
          <p:spPr bwMode="auto">
            <a:xfrm>
              <a:off x="5205413" y="6559550"/>
              <a:ext cx="1252537" cy="2413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ScanTable</a:t>
              </a:r>
              <a:r>
                <a:rPr lang="en-US" altLang="en-US" sz="1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(S(a,b))</a:t>
              </a:r>
            </a:p>
          </p:txBody>
        </p:sp>
        <p:sp>
          <p:nvSpPr>
            <p:cNvPr id="249897" name="Rectangle 176"/>
            <p:cNvSpPr>
              <a:spLocks noChangeArrowheads="1"/>
            </p:cNvSpPr>
            <p:nvPr/>
          </p:nvSpPr>
          <p:spPr bwMode="auto">
            <a:xfrm>
              <a:off x="6662738" y="6557963"/>
              <a:ext cx="1176337" cy="25241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ScanTable</a:t>
              </a:r>
              <a:r>
                <a:rPr lang="en-US" altLang="en-US" sz="1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(T(b,c))</a:t>
              </a:r>
            </a:p>
          </p:txBody>
        </p:sp>
        <p:sp>
          <p:nvSpPr>
            <p:cNvPr id="249898" name="TextBox 177"/>
            <p:cNvSpPr txBox="1">
              <a:spLocks noChangeArrowheads="1"/>
            </p:cNvSpPr>
            <p:nvPr/>
          </p:nvSpPr>
          <p:spPr bwMode="auto">
            <a:xfrm>
              <a:off x="5908675" y="6067425"/>
              <a:ext cx="1139825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Alg-CrossProd</a:t>
              </a:r>
            </a:p>
          </p:txBody>
        </p:sp>
        <p:sp>
          <p:nvSpPr>
            <p:cNvPr id="249899" name="TextBox 196"/>
            <p:cNvSpPr txBox="1">
              <a:spLocks noChangeArrowheads="1"/>
            </p:cNvSpPr>
            <p:nvPr/>
          </p:nvSpPr>
          <p:spPr bwMode="auto">
            <a:xfrm>
              <a:off x="5676900" y="5610225"/>
              <a:ext cx="1600200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Select(S.b=T.b &amp; a&gt;4)</a:t>
              </a:r>
            </a:p>
          </p:txBody>
        </p:sp>
        <p:cxnSp>
          <p:nvCxnSpPr>
            <p:cNvPr id="249900" name="Straight Arrow Connector 163"/>
            <p:cNvCxnSpPr>
              <a:cxnSpLocks noChangeShapeType="1"/>
              <a:stCxn id="249897" idx="0"/>
            </p:cNvCxnSpPr>
            <p:nvPr/>
          </p:nvCxnSpPr>
          <p:spPr bwMode="auto">
            <a:xfrm rot="16200000" flipV="1">
              <a:off x="6851650" y="6159500"/>
              <a:ext cx="204788" cy="592138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01" name="Straight Arrow Connector 164"/>
            <p:cNvCxnSpPr>
              <a:cxnSpLocks noChangeShapeType="1"/>
              <a:stCxn id="249896" idx="0"/>
            </p:cNvCxnSpPr>
            <p:nvPr/>
          </p:nvCxnSpPr>
          <p:spPr bwMode="auto">
            <a:xfrm rot="5400000" flipH="1" flipV="1">
              <a:off x="5965825" y="6219825"/>
              <a:ext cx="206375" cy="473075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02" name="TextBox 196"/>
            <p:cNvSpPr txBox="1">
              <a:spLocks noChangeArrowheads="1"/>
            </p:cNvSpPr>
            <p:nvPr/>
          </p:nvSpPr>
          <p:spPr bwMode="auto">
            <a:xfrm>
              <a:off x="6057900" y="5153025"/>
              <a:ext cx="838200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Project(c)</a:t>
              </a:r>
            </a:p>
          </p:txBody>
        </p:sp>
        <p:cxnSp>
          <p:nvCxnSpPr>
            <p:cNvPr id="249903" name="Straight Arrow Connector 178"/>
            <p:cNvCxnSpPr>
              <a:cxnSpLocks noChangeShapeType="1"/>
              <a:stCxn id="249898" idx="0"/>
              <a:endCxn id="249899" idx="2"/>
            </p:cNvCxnSpPr>
            <p:nvPr/>
          </p:nvCxnSpPr>
          <p:spPr bwMode="auto">
            <a:xfrm flipH="1" flipV="1">
              <a:off x="6477000" y="5856446"/>
              <a:ext cx="1588" cy="210979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04" name="Straight Arrow Connector 180"/>
            <p:cNvCxnSpPr>
              <a:cxnSpLocks noChangeShapeType="1"/>
              <a:stCxn id="249899" idx="0"/>
              <a:endCxn id="249902" idx="2"/>
            </p:cNvCxnSpPr>
            <p:nvPr/>
          </p:nvCxnSpPr>
          <p:spPr bwMode="auto">
            <a:xfrm flipV="1">
              <a:off x="6477000" y="5399246"/>
              <a:ext cx="0" cy="210979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05" name="Straight Arrow Connector 143"/>
            <p:cNvCxnSpPr>
              <a:cxnSpLocks noChangeShapeType="1"/>
            </p:cNvCxnSpPr>
            <p:nvPr/>
          </p:nvCxnSpPr>
          <p:spPr bwMode="auto">
            <a:xfrm rot="5400000" flipH="1" flipV="1">
              <a:off x="6387306" y="5063332"/>
              <a:ext cx="180975" cy="1588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06" name="TextBox 23"/>
            <p:cNvSpPr txBox="1">
              <a:spLocks noChangeArrowheads="1"/>
            </p:cNvSpPr>
            <p:nvPr/>
          </p:nvSpPr>
          <p:spPr bwMode="auto">
            <a:xfrm>
              <a:off x="6172200" y="4759325"/>
              <a:ext cx="55496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output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76361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49859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249860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49862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49863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49864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optimization and security.</a:t>
            </a:r>
          </a:p>
        </p:txBody>
      </p:sp>
      <p:sp>
        <p:nvSpPr>
          <p:cNvPr id="249865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66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67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49868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49869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70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49872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73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49874" name="Flowchart: Process 155"/>
          <p:cNvSpPr>
            <a:spLocks noChangeArrowheads="1"/>
          </p:cNvSpPr>
          <p:nvPr/>
        </p:nvSpPr>
        <p:spPr bwMode="auto">
          <a:xfrm>
            <a:off x="1844675" y="2255838"/>
            <a:ext cx="1219200" cy="457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49875" name="Straight Arrow Connector 156"/>
          <p:cNvCxnSpPr>
            <a:cxnSpLocks noChangeShapeType="1"/>
            <a:endCxn id="150" idx="1"/>
          </p:cNvCxnSpPr>
          <p:nvPr/>
        </p:nvCxnSpPr>
        <p:spPr bwMode="auto">
          <a:xfrm>
            <a:off x="2933700" y="2457450"/>
            <a:ext cx="414338" cy="889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9876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77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49879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9880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9881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49883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249885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49886" name="Straight Arrow Connector 31"/>
          <p:cNvCxnSpPr>
            <a:cxnSpLocks noChangeShapeType="1"/>
          </p:cNvCxnSpPr>
          <p:nvPr/>
        </p:nvCxnSpPr>
        <p:spPr bwMode="auto">
          <a:xfrm flipV="1">
            <a:off x="2413000" y="3967163"/>
            <a:ext cx="415925" cy="508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9887" name="Flowchart: Process 32"/>
          <p:cNvSpPr>
            <a:spLocks noChangeArrowheads="1"/>
          </p:cNvSpPr>
          <p:nvPr/>
        </p:nvSpPr>
        <p:spPr bwMode="auto">
          <a:xfrm>
            <a:off x="1577975" y="3741738"/>
            <a:ext cx="1031875" cy="430212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249888" name="Flowchart: Process 33"/>
          <p:cNvSpPr>
            <a:spLocks noChangeArrowheads="1"/>
          </p:cNvSpPr>
          <p:nvPr/>
        </p:nvSpPr>
        <p:spPr bwMode="auto">
          <a:xfrm>
            <a:off x="1041400" y="4287838"/>
            <a:ext cx="1277938" cy="46672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249889" name="Straight Arrow Connector 34"/>
          <p:cNvCxnSpPr>
            <a:cxnSpLocks noChangeShapeType="1"/>
            <a:stCxn id="249888" idx="3"/>
          </p:cNvCxnSpPr>
          <p:nvPr/>
        </p:nvCxnSpPr>
        <p:spPr bwMode="auto">
          <a:xfrm>
            <a:off x="2319338" y="4521200"/>
            <a:ext cx="403225" cy="101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9890" name="Straight Arrow Connector 36"/>
          <p:cNvCxnSpPr>
            <a:cxnSpLocks noChangeShapeType="1"/>
            <a:endCxn id="30" idx="1"/>
          </p:cNvCxnSpPr>
          <p:nvPr/>
        </p:nvCxnSpPr>
        <p:spPr bwMode="auto">
          <a:xfrm>
            <a:off x="2103438" y="5402263"/>
            <a:ext cx="434975" cy="59531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9891" name="Flowchart: Process 37"/>
          <p:cNvSpPr>
            <a:spLocks noChangeArrowheads="1"/>
          </p:cNvSpPr>
          <p:nvPr/>
        </p:nvSpPr>
        <p:spPr bwMode="auto">
          <a:xfrm>
            <a:off x="898525" y="4789488"/>
            <a:ext cx="1466850" cy="577850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computational modes</a:t>
            </a:r>
          </a:p>
        </p:txBody>
      </p:sp>
      <p:sp>
        <p:nvSpPr>
          <p:cNvPr id="249892" name="TextBox 2"/>
          <p:cNvSpPr txBox="1">
            <a:spLocks noChangeArrowheads="1"/>
          </p:cNvSpPr>
          <p:nvPr/>
        </p:nvSpPr>
        <p:spPr bwMode="auto">
          <a:xfrm>
            <a:off x="5252426" y="965128"/>
            <a:ext cx="1771650" cy="50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000">
                <a:ea typeface="宋体" panose="02010600030101010101" pitchFamily="2" charset="-122"/>
              </a:rPr>
              <a:t> </a:t>
            </a:r>
            <a:r>
              <a:rPr lang="en-US" altLang="zh-CN" sz="10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0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000">
                <a:ea typeface="宋体" panose="02010600030101010101" pitchFamily="2" charset="-122"/>
              </a:rPr>
              <a:t> </a:t>
            </a:r>
            <a:r>
              <a:rPr lang="en-US" altLang="zh-CN" sz="10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000">
                <a:ea typeface="宋体" panose="02010600030101010101" pitchFamily="2" charset="-122"/>
              </a:rPr>
              <a:t> </a:t>
            </a:r>
            <a:r>
              <a:rPr lang="en-US" altLang="zh-CN" sz="10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0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0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0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49893" name="Group 129"/>
          <p:cNvGrpSpPr>
            <a:grpSpLocks/>
          </p:cNvGrpSpPr>
          <p:nvPr/>
        </p:nvGrpSpPr>
        <p:grpSpPr bwMode="auto">
          <a:xfrm>
            <a:off x="5977075" y="1437701"/>
            <a:ext cx="3146425" cy="2765425"/>
            <a:chOff x="5273675" y="1741488"/>
            <a:chExt cx="3903663" cy="3319462"/>
          </a:xfrm>
        </p:grpSpPr>
        <p:sp>
          <p:nvSpPr>
            <p:cNvPr id="249918" name="Rectangle 6"/>
            <p:cNvSpPr>
              <a:spLocks noChangeArrowheads="1"/>
            </p:cNvSpPr>
            <p:nvPr/>
          </p:nvSpPr>
          <p:spPr bwMode="auto">
            <a:xfrm>
              <a:off x="6599238" y="174148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&lt;statement&gt;</a:t>
              </a:r>
            </a:p>
          </p:txBody>
        </p:sp>
        <p:sp>
          <p:nvSpPr>
            <p:cNvPr id="249919" name="Rectangle 19"/>
            <p:cNvSpPr>
              <a:spLocks noChangeArrowheads="1"/>
            </p:cNvSpPr>
            <p:nvPr/>
          </p:nvSpPr>
          <p:spPr bwMode="auto">
            <a:xfrm>
              <a:off x="6465888" y="197167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&lt;select-statement&gt;</a:t>
              </a:r>
            </a:p>
          </p:txBody>
        </p:sp>
        <p:sp>
          <p:nvSpPr>
            <p:cNvPr id="249920" name="Rectangle 7"/>
            <p:cNvSpPr>
              <a:spLocks noChangeArrowheads="1"/>
            </p:cNvSpPr>
            <p:nvPr/>
          </p:nvSpPr>
          <p:spPr bwMode="auto">
            <a:xfrm>
              <a:off x="5273675" y="231298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49921" name="Rectangle 20"/>
            <p:cNvSpPr>
              <a:spLocks noChangeArrowheads="1"/>
            </p:cNvSpPr>
            <p:nvPr/>
          </p:nvSpPr>
          <p:spPr bwMode="auto">
            <a:xfrm>
              <a:off x="5692775" y="231933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&lt;select-list&gt;</a:t>
              </a:r>
            </a:p>
          </p:txBody>
        </p:sp>
        <p:sp>
          <p:nvSpPr>
            <p:cNvPr id="249922" name="Rectangle 25"/>
            <p:cNvSpPr>
              <a:spLocks noChangeArrowheads="1"/>
            </p:cNvSpPr>
            <p:nvPr/>
          </p:nvSpPr>
          <p:spPr bwMode="auto">
            <a:xfrm>
              <a:off x="6407150" y="230187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49923" name="Rectangle 26"/>
            <p:cNvSpPr>
              <a:spLocks noChangeArrowheads="1"/>
            </p:cNvSpPr>
            <p:nvPr/>
          </p:nvSpPr>
          <p:spPr bwMode="auto">
            <a:xfrm>
              <a:off x="6732588" y="231457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&lt;tbl-list&gt;</a:t>
              </a:r>
            </a:p>
          </p:txBody>
        </p:sp>
        <p:sp>
          <p:nvSpPr>
            <p:cNvPr id="249924" name="Rectangle 27"/>
            <p:cNvSpPr>
              <a:spLocks noChangeArrowheads="1"/>
            </p:cNvSpPr>
            <p:nvPr/>
          </p:nvSpPr>
          <p:spPr bwMode="auto">
            <a:xfrm>
              <a:off x="7286625" y="2312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 dirty="0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49925" name="Rectangle 28"/>
            <p:cNvSpPr>
              <a:spLocks noChangeArrowheads="1"/>
            </p:cNvSpPr>
            <p:nvPr/>
          </p:nvSpPr>
          <p:spPr bwMode="auto">
            <a:xfrm>
              <a:off x="7718425" y="232886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&lt;search-condition&gt;</a:t>
              </a:r>
            </a:p>
          </p:txBody>
        </p:sp>
        <p:sp>
          <p:nvSpPr>
            <p:cNvPr id="249926" name="Rectangle 29"/>
            <p:cNvSpPr>
              <a:spLocks noChangeArrowheads="1"/>
            </p:cNvSpPr>
            <p:nvPr/>
          </p:nvSpPr>
          <p:spPr bwMode="auto">
            <a:xfrm>
              <a:off x="5310188" y="2533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&lt;select-sublist&gt;</a:t>
              </a:r>
            </a:p>
          </p:txBody>
        </p:sp>
        <p:sp>
          <p:nvSpPr>
            <p:cNvPr id="249927" name="Rectangle 30"/>
            <p:cNvSpPr>
              <a:spLocks noChangeArrowheads="1"/>
            </p:cNvSpPr>
            <p:nvPr/>
          </p:nvSpPr>
          <p:spPr bwMode="auto">
            <a:xfrm>
              <a:off x="5307013" y="275590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&lt;column-name&gt;</a:t>
              </a:r>
            </a:p>
          </p:txBody>
        </p:sp>
        <p:sp>
          <p:nvSpPr>
            <p:cNvPr id="249928" name="Rectangle 31"/>
            <p:cNvSpPr>
              <a:spLocks noChangeArrowheads="1"/>
            </p:cNvSpPr>
            <p:nvPr/>
          </p:nvSpPr>
          <p:spPr bwMode="auto">
            <a:xfrm>
              <a:off x="5611813" y="296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select</a:t>
              </a:r>
            </a:p>
          </p:txBody>
        </p:sp>
        <p:sp>
          <p:nvSpPr>
            <p:cNvPr id="249929" name="Rectangle 32"/>
            <p:cNvSpPr>
              <a:spLocks noChangeArrowheads="1"/>
            </p:cNvSpPr>
            <p:nvPr/>
          </p:nvSpPr>
          <p:spPr bwMode="auto">
            <a:xfrm>
              <a:off x="6300788" y="2543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&lt;tbl-name&gt;</a:t>
              </a:r>
            </a:p>
          </p:txBody>
        </p:sp>
        <p:sp>
          <p:nvSpPr>
            <p:cNvPr id="249930" name="Rectangle 33"/>
            <p:cNvSpPr>
              <a:spLocks noChangeArrowheads="1"/>
            </p:cNvSpPr>
            <p:nvPr/>
          </p:nvSpPr>
          <p:spPr bwMode="auto">
            <a:xfrm>
              <a:off x="7062788" y="2530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&lt;tbl-list&gt;</a:t>
              </a:r>
            </a:p>
          </p:txBody>
        </p:sp>
        <p:sp>
          <p:nvSpPr>
            <p:cNvPr id="249931" name="Rectangle 34"/>
            <p:cNvSpPr>
              <a:spLocks noChangeArrowheads="1"/>
            </p:cNvSpPr>
            <p:nvPr/>
          </p:nvSpPr>
          <p:spPr bwMode="auto">
            <a:xfrm>
              <a:off x="7007225" y="251777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49932" name="Rectangle 35"/>
            <p:cNvSpPr>
              <a:spLocks noChangeArrowheads="1"/>
            </p:cNvSpPr>
            <p:nvPr/>
          </p:nvSpPr>
          <p:spPr bwMode="auto">
            <a:xfrm>
              <a:off x="6497638" y="2757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49933" name="Straight Connector 14"/>
            <p:cNvCxnSpPr>
              <a:cxnSpLocks noChangeShapeType="1"/>
            </p:cNvCxnSpPr>
            <p:nvPr/>
          </p:nvCxnSpPr>
          <p:spPr bwMode="auto">
            <a:xfrm>
              <a:off x="7105650" y="2471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4" name="Straight Connector 37"/>
            <p:cNvCxnSpPr>
              <a:cxnSpLocks noChangeShapeType="1"/>
            </p:cNvCxnSpPr>
            <p:nvPr/>
          </p:nvCxnSpPr>
          <p:spPr bwMode="auto">
            <a:xfrm>
              <a:off x="7069138" y="2195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5" name="Straight Connector 38"/>
            <p:cNvCxnSpPr>
              <a:cxnSpLocks noChangeShapeType="1"/>
            </p:cNvCxnSpPr>
            <p:nvPr/>
          </p:nvCxnSpPr>
          <p:spPr bwMode="auto">
            <a:xfrm>
              <a:off x="6777038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6" name="Straight Connector 39"/>
            <p:cNvCxnSpPr>
              <a:cxnSpLocks noChangeShapeType="1"/>
            </p:cNvCxnSpPr>
            <p:nvPr/>
          </p:nvCxnSpPr>
          <p:spPr bwMode="auto">
            <a:xfrm>
              <a:off x="5873750" y="2698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7" name="Straight Connector 40"/>
            <p:cNvCxnSpPr>
              <a:cxnSpLocks noChangeShapeType="1"/>
            </p:cNvCxnSpPr>
            <p:nvPr/>
          </p:nvCxnSpPr>
          <p:spPr bwMode="auto">
            <a:xfrm>
              <a:off x="7056438" y="1903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8" name="Straight Connector 41"/>
            <p:cNvCxnSpPr>
              <a:cxnSpLocks noChangeShapeType="1"/>
            </p:cNvCxnSpPr>
            <p:nvPr/>
          </p:nvCxnSpPr>
          <p:spPr bwMode="auto">
            <a:xfrm>
              <a:off x="5870575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9" name="Straight Connector 42"/>
            <p:cNvCxnSpPr>
              <a:cxnSpLocks noChangeShapeType="1"/>
            </p:cNvCxnSpPr>
            <p:nvPr/>
          </p:nvCxnSpPr>
          <p:spPr bwMode="auto">
            <a:xfrm>
              <a:off x="7431088" y="2954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0" name="Straight Connector 43"/>
            <p:cNvCxnSpPr>
              <a:cxnSpLocks noChangeShapeType="1"/>
            </p:cNvCxnSpPr>
            <p:nvPr/>
          </p:nvCxnSpPr>
          <p:spPr bwMode="auto">
            <a:xfrm flipH="1">
              <a:off x="5521325" y="215265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1" name="Straight Connector 44"/>
            <p:cNvCxnSpPr>
              <a:cxnSpLocks noChangeShapeType="1"/>
            </p:cNvCxnSpPr>
            <p:nvPr/>
          </p:nvCxnSpPr>
          <p:spPr bwMode="auto">
            <a:xfrm flipH="1">
              <a:off x="6297613" y="217170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2" name="Straight Connector 45"/>
            <p:cNvCxnSpPr>
              <a:cxnSpLocks noChangeShapeType="1"/>
              <a:endCxn id="249922" idx="0"/>
            </p:cNvCxnSpPr>
            <p:nvPr/>
          </p:nvCxnSpPr>
          <p:spPr bwMode="auto">
            <a:xfrm flipH="1">
              <a:off x="6654800" y="217170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3" name="Straight Connector 46"/>
            <p:cNvCxnSpPr>
              <a:cxnSpLocks noChangeShapeType="1"/>
              <a:endCxn id="249924" idx="0"/>
            </p:cNvCxnSpPr>
            <p:nvPr/>
          </p:nvCxnSpPr>
          <p:spPr bwMode="auto">
            <a:xfrm>
              <a:off x="7288213" y="218440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4" name="Straight Connector 47"/>
            <p:cNvCxnSpPr>
              <a:cxnSpLocks noChangeShapeType="1"/>
              <a:endCxn id="249925" idx="0"/>
            </p:cNvCxnSpPr>
            <p:nvPr/>
          </p:nvCxnSpPr>
          <p:spPr bwMode="auto">
            <a:xfrm>
              <a:off x="7485063" y="2154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5" name="Straight Connector 48"/>
            <p:cNvCxnSpPr>
              <a:cxnSpLocks noChangeShapeType="1"/>
            </p:cNvCxnSpPr>
            <p:nvPr/>
          </p:nvCxnSpPr>
          <p:spPr bwMode="auto">
            <a:xfrm flipH="1">
              <a:off x="5870575" y="247173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6" name="Straight Connector 49"/>
            <p:cNvCxnSpPr>
              <a:cxnSpLocks noChangeShapeType="1"/>
            </p:cNvCxnSpPr>
            <p:nvPr/>
          </p:nvCxnSpPr>
          <p:spPr bwMode="auto">
            <a:xfrm flipH="1">
              <a:off x="6721475" y="248443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7" name="Straight Connector 50"/>
            <p:cNvCxnSpPr>
              <a:cxnSpLocks noChangeShapeType="1"/>
            </p:cNvCxnSpPr>
            <p:nvPr/>
          </p:nvCxnSpPr>
          <p:spPr bwMode="auto">
            <a:xfrm>
              <a:off x="7426325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8" name="Straight Connector 51"/>
            <p:cNvCxnSpPr>
              <a:cxnSpLocks noChangeShapeType="1"/>
            </p:cNvCxnSpPr>
            <p:nvPr/>
          </p:nvCxnSpPr>
          <p:spPr bwMode="auto">
            <a:xfrm>
              <a:off x="7275513" y="249237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49" name="Rectangle 61"/>
            <p:cNvSpPr>
              <a:spLocks noChangeArrowheads="1"/>
            </p:cNvSpPr>
            <p:nvPr/>
          </p:nvSpPr>
          <p:spPr bwMode="auto">
            <a:xfrm>
              <a:off x="6975475" y="2763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&lt;tbl-name&gt;</a:t>
              </a:r>
            </a:p>
          </p:txBody>
        </p:sp>
        <p:sp>
          <p:nvSpPr>
            <p:cNvPr id="249950" name="Rectangle 63"/>
            <p:cNvSpPr>
              <a:spLocks noChangeArrowheads="1"/>
            </p:cNvSpPr>
            <p:nvPr/>
          </p:nvSpPr>
          <p:spPr bwMode="auto">
            <a:xfrm>
              <a:off x="7985125" y="2541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&lt;b-term&gt;</a:t>
              </a:r>
            </a:p>
          </p:txBody>
        </p:sp>
        <p:sp>
          <p:nvSpPr>
            <p:cNvPr id="249951" name="Rectangle 64"/>
            <p:cNvSpPr>
              <a:spLocks noChangeArrowheads="1"/>
            </p:cNvSpPr>
            <p:nvPr/>
          </p:nvSpPr>
          <p:spPr bwMode="auto">
            <a:xfrm>
              <a:off x="7685088" y="2776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&lt;b-facor&gt;</a:t>
              </a:r>
            </a:p>
          </p:txBody>
        </p:sp>
        <p:sp>
          <p:nvSpPr>
            <p:cNvPr id="249952" name="Rectangle 65"/>
            <p:cNvSpPr>
              <a:spLocks noChangeArrowheads="1"/>
            </p:cNvSpPr>
            <p:nvPr/>
          </p:nvSpPr>
          <p:spPr bwMode="auto">
            <a:xfrm>
              <a:off x="8418513" y="2755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&lt;b-term&gt;</a:t>
              </a:r>
            </a:p>
          </p:txBody>
        </p:sp>
        <p:cxnSp>
          <p:nvCxnSpPr>
            <p:cNvPr id="249953" name="Straight Connector 66"/>
            <p:cNvCxnSpPr>
              <a:cxnSpLocks noChangeShapeType="1"/>
            </p:cNvCxnSpPr>
            <p:nvPr/>
          </p:nvCxnSpPr>
          <p:spPr bwMode="auto">
            <a:xfrm>
              <a:off x="8015288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54" name="Straight Connector 67"/>
            <p:cNvCxnSpPr>
              <a:cxnSpLocks noChangeShapeType="1"/>
              <a:endCxn id="249952" idx="0"/>
            </p:cNvCxnSpPr>
            <p:nvPr/>
          </p:nvCxnSpPr>
          <p:spPr bwMode="auto">
            <a:xfrm>
              <a:off x="8521700" y="2698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55" name="Straight Connector 68"/>
            <p:cNvCxnSpPr>
              <a:cxnSpLocks noChangeShapeType="1"/>
              <a:endCxn id="249951" idx="0"/>
            </p:cNvCxnSpPr>
            <p:nvPr/>
          </p:nvCxnSpPr>
          <p:spPr bwMode="auto">
            <a:xfrm flipH="1">
              <a:off x="8029575" y="2727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56" name="Straight Connector 69"/>
            <p:cNvCxnSpPr>
              <a:cxnSpLocks noChangeShapeType="1"/>
              <a:endCxn id="249958" idx="0"/>
            </p:cNvCxnSpPr>
            <p:nvPr/>
          </p:nvCxnSpPr>
          <p:spPr bwMode="auto">
            <a:xfrm>
              <a:off x="8415338" y="274478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57" name="Straight Connector 70"/>
            <p:cNvCxnSpPr>
              <a:cxnSpLocks noChangeShapeType="1"/>
            </p:cNvCxnSpPr>
            <p:nvPr/>
          </p:nvCxnSpPr>
          <p:spPr bwMode="auto">
            <a:xfrm>
              <a:off x="8374063" y="2482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58" name="Rectangle 71"/>
            <p:cNvSpPr>
              <a:spLocks noChangeArrowheads="1"/>
            </p:cNvSpPr>
            <p:nvPr/>
          </p:nvSpPr>
          <p:spPr bwMode="auto">
            <a:xfrm>
              <a:off x="8221663" y="2882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49959" name="Rectangle 77"/>
            <p:cNvSpPr>
              <a:spLocks noChangeArrowheads="1"/>
            </p:cNvSpPr>
            <p:nvPr/>
          </p:nvSpPr>
          <p:spPr bwMode="auto">
            <a:xfrm>
              <a:off x="8396288" y="3032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&lt;b-facor&gt;</a:t>
              </a:r>
            </a:p>
          </p:txBody>
        </p:sp>
        <p:cxnSp>
          <p:nvCxnSpPr>
            <p:cNvPr id="249960" name="Straight Connector 84"/>
            <p:cNvCxnSpPr>
              <a:cxnSpLocks noChangeShapeType="1"/>
            </p:cNvCxnSpPr>
            <p:nvPr/>
          </p:nvCxnSpPr>
          <p:spPr bwMode="auto">
            <a:xfrm flipH="1">
              <a:off x="8740775" y="3240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61" name="Straight Connector 85"/>
            <p:cNvCxnSpPr>
              <a:cxnSpLocks noChangeShapeType="1"/>
            </p:cNvCxnSpPr>
            <p:nvPr/>
          </p:nvCxnSpPr>
          <p:spPr bwMode="auto">
            <a:xfrm flipH="1">
              <a:off x="8763000" y="296227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62" name="Rectangle 36"/>
            <p:cNvSpPr>
              <a:spLocks noChangeArrowheads="1"/>
            </p:cNvSpPr>
            <p:nvPr/>
          </p:nvSpPr>
          <p:spPr bwMode="auto">
            <a:xfrm>
              <a:off x="7137400" y="3011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49963" name="Rectangle 76"/>
            <p:cNvSpPr>
              <a:spLocks noChangeArrowheads="1"/>
            </p:cNvSpPr>
            <p:nvPr/>
          </p:nvSpPr>
          <p:spPr bwMode="auto">
            <a:xfrm>
              <a:off x="7548563" y="302895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&lt;b-primary&gt;</a:t>
              </a:r>
            </a:p>
          </p:txBody>
        </p:sp>
        <p:sp>
          <p:nvSpPr>
            <p:cNvPr id="249964" name="Rectangle 78"/>
            <p:cNvSpPr>
              <a:spLocks noChangeArrowheads="1"/>
            </p:cNvSpPr>
            <p:nvPr/>
          </p:nvSpPr>
          <p:spPr bwMode="auto">
            <a:xfrm>
              <a:off x="7494588" y="3251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&lt;comp-pred&gt;</a:t>
              </a:r>
            </a:p>
          </p:txBody>
        </p:sp>
        <p:cxnSp>
          <p:nvCxnSpPr>
            <p:cNvPr id="249965" name="Straight Connector 90"/>
            <p:cNvCxnSpPr>
              <a:cxnSpLocks noChangeShapeType="1"/>
              <a:stCxn id="249964" idx="1"/>
            </p:cNvCxnSpPr>
            <p:nvPr/>
          </p:nvCxnSpPr>
          <p:spPr bwMode="auto">
            <a:xfrm flipH="1">
              <a:off x="6354763" y="3355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66" name="Straight Connector 91"/>
            <p:cNvCxnSpPr>
              <a:cxnSpLocks noChangeShapeType="1"/>
              <a:endCxn id="249970" idx="3"/>
            </p:cNvCxnSpPr>
            <p:nvPr/>
          </p:nvCxnSpPr>
          <p:spPr bwMode="auto">
            <a:xfrm flipH="1">
              <a:off x="7339013" y="3443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67" name="Straight Connector 92"/>
            <p:cNvCxnSpPr>
              <a:cxnSpLocks noChangeShapeType="1"/>
            </p:cNvCxnSpPr>
            <p:nvPr/>
          </p:nvCxnSpPr>
          <p:spPr bwMode="auto">
            <a:xfrm>
              <a:off x="7996238" y="3186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68" name="Straight Connector 52"/>
            <p:cNvCxnSpPr>
              <a:cxnSpLocks noChangeShapeType="1"/>
            </p:cNvCxnSpPr>
            <p:nvPr/>
          </p:nvCxnSpPr>
          <p:spPr bwMode="auto">
            <a:xfrm>
              <a:off x="6659563" y="3670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69" name="Rectangle 79"/>
            <p:cNvSpPr>
              <a:spLocks noChangeArrowheads="1"/>
            </p:cNvSpPr>
            <p:nvPr/>
          </p:nvSpPr>
          <p:spPr bwMode="auto">
            <a:xfrm>
              <a:off x="5938838" y="346710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&lt;exp&gt;</a:t>
              </a:r>
            </a:p>
          </p:txBody>
        </p:sp>
        <p:sp>
          <p:nvSpPr>
            <p:cNvPr id="249970" name="Rectangle 80"/>
            <p:cNvSpPr>
              <a:spLocks noChangeArrowheads="1"/>
            </p:cNvSpPr>
            <p:nvPr/>
          </p:nvSpPr>
          <p:spPr bwMode="auto">
            <a:xfrm>
              <a:off x="6848475" y="346392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&lt;exp&gt;</a:t>
              </a:r>
            </a:p>
          </p:txBody>
        </p:sp>
        <p:sp>
          <p:nvSpPr>
            <p:cNvPr id="249971" name="Rectangle 81"/>
            <p:cNvSpPr>
              <a:spLocks noChangeArrowheads="1"/>
            </p:cNvSpPr>
            <p:nvPr/>
          </p:nvSpPr>
          <p:spPr bwMode="auto">
            <a:xfrm>
              <a:off x="6329363" y="346392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&lt;co-op&gt;</a:t>
              </a:r>
            </a:p>
          </p:txBody>
        </p:sp>
        <p:sp>
          <p:nvSpPr>
            <p:cNvPr id="249972" name="Rectangle 82"/>
            <p:cNvSpPr>
              <a:spLocks noChangeArrowheads="1"/>
            </p:cNvSpPr>
            <p:nvPr/>
          </p:nvSpPr>
          <p:spPr bwMode="auto">
            <a:xfrm>
              <a:off x="6516688" y="378301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49973" name="Straight Connector 89"/>
            <p:cNvCxnSpPr>
              <a:cxnSpLocks noChangeShapeType="1"/>
            </p:cNvCxnSpPr>
            <p:nvPr/>
          </p:nvCxnSpPr>
          <p:spPr bwMode="auto">
            <a:xfrm flipV="1">
              <a:off x="6859588" y="342741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74" name="Straight Connector 86"/>
            <p:cNvCxnSpPr>
              <a:cxnSpLocks noChangeShapeType="1"/>
            </p:cNvCxnSpPr>
            <p:nvPr/>
          </p:nvCxnSpPr>
          <p:spPr bwMode="auto">
            <a:xfrm>
              <a:off x="6238875" y="3643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75" name="Straight Connector 87"/>
            <p:cNvCxnSpPr>
              <a:cxnSpLocks noChangeShapeType="1"/>
            </p:cNvCxnSpPr>
            <p:nvPr/>
          </p:nvCxnSpPr>
          <p:spPr bwMode="auto">
            <a:xfrm>
              <a:off x="6232525" y="3895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76" name="Straight Connector 88"/>
            <p:cNvCxnSpPr>
              <a:cxnSpLocks noChangeShapeType="1"/>
            </p:cNvCxnSpPr>
            <p:nvPr/>
          </p:nvCxnSpPr>
          <p:spPr bwMode="auto">
            <a:xfrm>
              <a:off x="6243638" y="41433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77" name="Rectangle 97"/>
            <p:cNvSpPr>
              <a:spLocks noChangeArrowheads="1"/>
            </p:cNvSpPr>
            <p:nvPr/>
          </p:nvSpPr>
          <p:spPr bwMode="auto">
            <a:xfrm>
              <a:off x="5910263" y="3717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&lt;term&gt;</a:t>
              </a:r>
            </a:p>
          </p:txBody>
        </p:sp>
        <p:sp>
          <p:nvSpPr>
            <p:cNvPr id="249978" name="Rectangle 98"/>
            <p:cNvSpPr>
              <a:spLocks noChangeArrowheads="1"/>
            </p:cNvSpPr>
            <p:nvPr/>
          </p:nvSpPr>
          <p:spPr bwMode="auto">
            <a:xfrm>
              <a:off x="5889625" y="39782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&lt;factor&gt;</a:t>
              </a:r>
            </a:p>
          </p:txBody>
        </p:sp>
        <p:sp>
          <p:nvSpPr>
            <p:cNvPr id="249979" name="Rectangle 99"/>
            <p:cNvSpPr>
              <a:spLocks noChangeArrowheads="1"/>
            </p:cNvSpPr>
            <p:nvPr/>
          </p:nvSpPr>
          <p:spPr bwMode="auto">
            <a:xfrm>
              <a:off x="6051550" y="44513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49980" name="Straight Connector 100"/>
            <p:cNvCxnSpPr>
              <a:cxnSpLocks noChangeShapeType="1"/>
            </p:cNvCxnSpPr>
            <p:nvPr/>
          </p:nvCxnSpPr>
          <p:spPr bwMode="auto">
            <a:xfrm>
              <a:off x="6238875" y="43957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81" name="Rectangle 101"/>
            <p:cNvSpPr>
              <a:spLocks noChangeArrowheads="1"/>
            </p:cNvSpPr>
            <p:nvPr/>
          </p:nvSpPr>
          <p:spPr bwMode="auto">
            <a:xfrm>
              <a:off x="5688013" y="42132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&lt;column-name&gt;</a:t>
              </a:r>
            </a:p>
          </p:txBody>
        </p:sp>
        <p:cxnSp>
          <p:nvCxnSpPr>
            <p:cNvPr id="249982" name="Straight Connector 104"/>
            <p:cNvCxnSpPr>
              <a:cxnSpLocks noChangeShapeType="1"/>
            </p:cNvCxnSpPr>
            <p:nvPr/>
          </p:nvCxnSpPr>
          <p:spPr bwMode="auto">
            <a:xfrm>
              <a:off x="7124700" y="3630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83" name="Straight Connector 105"/>
            <p:cNvCxnSpPr>
              <a:cxnSpLocks noChangeShapeType="1"/>
            </p:cNvCxnSpPr>
            <p:nvPr/>
          </p:nvCxnSpPr>
          <p:spPr bwMode="auto">
            <a:xfrm>
              <a:off x="7118350" y="3883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84" name="Straight Connector 106"/>
            <p:cNvCxnSpPr>
              <a:cxnSpLocks noChangeShapeType="1"/>
            </p:cNvCxnSpPr>
            <p:nvPr/>
          </p:nvCxnSpPr>
          <p:spPr bwMode="auto">
            <a:xfrm>
              <a:off x="7129463" y="4130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85" name="Rectangle 107"/>
            <p:cNvSpPr>
              <a:spLocks noChangeArrowheads="1"/>
            </p:cNvSpPr>
            <p:nvPr/>
          </p:nvSpPr>
          <p:spPr bwMode="auto">
            <a:xfrm>
              <a:off x="6796088" y="3705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&lt;term&gt;</a:t>
              </a:r>
            </a:p>
          </p:txBody>
        </p:sp>
        <p:sp>
          <p:nvSpPr>
            <p:cNvPr id="249986" name="Rectangle 108"/>
            <p:cNvSpPr>
              <a:spLocks noChangeArrowheads="1"/>
            </p:cNvSpPr>
            <p:nvPr/>
          </p:nvSpPr>
          <p:spPr bwMode="auto">
            <a:xfrm>
              <a:off x="6775450" y="39655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&lt;factor&gt;</a:t>
              </a:r>
            </a:p>
          </p:txBody>
        </p:sp>
        <p:sp>
          <p:nvSpPr>
            <p:cNvPr id="249987" name="Rectangle 109"/>
            <p:cNvSpPr>
              <a:spLocks noChangeArrowheads="1"/>
            </p:cNvSpPr>
            <p:nvPr/>
          </p:nvSpPr>
          <p:spPr bwMode="auto">
            <a:xfrm>
              <a:off x="6937375" y="44386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49988" name="Straight Connector 110"/>
            <p:cNvCxnSpPr>
              <a:cxnSpLocks noChangeShapeType="1"/>
            </p:cNvCxnSpPr>
            <p:nvPr/>
          </p:nvCxnSpPr>
          <p:spPr bwMode="auto">
            <a:xfrm>
              <a:off x="7124700" y="43830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89" name="Rectangle 111"/>
            <p:cNvSpPr>
              <a:spLocks noChangeArrowheads="1"/>
            </p:cNvSpPr>
            <p:nvPr/>
          </p:nvSpPr>
          <p:spPr bwMode="auto">
            <a:xfrm>
              <a:off x="6573838" y="42005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  &lt;column-name&gt;</a:t>
              </a:r>
            </a:p>
          </p:txBody>
        </p:sp>
        <p:sp>
          <p:nvSpPr>
            <p:cNvPr id="249990" name="Rectangle 121"/>
            <p:cNvSpPr>
              <a:spLocks noChangeArrowheads="1"/>
            </p:cNvSpPr>
            <p:nvPr/>
          </p:nvSpPr>
          <p:spPr bwMode="auto">
            <a:xfrm>
              <a:off x="8291513" y="330358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&lt;b-primary&gt;</a:t>
              </a:r>
            </a:p>
          </p:txBody>
        </p:sp>
        <p:sp>
          <p:nvSpPr>
            <p:cNvPr id="249991" name="Rectangle 122"/>
            <p:cNvSpPr>
              <a:spLocks noChangeArrowheads="1"/>
            </p:cNvSpPr>
            <p:nvPr/>
          </p:nvSpPr>
          <p:spPr bwMode="auto">
            <a:xfrm>
              <a:off x="8147050" y="355758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&lt;comp-pred&gt;</a:t>
              </a:r>
            </a:p>
          </p:txBody>
        </p:sp>
        <p:cxnSp>
          <p:nvCxnSpPr>
            <p:cNvPr id="249992" name="Straight Connector 130"/>
            <p:cNvCxnSpPr>
              <a:cxnSpLocks noChangeShapeType="1"/>
            </p:cNvCxnSpPr>
            <p:nvPr/>
          </p:nvCxnSpPr>
          <p:spPr bwMode="auto">
            <a:xfrm flipH="1">
              <a:off x="8674100" y="3490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93" name="Straight Connector 127"/>
            <p:cNvCxnSpPr>
              <a:cxnSpLocks noChangeShapeType="1"/>
              <a:endCxn id="249991" idx="2"/>
            </p:cNvCxnSpPr>
            <p:nvPr/>
          </p:nvCxnSpPr>
          <p:spPr bwMode="auto">
            <a:xfrm flipV="1">
              <a:off x="8496300" y="376555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94" name="Straight Connector 128"/>
            <p:cNvCxnSpPr>
              <a:cxnSpLocks noChangeShapeType="1"/>
            </p:cNvCxnSpPr>
            <p:nvPr/>
          </p:nvCxnSpPr>
          <p:spPr bwMode="auto">
            <a:xfrm flipH="1">
              <a:off x="7996238" y="373538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95" name="Straight Connector 129"/>
            <p:cNvCxnSpPr>
              <a:cxnSpLocks noChangeShapeType="1"/>
            </p:cNvCxnSpPr>
            <p:nvPr/>
          </p:nvCxnSpPr>
          <p:spPr bwMode="auto">
            <a:xfrm>
              <a:off x="8826500" y="377983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96" name="Rectangle 148"/>
            <p:cNvSpPr>
              <a:spLocks noChangeArrowheads="1"/>
            </p:cNvSpPr>
            <p:nvPr/>
          </p:nvSpPr>
          <p:spPr bwMode="auto">
            <a:xfrm>
              <a:off x="7373938" y="4584700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&lt;column-name&gt;</a:t>
              </a:r>
            </a:p>
          </p:txBody>
        </p:sp>
        <p:grpSp>
          <p:nvGrpSpPr>
            <p:cNvPr id="249997" name="Group 163"/>
            <p:cNvGrpSpPr>
              <a:grpSpLocks/>
            </p:cNvGrpSpPr>
            <p:nvPr/>
          </p:nvGrpSpPr>
          <p:grpSpPr bwMode="auto">
            <a:xfrm>
              <a:off x="7569200" y="3816350"/>
              <a:ext cx="1608138" cy="1244600"/>
              <a:chOff x="7626662" y="4708199"/>
              <a:chExt cx="1608614" cy="1244046"/>
            </a:xfrm>
          </p:grpSpPr>
          <p:cxnSp>
            <p:nvCxnSpPr>
              <p:cNvPr id="249998" name="Straight Connector 120"/>
              <p:cNvCxnSpPr>
                <a:cxnSpLocks noChangeShapeType="1"/>
              </p:cNvCxnSpPr>
              <p:nvPr/>
            </p:nvCxnSpPr>
            <p:spPr bwMode="auto">
              <a:xfrm>
                <a:off x="8521907" y="4915356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9999" name="Rectangle 123"/>
              <p:cNvSpPr>
                <a:spLocks noChangeArrowheads="1"/>
              </p:cNvSpPr>
              <p:nvPr/>
            </p:nvSpPr>
            <p:spPr bwMode="auto">
              <a:xfrm>
                <a:off x="7676096" y="471232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&lt;exp&gt;</a:t>
                </a:r>
              </a:p>
            </p:txBody>
          </p:sp>
          <p:sp>
            <p:nvSpPr>
              <p:cNvPr id="250000" name="Rectangle 124"/>
              <p:cNvSpPr>
                <a:spLocks noChangeArrowheads="1"/>
              </p:cNvSpPr>
              <p:nvPr/>
            </p:nvSpPr>
            <p:spPr bwMode="auto">
              <a:xfrm>
                <a:off x="8585816" y="4709465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&lt;exp&gt;</a:t>
                </a:r>
              </a:p>
            </p:txBody>
          </p:sp>
          <p:sp>
            <p:nvSpPr>
              <p:cNvPr id="250001" name="Rectangle 125"/>
              <p:cNvSpPr>
                <a:spLocks noChangeArrowheads="1"/>
              </p:cNvSpPr>
              <p:nvPr/>
            </p:nvSpPr>
            <p:spPr bwMode="auto">
              <a:xfrm>
                <a:off x="8067397" y="4708199"/>
                <a:ext cx="755988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&lt;co-op&gt;</a:t>
                </a:r>
              </a:p>
            </p:txBody>
          </p:sp>
          <p:sp>
            <p:nvSpPr>
              <p:cNvPr id="250002" name="Rectangle 126"/>
              <p:cNvSpPr>
                <a:spLocks noChangeArrowheads="1"/>
              </p:cNvSpPr>
              <p:nvPr/>
            </p:nvSpPr>
            <p:spPr bwMode="auto">
              <a:xfrm>
                <a:off x="8362517" y="5028259"/>
                <a:ext cx="211545" cy="168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 b="1">
                    <a:solidFill>
                      <a:srgbClr val="00B050"/>
                    </a:solidFill>
                  </a:rPr>
                  <a:t>&gt;</a:t>
                </a:r>
              </a:p>
            </p:txBody>
          </p:sp>
          <p:cxnSp>
            <p:nvCxnSpPr>
              <p:cNvPr id="250003" name="Straight Connector 141"/>
              <p:cNvCxnSpPr>
                <a:cxnSpLocks noChangeShapeType="1"/>
              </p:cNvCxnSpPr>
              <p:nvPr/>
            </p:nvCxnSpPr>
            <p:spPr bwMode="auto">
              <a:xfrm>
                <a:off x="7976855" y="4888095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0004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7969403" y="5139852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0005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7980262" y="5389038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50006" name="Rectangle 144"/>
              <p:cNvSpPr>
                <a:spLocks noChangeArrowheads="1"/>
              </p:cNvSpPr>
              <p:nvPr/>
            </p:nvSpPr>
            <p:spPr bwMode="auto">
              <a:xfrm>
                <a:off x="7647260" y="4963577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&lt;term&gt;</a:t>
                </a:r>
              </a:p>
            </p:txBody>
          </p:sp>
          <p:sp>
            <p:nvSpPr>
              <p:cNvPr id="250007" name="Rectangle 145"/>
              <p:cNvSpPr>
                <a:spLocks noChangeArrowheads="1"/>
              </p:cNvSpPr>
              <p:nvPr/>
            </p:nvSpPr>
            <p:spPr bwMode="auto">
              <a:xfrm>
                <a:off x="7626662" y="522307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&lt;factor&gt;</a:t>
                </a:r>
              </a:p>
            </p:txBody>
          </p:sp>
          <p:sp>
            <p:nvSpPr>
              <p:cNvPr id="250008" name="Rectangle 146"/>
              <p:cNvSpPr>
                <a:spLocks noChangeArrowheads="1"/>
              </p:cNvSpPr>
              <p:nvPr/>
            </p:nvSpPr>
            <p:spPr bwMode="auto">
              <a:xfrm>
                <a:off x="7855113" y="5704513"/>
                <a:ext cx="494271" cy="2274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>
                    <a:solidFill>
                      <a:srgbClr val="00B050"/>
                    </a:solidFill>
                  </a:rPr>
                  <a:t>a</a:t>
                </a:r>
              </a:p>
            </p:txBody>
          </p:sp>
          <p:cxnSp>
            <p:nvCxnSpPr>
              <p:cNvPr id="250009" name="Straight Connector 147"/>
              <p:cNvCxnSpPr>
                <a:cxnSpLocks noChangeShapeType="1"/>
              </p:cNvCxnSpPr>
              <p:nvPr/>
            </p:nvCxnSpPr>
            <p:spPr bwMode="auto">
              <a:xfrm>
                <a:off x="7976855" y="5640759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50010" name="Group 132"/>
              <p:cNvGrpSpPr>
                <a:grpSpLocks/>
              </p:cNvGrpSpPr>
              <p:nvPr/>
            </p:nvGrpSpPr>
            <p:grpSpPr bwMode="auto">
              <a:xfrm>
                <a:off x="8500194" y="4875436"/>
                <a:ext cx="735082" cy="1076809"/>
                <a:chOff x="6903472" y="3643180"/>
                <a:chExt cx="735082" cy="1076809"/>
              </a:xfrm>
            </p:grpSpPr>
            <p:cxnSp>
              <p:nvCxnSpPr>
                <p:cNvPr id="250011" name="Straight Connector 133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3643180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0012" name="Straight Connector 134"/>
                <p:cNvCxnSpPr>
                  <a:cxnSpLocks noChangeShapeType="1"/>
                </p:cNvCxnSpPr>
                <p:nvPr/>
              </p:nvCxnSpPr>
              <p:spPr bwMode="auto">
                <a:xfrm>
                  <a:off x="7258573" y="3894937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0013" name="Straight Connector 135"/>
                <p:cNvCxnSpPr>
                  <a:cxnSpLocks noChangeShapeType="1"/>
                </p:cNvCxnSpPr>
                <p:nvPr/>
              </p:nvCxnSpPr>
              <p:spPr bwMode="auto">
                <a:xfrm>
                  <a:off x="7269432" y="4144123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50014" name="Rectangle 136"/>
                <p:cNvSpPr>
                  <a:spLocks noChangeArrowheads="1"/>
                </p:cNvSpPr>
                <p:nvPr/>
              </p:nvSpPr>
              <p:spPr bwMode="auto">
                <a:xfrm>
                  <a:off x="6936430" y="371866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700"/>
                    <a:t>&lt;term&gt;</a:t>
                  </a:r>
                </a:p>
              </p:txBody>
            </p:sp>
            <p:sp>
              <p:nvSpPr>
                <p:cNvPr id="250015" name="Rectangle 137"/>
                <p:cNvSpPr>
                  <a:spLocks noChangeArrowheads="1"/>
                </p:cNvSpPr>
                <p:nvPr/>
              </p:nvSpPr>
              <p:spPr bwMode="auto">
                <a:xfrm>
                  <a:off x="6915832" y="3978156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700"/>
                    <a:t>&lt;factor&gt;</a:t>
                  </a:r>
                </a:p>
              </p:txBody>
            </p:sp>
            <p:sp>
              <p:nvSpPr>
                <p:cNvPr id="250016" name="Rectangle 138"/>
                <p:cNvSpPr>
                  <a:spLocks noChangeArrowheads="1"/>
                </p:cNvSpPr>
                <p:nvPr/>
              </p:nvSpPr>
              <p:spPr bwMode="auto">
                <a:xfrm>
                  <a:off x="7144283" y="4492550"/>
                  <a:ext cx="494271" cy="227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700">
                      <a:solidFill>
                        <a:srgbClr val="00B050"/>
                      </a:solidFill>
                    </a:rPr>
                    <a:t>4</a:t>
                  </a:r>
                </a:p>
              </p:txBody>
            </p:sp>
            <p:cxnSp>
              <p:nvCxnSpPr>
                <p:cNvPr id="250017" name="Straight Connector 139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4395844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50018" name="Rectangle 140"/>
                <p:cNvSpPr>
                  <a:spLocks noChangeArrowheads="1"/>
                </p:cNvSpPr>
                <p:nvPr/>
              </p:nvSpPr>
              <p:spPr bwMode="auto">
                <a:xfrm>
                  <a:off x="6903472" y="422941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700"/>
                    <a:t>&lt;integer&gt;</a:t>
                  </a:r>
                </a:p>
              </p:txBody>
            </p:sp>
          </p:grpSp>
        </p:grpSp>
      </p:grpSp>
      <p:grpSp>
        <p:nvGrpSpPr>
          <p:cNvPr id="249894" name="Group 149"/>
          <p:cNvGrpSpPr>
            <a:grpSpLocks/>
          </p:cNvGrpSpPr>
          <p:nvPr/>
        </p:nvGrpSpPr>
        <p:grpSpPr bwMode="auto">
          <a:xfrm>
            <a:off x="5737512" y="3790086"/>
            <a:ext cx="1481137" cy="1236662"/>
            <a:chOff x="1664798" y="3335338"/>
            <a:chExt cx="1873516" cy="1464083"/>
          </a:xfrm>
        </p:grpSpPr>
        <p:sp>
          <p:nvSpPr>
            <p:cNvPr id="249907" name="Rectangle 175"/>
            <p:cNvSpPr>
              <a:spLocks noChangeArrowheads="1"/>
            </p:cNvSpPr>
            <p:nvPr/>
          </p:nvSpPr>
          <p:spPr bwMode="auto">
            <a:xfrm>
              <a:off x="1664798" y="4570821"/>
              <a:ext cx="493713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49908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49909" name="TextBox 174"/>
            <p:cNvSpPr txBox="1">
              <a:spLocks noChangeArrowheads="1"/>
            </p:cNvSpPr>
            <p:nvPr/>
          </p:nvSpPr>
          <p:spPr bwMode="auto">
            <a:xfrm>
              <a:off x="2293449" y="3419248"/>
              <a:ext cx="294538" cy="25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49910" name="TextBox 177"/>
            <p:cNvSpPr txBox="1">
              <a:spLocks noChangeArrowheads="1"/>
            </p:cNvSpPr>
            <p:nvPr/>
          </p:nvSpPr>
          <p:spPr bwMode="auto">
            <a:xfrm>
              <a:off x="2112596" y="4266021"/>
              <a:ext cx="428417" cy="328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9911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31051" cy="328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2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9912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9165" cy="328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2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49913" name="Straight Connector 184"/>
            <p:cNvCxnSpPr>
              <a:cxnSpLocks noChangeShapeType="1"/>
              <a:endCxn id="249908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14" name="Straight Connector 185"/>
            <p:cNvCxnSpPr>
              <a:cxnSpLocks noChangeShapeType="1"/>
            </p:cNvCxnSpPr>
            <p:nvPr/>
          </p:nvCxnSpPr>
          <p:spPr bwMode="auto">
            <a:xfrm rot="10800000" flipV="1">
              <a:off x="1967827" y="4488270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15" name="TextBox 196"/>
            <p:cNvSpPr txBox="1">
              <a:spLocks noChangeArrowheads="1"/>
            </p:cNvSpPr>
            <p:nvPr/>
          </p:nvSpPr>
          <p:spPr bwMode="auto">
            <a:xfrm>
              <a:off x="2274155" y="3893730"/>
              <a:ext cx="1264159" cy="25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249916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17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9895" name="Group 158"/>
          <p:cNvGrpSpPr>
            <a:grpSpLocks/>
          </p:cNvGrpSpPr>
          <p:nvPr/>
        </p:nvGrpSpPr>
        <p:grpSpPr bwMode="auto">
          <a:xfrm>
            <a:off x="5323774" y="5137256"/>
            <a:ext cx="2341563" cy="1630363"/>
            <a:chOff x="5205413" y="4759325"/>
            <a:chExt cx="2633662" cy="2051050"/>
          </a:xfrm>
        </p:grpSpPr>
        <p:sp>
          <p:nvSpPr>
            <p:cNvPr id="249896" name="Rectangle 175"/>
            <p:cNvSpPr>
              <a:spLocks noChangeArrowheads="1"/>
            </p:cNvSpPr>
            <p:nvPr/>
          </p:nvSpPr>
          <p:spPr bwMode="auto">
            <a:xfrm>
              <a:off x="5205413" y="6559550"/>
              <a:ext cx="1252537" cy="2413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ScanTable</a:t>
              </a:r>
              <a:r>
                <a:rPr lang="en-US" altLang="en-US" sz="1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(S(a,b))</a:t>
              </a:r>
            </a:p>
          </p:txBody>
        </p:sp>
        <p:sp>
          <p:nvSpPr>
            <p:cNvPr id="249897" name="Rectangle 176"/>
            <p:cNvSpPr>
              <a:spLocks noChangeArrowheads="1"/>
            </p:cNvSpPr>
            <p:nvPr/>
          </p:nvSpPr>
          <p:spPr bwMode="auto">
            <a:xfrm>
              <a:off x="6662738" y="6557963"/>
              <a:ext cx="1176337" cy="25241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ScanTable</a:t>
              </a:r>
              <a:r>
                <a:rPr lang="en-US" altLang="en-US" sz="1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(T(b,c))</a:t>
              </a:r>
            </a:p>
          </p:txBody>
        </p:sp>
        <p:sp>
          <p:nvSpPr>
            <p:cNvPr id="249898" name="TextBox 177"/>
            <p:cNvSpPr txBox="1">
              <a:spLocks noChangeArrowheads="1"/>
            </p:cNvSpPr>
            <p:nvPr/>
          </p:nvSpPr>
          <p:spPr bwMode="auto">
            <a:xfrm>
              <a:off x="5908675" y="6067425"/>
              <a:ext cx="1139825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Alg-CrossProd</a:t>
              </a:r>
            </a:p>
          </p:txBody>
        </p:sp>
        <p:sp>
          <p:nvSpPr>
            <p:cNvPr id="249899" name="TextBox 196"/>
            <p:cNvSpPr txBox="1">
              <a:spLocks noChangeArrowheads="1"/>
            </p:cNvSpPr>
            <p:nvPr/>
          </p:nvSpPr>
          <p:spPr bwMode="auto">
            <a:xfrm>
              <a:off x="5676900" y="5610225"/>
              <a:ext cx="1600200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Select(S.b=T.b &amp; a&gt;4)</a:t>
              </a:r>
            </a:p>
          </p:txBody>
        </p:sp>
        <p:cxnSp>
          <p:nvCxnSpPr>
            <p:cNvPr id="249900" name="Straight Arrow Connector 163"/>
            <p:cNvCxnSpPr>
              <a:cxnSpLocks noChangeShapeType="1"/>
              <a:stCxn id="249897" idx="0"/>
            </p:cNvCxnSpPr>
            <p:nvPr/>
          </p:nvCxnSpPr>
          <p:spPr bwMode="auto">
            <a:xfrm rot="16200000" flipV="1">
              <a:off x="6851650" y="6159500"/>
              <a:ext cx="204788" cy="592138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01" name="Straight Arrow Connector 164"/>
            <p:cNvCxnSpPr>
              <a:cxnSpLocks noChangeShapeType="1"/>
              <a:stCxn id="249896" idx="0"/>
            </p:cNvCxnSpPr>
            <p:nvPr/>
          </p:nvCxnSpPr>
          <p:spPr bwMode="auto">
            <a:xfrm rot="5400000" flipH="1" flipV="1">
              <a:off x="5965825" y="6219825"/>
              <a:ext cx="206375" cy="473075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02" name="TextBox 196"/>
            <p:cNvSpPr txBox="1">
              <a:spLocks noChangeArrowheads="1"/>
            </p:cNvSpPr>
            <p:nvPr/>
          </p:nvSpPr>
          <p:spPr bwMode="auto">
            <a:xfrm>
              <a:off x="6057900" y="5153025"/>
              <a:ext cx="838200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Project(c)</a:t>
              </a:r>
            </a:p>
          </p:txBody>
        </p:sp>
        <p:cxnSp>
          <p:nvCxnSpPr>
            <p:cNvPr id="249903" name="Straight Arrow Connector 178"/>
            <p:cNvCxnSpPr>
              <a:cxnSpLocks noChangeShapeType="1"/>
              <a:stCxn id="249898" idx="0"/>
              <a:endCxn id="249899" idx="2"/>
            </p:cNvCxnSpPr>
            <p:nvPr/>
          </p:nvCxnSpPr>
          <p:spPr bwMode="auto">
            <a:xfrm flipH="1" flipV="1">
              <a:off x="6477000" y="5856446"/>
              <a:ext cx="1588" cy="210979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04" name="Straight Arrow Connector 180"/>
            <p:cNvCxnSpPr>
              <a:cxnSpLocks noChangeShapeType="1"/>
              <a:stCxn id="249899" idx="0"/>
              <a:endCxn id="249902" idx="2"/>
            </p:cNvCxnSpPr>
            <p:nvPr/>
          </p:nvCxnSpPr>
          <p:spPr bwMode="auto">
            <a:xfrm flipV="1">
              <a:off x="6477000" y="5399246"/>
              <a:ext cx="0" cy="210979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05" name="Straight Arrow Connector 143"/>
            <p:cNvCxnSpPr>
              <a:cxnSpLocks noChangeShapeType="1"/>
            </p:cNvCxnSpPr>
            <p:nvPr/>
          </p:nvCxnSpPr>
          <p:spPr bwMode="auto">
            <a:xfrm rot="5400000" flipH="1" flipV="1">
              <a:off x="6387306" y="5063332"/>
              <a:ext cx="180975" cy="1588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06" name="TextBox 23"/>
            <p:cNvSpPr txBox="1">
              <a:spLocks noChangeArrowheads="1"/>
            </p:cNvSpPr>
            <p:nvPr/>
          </p:nvSpPr>
          <p:spPr bwMode="auto">
            <a:xfrm>
              <a:off x="6172200" y="4759325"/>
              <a:ext cx="55496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output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70823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3317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3392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93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94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5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18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3388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89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90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1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9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3320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3379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80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1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2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3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4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5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6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7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1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3370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71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2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3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4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5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6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7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8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2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3361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62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3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4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5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6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7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8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9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23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3324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5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3326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3327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8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3329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3330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3331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2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3333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4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3335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6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3337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8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3339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3340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1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2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3343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4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5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6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3347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3349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0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3351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2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3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3354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5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6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7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9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60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80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4341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442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2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22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3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42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441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1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18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9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43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4344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4407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08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9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0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1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2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3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4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5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45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4398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399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0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1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2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3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4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5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6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46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4389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390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1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2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3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4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5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6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7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47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4348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9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4350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4351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2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4353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4354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4355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6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4357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8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4359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0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4361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436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4364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5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4367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8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9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0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4371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2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4373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4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4375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6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7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4378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9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0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1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3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384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208088" y="1657350"/>
            <a:ext cx="1727200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2882900" y="1703388"/>
            <a:ext cx="1258888" cy="2278062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1152525" y="5124450"/>
            <a:ext cx="2424113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3576638" y="4464050"/>
            <a:ext cx="600075" cy="63500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0257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5365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5444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45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4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66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5440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41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4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67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5368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543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3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69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542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2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70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541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1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71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5372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3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5374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5375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6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5377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5378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79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0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81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2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5383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4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85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6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5387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5388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9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0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5391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2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3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4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95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6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5397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8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5399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0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1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5402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3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4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5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7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408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208088" y="1657350"/>
            <a:ext cx="1727200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2882900" y="1703388"/>
            <a:ext cx="1250950" cy="2382837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1152525" y="5124450"/>
            <a:ext cx="2424113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3576638" y="4464050"/>
            <a:ext cx="600075" cy="63500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9111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6389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6469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70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7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7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90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6465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66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6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1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639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645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5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9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644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4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9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643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3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639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639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639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0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640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640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640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640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640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640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0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6411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641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4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6415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6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7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8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6419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0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6421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2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6423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4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5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6426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7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8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9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1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6432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208088" y="1657350"/>
            <a:ext cx="1727200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2882900" y="1703388"/>
            <a:ext cx="1250950" cy="2382837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1152525" y="5124450"/>
            <a:ext cx="2424113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3576638" y="4464050"/>
            <a:ext cx="600075" cy="63500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Oval 89"/>
          <p:cNvSpPr/>
          <p:nvPr/>
        </p:nvSpPr>
        <p:spPr>
          <a:xfrm>
            <a:off x="3446463" y="452438"/>
            <a:ext cx="3040062" cy="309562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609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7413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7494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5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4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7490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1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5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7416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74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7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74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8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74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9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7420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1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7422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7423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4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742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7426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2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8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29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0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7431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2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33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4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7435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7436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7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8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743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2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43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4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7445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6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7447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8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9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7450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1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2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3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5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56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208088" y="1657350"/>
            <a:ext cx="1727200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2882900" y="1703388"/>
            <a:ext cx="1250950" cy="2382837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1152525" y="5124450"/>
            <a:ext cx="2424113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3576638" y="4464050"/>
            <a:ext cx="600075" cy="63500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>
            <a:off x="3762375" y="4918075"/>
            <a:ext cx="2849563" cy="1462088"/>
          </a:xfrm>
          <a:prstGeom prst="wedgeRoundRectCallout">
            <a:avLst>
              <a:gd name="adj1" fmla="val -12909"/>
              <a:gd name="adj2" fmla="val -14270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concerns on processes concurrently running in the system, </a:t>
            </a:r>
          </a:p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on individual process. </a:t>
            </a:r>
          </a:p>
        </p:txBody>
      </p:sp>
      <p:sp>
        <p:nvSpPr>
          <p:cNvPr id="4" name="Oval 3"/>
          <p:cNvSpPr/>
          <p:nvPr/>
        </p:nvSpPr>
        <p:spPr>
          <a:xfrm>
            <a:off x="3446463" y="452438"/>
            <a:ext cx="3040062" cy="309562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1866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8437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8512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8513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8514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5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438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8508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8509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8510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1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39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8440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8499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8500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1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2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3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4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5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6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7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441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8490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8491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2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3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4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5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6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7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8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442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8481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8482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3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4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5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6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7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8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9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43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8444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5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8446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8447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8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8449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8450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8451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2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8453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4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8455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6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8457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8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8459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8460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1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2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8463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4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5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6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8467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8469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0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8471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2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3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8474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5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6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7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9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80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462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9460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9542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43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44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5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61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9538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39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40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1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2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9463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9529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30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1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2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3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4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5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6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7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64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9520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21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2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3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4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5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6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7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8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65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9511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12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3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4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5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6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7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8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9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6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7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8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19469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9470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71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2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73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4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9475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6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77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8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9479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9480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1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2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9483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4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5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6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7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88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9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9490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1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9492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3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4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9495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6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7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8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0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9505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19506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7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8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9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10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</p:spTree>
    <p:extLst>
      <p:ext uri="{BB962C8B-B14F-4D97-AF65-F5344CB8AC3E}">
        <p14:creationId xmlns:p14="http://schemas.microsoft.com/office/powerpoint/2010/main" val="8189487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0484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0568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69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70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1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85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0564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65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66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7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86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0487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0555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56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7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8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9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0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1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2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3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88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0546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47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8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9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0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1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2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3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4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89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0537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38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9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0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1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2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3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4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5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90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1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2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20493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0494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0495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0497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8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0499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0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0501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050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0504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5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0507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8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9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0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1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0512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3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20514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5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20516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7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8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20519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0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1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2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4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0529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20530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31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32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33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34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  <p:sp>
        <p:nvSpPr>
          <p:cNvPr id="20535" name="TextBox 3"/>
          <p:cNvSpPr txBox="1">
            <a:spLocks noChangeArrowheads="1"/>
          </p:cNvSpPr>
          <p:nvPr/>
        </p:nvSpPr>
        <p:spPr bwMode="auto">
          <a:xfrm rot="3671849">
            <a:off x="3117056" y="2794794"/>
            <a:ext cx="862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36" name="TextBox 94"/>
          <p:cNvSpPr txBox="1">
            <a:spLocks noChangeArrowheads="1"/>
          </p:cNvSpPr>
          <p:nvPr/>
        </p:nvSpPr>
        <p:spPr bwMode="auto">
          <a:xfrm rot="-3233769">
            <a:off x="3414713" y="4230688"/>
            <a:ext cx="892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 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608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150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1592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93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94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5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50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1588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89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90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1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1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1511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1579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80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1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2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3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4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5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6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7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512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1570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71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2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3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4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5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6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7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8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513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1561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62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3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4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5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6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7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8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9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14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5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6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21517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1518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1519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0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1521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2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1523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4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1525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6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1527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1528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9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0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1531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2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3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4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5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6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21537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8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21539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40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41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42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43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44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46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1551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21552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53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54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55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56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  <p:sp>
        <p:nvSpPr>
          <p:cNvPr id="21557" name="TextBox 3"/>
          <p:cNvSpPr txBox="1">
            <a:spLocks noChangeArrowheads="1"/>
          </p:cNvSpPr>
          <p:nvPr/>
        </p:nvSpPr>
        <p:spPr bwMode="auto">
          <a:xfrm rot="3671849">
            <a:off x="3117056" y="2794794"/>
            <a:ext cx="862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58" name="TextBox 94"/>
          <p:cNvSpPr txBox="1">
            <a:spLocks noChangeArrowheads="1"/>
          </p:cNvSpPr>
          <p:nvPr/>
        </p:nvSpPr>
        <p:spPr bwMode="auto">
          <a:xfrm rot="-3233769">
            <a:off x="3414713" y="4230688"/>
            <a:ext cx="892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 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5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1560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7FD3E7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</p:spTree>
    <p:extLst>
      <p:ext uri="{BB962C8B-B14F-4D97-AF65-F5344CB8AC3E}">
        <p14:creationId xmlns:p14="http://schemas.microsoft.com/office/powerpoint/2010/main" val="777297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253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2616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617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618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9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53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2612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613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614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5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3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2535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2603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604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5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6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7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8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9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0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1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536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2594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95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6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7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8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9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0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1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2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537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2585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86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7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8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9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0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1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2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3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38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9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0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2254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254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254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4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5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2546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7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2548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9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2550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2551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2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3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2554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5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6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7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8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9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0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1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2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3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4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5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7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2572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22573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74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75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76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77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  <p:sp>
        <p:nvSpPr>
          <p:cNvPr id="22578" name="TextBox 3"/>
          <p:cNvSpPr txBox="1">
            <a:spLocks noChangeArrowheads="1"/>
          </p:cNvSpPr>
          <p:nvPr/>
        </p:nvSpPr>
        <p:spPr bwMode="auto">
          <a:xfrm rot="3671849">
            <a:off x="3117056" y="2794794"/>
            <a:ext cx="862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79" name="TextBox 94"/>
          <p:cNvSpPr txBox="1">
            <a:spLocks noChangeArrowheads="1"/>
          </p:cNvSpPr>
          <p:nvPr/>
        </p:nvSpPr>
        <p:spPr bwMode="auto">
          <a:xfrm rot="-3233769">
            <a:off x="3414713" y="4230688"/>
            <a:ext cx="892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 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80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2581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7FD3E7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7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9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lock table</a:t>
            </a:r>
          </a:p>
        </p:txBody>
      </p:sp>
    </p:spTree>
    <p:extLst>
      <p:ext uri="{BB962C8B-B14F-4D97-AF65-F5344CB8AC3E}">
        <p14:creationId xmlns:p14="http://schemas.microsoft.com/office/powerpoint/2010/main" val="24370103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3556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364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4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42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3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57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363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3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38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9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58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3559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3627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28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9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0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1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2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3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4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5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0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3618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19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0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1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2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3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4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5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6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1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3609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10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1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2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3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4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5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6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7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2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4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2356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254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56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5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3570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1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572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3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3574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3575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6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7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3578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2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3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6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7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8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9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1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3596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23597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8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9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0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1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  <p:sp>
        <p:nvSpPr>
          <p:cNvPr id="23602" name="TextBox 3"/>
          <p:cNvSpPr txBox="1">
            <a:spLocks noChangeArrowheads="1"/>
          </p:cNvSpPr>
          <p:nvPr/>
        </p:nvSpPr>
        <p:spPr bwMode="auto">
          <a:xfrm rot="3671849">
            <a:off x="3117056" y="2794794"/>
            <a:ext cx="862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03" name="TextBox 94"/>
          <p:cNvSpPr txBox="1">
            <a:spLocks noChangeArrowheads="1"/>
          </p:cNvSpPr>
          <p:nvPr/>
        </p:nvSpPr>
        <p:spPr bwMode="auto">
          <a:xfrm rot="-3233769">
            <a:off x="3414713" y="4230688"/>
            <a:ext cx="892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 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04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605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7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9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lock table</a:t>
            </a:r>
          </a:p>
        </p:txBody>
      </p:sp>
    </p:spTree>
    <p:extLst>
      <p:ext uri="{BB962C8B-B14F-4D97-AF65-F5344CB8AC3E}">
        <p14:creationId xmlns:p14="http://schemas.microsoft.com/office/powerpoint/2010/main" val="23401169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7875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155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46"/>
          <p:cNvSpPr txBox="1">
            <a:spLocks noChangeArrowheads="1"/>
          </p:cNvSpPr>
          <p:nvPr/>
        </p:nvSpPr>
        <p:spPr bwMode="auto">
          <a:xfrm>
            <a:off x="976313" y="1485900"/>
            <a:ext cx="7065962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may fail because of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Program or data (logic) errors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Disk crashes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Computer room fires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World crashes …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System failures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(power off, code execution errors …)</a:t>
            </a: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7875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63932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6"/>
          <p:cNvSpPr txBox="1">
            <a:spLocks noChangeArrowheads="1"/>
          </p:cNvSpPr>
          <p:nvPr/>
        </p:nvSpPr>
        <p:spPr bwMode="auto">
          <a:xfrm>
            <a:off x="976313" y="1485900"/>
            <a:ext cx="7065962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may fail because of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92D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Program or data (logic) errors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Disk crashes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Computer room fires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World crashes …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System failures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(power off, code execution errors …)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7875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Callout 1"/>
          <p:cNvSpPr/>
          <p:nvPr/>
        </p:nvSpPr>
        <p:spPr>
          <a:xfrm>
            <a:off x="6400800" y="3244850"/>
            <a:ext cx="2551113" cy="1371600"/>
          </a:xfrm>
          <a:prstGeom prst="wedgeEllipseCallout">
            <a:avLst>
              <a:gd name="adj1" fmla="val -63750"/>
              <a:gd name="adj2" fmla="val -73934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Users’ errors, out of system’s control</a:t>
            </a:r>
          </a:p>
        </p:txBody>
      </p:sp>
    </p:spTree>
    <p:extLst>
      <p:ext uri="{BB962C8B-B14F-4D97-AF65-F5344CB8AC3E}">
        <p14:creationId xmlns:p14="http://schemas.microsoft.com/office/powerpoint/2010/main" val="36251542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6"/>
          <p:cNvSpPr txBox="1">
            <a:spLocks noChangeArrowheads="1"/>
          </p:cNvSpPr>
          <p:nvPr/>
        </p:nvSpPr>
        <p:spPr bwMode="auto">
          <a:xfrm>
            <a:off x="976313" y="1485900"/>
            <a:ext cx="7065962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may fail because of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92D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Program or data (logic) errors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crashes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Computer room fires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World crashes …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System failures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(power off, code execution errors …)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7875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Callout 1"/>
          <p:cNvSpPr/>
          <p:nvPr/>
        </p:nvSpPr>
        <p:spPr>
          <a:xfrm>
            <a:off x="5995988" y="2951163"/>
            <a:ext cx="2552700" cy="1371600"/>
          </a:xfrm>
          <a:prstGeom prst="wedgeEllipseCallout">
            <a:avLst>
              <a:gd name="adj1" fmla="val -80000"/>
              <a:gd name="adj2" fmla="val -1502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backup</a:t>
            </a:r>
          </a:p>
        </p:txBody>
      </p:sp>
      <p:sp>
        <p:nvSpPr>
          <p:cNvPr id="27654" name="TextBox 6"/>
          <p:cNvSpPr txBox="1">
            <a:spLocks noChangeArrowheads="1"/>
          </p:cNvSpPr>
          <p:nvPr/>
        </p:nvSpPr>
        <p:spPr bwMode="auto">
          <a:xfrm>
            <a:off x="4786313" y="2825750"/>
            <a:ext cx="59372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altLang="en-US" sz="60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2157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46"/>
          <p:cNvSpPr txBox="1">
            <a:spLocks noChangeArrowheads="1"/>
          </p:cNvSpPr>
          <p:nvPr/>
        </p:nvSpPr>
        <p:spPr bwMode="auto">
          <a:xfrm>
            <a:off x="976313" y="1485900"/>
            <a:ext cx="7065962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may fail because of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92D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Program or data (logic) errors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crashes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Computer room fires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92D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World crashes …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System failures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(power off, code execution errors …)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7875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Callout 1"/>
          <p:cNvSpPr/>
          <p:nvPr/>
        </p:nvSpPr>
        <p:spPr>
          <a:xfrm>
            <a:off x="5491163" y="3125788"/>
            <a:ext cx="2824162" cy="1371600"/>
          </a:xfrm>
          <a:prstGeom prst="wedgeEllipseCallout">
            <a:avLst>
              <a:gd name="adj1" fmla="val -84583"/>
              <a:gd name="adj2" fmla="val 34593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can do nothing with it …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Backup in Mars?</a:t>
            </a:r>
          </a:p>
        </p:txBody>
      </p:sp>
    </p:spTree>
    <p:extLst>
      <p:ext uri="{BB962C8B-B14F-4D97-AF65-F5344CB8AC3E}">
        <p14:creationId xmlns:p14="http://schemas.microsoft.com/office/powerpoint/2010/main" val="27823771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6"/>
          <p:cNvSpPr txBox="1">
            <a:spLocks noChangeArrowheads="1"/>
          </p:cNvSpPr>
          <p:nvPr/>
        </p:nvSpPr>
        <p:spPr bwMode="auto">
          <a:xfrm>
            <a:off x="976313" y="1485900"/>
            <a:ext cx="7065962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may fail because of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92D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Program or data (logic) errors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crashes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Computer room fires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92D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World crashes …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failures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(power off, code execution errors …)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7875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Callout 1"/>
          <p:cNvSpPr/>
          <p:nvPr/>
        </p:nvSpPr>
        <p:spPr>
          <a:xfrm>
            <a:off x="5337175" y="2976563"/>
            <a:ext cx="3381375" cy="1574800"/>
          </a:xfrm>
          <a:prstGeom prst="wedgeEllipseCallout">
            <a:avLst>
              <a:gd name="adj1" fmla="val -88348"/>
              <a:gd name="adj2" fmla="val 6870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Recovery programs and transition scheduling may help</a:t>
            </a:r>
          </a:p>
        </p:txBody>
      </p:sp>
    </p:spTree>
    <p:extLst>
      <p:ext uri="{BB962C8B-B14F-4D97-AF65-F5344CB8AC3E}">
        <p14:creationId xmlns:p14="http://schemas.microsoft.com/office/powerpoint/2010/main" val="1191609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4.3|9|7.8|5"/>
</p:tagLst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5849</TotalTime>
  <Words>6385</Words>
  <Application>Microsoft Office PowerPoint</Application>
  <PresentationFormat>On-screen Show (4:3)</PresentationFormat>
  <Paragraphs>1579</Paragraphs>
  <Slides>54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9" baseType="lpstr">
      <vt:lpstr>QuickType II</vt:lpstr>
      <vt:lpstr>宋体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Coping with System Failures</vt:lpstr>
      <vt:lpstr>Coping with System Failures</vt:lpstr>
      <vt:lpstr>Coping with System Failures</vt:lpstr>
      <vt:lpstr>Coping with System Failures</vt:lpstr>
      <vt:lpstr>Coping with System Failures</vt:lpstr>
      <vt:lpstr>Coping with System Failures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372</cp:revision>
  <cp:lastPrinted>2001-01-16T17:12:14Z</cp:lastPrinted>
  <dcterms:created xsi:type="dcterms:W3CDTF">1999-07-13T19:55:20Z</dcterms:created>
  <dcterms:modified xsi:type="dcterms:W3CDTF">2024-04-15T14:21:39Z</dcterms:modified>
</cp:coreProperties>
</file>