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handoutMasterIdLst>
    <p:handoutMasterId r:id="rId62"/>
  </p:handoutMasterIdLst>
  <p:sldIdLst>
    <p:sldId id="293" r:id="rId2"/>
    <p:sldId id="809" r:id="rId3"/>
    <p:sldId id="562" r:id="rId4"/>
    <p:sldId id="560" r:id="rId5"/>
    <p:sldId id="561" r:id="rId6"/>
    <p:sldId id="563" r:id="rId7"/>
    <p:sldId id="564" r:id="rId8"/>
    <p:sldId id="559" r:id="rId9"/>
    <p:sldId id="565" r:id="rId10"/>
    <p:sldId id="724" r:id="rId11"/>
    <p:sldId id="725" r:id="rId12"/>
    <p:sldId id="726" r:id="rId13"/>
    <p:sldId id="727" r:id="rId14"/>
    <p:sldId id="728" r:id="rId15"/>
    <p:sldId id="729" r:id="rId16"/>
    <p:sldId id="730" r:id="rId17"/>
    <p:sldId id="731" r:id="rId18"/>
    <p:sldId id="732" r:id="rId19"/>
    <p:sldId id="733" r:id="rId20"/>
    <p:sldId id="734" r:id="rId21"/>
    <p:sldId id="735" r:id="rId22"/>
    <p:sldId id="736" r:id="rId23"/>
    <p:sldId id="737" r:id="rId24"/>
    <p:sldId id="738" r:id="rId25"/>
    <p:sldId id="739" r:id="rId26"/>
    <p:sldId id="740" r:id="rId27"/>
    <p:sldId id="741" r:id="rId28"/>
    <p:sldId id="742" r:id="rId29"/>
    <p:sldId id="743" r:id="rId30"/>
    <p:sldId id="744" r:id="rId31"/>
    <p:sldId id="745" r:id="rId32"/>
    <p:sldId id="746" r:id="rId33"/>
    <p:sldId id="747" r:id="rId34"/>
    <p:sldId id="748" r:id="rId35"/>
    <p:sldId id="749" r:id="rId36"/>
    <p:sldId id="750" r:id="rId37"/>
    <p:sldId id="751" r:id="rId38"/>
    <p:sldId id="752" r:id="rId39"/>
    <p:sldId id="753" r:id="rId40"/>
    <p:sldId id="754" r:id="rId41"/>
    <p:sldId id="755" r:id="rId42"/>
    <p:sldId id="756" r:id="rId43"/>
    <p:sldId id="757" r:id="rId44"/>
    <p:sldId id="758" r:id="rId45"/>
    <p:sldId id="765" r:id="rId46"/>
    <p:sldId id="766" r:id="rId47"/>
    <p:sldId id="767" r:id="rId48"/>
    <p:sldId id="768" r:id="rId49"/>
    <p:sldId id="769" r:id="rId50"/>
    <p:sldId id="770" r:id="rId51"/>
    <p:sldId id="771" r:id="rId52"/>
    <p:sldId id="772" r:id="rId53"/>
    <p:sldId id="773" r:id="rId54"/>
    <p:sldId id="774" r:id="rId55"/>
    <p:sldId id="775" r:id="rId56"/>
    <p:sldId id="776" r:id="rId57"/>
    <p:sldId id="777" r:id="rId58"/>
    <p:sldId id="778" r:id="rId59"/>
    <p:sldId id="779" r:id="rId60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166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03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7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2467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fld id="{99E9762C-6578-4049-B70F-3393B2A9C5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567189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fld id="{DC0CF5DC-AD75-4514-ABB3-468E720F07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6160081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0D3A6D7-8DA0-4FB5-8DE5-B18B23E9AF1D}" type="slidenum">
              <a:rPr lang="zh-CN" altLang="en-US" sz="1300" smtClean="0"/>
              <a:pPr/>
              <a:t>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234060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7EC4BB8-66B7-4E8E-A051-0481B3A13EFA}" type="slidenum">
              <a:rPr lang="zh-CN" altLang="en-US" sz="1300" smtClean="0"/>
              <a:pPr/>
              <a:t>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753238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F56E16-8885-4A8B-BD14-0AF5B8D1BB9A}" type="slidenum">
              <a:rPr lang="zh-CN" altLang="en-US" sz="1300" smtClean="0"/>
              <a:pPr/>
              <a:t>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354370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A9A6609-AFB7-46F6-9DCA-A2CF6313C26E}" type="slidenum">
              <a:rPr lang="zh-CN" altLang="en-US" sz="1300" smtClean="0"/>
              <a:pPr/>
              <a:t>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3093240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DE1F91E-2E51-455A-92FE-67201D9440E8}" type="slidenum">
              <a:rPr lang="zh-CN" altLang="en-US" sz="1300" smtClean="0"/>
              <a:pPr/>
              <a:t>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549775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5DB5934-1D66-4D2B-B8F1-CE061D0904BE}" type="slidenum">
              <a:rPr lang="zh-CN" altLang="en-US" sz="1300" smtClean="0"/>
              <a:pPr/>
              <a:t>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6339540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FFCBA9C-8C4C-40A4-862B-C8E9FE4FA2CE}" type="slidenum">
              <a:rPr lang="zh-CN" altLang="en-US" sz="1300" smtClean="0"/>
              <a:pPr/>
              <a:t>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631291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4B85B4B6-365D-4908-9EBD-E4A3DCFF1F74}" type="slidenum">
              <a:rPr lang="zh-CN" altLang="en-US" sz="1300" smtClean="0"/>
              <a:pPr/>
              <a:t>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8255679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34E79F0-41C2-46C9-880C-321F7F18A976}" type="slidenum">
              <a:rPr lang="zh-CN" altLang="en-US" sz="1300" smtClean="0"/>
              <a:pPr/>
              <a:t>10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4840346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D3B82A3-21EC-4ABB-BD98-2A1BC0821FDD}" type="slidenum">
              <a:rPr lang="zh-CN" altLang="en-US" sz="1300" smtClean="0"/>
              <a:pPr/>
              <a:t>11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8979190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86C3430-43CA-44A4-8819-BDFD00F02380}" type="slidenum">
              <a:rPr lang="zh-CN" altLang="en-US" sz="1300" smtClean="0"/>
              <a:pPr/>
              <a:t>12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0123062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4BC39C6-826E-4A35-8981-59F4DFC3398E}" type="slidenum">
              <a:rPr lang="zh-CN" altLang="en-US" sz="1300" smtClean="0"/>
              <a:pPr/>
              <a:t>13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8371543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12A0F14-15D2-495C-B8C6-947FD67AB3AD}" type="slidenum">
              <a:rPr lang="zh-CN" altLang="en-US" sz="1300" smtClean="0"/>
              <a:pPr/>
              <a:t>14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9027848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E820621-CCF4-4E49-B82B-1EDDFB1247CF}" type="slidenum">
              <a:rPr lang="zh-CN" altLang="en-US" sz="1300" smtClean="0"/>
              <a:pPr/>
              <a:t>15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5426385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51C55C4-93BF-4CB5-9387-BDC112F0A0F5}" type="slidenum">
              <a:rPr lang="zh-CN" altLang="en-US" sz="1300" smtClean="0"/>
              <a:pPr/>
              <a:t>16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2978475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CD783BE-D455-4353-9BD8-0F3F84D1A11C}" type="slidenum">
              <a:rPr lang="zh-CN" altLang="en-US" sz="1300" smtClean="0"/>
              <a:pPr/>
              <a:t>17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3614005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04AE71C-41F3-4960-A3AD-8A5E05398309}" type="slidenum">
              <a:rPr lang="zh-CN" altLang="en-US" sz="1300" smtClean="0"/>
              <a:pPr/>
              <a:t>18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0499530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C6E7730-64B6-4024-9548-7D9D4419C96D}" type="slidenum">
              <a:rPr lang="zh-CN" altLang="en-US" sz="1300" smtClean="0"/>
              <a:pPr/>
              <a:t>19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4778620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8B6E4E2-AACA-4EFB-A5D8-67BFD5CABECE}" type="slidenum">
              <a:rPr lang="zh-CN" altLang="en-US" sz="1300" smtClean="0"/>
              <a:pPr/>
              <a:t>20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0508178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16CDF06-E4F2-46B5-BE52-038774CAB721}" type="slidenum">
              <a:rPr lang="zh-CN" altLang="en-US" sz="1300" smtClean="0"/>
              <a:pPr/>
              <a:t>21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505676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5C1B358-95DB-4656-8D85-AC97D44083BE}" type="slidenum">
              <a:rPr lang="zh-CN" altLang="en-US" sz="1300" smtClean="0"/>
              <a:pPr/>
              <a:t>22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1083096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BD320ED-F919-49AD-AA47-ED0572D1B1D3}" type="slidenum">
              <a:rPr lang="zh-CN" altLang="en-US" sz="1300" smtClean="0"/>
              <a:pPr/>
              <a:t>23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9997396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E56719A-F7EF-46E6-94AF-AEC236967842}" type="slidenum">
              <a:rPr lang="zh-CN" altLang="en-US" sz="1300" smtClean="0"/>
              <a:pPr/>
              <a:t>24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5955089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41751D-DB97-414F-A2F5-78657A496361}" type="slidenum">
              <a:rPr lang="zh-CN" altLang="en-US" sz="1300" smtClean="0"/>
              <a:pPr/>
              <a:t>27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7453862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17472B3-924F-4399-ACAC-F53C1BE0BAC0}" type="slidenum">
              <a:rPr lang="zh-CN" altLang="en-US" sz="1300" smtClean="0"/>
              <a:pPr/>
              <a:t>28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4293654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17472B3-924F-4399-ACAC-F53C1BE0BAC0}" type="slidenum">
              <a:rPr lang="zh-CN" altLang="en-US" sz="1300" smtClean="0"/>
              <a:pPr/>
              <a:t>29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2855395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17472B3-924F-4399-ACAC-F53C1BE0BAC0}" type="slidenum">
              <a:rPr lang="zh-CN" altLang="en-US" sz="1300" smtClean="0"/>
              <a:pPr/>
              <a:t>30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9661440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41751D-DB97-414F-A2F5-78657A496361}" type="slidenum">
              <a:rPr lang="zh-CN" altLang="en-US" sz="1300" smtClean="0"/>
              <a:pPr/>
              <a:t>31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9651763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41751D-DB97-414F-A2F5-78657A496361}" type="slidenum">
              <a:rPr lang="zh-CN" altLang="en-US" sz="1300" smtClean="0"/>
              <a:pPr/>
              <a:t>32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6916409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87D993A-4408-4B11-9A5F-D823AB307E58}" type="slidenum">
              <a:rPr lang="zh-CN" altLang="en-US" sz="1300" smtClean="0"/>
              <a:pPr/>
              <a:t>33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77302321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17472B3-924F-4399-ACAC-F53C1BE0BAC0}" type="slidenum">
              <a:rPr lang="zh-CN" altLang="en-US" sz="1300" smtClean="0"/>
              <a:pPr/>
              <a:t>34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03437854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A1494C4-3390-4C55-AB26-791077E7ED58}" type="slidenum">
              <a:rPr lang="zh-CN" altLang="en-US" sz="1300" smtClean="0"/>
              <a:pPr/>
              <a:t>35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67737817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44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EFA554B-55F5-4BED-8728-07985A3847DB}" type="slidenum">
              <a:rPr lang="zh-CN" altLang="en-US" sz="1300" smtClean="0"/>
              <a:pPr/>
              <a:t>36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02660727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6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46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60E88F0-D1D2-4C66-B4DF-670D5CAB88E4}" type="slidenum">
              <a:rPr lang="zh-CN" altLang="en-US" sz="1300" smtClean="0"/>
              <a:pPr/>
              <a:t>37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86252248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8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48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AD80FA3-E7E4-4336-82E5-18D417BACC34}" type="slidenum">
              <a:rPr lang="zh-CN" altLang="en-US" sz="1300" smtClean="0"/>
              <a:pPr/>
              <a:t>38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06044470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0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50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630AE2A-2677-4252-835F-F8BE5AB3F03D}" type="slidenum">
              <a:rPr lang="zh-CN" altLang="en-US" sz="1300" smtClean="0"/>
              <a:pPr/>
              <a:t>39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62567345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2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52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6935E29-815C-43A1-AB40-71009711EE50}" type="slidenum">
              <a:rPr lang="zh-CN" altLang="en-US" sz="1300" smtClean="0"/>
              <a:pPr/>
              <a:t>40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68741496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4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54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CC71B87-0C8F-48F2-AA7F-5D5087D0EED1}" type="slidenum">
              <a:rPr lang="zh-CN" altLang="en-US" sz="1300" smtClean="0"/>
              <a:pPr/>
              <a:t>41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3620088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6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56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6E2237-4629-404A-8477-6FB93D4894B0}" type="slidenum">
              <a:rPr lang="zh-CN" altLang="en-US" sz="1300" smtClean="0"/>
              <a:pPr/>
              <a:t>42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01752061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1E8CE69-18E2-46D3-B67C-E1798E9AFA92}" type="slidenum">
              <a:rPr lang="zh-CN" altLang="en-US" sz="1300" smtClean="0"/>
              <a:pPr/>
              <a:t>43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20881960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0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60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CD7E90E-56AA-4D67-A801-3455D293CA44}" type="slidenum">
              <a:rPr lang="zh-CN" altLang="en-US" sz="1300" smtClean="0"/>
              <a:pPr/>
              <a:t>44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46584990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2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62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7B23C73-C26A-49D9-87B5-BF9F5C1A36E4}" type="slidenum">
              <a:rPr lang="zh-CN" altLang="en-US" sz="1300" smtClean="0"/>
              <a:pPr/>
              <a:t>45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62560171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64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9B417DF-F8BC-4989-95FA-1EB4E711F7AD}" type="slidenum">
              <a:rPr lang="zh-CN" altLang="en-US" sz="1300" smtClean="0"/>
              <a:pPr/>
              <a:t>46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30445729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6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66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49BEC3B-45C7-4634-A8AC-ABE7370CD68A}" type="slidenum">
              <a:rPr lang="zh-CN" altLang="en-US" sz="1300" smtClean="0"/>
              <a:pPr/>
              <a:t>47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91956079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8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68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E46374C3-5C96-4F98-87EF-1079C574D260}" type="slidenum">
              <a:rPr lang="zh-CN" altLang="en-US" sz="1300" smtClean="0"/>
              <a:pPr/>
              <a:t>48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89710608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1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71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78678AF-248B-48D7-8F64-BFDC4D8F7904}" type="slidenum">
              <a:rPr lang="zh-CN" altLang="en-US" sz="1300" smtClean="0"/>
              <a:pPr/>
              <a:t>49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84658083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3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73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23F5DD1-BF5F-42C2-A517-F3CBFB5C9005}" type="slidenum">
              <a:rPr lang="zh-CN" altLang="en-US" sz="1300" smtClean="0"/>
              <a:pPr/>
              <a:t>50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9855648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51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75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28527DD-2ABB-450F-9414-6DC7BD5D424D}" type="slidenum">
              <a:rPr lang="zh-CN" altLang="en-US" sz="1300" smtClean="0"/>
              <a:pPr/>
              <a:t>51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49061332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7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77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1B94993-33CC-45CA-87A7-0DA2BFA09530}" type="slidenum">
              <a:rPr lang="zh-CN" altLang="en-US" sz="1300" smtClean="0"/>
              <a:pPr/>
              <a:t>52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26267458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9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79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40E7F4C8-210B-48F6-AB9C-D0CA74F0D070}" type="slidenum">
              <a:rPr lang="zh-CN" altLang="en-US" sz="1300" smtClean="0"/>
              <a:pPr/>
              <a:t>53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99396797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1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81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354E90D-24C6-4971-9651-CC1AD13368B1}" type="slidenum">
              <a:rPr lang="zh-CN" altLang="en-US" sz="1300" smtClean="0"/>
              <a:pPr/>
              <a:t>54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73852603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3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83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613ABBD-26C2-4454-A171-4FB0C372DC77}" type="slidenum">
              <a:rPr lang="zh-CN" altLang="en-US" sz="1300" smtClean="0"/>
              <a:pPr/>
              <a:t>55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61335867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53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85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EC3F361D-00CC-49DC-B68A-9E48A99F3FED}" type="slidenum">
              <a:rPr lang="zh-CN" altLang="en-US" sz="1300" smtClean="0"/>
              <a:pPr/>
              <a:t>56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7584299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73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87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FAF8AE4-B935-4927-A043-EC510BAD6FA7}" type="slidenum">
              <a:rPr lang="zh-CN" altLang="en-US" sz="1300" smtClean="0"/>
              <a:pPr/>
              <a:t>57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0864855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94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89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167583E-B7F4-49FC-BC3D-44412F78A78B}" type="slidenum">
              <a:rPr lang="zh-CN" altLang="en-US" sz="1300" smtClean="0"/>
              <a:pPr/>
              <a:t>58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00987459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1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91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45EB648-8A74-4CB8-9507-1BF0DC8D6012}" type="slidenum">
              <a:rPr lang="zh-CN" altLang="en-US" sz="1300" smtClean="0"/>
              <a:pPr/>
              <a:t>59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373173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026529-6C15-4295-AC74-0F988A6CA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5056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B1F365-5E88-4433-9560-B67B63BD9B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402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9F206-D6F9-4586-ACF7-C9EC2CAAC5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4729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8FE11-4E0A-4259-8220-431191B514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6973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450C0-61B2-4C06-A78C-F9DFF9DCAA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3306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339C6-8039-4181-B293-C288AAB9AB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5412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E0A036-D7CE-40DD-BFF2-96F95918D1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0895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F67FA-DEC9-42A0-B817-E9C2C93586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7745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36B74-F6FE-418B-90C2-B28DB14223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1653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E6F5DA-6EE5-4DC3-904F-AD16CEAC3C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7875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B407A-FFC7-4456-B002-023EF08CE0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970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34B4373-5078-4D75-8C3E-5D24980835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5750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32: Hash-based 2-pass algorithms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92297EE-E39F-44C3-B8AD-E085E714E3B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43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04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AA627DE-5890-4F46-941F-06808A79615B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7046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locks;</a:t>
            </a:r>
          </a:p>
        </p:txBody>
      </p:sp>
      <p:grpSp>
        <p:nvGrpSpPr>
          <p:cNvPr id="87047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7079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8708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8708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8708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8708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708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8708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8708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8708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8708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7049" name="TextBox 49"/>
          <p:cNvSpPr txBox="1">
            <a:spLocks noChangeArrowheads="1"/>
          </p:cNvSpPr>
          <p:nvPr/>
        </p:nvSpPr>
        <p:spPr bwMode="auto">
          <a:xfrm>
            <a:off x="6624638" y="46736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sp>
        <p:nvSpPr>
          <p:cNvPr id="87050" name="TextBox 23"/>
          <p:cNvSpPr txBox="1">
            <a:spLocks noChangeArrowheads="1"/>
          </p:cNvSpPr>
          <p:nvPr/>
        </p:nvSpPr>
        <p:spPr bwMode="auto">
          <a:xfrm>
            <a:off x="6215063" y="2992438"/>
            <a:ext cx="2109787" cy="18780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</a:t>
            </a:r>
            <a:r>
              <a:rPr lang="en-US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√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3B(R)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7519988" y="3940175"/>
            <a:ext cx="63817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052" name="TextBox 2"/>
          <p:cNvSpPr txBox="1">
            <a:spLocks noChangeArrowheads="1"/>
          </p:cNvSpPr>
          <p:nvPr/>
        </p:nvSpPr>
        <p:spPr bwMode="auto">
          <a:xfrm>
            <a:off x="6092825" y="1952625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7053" name="Group 46"/>
          <p:cNvGrpSpPr>
            <a:grpSpLocks/>
          </p:cNvGrpSpPr>
          <p:nvPr/>
        </p:nvGrpSpPr>
        <p:grpSpPr bwMode="auto">
          <a:xfrm>
            <a:off x="763588" y="3754438"/>
            <a:ext cx="4021137" cy="2468562"/>
            <a:chOff x="763588" y="3754438"/>
            <a:chExt cx="4021137" cy="2468562"/>
          </a:xfrm>
        </p:grpSpPr>
        <p:grpSp>
          <p:nvGrpSpPr>
            <p:cNvPr id="87062" name="Group 10"/>
            <p:cNvGrpSpPr>
              <a:grpSpLocks/>
            </p:cNvGrpSpPr>
            <p:nvPr/>
          </p:nvGrpSpPr>
          <p:grpSpPr bwMode="auto">
            <a:xfrm>
              <a:off x="763588" y="3754438"/>
              <a:ext cx="2209800" cy="2468562"/>
              <a:chOff x="-733425" y="3938955"/>
              <a:chExt cx="1504950" cy="1690320"/>
            </a:xfrm>
          </p:grpSpPr>
          <p:sp>
            <p:nvSpPr>
              <p:cNvPr id="66" name="Oval 65"/>
              <p:cNvSpPr/>
              <p:nvPr/>
            </p:nvSpPr>
            <p:spPr>
              <a:xfrm>
                <a:off x="-733425" y="3938955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-733425" y="5304256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8" name="Straight Connector 67"/>
              <p:cNvCxnSpPr>
                <a:stCxn id="66" idx="2"/>
                <a:endCxn id="67" idx="2"/>
              </p:cNvCxnSpPr>
              <p:nvPr/>
            </p:nvCxnSpPr>
            <p:spPr>
              <a:xfrm>
                <a:off x="-733425" y="4102008"/>
                <a:ext cx="0" cy="1364213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>
                <a:off x="771525" y="4047657"/>
                <a:ext cx="0" cy="14185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7063" name="TextBox 6"/>
            <p:cNvSpPr txBox="1">
              <a:spLocks noChangeArrowheads="1"/>
            </p:cNvSpPr>
            <p:nvPr/>
          </p:nvSpPr>
          <p:spPr bwMode="auto">
            <a:xfrm>
              <a:off x="3352800" y="3902075"/>
              <a:ext cx="14319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main memory</a:t>
              </a: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879475" y="4302125"/>
              <a:ext cx="1970088" cy="12430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>
              <a:off x="2849563" y="5005388"/>
              <a:ext cx="89217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066" name="TextBox 9"/>
            <p:cNvSpPr txBox="1">
              <a:spLocks noChangeArrowheads="1"/>
            </p:cNvSpPr>
            <p:nvPr/>
          </p:nvSpPr>
          <p:spPr bwMode="auto">
            <a:xfrm>
              <a:off x="2989443" y="5060257"/>
              <a:ext cx="7505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Phase II</a:t>
              </a:r>
            </a:p>
          </p:txBody>
        </p:sp>
        <p:sp>
          <p:nvSpPr>
            <p:cNvPr id="53" name="Trapezoid 52"/>
            <p:cNvSpPr/>
            <p:nvPr/>
          </p:nvSpPr>
          <p:spPr bwMode="auto">
            <a:xfrm rot="16200000" flipV="1">
              <a:off x="1581944" y="3653631"/>
              <a:ext cx="395288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54" name="Trapezoid 53"/>
            <p:cNvSpPr/>
            <p:nvPr/>
          </p:nvSpPr>
          <p:spPr bwMode="auto">
            <a:xfrm rot="16200000" flipV="1">
              <a:off x="1509713" y="4164012"/>
              <a:ext cx="368300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55" name="Trapezoid 54"/>
            <p:cNvSpPr/>
            <p:nvPr/>
          </p:nvSpPr>
          <p:spPr bwMode="auto">
            <a:xfrm rot="16200000" flipV="1">
              <a:off x="1612900" y="4479925"/>
              <a:ext cx="333375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3741738" y="4271963"/>
              <a:ext cx="731837" cy="171291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0" name="Flowchart: Process 59"/>
            <p:cNvSpPr/>
            <p:nvPr/>
          </p:nvSpPr>
          <p:spPr>
            <a:xfrm>
              <a:off x="4297363" y="4879975"/>
              <a:ext cx="176212" cy="339725"/>
            </a:xfrm>
            <a:prstGeom prst="flowChartProcess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63" name="Straight Arrow Connector 62"/>
            <p:cNvCxnSpPr/>
            <p:nvPr/>
          </p:nvCxnSpPr>
          <p:spPr>
            <a:xfrm>
              <a:off x="4473575" y="5073650"/>
              <a:ext cx="31115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073" name="TextBox 49"/>
            <p:cNvSpPr txBox="1">
              <a:spLocks noChangeArrowheads="1"/>
            </p:cNvSpPr>
            <p:nvPr/>
          </p:nvSpPr>
          <p:spPr bwMode="auto">
            <a:xfrm>
              <a:off x="1768475" y="4686300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87054" name="Group 69"/>
          <p:cNvGrpSpPr>
            <a:grpSpLocks/>
          </p:cNvGrpSpPr>
          <p:nvPr/>
        </p:nvGrpSpPr>
        <p:grpSpPr bwMode="auto">
          <a:xfrm>
            <a:off x="3770313" y="4437063"/>
            <a:ext cx="530225" cy="1200150"/>
            <a:chOff x="3770313" y="4437063"/>
            <a:chExt cx="530593" cy="1200150"/>
          </a:xfrm>
        </p:grpSpPr>
        <p:sp>
          <p:nvSpPr>
            <p:cNvPr id="71" name="Trapezoid 70"/>
            <p:cNvSpPr/>
            <p:nvPr/>
          </p:nvSpPr>
          <p:spPr>
            <a:xfrm rot="16200000" flipV="1">
              <a:off x="3751383" y="4455993"/>
              <a:ext cx="382587" cy="344726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72" name="Trapezoid 71"/>
            <p:cNvSpPr/>
            <p:nvPr/>
          </p:nvSpPr>
          <p:spPr>
            <a:xfrm rot="16200000" flipV="1">
              <a:off x="3760123" y="4853655"/>
              <a:ext cx="393700" cy="366967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73" name="Trapezoid 72"/>
            <p:cNvSpPr/>
            <p:nvPr/>
          </p:nvSpPr>
          <p:spPr>
            <a:xfrm rot="16200000" flipV="1">
              <a:off x="3757741" y="5256085"/>
              <a:ext cx="395288" cy="366968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cxnSp>
          <p:nvCxnSpPr>
            <p:cNvPr id="74" name="Straight Connector 73"/>
            <p:cNvCxnSpPr/>
            <p:nvPr/>
          </p:nvCxnSpPr>
          <p:spPr>
            <a:xfrm>
              <a:off x="4135691" y="4633913"/>
              <a:ext cx="87373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4146811" y="5032375"/>
              <a:ext cx="154095" cy="7938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4156343" y="5430838"/>
              <a:ext cx="88962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4221476" y="4635500"/>
              <a:ext cx="12709" cy="803275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290E98D-2DC6-4941-B940-5712A4720A5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091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09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7AD75E6-7ED4-4F8C-8040-800E80DE70C7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8909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8912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8912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8912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8912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912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8912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8912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8912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8912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89095" name="TextBox 49"/>
          <p:cNvSpPr txBox="1">
            <a:spLocks noChangeArrowheads="1"/>
          </p:cNvSpPr>
          <p:nvPr/>
        </p:nvSpPr>
        <p:spPr bwMode="auto">
          <a:xfrm>
            <a:off x="6624638" y="46736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grpSp>
        <p:nvGrpSpPr>
          <p:cNvPr id="89096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89112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89113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89114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89115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89116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89117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89097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89101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102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89104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9107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3118AFD-475D-4F7F-851F-D11ED5885AC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139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14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B80B21E-4B66-4FD2-8985-9F161F157F4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9114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9117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9117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9117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9117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117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9118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9117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9117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9117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91143" name="TextBox 49"/>
          <p:cNvSpPr txBox="1">
            <a:spLocks noChangeArrowheads="1"/>
          </p:cNvSpPr>
          <p:nvPr/>
        </p:nvSpPr>
        <p:spPr bwMode="auto">
          <a:xfrm>
            <a:off x="6624638" y="46736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grpSp>
        <p:nvGrpSpPr>
          <p:cNvPr id="91144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91164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91165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91166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91167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91168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91169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91145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91149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150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91152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1159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cxnSp>
        <p:nvCxnSpPr>
          <p:cNvPr id="83" name="Straight Arrow Connector 82"/>
          <p:cNvCxnSpPr/>
          <p:nvPr/>
        </p:nvCxnSpPr>
        <p:spPr>
          <a:xfrm>
            <a:off x="2973388" y="4537075"/>
            <a:ext cx="76835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flipH="1" flipV="1">
            <a:off x="2973388" y="5711825"/>
            <a:ext cx="768350" cy="11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156" name="TextBox 38"/>
          <p:cNvSpPr txBox="1">
            <a:spLocks noChangeArrowheads="1"/>
          </p:cNvSpPr>
          <p:nvPr/>
        </p:nvSpPr>
        <p:spPr bwMode="auto">
          <a:xfrm>
            <a:off x="3017838" y="4975225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87" name="Arc 86"/>
          <p:cNvSpPr/>
          <p:nvPr/>
        </p:nvSpPr>
        <p:spPr>
          <a:xfrm>
            <a:off x="3443288" y="4537075"/>
            <a:ext cx="579437" cy="1174750"/>
          </a:xfrm>
          <a:prstGeom prst="arc">
            <a:avLst>
              <a:gd name="adj1" fmla="val 16200000"/>
              <a:gd name="adj2" fmla="val 5210107"/>
            </a:avLst>
          </a:prstGeom>
          <a:ln w="38100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3D6C3D8-8C2B-42EC-B93D-637EE3F137A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187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18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A358885-E754-4F47-8BF7-AA4227547B47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9319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9322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9322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9322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9322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322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9322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9322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9322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9322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93191" name="TextBox 49"/>
          <p:cNvSpPr txBox="1">
            <a:spLocks noChangeArrowheads="1"/>
          </p:cNvSpPr>
          <p:nvPr/>
        </p:nvSpPr>
        <p:spPr bwMode="auto">
          <a:xfrm>
            <a:off x="6624638" y="46736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grpSp>
        <p:nvGrpSpPr>
          <p:cNvPr id="93192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93212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93213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93214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93215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93216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93217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93193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93197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198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93199" name="TextBox 9"/>
          <p:cNvSpPr txBox="1">
            <a:spLocks noChangeArrowheads="1"/>
          </p:cNvSpPr>
          <p:nvPr/>
        </p:nvSpPr>
        <p:spPr bwMode="auto">
          <a:xfrm>
            <a:off x="3017838" y="4826000"/>
            <a:ext cx="6937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End of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93201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731180" y="3504395"/>
              <a:ext cx="242867" cy="187642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730385" y="3794089"/>
              <a:ext cx="241279" cy="1879600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704194" y="4112355"/>
              <a:ext cx="296837" cy="187642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93207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655558" y="3580013"/>
              <a:ext cx="390136" cy="1872453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663647" y="4025999"/>
              <a:ext cx="370782" cy="187562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0110E08-5E5F-445C-906D-DE5CD086213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235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23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A88F654-2099-49B4-BA1B-F8CF4CB4455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9523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9528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9528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9528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9528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528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9529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9528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9528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9528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95239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95274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95275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95276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95277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95278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95279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95240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95244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5245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247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5254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95269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617CF20-8FEF-4A27-841F-8DBC4A8B3C77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283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28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76A8929-F415-4EB9-BACD-F7F48538C7B7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9728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9733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9733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9733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9733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733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9733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9733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9733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9733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97287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97322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97323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97324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97325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97326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97327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97288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97292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7293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295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7302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97317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248A1A-93E0-44FE-BBB7-7F2F04ADC22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331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33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8EEE640-3FCC-4E87-A7D1-2A67681039D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9933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9937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9938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9938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9938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938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9938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9938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9938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9938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99335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99371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99372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99373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99374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99375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99376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99336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99340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341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343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9350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99366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Oval Callout 101"/>
          <p:cNvSpPr/>
          <p:nvPr/>
        </p:nvSpPr>
        <p:spPr>
          <a:xfrm>
            <a:off x="5621338" y="4892675"/>
            <a:ext cx="1900237" cy="1338263"/>
          </a:xfrm>
          <a:prstGeom prst="wedgeEllipseCallout">
            <a:avLst>
              <a:gd name="adj1" fmla="val -114078"/>
              <a:gd name="adj2" fmla="val -2932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 build an efficient data structure for searching the minimum.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6FE5A2-F1F7-428C-8A2F-0C9B1F01058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379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38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6C306DB-D07F-404E-B27F-ED651C2BA15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138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01428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01429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01431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01434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1435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01436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0143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01433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01430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01383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01420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01421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01422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1423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1424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01425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101384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01388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1389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391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398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101415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409" name="TextBox 68"/>
          <p:cNvSpPr txBox="1">
            <a:spLocks noChangeArrowheads="1"/>
          </p:cNvSpPr>
          <p:nvPr/>
        </p:nvSpPr>
        <p:spPr bwMode="auto">
          <a:xfrm>
            <a:off x="5813425" y="3494088"/>
            <a:ext cx="2913063" cy="2262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endParaRPr lang="en-US" altLang="en-US" sz="20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REPEAT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IF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= S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THEN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send one copy to output;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delete both;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ELSE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send the smaller to output,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and delete it.</a:t>
            </a:r>
          </a:p>
        </p:txBody>
      </p:sp>
      <p:cxnSp>
        <p:nvCxnSpPr>
          <p:cNvPr id="71" name="Straight Connector 70"/>
          <p:cNvCxnSpPr/>
          <p:nvPr/>
        </p:nvCxnSpPr>
        <p:spPr>
          <a:xfrm>
            <a:off x="5849938" y="3868738"/>
            <a:ext cx="800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6EA08EB-EB00-4028-A1D6-48D9FD743E4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427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2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911E1D8-0287-4D11-8BC5-8ED08B85B497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343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0347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0347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0347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0348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348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0348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0348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0348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0347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03431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03468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03469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03470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3471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3472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03473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103432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03436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3437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39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446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103463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57" name="TextBox 68"/>
          <p:cNvSpPr txBox="1">
            <a:spLocks noChangeArrowheads="1"/>
          </p:cNvSpPr>
          <p:nvPr/>
        </p:nvSpPr>
        <p:spPr bwMode="auto">
          <a:xfrm>
            <a:off x="5813425" y="3494088"/>
            <a:ext cx="2913063" cy="2016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endParaRPr lang="en-US" altLang="en-US" sz="20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REPEAT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IF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= S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THEN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send one copy to output;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delete both;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ELSE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delete the smaller.</a:t>
            </a:r>
          </a:p>
        </p:txBody>
      </p:sp>
      <p:cxnSp>
        <p:nvCxnSpPr>
          <p:cNvPr id="71" name="Straight Connector 70"/>
          <p:cNvCxnSpPr/>
          <p:nvPr/>
        </p:nvCxnSpPr>
        <p:spPr>
          <a:xfrm>
            <a:off x="5849938" y="3868738"/>
            <a:ext cx="800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4553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DE675C3-D185-4951-8732-5A54BA5557C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475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47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9C9F03A-99F0-4C72-84F4-B47C71471A6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547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05525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05526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05528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05531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5532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05533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05529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05530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05527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05479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05517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2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05518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05519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5520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5521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05522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105480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05484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5485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487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5494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105512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505" name="TextBox 68"/>
          <p:cNvSpPr txBox="1">
            <a:spLocks noChangeArrowheads="1"/>
          </p:cNvSpPr>
          <p:nvPr/>
        </p:nvSpPr>
        <p:spPr bwMode="auto">
          <a:xfrm>
            <a:off x="5813425" y="3494088"/>
            <a:ext cx="2913063" cy="2016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endParaRPr lang="en-US" altLang="en-US" sz="20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REPEAT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IF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= S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THEN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send one copy to output;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delete both;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ELSE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delete the smaller.</a:t>
            </a:r>
          </a:p>
        </p:txBody>
      </p:sp>
      <p:cxnSp>
        <p:nvCxnSpPr>
          <p:cNvPr id="71" name="Straight Connector 70"/>
          <p:cNvCxnSpPr/>
          <p:nvPr/>
        </p:nvCxnSpPr>
        <p:spPr>
          <a:xfrm>
            <a:off x="5849938" y="3868738"/>
            <a:ext cx="800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Callout 69"/>
          <p:cNvSpPr/>
          <p:nvPr/>
        </p:nvSpPr>
        <p:spPr>
          <a:xfrm>
            <a:off x="6332538" y="5843588"/>
            <a:ext cx="2311400" cy="911225"/>
          </a:xfrm>
          <a:prstGeom prst="wedgeEllipseCallout">
            <a:avLst>
              <a:gd name="adj1" fmla="val -15591"/>
              <a:gd name="adj2" fmla="val -876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same algorithm works for R ∩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S!</a:t>
            </a:r>
          </a:p>
        </p:txBody>
      </p:sp>
    </p:spTree>
    <p:extLst>
      <p:ext uri="{BB962C8B-B14F-4D97-AF65-F5344CB8AC3E}">
        <p14:creationId xmlns:p14="http://schemas.microsoft.com/office/powerpoint/2010/main" val="3261085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D3D6223-03C2-4C29-85E5-F5E5C83CE86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523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52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6750E02-2AF3-4A51-8268-99D1744C8A7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752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0757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0757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0757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0757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757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0758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0757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0757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0757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07527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07564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07565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07566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7567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7568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07569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107528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07532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7533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535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7542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107559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553" name="TextBox 68"/>
          <p:cNvSpPr txBox="1">
            <a:spLocks noChangeArrowheads="1"/>
          </p:cNvSpPr>
          <p:nvPr/>
        </p:nvSpPr>
        <p:spPr bwMode="auto">
          <a:xfrm>
            <a:off x="5813425" y="3494088"/>
            <a:ext cx="2990850" cy="2508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IF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both;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ELSE IF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ELSE \\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send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output;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and delete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71" name="Straight Connector 70"/>
          <p:cNvCxnSpPr/>
          <p:nvPr/>
        </p:nvCxnSpPr>
        <p:spPr>
          <a:xfrm>
            <a:off x="5849938" y="3868738"/>
            <a:ext cx="800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98220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14811A-5C4F-4578-8DFA-B7B3F97412F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571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57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84FA953-FD69-47C5-A32F-246CF2B0A98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957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09621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09622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09624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09627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9628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09629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09625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09626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09623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09575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09613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09614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09615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9616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9617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09618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109576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09580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581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583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9590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109608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601" name="TextBox 68"/>
          <p:cNvSpPr txBox="1">
            <a:spLocks noChangeArrowheads="1"/>
          </p:cNvSpPr>
          <p:nvPr/>
        </p:nvSpPr>
        <p:spPr bwMode="auto">
          <a:xfrm>
            <a:off x="5813425" y="3494088"/>
            <a:ext cx="2990850" cy="2508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IF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both;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ELSE IF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ELSE \\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send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output;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and delete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71" name="Straight Connector 70"/>
          <p:cNvCxnSpPr/>
          <p:nvPr/>
        </p:nvCxnSpPr>
        <p:spPr>
          <a:xfrm>
            <a:off x="5849938" y="3868738"/>
            <a:ext cx="800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Callout 69"/>
          <p:cNvSpPr/>
          <p:nvPr/>
        </p:nvSpPr>
        <p:spPr>
          <a:xfrm>
            <a:off x="2919413" y="5373688"/>
            <a:ext cx="2311400" cy="911225"/>
          </a:xfrm>
          <a:prstGeom prst="wedgeEllipseCallout">
            <a:avLst>
              <a:gd name="adj1" fmla="val 74152"/>
              <a:gd name="adj2" fmla="val -8534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same algorithm works for R −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S!</a:t>
            </a:r>
          </a:p>
        </p:txBody>
      </p:sp>
    </p:spTree>
    <p:extLst>
      <p:ext uri="{BB962C8B-B14F-4D97-AF65-F5344CB8AC3E}">
        <p14:creationId xmlns:p14="http://schemas.microsoft.com/office/powerpoint/2010/main" val="3455224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8CEC1DD-BB8A-45EE-BA53-A3E4EB32AAF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619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62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45A949B-D706-44B9-958B-5D4AD8FBB1A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1162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11668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11669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11671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11674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1675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11676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1167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11673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11670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11623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11660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11661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11662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1663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1664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11665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111624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11628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1629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631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1638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111655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649" name="TextBox 68"/>
          <p:cNvSpPr txBox="1">
            <a:spLocks noChangeArrowheads="1"/>
          </p:cNvSpPr>
          <p:nvPr/>
        </p:nvSpPr>
        <p:spPr bwMode="auto">
          <a:xfrm>
            <a:off x="5813425" y="3494088"/>
            <a:ext cx="2990850" cy="25701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endParaRPr lang="en-US" altLang="en-US" sz="20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71" name="Straight Connector 70"/>
          <p:cNvCxnSpPr/>
          <p:nvPr/>
        </p:nvCxnSpPr>
        <p:spPr>
          <a:xfrm>
            <a:off x="5849938" y="3868738"/>
            <a:ext cx="800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63954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619979A-4178-4872-94A2-08BC48C37A7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667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66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6916EC7-B6C0-498F-9B86-9B3E9DABA568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1367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13717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13718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13720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13723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3724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13725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13721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13722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13719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13671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13709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13710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13711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3712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3713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13714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113672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13676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3677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679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686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113704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697" name="TextBox 68"/>
          <p:cNvSpPr txBox="1">
            <a:spLocks noChangeArrowheads="1"/>
          </p:cNvSpPr>
          <p:nvPr/>
        </p:nvSpPr>
        <p:spPr bwMode="auto">
          <a:xfrm>
            <a:off x="5813425" y="3494088"/>
            <a:ext cx="2990850" cy="2508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  </a:t>
            </a:r>
            <a:endParaRPr lang="en-US" altLang="en-US" sz="20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71" name="Straight Connector 70"/>
          <p:cNvCxnSpPr/>
          <p:nvPr/>
        </p:nvCxnSpPr>
        <p:spPr>
          <a:xfrm>
            <a:off x="5849938" y="3868738"/>
            <a:ext cx="800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32-Point Star 2"/>
          <p:cNvSpPr/>
          <p:nvPr/>
        </p:nvSpPr>
        <p:spPr>
          <a:xfrm>
            <a:off x="6010275" y="3805238"/>
            <a:ext cx="2644775" cy="2255837"/>
          </a:xfrm>
          <a:prstGeom prst="star3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Sorted </a:t>
            </a:r>
            <a:r>
              <a:rPr lang="en-US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sublists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 not seem to help computing R</a:t>
            </a:r>
            <a:r>
              <a:rPr lang="el-GR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S: each tuple of R should be joined with all tuples of S</a:t>
            </a:r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6253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78300E7-86C4-40D5-B996-83A737858E7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715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71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2794F28-65AE-4A29-B84F-08CB2409C8A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1571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1576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1577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1577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1577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577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1577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0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1577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1577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1577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15719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15761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15762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15763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5764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5765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FF0000"/>
                    </a:solidFill>
                  </a:rPr>
                  <a:t>C</a:t>
                </a:r>
              </a:p>
            </p:txBody>
          </p:sp>
          <p:sp>
            <p:nvSpPr>
              <p:cNvPr id="115766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115720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15724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725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727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5734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115756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745" name="TextBox 68"/>
          <p:cNvSpPr txBox="1">
            <a:spLocks noChangeArrowheads="1"/>
          </p:cNvSpPr>
          <p:nvPr/>
        </p:nvSpPr>
        <p:spPr bwMode="auto">
          <a:xfrm>
            <a:off x="5813425" y="3494088"/>
            <a:ext cx="2990850" cy="2508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                    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endParaRPr lang="en-US" altLang="en-US" sz="20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71" name="Straight Connector 70"/>
          <p:cNvCxnSpPr/>
          <p:nvPr/>
        </p:nvCxnSpPr>
        <p:spPr>
          <a:xfrm>
            <a:off x="5849938" y="3868738"/>
            <a:ext cx="800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32-Point Star 2"/>
          <p:cNvSpPr/>
          <p:nvPr/>
        </p:nvSpPr>
        <p:spPr>
          <a:xfrm>
            <a:off x="6010275" y="3805238"/>
            <a:ext cx="2644775" cy="2255837"/>
          </a:xfrm>
          <a:prstGeom prst="star3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Sorted </a:t>
            </a:r>
            <a:r>
              <a:rPr lang="en-US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sublists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 not seem to help computing R</a:t>
            </a:r>
            <a:r>
              <a:rPr lang="el-GR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S: each tuple of R should be joined with all tuples of S</a:t>
            </a:r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32-Point Star 73"/>
          <p:cNvSpPr/>
          <p:nvPr/>
        </p:nvSpPr>
        <p:spPr>
          <a:xfrm>
            <a:off x="4546600" y="4027488"/>
            <a:ext cx="1693863" cy="1598612"/>
          </a:xfrm>
          <a:prstGeom prst="star3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same </a:t>
            </a:r>
          </a:p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true for</a:t>
            </a:r>
          </a:p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    </a:t>
            </a:r>
            <a:r>
              <a:rPr lang="en-US" sz="1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</p:txBody>
      </p:sp>
      <p:sp>
        <p:nvSpPr>
          <p:cNvPr id="115749" name="AutoShape 4"/>
          <p:cNvSpPr>
            <a:spLocks noChangeArrowheads="1"/>
          </p:cNvSpPr>
          <p:nvPr/>
        </p:nvSpPr>
        <p:spPr bwMode="auto">
          <a:xfrm rot="-5400000">
            <a:off x="5304631" y="4964907"/>
            <a:ext cx="134937" cy="165100"/>
          </a:xfrm>
          <a:prstGeom prst="flowChartCollat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000"/>
              <a:t> </a:t>
            </a:r>
          </a:p>
        </p:txBody>
      </p:sp>
      <p:sp>
        <p:nvSpPr>
          <p:cNvPr id="115750" name="AutoShape 4"/>
          <p:cNvSpPr>
            <a:spLocks noChangeArrowheads="1"/>
          </p:cNvSpPr>
          <p:nvPr/>
        </p:nvSpPr>
        <p:spPr bwMode="auto">
          <a:xfrm rot="-5400000">
            <a:off x="8108156" y="3606007"/>
            <a:ext cx="141287" cy="190500"/>
          </a:xfrm>
          <a:prstGeom prst="flowChartCollate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000"/>
              <a:t> </a:t>
            </a:r>
          </a:p>
        </p:txBody>
      </p:sp>
      <p:cxnSp>
        <p:nvCxnSpPr>
          <p:cNvPr id="88" name="Straight Connector 87"/>
          <p:cNvCxnSpPr/>
          <p:nvPr/>
        </p:nvCxnSpPr>
        <p:spPr>
          <a:xfrm>
            <a:off x="7854950" y="3868738"/>
            <a:ext cx="800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96575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D2891B6-9A94-43B4-A17B-84C004190BE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763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76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98246D0-B21A-47D0-A336-DA1A88F5E92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1776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17815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17816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17818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17821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7822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17823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17819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17820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17817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17767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17807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2400" b="1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17808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17809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7810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7811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FFC000"/>
                    </a:solidFill>
                  </a:rPr>
                  <a:t>C</a:t>
                </a:r>
              </a:p>
            </p:txBody>
          </p:sp>
          <p:sp>
            <p:nvSpPr>
              <p:cNvPr id="117812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117768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17772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773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775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7782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117802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793" name="TextBox 68"/>
          <p:cNvSpPr txBox="1">
            <a:spLocks noChangeArrowheads="1"/>
          </p:cNvSpPr>
          <p:nvPr/>
        </p:nvSpPr>
        <p:spPr bwMode="auto">
          <a:xfrm>
            <a:off x="5813425" y="3494088"/>
            <a:ext cx="2990850" cy="2508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                    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endParaRPr lang="en-US" altLang="en-US" sz="20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71" name="Straight Connector 70"/>
          <p:cNvCxnSpPr/>
          <p:nvPr/>
        </p:nvCxnSpPr>
        <p:spPr>
          <a:xfrm>
            <a:off x="5849938" y="3868738"/>
            <a:ext cx="800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795" name="AutoShape 4"/>
          <p:cNvSpPr>
            <a:spLocks noChangeArrowheads="1"/>
          </p:cNvSpPr>
          <p:nvPr/>
        </p:nvSpPr>
        <p:spPr bwMode="auto">
          <a:xfrm rot="-5400000">
            <a:off x="8108156" y="3606007"/>
            <a:ext cx="141287" cy="190500"/>
          </a:xfrm>
          <a:prstGeom prst="flowChartCollate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000"/>
              <a:t> </a:t>
            </a:r>
          </a:p>
        </p:txBody>
      </p:sp>
      <p:cxnSp>
        <p:nvCxnSpPr>
          <p:cNvPr id="88" name="Straight Connector 87"/>
          <p:cNvCxnSpPr/>
          <p:nvPr/>
        </p:nvCxnSpPr>
        <p:spPr>
          <a:xfrm>
            <a:off x="7854950" y="3868738"/>
            <a:ext cx="800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/>
        </p:nvSpPr>
        <p:spPr>
          <a:xfrm>
            <a:off x="6045200" y="4271963"/>
            <a:ext cx="2527300" cy="1381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Simply use the </a:t>
            </a:r>
          </a:p>
          <a:p>
            <a:pPr algn="ctr">
              <a:defRPr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Nested-Loop algorithm</a:t>
            </a:r>
          </a:p>
          <a:p>
            <a:pPr algn="ctr">
              <a:defRPr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Memory: M ≥ 2</a:t>
            </a:r>
          </a:p>
          <a:p>
            <a:pPr algn="ctr">
              <a:defRPr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cost: B(R)B(S)/M + B(R)</a:t>
            </a:r>
          </a:p>
        </p:txBody>
      </p:sp>
    </p:spTree>
    <p:extLst>
      <p:ext uri="{BB962C8B-B14F-4D97-AF65-F5344CB8AC3E}">
        <p14:creationId xmlns:p14="http://schemas.microsoft.com/office/powerpoint/2010/main" val="4093398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007AF39-B2B8-43EA-95C9-00C6E877860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811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81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A200A6F-B135-4B9B-9BE2-8AE411E97AC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1981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19863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19864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19866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19869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C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C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9870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19871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C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19867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19868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19865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19815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19855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2400" b="1">
                  <a:solidFill>
                    <a:srgbClr val="FFCC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19856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19857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9858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9859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FFCC00"/>
                    </a:solidFill>
                  </a:rPr>
                  <a:t>C</a:t>
                </a:r>
              </a:p>
            </p:txBody>
          </p:sp>
          <p:sp>
            <p:nvSpPr>
              <p:cNvPr id="119860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119816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19820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9821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823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9830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119850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841" name="TextBox 68"/>
          <p:cNvSpPr txBox="1">
            <a:spLocks noChangeArrowheads="1"/>
          </p:cNvSpPr>
          <p:nvPr/>
        </p:nvSpPr>
        <p:spPr bwMode="auto">
          <a:xfrm>
            <a:off x="5813425" y="3494088"/>
            <a:ext cx="2990850" cy="2508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S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0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19842" name="AutoShape 4"/>
          <p:cNvSpPr>
            <a:spLocks noChangeArrowheads="1"/>
          </p:cNvSpPr>
          <p:nvPr/>
        </p:nvSpPr>
        <p:spPr bwMode="auto">
          <a:xfrm rot="-5400000">
            <a:off x="6176169" y="3604419"/>
            <a:ext cx="139700" cy="192088"/>
          </a:xfrm>
          <a:prstGeom prst="flowChartCollate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000"/>
              <a:t>   </a:t>
            </a:r>
          </a:p>
        </p:txBody>
      </p:sp>
      <p:cxnSp>
        <p:nvCxnSpPr>
          <p:cNvPr id="91" name="Straight Connector 90"/>
          <p:cNvCxnSpPr/>
          <p:nvPr/>
        </p:nvCxnSpPr>
        <p:spPr>
          <a:xfrm>
            <a:off x="5849938" y="3868738"/>
            <a:ext cx="800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870700" y="3670300"/>
            <a:ext cx="1711325" cy="8366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about </a:t>
            </a:r>
          </a:p>
          <a:p>
            <a:pPr algn="ctr">
              <a:defRPr/>
            </a:pP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    S?</a:t>
            </a:r>
          </a:p>
        </p:txBody>
      </p:sp>
      <p:sp>
        <p:nvSpPr>
          <p:cNvPr id="119845" name="AutoShape 4"/>
          <p:cNvSpPr>
            <a:spLocks noChangeArrowheads="1"/>
          </p:cNvSpPr>
          <p:nvPr/>
        </p:nvSpPr>
        <p:spPr bwMode="auto">
          <a:xfrm rot="-5400000">
            <a:off x="7623969" y="4144169"/>
            <a:ext cx="139700" cy="192088"/>
          </a:xfrm>
          <a:prstGeom prst="flowChartCollat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00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425229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3E0CF0-C094-4E8C-9254-478BCC937A7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859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86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E669131-4689-415C-AA78-A709298B3C5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2186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21913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21914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21916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21919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C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C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1920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21921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C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21917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21918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21915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21863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21905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2400" b="1">
                  <a:solidFill>
                    <a:srgbClr val="FFCC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21906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21907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21908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21909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FFCC00"/>
                    </a:solidFill>
                  </a:rPr>
                  <a:t>C</a:t>
                </a:r>
              </a:p>
            </p:txBody>
          </p:sp>
          <p:sp>
            <p:nvSpPr>
              <p:cNvPr id="121910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121864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21868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1869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871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878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121900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889" name="TextBox 68"/>
          <p:cNvSpPr txBox="1">
            <a:spLocks noChangeArrowheads="1"/>
          </p:cNvSpPr>
          <p:nvPr/>
        </p:nvSpPr>
        <p:spPr bwMode="auto">
          <a:xfrm>
            <a:off x="5813425" y="3494088"/>
            <a:ext cx="2990850" cy="2508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S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0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1890" name="AutoShape 4"/>
          <p:cNvSpPr>
            <a:spLocks noChangeArrowheads="1"/>
          </p:cNvSpPr>
          <p:nvPr/>
        </p:nvSpPr>
        <p:spPr bwMode="auto">
          <a:xfrm rot="-5400000">
            <a:off x="6176169" y="3604419"/>
            <a:ext cx="139700" cy="192088"/>
          </a:xfrm>
          <a:prstGeom prst="flowChartCollate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000"/>
              <a:t>   </a:t>
            </a:r>
          </a:p>
        </p:txBody>
      </p:sp>
      <p:cxnSp>
        <p:nvCxnSpPr>
          <p:cNvPr id="91" name="Straight Connector 90"/>
          <p:cNvCxnSpPr/>
          <p:nvPr/>
        </p:nvCxnSpPr>
        <p:spPr>
          <a:xfrm>
            <a:off x="5849938" y="3868738"/>
            <a:ext cx="800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870700" y="3670300"/>
            <a:ext cx="1711325" cy="8366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about </a:t>
            </a:r>
          </a:p>
          <a:p>
            <a:pPr algn="ctr">
              <a:defRPr/>
            </a:pP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    S?</a:t>
            </a:r>
          </a:p>
        </p:txBody>
      </p:sp>
      <p:sp>
        <p:nvSpPr>
          <p:cNvPr id="121893" name="AutoShape 4"/>
          <p:cNvSpPr>
            <a:spLocks noChangeArrowheads="1"/>
          </p:cNvSpPr>
          <p:nvPr/>
        </p:nvSpPr>
        <p:spPr bwMode="auto">
          <a:xfrm rot="-5400000">
            <a:off x="7623969" y="4144169"/>
            <a:ext cx="139700" cy="192088"/>
          </a:xfrm>
          <a:prstGeom prst="flowChartCollat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000"/>
              <a:t>  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849938" y="4584700"/>
            <a:ext cx="2876550" cy="141763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extreme cases (a large number of tuples are joinable), the sort-based algorithm does not work for      . </a:t>
            </a:r>
          </a:p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the other hand, most practical and interesting cases are not that extreme</a:t>
            </a:r>
          </a:p>
        </p:txBody>
      </p:sp>
      <p:sp>
        <p:nvSpPr>
          <p:cNvPr id="121895" name="AutoShape 4"/>
          <p:cNvSpPr>
            <a:spLocks noChangeArrowheads="1"/>
          </p:cNvSpPr>
          <p:nvPr/>
        </p:nvSpPr>
        <p:spPr bwMode="auto">
          <a:xfrm rot="-5400000">
            <a:off x="8224043" y="5095082"/>
            <a:ext cx="100013" cy="158750"/>
          </a:xfrm>
          <a:prstGeom prst="flowChartCollat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00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8816540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8B92C11-7806-4375-AC49-824F8B91512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907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90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BCCC521-85FA-4DD9-A1BD-C620880021BE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2391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23957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23958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23960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23963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C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C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3964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23965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C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23961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23962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23959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23911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23949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2400" b="1">
                  <a:solidFill>
                    <a:srgbClr val="FFCC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23950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23951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23952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23953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FFCC00"/>
                    </a:solidFill>
                  </a:rPr>
                  <a:t>C</a:t>
                </a:r>
              </a:p>
            </p:txBody>
          </p:sp>
          <p:sp>
            <p:nvSpPr>
              <p:cNvPr id="123954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123912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23916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917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919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3926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123944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937" name="TextBox 68"/>
          <p:cNvSpPr txBox="1">
            <a:spLocks noChangeArrowheads="1"/>
          </p:cNvSpPr>
          <p:nvPr/>
        </p:nvSpPr>
        <p:spPr bwMode="auto">
          <a:xfrm>
            <a:off x="5813425" y="3494088"/>
            <a:ext cx="2990850" cy="27384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S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0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\\ sublists are sorted by the join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\\ attributes.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REPEAT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IF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= S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THEN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collect all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-tuples and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S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-tuples, and send their join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to the output;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delete all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and S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tuples;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ELSE delete the smaller;</a:t>
            </a:r>
          </a:p>
        </p:txBody>
      </p:sp>
      <p:sp>
        <p:nvSpPr>
          <p:cNvPr id="123938" name="AutoShape 4"/>
          <p:cNvSpPr>
            <a:spLocks noChangeArrowheads="1"/>
          </p:cNvSpPr>
          <p:nvPr/>
        </p:nvSpPr>
        <p:spPr bwMode="auto">
          <a:xfrm rot="-5400000">
            <a:off x="6176169" y="3604419"/>
            <a:ext cx="139700" cy="192088"/>
          </a:xfrm>
          <a:prstGeom prst="flowChartCollate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000"/>
              <a:t>   </a:t>
            </a:r>
          </a:p>
        </p:txBody>
      </p:sp>
      <p:cxnSp>
        <p:nvCxnSpPr>
          <p:cNvPr id="91" name="Straight Connector 90"/>
          <p:cNvCxnSpPr/>
          <p:nvPr/>
        </p:nvCxnSpPr>
        <p:spPr>
          <a:xfrm>
            <a:off x="5849938" y="3868738"/>
            <a:ext cx="800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99275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273AAB8-74A0-443B-969B-43D4FA47B88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955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95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90ED8CD-8629-4482-9098-A285767571F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2595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26004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26005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26007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26010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C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C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6011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26012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C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26008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26009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26006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25959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25996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2400" b="1">
                  <a:solidFill>
                    <a:srgbClr val="FFCC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25997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25998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25999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26000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FFCC00"/>
                    </a:solidFill>
                  </a:rPr>
                  <a:t>C</a:t>
                </a:r>
              </a:p>
            </p:txBody>
          </p:sp>
          <p:sp>
            <p:nvSpPr>
              <p:cNvPr id="126001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125960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25964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965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967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974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125991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985" name="TextBox 23"/>
          <p:cNvSpPr txBox="1">
            <a:spLocks noChangeArrowheads="1"/>
          </p:cNvSpPr>
          <p:nvPr/>
        </p:nvSpPr>
        <p:spPr bwMode="auto">
          <a:xfrm>
            <a:off x="5819775" y="3622675"/>
            <a:ext cx="2906713" cy="2216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√ B(R) + B(S)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3(B(R) + B(S))</a:t>
            </a: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6883400" y="4560888"/>
            <a:ext cx="1574800" cy="238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97201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C285317-242B-4F40-BC71-ADE87C32282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003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00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399D09D-13D3-493B-A9DF-355FD71BFBE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2800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28053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28054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28056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28059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C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C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8060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28061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C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28057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28058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28055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28007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28045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2400" b="1">
                  <a:solidFill>
                    <a:srgbClr val="FFCC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28046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28047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28048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28049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FFCC00"/>
                    </a:solidFill>
                  </a:rPr>
                  <a:t>C</a:t>
                </a:r>
              </a:p>
            </p:txBody>
          </p:sp>
          <p:sp>
            <p:nvSpPr>
              <p:cNvPr id="128050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128008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28012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8013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015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8022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128040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033" name="TextBox 23"/>
          <p:cNvSpPr txBox="1">
            <a:spLocks noChangeArrowheads="1"/>
          </p:cNvSpPr>
          <p:nvPr/>
        </p:nvSpPr>
        <p:spPr bwMode="auto">
          <a:xfrm>
            <a:off x="5819775" y="3622675"/>
            <a:ext cx="2906713" cy="2216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√ B(R) + B(S)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3(B(R) + B(S))</a:t>
            </a: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6883400" y="4560888"/>
            <a:ext cx="1574800" cy="238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ular Callout 4"/>
          <p:cNvSpPr/>
          <p:nvPr/>
        </p:nvSpPr>
        <p:spPr>
          <a:xfrm>
            <a:off x="1447800" y="3787775"/>
            <a:ext cx="3736975" cy="2166938"/>
          </a:xfrm>
          <a:prstGeom prst="wedgeRectCallout">
            <a:avLst>
              <a:gd name="adj1" fmla="val 66906"/>
              <a:gd name="adj2" fmla="val -3349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Comments: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42169650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7641AD8-17CD-42A4-ABFD-D9B4946EC88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051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05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AA2DD6D-DBFD-4A29-AAF5-2ECD2CD2F72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005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0101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0102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0104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0107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C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C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0108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0109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C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30105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0106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0103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30055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30093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2400" b="1">
                  <a:solidFill>
                    <a:srgbClr val="FFCC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30094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30095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30096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30097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FFCC00"/>
                    </a:solidFill>
                  </a:rPr>
                  <a:t>C</a:t>
                </a:r>
              </a:p>
            </p:txBody>
          </p:sp>
          <p:sp>
            <p:nvSpPr>
              <p:cNvPr id="130098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130056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30060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0061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063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0070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130088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081" name="TextBox 23"/>
          <p:cNvSpPr txBox="1">
            <a:spLocks noChangeArrowheads="1"/>
          </p:cNvSpPr>
          <p:nvPr/>
        </p:nvSpPr>
        <p:spPr bwMode="auto">
          <a:xfrm>
            <a:off x="5819775" y="3622675"/>
            <a:ext cx="2906713" cy="2216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√ B(R) + B(S)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3(B(R) + B(S))</a:t>
            </a: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6883400" y="4560888"/>
            <a:ext cx="1574800" cy="238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ular Callout 4"/>
          <p:cNvSpPr/>
          <p:nvPr/>
        </p:nvSpPr>
        <p:spPr>
          <a:xfrm>
            <a:off x="1447800" y="3787775"/>
            <a:ext cx="3736975" cy="2166938"/>
          </a:xfrm>
          <a:prstGeom prst="wedgeRectCallout">
            <a:avLst>
              <a:gd name="adj1" fmla="val 66906"/>
              <a:gd name="adj2" fmla="val -3349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Comments: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Applicable unless the relations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are extremely large, in that case 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we can extend the method to  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multiway pass;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5494808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4A4FB30-5BEE-488B-ADF5-C919EFFBA43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099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10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F59FB39-77F9-4953-8B6A-BB763789BF3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210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214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215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215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215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C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C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215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215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C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3215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215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215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32103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32141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2400" b="1">
                  <a:solidFill>
                    <a:srgbClr val="FFCC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32142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32143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32144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32145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FFCC00"/>
                    </a:solidFill>
                  </a:rPr>
                  <a:t>C</a:t>
                </a:r>
              </a:p>
            </p:txBody>
          </p:sp>
          <p:sp>
            <p:nvSpPr>
              <p:cNvPr id="132146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132104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32108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2109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111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2118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132136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129" name="TextBox 23"/>
          <p:cNvSpPr txBox="1">
            <a:spLocks noChangeArrowheads="1"/>
          </p:cNvSpPr>
          <p:nvPr/>
        </p:nvSpPr>
        <p:spPr bwMode="auto">
          <a:xfrm>
            <a:off x="5819775" y="3622675"/>
            <a:ext cx="2906713" cy="2216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√ B(R) + B(S)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3(B(R) + B(S))</a:t>
            </a: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6883400" y="4560888"/>
            <a:ext cx="1574800" cy="238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ular Callout 4"/>
          <p:cNvSpPr/>
          <p:nvPr/>
        </p:nvSpPr>
        <p:spPr>
          <a:xfrm>
            <a:off x="1447800" y="3787775"/>
            <a:ext cx="3736975" cy="2166938"/>
          </a:xfrm>
          <a:prstGeom prst="wedgeRectCallout">
            <a:avLst>
              <a:gd name="adj1" fmla="val 66906"/>
              <a:gd name="adj2" fmla="val -3349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Comments: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Applicable unless the relations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are extremely large, in that case 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we can extend the method to  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multiway pass;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The output is sorted. </a:t>
            </a:r>
          </a:p>
        </p:txBody>
      </p:sp>
    </p:spTree>
    <p:extLst>
      <p:ext uri="{BB962C8B-B14F-4D97-AF65-F5344CB8AC3E}">
        <p14:creationId xmlns:p14="http://schemas.microsoft.com/office/powerpoint/2010/main" val="7576078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78762" cy="4995863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0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large relations that cannot fit into the main memory M, but not extremely large.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6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Basic Ideas: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Break relations into smaller pieces that fit in the main memory, make them more organized, and store them back to disk;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Apply operation based on “merging” the blocks from the smaller and more organized pieces.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9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6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Two main techniques: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Sort-based;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Hash-based.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endParaRPr lang="en-US" altLang="en-US" sz="2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414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993E0CA-A980-4668-A763-254100E158D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148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97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150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6FD1C1F-E0B6-41F3-B36C-F97014AF5FD8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4151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4153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4154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4155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4157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4160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 dirty="0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 dirty="0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4161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4162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 dirty="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34158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4159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4156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 dirty="0"/>
                  <a:t> </a:t>
                </a:r>
              </a:p>
            </p:txBody>
          </p:sp>
        </p:grpSp>
      </p:grpSp>
      <p:grpSp>
        <p:nvGrpSpPr>
          <p:cNvPr id="19" name="Group 9"/>
          <p:cNvGrpSpPr>
            <a:grpSpLocks/>
          </p:cNvGrpSpPr>
          <p:nvPr/>
        </p:nvGrpSpPr>
        <p:grpSpPr bwMode="auto">
          <a:xfrm>
            <a:off x="5829035" y="4646083"/>
            <a:ext cx="2665413" cy="2084387"/>
            <a:chOff x="1479352" y="4035840"/>
            <a:chExt cx="2666519" cy="2082943"/>
          </a:xfrm>
        </p:grpSpPr>
        <p:grpSp>
          <p:nvGrpSpPr>
            <p:cNvPr id="20" name="Group 66"/>
            <p:cNvGrpSpPr>
              <a:grpSpLocks/>
            </p:cNvGrpSpPr>
            <p:nvPr/>
          </p:nvGrpSpPr>
          <p:grpSpPr bwMode="auto">
            <a:xfrm>
              <a:off x="1479352" y="4035840"/>
              <a:ext cx="2666519" cy="2082943"/>
              <a:chOff x="3213100" y="2759075"/>
              <a:chExt cx="2035804" cy="2082943"/>
            </a:xfrm>
          </p:grpSpPr>
          <p:sp>
            <p:nvSpPr>
              <p:cNvPr id="23" name="TextBox 30"/>
              <p:cNvSpPr txBox="1">
                <a:spLocks noChangeArrowheads="1"/>
              </p:cNvSpPr>
              <p:nvPr/>
            </p:nvSpPr>
            <p:spPr bwMode="auto">
              <a:xfrm>
                <a:off x="3213100" y="2759075"/>
                <a:ext cx="2034582" cy="52322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Two-pass sort-based algorithms: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14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γ</a:t>
                </a:r>
                <a:r>
                  <a:rPr lang="en-US" altLang="en-US" sz="14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 </a:t>
                </a:r>
                <a:r>
                  <a:rPr lang="el-GR" altLang="en-US" sz="14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r>
                  <a:rPr lang="en-US" altLang="en-US" sz="14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 </a:t>
                </a:r>
                <a:r>
                  <a:rPr lang="el-GR" altLang="en-US" sz="14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τ</a:t>
                </a:r>
                <a:r>
                  <a:rPr lang="en-US" altLang="en-US" sz="14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n-US" altLang="en-US" sz="1400">
                    <a:latin typeface="QuickType II" pitchFamily="34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U</a:t>
                </a:r>
                <a:r>
                  <a:rPr lang="en-US" altLang="en-US" sz="1400" baseline="-25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altLang="en-US" sz="14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</a:t>
                </a:r>
                <a:r>
                  <a:rPr lang="en-US" altLang="en-US" sz="1400"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14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∩</a:t>
                </a:r>
                <a:r>
                  <a:rPr lang="en-US" altLang="en-US" sz="1400" baseline="-25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altLang="en-US" sz="14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l-GR" altLang="en-US" sz="14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−</a:t>
                </a:r>
                <a:r>
                  <a:rPr lang="en-US" altLang="en-US" sz="1400" baseline="-25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altLang="en-US" sz="14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∩</a:t>
                </a:r>
                <a:r>
                  <a:rPr lang="en-US" altLang="en-US" sz="1400" baseline="-25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en-US" sz="14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l-GR" altLang="en-US" sz="14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−</a:t>
                </a:r>
                <a:r>
                  <a:rPr lang="en-US" altLang="en-US" sz="1400" baseline="-25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en-US" sz="14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25" name="TextBox 23"/>
              <p:cNvSpPr txBox="1">
                <a:spLocks noChangeArrowheads="1"/>
              </p:cNvSpPr>
              <p:nvPr/>
            </p:nvSpPr>
            <p:spPr bwMode="auto">
              <a:xfrm>
                <a:off x="3214322" y="3287746"/>
                <a:ext cx="2034582" cy="155427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Unary:</a:t>
                </a:r>
                <a:endParaRPr lang="en-US" altLang="en-US" sz="1400" b="1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u="sng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Memory:</a:t>
                </a:r>
                <a:r>
                  <a:rPr lang="en-US" altLang="en-US" sz="140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 ≥ √ B(R)</a:t>
                </a:r>
                <a:endPara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u="sng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Cost:</a:t>
                </a:r>
                <a:r>
                  <a:rPr lang="en-US" altLang="en-US" sz="140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en-US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3B(R)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6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Binary: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u="sng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Memory:</a:t>
                </a:r>
                <a:r>
                  <a:rPr lang="en-US" altLang="en-US" sz="140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en-US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 ≥ √ B(R) + B(S)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5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u="sng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Cost:</a:t>
                </a:r>
                <a:r>
                  <a:rPr lang="en-US" altLang="en-US" sz="140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en-US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3(B(R) + B(S))</a:t>
                </a:r>
              </a:p>
            </p:txBody>
          </p:sp>
          <p:grpSp>
            <p:nvGrpSpPr>
              <p:cNvPr id="26" name="Group 34"/>
              <p:cNvGrpSpPr>
                <a:grpSpLocks/>
              </p:cNvGrpSpPr>
              <p:nvPr/>
            </p:nvGrpSpPr>
            <p:grpSpPr bwMode="auto">
              <a:xfrm>
                <a:off x="3509992" y="3084271"/>
                <a:ext cx="1498763" cy="432331"/>
                <a:chOff x="2887975" y="2543810"/>
                <a:chExt cx="1769309" cy="431807"/>
              </a:xfrm>
            </p:grpSpPr>
            <p:sp>
              <p:nvSpPr>
                <p:cNvPr id="27" name="TextBox 177"/>
                <p:cNvSpPr txBox="1">
                  <a:spLocks noChangeArrowheads="1"/>
                </p:cNvSpPr>
                <p:nvPr/>
              </p:nvSpPr>
              <p:spPr bwMode="auto">
                <a:xfrm>
                  <a:off x="2887975" y="2668213"/>
                  <a:ext cx="218078" cy="307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4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8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4502891" y="2501839"/>
                  <a:ext cx="112421" cy="196364"/>
                </a:xfrm>
                <a:prstGeom prst="flowChartCollate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000"/>
                    <a:t> </a:t>
                  </a:r>
                </a:p>
              </p:txBody>
            </p:sp>
          </p:grpSp>
        </p:grpSp>
        <p:cxnSp>
          <p:nvCxnSpPr>
            <p:cNvPr id="21" name="Straight Connector 20"/>
            <p:cNvCxnSpPr/>
            <p:nvPr/>
          </p:nvCxnSpPr>
          <p:spPr>
            <a:xfrm>
              <a:off x="2840405" y="5582580"/>
              <a:ext cx="994187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2710176" y="4838559"/>
              <a:ext cx="431979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313274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78762" cy="4995863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0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large relations that cannot fit into the main memory M, but not extremely large.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6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Basic Ideas: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Break relations into smaller pieces that fit in the main memory, make them more organized, and store them back to disk;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Apply operation based on “merging” the blocks from the smaller and more organized pieces.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9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6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Two main techniques: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Sort-based;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Hash-based.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endParaRPr lang="en-US" altLang="en-US" sz="2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414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993E0CA-A980-4668-A763-254100E158D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148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97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150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6FD1C1F-E0B6-41F3-B36C-F97014AF5FD8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4151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4153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4154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4155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4157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4160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4161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4162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34158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4159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4156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661890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F20A4AF-F135-43B9-837F-92A8338B8349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517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6DEA294-F6BB-48A8-8E0B-758CE15809B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517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5179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518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518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518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518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518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518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3518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518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518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35173" name="TextBox 49"/>
          <p:cNvSpPr txBox="1">
            <a:spLocks noChangeArrowheads="1"/>
          </p:cNvSpPr>
          <p:nvPr/>
        </p:nvSpPr>
        <p:spPr bwMode="auto">
          <a:xfrm>
            <a:off x="1768475" y="46863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grpSp>
        <p:nvGrpSpPr>
          <p:cNvPr id="135174" name="Group 1"/>
          <p:cNvGrpSpPr>
            <a:grpSpLocks/>
          </p:cNvGrpSpPr>
          <p:nvPr/>
        </p:nvGrpSpPr>
        <p:grpSpPr bwMode="auto">
          <a:xfrm>
            <a:off x="458788" y="436563"/>
            <a:ext cx="7999412" cy="2606675"/>
            <a:chOff x="458788" y="436563"/>
            <a:chExt cx="7999412" cy="2606167"/>
          </a:xfrm>
        </p:grpSpPr>
        <p:sp>
          <p:nvSpPr>
            <p:cNvPr id="135175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771525" y="120793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177" name="TextBox 7"/>
            <p:cNvSpPr txBox="1">
              <a:spLocks noChangeArrowheads="1"/>
            </p:cNvSpPr>
            <p:nvPr/>
          </p:nvSpPr>
          <p:spPr bwMode="auto">
            <a:xfrm>
              <a:off x="458788" y="1368425"/>
              <a:ext cx="5067300" cy="16743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General framework: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1. (Phase 1. making hash buckets) 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Hash tuples into </a:t>
              </a:r>
              <a:r>
                <a:rPr lang="en-US" altLang="zh-CN" sz="18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</a:t>
              </a: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buckets (using one block for 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each bucket); write the buckets back to disk.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2. (Phase 2. bucketwise operation)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apply the operation based on buckets.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36798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1FB6A0C-C725-47FA-969B-2CBAD5E5A6C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26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1DE9DBA-FC7F-49DE-807A-932905E9267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926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9289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929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929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929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929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929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929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3929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929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929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39269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23" name="Oval 22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270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879475" y="4302126"/>
            <a:ext cx="1970088" cy="795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2849563" y="4537075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2849563" y="5711825"/>
            <a:ext cx="892175" cy="11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9277" name="TextBox 38"/>
          <p:cNvSpPr txBox="1">
            <a:spLocks noChangeArrowheads="1"/>
          </p:cNvSpPr>
          <p:nvPr/>
        </p:nvSpPr>
        <p:spPr bwMode="auto">
          <a:xfrm>
            <a:off x="3017838" y="4964113"/>
            <a:ext cx="69373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7" name="Arc 6"/>
          <p:cNvSpPr/>
          <p:nvPr/>
        </p:nvSpPr>
        <p:spPr>
          <a:xfrm>
            <a:off x="3443288" y="4537075"/>
            <a:ext cx="579437" cy="1174750"/>
          </a:xfrm>
          <a:prstGeom prst="arc">
            <a:avLst>
              <a:gd name="adj1" fmla="val 16200000"/>
              <a:gd name="adj2" fmla="val 5210107"/>
            </a:avLst>
          </a:prstGeom>
          <a:ln w="38100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39279" name="Group 33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39282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280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3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M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</a:t>
            </a:r>
            <a:r>
              <a:rPr lang="en-US" altLang="zh-CN" sz="1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bucketwise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79475" y="5226191"/>
            <a:ext cx="1970088" cy="795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6" name="Rectangle 35"/>
          <p:cNvSpPr/>
          <p:nvPr/>
        </p:nvSpPr>
        <p:spPr bwMode="auto">
          <a:xfrm>
            <a:off x="902494" y="5598416"/>
            <a:ext cx="1947068" cy="185747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39" name="Rectangle 38"/>
          <p:cNvSpPr/>
          <p:nvPr/>
        </p:nvSpPr>
        <p:spPr bwMode="auto">
          <a:xfrm>
            <a:off x="902494" y="5804445"/>
            <a:ext cx="1947068" cy="213764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40" name="Rectangle 39"/>
          <p:cNvSpPr/>
          <p:nvPr/>
        </p:nvSpPr>
        <p:spPr bwMode="auto">
          <a:xfrm>
            <a:off x="887413" y="5406737"/>
            <a:ext cx="1962150" cy="190788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41" name="Rectangle 40"/>
          <p:cNvSpPr/>
          <p:nvPr/>
        </p:nvSpPr>
        <p:spPr bwMode="auto">
          <a:xfrm>
            <a:off x="879474" y="5235982"/>
            <a:ext cx="1970089" cy="167866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6561544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1FB6A0C-C725-47FA-969B-2CBAD5E5A6C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26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1DE9DBA-FC7F-49DE-807A-932905E9267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926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9289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929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929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929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929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929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929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3929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929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929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39269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23" name="Oval 22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270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879475" y="4302126"/>
            <a:ext cx="1970088" cy="795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2849563" y="4537075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9277" name="TextBox 38"/>
          <p:cNvSpPr txBox="1">
            <a:spLocks noChangeArrowheads="1"/>
          </p:cNvSpPr>
          <p:nvPr/>
        </p:nvSpPr>
        <p:spPr bwMode="auto">
          <a:xfrm>
            <a:off x="3017838" y="4964113"/>
            <a:ext cx="69373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7" name="Arc 6"/>
          <p:cNvSpPr/>
          <p:nvPr/>
        </p:nvSpPr>
        <p:spPr>
          <a:xfrm>
            <a:off x="3443288" y="4537075"/>
            <a:ext cx="579437" cy="1174750"/>
          </a:xfrm>
          <a:prstGeom prst="arc">
            <a:avLst>
              <a:gd name="adj1" fmla="val 16200000"/>
              <a:gd name="adj2" fmla="val 5210107"/>
            </a:avLst>
          </a:prstGeom>
          <a:ln w="38100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39279" name="Group 33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39282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280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M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</a:t>
            </a:r>
            <a:r>
              <a:rPr lang="en-US" altLang="zh-CN" sz="1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bucketwise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776663" y="4411406"/>
            <a:ext cx="155257" cy="28528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230370" y="4613276"/>
            <a:ext cx="155257" cy="28528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4233183" y="4957886"/>
            <a:ext cx="155257" cy="28528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233184" y="5303091"/>
            <a:ext cx="155257" cy="28528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243546" y="5646248"/>
            <a:ext cx="155257" cy="28528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" name="Straight Arrow Connector 3"/>
          <p:cNvCxnSpPr>
            <a:stCxn id="39" idx="3"/>
          </p:cNvCxnSpPr>
          <p:nvPr/>
        </p:nvCxnSpPr>
        <p:spPr>
          <a:xfrm>
            <a:off x="3931920" y="4554049"/>
            <a:ext cx="284004" cy="1937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39" idx="3"/>
            <a:endCxn id="46" idx="1"/>
          </p:cNvCxnSpPr>
          <p:nvPr/>
        </p:nvCxnSpPr>
        <p:spPr>
          <a:xfrm>
            <a:off x="3931920" y="4554049"/>
            <a:ext cx="301263" cy="5464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39" idx="3"/>
          </p:cNvCxnSpPr>
          <p:nvPr/>
        </p:nvCxnSpPr>
        <p:spPr>
          <a:xfrm>
            <a:off x="3931920" y="4554049"/>
            <a:ext cx="284004" cy="9043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928427" y="4552760"/>
            <a:ext cx="287497" cy="12305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20493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1FB6A0C-C725-47FA-969B-2CBAD5E5A6C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26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1DE9DBA-FC7F-49DE-807A-932905E9267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926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9289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929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929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929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929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929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929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3929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929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929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39269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23" name="Oval 22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270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879475" y="4302126"/>
            <a:ext cx="1970088" cy="795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2849563" y="4537075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2849563" y="5711825"/>
            <a:ext cx="892175" cy="11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9277" name="TextBox 38"/>
          <p:cNvSpPr txBox="1">
            <a:spLocks noChangeArrowheads="1"/>
          </p:cNvSpPr>
          <p:nvPr/>
        </p:nvSpPr>
        <p:spPr bwMode="auto">
          <a:xfrm>
            <a:off x="3017838" y="4964113"/>
            <a:ext cx="69373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7" name="Arc 6"/>
          <p:cNvSpPr/>
          <p:nvPr/>
        </p:nvSpPr>
        <p:spPr>
          <a:xfrm>
            <a:off x="3443288" y="4537075"/>
            <a:ext cx="579437" cy="1174750"/>
          </a:xfrm>
          <a:prstGeom prst="arc">
            <a:avLst>
              <a:gd name="adj1" fmla="val 16200000"/>
              <a:gd name="adj2" fmla="val 5210107"/>
            </a:avLst>
          </a:prstGeom>
          <a:ln w="38100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39279" name="Group 33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39282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280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M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</a:t>
            </a:r>
            <a:r>
              <a:rPr lang="en-US" altLang="zh-CN" sz="1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bucketwise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79475" y="5226191"/>
            <a:ext cx="1970088" cy="795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776663" y="4411406"/>
            <a:ext cx="155257" cy="28528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230370" y="4613276"/>
            <a:ext cx="155257" cy="28528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4233183" y="4957886"/>
            <a:ext cx="155257" cy="28528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233184" y="5303091"/>
            <a:ext cx="155257" cy="28528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243546" y="5646248"/>
            <a:ext cx="155257" cy="28528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" name="Straight Arrow Connector 3"/>
          <p:cNvCxnSpPr>
            <a:stCxn id="39" idx="3"/>
          </p:cNvCxnSpPr>
          <p:nvPr/>
        </p:nvCxnSpPr>
        <p:spPr>
          <a:xfrm>
            <a:off x="3931920" y="4554049"/>
            <a:ext cx="284004" cy="1937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39" idx="3"/>
            <a:endCxn id="46" idx="1"/>
          </p:cNvCxnSpPr>
          <p:nvPr/>
        </p:nvCxnSpPr>
        <p:spPr>
          <a:xfrm>
            <a:off x="3931920" y="4554049"/>
            <a:ext cx="301263" cy="5464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39" idx="3"/>
          </p:cNvCxnSpPr>
          <p:nvPr/>
        </p:nvCxnSpPr>
        <p:spPr>
          <a:xfrm>
            <a:off x="3931920" y="4554049"/>
            <a:ext cx="284004" cy="9043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928427" y="4552760"/>
            <a:ext cx="287497" cy="12305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 bwMode="auto">
          <a:xfrm>
            <a:off x="902494" y="5598416"/>
            <a:ext cx="1017746" cy="181189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51" name="Rectangle 50"/>
          <p:cNvSpPr/>
          <p:nvPr/>
        </p:nvSpPr>
        <p:spPr bwMode="auto">
          <a:xfrm>
            <a:off x="902494" y="5804445"/>
            <a:ext cx="1358568" cy="192881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53" name="Rectangle 52"/>
          <p:cNvSpPr/>
          <p:nvPr/>
        </p:nvSpPr>
        <p:spPr bwMode="auto">
          <a:xfrm>
            <a:off x="887414" y="5406737"/>
            <a:ext cx="534062" cy="178978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54" name="Rectangle 53"/>
          <p:cNvSpPr/>
          <p:nvPr/>
        </p:nvSpPr>
        <p:spPr bwMode="auto">
          <a:xfrm>
            <a:off x="879474" y="5235982"/>
            <a:ext cx="1643063" cy="160964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cxnSp>
        <p:nvCxnSpPr>
          <p:cNvPr id="6" name="Straight Arrow Connector 5"/>
          <p:cNvCxnSpPr>
            <a:stCxn id="45" idx="1"/>
          </p:cNvCxnSpPr>
          <p:nvPr/>
        </p:nvCxnSpPr>
        <p:spPr>
          <a:xfrm flipH="1">
            <a:off x="2522537" y="4755919"/>
            <a:ext cx="1707833" cy="4872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endCxn id="53" idx="3"/>
          </p:cNvCxnSpPr>
          <p:nvPr/>
        </p:nvCxnSpPr>
        <p:spPr>
          <a:xfrm flipH="1">
            <a:off x="1421476" y="5097464"/>
            <a:ext cx="2794448" cy="3987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7" idx="1"/>
          </p:cNvCxnSpPr>
          <p:nvPr/>
        </p:nvCxnSpPr>
        <p:spPr>
          <a:xfrm flipH="1">
            <a:off x="1920240" y="5445734"/>
            <a:ext cx="2312944" cy="2005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48" idx="1"/>
          </p:cNvCxnSpPr>
          <p:nvPr/>
        </p:nvCxnSpPr>
        <p:spPr>
          <a:xfrm flipH="1">
            <a:off x="2261062" y="5788891"/>
            <a:ext cx="1982484" cy="1426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1281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F20A4AF-F135-43B9-837F-92A8338B8349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517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6DEA294-F6BB-48A8-8E0B-758CE15809B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517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5179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518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518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518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518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518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518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3518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518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518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35173" name="TextBox 49"/>
          <p:cNvSpPr txBox="1">
            <a:spLocks noChangeArrowheads="1"/>
          </p:cNvSpPr>
          <p:nvPr/>
        </p:nvSpPr>
        <p:spPr bwMode="auto">
          <a:xfrm>
            <a:off x="1768475" y="46863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grpSp>
        <p:nvGrpSpPr>
          <p:cNvPr id="135174" name="Group 1"/>
          <p:cNvGrpSpPr>
            <a:grpSpLocks/>
          </p:cNvGrpSpPr>
          <p:nvPr/>
        </p:nvGrpSpPr>
        <p:grpSpPr bwMode="auto">
          <a:xfrm>
            <a:off x="458788" y="436563"/>
            <a:ext cx="7999412" cy="2606675"/>
            <a:chOff x="458788" y="436563"/>
            <a:chExt cx="7999412" cy="2606167"/>
          </a:xfrm>
        </p:grpSpPr>
        <p:sp>
          <p:nvSpPr>
            <p:cNvPr id="135175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771525" y="120793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177" name="TextBox 7"/>
            <p:cNvSpPr txBox="1">
              <a:spLocks noChangeArrowheads="1"/>
            </p:cNvSpPr>
            <p:nvPr/>
          </p:nvSpPr>
          <p:spPr bwMode="auto">
            <a:xfrm>
              <a:off x="458788" y="1368425"/>
              <a:ext cx="5067300" cy="16743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General framework: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1. (Phase 1. making hash buckets) 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Hash tuples into </a:t>
              </a:r>
              <a:r>
                <a:rPr lang="en-US" altLang="zh-CN" sz="18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</a:t>
              </a:r>
              <a:r>
                <a:rPr lang="en-US" altLang="zh-CN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buckets (using one block for 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each bucket); write the buckets back to disk.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dirty="0">
                  <a:solidFill>
                    <a:srgbClr val="00FF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2. (Phase 2. </a:t>
              </a:r>
              <a:r>
                <a:rPr lang="en-US" altLang="zh-CN" sz="1800" dirty="0" err="1">
                  <a:solidFill>
                    <a:srgbClr val="00FF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bucketwise</a:t>
              </a:r>
              <a:r>
                <a:rPr lang="en-US" altLang="zh-CN" sz="1800" dirty="0">
                  <a:solidFill>
                    <a:srgbClr val="00FF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operation)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dirty="0">
                  <a:solidFill>
                    <a:srgbClr val="00FF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apply the operation based on buckets.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647622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F20A4AF-F135-43B9-837F-92A8338B8349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517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6DEA294-F6BB-48A8-8E0B-758CE15809B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517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5179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518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518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518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518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518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518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3518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518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518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35173" name="TextBox 49"/>
          <p:cNvSpPr txBox="1">
            <a:spLocks noChangeArrowheads="1"/>
          </p:cNvSpPr>
          <p:nvPr/>
        </p:nvSpPr>
        <p:spPr bwMode="auto">
          <a:xfrm>
            <a:off x="1768475" y="46863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grpSp>
        <p:nvGrpSpPr>
          <p:cNvPr id="135174" name="Group 1"/>
          <p:cNvGrpSpPr>
            <a:grpSpLocks/>
          </p:cNvGrpSpPr>
          <p:nvPr/>
        </p:nvGrpSpPr>
        <p:grpSpPr bwMode="auto">
          <a:xfrm>
            <a:off x="458788" y="436563"/>
            <a:ext cx="7999412" cy="2606675"/>
            <a:chOff x="458788" y="436563"/>
            <a:chExt cx="7999412" cy="2606167"/>
          </a:xfrm>
        </p:grpSpPr>
        <p:sp>
          <p:nvSpPr>
            <p:cNvPr id="135175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771525" y="120793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177" name="TextBox 7"/>
            <p:cNvSpPr txBox="1">
              <a:spLocks noChangeArrowheads="1"/>
            </p:cNvSpPr>
            <p:nvPr/>
          </p:nvSpPr>
          <p:spPr bwMode="auto">
            <a:xfrm>
              <a:off x="458788" y="1368425"/>
              <a:ext cx="5067300" cy="16743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General framework: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1. (Phase 1. making hash buckets) 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Hash tuples into </a:t>
              </a:r>
              <a:r>
                <a:rPr lang="en-US" altLang="zh-CN" sz="18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</a:t>
              </a:r>
              <a:r>
                <a:rPr lang="en-US" altLang="zh-CN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buckets (using one block for 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each bucket); write the buckets back to disk.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dirty="0">
                  <a:solidFill>
                    <a:srgbClr val="00FF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2. (Phase 2. </a:t>
              </a:r>
              <a:r>
                <a:rPr lang="en-US" altLang="zh-CN" sz="1800" dirty="0" err="1">
                  <a:solidFill>
                    <a:srgbClr val="00FF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bucketwise</a:t>
              </a:r>
              <a:r>
                <a:rPr lang="en-US" altLang="zh-CN" sz="1800" dirty="0">
                  <a:solidFill>
                    <a:srgbClr val="00FF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operation)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dirty="0">
                  <a:solidFill>
                    <a:srgbClr val="00FF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apply the operation based on buckets.</a:t>
              </a:r>
            </a:p>
          </p:txBody>
        </p:sp>
      </p:grpSp>
      <p:sp>
        <p:nvSpPr>
          <p:cNvPr id="21" name="TextBox 30"/>
          <p:cNvSpPr txBox="1">
            <a:spLocks noChangeArrowheads="1"/>
          </p:cNvSpPr>
          <p:nvPr/>
        </p:nvSpPr>
        <p:spPr bwMode="auto">
          <a:xfrm>
            <a:off x="936004" y="3282950"/>
            <a:ext cx="2566988" cy="923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One-pass Algorithms: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18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</a:p>
        </p:txBody>
      </p:sp>
      <p:sp>
        <p:nvSpPr>
          <p:cNvPr id="22" name="TextBox 23"/>
          <p:cNvSpPr txBox="1">
            <a:spLocks noChangeArrowheads="1"/>
          </p:cNvSpPr>
          <p:nvPr/>
        </p:nvSpPr>
        <p:spPr bwMode="auto">
          <a:xfrm>
            <a:off x="936004" y="4219575"/>
            <a:ext cx="2566988" cy="1970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Unary:</a:t>
            </a:r>
            <a:endParaRPr lang="en-US" altLang="en-US" sz="1800" b="1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B(R)</a:t>
            </a:r>
            <a:endParaRPr lang="en-US" altLang="en-US" sz="1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Binary: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B(R</a:t>
            </a:r>
            <a:r>
              <a:rPr lang="en-US" altLang="en-US" sz="1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small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6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</a:t>
            </a:r>
            <a:r>
              <a:rPr lang="en-US" altLang="en-US" sz="1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small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 + B(R</a:t>
            </a:r>
            <a:r>
              <a:rPr lang="en-US" altLang="en-US" sz="1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large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</a:p>
        </p:txBody>
      </p: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1232869" y="3843338"/>
            <a:ext cx="1211263" cy="392112"/>
            <a:chOff x="6033785" y="6282978"/>
            <a:chExt cx="1211702" cy="391845"/>
          </a:xfrm>
        </p:grpSpPr>
        <p:grpSp>
          <p:nvGrpSpPr>
            <p:cNvPr id="24" name="Group 23"/>
            <p:cNvGrpSpPr>
              <a:grpSpLocks/>
            </p:cNvGrpSpPr>
            <p:nvPr/>
          </p:nvGrpSpPr>
          <p:grpSpPr bwMode="auto">
            <a:xfrm>
              <a:off x="6033785" y="6282978"/>
              <a:ext cx="1211702" cy="391845"/>
              <a:chOff x="2887975" y="2645712"/>
              <a:chExt cx="1429923" cy="391638"/>
            </a:xfrm>
          </p:grpSpPr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2887975" y="2668213"/>
                <a:ext cx="1429923" cy="369137"/>
                <a:chOff x="2887975" y="2668213"/>
                <a:chExt cx="1429923" cy="369137"/>
              </a:xfrm>
            </p:grpSpPr>
            <p:sp>
              <p:nvSpPr>
                <p:cNvPr id="29" name="TextBox 177"/>
                <p:cNvSpPr txBox="1">
                  <a:spLocks noChangeArrowheads="1"/>
                </p:cNvSpPr>
                <p:nvPr/>
              </p:nvSpPr>
              <p:spPr bwMode="auto">
                <a:xfrm>
                  <a:off x="2887975" y="2668213"/>
                  <a:ext cx="492220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defPPr>
                    <a:defRPr lang="en-US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l-GR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×</a:t>
                  </a:r>
                  <a:endParaRPr lang="en-US" altLang="en-US" sz="18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0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3513213" y="2721783"/>
                  <a:ext cx="140245" cy="253319"/>
                </a:xfrm>
                <a:prstGeom prst="flowChartCollate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defPPr>
                    <a:defRPr lang="en-US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000"/>
                    <a:t> </a:t>
                  </a:r>
                </a:p>
              </p:txBody>
            </p:sp>
            <p:sp>
              <p:nvSpPr>
                <p:cNvPr id="31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4099734" y="2778321"/>
                  <a:ext cx="218164" cy="2460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defPPr>
                    <a:defRPr lang="en-US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C</a:t>
                  </a:r>
                </a:p>
              </p:txBody>
            </p:sp>
          </p:grpSp>
          <p:sp>
            <p:nvSpPr>
              <p:cNvPr id="27" name="TextBox 11"/>
              <p:cNvSpPr txBox="1">
                <a:spLocks noChangeArrowheads="1"/>
              </p:cNvSpPr>
              <p:nvPr/>
            </p:nvSpPr>
            <p:spPr bwMode="auto">
              <a:xfrm>
                <a:off x="3636696" y="2645712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28" name="TextBox 12"/>
              <p:cNvSpPr txBox="1">
                <a:spLocks noChangeArrowheads="1"/>
              </p:cNvSpPr>
              <p:nvPr/>
            </p:nvSpPr>
            <p:spPr bwMode="auto">
              <a:xfrm>
                <a:off x="3145825" y="2647128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  <p:sp>
          <p:nvSpPr>
            <p:cNvPr id="25" name="AutoShape 4"/>
            <p:cNvSpPr>
              <a:spLocks noChangeArrowheads="1"/>
            </p:cNvSpPr>
            <p:nvPr/>
          </p:nvSpPr>
          <p:spPr bwMode="auto">
            <a:xfrm rot="-5400000">
              <a:off x="6935392" y="6384203"/>
              <a:ext cx="137543" cy="200447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anose="020B060403050404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anose="020B060403050404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anose="020B060403050404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anose="020B060403050404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anose="020B060403050404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anose="020B060403050404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anose="020B060403050404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anose="020B060403050404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anose="020B0604030504040204" pitchFamily="34" charset="0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59767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9DB2551-8665-43D0-A00A-38B82F04D3C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721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DD9981B-C9C9-4933-929C-EA4A21880E41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722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723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7238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7239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7241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7244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7245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7246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3724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7243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7240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37221" name="TextBox 2"/>
          <p:cNvSpPr txBox="1">
            <a:spLocks noChangeArrowheads="1"/>
          </p:cNvSpPr>
          <p:nvPr/>
        </p:nvSpPr>
        <p:spPr bwMode="auto">
          <a:xfrm>
            <a:off x="6092825" y="1651000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7222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23" name="Oval 22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ectangle 26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7224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879475" y="4302125"/>
            <a:ext cx="1970088" cy="1243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7227" name="TextBox 49"/>
          <p:cNvSpPr txBox="1">
            <a:spLocks noChangeArrowheads="1"/>
          </p:cNvSpPr>
          <p:nvPr/>
        </p:nvSpPr>
        <p:spPr bwMode="auto">
          <a:xfrm>
            <a:off x="1768475" y="46863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grpSp>
        <p:nvGrpSpPr>
          <p:cNvPr id="137228" name="Group 29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37230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7229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</p:spTree>
    <p:extLst>
      <p:ext uri="{BB962C8B-B14F-4D97-AF65-F5344CB8AC3E}">
        <p14:creationId xmlns:p14="http://schemas.microsoft.com/office/powerpoint/2010/main" val="35216613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1FB6A0C-C725-47FA-969B-2CBAD5E5A6C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26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1DE9DBA-FC7F-49DE-807A-932905E9267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926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9289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929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929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929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929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929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929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3929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929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929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39269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23" name="Oval 22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270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879475" y="4302125"/>
            <a:ext cx="1970088" cy="1243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9273" name="TextBox 49"/>
          <p:cNvSpPr txBox="1">
            <a:spLocks noChangeArrowheads="1"/>
          </p:cNvSpPr>
          <p:nvPr/>
        </p:nvSpPr>
        <p:spPr bwMode="auto">
          <a:xfrm>
            <a:off x="1768475" y="46863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2849563" y="4537075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2849563" y="5711825"/>
            <a:ext cx="892175" cy="11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9277" name="TextBox 38"/>
          <p:cNvSpPr txBox="1">
            <a:spLocks noChangeArrowheads="1"/>
          </p:cNvSpPr>
          <p:nvPr/>
        </p:nvSpPr>
        <p:spPr bwMode="auto">
          <a:xfrm>
            <a:off x="3017838" y="4964113"/>
            <a:ext cx="69373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7" name="Arc 6"/>
          <p:cNvSpPr/>
          <p:nvPr/>
        </p:nvSpPr>
        <p:spPr>
          <a:xfrm>
            <a:off x="3443288" y="4537075"/>
            <a:ext cx="579437" cy="1174750"/>
          </a:xfrm>
          <a:prstGeom prst="arc">
            <a:avLst>
              <a:gd name="adj1" fmla="val 16200000"/>
              <a:gd name="adj2" fmla="val 5210107"/>
            </a:avLst>
          </a:prstGeom>
          <a:ln w="38100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39279" name="Group 33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39282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280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sp>
        <p:nvSpPr>
          <p:cNvPr id="139281" name="TextBox 2"/>
          <p:cNvSpPr txBox="1">
            <a:spLocks noChangeArrowheads="1"/>
          </p:cNvSpPr>
          <p:nvPr/>
        </p:nvSpPr>
        <p:spPr bwMode="auto">
          <a:xfrm>
            <a:off x="6092825" y="1651000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5399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1434C61-5304-4114-B0D0-F8312FFC0C5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131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C169370-7F8E-4B56-98C9-860BAF71EA6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4131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135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41351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41352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41354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41357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1358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41359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41355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41356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41353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41317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23" name="Oval 22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1318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2849563" y="4537075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2849563" y="5711825"/>
            <a:ext cx="892175" cy="11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1323" name="TextBox 38"/>
          <p:cNvSpPr txBox="1">
            <a:spLocks noChangeArrowheads="1"/>
          </p:cNvSpPr>
          <p:nvPr/>
        </p:nvSpPr>
        <p:spPr bwMode="auto">
          <a:xfrm>
            <a:off x="3017838" y="4964113"/>
            <a:ext cx="69373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grpSp>
        <p:nvGrpSpPr>
          <p:cNvPr id="141324" name="Group 33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41343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1325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sp>
        <p:nvSpPr>
          <p:cNvPr id="3" name="Rectangle 2"/>
          <p:cNvSpPr/>
          <p:nvPr/>
        </p:nvSpPr>
        <p:spPr>
          <a:xfrm>
            <a:off x="3776663" y="4311650"/>
            <a:ext cx="661987" cy="2349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3778250" y="4587875"/>
            <a:ext cx="661988" cy="2349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3771900" y="4864100"/>
            <a:ext cx="660400" cy="2349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3773488" y="5140325"/>
            <a:ext cx="660400" cy="2349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3775075" y="5426075"/>
            <a:ext cx="660400" cy="2349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3775075" y="5705475"/>
            <a:ext cx="661988" cy="2349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Arc 6"/>
          <p:cNvSpPr/>
          <p:nvPr/>
        </p:nvSpPr>
        <p:spPr>
          <a:xfrm>
            <a:off x="3443288" y="4537075"/>
            <a:ext cx="579437" cy="1174750"/>
          </a:xfrm>
          <a:prstGeom prst="arc">
            <a:avLst>
              <a:gd name="adj1" fmla="val 16200000"/>
              <a:gd name="adj2" fmla="val 5210107"/>
            </a:avLst>
          </a:prstGeom>
          <a:ln w="38100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 bwMode="auto">
          <a:xfrm>
            <a:off x="879475" y="4302125"/>
            <a:ext cx="1970088" cy="1243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 bwMode="auto">
          <a:xfrm>
            <a:off x="895350" y="4587875"/>
            <a:ext cx="636588" cy="344488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47" name="Rectangle 46"/>
          <p:cNvSpPr/>
          <p:nvPr/>
        </p:nvSpPr>
        <p:spPr bwMode="auto">
          <a:xfrm>
            <a:off x="1552575" y="4654550"/>
            <a:ext cx="641350" cy="27781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2200275" y="4459288"/>
            <a:ext cx="639763" cy="4762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49" name="Rectangle 48"/>
          <p:cNvSpPr/>
          <p:nvPr/>
        </p:nvSpPr>
        <p:spPr bwMode="auto">
          <a:xfrm>
            <a:off x="895350" y="5160963"/>
            <a:ext cx="641350" cy="37782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50" name="Rectangle 49"/>
          <p:cNvSpPr/>
          <p:nvPr/>
        </p:nvSpPr>
        <p:spPr bwMode="auto">
          <a:xfrm>
            <a:off x="2205038" y="5049838"/>
            <a:ext cx="639762" cy="496887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51" name="Rectangle 50"/>
          <p:cNvSpPr/>
          <p:nvPr/>
        </p:nvSpPr>
        <p:spPr bwMode="auto">
          <a:xfrm>
            <a:off x="1552575" y="5241925"/>
            <a:ext cx="641350" cy="2984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41342" name="TextBox 49"/>
          <p:cNvSpPr txBox="1">
            <a:spLocks noChangeArrowheads="1"/>
          </p:cNvSpPr>
          <p:nvPr/>
        </p:nvSpPr>
        <p:spPr bwMode="auto">
          <a:xfrm>
            <a:off x="1729436" y="4728283"/>
            <a:ext cx="342900" cy="3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141334" name="TextBox 2"/>
          <p:cNvSpPr txBox="1">
            <a:spLocks noChangeArrowheads="1"/>
          </p:cNvSpPr>
          <p:nvPr/>
        </p:nvSpPr>
        <p:spPr bwMode="auto">
          <a:xfrm>
            <a:off x="6092825" y="1651000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7695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8F33754-65E0-41C3-BFB2-F3E3BDD6FBA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36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89F5814-6D27-4D44-ADFA-1D896D1302EB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4336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3388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4338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4339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4339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4339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339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4339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4339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4339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4339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43365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23" name="Oval 22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366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879475" y="4302125"/>
            <a:ext cx="1970088" cy="1243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369" name="TextBox 9"/>
          <p:cNvSpPr txBox="1">
            <a:spLocks noChangeArrowheads="1"/>
          </p:cNvSpPr>
          <p:nvPr/>
        </p:nvSpPr>
        <p:spPr bwMode="auto">
          <a:xfrm>
            <a:off x="3017838" y="4868863"/>
            <a:ext cx="6937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End of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43371" name="Group 35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43381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372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95350" y="4330700"/>
            <a:ext cx="639763" cy="60166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552575" y="4330700"/>
            <a:ext cx="641350" cy="60166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52" name="Rectangle 51"/>
          <p:cNvSpPr/>
          <p:nvPr/>
        </p:nvSpPr>
        <p:spPr>
          <a:xfrm>
            <a:off x="2200275" y="4335463"/>
            <a:ext cx="639763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53" name="Rectangle 52"/>
          <p:cNvSpPr/>
          <p:nvPr/>
        </p:nvSpPr>
        <p:spPr>
          <a:xfrm>
            <a:off x="895350" y="4938713"/>
            <a:ext cx="641350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205038" y="4946650"/>
            <a:ext cx="639762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552575" y="4940300"/>
            <a:ext cx="641350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43379" name="TextBox 49"/>
          <p:cNvSpPr txBox="1">
            <a:spLocks noChangeArrowheads="1"/>
          </p:cNvSpPr>
          <p:nvPr/>
        </p:nvSpPr>
        <p:spPr bwMode="auto">
          <a:xfrm>
            <a:off x="1728788" y="4729163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143380" name="TextBox 2"/>
          <p:cNvSpPr txBox="1">
            <a:spLocks noChangeArrowheads="1"/>
          </p:cNvSpPr>
          <p:nvPr/>
        </p:nvSpPr>
        <p:spPr bwMode="auto">
          <a:xfrm>
            <a:off x="6092825" y="1651000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0747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01334FE-F56B-4B02-98D6-51DA2450C06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541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D7D6A01-549A-4D41-A9E5-4C1CCE3CCC8A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4541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5439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4544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4544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4544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4544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544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4544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4544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4544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4544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45413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23" name="Oval 22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414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879475" y="4302125"/>
            <a:ext cx="1970088" cy="1243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45418" name="Group 35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45432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419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787775" y="4313238"/>
            <a:ext cx="639763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552575" y="4330700"/>
            <a:ext cx="641350" cy="60166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52" name="Rectangle 51"/>
          <p:cNvSpPr/>
          <p:nvPr/>
        </p:nvSpPr>
        <p:spPr>
          <a:xfrm>
            <a:off x="2200275" y="4335463"/>
            <a:ext cx="639763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53" name="Rectangle 52"/>
          <p:cNvSpPr/>
          <p:nvPr/>
        </p:nvSpPr>
        <p:spPr>
          <a:xfrm>
            <a:off x="895350" y="4938713"/>
            <a:ext cx="641350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205038" y="4946650"/>
            <a:ext cx="639762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552575" y="4940300"/>
            <a:ext cx="641350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45426" name="TextBox 49"/>
          <p:cNvSpPr txBox="1">
            <a:spLocks noChangeArrowheads="1"/>
          </p:cNvSpPr>
          <p:nvPr/>
        </p:nvSpPr>
        <p:spPr bwMode="auto">
          <a:xfrm>
            <a:off x="1728788" y="4729163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145427" name="TextBox 9"/>
          <p:cNvSpPr txBox="1">
            <a:spLocks noChangeArrowheads="1"/>
          </p:cNvSpPr>
          <p:nvPr/>
        </p:nvSpPr>
        <p:spPr bwMode="auto">
          <a:xfrm>
            <a:off x="2989263" y="5026025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4473575" y="5073650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430" name="TextBox 9"/>
          <p:cNvSpPr txBox="1">
            <a:spLocks noChangeArrowheads="1"/>
          </p:cNvSpPr>
          <p:nvPr/>
        </p:nvSpPr>
        <p:spPr bwMode="auto">
          <a:xfrm>
            <a:off x="2922588" y="4557713"/>
            <a:ext cx="831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One bucket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per time</a:t>
            </a:r>
          </a:p>
        </p:txBody>
      </p:sp>
      <p:sp>
        <p:nvSpPr>
          <p:cNvPr id="145431" name="TextBox 2"/>
          <p:cNvSpPr txBox="1">
            <a:spLocks noChangeArrowheads="1"/>
          </p:cNvSpPr>
          <p:nvPr/>
        </p:nvSpPr>
        <p:spPr bwMode="auto">
          <a:xfrm>
            <a:off x="6092825" y="1651000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5665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08BD038-9DCB-44FC-A06F-95182A9F939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45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4C9B0D0-3C87-48B2-890F-E7B452AD0697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4746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7488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4748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4749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4749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4749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749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4749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4749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4749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4749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47461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23" name="Oval 22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7462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879475" y="4302125"/>
            <a:ext cx="1970088" cy="1243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47466" name="Group 35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47481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7467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787775" y="4313238"/>
            <a:ext cx="639763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552575" y="4330700"/>
            <a:ext cx="641350" cy="60166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52" name="Rectangle 51"/>
          <p:cNvSpPr/>
          <p:nvPr/>
        </p:nvSpPr>
        <p:spPr>
          <a:xfrm>
            <a:off x="2200275" y="4335463"/>
            <a:ext cx="639763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53" name="Rectangle 52"/>
          <p:cNvSpPr/>
          <p:nvPr/>
        </p:nvSpPr>
        <p:spPr>
          <a:xfrm>
            <a:off x="895350" y="4938713"/>
            <a:ext cx="641350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205038" y="4946650"/>
            <a:ext cx="639762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552575" y="4940300"/>
            <a:ext cx="641350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47474" name="TextBox 49"/>
          <p:cNvSpPr txBox="1">
            <a:spLocks noChangeArrowheads="1"/>
          </p:cNvSpPr>
          <p:nvPr/>
        </p:nvSpPr>
        <p:spPr bwMode="auto">
          <a:xfrm>
            <a:off x="1728788" y="4729163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147475" name="TextBox 9"/>
          <p:cNvSpPr txBox="1">
            <a:spLocks noChangeArrowheads="1"/>
          </p:cNvSpPr>
          <p:nvPr/>
        </p:nvSpPr>
        <p:spPr bwMode="auto">
          <a:xfrm>
            <a:off x="2989263" y="5026025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4473575" y="5073650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478" name="TextBox 9"/>
          <p:cNvSpPr txBox="1">
            <a:spLocks noChangeArrowheads="1"/>
          </p:cNvSpPr>
          <p:nvPr/>
        </p:nvSpPr>
        <p:spPr bwMode="auto">
          <a:xfrm>
            <a:off x="2922588" y="4557713"/>
            <a:ext cx="831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One bucket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per time</a:t>
            </a:r>
          </a:p>
        </p:txBody>
      </p:sp>
      <p:sp>
        <p:nvSpPr>
          <p:cNvPr id="147479" name="TextBox 68"/>
          <p:cNvSpPr txBox="1">
            <a:spLocks noChangeArrowheads="1"/>
          </p:cNvSpPr>
          <p:nvPr/>
        </p:nvSpPr>
        <p:spPr bwMode="auto">
          <a:xfrm>
            <a:off x="6092825" y="3179763"/>
            <a:ext cx="2359025" cy="2262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7480" name="TextBox 2"/>
          <p:cNvSpPr txBox="1">
            <a:spLocks noChangeArrowheads="1"/>
          </p:cNvSpPr>
          <p:nvPr/>
        </p:nvSpPr>
        <p:spPr bwMode="auto">
          <a:xfrm>
            <a:off x="6092825" y="1651000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9681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94A761-53D1-4BB2-BCC9-0663942A64C9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950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969069B-FEF5-4D9F-BFB2-ABB5F371B27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4950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9538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4953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4954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4954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4954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954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4954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4954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4954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4954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49510" name="Group 35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49535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9511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49512" name="Group 5"/>
          <p:cNvGrpSpPr>
            <a:grpSpLocks/>
          </p:cNvGrpSpPr>
          <p:nvPr/>
        </p:nvGrpSpPr>
        <p:grpSpPr bwMode="auto">
          <a:xfrm>
            <a:off x="763588" y="3754438"/>
            <a:ext cx="4021137" cy="2468562"/>
            <a:chOff x="763588" y="3754438"/>
            <a:chExt cx="4021137" cy="2468562"/>
          </a:xfrm>
        </p:grpSpPr>
        <p:grpSp>
          <p:nvGrpSpPr>
            <p:cNvPr id="149516" name="Group 10"/>
            <p:cNvGrpSpPr>
              <a:grpSpLocks/>
            </p:cNvGrpSpPr>
            <p:nvPr/>
          </p:nvGrpSpPr>
          <p:grpSpPr bwMode="auto">
            <a:xfrm>
              <a:off x="763588" y="3754438"/>
              <a:ext cx="2209800" cy="2468562"/>
              <a:chOff x="-733425" y="3938955"/>
              <a:chExt cx="1504950" cy="1690320"/>
            </a:xfrm>
          </p:grpSpPr>
          <p:sp>
            <p:nvSpPr>
              <p:cNvPr id="23" name="Oval 22"/>
              <p:cNvSpPr/>
              <p:nvPr/>
            </p:nvSpPr>
            <p:spPr>
              <a:xfrm>
                <a:off x="-733425" y="3938955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-733425" y="5304256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25" name="Straight Connector 24"/>
              <p:cNvCxnSpPr>
                <a:stCxn id="23" idx="2"/>
                <a:endCxn id="24" idx="2"/>
              </p:cNvCxnSpPr>
              <p:nvPr/>
            </p:nvCxnSpPr>
            <p:spPr>
              <a:xfrm>
                <a:off x="-733425" y="4102008"/>
                <a:ext cx="0" cy="1364213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771525" y="4047657"/>
                <a:ext cx="0" cy="14185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9517" name="TextBox 6"/>
            <p:cNvSpPr txBox="1">
              <a:spLocks noChangeArrowheads="1"/>
            </p:cNvSpPr>
            <p:nvPr/>
          </p:nvSpPr>
          <p:spPr bwMode="auto">
            <a:xfrm>
              <a:off x="3352800" y="3902075"/>
              <a:ext cx="14319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main memory</a:t>
              </a:r>
            </a:p>
          </p:txBody>
        </p:sp>
        <p:sp>
          <p:nvSpPr>
            <p:cNvPr id="2" name="Rectangle 1"/>
            <p:cNvSpPr/>
            <p:nvPr/>
          </p:nvSpPr>
          <p:spPr>
            <a:xfrm>
              <a:off x="879475" y="4302125"/>
              <a:ext cx="1970088" cy="12430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741738" y="4271963"/>
              <a:ext cx="731837" cy="171291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787775" y="4313238"/>
              <a:ext cx="639763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552575" y="4330700"/>
              <a:ext cx="641350" cy="601663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2</a:t>
              </a: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2200275" y="4335463"/>
              <a:ext cx="639763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895350" y="4938713"/>
              <a:ext cx="641350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2205038" y="4946650"/>
              <a:ext cx="639762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M</a:t>
              </a: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1552575" y="4940300"/>
              <a:ext cx="641350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149526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  <p:sp>
          <p:nvSpPr>
            <p:cNvPr id="149527" name="TextBox 9"/>
            <p:cNvSpPr txBox="1">
              <a:spLocks noChangeArrowheads="1"/>
            </p:cNvSpPr>
            <p:nvPr/>
          </p:nvSpPr>
          <p:spPr bwMode="auto">
            <a:xfrm>
              <a:off x="2989263" y="5025438"/>
              <a:ext cx="750887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Phase II</a:t>
              </a:r>
            </a:p>
          </p:txBody>
        </p:sp>
        <p:cxnSp>
          <p:nvCxnSpPr>
            <p:cNvPr id="42" name="Straight Arrow Connector 41"/>
            <p:cNvCxnSpPr/>
            <p:nvPr/>
          </p:nvCxnSpPr>
          <p:spPr>
            <a:xfrm>
              <a:off x="2849563" y="5005388"/>
              <a:ext cx="89217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4473575" y="5073650"/>
              <a:ext cx="31115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530" name="TextBox 9"/>
            <p:cNvSpPr txBox="1">
              <a:spLocks noChangeArrowheads="1"/>
            </p:cNvSpPr>
            <p:nvPr/>
          </p:nvSpPr>
          <p:spPr bwMode="auto">
            <a:xfrm>
              <a:off x="2922297" y="4558008"/>
              <a:ext cx="83227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One bucket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per time</a:t>
              </a:r>
            </a:p>
          </p:txBody>
        </p:sp>
      </p:grpSp>
      <p:sp>
        <p:nvSpPr>
          <p:cNvPr id="149513" name="TextBox 68"/>
          <p:cNvSpPr txBox="1">
            <a:spLocks noChangeArrowheads="1"/>
          </p:cNvSpPr>
          <p:nvPr/>
        </p:nvSpPr>
        <p:spPr bwMode="auto">
          <a:xfrm>
            <a:off x="6092825" y="3179763"/>
            <a:ext cx="2359025" cy="2262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9" name="32-Point Star 48"/>
          <p:cNvSpPr/>
          <p:nvPr/>
        </p:nvSpPr>
        <p:spPr>
          <a:xfrm>
            <a:off x="6057900" y="3602038"/>
            <a:ext cx="2393950" cy="1700212"/>
          </a:xfrm>
          <a:prstGeom prst="star3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Hash-based algorithm does not apply for sorting</a:t>
            </a:r>
          </a:p>
        </p:txBody>
      </p:sp>
      <p:sp>
        <p:nvSpPr>
          <p:cNvPr id="149515" name="TextBox 2"/>
          <p:cNvSpPr txBox="1">
            <a:spLocks noChangeArrowheads="1"/>
          </p:cNvSpPr>
          <p:nvPr/>
        </p:nvSpPr>
        <p:spPr bwMode="auto">
          <a:xfrm>
            <a:off x="6092825" y="1651000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5665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2C825C7-E0B8-4211-A032-84043D24A55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155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3CD6216-AF60-4149-B33A-68336B8F1E5A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5155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1586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51587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51588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51590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51593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1594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51595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51591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51592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51589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1558" name="TextBox 49"/>
          <p:cNvSpPr txBox="1">
            <a:spLocks noChangeArrowheads="1"/>
          </p:cNvSpPr>
          <p:nvPr/>
        </p:nvSpPr>
        <p:spPr bwMode="auto">
          <a:xfrm>
            <a:off x="6624638" y="46736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sp>
        <p:nvSpPr>
          <p:cNvPr id="151559" name="TextBox 68"/>
          <p:cNvSpPr txBox="1">
            <a:spLocks noChangeArrowheads="1"/>
          </p:cNvSpPr>
          <p:nvPr/>
        </p:nvSpPr>
        <p:spPr bwMode="auto">
          <a:xfrm>
            <a:off x="6092825" y="3179763"/>
            <a:ext cx="2359025" cy="1508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\\ all duplicates are in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\\ same bucket. 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Call one-pass algorithm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on each bucket</a:t>
            </a:r>
          </a:p>
        </p:txBody>
      </p:sp>
      <p:grpSp>
        <p:nvGrpSpPr>
          <p:cNvPr id="151560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51583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1561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51562" name="Group 59"/>
          <p:cNvGrpSpPr>
            <a:grpSpLocks/>
          </p:cNvGrpSpPr>
          <p:nvPr/>
        </p:nvGrpSpPr>
        <p:grpSpPr bwMode="auto">
          <a:xfrm>
            <a:off x="763588" y="3754438"/>
            <a:ext cx="4021137" cy="2468562"/>
            <a:chOff x="763588" y="3754438"/>
            <a:chExt cx="4021137" cy="2468562"/>
          </a:xfrm>
        </p:grpSpPr>
        <p:grpSp>
          <p:nvGrpSpPr>
            <p:cNvPr id="151564" name="Group 10"/>
            <p:cNvGrpSpPr>
              <a:grpSpLocks/>
            </p:cNvGrpSpPr>
            <p:nvPr/>
          </p:nvGrpSpPr>
          <p:grpSpPr bwMode="auto">
            <a:xfrm>
              <a:off x="763588" y="3754438"/>
              <a:ext cx="2209800" cy="2468562"/>
              <a:chOff x="-733425" y="3938955"/>
              <a:chExt cx="1504950" cy="1690320"/>
            </a:xfrm>
          </p:grpSpPr>
          <p:sp>
            <p:nvSpPr>
              <p:cNvPr id="88" name="Oval 87"/>
              <p:cNvSpPr/>
              <p:nvPr/>
            </p:nvSpPr>
            <p:spPr>
              <a:xfrm>
                <a:off x="-733425" y="3938955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9" name="Oval 88"/>
              <p:cNvSpPr/>
              <p:nvPr/>
            </p:nvSpPr>
            <p:spPr>
              <a:xfrm>
                <a:off x="-733425" y="5304256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0" name="Straight Connector 89"/>
              <p:cNvCxnSpPr>
                <a:stCxn id="88" idx="2"/>
                <a:endCxn id="89" idx="2"/>
              </p:cNvCxnSpPr>
              <p:nvPr/>
            </p:nvCxnSpPr>
            <p:spPr>
              <a:xfrm>
                <a:off x="-733425" y="4102008"/>
                <a:ext cx="0" cy="1364213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>
                <a:off x="771525" y="4047657"/>
                <a:ext cx="0" cy="14185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1565" name="TextBox 6"/>
            <p:cNvSpPr txBox="1">
              <a:spLocks noChangeArrowheads="1"/>
            </p:cNvSpPr>
            <p:nvPr/>
          </p:nvSpPr>
          <p:spPr bwMode="auto">
            <a:xfrm>
              <a:off x="3352800" y="3902075"/>
              <a:ext cx="14319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main memory</a:t>
              </a: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879475" y="4302125"/>
              <a:ext cx="1970088" cy="12430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3741738" y="4271963"/>
              <a:ext cx="731837" cy="171291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787775" y="4313238"/>
              <a:ext cx="639763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1552575" y="4330700"/>
              <a:ext cx="641350" cy="601663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2</a:t>
              </a: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2200275" y="4335463"/>
              <a:ext cx="639763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895350" y="4938713"/>
              <a:ext cx="641350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2205038" y="4946650"/>
              <a:ext cx="639762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M</a:t>
              </a: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1552575" y="4940300"/>
              <a:ext cx="641350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151574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  <p:sp>
          <p:nvSpPr>
            <p:cNvPr id="151575" name="TextBox 9"/>
            <p:cNvSpPr txBox="1">
              <a:spLocks noChangeArrowheads="1"/>
            </p:cNvSpPr>
            <p:nvPr/>
          </p:nvSpPr>
          <p:spPr bwMode="auto">
            <a:xfrm>
              <a:off x="2989263" y="5025438"/>
              <a:ext cx="750887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Phase II</a:t>
              </a:r>
            </a:p>
          </p:txBody>
        </p:sp>
        <p:cxnSp>
          <p:nvCxnSpPr>
            <p:cNvPr id="85" name="Straight Arrow Connector 84"/>
            <p:cNvCxnSpPr/>
            <p:nvPr/>
          </p:nvCxnSpPr>
          <p:spPr>
            <a:xfrm>
              <a:off x="2849563" y="5005388"/>
              <a:ext cx="89217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>
              <a:off x="4473575" y="5073650"/>
              <a:ext cx="31115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578" name="TextBox 9"/>
            <p:cNvSpPr txBox="1">
              <a:spLocks noChangeArrowheads="1"/>
            </p:cNvSpPr>
            <p:nvPr/>
          </p:nvSpPr>
          <p:spPr bwMode="auto">
            <a:xfrm>
              <a:off x="2922297" y="4558008"/>
              <a:ext cx="83227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One bucket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per time</a:t>
              </a:r>
            </a:p>
          </p:txBody>
        </p:sp>
      </p:grpSp>
      <p:sp>
        <p:nvSpPr>
          <p:cNvPr id="151563" name="TextBox 2"/>
          <p:cNvSpPr txBox="1">
            <a:spLocks noChangeArrowheads="1"/>
          </p:cNvSpPr>
          <p:nvPr/>
        </p:nvSpPr>
        <p:spPr bwMode="auto">
          <a:xfrm>
            <a:off x="6092825" y="1651000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l-GR" altLang="en-US" sz="24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4628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AC76D2-BE6B-479F-AAAB-0B708238B41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0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4ECA41A-B6A7-4947-8314-822036123CDE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5360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3635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5363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5363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5363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5364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364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5364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5364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5364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5363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3606" name="TextBox 49"/>
          <p:cNvSpPr txBox="1">
            <a:spLocks noChangeArrowheads="1"/>
          </p:cNvSpPr>
          <p:nvPr/>
        </p:nvSpPr>
        <p:spPr bwMode="auto">
          <a:xfrm>
            <a:off x="6624638" y="46736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sp>
        <p:nvSpPr>
          <p:cNvPr id="153607" name="TextBox 68"/>
          <p:cNvSpPr txBox="1">
            <a:spLocks noChangeArrowheads="1"/>
          </p:cNvSpPr>
          <p:nvPr/>
        </p:nvSpPr>
        <p:spPr bwMode="auto">
          <a:xfrm>
            <a:off x="6092825" y="3179763"/>
            <a:ext cx="2359025" cy="1508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\\ all duplicates are in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\\ same bucket. 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Call one-pass algorithm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on each bucket</a:t>
            </a:r>
          </a:p>
        </p:txBody>
      </p:sp>
      <p:grpSp>
        <p:nvGrpSpPr>
          <p:cNvPr id="153608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53632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3609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53610" name="Group 59"/>
          <p:cNvGrpSpPr>
            <a:grpSpLocks/>
          </p:cNvGrpSpPr>
          <p:nvPr/>
        </p:nvGrpSpPr>
        <p:grpSpPr bwMode="auto">
          <a:xfrm>
            <a:off x="763588" y="3754438"/>
            <a:ext cx="4021137" cy="2468562"/>
            <a:chOff x="763588" y="3754438"/>
            <a:chExt cx="4021137" cy="2468562"/>
          </a:xfrm>
        </p:grpSpPr>
        <p:grpSp>
          <p:nvGrpSpPr>
            <p:cNvPr id="153613" name="Group 10"/>
            <p:cNvGrpSpPr>
              <a:grpSpLocks/>
            </p:cNvGrpSpPr>
            <p:nvPr/>
          </p:nvGrpSpPr>
          <p:grpSpPr bwMode="auto">
            <a:xfrm>
              <a:off x="763588" y="3754438"/>
              <a:ext cx="2209800" cy="2468562"/>
              <a:chOff x="-733425" y="3938955"/>
              <a:chExt cx="1504950" cy="1690320"/>
            </a:xfrm>
          </p:grpSpPr>
          <p:sp>
            <p:nvSpPr>
              <p:cNvPr id="88" name="Oval 87"/>
              <p:cNvSpPr/>
              <p:nvPr/>
            </p:nvSpPr>
            <p:spPr>
              <a:xfrm>
                <a:off x="-733425" y="3938955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9" name="Oval 88"/>
              <p:cNvSpPr/>
              <p:nvPr/>
            </p:nvSpPr>
            <p:spPr>
              <a:xfrm>
                <a:off x="-733425" y="5304256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0" name="Straight Connector 89"/>
              <p:cNvCxnSpPr>
                <a:stCxn id="88" idx="2"/>
                <a:endCxn id="89" idx="2"/>
              </p:cNvCxnSpPr>
              <p:nvPr/>
            </p:nvCxnSpPr>
            <p:spPr>
              <a:xfrm>
                <a:off x="-733425" y="4102008"/>
                <a:ext cx="0" cy="1364213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>
                <a:off x="771525" y="4047657"/>
                <a:ext cx="0" cy="14185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3614" name="TextBox 6"/>
            <p:cNvSpPr txBox="1">
              <a:spLocks noChangeArrowheads="1"/>
            </p:cNvSpPr>
            <p:nvPr/>
          </p:nvSpPr>
          <p:spPr bwMode="auto">
            <a:xfrm>
              <a:off x="3352800" y="3902075"/>
              <a:ext cx="14319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main memory</a:t>
              </a: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879475" y="4302125"/>
              <a:ext cx="1970088" cy="12430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3741738" y="4271963"/>
              <a:ext cx="731837" cy="171291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787775" y="4313238"/>
              <a:ext cx="639763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1552575" y="4330700"/>
              <a:ext cx="641350" cy="601663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2</a:t>
              </a: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2200275" y="4335463"/>
              <a:ext cx="639763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895350" y="4938713"/>
              <a:ext cx="641350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2205038" y="4946650"/>
              <a:ext cx="639762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M</a:t>
              </a: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1552575" y="4940300"/>
              <a:ext cx="641350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153623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  <p:sp>
          <p:nvSpPr>
            <p:cNvPr id="153624" name="TextBox 9"/>
            <p:cNvSpPr txBox="1">
              <a:spLocks noChangeArrowheads="1"/>
            </p:cNvSpPr>
            <p:nvPr/>
          </p:nvSpPr>
          <p:spPr bwMode="auto">
            <a:xfrm>
              <a:off x="2989263" y="5025438"/>
              <a:ext cx="750887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Phase II</a:t>
              </a:r>
            </a:p>
          </p:txBody>
        </p:sp>
        <p:cxnSp>
          <p:nvCxnSpPr>
            <p:cNvPr id="85" name="Straight Arrow Connector 84"/>
            <p:cNvCxnSpPr/>
            <p:nvPr/>
          </p:nvCxnSpPr>
          <p:spPr>
            <a:xfrm>
              <a:off x="2849563" y="5005388"/>
              <a:ext cx="89217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>
              <a:off x="4473575" y="5073650"/>
              <a:ext cx="31115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627" name="TextBox 9"/>
            <p:cNvSpPr txBox="1">
              <a:spLocks noChangeArrowheads="1"/>
            </p:cNvSpPr>
            <p:nvPr/>
          </p:nvSpPr>
          <p:spPr bwMode="auto">
            <a:xfrm>
              <a:off x="2922297" y="4558008"/>
              <a:ext cx="83227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One bucket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per time</a:t>
              </a:r>
            </a:p>
          </p:txBody>
        </p:sp>
      </p:grpSp>
      <p:sp>
        <p:nvSpPr>
          <p:cNvPr id="153611" name="TextBox 2"/>
          <p:cNvSpPr txBox="1">
            <a:spLocks noChangeArrowheads="1"/>
          </p:cNvSpPr>
          <p:nvPr/>
        </p:nvSpPr>
        <p:spPr bwMode="auto">
          <a:xfrm>
            <a:off x="6092825" y="1651000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l-GR" altLang="en-US" sz="24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6229350" y="5183188"/>
            <a:ext cx="2062163" cy="1370012"/>
          </a:xfrm>
          <a:prstGeom prst="wedgeRoundRectCallout">
            <a:avLst>
              <a:gd name="adj1" fmla="val -13084"/>
              <a:gd name="adj2" fmla="val -85879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must be large enough to hold an entire bucket</a:t>
            </a:r>
          </a:p>
        </p:txBody>
      </p:sp>
    </p:spTree>
    <p:extLst>
      <p:ext uri="{BB962C8B-B14F-4D97-AF65-F5344CB8AC3E}">
        <p14:creationId xmlns:p14="http://schemas.microsoft.com/office/powerpoint/2010/main" val="23647537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113E0FF-290F-4AB7-99AB-1FCD9E64693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565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9B80092C-9FD2-4AD9-A608-6685E76F3AA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5565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5683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55684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55685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55687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55690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5691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55692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55688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55689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55686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5654" name="TextBox 49"/>
          <p:cNvSpPr txBox="1">
            <a:spLocks noChangeArrowheads="1"/>
          </p:cNvSpPr>
          <p:nvPr/>
        </p:nvSpPr>
        <p:spPr bwMode="auto">
          <a:xfrm>
            <a:off x="6624638" y="46736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sp>
        <p:nvSpPr>
          <p:cNvPr id="155655" name="TextBox 68"/>
          <p:cNvSpPr txBox="1">
            <a:spLocks noChangeArrowheads="1"/>
          </p:cNvSpPr>
          <p:nvPr/>
        </p:nvSpPr>
        <p:spPr bwMode="auto">
          <a:xfrm>
            <a:off x="6092825" y="3179763"/>
            <a:ext cx="2359025" cy="1508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\\ all duplicates are in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\\ same bucket. 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Call one-pass algorithm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on each bucket</a:t>
            </a:r>
          </a:p>
        </p:txBody>
      </p:sp>
      <p:grpSp>
        <p:nvGrpSpPr>
          <p:cNvPr id="155656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55680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5657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55658" name="Group 59"/>
          <p:cNvGrpSpPr>
            <a:grpSpLocks/>
          </p:cNvGrpSpPr>
          <p:nvPr/>
        </p:nvGrpSpPr>
        <p:grpSpPr bwMode="auto">
          <a:xfrm>
            <a:off x="763588" y="3754438"/>
            <a:ext cx="4021137" cy="2468562"/>
            <a:chOff x="763588" y="3754438"/>
            <a:chExt cx="4021137" cy="2468562"/>
          </a:xfrm>
        </p:grpSpPr>
        <p:grpSp>
          <p:nvGrpSpPr>
            <p:cNvPr id="155661" name="Group 10"/>
            <p:cNvGrpSpPr>
              <a:grpSpLocks/>
            </p:cNvGrpSpPr>
            <p:nvPr/>
          </p:nvGrpSpPr>
          <p:grpSpPr bwMode="auto">
            <a:xfrm>
              <a:off x="763588" y="3754438"/>
              <a:ext cx="2209800" cy="2468562"/>
              <a:chOff x="-733425" y="3938955"/>
              <a:chExt cx="1504950" cy="1690320"/>
            </a:xfrm>
          </p:grpSpPr>
          <p:sp>
            <p:nvSpPr>
              <p:cNvPr id="88" name="Oval 87"/>
              <p:cNvSpPr/>
              <p:nvPr/>
            </p:nvSpPr>
            <p:spPr>
              <a:xfrm>
                <a:off x="-733425" y="3938955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9" name="Oval 88"/>
              <p:cNvSpPr/>
              <p:nvPr/>
            </p:nvSpPr>
            <p:spPr>
              <a:xfrm>
                <a:off x="-733425" y="5304256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0" name="Straight Connector 89"/>
              <p:cNvCxnSpPr>
                <a:stCxn id="88" idx="2"/>
                <a:endCxn id="89" idx="2"/>
              </p:cNvCxnSpPr>
              <p:nvPr/>
            </p:nvCxnSpPr>
            <p:spPr>
              <a:xfrm>
                <a:off x="-733425" y="4102008"/>
                <a:ext cx="0" cy="1364213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>
                <a:off x="771525" y="4047657"/>
                <a:ext cx="0" cy="14185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5662" name="TextBox 6"/>
            <p:cNvSpPr txBox="1">
              <a:spLocks noChangeArrowheads="1"/>
            </p:cNvSpPr>
            <p:nvPr/>
          </p:nvSpPr>
          <p:spPr bwMode="auto">
            <a:xfrm>
              <a:off x="3352800" y="3902075"/>
              <a:ext cx="14319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main memory</a:t>
              </a: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879475" y="4302125"/>
              <a:ext cx="1970088" cy="12430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3741738" y="4271963"/>
              <a:ext cx="731837" cy="171291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787775" y="4313238"/>
              <a:ext cx="639763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1552575" y="4330700"/>
              <a:ext cx="641350" cy="601663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2</a:t>
              </a: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2200275" y="4335463"/>
              <a:ext cx="639763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895350" y="4938713"/>
              <a:ext cx="641350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2205038" y="4946650"/>
              <a:ext cx="639762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M</a:t>
              </a: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1552575" y="4940300"/>
              <a:ext cx="641350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155671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  <p:sp>
          <p:nvSpPr>
            <p:cNvPr id="155672" name="TextBox 9"/>
            <p:cNvSpPr txBox="1">
              <a:spLocks noChangeArrowheads="1"/>
            </p:cNvSpPr>
            <p:nvPr/>
          </p:nvSpPr>
          <p:spPr bwMode="auto">
            <a:xfrm>
              <a:off x="2989263" y="5025438"/>
              <a:ext cx="750887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Phase II</a:t>
              </a:r>
            </a:p>
          </p:txBody>
        </p:sp>
        <p:cxnSp>
          <p:nvCxnSpPr>
            <p:cNvPr id="85" name="Straight Arrow Connector 84"/>
            <p:cNvCxnSpPr/>
            <p:nvPr/>
          </p:nvCxnSpPr>
          <p:spPr>
            <a:xfrm>
              <a:off x="2849563" y="5005388"/>
              <a:ext cx="89217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>
              <a:off x="4473575" y="5073650"/>
              <a:ext cx="31115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675" name="TextBox 9"/>
            <p:cNvSpPr txBox="1">
              <a:spLocks noChangeArrowheads="1"/>
            </p:cNvSpPr>
            <p:nvPr/>
          </p:nvSpPr>
          <p:spPr bwMode="auto">
            <a:xfrm>
              <a:off x="2922297" y="4558008"/>
              <a:ext cx="83227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One bucket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per time</a:t>
              </a:r>
            </a:p>
          </p:txBody>
        </p:sp>
      </p:grpSp>
      <p:sp>
        <p:nvSpPr>
          <p:cNvPr id="155659" name="TextBox 2"/>
          <p:cNvSpPr txBox="1">
            <a:spLocks noChangeArrowheads="1"/>
          </p:cNvSpPr>
          <p:nvPr/>
        </p:nvSpPr>
        <p:spPr bwMode="auto">
          <a:xfrm>
            <a:off x="6092825" y="1651000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l-GR" altLang="en-US" sz="24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19775" y="2574925"/>
            <a:ext cx="2844800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an entire bucket</a:t>
            </a:r>
          </a:p>
        </p:txBody>
      </p:sp>
    </p:spTree>
    <p:extLst>
      <p:ext uri="{BB962C8B-B14F-4D97-AF65-F5344CB8AC3E}">
        <p14:creationId xmlns:p14="http://schemas.microsoft.com/office/powerpoint/2010/main" val="25693462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9813C-666B-455D-A3DE-AD32A4998AA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769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6E34F50-910E-420B-AC36-EA1E6CC9C04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5770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7732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57733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57734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57736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57739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7740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57741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57737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57738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57735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7702" name="TextBox 49"/>
          <p:cNvSpPr txBox="1">
            <a:spLocks noChangeArrowheads="1"/>
          </p:cNvSpPr>
          <p:nvPr/>
        </p:nvSpPr>
        <p:spPr bwMode="auto">
          <a:xfrm>
            <a:off x="6624638" y="46736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sp>
        <p:nvSpPr>
          <p:cNvPr id="157703" name="TextBox 68"/>
          <p:cNvSpPr txBox="1">
            <a:spLocks noChangeArrowheads="1"/>
          </p:cNvSpPr>
          <p:nvPr/>
        </p:nvSpPr>
        <p:spPr bwMode="auto">
          <a:xfrm>
            <a:off x="6092825" y="3179763"/>
            <a:ext cx="2359025" cy="1508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\\ all duplicates are in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\\ same bucket. 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Call one-pass algorithm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on each bucket</a:t>
            </a:r>
          </a:p>
        </p:txBody>
      </p:sp>
      <p:grpSp>
        <p:nvGrpSpPr>
          <p:cNvPr id="157704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57729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7705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57706" name="Group 59"/>
          <p:cNvGrpSpPr>
            <a:grpSpLocks/>
          </p:cNvGrpSpPr>
          <p:nvPr/>
        </p:nvGrpSpPr>
        <p:grpSpPr bwMode="auto">
          <a:xfrm>
            <a:off x="763588" y="3754438"/>
            <a:ext cx="4021137" cy="2468562"/>
            <a:chOff x="763588" y="3754438"/>
            <a:chExt cx="4021137" cy="2468562"/>
          </a:xfrm>
        </p:grpSpPr>
        <p:grpSp>
          <p:nvGrpSpPr>
            <p:cNvPr id="157710" name="Group 10"/>
            <p:cNvGrpSpPr>
              <a:grpSpLocks/>
            </p:cNvGrpSpPr>
            <p:nvPr/>
          </p:nvGrpSpPr>
          <p:grpSpPr bwMode="auto">
            <a:xfrm>
              <a:off x="763588" y="3754438"/>
              <a:ext cx="2209800" cy="2468562"/>
              <a:chOff x="-733425" y="3938955"/>
              <a:chExt cx="1504950" cy="1690320"/>
            </a:xfrm>
          </p:grpSpPr>
          <p:sp>
            <p:nvSpPr>
              <p:cNvPr id="88" name="Oval 87"/>
              <p:cNvSpPr/>
              <p:nvPr/>
            </p:nvSpPr>
            <p:spPr>
              <a:xfrm>
                <a:off x="-733425" y="3938955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9" name="Oval 88"/>
              <p:cNvSpPr/>
              <p:nvPr/>
            </p:nvSpPr>
            <p:spPr>
              <a:xfrm>
                <a:off x="-733425" y="5304256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0" name="Straight Connector 89"/>
              <p:cNvCxnSpPr>
                <a:stCxn id="88" idx="2"/>
                <a:endCxn id="89" idx="2"/>
              </p:cNvCxnSpPr>
              <p:nvPr/>
            </p:nvCxnSpPr>
            <p:spPr>
              <a:xfrm>
                <a:off x="-733425" y="4102008"/>
                <a:ext cx="0" cy="1364213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>
                <a:off x="771525" y="4047657"/>
                <a:ext cx="0" cy="14185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7711" name="TextBox 6"/>
            <p:cNvSpPr txBox="1">
              <a:spLocks noChangeArrowheads="1"/>
            </p:cNvSpPr>
            <p:nvPr/>
          </p:nvSpPr>
          <p:spPr bwMode="auto">
            <a:xfrm>
              <a:off x="3352800" y="3902075"/>
              <a:ext cx="14319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main memory</a:t>
              </a: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879475" y="4302125"/>
              <a:ext cx="1970088" cy="12430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3741738" y="4271963"/>
              <a:ext cx="731837" cy="171291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787775" y="4313238"/>
              <a:ext cx="639763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1552575" y="4330700"/>
              <a:ext cx="641350" cy="601663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2</a:t>
              </a: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2200275" y="4335463"/>
              <a:ext cx="639763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895350" y="4938713"/>
              <a:ext cx="641350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2205038" y="4946650"/>
              <a:ext cx="639762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M</a:t>
              </a: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1552575" y="4940300"/>
              <a:ext cx="641350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157720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  <p:sp>
          <p:nvSpPr>
            <p:cNvPr id="157721" name="TextBox 9"/>
            <p:cNvSpPr txBox="1">
              <a:spLocks noChangeArrowheads="1"/>
            </p:cNvSpPr>
            <p:nvPr/>
          </p:nvSpPr>
          <p:spPr bwMode="auto">
            <a:xfrm>
              <a:off x="2989263" y="5025438"/>
              <a:ext cx="750887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Phase II</a:t>
              </a:r>
            </a:p>
          </p:txBody>
        </p:sp>
        <p:cxnSp>
          <p:nvCxnSpPr>
            <p:cNvPr id="85" name="Straight Arrow Connector 84"/>
            <p:cNvCxnSpPr/>
            <p:nvPr/>
          </p:nvCxnSpPr>
          <p:spPr>
            <a:xfrm>
              <a:off x="2849563" y="5005388"/>
              <a:ext cx="89217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>
              <a:off x="4473575" y="5073650"/>
              <a:ext cx="31115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724" name="TextBox 9"/>
            <p:cNvSpPr txBox="1">
              <a:spLocks noChangeArrowheads="1"/>
            </p:cNvSpPr>
            <p:nvPr/>
          </p:nvSpPr>
          <p:spPr bwMode="auto">
            <a:xfrm>
              <a:off x="2922297" y="4558008"/>
              <a:ext cx="83227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One bucket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per time</a:t>
              </a:r>
            </a:p>
          </p:txBody>
        </p:sp>
      </p:grpSp>
      <p:sp>
        <p:nvSpPr>
          <p:cNvPr id="157707" name="TextBox 2"/>
          <p:cNvSpPr txBox="1">
            <a:spLocks noChangeArrowheads="1"/>
          </p:cNvSpPr>
          <p:nvPr/>
        </p:nvSpPr>
        <p:spPr bwMode="auto">
          <a:xfrm>
            <a:off x="6092825" y="1651000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l-GR" altLang="en-US" sz="24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19775" y="2574925"/>
            <a:ext cx="2844800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an entire bucket</a:t>
            </a:r>
          </a:p>
        </p:txBody>
      </p:sp>
      <p:sp>
        <p:nvSpPr>
          <p:cNvPr id="45" name="Rounded Rectangular Callout 44"/>
          <p:cNvSpPr/>
          <p:nvPr/>
        </p:nvSpPr>
        <p:spPr>
          <a:xfrm>
            <a:off x="6240463" y="5322888"/>
            <a:ext cx="2062162" cy="925512"/>
          </a:xfrm>
          <a:prstGeom prst="wedgeRoundRectCallout">
            <a:avLst>
              <a:gd name="adj1" fmla="val -16097"/>
              <a:gd name="adj2" fmla="val -117556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Also work for </a:t>
            </a:r>
            <a:r>
              <a:rPr lang="el-GR" altLang="en-US" sz="16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 if hash is based on the grouping attributes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0759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91A29EF-8E34-46F1-B225-0F9405C2892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974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1926FE0-AD54-48FC-8302-BFEAED8B8BC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5974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9781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5978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5978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5978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5978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978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5979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5978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5978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5978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2724150" y="6337300"/>
            <a:ext cx="62865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9750" name="TextBox 49"/>
          <p:cNvSpPr txBox="1">
            <a:spLocks noChangeArrowheads="1"/>
          </p:cNvSpPr>
          <p:nvPr/>
        </p:nvSpPr>
        <p:spPr bwMode="auto">
          <a:xfrm>
            <a:off x="6624638" y="46736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sp>
        <p:nvSpPr>
          <p:cNvPr id="159751" name="TextBox 23"/>
          <p:cNvSpPr txBox="1">
            <a:spLocks noChangeArrowheads="1"/>
          </p:cNvSpPr>
          <p:nvPr/>
        </p:nvSpPr>
        <p:spPr bwMode="auto">
          <a:xfrm>
            <a:off x="6215063" y="3348038"/>
            <a:ext cx="2109787" cy="18780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</a:t>
            </a:r>
            <a:r>
              <a:rPr lang="en-US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√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3B(R)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7519988" y="4295775"/>
            <a:ext cx="63817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753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59754" name="Group 60"/>
          <p:cNvGrpSpPr>
            <a:grpSpLocks/>
          </p:cNvGrpSpPr>
          <p:nvPr/>
        </p:nvGrpSpPr>
        <p:grpSpPr bwMode="auto">
          <a:xfrm>
            <a:off x="763588" y="3754438"/>
            <a:ext cx="4021137" cy="2468562"/>
            <a:chOff x="763588" y="3754438"/>
            <a:chExt cx="4021137" cy="2468562"/>
          </a:xfrm>
        </p:grpSpPr>
        <p:grpSp>
          <p:nvGrpSpPr>
            <p:cNvPr id="159761" name="Group 10"/>
            <p:cNvGrpSpPr>
              <a:grpSpLocks/>
            </p:cNvGrpSpPr>
            <p:nvPr/>
          </p:nvGrpSpPr>
          <p:grpSpPr bwMode="auto">
            <a:xfrm>
              <a:off x="763588" y="3754438"/>
              <a:ext cx="2209800" cy="2468562"/>
              <a:chOff x="-733425" y="3938955"/>
              <a:chExt cx="1504950" cy="1690320"/>
            </a:xfrm>
          </p:grpSpPr>
          <p:sp>
            <p:nvSpPr>
              <p:cNvPr id="89" name="Oval 88"/>
              <p:cNvSpPr/>
              <p:nvPr/>
            </p:nvSpPr>
            <p:spPr>
              <a:xfrm>
                <a:off x="-733425" y="3938955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0" name="Oval 89"/>
              <p:cNvSpPr/>
              <p:nvPr/>
            </p:nvSpPr>
            <p:spPr>
              <a:xfrm>
                <a:off x="-733425" y="5304256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1" name="Straight Connector 90"/>
              <p:cNvCxnSpPr>
                <a:stCxn id="89" idx="2"/>
                <a:endCxn id="90" idx="2"/>
              </p:cNvCxnSpPr>
              <p:nvPr/>
            </p:nvCxnSpPr>
            <p:spPr>
              <a:xfrm>
                <a:off x="-733425" y="4102008"/>
                <a:ext cx="0" cy="1364213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>
                <a:off x="771525" y="4047657"/>
                <a:ext cx="0" cy="14185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9762" name="TextBox 6"/>
            <p:cNvSpPr txBox="1">
              <a:spLocks noChangeArrowheads="1"/>
            </p:cNvSpPr>
            <p:nvPr/>
          </p:nvSpPr>
          <p:spPr bwMode="auto">
            <a:xfrm>
              <a:off x="3352800" y="3902075"/>
              <a:ext cx="14319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main memory</a:t>
              </a: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879475" y="4302125"/>
              <a:ext cx="1970088" cy="12430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3741738" y="4271963"/>
              <a:ext cx="731837" cy="171291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3787775" y="4313238"/>
              <a:ext cx="639763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1552575" y="4330700"/>
              <a:ext cx="641350" cy="601663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2</a:t>
              </a: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2200275" y="4335463"/>
              <a:ext cx="639763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895350" y="4938713"/>
              <a:ext cx="641350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2205038" y="4946650"/>
              <a:ext cx="639762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M</a:t>
              </a: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1552575" y="4940300"/>
              <a:ext cx="641350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159771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  <p:sp>
          <p:nvSpPr>
            <p:cNvPr id="159772" name="TextBox 9"/>
            <p:cNvSpPr txBox="1">
              <a:spLocks noChangeArrowheads="1"/>
            </p:cNvSpPr>
            <p:nvPr/>
          </p:nvSpPr>
          <p:spPr bwMode="auto">
            <a:xfrm>
              <a:off x="2989263" y="5025438"/>
              <a:ext cx="750887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Phase II</a:t>
              </a:r>
            </a:p>
          </p:txBody>
        </p:sp>
        <p:cxnSp>
          <p:nvCxnSpPr>
            <p:cNvPr id="86" name="Straight Arrow Connector 85"/>
            <p:cNvCxnSpPr/>
            <p:nvPr/>
          </p:nvCxnSpPr>
          <p:spPr>
            <a:xfrm>
              <a:off x="2849563" y="5005388"/>
              <a:ext cx="89217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/>
            <p:nvPr/>
          </p:nvCxnSpPr>
          <p:spPr>
            <a:xfrm>
              <a:off x="4473575" y="5073650"/>
              <a:ext cx="31115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775" name="TextBox 9"/>
            <p:cNvSpPr txBox="1">
              <a:spLocks noChangeArrowheads="1"/>
            </p:cNvSpPr>
            <p:nvPr/>
          </p:nvSpPr>
          <p:spPr bwMode="auto">
            <a:xfrm>
              <a:off x="2922297" y="4558008"/>
              <a:ext cx="83227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One bucket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per time</a:t>
              </a:r>
            </a:p>
          </p:txBody>
        </p:sp>
      </p:grpSp>
      <p:sp>
        <p:nvSpPr>
          <p:cNvPr id="159755" name="TextBox 2"/>
          <p:cNvSpPr txBox="1">
            <a:spLocks noChangeArrowheads="1"/>
          </p:cNvSpPr>
          <p:nvPr/>
        </p:nvSpPr>
        <p:spPr bwMode="auto">
          <a:xfrm>
            <a:off x="6092825" y="1651000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819775" y="2574925"/>
            <a:ext cx="2844800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an entire bucket</a:t>
            </a:r>
          </a:p>
        </p:txBody>
      </p:sp>
      <p:sp>
        <p:nvSpPr>
          <p:cNvPr id="97" name="Rounded Rectangular Callout 96"/>
          <p:cNvSpPr/>
          <p:nvPr/>
        </p:nvSpPr>
        <p:spPr>
          <a:xfrm>
            <a:off x="6319838" y="5595938"/>
            <a:ext cx="2062162" cy="627062"/>
          </a:xfrm>
          <a:prstGeom prst="wedgeRoundRectCallout">
            <a:avLst>
              <a:gd name="adj1" fmla="val -10070"/>
              <a:gd name="adj2" fmla="val -104801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Assume a good </a:t>
            </a:r>
          </a:p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hash function</a:t>
            </a:r>
          </a:p>
        </p:txBody>
      </p:sp>
      <p:grpSp>
        <p:nvGrpSpPr>
          <p:cNvPr id="159758" name="Group 100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59759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103" name="Straight Connector 102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339440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DF9A7FF-5560-4F72-8F87-AF1AAB3E33E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179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BB5EA0C-DE7F-4131-BD7B-D5666B373AA8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6179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61825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61826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61828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61831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1832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61833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61829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61830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61827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61797" name="TextBox 49"/>
          <p:cNvSpPr txBox="1">
            <a:spLocks noChangeArrowheads="1"/>
          </p:cNvSpPr>
          <p:nvPr/>
        </p:nvSpPr>
        <p:spPr bwMode="auto">
          <a:xfrm>
            <a:off x="6624638" y="46736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grpSp>
        <p:nvGrpSpPr>
          <p:cNvPr id="161798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61817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61818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61819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61820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61821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61822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61802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1803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61805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1812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grpSp>
        <p:nvGrpSpPr>
          <p:cNvPr id="161807" name="Group 46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61809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49" name="Straight Connector 48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1808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</p:spTree>
    <p:extLst>
      <p:ext uri="{BB962C8B-B14F-4D97-AF65-F5344CB8AC3E}">
        <p14:creationId xmlns:p14="http://schemas.microsoft.com/office/powerpoint/2010/main" val="14023057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529DAD9-6BB6-448C-84CD-220E96CF844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4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C67F26D-13EC-4879-B4D8-E91D03DC6D0A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6384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6387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6387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6387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6388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388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6388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6388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6388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6387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63845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63868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63869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63870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63871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63872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63873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63849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850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cxnSp>
        <p:nvCxnSpPr>
          <p:cNvPr id="83" name="Straight Arrow Connector 82"/>
          <p:cNvCxnSpPr/>
          <p:nvPr/>
        </p:nvCxnSpPr>
        <p:spPr>
          <a:xfrm>
            <a:off x="2973388" y="4537075"/>
            <a:ext cx="76835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flipH="1" flipV="1">
            <a:off x="2973388" y="5711825"/>
            <a:ext cx="768350" cy="11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55" name="TextBox 38"/>
          <p:cNvSpPr txBox="1">
            <a:spLocks noChangeArrowheads="1"/>
          </p:cNvSpPr>
          <p:nvPr/>
        </p:nvSpPr>
        <p:spPr bwMode="auto">
          <a:xfrm>
            <a:off x="3017838" y="4975225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87" name="Arc 86"/>
          <p:cNvSpPr/>
          <p:nvPr/>
        </p:nvSpPr>
        <p:spPr>
          <a:xfrm>
            <a:off x="3443288" y="4537075"/>
            <a:ext cx="579437" cy="1174750"/>
          </a:xfrm>
          <a:prstGeom prst="arc">
            <a:avLst>
              <a:gd name="adj1" fmla="val 16200000"/>
              <a:gd name="adj2" fmla="val 5210107"/>
            </a:avLst>
          </a:prstGeom>
          <a:ln w="38100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63857" name="Group 46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63862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49" name="Straight Connector 48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858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63859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66" name="Rectangle 6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3861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42760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776663" y="4311650"/>
            <a:ext cx="661987" cy="2349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778250" y="4587875"/>
            <a:ext cx="661988" cy="2349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3771900" y="4864100"/>
            <a:ext cx="660400" cy="2349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3773488" y="5140325"/>
            <a:ext cx="660400" cy="2349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3775075" y="5426075"/>
            <a:ext cx="660400" cy="2349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3775075" y="5705475"/>
            <a:ext cx="661988" cy="2349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589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594C0A-809A-46E4-9C00-6917447DE789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5898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685392E-E5CA-4537-808A-A98945FABA7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65899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6593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6593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6593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6594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594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6594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6594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6594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6593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65900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65928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65929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65930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65931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65932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65933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65904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5905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165907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65908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65922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9" name="Straight Arrow Connector 58"/>
          <p:cNvCxnSpPr/>
          <p:nvPr/>
        </p:nvCxnSpPr>
        <p:spPr>
          <a:xfrm>
            <a:off x="2973388" y="4537075"/>
            <a:ext cx="76835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H="1" flipV="1">
            <a:off x="2973388" y="5711825"/>
            <a:ext cx="768350" cy="11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Arc 60"/>
          <p:cNvSpPr/>
          <p:nvPr/>
        </p:nvSpPr>
        <p:spPr>
          <a:xfrm>
            <a:off x="3443288" y="4537075"/>
            <a:ext cx="579437" cy="1174750"/>
          </a:xfrm>
          <a:prstGeom prst="arc">
            <a:avLst>
              <a:gd name="adj1" fmla="val 16200000"/>
              <a:gd name="adj2" fmla="val 5210107"/>
            </a:avLst>
          </a:prstGeom>
          <a:ln w="38100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65912" name="Group 65"/>
          <p:cNvGrpSpPr>
            <a:grpSpLocks/>
          </p:cNvGrpSpPr>
          <p:nvPr/>
        </p:nvGrpSpPr>
        <p:grpSpPr bwMode="auto">
          <a:xfrm>
            <a:off x="887413" y="4302125"/>
            <a:ext cx="1962150" cy="947738"/>
            <a:chOff x="879475" y="4302125"/>
            <a:chExt cx="1970088" cy="1244851"/>
          </a:xfrm>
        </p:grpSpPr>
        <p:sp>
          <p:nvSpPr>
            <p:cNvPr id="67" name="Rectangle 66"/>
            <p:cNvSpPr/>
            <p:nvPr/>
          </p:nvSpPr>
          <p:spPr>
            <a:xfrm>
              <a:off x="879475" y="4302125"/>
              <a:ext cx="1970088" cy="12427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895414" y="4587795"/>
              <a:ext cx="635975" cy="344053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1553704" y="4654520"/>
              <a:ext cx="639163" cy="277328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2</a:t>
              </a: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2200836" y="4460598"/>
              <a:ext cx="639163" cy="475420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895414" y="5161218"/>
              <a:ext cx="640757" cy="377418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2205618" y="5050704"/>
              <a:ext cx="639162" cy="496272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M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552110" y="5242540"/>
              <a:ext cx="640757" cy="298180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165921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165913" name="TextBox 38"/>
          <p:cNvSpPr txBox="1">
            <a:spLocks noChangeArrowheads="1"/>
          </p:cNvSpPr>
          <p:nvPr/>
        </p:nvSpPr>
        <p:spPr bwMode="auto">
          <a:xfrm>
            <a:off x="3017838" y="4975225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</p:spTree>
    <p:extLst>
      <p:ext uri="{BB962C8B-B14F-4D97-AF65-F5344CB8AC3E}">
        <p14:creationId xmlns:p14="http://schemas.microsoft.com/office/powerpoint/2010/main" val="12963542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776663" y="4311650"/>
            <a:ext cx="661987" cy="2349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778250" y="4587875"/>
            <a:ext cx="661988" cy="2349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3771900" y="4864100"/>
            <a:ext cx="660400" cy="2349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3773488" y="5140325"/>
            <a:ext cx="660400" cy="2349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3775075" y="5426075"/>
            <a:ext cx="660400" cy="2349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3775075" y="5705475"/>
            <a:ext cx="661988" cy="2349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794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ECC951D-4F1D-490C-B3A7-B21A0FCD255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7946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E0EA847-7606-430E-B3F3-148CED456FD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67947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67991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67992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67994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67997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7998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67999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67995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67996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67993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67948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67983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67984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67985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67986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67987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67988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67952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7953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7955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67956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67977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9" name="Straight Arrow Connector 58"/>
          <p:cNvCxnSpPr/>
          <p:nvPr/>
        </p:nvCxnSpPr>
        <p:spPr>
          <a:xfrm>
            <a:off x="2973388" y="4537075"/>
            <a:ext cx="76835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H="1" flipV="1">
            <a:off x="2973388" y="5711825"/>
            <a:ext cx="768350" cy="11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Arc 60"/>
          <p:cNvSpPr/>
          <p:nvPr/>
        </p:nvSpPr>
        <p:spPr>
          <a:xfrm>
            <a:off x="3443288" y="4537075"/>
            <a:ext cx="579437" cy="1174750"/>
          </a:xfrm>
          <a:prstGeom prst="arc">
            <a:avLst>
              <a:gd name="adj1" fmla="val 16200000"/>
              <a:gd name="adj2" fmla="val 5210107"/>
            </a:avLst>
          </a:prstGeom>
          <a:ln w="38100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67960" name="Group 65"/>
          <p:cNvGrpSpPr>
            <a:grpSpLocks/>
          </p:cNvGrpSpPr>
          <p:nvPr/>
        </p:nvGrpSpPr>
        <p:grpSpPr bwMode="auto">
          <a:xfrm>
            <a:off x="887413" y="4302125"/>
            <a:ext cx="1962150" cy="947738"/>
            <a:chOff x="879475" y="4302125"/>
            <a:chExt cx="1970088" cy="1244851"/>
          </a:xfrm>
        </p:grpSpPr>
        <p:sp>
          <p:nvSpPr>
            <p:cNvPr id="67" name="Rectangle 66"/>
            <p:cNvSpPr/>
            <p:nvPr/>
          </p:nvSpPr>
          <p:spPr>
            <a:xfrm>
              <a:off x="879475" y="4302125"/>
              <a:ext cx="1970088" cy="12427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895414" y="4343829"/>
              <a:ext cx="635975" cy="588020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1553704" y="4343829"/>
              <a:ext cx="639163" cy="588020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2</a:t>
              </a: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2200836" y="4343829"/>
              <a:ext cx="639163" cy="592190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895414" y="4973552"/>
              <a:ext cx="640757" cy="565083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2205618" y="4973552"/>
              <a:ext cx="639162" cy="573424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M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552110" y="4973552"/>
              <a:ext cx="640757" cy="567168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167976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167961" name="TextBox 38"/>
          <p:cNvSpPr txBox="1">
            <a:spLocks noChangeArrowheads="1"/>
          </p:cNvSpPr>
          <p:nvPr/>
        </p:nvSpPr>
        <p:spPr bwMode="auto">
          <a:xfrm>
            <a:off x="3017838" y="4975225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83" name="Rectangle 82"/>
          <p:cNvSpPr/>
          <p:nvPr/>
        </p:nvSpPr>
        <p:spPr>
          <a:xfrm>
            <a:off x="903288" y="5381625"/>
            <a:ext cx="617537" cy="2381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558925" y="5400675"/>
            <a:ext cx="620713" cy="21907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203450" y="5492750"/>
            <a:ext cx="620713" cy="1285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7" name="Rectangle 86"/>
          <p:cNvSpPr/>
          <p:nvPr/>
        </p:nvSpPr>
        <p:spPr>
          <a:xfrm>
            <a:off x="903288" y="5691188"/>
            <a:ext cx="622300" cy="23018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89163" y="5699125"/>
            <a:ext cx="642937" cy="23653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89" name="Rectangle 88"/>
          <p:cNvSpPr/>
          <p:nvPr/>
        </p:nvSpPr>
        <p:spPr>
          <a:xfrm>
            <a:off x="1557338" y="5754688"/>
            <a:ext cx="622300" cy="16827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67968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9700605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998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0A9CD4C-454C-4575-AF65-9EB9618F41F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9988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2ADFC2F-A251-4311-96D3-63B72B179FC7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69989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7003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7003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7003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7003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003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7003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7003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7003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7003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69990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70022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70023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70024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70025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70026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70027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69994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9995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9997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69998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70016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9999" name="Group 65"/>
          <p:cNvGrpSpPr>
            <a:grpSpLocks/>
          </p:cNvGrpSpPr>
          <p:nvPr/>
        </p:nvGrpSpPr>
        <p:grpSpPr bwMode="auto">
          <a:xfrm>
            <a:off x="887413" y="4302125"/>
            <a:ext cx="1962150" cy="947738"/>
            <a:chOff x="879475" y="4302125"/>
            <a:chExt cx="1970088" cy="1244851"/>
          </a:xfrm>
        </p:grpSpPr>
        <p:sp>
          <p:nvSpPr>
            <p:cNvPr id="67" name="Rectangle 66"/>
            <p:cNvSpPr/>
            <p:nvPr/>
          </p:nvSpPr>
          <p:spPr>
            <a:xfrm>
              <a:off x="879475" y="4302125"/>
              <a:ext cx="1970088" cy="12427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895414" y="4343829"/>
              <a:ext cx="635975" cy="588020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1553704" y="4343829"/>
              <a:ext cx="639163" cy="588020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2</a:t>
              </a: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2200836" y="4343829"/>
              <a:ext cx="639163" cy="592190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895414" y="4973552"/>
              <a:ext cx="640757" cy="565083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2205618" y="4973552"/>
              <a:ext cx="639162" cy="573424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M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552110" y="4973552"/>
              <a:ext cx="640757" cy="567168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170015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83" name="Rectangle 82"/>
          <p:cNvSpPr/>
          <p:nvPr/>
        </p:nvSpPr>
        <p:spPr>
          <a:xfrm>
            <a:off x="903288" y="5321300"/>
            <a:ext cx="617537" cy="2984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558925" y="5302250"/>
            <a:ext cx="620713" cy="31750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203450" y="5319713"/>
            <a:ext cx="620713" cy="3016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7" name="Rectangle 86"/>
          <p:cNvSpPr/>
          <p:nvPr/>
        </p:nvSpPr>
        <p:spPr>
          <a:xfrm>
            <a:off x="903288" y="5646738"/>
            <a:ext cx="622300" cy="2746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89163" y="5641975"/>
            <a:ext cx="642937" cy="2936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89" name="Rectangle 88"/>
          <p:cNvSpPr/>
          <p:nvPr/>
        </p:nvSpPr>
        <p:spPr>
          <a:xfrm>
            <a:off x="1557338" y="5646738"/>
            <a:ext cx="622300" cy="2762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70006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170007" name="TextBox 9"/>
          <p:cNvSpPr txBox="1">
            <a:spLocks noChangeArrowheads="1"/>
          </p:cNvSpPr>
          <p:nvPr/>
        </p:nvSpPr>
        <p:spPr bwMode="auto">
          <a:xfrm>
            <a:off x="3017838" y="4826000"/>
            <a:ext cx="6937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End of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</p:spTree>
    <p:extLst>
      <p:ext uri="{BB962C8B-B14F-4D97-AF65-F5344CB8AC3E}">
        <p14:creationId xmlns:p14="http://schemas.microsoft.com/office/powerpoint/2010/main" val="25340567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203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F2F4654-82DE-4A0D-B80D-2CCD6454D26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2036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A5F5D21-CDC5-43EB-AB51-1DE2E06EA26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72037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7208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7208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7208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7208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208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7208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7208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7208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7208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72038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72072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72073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72074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72075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72076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72077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72042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2043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2045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72046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72066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2047" name="Group 65"/>
          <p:cNvGrpSpPr>
            <a:grpSpLocks/>
          </p:cNvGrpSpPr>
          <p:nvPr/>
        </p:nvGrpSpPr>
        <p:grpSpPr bwMode="auto">
          <a:xfrm>
            <a:off x="887413" y="4302125"/>
            <a:ext cx="1962150" cy="947738"/>
            <a:chOff x="879475" y="4302125"/>
            <a:chExt cx="1970088" cy="1244851"/>
          </a:xfrm>
        </p:grpSpPr>
        <p:sp>
          <p:nvSpPr>
            <p:cNvPr id="67" name="Rectangle 66"/>
            <p:cNvSpPr/>
            <p:nvPr/>
          </p:nvSpPr>
          <p:spPr>
            <a:xfrm>
              <a:off x="879475" y="4302125"/>
              <a:ext cx="1970088" cy="12427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895414" y="4343829"/>
              <a:ext cx="635975" cy="588020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1553704" y="4343829"/>
              <a:ext cx="639163" cy="588020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2</a:t>
              </a: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2200836" y="4343829"/>
              <a:ext cx="639163" cy="592190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895414" y="4973552"/>
              <a:ext cx="640757" cy="565083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2205618" y="4973552"/>
              <a:ext cx="639162" cy="573424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M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552110" y="4973552"/>
              <a:ext cx="640757" cy="567168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172065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83" name="Rectangle 82"/>
          <p:cNvSpPr/>
          <p:nvPr/>
        </p:nvSpPr>
        <p:spPr>
          <a:xfrm>
            <a:off x="903288" y="5321300"/>
            <a:ext cx="617537" cy="2984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558925" y="5302250"/>
            <a:ext cx="620713" cy="31750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203450" y="5319713"/>
            <a:ext cx="620713" cy="3016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7" name="Rectangle 86"/>
          <p:cNvSpPr/>
          <p:nvPr/>
        </p:nvSpPr>
        <p:spPr>
          <a:xfrm>
            <a:off x="903288" y="5646738"/>
            <a:ext cx="622300" cy="2746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89163" y="5641975"/>
            <a:ext cx="642937" cy="2936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89" name="Rectangle 88"/>
          <p:cNvSpPr/>
          <p:nvPr/>
        </p:nvSpPr>
        <p:spPr>
          <a:xfrm>
            <a:off x="1557338" y="5646738"/>
            <a:ext cx="622300" cy="2762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72054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172055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1466850" y="4625975"/>
            <a:ext cx="2601913" cy="42386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V="1">
            <a:off x="1449388" y="5264150"/>
            <a:ext cx="2619375" cy="2222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55450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4083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26AF36F-BED2-48C0-89BE-BE8A88F1FF0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084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8A9DDE1-5D2A-4965-AA91-31EBDB067288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74085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7412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7413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7413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7413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413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7413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7413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7413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7413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74086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74121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74122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74123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74124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74125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74126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74090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4091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4093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74094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74115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095" name="Group 65"/>
          <p:cNvGrpSpPr>
            <a:grpSpLocks/>
          </p:cNvGrpSpPr>
          <p:nvPr/>
        </p:nvGrpSpPr>
        <p:grpSpPr bwMode="auto">
          <a:xfrm>
            <a:off x="887413" y="4302125"/>
            <a:ext cx="1962150" cy="947738"/>
            <a:chOff x="879475" y="4302125"/>
            <a:chExt cx="1970088" cy="1244851"/>
          </a:xfrm>
        </p:grpSpPr>
        <p:sp>
          <p:nvSpPr>
            <p:cNvPr id="67" name="Rectangle 66"/>
            <p:cNvSpPr/>
            <p:nvPr/>
          </p:nvSpPr>
          <p:spPr>
            <a:xfrm>
              <a:off x="879475" y="4302125"/>
              <a:ext cx="1970088" cy="12427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895414" y="4343829"/>
              <a:ext cx="635975" cy="588020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1553704" y="4343829"/>
              <a:ext cx="639163" cy="588020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2</a:t>
              </a: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2200836" y="4343829"/>
              <a:ext cx="639163" cy="592190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895414" y="4973552"/>
              <a:ext cx="640757" cy="565083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2205618" y="4973552"/>
              <a:ext cx="639162" cy="573424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M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552110" y="4973552"/>
              <a:ext cx="640757" cy="567168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174114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83" name="Rectangle 82"/>
          <p:cNvSpPr/>
          <p:nvPr/>
        </p:nvSpPr>
        <p:spPr>
          <a:xfrm>
            <a:off x="903288" y="5321300"/>
            <a:ext cx="617537" cy="2984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558925" y="5302250"/>
            <a:ext cx="620713" cy="31750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203450" y="5319713"/>
            <a:ext cx="620713" cy="3016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7" name="Rectangle 86"/>
          <p:cNvSpPr/>
          <p:nvPr/>
        </p:nvSpPr>
        <p:spPr>
          <a:xfrm>
            <a:off x="903288" y="5646738"/>
            <a:ext cx="622300" cy="2746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89163" y="5641975"/>
            <a:ext cx="642937" cy="2936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89" name="Rectangle 88"/>
          <p:cNvSpPr/>
          <p:nvPr/>
        </p:nvSpPr>
        <p:spPr>
          <a:xfrm>
            <a:off x="1557338" y="5646738"/>
            <a:ext cx="622300" cy="2762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74102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174103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1466850" y="4625975"/>
            <a:ext cx="2601913" cy="42386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V="1">
            <a:off x="1449388" y="5264150"/>
            <a:ext cx="2619375" cy="2222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ounded Rectangular Callout 56"/>
          <p:cNvSpPr/>
          <p:nvPr/>
        </p:nvSpPr>
        <p:spPr>
          <a:xfrm>
            <a:off x="5942013" y="4624388"/>
            <a:ext cx="2478087" cy="1109662"/>
          </a:xfrm>
          <a:prstGeom prst="wedgeRoundRectCallout">
            <a:avLst>
              <a:gd name="adj1" fmla="val -101799"/>
              <a:gd name="adj2" fmla="val -31955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Again we can apply the one-pass algorithm if the smaller bucket can fit M</a:t>
            </a:r>
          </a:p>
        </p:txBody>
      </p:sp>
    </p:spTree>
    <p:extLst>
      <p:ext uri="{BB962C8B-B14F-4D97-AF65-F5344CB8AC3E}">
        <p14:creationId xmlns:p14="http://schemas.microsoft.com/office/powerpoint/2010/main" val="23911630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6131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0C00C56-7466-47AD-994B-EBC5FC7F1EE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6132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E960670-D554-4CC0-89A3-B4F9FC280F9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76133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7617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7618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7618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7618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618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7618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7618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7618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7618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76134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76171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76172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76173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76174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76175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76176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76138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6139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6141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76142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76165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Rectangle 66"/>
          <p:cNvSpPr/>
          <p:nvPr/>
        </p:nvSpPr>
        <p:spPr>
          <a:xfrm>
            <a:off x="887413" y="4302125"/>
            <a:ext cx="1962150" cy="946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903288" y="4484688"/>
            <a:ext cx="633412" cy="296862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69" name="Rectangle 68"/>
          <p:cNvSpPr/>
          <p:nvPr/>
        </p:nvSpPr>
        <p:spPr>
          <a:xfrm>
            <a:off x="1558925" y="4333875"/>
            <a:ext cx="636588" cy="4476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70" name="Rectangle 69"/>
          <p:cNvSpPr/>
          <p:nvPr/>
        </p:nvSpPr>
        <p:spPr>
          <a:xfrm>
            <a:off x="2203450" y="4333875"/>
            <a:ext cx="636588" cy="4508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71" name="Rectangle 70"/>
          <p:cNvSpPr/>
          <p:nvPr/>
        </p:nvSpPr>
        <p:spPr>
          <a:xfrm>
            <a:off x="903288" y="4813300"/>
            <a:ext cx="638175" cy="43021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208213" y="4813300"/>
            <a:ext cx="636587" cy="43656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73" name="Rectangle 72"/>
          <p:cNvSpPr/>
          <p:nvPr/>
        </p:nvSpPr>
        <p:spPr>
          <a:xfrm>
            <a:off x="1557338" y="4813300"/>
            <a:ext cx="638175" cy="43180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76150" name="TextBox 49"/>
          <p:cNvSpPr txBox="1">
            <a:spLocks noChangeArrowheads="1"/>
          </p:cNvSpPr>
          <p:nvPr/>
        </p:nvSpPr>
        <p:spPr bwMode="auto">
          <a:xfrm>
            <a:off x="1733550" y="4625975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776663" y="4833938"/>
            <a:ext cx="658812" cy="10493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558925" y="5302250"/>
            <a:ext cx="620713" cy="31750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203450" y="5319713"/>
            <a:ext cx="620713" cy="3016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7" name="Rectangle 86"/>
          <p:cNvSpPr/>
          <p:nvPr/>
        </p:nvSpPr>
        <p:spPr>
          <a:xfrm>
            <a:off x="903288" y="5646738"/>
            <a:ext cx="622300" cy="2746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89163" y="5641975"/>
            <a:ext cx="642937" cy="2936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89" name="Rectangle 88"/>
          <p:cNvSpPr/>
          <p:nvPr/>
        </p:nvSpPr>
        <p:spPr>
          <a:xfrm>
            <a:off x="1557338" y="5646738"/>
            <a:ext cx="622300" cy="2762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76157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176158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748088" y="4484688"/>
            <a:ext cx="184150" cy="2571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Rounded Rectangular Callout 58"/>
          <p:cNvSpPr/>
          <p:nvPr/>
        </p:nvSpPr>
        <p:spPr>
          <a:xfrm>
            <a:off x="5942013" y="4624388"/>
            <a:ext cx="2478087" cy="1109662"/>
          </a:xfrm>
          <a:prstGeom prst="wedgeRoundRectCallout">
            <a:avLst>
              <a:gd name="adj1" fmla="val -101799"/>
              <a:gd name="adj2" fmla="val -31955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Again we can apply the one-pass algorithm if the smaller bucket can fit M</a:t>
            </a:r>
          </a:p>
        </p:txBody>
      </p:sp>
      <p:sp>
        <p:nvSpPr>
          <p:cNvPr id="3" name="Freeform 2"/>
          <p:cNvSpPr/>
          <p:nvPr/>
        </p:nvSpPr>
        <p:spPr>
          <a:xfrm>
            <a:off x="1252538" y="4144963"/>
            <a:ext cx="2459037" cy="427037"/>
          </a:xfrm>
          <a:custGeom>
            <a:avLst/>
            <a:gdLst>
              <a:gd name="connsiteX0" fmla="*/ 0 w 2459115"/>
              <a:gd name="connsiteY0" fmla="*/ 346925 h 426824"/>
              <a:gd name="connsiteX1" fmla="*/ 1198486 w 2459115"/>
              <a:gd name="connsiteY1" fmla="*/ 696 h 426824"/>
              <a:gd name="connsiteX2" fmla="*/ 2459115 w 2459115"/>
              <a:gd name="connsiteY2" fmla="*/ 426824 h 42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15" h="426824">
                <a:moveTo>
                  <a:pt x="0" y="346925"/>
                </a:moveTo>
                <a:cubicBezTo>
                  <a:pt x="394317" y="167152"/>
                  <a:pt x="788634" y="-12621"/>
                  <a:pt x="1198486" y="696"/>
                </a:cubicBezTo>
                <a:cubicBezTo>
                  <a:pt x="1608339" y="14012"/>
                  <a:pt x="2033727" y="220418"/>
                  <a:pt x="2459115" y="426824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3521075" y="4483100"/>
            <a:ext cx="234950" cy="10636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Freeform 80"/>
          <p:cNvSpPr/>
          <p:nvPr/>
        </p:nvSpPr>
        <p:spPr>
          <a:xfrm flipV="1">
            <a:off x="1244600" y="5443538"/>
            <a:ext cx="2459038" cy="600075"/>
          </a:xfrm>
          <a:custGeom>
            <a:avLst/>
            <a:gdLst>
              <a:gd name="connsiteX0" fmla="*/ 0 w 2459115"/>
              <a:gd name="connsiteY0" fmla="*/ 346925 h 426824"/>
              <a:gd name="connsiteX1" fmla="*/ 1198486 w 2459115"/>
              <a:gd name="connsiteY1" fmla="*/ 696 h 426824"/>
              <a:gd name="connsiteX2" fmla="*/ 2459115 w 2459115"/>
              <a:gd name="connsiteY2" fmla="*/ 426824 h 42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15" h="426824">
                <a:moveTo>
                  <a:pt x="0" y="346925"/>
                </a:moveTo>
                <a:cubicBezTo>
                  <a:pt x="394317" y="167152"/>
                  <a:pt x="788634" y="-12621"/>
                  <a:pt x="1198486" y="696"/>
                </a:cubicBezTo>
                <a:cubicBezTo>
                  <a:pt x="1608339" y="14012"/>
                  <a:pt x="2033727" y="220418"/>
                  <a:pt x="2459115" y="426824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2" name="Straight Arrow Connector 81"/>
          <p:cNvCxnSpPr/>
          <p:nvPr/>
        </p:nvCxnSpPr>
        <p:spPr>
          <a:xfrm flipV="1">
            <a:off x="3529013" y="5426075"/>
            <a:ext cx="220662" cy="139700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34233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8179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7C9CA72-A507-4503-AF18-12EF34D4F0F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8180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B82806E-6020-4DDF-93CD-37D2BE9CFFC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78181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78227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78228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78230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78233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8234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78235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78231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78232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78229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78182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78219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78220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78221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78222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78223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78224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78186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8187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8189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78190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78213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Rectangle 66"/>
          <p:cNvSpPr/>
          <p:nvPr/>
        </p:nvSpPr>
        <p:spPr>
          <a:xfrm>
            <a:off x="887413" y="4302125"/>
            <a:ext cx="1962150" cy="946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903288" y="4484688"/>
            <a:ext cx="633412" cy="296862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69" name="Rectangle 68"/>
          <p:cNvSpPr/>
          <p:nvPr/>
        </p:nvSpPr>
        <p:spPr>
          <a:xfrm>
            <a:off x="1558925" y="4333875"/>
            <a:ext cx="636588" cy="4476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70" name="Rectangle 69"/>
          <p:cNvSpPr/>
          <p:nvPr/>
        </p:nvSpPr>
        <p:spPr>
          <a:xfrm>
            <a:off x="2203450" y="4333875"/>
            <a:ext cx="636588" cy="4508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71" name="Rectangle 70"/>
          <p:cNvSpPr/>
          <p:nvPr/>
        </p:nvSpPr>
        <p:spPr>
          <a:xfrm>
            <a:off x="903288" y="4813300"/>
            <a:ext cx="638175" cy="43021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208213" y="4813300"/>
            <a:ext cx="636587" cy="43656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73" name="Rectangle 72"/>
          <p:cNvSpPr/>
          <p:nvPr/>
        </p:nvSpPr>
        <p:spPr>
          <a:xfrm>
            <a:off x="1557338" y="4813300"/>
            <a:ext cx="638175" cy="43180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78198" name="TextBox 49"/>
          <p:cNvSpPr txBox="1">
            <a:spLocks noChangeArrowheads="1"/>
          </p:cNvSpPr>
          <p:nvPr/>
        </p:nvSpPr>
        <p:spPr bwMode="auto">
          <a:xfrm>
            <a:off x="1733550" y="4625975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776663" y="4833938"/>
            <a:ext cx="658812" cy="10493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558925" y="5302250"/>
            <a:ext cx="620713" cy="31750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203450" y="5319713"/>
            <a:ext cx="620713" cy="3016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7" name="Rectangle 86"/>
          <p:cNvSpPr/>
          <p:nvPr/>
        </p:nvSpPr>
        <p:spPr>
          <a:xfrm>
            <a:off x="903288" y="5646738"/>
            <a:ext cx="622300" cy="2746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89163" y="5641975"/>
            <a:ext cx="642937" cy="2936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89" name="Rectangle 88"/>
          <p:cNvSpPr/>
          <p:nvPr/>
        </p:nvSpPr>
        <p:spPr>
          <a:xfrm>
            <a:off x="1557338" y="5646738"/>
            <a:ext cx="622300" cy="2762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78205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178206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748088" y="4484688"/>
            <a:ext cx="184150" cy="2571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1252538" y="4144963"/>
            <a:ext cx="2459037" cy="427037"/>
          </a:xfrm>
          <a:custGeom>
            <a:avLst/>
            <a:gdLst>
              <a:gd name="connsiteX0" fmla="*/ 0 w 2459115"/>
              <a:gd name="connsiteY0" fmla="*/ 346925 h 426824"/>
              <a:gd name="connsiteX1" fmla="*/ 1198486 w 2459115"/>
              <a:gd name="connsiteY1" fmla="*/ 696 h 426824"/>
              <a:gd name="connsiteX2" fmla="*/ 2459115 w 2459115"/>
              <a:gd name="connsiteY2" fmla="*/ 426824 h 42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15" h="426824">
                <a:moveTo>
                  <a:pt x="0" y="346925"/>
                </a:moveTo>
                <a:cubicBezTo>
                  <a:pt x="394317" y="167152"/>
                  <a:pt x="788634" y="-12621"/>
                  <a:pt x="1198486" y="696"/>
                </a:cubicBezTo>
                <a:cubicBezTo>
                  <a:pt x="1608339" y="14012"/>
                  <a:pt x="2033727" y="220418"/>
                  <a:pt x="2459115" y="426824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3521075" y="4483100"/>
            <a:ext cx="234950" cy="10636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Freeform 80"/>
          <p:cNvSpPr/>
          <p:nvPr/>
        </p:nvSpPr>
        <p:spPr>
          <a:xfrm flipV="1">
            <a:off x="1244600" y="5443538"/>
            <a:ext cx="2459038" cy="600075"/>
          </a:xfrm>
          <a:custGeom>
            <a:avLst/>
            <a:gdLst>
              <a:gd name="connsiteX0" fmla="*/ 0 w 2459115"/>
              <a:gd name="connsiteY0" fmla="*/ 346925 h 426824"/>
              <a:gd name="connsiteX1" fmla="*/ 1198486 w 2459115"/>
              <a:gd name="connsiteY1" fmla="*/ 696 h 426824"/>
              <a:gd name="connsiteX2" fmla="*/ 2459115 w 2459115"/>
              <a:gd name="connsiteY2" fmla="*/ 426824 h 42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15" h="426824">
                <a:moveTo>
                  <a:pt x="0" y="346925"/>
                </a:moveTo>
                <a:cubicBezTo>
                  <a:pt x="394317" y="167152"/>
                  <a:pt x="788634" y="-12621"/>
                  <a:pt x="1198486" y="696"/>
                </a:cubicBezTo>
                <a:cubicBezTo>
                  <a:pt x="1608339" y="14012"/>
                  <a:pt x="2033727" y="220418"/>
                  <a:pt x="2459115" y="426824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2" name="Straight Arrow Connector 81"/>
          <p:cNvCxnSpPr/>
          <p:nvPr/>
        </p:nvCxnSpPr>
        <p:spPr>
          <a:xfrm flipV="1">
            <a:off x="3529013" y="5426075"/>
            <a:ext cx="220662" cy="139700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789613" y="3371850"/>
            <a:ext cx="2954337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</p:spTree>
    <p:extLst>
      <p:ext uri="{BB962C8B-B14F-4D97-AF65-F5344CB8AC3E}">
        <p14:creationId xmlns:p14="http://schemas.microsoft.com/office/powerpoint/2010/main" val="32146899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022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7F22C74-8620-41D2-A81D-933541B4E02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0228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5F544D4-7742-43A5-AA51-102DB98C2B51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80229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8027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8027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8027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8028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028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8028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0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8028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8028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8027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80230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80268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80269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80270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80271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80272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FF0000"/>
                    </a:solidFill>
                  </a:rPr>
                  <a:t>C</a:t>
                </a:r>
              </a:p>
            </p:txBody>
          </p:sp>
          <p:sp>
            <p:nvSpPr>
              <p:cNvPr id="180273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80234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0235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0237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80238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80262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Rectangle 66"/>
          <p:cNvSpPr/>
          <p:nvPr/>
        </p:nvSpPr>
        <p:spPr>
          <a:xfrm>
            <a:off x="887413" y="4302125"/>
            <a:ext cx="1962150" cy="946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903288" y="4484688"/>
            <a:ext cx="633412" cy="296862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69" name="Rectangle 68"/>
          <p:cNvSpPr/>
          <p:nvPr/>
        </p:nvSpPr>
        <p:spPr>
          <a:xfrm>
            <a:off x="1558925" y="4333875"/>
            <a:ext cx="636588" cy="4476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70" name="Rectangle 69"/>
          <p:cNvSpPr/>
          <p:nvPr/>
        </p:nvSpPr>
        <p:spPr>
          <a:xfrm>
            <a:off x="2203450" y="4333875"/>
            <a:ext cx="636588" cy="4508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71" name="Rectangle 70"/>
          <p:cNvSpPr/>
          <p:nvPr/>
        </p:nvSpPr>
        <p:spPr>
          <a:xfrm>
            <a:off x="903288" y="4813300"/>
            <a:ext cx="638175" cy="43021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208213" y="4813300"/>
            <a:ext cx="636587" cy="43656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73" name="Rectangle 72"/>
          <p:cNvSpPr/>
          <p:nvPr/>
        </p:nvSpPr>
        <p:spPr>
          <a:xfrm>
            <a:off x="1557338" y="4813300"/>
            <a:ext cx="638175" cy="43180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80246" name="TextBox 49"/>
          <p:cNvSpPr txBox="1">
            <a:spLocks noChangeArrowheads="1"/>
          </p:cNvSpPr>
          <p:nvPr/>
        </p:nvSpPr>
        <p:spPr bwMode="auto">
          <a:xfrm>
            <a:off x="1733550" y="4625975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776663" y="4833938"/>
            <a:ext cx="658812" cy="10493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558925" y="5302250"/>
            <a:ext cx="620713" cy="31750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203450" y="5319713"/>
            <a:ext cx="620713" cy="3016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7" name="Rectangle 86"/>
          <p:cNvSpPr/>
          <p:nvPr/>
        </p:nvSpPr>
        <p:spPr>
          <a:xfrm>
            <a:off x="903288" y="5646738"/>
            <a:ext cx="622300" cy="2746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89163" y="5641975"/>
            <a:ext cx="642937" cy="2936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89" name="Rectangle 88"/>
          <p:cNvSpPr/>
          <p:nvPr/>
        </p:nvSpPr>
        <p:spPr>
          <a:xfrm>
            <a:off x="1557338" y="5646738"/>
            <a:ext cx="622300" cy="2762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80253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180254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748088" y="4484688"/>
            <a:ext cx="184150" cy="2571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1252538" y="4144963"/>
            <a:ext cx="2459037" cy="427037"/>
          </a:xfrm>
          <a:custGeom>
            <a:avLst/>
            <a:gdLst>
              <a:gd name="connsiteX0" fmla="*/ 0 w 2459115"/>
              <a:gd name="connsiteY0" fmla="*/ 346925 h 426824"/>
              <a:gd name="connsiteX1" fmla="*/ 1198486 w 2459115"/>
              <a:gd name="connsiteY1" fmla="*/ 696 h 426824"/>
              <a:gd name="connsiteX2" fmla="*/ 2459115 w 2459115"/>
              <a:gd name="connsiteY2" fmla="*/ 426824 h 42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15" h="426824">
                <a:moveTo>
                  <a:pt x="0" y="346925"/>
                </a:moveTo>
                <a:cubicBezTo>
                  <a:pt x="394317" y="167152"/>
                  <a:pt x="788634" y="-12621"/>
                  <a:pt x="1198486" y="696"/>
                </a:cubicBezTo>
                <a:cubicBezTo>
                  <a:pt x="1608339" y="14012"/>
                  <a:pt x="2033727" y="220418"/>
                  <a:pt x="2459115" y="426824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3521075" y="4483100"/>
            <a:ext cx="234950" cy="10636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Freeform 80"/>
          <p:cNvSpPr/>
          <p:nvPr/>
        </p:nvSpPr>
        <p:spPr>
          <a:xfrm flipV="1">
            <a:off x="1244600" y="5443538"/>
            <a:ext cx="2459038" cy="600075"/>
          </a:xfrm>
          <a:custGeom>
            <a:avLst/>
            <a:gdLst>
              <a:gd name="connsiteX0" fmla="*/ 0 w 2459115"/>
              <a:gd name="connsiteY0" fmla="*/ 346925 h 426824"/>
              <a:gd name="connsiteX1" fmla="*/ 1198486 w 2459115"/>
              <a:gd name="connsiteY1" fmla="*/ 696 h 426824"/>
              <a:gd name="connsiteX2" fmla="*/ 2459115 w 2459115"/>
              <a:gd name="connsiteY2" fmla="*/ 426824 h 42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15" h="426824">
                <a:moveTo>
                  <a:pt x="0" y="346925"/>
                </a:moveTo>
                <a:cubicBezTo>
                  <a:pt x="394317" y="167152"/>
                  <a:pt x="788634" y="-12621"/>
                  <a:pt x="1198486" y="696"/>
                </a:cubicBezTo>
                <a:cubicBezTo>
                  <a:pt x="1608339" y="14012"/>
                  <a:pt x="2033727" y="220418"/>
                  <a:pt x="2459115" y="426824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2" name="Straight Arrow Connector 81"/>
          <p:cNvCxnSpPr/>
          <p:nvPr/>
        </p:nvCxnSpPr>
        <p:spPr>
          <a:xfrm flipV="1">
            <a:off x="3529013" y="5426075"/>
            <a:ext cx="220662" cy="139700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789613" y="3371850"/>
            <a:ext cx="2954337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027938" y="4512712"/>
            <a:ext cx="2698549" cy="1530466"/>
            <a:chOff x="6557191" y="4813360"/>
            <a:chExt cx="2169297" cy="1229817"/>
          </a:xfrm>
          <a:solidFill>
            <a:srgbClr val="FF0000"/>
          </a:solidFill>
        </p:grpSpPr>
        <p:sp>
          <p:nvSpPr>
            <p:cNvPr id="2" name="Oval 1"/>
            <p:cNvSpPr/>
            <p:nvPr/>
          </p:nvSpPr>
          <p:spPr>
            <a:xfrm>
              <a:off x="6557191" y="4813360"/>
              <a:ext cx="2169297" cy="1229817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Hash-based algorithm does not work for </a:t>
              </a:r>
              <a:r>
                <a:rPr lang="el-GR" altLang="en-US" sz="1600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lang="en-US" altLang="en-US" sz="1600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and      </a:t>
              </a:r>
              <a:r>
                <a:rPr lang="en-US" altLang="en-US" sz="1600" baseline="-25000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</a:t>
              </a:r>
              <a:r>
                <a:rPr lang="en-US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61" name="AutoShape 4"/>
            <p:cNvSpPr>
              <a:spLocks noChangeArrowheads="1"/>
            </p:cNvSpPr>
            <p:nvPr/>
          </p:nvSpPr>
          <p:spPr bwMode="auto">
            <a:xfrm rot="16200000">
              <a:off x="8090917" y="5545155"/>
              <a:ext cx="110238" cy="162201"/>
            </a:xfrm>
            <a:prstGeom prst="flowChartCollate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3000" dirty="0"/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428347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227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73B89D9-18F6-4C7F-A2D3-0F4065B89E0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2276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882ED65-C781-4640-9253-974D53DAB8C8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82277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8231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8232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8232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8232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232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8232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8232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8232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8232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82278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182315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2316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82282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2283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2285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82286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82309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Rectangle 66"/>
          <p:cNvSpPr/>
          <p:nvPr/>
        </p:nvSpPr>
        <p:spPr>
          <a:xfrm>
            <a:off x="887413" y="4302125"/>
            <a:ext cx="1962150" cy="946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903288" y="4484688"/>
            <a:ext cx="633412" cy="296862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69" name="Rectangle 68"/>
          <p:cNvSpPr/>
          <p:nvPr/>
        </p:nvSpPr>
        <p:spPr>
          <a:xfrm>
            <a:off x="1558925" y="4333875"/>
            <a:ext cx="636588" cy="4476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70" name="Rectangle 69"/>
          <p:cNvSpPr/>
          <p:nvPr/>
        </p:nvSpPr>
        <p:spPr>
          <a:xfrm>
            <a:off x="2203450" y="4333875"/>
            <a:ext cx="636588" cy="4508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71" name="Rectangle 70"/>
          <p:cNvSpPr/>
          <p:nvPr/>
        </p:nvSpPr>
        <p:spPr>
          <a:xfrm>
            <a:off x="903288" y="4813300"/>
            <a:ext cx="638175" cy="43021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208213" y="4813300"/>
            <a:ext cx="636587" cy="43656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73" name="Rectangle 72"/>
          <p:cNvSpPr/>
          <p:nvPr/>
        </p:nvSpPr>
        <p:spPr>
          <a:xfrm>
            <a:off x="1557338" y="4813300"/>
            <a:ext cx="638175" cy="43180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82294" name="TextBox 49"/>
          <p:cNvSpPr txBox="1">
            <a:spLocks noChangeArrowheads="1"/>
          </p:cNvSpPr>
          <p:nvPr/>
        </p:nvSpPr>
        <p:spPr bwMode="auto">
          <a:xfrm>
            <a:off x="1733550" y="4625975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776663" y="4833938"/>
            <a:ext cx="658812" cy="10493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558925" y="5302250"/>
            <a:ext cx="620713" cy="31750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203450" y="5319713"/>
            <a:ext cx="620713" cy="3016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7" name="Rectangle 86"/>
          <p:cNvSpPr/>
          <p:nvPr/>
        </p:nvSpPr>
        <p:spPr>
          <a:xfrm>
            <a:off x="903288" y="5646738"/>
            <a:ext cx="622300" cy="2746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89163" y="5641975"/>
            <a:ext cx="642937" cy="2936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89" name="Rectangle 88"/>
          <p:cNvSpPr/>
          <p:nvPr/>
        </p:nvSpPr>
        <p:spPr>
          <a:xfrm>
            <a:off x="1557338" y="5646738"/>
            <a:ext cx="622300" cy="2762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82301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182302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748088" y="4484688"/>
            <a:ext cx="184150" cy="2571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1252538" y="4144963"/>
            <a:ext cx="2459037" cy="427037"/>
          </a:xfrm>
          <a:custGeom>
            <a:avLst/>
            <a:gdLst>
              <a:gd name="connsiteX0" fmla="*/ 0 w 2459115"/>
              <a:gd name="connsiteY0" fmla="*/ 346925 h 426824"/>
              <a:gd name="connsiteX1" fmla="*/ 1198486 w 2459115"/>
              <a:gd name="connsiteY1" fmla="*/ 696 h 426824"/>
              <a:gd name="connsiteX2" fmla="*/ 2459115 w 2459115"/>
              <a:gd name="connsiteY2" fmla="*/ 426824 h 42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15" h="426824">
                <a:moveTo>
                  <a:pt x="0" y="346925"/>
                </a:moveTo>
                <a:cubicBezTo>
                  <a:pt x="394317" y="167152"/>
                  <a:pt x="788634" y="-12621"/>
                  <a:pt x="1198486" y="696"/>
                </a:cubicBezTo>
                <a:cubicBezTo>
                  <a:pt x="1608339" y="14012"/>
                  <a:pt x="2033727" y="220418"/>
                  <a:pt x="2459115" y="426824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3521075" y="4483100"/>
            <a:ext cx="234950" cy="10636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Freeform 80"/>
          <p:cNvSpPr/>
          <p:nvPr/>
        </p:nvSpPr>
        <p:spPr>
          <a:xfrm flipV="1">
            <a:off x="1244600" y="5443538"/>
            <a:ext cx="2459038" cy="600075"/>
          </a:xfrm>
          <a:custGeom>
            <a:avLst/>
            <a:gdLst>
              <a:gd name="connsiteX0" fmla="*/ 0 w 2459115"/>
              <a:gd name="connsiteY0" fmla="*/ 346925 h 426824"/>
              <a:gd name="connsiteX1" fmla="*/ 1198486 w 2459115"/>
              <a:gd name="connsiteY1" fmla="*/ 696 h 426824"/>
              <a:gd name="connsiteX2" fmla="*/ 2459115 w 2459115"/>
              <a:gd name="connsiteY2" fmla="*/ 426824 h 42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15" h="426824">
                <a:moveTo>
                  <a:pt x="0" y="346925"/>
                </a:moveTo>
                <a:cubicBezTo>
                  <a:pt x="394317" y="167152"/>
                  <a:pt x="788634" y="-12621"/>
                  <a:pt x="1198486" y="696"/>
                </a:cubicBezTo>
                <a:cubicBezTo>
                  <a:pt x="1608339" y="14012"/>
                  <a:pt x="2033727" y="220418"/>
                  <a:pt x="2459115" y="426824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2" name="Straight Arrow Connector 81"/>
          <p:cNvCxnSpPr/>
          <p:nvPr/>
        </p:nvCxnSpPr>
        <p:spPr>
          <a:xfrm flipV="1">
            <a:off x="3529013" y="5426075"/>
            <a:ext cx="220662" cy="139700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</p:spTree>
    <p:extLst>
      <p:ext uri="{BB962C8B-B14F-4D97-AF65-F5344CB8AC3E}">
        <p14:creationId xmlns:p14="http://schemas.microsoft.com/office/powerpoint/2010/main" val="127311559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4323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052E1ED-91CA-4306-B4B3-78A9AFD2DC0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24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004A6F1-0E79-45B7-A776-16B7E9DF9C8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84325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8436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8437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8437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8437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437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8437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8437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8437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8437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84326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184365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4366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84330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4331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4333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84334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84359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Rectangle 66"/>
          <p:cNvSpPr/>
          <p:nvPr/>
        </p:nvSpPr>
        <p:spPr>
          <a:xfrm>
            <a:off x="887413" y="4302125"/>
            <a:ext cx="1962150" cy="946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903288" y="4484688"/>
            <a:ext cx="633412" cy="296862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69" name="Rectangle 68"/>
          <p:cNvSpPr/>
          <p:nvPr/>
        </p:nvSpPr>
        <p:spPr>
          <a:xfrm>
            <a:off x="1558925" y="4333875"/>
            <a:ext cx="636588" cy="4476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70" name="Rectangle 69"/>
          <p:cNvSpPr/>
          <p:nvPr/>
        </p:nvSpPr>
        <p:spPr>
          <a:xfrm>
            <a:off x="2203450" y="4333875"/>
            <a:ext cx="636588" cy="4508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71" name="Rectangle 70"/>
          <p:cNvSpPr/>
          <p:nvPr/>
        </p:nvSpPr>
        <p:spPr>
          <a:xfrm>
            <a:off x="903288" y="4813300"/>
            <a:ext cx="638175" cy="43021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208213" y="4813300"/>
            <a:ext cx="636587" cy="43656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73" name="Rectangle 72"/>
          <p:cNvSpPr/>
          <p:nvPr/>
        </p:nvSpPr>
        <p:spPr>
          <a:xfrm>
            <a:off x="1557338" y="4813300"/>
            <a:ext cx="638175" cy="43180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84342" name="TextBox 49"/>
          <p:cNvSpPr txBox="1">
            <a:spLocks noChangeArrowheads="1"/>
          </p:cNvSpPr>
          <p:nvPr/>
        </p:nvSpPr>
        <p:spPr bwMode="auto">
          <a:xfrm>
            <a:off x="1733550" y="4625975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776663" y="4833938"/>
            <a:ext cx="658812" cy="10493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558925" y="5302250"/>
            <a:ext cx="620713" cy="31750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203450" y="5319713"/>
            <a:ext cx="620713" cy="3016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7" name="Rectangle 86"/>
          <p:cNvSpPr/>
          <p:nvPr/>
        </p:nvSpPr>
        <p:spPr>
          <a:xfrm>
            <a:off x="903288" y="5646738"/>
            <a:ext cx="622300" cy="2746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89163" y="5641975"/>
            <a:ext cx="642937" cy="2936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89" name="Rectangle 88"/>
          <p:cNvSpPr/>
          <p:nvPr/>
        </p:nvSpPr>
        <p:spPr>
          <a:xfrm>
            <a:off x="1557338" y="5646738"/>
            <a:ext cx="622300" cy="2762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84349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184350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748088" y="4484688"/>
            <a:ext cx="184150" cy="2571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1252538" y="4144963"/>
            <a:ext cx="2459037" cy="427037"/>
          </a:xfrm>
          <a:custGeom>
            <a:avLst/>
            <a:gdLst>
              <a:gd name="connsiteX0" fmla="*/ 0 w 2459115"/>
              <a:gd name="connsiteY0" fmla="*/ 346925 h 426824"/>
              <a:gd name="connsiteX1" fmla="*/ 1198486 w 2459115"/>
              <a:gd name="connsiteY1" fmla="*/ 696 h 426824"/>
              <a:gd name="connsiteX2" fmla="*/ 2459115 w 2459115"/>
              <a:gd name="connsiteY2" fmla="*/ 426824 h 42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15" h="426824">
                <a:moveTo>
                  <a:pt x="0" y="346925"/>
                </a:moveTo>
                <a:cubicBezTo>
                  <a:pt x="394317" y="167152"/>
                  <a:pt x="788634" y="-12621"/>
                  <a:pt x="1198486" y="696"/>
                </a:cubicBezTo>
                <a:cubicBezTo>
                  <a:pt x="1608339" y="14012"/>
                  <a:pt x="2033727" y="220418"/>
                  <a:pt x="2459115" y="426824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3521075" y="4483100"/>
            <a:ext cx="234950" cy="10636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Freeform 80"/>
          <p:cNvSpPr/>
          <p:nvPr/>
        </p:nvSpPr>
        <p:spPr>
          <a:xfrm flipV="1">
            <a:off x="1244600" y="5443538"/>
            <a:ext cx="2459038" cy="600075"/>
          </a:xfrm>
          <a:custGeom>
            <a:avLst/>
            <a:gdLst>
              <a:gd name="connsiteX0" fmla="*/ 0 w 2459115"/>
              <a:gd name="connsiteY0" fmla="*/ 346925 h 426824"/>
              <a:gd name="connsiteX1" fmla="*/ 1198486 w 2459115"/>
              <a:gd name="connsiteY1" fmla="*/ 696 h 426824"/>
              <a:gd name="connsiteX2" fmla="*/ 2459115 w 2459115"/>
              <a:gd name="connsiteY2" fmla="*/ 426824 h 42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15" h="426824">
                <a:moveTo>
                  <a:pt x="0" y="346925"/>
                </a:moveTo>
                <a:cubicBezTo>
                  <a:pt x="394317" y="167152"/>
                  <a:pt x="788634" y="-12621"/>
                  <a:pt x="1198486" y="696"/>
                </a:cubicBezTo>
                <a:cubicBezTo>
                  <a:pt x="1608339" y="14012"/>
                  <a:pt x="2033727" y="220418"/>
                  <a:pt x="2459115" y="426824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2" name="Straight Arrow Connector 81"/>
          <p:cNvCxnSpPr/>
          <p:nvPr/>
        </p:nvCxnSpPr>
        <p:spPr>
          <a:xfrm flipV="1">
            <a:off x="3529013" y="5426075"/>
            <a:ext cx="220662" cy="139700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sp>
        <p:nvSpPr>
          <p:cNvPr id="184357" name="TextBox 68"/>
          <p:cNvSpPr txBox="1">
            <a:spLocks noChangeArrowheads="1"/>
          </p:cNvSpPr>
          <p:nvPr/>
        </p:nvSpPr>
        <p:spPr bwMode="auto">
          <a:xfrm>
            <a:off x="5816600" y="3486150"/>
            <a:ext cx="2954338" cy="1754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endParaRPr lang="en-US" altLang="en-US" sz="20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</a:rPr>
              <a:t>\\ the same work for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</a:rPr>
              <a:t>\\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∩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−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∩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−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endParaRPr lang="en-US" altLang="en-US" sz="16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</a:rPr>
              <a:t>FOR each bucket index </a:t>
            </a:r>
            <a:r>
              <a:rPr lang="en-US" altLang="en-US" sz="1600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</a:rPr>
              <a:t>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</a:rPr>
              <a:t>     call the one-pass algorithm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</a:rPr>
              <a:t>     on the R</a:t>
            </a:r>
            <a:r>
              <a:rPr lang="en-US" altLang="en-US" sz="1600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</a:rPr>
              <a:t>-bucket and S</a:t>
            </a:r>
            <a:r>
              <a:rPr lang="en-US" altLang="en-US" sz="1600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</a:rPr>
              <a:t>-bucket</a:t>
            </a:r>
          </a:p>
        </p:txBody>
      </p:sp>
      <p:cxnSp>
        <p:nvCxnSpPr>
          <p:cNvPr id="59" name="Straight Connector 58"/>
          <p:cNvCxnSpPr/>
          <p:nvPr/>
        </p:nvCxnSpPr>
        <p:spPr>
          <a:xfrm>
            <a:off x="5886450" y="3856038"/>
            <a:ext cx="800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83740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6371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FCE8757-7725-44AC-AA7A-14A8C6F6CEB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6372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7363084-3DB1-4B5D-996D-CD9FC14A03E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86373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86418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86419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86421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86424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6425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86426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8642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86423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86420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86374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186414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6415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86378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6379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6381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86382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86408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Rectangle 66"/>
          <p:cNvSpPr/>
          <p:nvPr/>
        </p:nvSpPr>
        <p:spPr>
          <a:xfrm>
            <a:off x="887413" y="4302125"/>
            <a:ext cx="1962150" cy="946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903288" y="4484688"/>
            <a:ext cx="633412" cy="296862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69" name="Rectangle 68"/>
          <p:cNvSpPr/>
          <p:nvPr/>
        </p:nvSpPr>
        <p:spPr>
          <a:xfrm>
            <a:off x="1558925" y="4333875"/>
            <a:ext cx="636588" cy="4476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70" name="Rectangle 69"/>
          <p:cNvSpPr/>
          <p:nvPr/>
        </p:nvSpPr>
        <p:spPr>
          <a:xfrm>
            <a:off x="2203450" y="4333875"/>
            <a:ext cx="636588" cy="4508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71" name="Rectangle 70"/>
          <p:cNvSpPr/>
          <p:nvPr/>
        </p:nvSpPr>
        <p:spPr>
          <a:xfrm>
            <a:off x="903288" y="4813300"/>
            <a:ext cx="638175" cy="43021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208213" y="4813300"/>
            <a:ext cx="636587" cy="43656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73" name="Rectangle 72"/>
          <p:cNvSpPr/>
          <p:nvPr/>
        </p:nvSpPr>
        <p:spPr>
          <a:xfrm>
            <a:off x="1557338" y="4813300"/>
            <a:ext cx="638175" cy="43180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86390" name="TextBox 49"/>
          <p:cNvSpPr txBox="1">
            <a:spLocks noChangeArrowheads="1"/>
          </p:cNvSpPr>
          <p:nvPr/>
        </p:nvSpPr>
        <p:spPr bwMode="auto">
          <a:xfrm>
            <a:off x="1733550" y="4625975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776663" y="4833938"/>
            <a:ext cx="658812" cy="10493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558925" y="5302250"/>
            <a:ext cx="620713" cy="31750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203450" y="5319713"/>
            <a:ext cx="620713" cy="3016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7" name="Rectangle 86"/>
          <p:cNvSpPr/>
          <p:nvPr/>
        </p:nvSpPr>
        <p:spPr>
          <a:xfrm>
            <a:off x="903288" y="5646738"/>
            <a:ext cx="622300" cy="2746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89163" y="5641975"/>
            <a:ext cx="642937" cy="2936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89" name="Rectangle 88"/>
          <p:cNvSpPr/>
          <p:nvPr/>
        </p:nvSpPr>
        <p:spPr>
          <a:xfrm>
            <a:off x="1557338" y="5646738"/>
            <a:ext cx="622300" cy="2762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86397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186398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748088" y="4484688"/>
            <a:ext cx="184150" cy="2571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1252538" y="4144963"/>
            <a:ext cx="2459037" cy="427037"/>
          </a:xfrm>
          <a:custGeom>
            <a:avLst/>
            <a:gdLst>
              <a:gd name="connsiteX0" fmla="*/ 0 w 2459115"/>
              <a:gd name="connsiteY0" fmla="*/ 346925 h 426824"/>
              <a:gd name="connsiteX1" fmla="*/ 1198486 w 2459115"/>
              <a:gd name="connsiteY1" fmla="*/ 696 h 426824"/>
              <a:gd name="connsiteX2" fmla="*/ 2459115 w 2459115"/>
              <a:gd name="connsiteY2" fmla="*/ 426824 h 42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15" h="426824">
                <a:moveTo>
                  <a:pt x="0" y="346925"/>
                </a:moveTo>
                <a:cubicBezTo>
                  <a:pt x="394317" y="167152"/>
                  <a:pt x="788634" y="-12621"/>
                  <a:pt x="1198486" y="696"/>
                </a:cubicBezTo>
                <a:cubicBezTo>
                  <a:pt x="1608339" y="14012"/>
                  <a:pt x="2033727" y="220418"/>
                  <a:pt x="2459115" y="426824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3521075" y="4483100"/>
            <a:ext cx="234950" cy="10636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Freeform 80"/>
          <p:cNvSpPr/>
          <p:nvPr/>
        </p:nvSpPr>
        <p:spPr>
          <a:xfrm flipV="1">
            <a:off x="1244600" y="5443538"/>
            <a:ext cx="2459038" cy="600075"/>
          </a:xfrm>
          <a:custGeom>
            <a:avLst/>
            <a:gdLst>
              <a:gd name="connsiteX0" fmla="*/ 0 w 2459115"/>
              <a:gd name="connsiteY0" fmla="*/ 346925 h 426824"/>
              <a:gd name="connsiteX1" fmla="*/ 1198486 w 2459115"/>
              <a:gd name="connsiteY1" fmla="*/ 696 h 426824"/>
              <a:gd name="connsiteX2" fmla="*/ 2459115 w 2459115"/>
              <a:gd name="connsiteY2" fmla="*/ 426824 h 42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15" h="426824">
                <a:moveTo>
                  <a:pt x="0" y="346925"/>
                </a:moveTo>
                <a:cubicBezTo>
                  <a:pt x="394317" y="167152"/>
                  <a:pt x="788634" y="-12621"/>
                  <a:pt x="1198486" y="696"/>
                </a:cubicBezTo>
                <a:cubicBezTo>
                  <a:pt x="1608339" y="14012"/>
                  <a:pt x="2033727" y="220418"/>
                  <a:pt x="2459115" y="426824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2" name="Straight Arrow Connector 81"/>
          <p:cNvCxnSpPr/>
          <p:nvPr/>
        </p:nvCxnSpPr>
        <p:spPr>
          <a:xfrm flipV="1">
            <a:off x="3529013" y="5426075"/>
            <a:ext cx="220662" cy="139700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sp>
        <p:nvSpPr>
          <p:cNvPr id="186405" name="TextBox 68"/>
          <p:cNvSpPr txBox="1">
            <a:spLocks noChangeArrowheads="1"/>
          </p:cNvSpPr>
          <p:nvPr/>
        </p:nvSpPr>
        <p:spPr bwMode="auto">
          <a:xfrm>
            <a:off x="5816600" y="3486150"/>
            <a:ext cx="2954338" cy="1508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S</a:t>
            </a:r>
            <a:endParaRPr lang="en-US" altLang="en-US" sz="20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\\ hash based on join attributes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FOR each bucket index </a:t>
            </a:r>
            <a:r>
              <a:rPr lang="en-US" altLang="en-US" sz="1600" i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call the one-pass algorithm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on the R</a:t>
            </a:r>
            <a:r>
              <a:rPr lang="en-US" altLang="en-US" sz="1600" i="1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-bucket and S</a:t>
            </a:r>
            <a:r>
              <a:rPr lang="en-US" altLang="en-US" sz="1600" i="1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-bucket</a:t>
            </a:r>
          </a:p>
        </p:txBody>
      </p:sp>
      <p:cxnSp>
        <p:nvCxnSpPr>
          <p:cNvPr id="59" name="Straight Connector 58"/>
          <p:cNvCxnSpPr/>
          <p:nvPr/>
        </p:nvCxnSpPr>
        <p:spPr>
          <a:xfrm>
            <a:off x="5886450" y="3856038"/>
            <a:ext cx="800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407" name="AutoShape 4"/>
          <p:cNvSpPr>
            <a:spLocks noChangeArrowheads="1"/>
          </p:cNvSpPr>
          <p:nvPr/>
        </p:nvSpPr>
        <p:spPr bwMode="auto">
          <a:xfrm rot="-5400000">
            <a:off x="6183313" y="3581400"/>
            <a:ext cx="158750" cy="222250"/>
          </a:xfrm>
          <a:prstGeom prst="flowChartCollate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0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273217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8419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594A8D-DB57-4B41-BA3F-C449F90E984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8420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3577D9E-625C-486A-953D-30BDFFAEDA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88421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88465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88466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88468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88471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8472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88473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88469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88470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88467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88422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188461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8462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88426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8427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8429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88430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88455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Rectangle 66"/>
          <p:cNvSpPr/>
          <p:nvPr/>
        </p:nvSpPr>
        <p:spPr>
          <a:xfrm>
            <a:off x="887413" y="4302125"/>
            <a:ext cx="1962150" cy="946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903288" y="4484688"/>
            <a:ext cx="633412" cy="296862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69" name="Rectangle 68"/>
          <p:cNvSpPr/>
          <p:nvPr/>
        </p:nvSpPr>
        <p:spPr>
          <a:xfrm>
            <a:off x="1558925" y="4333875"/>
            <a:ext cx="636588" cy="4476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70" name="Rectangle 69"/>
          <p:cNvSpPr/>
          <p:nvPr/>
        </p:nvSpPr>
        <p:spPr>
          <a:xfrm>
            <a:off x="2203450" y="4333875"/>
            <a:ext cx="636588" cy="4508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71" name="Rectangle 70"/>
          <p:cNvSpPr/>
          <p:nvPr/>
        </p:nvSpPr>
        <p:spPr>
          <a:xfrm>
            <a:off x="903288" y="4813300"/>
            <a:ext cx="638175" cy="43021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208213" y="4813300"/>
            <a:ext cx="636587" cy="43656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73" name="Rectangle 72"/>
          <p:cNvSpPr/>
          <p:nvPr/>
        </p:nvSpPr>
        <p:spPr>
          <a:xfrm>
            <a:off x="1557338" y="4813300"/>
            <a:ext cx="638175" cy="43180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88438" name="TextBox 49"/>
          <p:cNvSpPr txBox="1">
            <a:spLocks noChangeArrowheads="1"/>
          </p:cNvSpPr>
          <p:nvPr/>
        </p:nvSpPr>
        <p:spPr bwMode="auto">
          <a:xfrm>
            <a:off x="1733550" y="4625975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776663" y="4833938"/>
            <a:ext cx="658812" cy="10493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558925" y="5302250"/>
            <a:ext cx="620713" cy="31750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203450" y="5319713"/>
            <a:ext cx="620713" cy="3016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7" name="Rectangle 86"/>
          <p:cNvSpPr/>
          <p:nvPr/>
        </p:nvSpPr>
        <p:spPr>
          <a:xfrm>
            <a:off x="903288" y="5646738"/>
            <a:ext cx="622300" cy="2746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89163" y="5641975"/>
            <a:ext cx="642937" cy="2936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89" name="Rectangle 88"/>
          <p:cNvSpPr/>
          <p:nvPr/>
        </p:nvSpPr>
        <p:spPr>
          <a:xfrm>
            <a:off x="1557338" y="5646738"/>
            <a:ext cx="622300" cy="2762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88445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188446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748088" y="4484688"/>
            <a:ext cx="184150" cy="2571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1252538" y="4144963"/>
            <a:ext cx="2459037" cy="427037"/>
          </a:xfrm>
          <a:custGeom>
            <a:avLst/>
            <a:gdLst>
              <a:gd name="connsiteX0" fmla="*/ 0 w 2459115"/>
              <a:gd name="connsiteY0" fmla="*/ 346925 h 426824"/>
              <a:gd name="connsiteX1" fmla="*/ 1198486 w 2459115"/>
              <a:gd name="connsiteY1" fmla="*/ 696 h 426824"/>
              <a:gd name="connsiteX2" fmla="*/ 2459115 w 2459115"/>
              <a:gd name="connsiteY2" fmla="*/ 426824 h 42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15" h="426824">
                <a:moveTo>
                  <a:pt x="0" y="346925"/>
                </a:moveTo>
                <a:cubicBezTo>
                  <a:pt x="394317" y="167152"/>
                  <a:pt x="788634" y="-12621"/>
                  <a:pt x="1198486" y="696"/>
                </a:cubicBezTo>
                <a:cubicBezTo>
                  <a:pt x="1608339" y="14012"/>
                  <a:pt x="2033727" y="220418"/>
                  <a:pt x="2459115" y="426824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3521075" y="4483100"/>
            <a:ext cx="234950" cy="10636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Freeform 80"/>
          <p:cNvSpPr/>
          <p:nvPr/>
        </p:nvSpPr>
        <p:spPr>
          <a:xfrm flipV="1">
            <a:off x="1244600" y="5443538"/>
            <a:ext cx="2459038" cy="600075"/>
          </a:xfrm>
          <a:custGeom>
            <a:avLst/>
            <a:gdLst>
              <a:gd name="connsiteX0" fmla="*/ 0 w 2459115"/>
              <a:gd name="connsiteY0" fmla="*/ 346925 h 426824"/>
              <a:gd name="connsiteX1" fmla="*/ 1198486 w 2459115"/>
              <a:gd name="connsiteY1" fmla="*/ 696 h 426824"/>
              <a:gd name="connsiteX2" fmla="*/ 2459115 w 2459115"/>
              <a:gd name="connsiteY2" fmla="*/ 426824 h 42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15" h="426824">
                <a:moveTo>
                  <a:pt x="0" y="346925"/>
                </a:moveTo>
                <a:cubicBezTo>
                  <a:pt x="394317" y="167152"/>
                  <a:pt x="788634" y="-12621"/>
                  <a:pt x="1198486" y="696"/>
                </a:cubicBezTo>
                <a:cubicBezTo>
                  <a:pt x="1608339" y="14012"/>
                  <a:pt x="2033727" y="220418"/>
                  <a:pt x="2459115" y="426824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2" name="Straight Arrow Connector 81"/>
          <p:cNvCxnSpPr/>
          <p:nvPr/>
        </p:nvCxnSpPr>
        <p:spPr>
          <a:xfrm flipV="1">
            <a:off x="3529013" y="5426075"/>
            <a:ext cx="220662" cy="139700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sp>
        <p:nvSpPr>
          <p:cNvPr id="188453" name="TextBox 23"/>
          <p:cNvSpPr txBox="1">
            <a:spLocks noChangeArrowheads="1"/>
          </p:cNvSpPr>
          <p:nvPr/>
        </p:nvSpPr>
        <p:spPr bwMode="auto">
          <a:xfrm>
            <a:off x="5819775" y="3622675"/>
            <a:ext cx="2906713" cy="2216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√ B(R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small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3(B(R) + B(S))</a:t>
            </a:r>
          </a:p>
        </p:txBody>
      </p:sp>
      <p:cxnSp>
        <p:nvCxnSpPr>
          <p:cNvPr id="79" name="Straight Connector 78"/>
          <p:cNvCxnSpPr/>
          <p:nvPr/>
        </p:nvCxnSpPr>
        <p:spPr>
          <a:xfrm>
            <a:off x="7104063" y="4584700"/>
            <a:ext cx="1135062" cy="47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153305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046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63CAEA4-B886-46ED-BC64-33DB4092EF8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0468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CD2F099-0B14-4D83-ABA3-217A77EE09EB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90469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90514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90515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90517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90520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0521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90522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90518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90519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90516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90470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190510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90511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90474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0475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0477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90478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90504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Rectangle 66"/>
          <p:cNvSpPr/>
          <p:nvPr/>
        </p:nvSpPr>
        <p:spPr>
          <a:xfrm>
            <a:off x="887413" y="4302125"/>
            <a:ext cx="1962150" cy="946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903288" y="4484688"/>
            <a:ext cx="633412" cy="296862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69" name="Rectangle 68"/>
          <p:cNvSpPr/>
          <p:nvPr/>
        </p:nvSpPr>
        <p:spPr>
          <a:xfrm>
            <a:off x="1558925" y="4333875"/>
            <a:ext cx="636588" cy="4476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70" name="Rectangle 69"/>
          <p:cNvSpPr/>
          <p:nvPr/>
        </p:nvSpPr>
        <p:spPr>
          <a:xfrm>
            <a:off x="2203450" y="4333875"/>
            <a:ext cx="636588" cy="4508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71" name="Rectangle 70"/>
          <p:cNvSpPr/>
          <p:nvPr/>
        </p:nvSpPr>
        <p:spPr>
          <a:xfrm>
            <a:off x="903288" y="4813300"/>
            <a:ext cx="638175" cy="43021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208213" y="4813300"/>
            <a:ext cx="636587" cy="43656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73" name="Rectangle 72"/>
          <p:cNvSpPr/>
          <p:nvPr/>
        </p:nvSpPr>
        <p:spPr>
          <a:xfrm>
            <a:off x="1557338" y="4813300"/>
            <a:ext cx="638175" cy="43180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90486" name="TextBox 49"/>
          <p:cNvSpPr txBox="1">
            <a:spLocks noChangeArrowheads="1"/>
          </p:cNvSpPr>
          <p:nvPr/>
        </p:nvSpPr>
        <p:spPr bwMode="auto">
          <a:xfrm>
            <a:off x="1733550" y="4625975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776663" y="4833938"/>
            <a:ext cx="658812" cy="10493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558925" y="5302250"/>
            <a:ext cx="620713" cy="31750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203450" y="5319713"/>
            <a:ext cx="620713" cy="3016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7" name="Rectangle 86"/>
          <p:cNvSpPr/>
          <p:nvPr/>
        </p:nvSpPr>
        <p:spPr>
          <a:xfrm>
            <a:off x="903288" y="5646738"/>
            <a:ext cx="622300" cy="2746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89163" y="5641975"/>
            <a:ext cx="642937" cy="2936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89" name="Rectangle 88"/>
          <p:cNvSpPr/>
          <p:nvPr/>
        </p:nvSpPr>
        <p:spPr>
          <a:xfrm>
            <a:off x="1557338" y="5646738"/>
            <a:ext cx="622300" cy="2762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90493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190494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748088" y="4484688"/>
            <a:ext cx="184150" cy="2571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1252538" y="4144963"/>
            <a:ext cx="2459037" cy="427037"/>
          </a:xfrm>
          <a:custGeom>
            <a:avLst/>
            <a:gdLst>
              <a:gd name="connsiteX0" fmla="*/ 0 w 2459115"/>
              <a:gd name="connsiteY0" fmla="*/ 346925 h 426824"/>
              <a:gd name="connsiteX1" fmla="*/ 1198486 w 2459115"/>
              <a:gd name="connsiteY1" fmla="*/ 696 h 426824"/>
              <a:gd name="connsiteX2" fmla="*/ 2459115 w 2459115"/>
              <a:gd name="connsiteY2" fmla="*/ 426824 h 42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15" h="426824">
                <a:moveTo>
                  <a:pt x="0" y="346925"/>
                </a:moveTo>
                <a:cubicBezTo>
                  <a:pt x="394317" y="167152"/>
                  <a:pt x="788634" y="-12621"/>
                  <a:pt x="1198486" y="696"/>
                </a:cubicBezTo>
                <a:cubicBezTo>
                  <a:pt x="1608339" y="14012"/>
                  <a:pt x="2033727" y="220418"/>
                  <a:pt x="2459115" y="426824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3521075" y="4483100"/>
            <a:ext cx="234950" cy="10636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Freeform 80"/>
          <p:cNvSpPr/>
          <p:nvPr/>
        </p:nvSpPr>
        <p:spPr>
          <a:xfrm flipV="1">
            <a:off x="1244600" y="5443538"/>
            <a:ext cx="2459038" cy="600075"/>
          </a:xfrm>
          <a:custGeom>
            <a:avLst/>
            <a:gdLst>
              <a:gd name="connsiteX0" fmla="*/ 0 w 2459115"/>
              <a:gd name="connsiteY0" fmla="*/ 346925 h 426824"/>
              <a:gd name="connsiteX1" fmla="*/ 1198486 w 2459115"/>
              <a:gd name="connsiteY1" fmla="*/ 696 h 426824"/>
              <a:gd name="connsiteX2" fmla="*/ 2459115 w 2459115"/>
              <a:gd name="connsiteY2" fmla="*/ 426824 h 42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15" h="426824">
                <a:moveTo>
                  <a:pt x="0" y="346925"/>
                </a:moveTo>
                <a:cubicBezTo>
                  <a:pt x="394317" y="167152"/>
                  <a:pt x="788634" y="-12621"/>
                  <a:pt x="1198486" y="696"/>
                </a:cubicBezTo>
                <a:cubicBezTo>
                  <a:pt x="1608339" y="14012"/>
                  <a:pt x="2033727" y="220418"/>
                  <a:pt x="2459115" y="426824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2" name="Straight Arrow Connector 81"/>
          <p:cNvCxnSpPr/>
          <p:nvPr/>
        </p:nvCxnSpPr>
        <p:spPr>
          <a:xfrm flipV="1">
            <a:off x="3529013" y="5426075"/>
            <a:ext cx="220662" cy="139700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sp>
        <p:nvSpPr>
          <p:cNvPr id="190501" name="TextBox 23"/>
          <p:cNvSpPr txBox="1">
            <a:spLocks noChangeArrowheads="1"/>
          </p:cNvSpPr>
          <p:nvPr/>
        </p:nvSpPr>
        <p:spPr bwMode="auto">
          <a:xfrm>
            <a:off x="5819775" y="3622675"/>
            <a:ext cx="2906713" cy="2216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√ B(R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small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3(B(R) + B(S))</a:t>
            </a:r>
          </a:p>
        </p:txBody>
      </p:sp>
      <p:cxnSp>
        <p:nvCxnSpPr>
          <p:cNvPr id="79" name="Straight Connector 78"/>
          <p:cNvCxnSpPr/>
          <p:nvPr/>
        </p:nvCxnSpPr>
        <p:spPr>
          <a:xfrm>
            <a:off x="7104063" y="4584700"/>
            <a:ext cx="1135062" cy="47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tangular Callout 83"/>
          <p:cNvSpPr/>
          <p:nvPr/>
        </p:nvSpPr>
        <p:spPr>
          <a:xfrm>
            <a:off x="2278199" y="3856834"/>
            <a:ext cx="2987675" cy="1746248"/>
          </a:xfrm>
          <a:prstGeom prst="wedgeRectCallout">
            <a:avLst>
              <a:gd name="adj1" fmla="val 65684"/>
              <a:gd name="adj2" fmla="val -3714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Comments: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Memory use is better than sort-based;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output is not sorted;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Requires a good hash function.</a:t>
            </a:r>
          </a:p>
        </p:txBody>
      </p:sp>
    </p:spTree>
    <p:extLst>
      <p:ext uri="{BB962C8B-B14F-4D97-AF65-F5344CB8AC3E}">
        <p14:creationId xmlns:p14="http://schemas.microsoft.com/office/powerpoint/2010/main" val="380886742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33318</TotalTime>
  <Words>9033</Words>
  <Application>Microsoft Office PowerPoint</Application>
  <PresentationFormat>On-screen Show (4:3)</PresentationFormat>
  <Paragraphs>2034</Paragraphs>
  <Slides>59</Slides>
  <Notes>56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4" baseType="lpstr">
      <vt:lpstr>QuickType II</vt:lpstr>
      <vt:lpstr>宋体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 Database System Principles</dc:title>
  <dc:creator>Zoltan Gyongyi</dc:creator>
  <cp:lastModifiedBy>Chen, Jianer</cp:lastModifiedBy>
  <cp:revision>369</cp:revision>
  <cp:lastPrinted>2000-01-10T02:52:33Z</cp:lastPrinted>
  <dcterms:created xsi:type="dcterms:W3CDTF">1999-07-13T19:55:20Z</dcterms:created>
  <dcterms:modified xsi:type="dcterms:W3CDTF">2024-04-12T14:38:02Z</dcterms:modified>
</cp:coreProperties>
</file>