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tags/tag1.xml" ContentType="application/vnd.openxmlformats-officedocument.presentationml.tags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tags/tag2.xml" ContentType="application/vnd.openxmlformats-officedocument.presentationml.tags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tags/tag3.xml" ContentType="application/vnd.openxmlformats-officedocument.presentationml.tags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1"/>
  </p:notesMasterIdLst>
  <p:handoutMasterIdLst>
    <p:handoutMasterId r:id="rId72"/>
  </p:handoutMasterIdLst>
  <p:sldIdLst>
    <p:sldId id="293" r:id="rId2"/>
    <p:sldId id="935" r:id="rId3"/>
    <p:sldId id="985" r:id="rId4"/>
    <p:sldId id="981" r:id="rId5"/>
    <p:sldId id="982" r:id="rId6"/>
    <p:sldId id="983" r:id="rId7"/>
    <p:sldId id="984" r:id="rId8"/>
    <p:sldId id="963" r:id="rId9"/>
    <p:sldId id="687" r:id="rId10"/>
    <p:sldId id="688" r:id="rId11"/>
    <p:sldId id="689" r:id="rId12"/>
    <p:sldId id="690" r:id="rId13"/>
    <p:sldId id="691" r:id="rId14"/>
    <p:sldId id="692" r:id="rId15"/>
    <p:sldId id="693" r:id="rId16"/>
    <p:sldId id="694" r:id="rId17"/>
    <p:sldId id="695" r:id="rId18"/>
    <p:sldId id="696" r:id="rId19"/>
    <p:sldId id="697" r:id="rId20"/>
    <p:sldId id="698" r:id="rId21"/>
    <p:sldId id="699" r:id="rId22"/>
    <p:sldId id="700" r:id="rId23"/>
    <p:sldId id="701" r:id="rId24"/>
    <p:sldId id="702" r:id="rId25"/>
    <p:sldId id="703" r:id="rId26"/>
    <p:sldId id="704" r:id="rId27"/>
    <p:sldId id="705" r:id="rId28"/>
    <p:sldId id="706" r:id="rId29"/>
    <p:sldId id="707" r:id="rId30"/>
    <p:sldId id="708" r:id="rId31"/>
    <p:sldId id="709" r:id="rId32"/>
    <p:sldId id="517" r:id="rId33"/>
    <p:sldId id="516" r:id="rId34"/>
    <p:sldId id="511" r:id="rId35"/>
    <p:sldId id="540" r:id="rId36"/>
    <p:sldId id="542" r:id="rId37"/>
    <p:sldId id="544" r:id="rId38"/>
    <p:sldId id="518" r:id="rId39"/>
    <p:sldId id="519" r:id="rId40"/>
    <p:sldId id="520" r:id="rId41"/>
    <p:sldId id="521" r:id="rId42"/>
    <p:sldId id="522" r:id="rId43"/>
    <p:sldId id="523" r:id="rId44"/>
    <p:sldId id="524" r:id="rId45"/>
    <p:sldId id="525" r:id="rId46"/>
    <p:sldId id="526" r:id="rId47"/>
    <p:sldId id="527" r:id="rId48"/>
    <p:sldId id="528" r:id="rId49"/>
    <p:sldId id="529" r:id="rId50"/>
    <p:sldId id="530" r:id="rId51"/>
    <p:sldId id="531" r:id="rId52"/>
    <p:sldId id="532" r:id="rId53"/>
    <p:sldId id="533" r:id="rId54"/>
    <p:sldId id="534" r:id="rId55"/>
    <p:sldId id="535" r:id="rId56"/>
    <p:sldId id="536" r:id="rId57"/>
    <p:sldId id="537" r:id="rId58"/>
    <p:sldId id="538" r:id="rId59"/>
    <p:sldId id="539" r:id="rId60"/>
    <p:sldId id="553" r:id="rId61"/>
    <p:sldId id="549" r:id="rId62"/>
    <p:sldId id="546" r:id="rId63"/>
    <p:sldId id="548" r:id="rId64"/>
    <p:sldId id="554" r:id="rId65"/>
    <p:sldId id="555" r:id="rId66"/>
    <p:sldId id="557" r:id="rId67"/>
    <p:sldId id="552" r:id="rId68"/>
    <p:sldId id="556" r:id="rId69"/>
    <p:sldId id="809" r:id="rId70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36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36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36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36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234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1032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84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t" anchorCtr="0" compatLnSpc="1">
            <a:prstTxWarp prst="textNoShape">
              <a:avLst/>
            </a:prstTxWarp>
          </a:bodyPr>
          <a:lstStyle>
            <a:lvl1pPr algn="l" defTabSz="957263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67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t" anchorCtr="0" compatLnSpc="1">
            <a:prstTxWarp prst="textNoShape">
              <a:avLst/>
            </a:prstTxWarp>
          </a:bodyPr>
          <a:lstStyle>
            <a:lvl1pPr algn="r" defTabSz="957263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67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b" anchorCtr="0" compatLnSpc="1">
            <a:prstTxWarp prst="textNoShape">
              <a:avLst/>
            </a:prstTxWarp>
          </a:bodyPr>
          <a:lstStyle>
            <a:lvl1pPr algn="l" defTabSz="957263" eaLnBrk="1" hangingPunct="1">
              <a:defRPr sz="1300"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2467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b" anchorCtr="0" compatLnSpc="1">
            <a:prstTxWarp prst="textNoShape">
              <a:avLst/>
            </a:prstTxWarp>
          </a:bodyPr>
          <a:lstStyle>
            <a:lvl1pPr algn="r" defTabSz="957263" eaLnBrk="1" hangingPunct="1">
              <a:defRPr sz="1300"/>
            </a:lvl1pPr>
          </a:lstStyle>
          <a:p>
            <a:pPr>
              <a:defRPr/>
            </a:pPr>
            <a:fld id="{99E9762C-6578-4049-B70F-3393B2A9C5A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95671898"/>
      </p:ext>
    </p:extLst>
  </p:cSld>
  <p:clrMap bg1="lt1" tx1="dk1" bg2="lt2" tx2="dk2" accent1="accent1" accent2="accent2" accent3="accent3" accent4="accent4" accent5="accent5" accent6="accent6" hlink="hlink" folHlink="folHlink"/>
  <p:hf sldNum="0"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t" anchorCtr="0" compatLnSpc="1">
            <a:prstTxWarp prst="textNoShape">
              <a:avLst/>
            </a:prstTxWarp>
          </a:bodyPr>
          <a:lstStyle>
            <a:lvl1pPr algn="l" defTabSz="957263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t" anchorCtr="0" compatLnSpc="1">
            <a:prstTxWarp prst="textNoShape">
              <a:avLst/>
            </a:prstTxWarp>
          </a:bodyPr>
          <a:lstStyle>
            <a:lvl1pPr algn="r" defTabSz="957263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19138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2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b" anchorCtr="0" compatLnSpc="1">
            <a:prstTxWarp prst="textNoShape">
              <a:avLst/>
            </a:prstTxWarp>
          </a:bodyPr>
          <a:lstStyle>
            <a:lvl1pPr algn="l" defTabSz="957263" eaLnBrk="1" hangingPunct="1">
              <a:defRPr sz="1300"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b" anchorCtr="0" compatLnSpc="1">
            <a:prstTxWarp prst="textNoShape">
              <a:avLst/>
            </a:prstTxWarp>
          </a:bodyPr>
          <a:lstStyle>
            <a:lvl1pPr algn="r" defTabSz="957263" eaLnBrk="1" hangingPunct="1">
              <a:defRPr sz="1300"/>
            </a:lvl1pPr>
          </a:lstStyle>
          <a:p>
            <a:pPr>
              <a:defRPr/>
            </a:pPr>
            <a:fld id="{DC0CF5DC-AD75-4514-ABB3-468E720F076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86160081"/>
      </p:ext>
    </p:extLst>
  </p:cSld>
  <p:clrMap bg1="lt1" tx1="dk1" bg2="lt2" tx2="dk2" accent1="accent1" accent2="accent2" accent3="accent3" accent4="accent4" accent5="accent5" accent6="accent6" hlink="hlink" folHlink="folHlink"/>
  <p:hf sldNum="0"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388DE006-FEA6-458C-B661-7FE8AA4398E4}" type="slidenum">
              <a:rPr lang="zh-CN" altLang="en-US" sz="1300" smtClean="0"/>
              <a:pPr/>
              <a:t>2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25174902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60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860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1CFC839E-FBFB-4158-BC3E-F97441551385}" type="slidenum">
              <a:rPr lang="zh-CN" altLang="en-US" sz="1300" smtClean="0"/>
              <a:pPr/>
              <a:t>3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4344746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60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860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1CFC839E-FBFB-4158-BC3E-F97441551385}" type="slidenum">
              <a:rPr lang="zh-CN" altLang="en-US" sz="1300" smtClean="0"/>
              <a:pPr/>
              <a:t>4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6429763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80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840C028A-B528-404A-AFC3-74E1A3C641C2}" type="slidenum">
              <a:rPr lang="zh-CN" altLang="en-US" sz="1300" smtClean="0"/>
              <a:pPr/>
              <a:t>5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5767042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01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901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AD0B016E-1AC9-49F2-9EC4-6005844952DD}" type="slidenum">
              <a:rPr lang="zh-CN" altLang="en-US" sz="1300" smtClean="0"/>
              <a:pPr/>
              <a:t>6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7085847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921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5C87DEC4-6CC0-41E7-9DE4-5C89120BF888}" type="slidenum">
              <a:rPr lang="zh-CN" altLang="en-US" sz="1300" smtClean="0"/>
              <a:pPr/>
              <a:t>7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934891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59C02B4D-7A45-48F9-BFD3-3D03DF88EF15}" type="slidenum">
              <a:rPr lang="zh-CN" altLang="en-US" sz="1300" smtClean="0"/>
              <a:pPr/>
              <a:t>8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29960569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942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70C067B1-2882-4EFB-AB61-57F97C068E35}" type="slidenum">
              <a:rPr lang="zh-CN" altLang="en-US" sz="1300" smtClean="0"/>
              <a:pPr/>
              <a:t>9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532902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62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962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F1D01E4E-6B83-4B07-ADEF-B9B04DC9876D}" type="slidenum">
              <a:rPr lang="zh-CN" altLang="en-US" sz="1300" smtClean="0"/>
              <a:pPr/>
              <a:t>10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24314779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830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983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870D00D3-CE87-43F3-A326-66DF625EC029}" type="slidenum">
              <a:rPr lang="zh-CN" altLang="en-US" sz="1300" smtClean="0"/>
              <a:pPr/>
              <a:t>11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25586365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03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003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35A17E8C-6FC5-49DE-BCD4-AC8FF7B5D3FB}" type="slidenum">
              <a:rPr lang="zh-CN" altLang="en-US" sz="1300" smtClean="0"/>
              <a:pPr/>
              <a:t>12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25810226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0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024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83CDC7B7-F9EC-4D59-B251-22EB166513EE}" type="slidenum">
              <a:rPr lang="zh-CN" altLang="en-US" sz="1300" smtClean="0"/>
              <a:pPr/>
              <a:t>13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2119589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44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044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F6556E01-BB31-43AA-97A3-F1F8FC5341AF}" type="slidenum">
              <a:rPr lang="zh-CN" altLang="en-US" sz="1300" smtClean="0"/>
              <a:pPr/>
              <a:t>14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0146283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64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065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3A3A82EE-A8D4-4F03-9F93-F24A08C2C2BC}" type="slidenum">
              <a:rPr lang="zh-CN" altLang="en-US" sz="1300" smtClean="0"/>
              <a:pPr/>
              <a:t>15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85360522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854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085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77358820-D903-423A-8529-B972D01E72B5}" type="slidenum">
              <a:rPr lang="zh-CN" altLang="en-US" sz="1300" smtClean="0"/>
              <a:pPr/>
              <a:t>16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233440545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05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105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49E2E54B-E459-4861-965E-2F11129DE05F}" type="slidenum">
              <a:rPr lang="zh-CN" altLang="en-US" sz="1300" smtClean="0"/>
              <a:pPr/>
              <a:t>17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41351972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26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126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DC92056F-476A-46AD-B3F8-277F7158A7B2}" type="slidenum">
              <a:rPr lang="zh-CN" altLang="en-US" sz="1300" smtClean="0"/>
              <a:pPr/>
              <a:t>18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96026528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46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146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6380C4F0-CDC2-439B-993D-48EBB29393B8}" type="slidenum">
              <a:rPr lang="zh-CN" altLang="en-US" sz="1300" smtClean="0"/>
              <a:pPr/>
              <a:t>19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401889122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67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167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F6B19230-FC98-4F5E-B00B-3E03C0137AA2}" type="slidenum">
              <a:rPr lang="zh-CN" altLang="en-US" sz="1300" smtClean="0"/>
              <a:pPr/>
              <a:t>20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23019381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878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187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73A37B62-3FA9-498C-B988-533AFD34F011}" type="slidenum">
              <a:rPr lang="zh-CN" altLang="en-US" sz="1300" smtClean="0"/>
              <a:pPr/>
              <a:t>21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97266677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08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208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D4E5485F-F2AD-4BC0-B0BD-5871133D0C83}" type="slidenum">
              <a:rPr lang="zh-CN" altLang="en-US" sz="1300" smtClean="0"/>
              <a:pPr/>
              <a:t>22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203061390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8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228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3F53F177-824E-411A-A98A-04A42173677E}" type="slidenum">
              <a:rPr lang="zh-CN" altLang="en-US" sz="1300" smtClean="0"/>
              <a:pPr/>
              <a:t>23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67078400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49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249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FA3FAB02-116A-4FDA-A6FC-C6D2F432F410}" type="slidenum">
              <a:rPr lang="zh-CN" altLang="en-US" sz="1300" smtClean="0"/>
              <a:pPr/>
              <a:t>24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9570804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69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269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001F9A71-EABC-4A79-B345-005ADD6A9123}" type="slidenum">
              <a:rPr lang="zh-CN" altLang="en-US" sz="1300" smtClean="0"/>
              <a:pPr/>
              <a:t>25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26242703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90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290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A03629CA-E261-43C6-B3E9-83C7D5950EEA}" type="slidenum">
              <a:rPr lang="zh-CN" altLang="en-US" sz="1300" smtClean="0"/>
              <a:pPr/>
              <a:t>26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20435660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10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310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7B24FFA9-7179-43A6-A645-D40BAE77A63C}" type="slidenum">
              <a:rPr lang="zh-CN" altLang="en-US" sz="1300" smtClean="0"/>
              <a:pPr/>
              <a:t>27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88210283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312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331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C1BAEC99-ACF1-4CA4-A080-0F4C0C2B192F}" type="slidenum">
              <a:rPr lang="zh-CN" altLang="en-US" sz="1300" smtClean="0"/>
              <a:pPr/>
              <a:t>28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83528475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517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351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30796B76-BA61-4F6A-BA2F-FA2233580F89}" type="slidenum">
              <a:rPr lang="zh-CN" altLang="en-US" sz="1300" smtClean="0"/>
              <a:pPr/>
              <a:t>29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17965852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72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372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10790B40-03FD-4606-98CA-5B7294FC0DE2}" type="slidenum">
              <a:rPr lang="zh-CN" altLang="en-US" sz="1300" smtClean="0"/>
              <a:pPr/>
              <a:t>30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205431663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59C02B4D-7A45-48F9-BFD3-3D03DF88EF15}" type="slidenum">
              <a:rPr lang="zh-CN" altLang="en-US" sz="1300" smtClean="0"/>
              <a:pPr/>
              <a:t>31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91493418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92A7D9C2-C72D-4488-BD96-3014612EDD68}" type="slidenum">
              <a:rPr lang="zh-CN" altLang="en-US" sz="1300" smtClean="0"/>
              <a:pPr/>
              <a:t>36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4696235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D9F6E81C-B47D-4A82-BEA0-57AE942D82C0}" type="slidenum">
              <a:rPr lang="zh-CN" altLang="en-US" sz="1300" smtClean="0"/>
              <a:pPr/>
              <a:t>37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419725131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021609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750236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613941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804834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64387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87341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615201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490943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367708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325124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633966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879551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679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35261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9225090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9743466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95685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9768523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005379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1317614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4914649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3F3AD15D-9DB1-463B-965E-BA0DD9F7C0D8}" type="slidenum">
              <a:rPr lang="zh-CN" altLang="en-US" sz="1300" smtClean="0"/>
              <a:pPr/>
              <a:t>60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2055806427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716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DC3563F3-0038-4624-A3C9-669F63CEE254}" type="slidenum">
              <a:rPr lang="zh-CN" altLang="en-US" sz="1300" smtClean="0"/>
              <a:pPr/>
              <a:t>61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178161879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4A5FE6DF-A0FF-4B89-BE0F-88F86FAE2C44}" type="slidenum">
              <a:rPr lang="zh-CN" altLang="en-US" sz="1300" smtClean="0"/>
              <a:pPr/>
              <a:t>62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92893096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292DD3DA-6542-4F99-A3E3-3AAEF4CF8D24}" type="slidenum">
              <a:rPr lang="zh-CN" altLang="en-US" sz="1300" smtClean="0"/>
              <a:pPr/>
              <a:t>63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921902400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F979D1E4-C383-41D1-89F3-FB7EDAF204A0}" type="slidenum">
              <a:rPr lang="zh-CN" altLang="en-US" sz="1300" smtClean="0"/>
              <a:pPr/>
              <a:t>64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07868839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98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F2C01B04-4BD3-4410-A6E9-529A4F072B54}" type="slidenum">
              <a:rPr lang="zh-CN" altLang="en-US" sz="1300" smtClean="0"/>
              <a:pPr/>
              <a:t>65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241707216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5B298420-D4D4-4938-A572-B3254ECD3603}" type="slidenum">
              <a:rPr lang="zh-CN" altLang="en-US" sz="1300" smtClean="0"/>
              <a:pPr/>
              <a:t>66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2862914335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839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DF6A351D-0027-4FB6-94CF-8BBA550DA57A}" type="slidenum">
              <a:rPr lang="zh-CN" altLang="en-US" sz="1300" smtClean="0"/>
              <a:pPr/>
              <a:t>67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238895775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60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860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ABDCD0B7-8DAB-4E71-A071-2DB35AC5E042}" type="slidenum">
              <a:rPr lang="zh-CN" altLang="en-US" sz="1300" smtClean="0"/>
              <a:pPr/>
              <a:t>68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56181757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80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90D3A6D7-8DA0-4FB5-8DE5-B18B23E9AF1D}" type="slidenum">
              <a:rPr lang="zh-CN" altLang="en-US" sz="1300" smtClean="0"/>
              <a:pPr/>
              <a:t>69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2340607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026529-6C15-4295-AC74-0F988A6CA15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50560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B1F365-5E88-4433-9560-B67B63BD9BE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64021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29F206-D6F9-4586-ACF7-C9EC2CAAC56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547290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B8FE11-4E0A-4259-8220-431191B514E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69734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7450C0-61B2-4C06-A78C-F9DFF9DCAAC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33064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8339C6-8039-4181-B293-C288AAB9AB5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54127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E0A036-D7CE-40DD-BFF2-96F95918D12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08954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CF67FA-DEC9-42A0-B817-E9C2C935866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77457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C36B74-F6FE-418B-90C2-B28DB14223F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716531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E6F5DA-6EE5-4DC3-904F-AD16CEAC3CE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678757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8B407A-FFC7-4456-B002-023EF08CE09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9970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934B4373-5078-4D75-8C3E-5D24980835B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1022350" y="2071688"/>
            <a:ext cx="70659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dirty="0">
                <a:ea typeface="宋体" panose="02010600030101010101" pitchFamily="2" charset="-122"/>
              </a:rPr>
              <a:t>CSCE-608 Database Systems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575050" y="3071813"/>
            <a:ext cx="230176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Spring  2024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603500" y="4110038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PETR 428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0" y="6553200"/>
            <a:ext cx="296091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Notes 31: Multi-Pass Algorithms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84325"/>
            <a:ext cx="7772400" cy="4702175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Projection</a:t>
            </a:r>
            <a:r>
              <a:rPr lang="en-US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and selection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      </a:t>
            </a:r>
            <a:r>
              <a:rPr lang="el-GR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endParaRPr lang="en-US" altLang="en-US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en-US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Set/bag operations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</a:t>
            </a:r>
            <a:r>
              <a:rPr lang="en-US" altLang="en-US" dirty="0">
                <a:solidFill>
                  <a:srgbClr val="FF0000"/>
                </a:solidFill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dirty="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en-US" dirty="0">
                <a:solidFill>
                  <a:srgbClr val="FF0000"/>
                </a:solidFill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dirty="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endParaRPr lang="en-US" altLang="en-US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en-US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Join operations 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en-US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Extended operations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</a:t>
            </a:r>
            <a:r>
              <a:rPr lang="el-GR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 </a:t>
            </a:r>
            <a:r>
              <a:rPr lang="el-GR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 </a:t>
            </a:r>
            <a:r>
              <a:rPr lang="el-GR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τ</a:t>
            </a:r>
            <a:r>
              <a:rPr lang="en-US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table-scan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24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4339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07C2513-DDDD-48AC-89E5-720CAA041B6D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4340" name="Group 41"/>
          <p:cNvGrpSpPr>
            <a:grpSpLocks/>
          </p:cNvGrpSpPr>
          <p:nvPr/>
        </p:nvGrpSpPr>
        <p:grpSpPr bwMode="auto">
          <a:xfrm>
            <a:off x="3598863" y="4608513"/>
            <a:ext cx="1925637" cy="679450"/>
            <a:chOff x="3000375" y="2580488"/>
            <a:chExt cx="1497379" cy="487662"/>
          </a:xfrm>
        </p:grpSpPr>
        <p:grpSp>
          <p:nvGrpSpPr>
            <p:cNvPr id="14343" name="Group 34"/>
            <p:cNvGrpSpPr>
              <a:grpSpLocks/>
            </p:cNvGrpSpPr>
            <p:nvPr/>
          </p:nvGrpSpPr>
          <p:grpSpPr bwMode="auto">
            <a:xfrm>
              <a:off x="3000375" y="2611093"/>
              <a:ext cx="1497379" cy="457057"/>
              <a:chOff x="3000375" y="2611093"/>
              <a:chExt cx="1497379" cy="457057"/>
            </a:xfrm>
          </p:grpSpPr>
          <p:sp>
            <p:nvSpPr>
              <p:cNvPr id="14346" name="TextBox 177"/>
              <p:cNvSpPr txBox="1">
                <a:spLocks noChangeArrowheads="1"/>
              </p:cNvSpPr>
              <p:nvPr/>
            </p:nvSpPr>
            <p:spPr bwMode="auto">
              <a:xfrm>
                <a:off x="3000375" y="2611093"/>
                <a:ext cx="424059" cy="3749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l-GR" altLang="en-US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×</a:t>
                </a:r>
                <a:endParaRPr lang="en-US" altLang="en-US" sz="28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347" name="AutoShape 4"/>
              <p:cNvSpPr>
                <a:spLocks noChangeArrowheads="1"/>
              </p:cNvSpPr>
              <p:nvPr/>
            </p:nvSpPr>
            <p:spPr bwMode="auto">
              <a:xfrm rot="-5400000">
                <a:off x="3564132" y="2684080"/>
                <a:ext cx="196192" cy="253741"/>
              </a:xfrm>
              <a:prstGeom prst="flowChartCollate">
                <a:avLst/>
              </a:prstGeom>
              <a:solidFill>
                <a:schemeClr val="bg1"/>
              </a:solidFill>
              <a:ln w="1270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grpSp>
            <p:nvGrpSpPr>
              <p:cNvPr id="14348" name="Group 33"/>
              <p:cNvGrpSpPr>
                <a:grpSpLocks/>
              </p:cNvGrpSpPr>
              <p:nvPr/>
            </p:nvGrpSpPr>
            <p:grpSpPr bwMode="auto">
              <a:xfrm>
                <a:off x="4044189" y="2712737"/>
                <a:ext cx="453565" cy="355413"/>
                <a:chOff x="4055340" y="2712737"/>
                <a:chExt cx="453565" cy="355413"/>
              </a:xfrm>
            </p:grpSpPr>
            <p:sp>
              <p:nvSpPr>
                <p:cNvPr id="14349" name="AutoShape 4"/>
                <p:cNvSpPr>
                  <a:spLocks noChangeArrowheads="1"/>
                </p:cNvSpPr>
                <p:nvPr/>
              </p:nvSpPr>
              <p:spPr bwMode="auto">
                <a:xfrm rot="-5400000">
                  <a:off x="4099390" y="2668687"/>
                  <a:ext cx="184456" cy="272556"/>
                </a:xfrm>
                <a:prstGeom prst="flowChartCollate">
                  <a:avLst/>
                </a:prstGeom>
                <a:solidFill>
                  <a:schemeClr val="bg1"/>
                </a:solidFill>
                <a:ln w="12700">
                  <a:solidFill>
                    <a:srgbClr val="FF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3600"/>
                    <a:t> </a:t>
                  </a:r>
                </a:p>
              </p:txBody>
            </p:sp>
            <p:sp>
              <p:nvSpPr>
                <p:cNvPr id="14350" name="TextBox 8"/>
                <p:cNvSpPr txBox="1">
                  <a:spLocks noChangeArrowheads="1"/>
                </p:cNvSpPr>
                <p:nvPr/>
              </p:nvSpPr>
              <p:spPr bwMode="auto">
                <a:xfrm>
                  <a:off x="4290741" y="2759281"/>
                  <a:ext cx="218164" cy="30886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400">
                      <a:solidFill>
                        <a:srgbClr val="FF0000"/>
                      </a:solidFill>
                    </a:rPr>
                    <a:t>C</a:t>
                  </a:r>
                </a:p>
              </p:txBody>
            </p:sp>
          </p:grpSp>
        </p:grpSp>
        <p:sp>
          <p:nvSpPr>
            <p:cNvPr id="14344" name="TextBox 11"/>
            <p:cNvSpPr txBox="1">
              <a:spLocks noChangeArrowheads="1"/>
            </p:cNvSpPr>
            <p:nvPr/>
          </p:nvSpPr>
          <p:spPr bwMode="auto">
            <a:xfrm>
              <a:off x="3749100" y="2588592"/>
              <a:ext cx="221243" cy="4626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</a:p>
          </p:txBody>
        </p:sp>
        <p:sp>
          <p:nvSpPr>
            <p:cNvPr id="14345" name="TextBox 12"/>
            <p:cNvSpPr txBox="1">
              <a:spLocks noChangeArrowheads="1"/>
            </p:cNvSpPr>
            <p:nvPr/>
          </p:nvSpPr>
          <p:spPr bwMode="auto">
            <a:xfrm>
              <a:off x="3246989" y="2580488"/>
              <a:ext cx="221243" cy="4626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</a:p>
          </p:txBody>
        </p:sp>
      </p:grpSp>
      <p:sp>
        <p:nvSpPr>
          <p:cNvPr id="14341" name="TextBox 1"/>
          <p:cNvSpPr txBox="1">
            <a:spLocks noChangeArrowheads="1"/>
          </p:cNvSpPr>
          <p:nvPr/>
        </p:nvSpPr>
        <p:spPr bwMode="auto">
          <a:xfrm>
            <a:off x="1058863" y="103188"/>
            <a:ext cx="6796087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Algorithms Implementing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Relational Algebraic Operations</a:t>
            </a:r>
          </a:p>
        </p:txBody>
      </p:sp>
      <p:cxnSp>
        <p:nvCxnSpPr>
          <p:cNvPr id="33" name="Straight Connector 32"/>
          <p:cNvCxnSpPr/>
          <p:nvPr/>
        </p:nvCxnSpPr>
        <p:spPr>
          <a:xfrm>
            <a:off x="771525" y="1435100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4254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2313" y="1298575"/>
            <a:ext cx="7858125" cy="4751388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Condition:</a:t>
            </a:r>
            <a:r>
              <a:rPr lang="en-US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the main memory M is sufficiently large</a:t>
            </a:r>
          </a:p>
        </p:txBody>
      </p:sp>
      <p:sp>
        <p:nvSpPr>
          <p:cNvPr id="84995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1AFD82F-1460-42AB-AB2C-A4CF87C693EB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996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5481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One-pass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998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69A8985C-E300-41A0-A119-D8A208253E8A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84999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0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8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solidFill>
                    <a:schemeClr val="bg1">
                      <a:lumMod val="8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chemeClr val="bg1">
                      <a:lumMod val="8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solidFill>
                    <a:schemeClr val="bg1">
                      <a:lumMod val="8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85033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85034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85036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85039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 dirty="0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85040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85041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85037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85038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85035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85000" name="TextBox 2"/>
          <p:cNvSpPr txBox="1">
            <a:spLocks noChangeArrowheads="1"/>
          </p:cNvSpPr>
          <p:nvPr/>
        </p:nvSpPr>
        <p:spPr bwMode="auto">
          <a:xfrm>
            <a:off x="5981700" y="1952625"/>
            <a:ext cx="2905125" cy="1570038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Binary operations on two relations R and S: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bg1">
                    <a:lumMod val="85000"/>
                  </a:schemeClr>
                </a:solidFill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sz="24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400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24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24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4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∩</a:t>
            </a:r>
            <a:r>
              <a:rPr lang="en-US" altLang="en-US" sz="24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4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24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4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4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b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l-GR" altLang="en-US" sz="24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×</a:t>
            </a:r>
            <a:r>
              <a:rPr lang="en-US" altLang="en-US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endParaRPr lang="en-US" altLang="en-US" sz="24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32" name="Oval 31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85004" name="Group 1"/>
          <p:cNvGrpSpPr>
            <a:grpSpLocks/>
          </p:cNvGrpSpPr>
          <p:nvPr/>
        </p:nvGrpSpPr>
        <p:grpSpPr bwMode="auto">
          <a:xfrm>
            <a:off x="6543675" y="3021013"/>
            <a:ext cx="890588" cy="493712"/>
            <a:chOff x="7582579" y="3449379"/>
            <a:chExt cx="889570" cy="493430"/>
          </a:xfrm>
        </p:grpSpPr>
        <p:sp>
          <p:nvSpPr>
            <p:cNvPr id="85027" name="AutoShape 4"/>
            <p:cNvSpPr>
              <a:spLocks noChangeArrowheads="1"/>
            </p:cNvSpPr>
            <p:nvPr/>
          </p:nvSpPr>
          <p:spPr bwMode="auto">
            <a:xfrm rot="-5400000">
              <a:off x="7610996" y="3585094"/>
              <a:ext cx="209188" cy="266021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  <p:sp>
          <p:nvSpPr>
            <p:cNvPr id="85028" name="AutoShape 4"/>
            <p:cNvSpPr>
              <a:spLocks noChangeArrowheads="1"/>
            </p:cNvSpPr>
            <p:nvPr/>
          </p:nvSpPr>
          <p:spPr bwMode="auto">
            <a:xfrm rot="-5400000">
              <a:off x="8109926" y="3585094"/>
              <a:ext cx="209188" cy="266021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  <p:sp>
          <p:nvSpPr>
            <p:cNvPr id="85029" name="TextBox 8"/>
            <p:cNvSpPr txBox="1">
              <a:spLocks noChangeArrowheads="1"/>
            </p:cNvSpPr>
            <p:nvPr/>
          </p:nvSpPr>
          <p:spPr bwMode="auto">
            <a:xfrm>
              <a:off x="8287280" y="3635032"/>
              <a:ext cx="18486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C</a:t>
              </a:r>
            </a:p>
          </p:txBody>
        </p:sp>
        <p:sp>
          <p:nvSpPr>
            <p:cNvPr id="85030" name="TextBox 12"/>
            <p:cNvSpPr txBox="1">
              <a:spLocks noChangeArrowheads="1"/>
            </p:cNvSpPr>
            <p:nvPr/>
          </p:nvSpPr>
          <p:spPr bwMode="auto">
            <a:xfrm>
              <a:off x="7802475" y="3449379"/>
              <a:ext cx="26161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</a:p>
          </p:txBody>
        </p:sp>
      </p:grpSp>
      <p:grpSp>
        <p:nvGrpSpPr>
          <p:cNvPr id="85005" name="Group 10"/>
          <p:cNvGrpSpPr>
            <a:grpSpLocks/>
          </p:cNvGrpSpPr>
          <p:nvPr/>
        </p:nvGrpSpPr>
        <p:grpSpPr bwMode="auto">
          <a:xfrm>
            <a:off x="947738" y="4194175"/>
            <a:ext cx="1504950" cy="1744663"/>
            <a:chOff x="-733425" y="3884235"/>
            <a:chExt cx="1504950" cy="1745040"/>
          </a:xfrm>
        </p:grpSpPr>
        <p:sp>
          <p:nvSpPr>
            <p:cNvPr id="50" name="Oval 49"/>
            <p:cNvSpPr/>
            <p:nvPr/>
          </p:nvSpPr>
          <p:spPr>
            <a:xfrm>
              <a:off x="-733425" y="3884235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1" name="Oval 50"/>
            <p:cNvSpPr/>
            <p:nvPr/>
          </p:nvSpPr>
          <p:spPr>
            <a:xfrm>
              <a:off x="-733425" y="5303767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52" name="Straight Connector 51"/>
            <p:cNvCxnSpPr>
              <a:stCxn id="50" idx="2"/>
              <a:endCxn id="51" idx="2"/>
            </p:cNvCxnSpPr>
            <p:nvPr/>
          </p:nvCxnSpPr>
          <p:spPr>
            <a:xfrm>
              <a:off x="-7334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7715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5006" name="TextBox 29"/>
          <p:cNvSpPr txBox="1">
            <a:spLocks noChangeArrowheads="1"/>
          </p:cNvSpPr>
          <p:nvPr/>
        </p:nvSpPr>
        <p:spPr bwMode="auto">
          <a:xfrm>
            <a:off x="1466850" y="5924550"/>
            <a:ext cx="5826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disk</a:t>
            </a:r>
          </a:p>
        </p:txBody>
      </p:sp>
      <p:sp>
        <p:nvSpPr>
          <p:cNvPr id="55" name="Rectangle 54"/>
          <p:cNvSpPr/>
          <p:nvPr/>
        </p:nvSpPr>
        <p:spPr>
          <a:xfrm>
            <a:off x="2973388" y="4132263"/>
            <a:ext cx="2339975" cy="178117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5008" name="TextBox 6"/>
          <p:cNvSpPr txBox="1">
            <a:spLocks noChangeArrowheads="1"/>
          </p:cNvSpPr>
          <p:nvPr/>
        </p:nvSpPr>
        <p:spPr bwMode="auto">
          <a:xfrm>
            <a:off x="3402013" y="3822700"/>
            <a:ext cx="15875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main memory</a:t>
            </a:r>
          </a:p>
        </p:txBody>
      </p:sp>
      <p:sp>
        <p:nvSpPr>
          <p:cNvPr id="6" name="Rectangle 5"/>
          <p:cNvSpPr/>
          <p:nvPr/>
        </p:nvSpPr>
        <p:spPr>
          <a:xfrm>
            <a:off x="1406525" y="4541838"/>
            <a:ext cx="990600" cy="5635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R</a:t>
            </a:r>
            <a:r>
              <a:rPr lang="en-US" sz="2400" baseline="-25000" dirty="0" err="1"/>
              <a:t>small</a:t>
            </a:r>
            <a:endParaRPr lang="en-US" sz="2400" baseline="-25000" dirty="0"/>
          </a:p>
        </p:txBody>
      </p:sp>
      <p:sp>
        <p:nvSpPr>
          <p:cNvPr id="60" name="Rectangle 59"/>
          <p:cNvSpPr/>
          <p:nvPr/>
        </p:nvSpPr>
        <p:spPr>
          <a:xfrm>
            <a:off x="1104900" y="5156200"/>
            <a:ext cx="1328738" cy="6445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R</a:t>
            </a:r>
            <a:r>
              <a:rPr lang="en-US" sz="2400" baseline="-25000" dirty="0" err="1"/>
              <a:t>large</a:t>
            </a:r>
            <a:endParaRPr lang="en-US" sz="2400" baseline="-25000" dirty="0"/>
          </a:p>
        </p:txBody>
      </p:sp>
      <p:sp>
        <p:nvSpPr>
          <p:cNvPr id="57" name="Rectangle 56"/>
          <p:cNvSpPr/>
          <p:nvPr/>
        </p:nvSpPr>
        <p:spPr>
          <a:xfrm>
            <a:off x="3017838" y="4171950"/>
            <a:ext cx="2260600" cy="12906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err="1"/>
              <a:t>R</a:t>
            </a:r>
            <a:r>
              <a:rPr lang="en-US" baseline="-25000" dirty="0" err="1"/>
              <a:t>small</a:t>
            </a:r>
            <a:endParaRPr lang="en-US" baseline="-25000" dirty="0"/>
          </a:p>
        </p:txBody>
      </p:sp>
      <p:cxnSp>
        <p:nvCxnSpPr>
          <p:cNvPr id="58" name="Straight Arrow Connector 57"/>
          <p:cNvCxnSpPr/>
          <p:nvPr/>
        </p:nvCxnSpPr>
        <p:spPr>
          <a:xfrm flipV="1">
            <a:off x="2397125" y="5694363"/>
            <a:ext cx="620713" cy="635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ectangle 58"/>
          <p:cNvSpPr/>
          <p:nvPr/>
        </p:nvSpPr>
        <p:spPr>
          <a:xfrm>
            <a:off x="3006725" y="5549900"/>
            <a:ext cx="409575" cy="2571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2" name="Straight Arrow Connector 61"/>
          <p:cNvCxnSpPr/>
          <p:nvPr/>
        </p:nvCxnSpPr>
        <p:spPr>
          <a:xfrm flipV="1">
            <a:off x="2397125" y="4818063"/>
            <a:ext cx="620713" cy="6350"/>
          </a:xfrm>
          <a:prstGeom prst="straightConnector1">
            <a:avLst/>
          </a:prstGeom>
          <a:ln w="38100">
            <a:solidFill>
              <a:srgbClr val="FFCC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015" name="TextBox 20"/>
          <p:cNvSpPr txBox="1">
            <a:spLocks noChangeArrowheads="1"/>
          </p:cNvSpPr>
          <p:nvPr/>
        </p:nvSpPr>
        <p:spPr bwMode="auto">
          <a:xfrm>
            <a:off x="3705225" y="5594350"/>
            <a:ext cx="735013" cy="2778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process</a:t>
            </a:r>
          </a:p>
        </p:txBody>
      </p:sp>
      <p:sp>
        <p:nvSpPr>
          <p:cNvPr id="63" name="Rectangle 62"/>
          <p:cNvSpPr/>
          <p:nvPr/>
        </p:nvSpPr>
        <p:spPr>
          <a:xfrm>
            <a:off x="4616450" y="5549900"/>
            <a:ext cx="409575" cy="25717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4" name="Straight Arrow Connector 63"/>
          <p:cNvCxnSpPr/>
          <p:nvPr/>
        </p:nvCxnSpPr>
        <p:spPr>
          <a:xfrm>
            <a:off x="3435350" y="5745163"/>
            <a:ext cx="295275" cy="1905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>
            <a:off x="5049838" y="5729288"/>
            <a:ext cx="488950" cy="0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>
            <a:off x="4424363" y="5726113"/>
            <a:ext cx="296862" cy="1905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>
          <a:xfrm flipH="1">
            <a:off x="4097338" y="5394325"/>
            <a:ext cx="4762" cy="24130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021" name="TextBox 70"/>
          <p:cNvSpPr txBox="1">
            <a:spLocks noChangeArrowheads="1"/>
          </p:cNvSpPr>
          <p:nvPr/>
        </p:nvSpPr>
        <p:spPr bwMode="auto">
          <a:xfrm>
            <a:off x="511175" y="1952625"/>
            <a:ext cx="5259388" cy="1631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1. Read in an entire relation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2. Process R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3. Read in the other relation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large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block by block;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4. Sent the results to an output block</a:t>
            </a:r>
          </a:p>
        </p:txBody>
      </p:sp>
      <p:sp>
        <p:nvSpPr>
          <p:cNvPr id="85022" name="TextBox 68"/>
          <p:cNvSpPr txBox="1">
            <a:spLocks noChangeArrowheads="1"/>
          </p:cNvSpPr>
          <p:nvPr/>
        </p:nvSpPr>
        <p:spPr bwMode="auto">
          <a:xfrm>
            <a:off x="5999163" y="4094163"/>
            <a:ext cx="2894012" cy="12779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large </a:t>
            </a:r>
            <a:r>
              <a:rPr lang="el-GR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×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9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1. FOR each tuple </a:t>
            </a: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in R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large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cross join </a:t>
            </a: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and each tuple in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R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and</a:t>
            </a: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send</a:t>
            </a: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to the output.</a:t>
            </a:r>
          </a:p>
        </p:txBody>
      </p:sp>
    </p:spTree>
    <p:extLst>
      <p:ext uri="{BB962C8B-B14F-4D97-AF65-F5344CB8AC3E}">
        <p14:creationId xmlns:p14="http://schemas.microsoft.com/office/powerpoint/2010/main" val="18029151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2313" y="1298575"/>
            <a:ext cx="7858125" cy="4751388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Condition:</a:t>
            </a:r>
            <a:r>
              <a:rPr lang="en-US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the main memory M is sufficiently large</a:t>
            </a:r>
          </a:p>
        </p:txBody>
      </p:sp>
      <p:sp>
        <p:nvSpPr>
          <p:cNvPr id="84995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1AFD82F-1460-42AB-AB2C-A4CF87C693EB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996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5481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One-pass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998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69A8985C-E300-41A0-A119-D8A208253E8A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84999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0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8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solidFill>
                    <a:schemeClr val="bg1">
                      <a:lumMod val="8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chemeClr val="bg1">
                      <a:lumMod val="8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solidFill>
                    <a:schemeClr val="bg1">
                      <a:lumMod val="8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85033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85034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85036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85039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85040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85041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85037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85038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85035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85000" name="TextBox 2"/>
          <p:cNvSpPr txBox="1">
            <a:spLocks noChangeArrowheads="1"/>
          </p:cNvSpPr>
          <p:nvPr/>
        </p:nvSpPr>
        <p:spPr bwMode="auto">
          <a:xfrm>
            <a:off x="5981700" y="1952625"/>
            <a:ext cx="2905125" cy="1570038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Binary operations on two relations R and S: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40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∩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l-GR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×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endParaRPr lang="en-US" altLang="en-US" sz="2400" b="1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32" name="Oval 31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85004" name="Group 1"/>
          <p:cNvGrpSpPr>
            <a:grpSpLocks/>
          </p:cNvGrpSpPr>
          <p:nvPr/>
        </p:nvGrpSpPr>
        <p:grpSpPr bwMode="auto">
          <a:xfrm>
            <a:off x="6543675" y="3021013"/>
            <a:ext cx="890588" cy="493712"/>
            <a:chOff x="7582579" y="3449379"/>
            <a:chExt cx="889570" cy="493430"/>
          </a:xfrm>
        </p:grpSpPr>
        <p:sp>
          <p:nvSpPr>
            <p:cNvPr id="85027" name="AutoShape 4"/>
            <p:cNvSpPr>
              <a:spLocks noChangeArrowheads="1"/>
            </p:cNvSpPr>
            <p:nvPr/>
          </p:nvSpPr>
          <p:spPr bwMode="auto">
            <a:xfrm rot="-5400000">
              <a:off x="7610996" y="3585094"/>
              <a:ext cx="209188" cy="266021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  <p:sp>
          <p:nvSpPr>
            <p:cNvPr id="85028" name="AutoShape 4"/>
            <p:cNvSpPr>
              <a:spLocks noChangeArrowheads="1"/>
            </p:cNvSpPr>
            <p:nvPr/>
          </p:nvSpPr>
          <p:spPr bwMode="auto">
            <a:xfrm rot="-5400000">
              <a:off x="8109926" y="3585094"/>
              <a:ext cx="209188" cy="266021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  <p:sp>
          <p:nvSpPr>
            <p:cNvPr id="85029" name="TextBox 8"/>
            <p:cNvSpPr txBox="1">
              <a:spLocks noChangeArrowheads="1"/>
            </p:cNvSpPr>
            <p:nvPr/>
          </p:nvSpPr>
          <p:spPr bwMode="auto">
            <a:xfrm>
              <a:off x="8287280" y="3635032"/>
              <a:ext cx="18486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C</a:t>
              </a:r>
            </a:p>
          </p:txBody>
        </p:sp>
        <p:sp>
          <p:nvSpPr>
            <p:cNvPr id="85030" name="TextBox 12"/>
            <p:cNvSpPr txBox="1">
              <a:spLocks noChangeArrowheads="1"/>
            </p:cNvSpPr>
            <p:nvPr/>
          </p:nvSpPr>
          <p:spPr bwMode="auto">
            <a:xfrm>
              <a:off x="7802475" y="3449379"/>
              <a:ext cx="26161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</a:p>
          </p:txBody>
        </p:sp>
      </p:grpSp>
      <p:grpSp>
        <p:nvGrpSpPr>
          <p:cNvPr id="85005" name="Group 10"/>
          <p:cNvGrpSpPr>
            <a:grpSpLocks/>
          </p:cNvGrpSpPr>
          <p:nvPr/>
        </p:nvGrpSpPr>
        <p:grpSpPr bwMode="auto">
          <a:xfrm>
            <a:off x="947738" y="4194175"/>
            <a:ext cx="1504950" cy="1744663"/>
            <a:chOff x="-733425" y="3884235"/>
            <a:chExt cx="1504950" cy="1745040"/>
          </a:xfrm>
        </p:grpSpPr>
        <p:sp>
          <p:nvSpPr>
            <p:cNvPr id="50" name="Oval 49"/>
            <p:cNvSpPr/>
            <p:nvPr/>
          </p:nvSpPr>
          <p:spPr>
            <a:xfrm>
              <a:off x="-733425" y="3884235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1" name="Oval 50"/>
            <p:cNvSpPr/>
            <p:nvPr/>
          </p:nvSpPr>
          <p:spPr>
            <a:xfrm>
              <a:off x="-733425" y="5303767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52" name="Straight Connector 51"/>
            <p:cNvCxnSpPr>
              <a:stCxn id="50" idx="2"/>
              <a:endCxn id="51" idx="2"/>
            </p:cNvCxnSpPr>
            <p:nvPr/>
          </p:nvCxnSpPr>
          <p:spPr>
            <a:xfrm>
              <a:off x="-7334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7715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5006" name="TextBox 29"/>
          <p:cNvSpPr txBox="1">
            <a:spLocks noChangeArrowheads="1"/>
          </p:cNvSpPr>
          <p:nvPr/>
        </p:nvSpPr>
        <p:spPr bwMode="auto">
          <a:xfrm>
            <a:off x="1466850" y="5924550"/>
            <a:ext cx="5826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disk</a:t>
            </a:r>
          </a:p>
        </p:txBody>
      </p:sp>
      <p:sp>
        <p:nvSpPr>
          <p:cNvPr id="55" name="Rectangle 54"/>
          <p:cNvSpPr/>
          <p:nvPr/>
        </p:nvSpPr>
        <p:spPr>
          <a:xfrm>
            <a:off x="2973388" y="4132263"/>
            <a:ext cx="2339975" cy="178117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5008" name="TextBox 6"/>
          <p:cNvSpPr txBox="1">
            <a:spLocks noChangeArrowheads="1"/>
          </p:cNvSpPr>
          <p:nvPr/>
        </p:nvSpPr>
        <p:spPr bwMode="auto">
          <a:xfrm>
            <a:off x="3402013" y="3822700"/>
            <a:ext cx="15875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main memory</a:t>
            </a:r>
          </a:p>
        </p:txBody>
      </p:sp>
      <p:sp>
        <p:nvSpPr>
          <p:cNvPr id="6" name="Rectangle 5"/>
          <p:cNvSpPr/>
          <p:nvPr/>
        </p:nvSpPr>
        <p:spPr>
          <a:xfrm>
            <a:off x="1406525" y="4541838"/>
            <a:ext cx="990600" cy="5635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R</a:t>
            </a:r>
            <a:r>
              <a:rPr lang="en-US" sz="2400" baseline="-25000" dirty="0" err="1"/>
              <a:t>small</a:t>
            </a:r>
            <a:endParaRPr lang="en-US" sz="2400" baseline="-25000" dirty="0"/>
          </a:p>
        </p:txBody>
      </p:sp>
      <p:sp>
        <p:nvSpPr>
          <p:cNvPr id="60" name="Rectangle 59"/>
          <p:cNvSpPr/>
          <p:nvPr/>
        </p:nvSpPr>
        <p:spPr>
          <a:xfrm>
            <a:off x="1104900" y="5156200"/>
            <a:ext cx="1328738" cy="6445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R</a:t>
            </a:r>
            <a:r>
              <a:rPr lang="en-US" sz="2400" baseline="-25000" dirty="0" err="1"/>
              <a:t>large</a:t>
            </a:r>
            <a:endParaRPr lang="en-US" sz="2400" baseline="-25000" dirty="0"/>
          </a:p>
        </p:txBody>
      </p:sp>
      <p:sp>
        <p:nvSpPr>
          <p:cNvPr id="57" name="Rectangle 56"/>
          <p:cNvSpPr/>
          <p:nvPr/>
        </p:nvSpPr>
        <p:spPr>
          <a:xfrm>
            <a:off x="3017838" y="4171950"/>
            <a:ext cx="2260600" cy="12906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err="1"/>
              <a:t>R</a:t>
            </a:r>
            <a:r>
              <a:rPr lang="en-US" baseline="-25000" dirty="0" err="1"/>
              <a:t>small</a:t>
            </a:r>
            <a:endParaRPr lang="en-US" baseline="-25000" dirty="0"/>
          </a:p>
        </p:txBody>
      </p:sp>
      <p:cxnSp>
        <p:nvCxnSpPr>
          <p:cNvPr id="58" name="Straight Arrow Connector 57"/>
          <p:cNvCxnSpPr/>
          <p:nvPr/>
        </p:nvCxnSpPr>
        <p:spPr>
          <a:xfrm flipV="1">
            <a:off x="2397125" y="5694363"/>
            <a:ext cx="620713" cy="635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ectangle 58"/>
          <p:cNvSpPr/>
          <p:nvPr/>
        </p:nvSpPr>
        <p:spPr>
          <a:xfrm>
            <a:off x="3006725" y="5549900"/>
            <a:ext cx="409575" cy="2571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2" name="Straight Arrow Connector 61"/>
          <p:cNvCxnSpPr/>
          <p:nvPr/>
        </p:nvCxnSpPr>
        <p:spPr>
          <a:xfrm flipV="1">
            <a:off x="2397125" y="4818063"/>
            <a:ext cx="620713" cy="6350"/>
          </a:xfrm>
          <a:prstGeom prst="straightConnector1">
            <a:avLst/>
          </a:prstGeom>
          <a:ln w="38100">
            <a:solidFill>
              <a:srgbClr val="FFCC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015" name="TextBox 20"/>
          <p:cNvSpPr txBox="1">
            <a:spLocks noChangeArrowheads="1"/>
          </p:cNvSpPr>
          <p:nvPr/>
        </p:nvSpPr>
        <p:spPr bwMode="auto">
          <a:xfrm>
            <a:off x="3705225" y="5594350"/>
            <a:ext cx="735013" cy="2778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process</a:t>
            </a:r>
          </a:p>
        </p:txBody>
      </p:sp>
      <p:sp>
        <p:nvSpPr>
          <p:cNvPr id="63" name="Rectangle 62"/>
          <p:cNvSpPr/>
          <p:nvPr/>
        </p:nvSpPr>
        <p:spPr>
          <a:xfrm>
            <a:off x="4616450" y="5549900"/>
            <a:ext cx="409575" cy="25717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4" name="Straight Arrow Connector 63"/>
          <p:cNvCxnSpPr/>
          <p:nvPr/>
        </p:nvCxnSpPr>
        <p:spPr>
          <a:xfrm>
            <a:off x="3435350" y="5745163"/>
            <a:ext cx="295275" cy="1905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>
            <a:off x="5049838" y="5729288"/>
            <a:ext cx="488950" cy="0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>
            <a:off x="4424363" y="5726113"/>
            <a:ext cx="296862" cy="1905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>
          <a:xfrm flipH="1">
            <a:off x="4097338" y="5394325"/>
            <a:ext cx="4762" cy="24130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021" name="TextBox 70"/>
          <p:cNvSpPr txBox="1">
            <a:spLocks noChangeArrowheads="1"/>
          </p:cNvSpPr>
          <p:nvPr/>
        </p:nvSpPr>
        <p:spPr bwMode="auto">
          <a:xfrm>
            <a:off x="511175" y="1952625"/>
            <a:ext cx="5259388" cy="1631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1. Read in an entire relation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2. Process R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3. Read in the other relation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large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block by block;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4. Sent the results to an output block</a:t>
            </a:r>
          </a:p>
        </p:txBody>
      </p:sp>
      <p:sp>
        <p:nvSpPr>
          <p:cNvPr id="85022" name="TextBox 68"/>
          <p:cNvSpPr txBox="1">
            <a:spLocks noChangeArrowheads="1"/>
          </p:cNvSpPr>
          <p:nvPr/>
        </p:nvSpPr>
        <p:spPr bwMode="auto">
          <a:xfrm>
            <a:off x="5999163" y="4094163"/>
            <a:ext cx="2894012" cy="12779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large </a:t>
            </a:r>
            <a:r>
              <a:rPr lang="el-GR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×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9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1. FOR each tuple </a:t>
            </a: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in R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large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cross join </a:t>
            </a: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and each tuple in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R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and</a:t>
            </a: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send</a:t>
            </a: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to the output.</a:t>
            </a:r>
          </a:p>
        </p:txBody>
      </p:sp>
    </p:spTree>
    <p:extLst>
      <p:ext uri="{BB962C8B-B14F-4D97-AF65-F5344CB8AC3E}">
        <p14:creationId xmlns:p14="http://schemas.microsoft.com/office/powerpoint/2010/main" val="31963595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2313" y="1298575"/>
            <a:ext cx="7858125" cy="4751388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Condition:</a:t>
            </a:r>
            <a:r>
              <a:rPr lang="en-US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the main memory M is sufficiently large</a:t>
            </a:r>
          </a:p>
        </p:txBody>
      </p:sp>
      <p:sp>
        <p:nvSpPr>
          <p:cNvPr id="87043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517CF17-4264-4CAB-A5B7-D9B6CD15B655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044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5481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One-pass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046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4215D0F9-F4B6-4F65-92B7-E23D66A751AF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87047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0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8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solidFill>
                    <a:schemeClr val="bg1">
                      <a:lumMod val="8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chemeClr val="bg1">
                      <a:lumMod val="8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solidFill>
                    <a:schemeClr val="bg1">
                      <a:lumMod val="8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87083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87084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87086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64561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8435" y="2667931"/>
                    <a:ext cx="492707" cy="36941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  <a:defRPr/>
                    </a:pPr>
                    <a:r>
                      <a:rPr lang="el-GR" altLang="en-US" sz="1800" b="1" dirty="0">
                        <a:solidFill>
                          <a:schemeClr val="bg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 dirty="0">
                      <a:solidFill>
                        <a:schemeClr val="bg1">
                          <a:lumMod val="75000"/>
                        </a:schemeClr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87090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87091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>
                        <a:solidFill>
                          <a:srgbClr val="FF0000"/>
                        </a:solidFill>
                      </a:rPr>
                      <a:t>C</a:t>
                    </a:r>
                  </a:p>
                </p:txBody>
              </p:sp>
            </p:grpSp>
            <p:sp>
              <p:nvSpPr>
                <p:cNvPr id="87087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87088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87085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87048" name="TextBox 2"/>
          <p:cNvSpPr txBox="1">
            <a:spLocks noChangeArrowheads="1"/>
          </p:cNvSpPr>
          <p:nvPr/>
        </p:nvSpPr>
        <p:spPr bwMode="auto">
          <a:xfrm>
            <a:off x="5981700" y="1952625"/>
            <a:ext cx="2905125" cy="1570038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Binary operations on two relations R and S: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40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∩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×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endParaRPr lang="en-US" altLang="en-US" sz="2400" b="1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32" name="Oval 31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87052" name="Group 1"/>
          <p:cNvGrpSpPr>
            <a:grpSpLocks/>
          </p:cNvGrpSpPr>
          <p:nvPr/>
        </p:nvGrpSpPr>
        <p:grpSpPr bwMode="auto">
          <a:xfrm>
            <a:off x="6543675" y="3021013"/>
            <a:ext cx="890588" cy="493712"/>
            <a:chOff x="7582579" y="3449379"/>
            <a:chExt cx="889570" cy="493430"/>
          </a:xfrm>
        </p:grpSpPr>
        <p:sp>
          <p:nvSpPr>
            <p:cNvPr id="87077" name="AutoShape 4"/>
            <p:cNvSpPr>
              <a:spLocks noChangeArrowheads="1"/>
            </p:cNvSpPr>
            <p:nvPr/>
          </p:nvSpPr>
          <p:spPr bwMode="auto">
            <a:xfrm rot="-5400000">
              <a:off x="7610996" y="3585094"/>
              <a:ext cx="209188" cy="266021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  <p:sp>
          <p:nvSpPr>
            <p:cNvPr id="87078" name="AutoShape 4"/>
            <p:cNvSpPr>
              <a:spLocks noChangeArrowheads="1"/>
            </p:cNvSpPr>
            <p:nvPr/>
          </p:nvSpPr>
          <p:spPr bwMode="auto">
            <a:xfrm rot="-5400000">
              <a:off x="8109926" y="3585094"/>
              <a:ext cx="209188" cy="266021"/>
            </a:xfrm>
            <a:prstGeom prst="flowChartCollate">
              <a:avLst/>
            </a:prstGeom>
            <a:noFill/>
            <a:ln w="1270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  <p:sp>
          <p:nvSpPr>
            <p:cNvPr id="87079" name="TextBox 8"/>
            <p:cNvSpPr txBox="1">
              <a:spLocks noChangeArrowheads="1"/>
            </p:cNvSpPr>
            <p:nvPr/>
          </p:nvSpPr>
          <p:spPr bwMode="auto">
            <a:xfrm>
              <a:off x="8287280" y="3635032"/>
              <a:ext cx="18486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FF0000"/>
                  </a:solidFill>
                </a:rPr>
                <a:t>C</a:t>
              </a:r>
            </a:p>
          </p:txBody>
        </p:sp>
        <p:sp>
          <p:nvSpPr>
            <p:cNvPr id="87080" name="TextBox 12"/>
            <p:cNvSpPr txBox="1">
              <a:spLocks noChangeArrowheads="1"/>
            </p:cNvSpPr>
            <p:nvPr/>
          </p:nvSpPr>
          <p:spPr bwMode="auto">
            <a:xfrm>
              <a:off x="7802475" y="3449379"/>
              <a:ext cx="26161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</a:p>
          </p:txBody>
        </p:sp>
      </p:grpSp>
      <p:grpSp>
        <p:nvGrpSpPr>
          <p:cNvPr id="87053" name="Group 10"/>
          <p:cNvGrpSpPr>
            <a:grpSpLocks/>
          </p:cNvGrpSpPr>
          <p:nvPr/>
        </p:nvGrpSpPr>
        <p:grpSpPr bwMode="auto">
          <a:xfrm>
            <a:off x="947738" y="4194175"/>
            <a:ext cx="1504950" cy="1744663"/>
            <a:chOff x="-733425" y="3884235"/>
            <a:chExt cx="1504950" cy="1745040"/>
          </a:xfrm>
        </p:grpSpPr>
        <p:sp>
          <p:nvSpPr>
            <p:cNvPr id="50" name="Oval 49"/>
            <p:cNvSpPr/>
            <p:nvPr/>
          </p:nvSpPr>
          <p:spPr>
            <a:xfrm>
              <a:off x="-733425" y="3884235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1" name="Oval 50"/>
            <p:cNvSpPr/>
            <p:nvPr/>
          </p:nvSpPr>
          <p:spPr>
            <a:xfrm>
              <a:off x="-733425" y="5303767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52" name="Straight Connector 51"/>
            <p:cNvCxnSpPr>
              <a:stCxn id="50" idx="2"/>
              <a:endCxn id="51" idx="2"/>
            </p:cNvCxnSpPr>
            <p:nvPr/>
          </p:nvCxnSpPr>
          <p:spPr>
            <a:xfrm>
              <a:off x="-7334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7715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7054" name="TextBox 29"/>
          <p:cNvSpPr txBox="1">
            <a:spLocks noChangeArrowheads="1"/>
          </p:cNvSpPr>
          <p:nvPr/>
        </p:nvSpPr>
        <p:spPr bwMode="auto">
          <a:xfrm>
            <a:off x="1466850" y="5924550"/>
            <a:ext cx="5826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disk</a:t>
            </a:r>
          </a:p>
        </p:txBody>
      </p:sp>
      <p:sp>
        <p:nvSpPr>
          <p:cNvPr id="55" name="Rectangle 54"/>
          <p:cNvSpPr/>
          <p:nvPr/>
        </p:nvSpPr>
        <p:spPr>
          <a:xfrm>
            <a:off x="2973388" y="4132263"/>
            <a:ext cx="2339975" cy="178117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7056" name="TextBox 6"/>
          <p:cNvSpPr txBox="1">
            <a:spLocks noChangeArrowheads="1"/>
          </p:cNvSpPr>
          <p:nvPr/>
        </p:nvSpPr>
        <p:spPr bwMode="auto">
          <a:xfrm>
            <a:off x="3402013" y="3822700"/>
            <a:ext cx="15875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main memory</a:t>
            </a:r>
          </a:p>
        </p:txBody>
      </p:sp>
      <p:sp>
        <p:nvSpPr>
          <p:cNvPr id="6" name="Rectangle 5"/>
          <p:cNvSpPr/>
          <p:nvPr/>
        </p:nvSpPr>
        <p:spPr>
          <a:xfrm>
            <a:off x="1406525" y="4541838"/>
            <a:ext cx="990600" cy="5635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R</a:t>
            </a:r>
            <a:r>
              <a:rPr lang="en-US" sz="2400" baseline="-25000" dirty="0" err="1"/>
              <a:t>small</a:t>
            </a:r>
            <a:endParaRPr lang="en-US" sz="2400" baseline="-25000" dirty="0"/>
          </a:p>
        </p:txBody>
      </p:sp>
      <p:sp>
        <p:nvSpPr>
          <p:cNvPr id="60" name="Rectangle 59"/>
          <p:cNvSpPr/>
          <p:nvPr/>
        </p:nvSpPr>
        <p:spPr>
          <a:xfrm>
            <a:off x="1104900" y="5156200"/>
            <a:ext cx="1328738" cy="6445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R</a:t>
            </a:r>
            <a:r>
              <a:rPr lang="en-US" sz="2400" baseline="-25000" dirty="0" err="1"/>
              <a:t>large</a:t>
            </a:r>
            <a:endParaRPr lang="en-US" sz="2400" baseline="-25000" dirty="0"/>
          </a:p>
        </p:txBody>
      </p:sp>
      <p:sp>
        <p:nvSpPr>
          <p:cNvPr id="57" name="Rectangle 56"/>
          <p:cNvSpPr/>
          <p:nvPr/>
        </p:nvSpPr>
        <p:spPr>
          <a:xfrm>
            <a:off x="3017838" y="4171950"/>
            <a:ext cx="2260600" cy="12906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err="1"/>
              <a:t>R</a:t>
            </a:r>
            <a:r>
              <a:rPr lang="en-US" baseline="-25000" dirty="0" err="1"/>
              <a:t>small</a:t>
            </a:r>
            <a:endParaRPr lang="en-US" baseline="-25000" dirty="0"/>
          </a:p>
        </p:txBody>
      </p:sp>
      <p:cxnSp>
        <p:nvCxnSpPr>
          <p:cNvPr id="58" name="Straight Arrow Connector 57"/>
          <p:cNvCxnSpPr/>
          <p:nvPr/>
        </p:nvCxnSpPr>
        <p:spPr>
          <a:xfrm flipV="1">
            <a:off x="2397125" y="5694363"/>
            <a:ext cx="620713" cy="635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ectangle 58"/>
          <p:cNvSpPr/>
          <p:nvPr/>
        </p:nvSpPr>
        <p:spPr>
          <a:xfrm>
            <a:off x="3006725" y="5549900"/>
            <a:ext cx="409575" cy="2571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2" name="Straight Arrow Connector 61"/>
          <p:cNvCxnSpPr/>
          <p:nvPr/>
        </p:nvCxnSpPr>
        <p:spPr>
          <a:xfrm flipV="1">
            <a:off x="2397125" y="4818063"/>
            <a:ext cx="620713" cy="6350"/>
          </a:xfrm>
          <a:prstGeom prst="straightConnector1">
            <a:avLst/>
          </a:prstGeom>
          <a:ln w="38100">
            <a:solidFill>
              <a:srgbClr val="FFCC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063" name="TextBox 20"/>
          <p:cNvSpPr txBox="1">
            <a:spLocks noChangeArrowheads="1"/>
          </p:cNvSpPr>
          <p:nvPr/>
        </p:nvSpPr>
        <p:spPr bwMode="auto">
          <a:xfrm>
            <a:off x="3705225" y="5594350"/>
            <a:ext cx="735013" cy="2778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process</a:t>
            </a:r>
          </a:p>
        </p:txBody>
      </p:sp>
      <p:sp>
        <p:nvSpPr>
          <p:cNvPr id="63" name="Rectangle 62"/>
          <p:cNvSpPr/>
          <p:nvPr/>
        </p:nvSpPr>
        <p:spPr>
          <a:xfrm>
            <a:off x="4616450" y="5549900"/>
            <a:ext cx="409575" cy="25717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4" name="Straight Arrow Connector 63"/>
          <p:cNvCxnSpPr/>
          <p:nvPr/>
        </p:nvCxnSpPr>
        <p:spPr>
          <a:xfrm>
            <a:off x="3435350" y="5745163"/>
            <a:ext cx="295275" cy="1905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>
            <a:off x="5049838" y="5729288"/>
            <a:ext cx="488950" cy="0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>
            <a:off x="4424363" y="5726113"/>
            <a:ext cx="296862" cy="1905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>
          <a:xfrm flipH="1">
            <a:off x="4097338" y="5394325"/>
            <a:ext cx="4762" cy="24130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069" name="TextBox 70"/>
          <p:cNvSpPr txBox="1">
            <a:spLocks noChangeArrowheads="1"/>
          </p:cNvSpPr>
          <p:nvPr/>
        </p:nvSpPr>
        <p:spPr bwMode="auto">
          <a:xfrm>
            <a:off x="511175" y="1952625"/>
            <a:ext cx="5259388" cy="1631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1. Read in an entire relation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2. Process R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3. Read in the other relation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large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block by block;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4. Sent the results to an output block</a:t>
            </a:r>
          </a:p>
        </p:txBody>
      </p:sp>
      <p:sp>
        <p:nvSpPr>
          <p:cNvPr id="87070" name="TextBox 68"/>
          <p:cNvSpPr txBox="1">
            <a:spLocks noChangeArrowheads="1"/>
          </p:cNvSpPr>
          <p:nvPr/>
        </p:nvSpPr>
        <p:spPr bwMode="auto">
          <a:xfrm>
            <a:off x="5999163" y="4094163"/>
            <a:ext cx="2894012" cy="17700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large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9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1. FOR each tuple </a:t>
            </a: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in R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large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cross join </a:t>
            </a: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and each tuple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in R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IF the join satisfies C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THEN</a:t>
            </a: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send</a:t>
            </a: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to the output.</a:t>
            </a:r>
          </a:p>
        </p:txBody>
      </p:sp>
      <p:sp>
        <p:nvSpPr>
          <p:cNvPr id="87071" name="AutoShape 4"/>
          <p:cNvSpPr>
            <a:spLocks noChangeArrowheads="1"/>
          </p:cNvSpPr>
          <p:nvPr/>
        </p:nvSpPr>
        <p:spPr bwMode="auto">
          <a:xfrm rot="-5400000">
            <a:off x="6745288" y="4194175"/>
            <a:ext cx="146050" cy="247650"/>
          </a:xfrm>
          <a:prstGeom prst="flowChartCollate">
            <a:avLst/>
          </a:prstGeom>
          <a:noFill/>
          <a:ln w="127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000"/>
              <a:t> </a:t>
            </a:r>
          </a:p>
        </p:txBody>
      </p:sp>
      <p:sp>
        <p:nvSpPr>
          <p:cNvPr id="87072" name="TextBox 8"/>
          <p:cNvSpPr txBox="1">
            <a:spLocks noChangeArrowheads="1"/>
          </p:cNvSpPr>
          <p:nvPr/>
        </p:nvSpPr>
        <p:spPr bwMode="auto">
          <a:xfrm>
            <a:off x="6875463" y="4254500"/>
            <a:ext cx="1857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20645018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2313" y="1298575"/>
            <a:ext cx="7858125" cy="4751388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Condition:</a:t>
            </a:r>
            <a:r>
              <a:rPr lang="en-US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the main memory M is sufficiently large</a:t>
            </a:r>
          </a:p>
        </p:txBody>
      </p:sp>
      <p:sp>
        <p:nvSpPr>
          <p:cNvPr id="89091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4A1B9B7-A500-4AE6-BEE9-830AD5427278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9092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5481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One-pass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094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D0F2055C-CB75-4027-899E-EA20D877CA44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89095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0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8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solidFill>
                    <a:schemeClr val="bg1">
                      <a:lumMod val="8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chemeClr val="bg1">
                      <a:lumMod val="8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solidFill>
                    <a:schemeClr val="bg1">
                      <a:lumMod val="8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89132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89133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89135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64561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8435" y="2667931"/>
                    <a:ext cx="492707" cy="36941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  <a:defRPr/>
                    </a:pPr>
                    <a:r>
                      <a:rPr lang="el-GR" altLang="en-US" sz="1800" b="1" dirty="0">
                        <a:solidFill>
                          <a:schemeClr val="bg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 dirty="0">
                      <a:solidFill>
                        <a:schemeClr val="bg1">
                          <a:lumMod val="75000"/>
                        </a:schemeClr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89139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rgbClr val="FF000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64563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100532" y="2778916"/>
                    <a:ext cx="217316" cy="24575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  <a:defRPr/>
                    </a:pPr>
                    <a:r>
                      <a:rPr lang="en-US" altLang="en-US" sz="1000" dirty="0">
                        <a:solidFill>
                          <a:schemeClr val="bg1">
                            <a:lumMod val="75000"/>
                          </a:schemeClr>
                        </a:solidFill>
                      </a:rPr>
                      <a:t>C</a:t>
                    </a:r>
                  </a:p>
                </p:txBody>
              </p:sp>
            </p:grpSp>
            <p:sp>
              <p:nvSpPr>
                <p:cNvPr id="89136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89137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64557" name="AutoShape 4"/>
              <p:cNvSpPr>
                <a:spLocks noChangeArrowheads="1"/>
              </p:cNvSpPr>
              <p:nvPr/>
            </p:nvSpPr>
            <p:spPr bwMode="auto">
              <a:xfrm rot="-5400000">
                <a:off x="6935928" y="6384451"/>
                <a:ext cx="136424" cy="200026"/>
              </a:xfrm>
              <a:prstGeom prst="flowChartCollate">
                <a:avLst/>
              </a:prstGeom>
              <a:noFill/>
              <a:ln w="12700">
                <a:solidFill>
                  <a:schemeClr val="bg1">
                    <a:lumMod val="75000"/>
                  </a:schemeClr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en-US" altLang="en-US" sz="3000">
                    <a:solidFill>
                      <a:schemeClr val="bg1">
                        <a:lumMod val="75000"/>
                      </a:schemeClr>
                    </a:solidFill>
                  </a:rPr>
                  <a:t> </a:t>
                </a:r>
              </a:p>
            </p:txBody>
          </p:sp>
        </p:grpSp>
      </p:grpSp>
      <p:sp>
        <p:nvSpPr>
          <p:cNvPr id="89096" name="TextBox 2"/>
          <p:cNvSpPr txBox="1">
            <a:spLocks noChangeArrowheads="1"/>
          </p:cNvSpPr>
          <p:nvPr/>
        </p:nvSpPr>
        <p:spPr bwMode="auto">
          <a:xfrm>
            <a:off x="5981700" y="1952625"/>
            <a:ext cx="2905125" cy="1570038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Binary operations on two relations R and S: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40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∩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×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endParaRPr lang="en-US" altLang="en-US" sz="2400" b="1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32" name="Oval 31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89100" name="Group 1"/>
          <p:cNvGrpSpPr>
            <a:grpSpLocks/>
          </p:cNvGrpSpPr>
          <p:nvPr/>
        </p:nvGrpSpPr>
        <p:grpSpPr bwMode="auto">
          <a:xfrm>
            <a:off x="6543675" y="3021013"/>
            <a:ext cx="890588" cy="493712"/>
            <a:chOff x="7582579" y="3449379"/>
            <a:chExt cx="889570" cy="493430"/>
          </a:xfrm>
        </p:grpSpPr>
        <p:sp>
          <p:nvSpPr>
            <p:cNvPr id="89126" name="AutoShape 4"/>
            <p:cNvSpPr>
              <a:spLocks noChangeArrowheads="1"/>
            </p:cNvSpPr>
            <p:nvPr/>
          </p:nvSpPr>
          <p:spPr bwMode="auto">
            <a:xfrm rot="-5400000">
              <a:off x="7610996" y="3585094"/>
              <a:ext cx="209188" cy="266021"/>
            </a:xfrm>
            <a:prstGeom prst="flowChartCollate">
              <a:avLst/>
            </a:prstGeom>
            <a:noFill/>
            <a:ln w="1270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  <p:sp>
          <p:nvSpPr>
            <p:cNvPr id="89127" name="AutoShape 4"/>
            <p:cNvSpPr>
              <a:spLocks noChangeArrowheads="1"/>
            </p:cNvSpPr>
            <p:nvPr/>
          </p:nvSpPr>
          <p:spPr bwMode="auto">
            <a:xfrm rot="-5400000">
              <a:off x="8109926" y="3585094"/>
              <a:ext cx="209188" cy="266021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  <p:sp>
          <p:nvSpPr>
            <p:cNvPr id="89128" name="TextBox 8"/>
            <p:cNvSpPr txBox="1">
              <a:spLocks noChangeArrowheads="1"/>
            </p:cNvSpPr>
            <p:nvPr/>
          </p:nvSpPr>
          <p:spPr bwMode="auto">
            <a:xfrm>
              <a:off x="8287280" y="3635032"/>
              <a:ext cx="18486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C</a:t>
              </a:r>
            </a:p>
          </p:txBody>
        </p:sp>
        <p:sp>
          <p:nvSpPr>
            <p:cNvPr id="89129" name="TextBox 12"/>
            <p:cNvSpPr txBox="1">
              <a:spLocks noChangeArrowheads="1"/>
            </p:cNvSpPr>
            <p:nvPr/>
          </p:nvSpPr>
          <p:spPr bwMode="auto">
            <a:xfrm>
              <a:off x="7802475" y="3449379"/>
              <a:ext cx="26161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</a:p>
          </p:txBody>
        </p:sp>
      </p:grpSp>
      <p:grpSp>
        <p:nvGrpSpPr>
          <p:cNvPr id="89101" name="Group 10"/>
          <p:cNvGrpSpPr>
            <a:grpSpLocks/>
          </p:cNvGrpSpPr>
          <p:nvPr/>
        </p:nvGrpSpPr>
        <p:grpSpPr bwMode="auto">
          <a:xfrm>
            <a:off x="947738" y="4194175"/>
            <a:ext cx="1504950" cy="1744663"/>
            <a:chOff x="-733425" y="3884235"/>
            <a:chExt cx="1504950" cy="1745040"/>
          </a:xfrm>
        </p:grpSpPr>
        <p:sp>
          <p:nvSpPr>
            <p:cNvPr id="50" name="Oval 49"/>
            <p:cNvSpPr/>
            <p:nvPr/>
          </p:nvSpPr>
          <p:spPr>
            <a:xfrm>
              <a:off x="-733425" y="3884235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1" name="Oval 50"/>
            <p:cNvSpPr/>
            <p:nvPr/>
          </p:nvSpPr>
          <p:spPr>
            <a:xfrm>
              <a:off x="-733425" y="5303767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52" name="Straight Connector 51"/>
            <p:cNvCxnSpPr>
              <a:stCxn id="50" idx="2"/>
              <a:endCxn id="51" idx="2"/>
            </p:cNvCxnSpPr>
            <p:nvPr/>
          </p:nvCxnSpPr>
          <p:spPr>
            <a:xfrm>
              <a:off x="-7334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7715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9102" name="TextBox 29"/>
          <p:cNvSpPr txBox="1">
            <a:spLocks noChangeArrowheads="1"/>
          </p:cNvSpPr>
          <p:nvPr/>
        </p:nvSpPr>
        <p:spPr bwMode="auto">
          <a:xfrm>
            <a:off x="1466850" y="5924550"/>
            <a:ext cx="5826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disk</a:t>
            </a:r>
          </a:p>
        </p:txBody>
      </p:sp>
      <p:sp>
        <p:nvSpPr>
          <p:cNvPr id="55" name="Rectangle 54"/>
          <p:cNvSpPr/>
          <p:nvPr/>
        </p:nvSpPr>
        <p:spPr>
          <a:xfrm>
            <a:off x="2973388" y="4132263"/>
            <a:ext cx="2339975" cy="178117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9104" name="TextBox 6"/>
          <p:cNvSpPr txBox="1">
            <a:spLocks noChangeArrowheads="1"/>
          </p:cNvSpPr>
          <p:nvPr/>
        </p:nvSpPr>
        <p:spPr bwMode="auto">
          <a:xfrm>
            <a:off x="3402013" y="3822700"/>
            <a:ext cx="15875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main memory</a:t>
            </a:r>
          </a:p>
        </p:txBody>
      </p:sp>
      <p:sp>
        <p:nvSpPr>
          <p:cNvPr id="6" name="Rectangle 5"/>
          <p:cNvSpPr/>
          <p:nvPr/>
        </p:nvSpPr>
        <p:spPr>
          <a:xfrm>
            <a:off x="1406525" y="4541838"/>
            <a:ext cx="990600" cy="5635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R</a:t>
            </a:r>
            <a:r>
              <a:rPr lang="en-US" sz="2400" baseline="-25000" dirty="0" err="1"/>
              <a:t>small</a:t>
            </a:r>
            <a:endParaRPr lang="en-US" sz="2400" baseline="-25000" dirty="0"/>
          </a:p>
        </p:txBody>
      </p:sp>
      <p:sp>
        <p:nvSpPr>
          <p:cNvPr id="60" name="Rectangle 59"/>
          <p:cNvSpPr/>
          <p:nvPr/>
        </p:nvSpPr>
        <p:spPr>
          <a:xfrm>
            <a:off x="1104900" y="5156200"/>
            <a:ext cx="1328738" cy="6445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R</a:t>
            </a:r>
            <a:r>
              <a:rPr lang="en-US" sz="2400" baseline="-25000" dirty="0" err="1"/>
              <a:t>large</a:t>
            </a:r>
            <a:endParaRPr lang="en-US" sz="2400" baseline="-25000" dirty="0"/>
          </a:p>
        </p:txBody>
      </p:sp>
      <p:sp>
        <p:nvSpPr>
          <p:cNvPr id="57" name="Rectangle 56"/>
          <p:cNvSpPr/>
          <p:nvPr/>
        </p:nvSpPr>
        <p:spPr>
          <a:xfrm>
            <a:off x="3017838" y="4171950"/>
            <a:ext cx="2260600" cy="12906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err="1"/>
              <a:t>R</a:t>
            </a:r>
            <a:r>
              <a:rPr lang="en-US" baseline="-25000" dirty="0" err="1"/>
              <a:t>small</a:t>
            </a:r>
            <a:endParaRPr lang="en-US" baseline="-25000" dirty="0"/>
          </a:p>
        </p:txBody>
      </p:sp>
      <p:cxnSp>
        <p:nvCxnSpPr>
          <p:cNvPr id="58" name="Straight Arrow Connector 57"/>
          <p:cNvCxnSpPr/>
          <p:nvPr/>
        </p:nvCxnSpPr>
        <p:spPr>
          <a:xfrm flipV="1">
            <a:off x="2397125" y="5694363"/>
            <a:ext cx="620713" cy="635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ectangle 58"/>
          <p:cNvSpPr/>
          <p:nvPr/>
        </p:nvSpPr>
        <p:spPr>
          <a:xfrm>
            <a:off x="3006725" y="5549900"/>
            <a:ext cx="409575" cy="2571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2" name="Straight Arrow Connector 61"/>
          <p:cNvCxnSpPr/>
          <p:nvPr/>
        </p:nvCxnSpPr>
        <p:spPr>
          <a:xfrm flipV="1">
            <a:off x="2397125" y="4818063"/>
            <a:ext cx="620713" cy="6350"/>
          </a:xfrm>
          <a:prstGeom prst="straightConnector1">
            <a:avLst/>
          </a:prstGeom>
          <a:ln w="38100">
            <a:solidFill>
              <a:srgbClr val="FFCC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111" name="TextBox 20"/>
          <p:cNvSpPr txBox="1">
            <a:spLocks noChangeArrowheads="1"/>
          </p:cNvSpPr>
          <p:nvPr/>
        </p:nvSpPr>
        <p:spPr bwMode="auto">
          <a:xfrm>
            <a:off x="3705225" y="5594350"/>
            <a:ext cx="735013" cy="2778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process</a:t>
            </a:r>
          </a:p>
        </p:txBody>
      </p:sp>
      <p:sp>
        <p:nvSpPr>
          <p:cNvPr id="63" name="Rectangle 62"/>
          <p:cNvSpPr/>
          <p:nvPr/>
        </p:nvSpPr>
        <p:spPr>
          <a:xfrm>
            <a:off x="4616450" y="5549900"/>
            <a:ext cx="409575" cy="25717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4" name="Straight Arrow Connector 63"/>
          <p:cNvCxnSpPr/>
          <p:nvPr/>
        </p:nvCxnSpPr>
        <p:spPr>
          <a:xfrm>
            <a:off x="3435350" y="5745163"/>
            <a:ext cx="295275" cy="1905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>
            <a:off x="5049838" y="5729288"/>
            <a:ext cx="488950" cy="0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>
            <a:off x="4424363" y="5726113"/>
            <a:ext cx="296862" cy="1905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>
          <a:xfrm flipH="1">
            <a:off x="4097338" y="5394325"/>
            <a:ext cx="4762" cy="24130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117" name="TextBox 70"/>
          <p:cNvSpPr txBox="1">
            <a:spLocks noChangeArrowheads="1"/>
          </p:cNvSpPr>
          <p:nvPr/>
        </p:nvSpPr>
        <p:spPr bwMode="auto">
          <a:xfrm>
            <a:off x="511175" y="1952625"/>
            <a:ext cx="5259388" cy="1631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1. Read in an entire relation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2. Process R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3. Read in the other relation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large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block by block;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4. Sent the results to an output block</a:t>
            </a:r>
          </a:p>
        </p:txBody>
      </p:sp>
      <p:grpSp>
        <p:nvGrpSpPr>
          <p:cNvPr id="89118" name="Group 60"/>
          <p:cNvGrpSpPr>
            <a:grpSpLocks/>
          </p:cNvGrpSpPr>
          <p:nvPr/>
        </p:nvGrpSpPr>
        <p:grpSpPr bwMode="auto">
          <a:xfrm>
            <a:off x="5999163" y="4094163"/>
            <a:ext cx="2894012" cy="2016125"/>
            <a:chOff x="5999163" y="4094163"/>
            <a:chExt cx="2894012" cy="2016125"/>
          </a:xfrm>
        </p:grpSpPr>
        <p:sp>
          <p:nvSpPr>
            <p:cNvPr id="89119" name="TextBox 68"/>
            <p:cNvSpPr txBox="1">
              <a:spLocks noChangeArrowheads="1"/>
            </p:cNvSpPr>
            <p:nvPr/>
          </p:nvSpPr>
          <p:spPr bwMode="auto">
            <a:xfrm>
              <a:off x="5999163" y="4094163"/>
              <a:ext cx="2894012" cy="201612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</a:t>
              </a:r>
              <a:r>
                <a:rPr lang="en-US" altLang="en-US" sz="2000" baseline="-250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large</a:t>
              </a:r>
              <a:r>
                <a:rPr lang="en-US" altLang="en-US" sz="20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R</a:t>
              </a:r>
              <a:r>
                <a:rPr lang="en-US" altLang="en-US" sz="2000" baseline="-250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small</a:t>
              </a:r>
            </a:p>
            <a:p>
              <a:pPr>
                <a:spcBef>
                  <a:spcPct val="0"/>
                </a:spcBef>
                <a:buFontTx/>
                <a:buNone/>
              </a:pPr>
              <a:endParaRPr lang="en-US" altLang="en-US" sz="9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1. sort R</a:t>
              </a:r>
              <a:r>
                <a:rPr lang="en-US" altLang="en-US" sz="16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small</a:t>
              </a: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 by join attributes A;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2. FOR each tuple </a:t>
              </a:r>
              <a:r>
                <a:rPr lang="en-US" altLang="en-US" sz="16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 in R</a:t>
              </a:r>
              <a:r>
                <a:rPr lang="en-US" altLang="en-US" sz="16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large</a:t>
              </a: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 DO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find the tuples in R</a:t>
              </a:r>
              <a:r>
                <a:rPr lang="en-US" altLang="en-US" sz="16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small </a:t>
              </a: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with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the same A-value;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join them with </a:t>
              </a:r>
              <a:r>
                <a:rPr lang="en-US" altLang="en-US" sz="16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 and put in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the output block</a:t>
              </a:r>
            </a:p>
          </p:txBody>
        </p:sp>
        <p:sp>
          <p:nvSpPr>
            <p:cNvPr id="89120" name="AutoShape 4"/>
            <p:cNvSpPr>
              <a:spLocks noChangeArrowheads="1"/>
            </p:cNvSpPr>
            <p:nvPr/>
          </p:nvSpPr>
          <p:spPr bwMode="auto">
            <a:xfrm rot="-5400000">
              <a:off x="6683375" y="4191000"/>
              <a:ext cx="209550" cy="266700"/>
            </a:xfrm>
            <a:prstGeom prst="flowChartCollate">
              <a:avLst/>
            </a:prstGeom>
            <a:noFill/>
            <a:ln w="1270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  <p:cxnSp>
          <p:nvCxnSpPr>
            <p:cNvPr id="70" name="Straight Connector 69"/>
            <p:cNvCxnSpPr/>
            <p:nvPr/>
          </p:nvCxnSpPr>
          <p:spPr>
            <a:xfrm>
              <a:off x="6056313" y="4491038"/>
              <a:ext cx="1506537" cy="9525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144378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2313" y="1298575"/>
            <a:ext cx="7858125" cy="4751388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Condition:</a:t>
            </a:r>
            <a:r>
              <a:rPr lang="en-US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the main memory M is sufficiently large</a:t>
            </a:r>
          </a:p>
        </p:txBody>
      </p:sp>
      <p:sp>
        <p:nvSpPr>
          <p:cNvPr id="91139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145C03C-84B9-4D18-8AEE-37BA93563625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1140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5481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One-pass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142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A75AEE7C-9AE8-46EC-82C6-D175BF13C74D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91143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0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91177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91178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91180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91183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91184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91185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91181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91182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91179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91144" name="TextBox 2"/>
          <p:cNvSpPr txBox="1">
            <a:spLocks noChangeArrowheads="1"/>
          </p:cNvSpPr>
          <p:nvPr/>
        </p:nvSpPr>
        <p:spPr bwMode="auto">
          <a:xfrm>
            <a:off x="5981700" y="1952625"/>
            <a:ext cx="2905125" cy="1570038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Binary operations on two relations R and S: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40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∩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×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endParaRPr lang="en-US" altLang="en-US" sz="2400" b="1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91148" name="Group 1"/>
          <p:cNvGrpSpPr>
            <a:grpSpLocks/>
          </p:cNvGrpSpPr>
          <p:nvPr/>
        </p:nvGrpSpPr>
        <p:grpSpPr bwMode="auto">
          <a:xfrm>
            <a:off x="6543675" y="3021013"/>
            <a:ext cx="890588" cy="493712"/>
            <a:chOff x="7582579" y="3449379"/>
            <a:chExt cx="889570" cy="493430"/>
          </a:xfrm>
        </p:grpSpPr>
        <p:sp>
          <p:nvSpPr>
            <p:cNvPr id="91171" name="AutoShape 4"/>
            <p:cNvSpPr>
              <a:spLocks noChangeArrowheads="1"/>
            </p:cNvSpPr>
            <p:nvPr/>
          </p:nvSpPr>
          <p:spPr bwMode="auto">
            <a:xfrm rot="-5400000">
              <a:off x="7610996" y="3585094"/>
              <a:ext cx="209188" cy="266021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  <p:sp>
          <p:nvSpPr>
            <p:cNvPr id="91172" name="AutoShape 4"/>
            <p:cNvSpPr>
              <a:spLocks noChangeArrowheads="1"/>
            </p:cNvSpPr>
            <p:nvPr/>
          </p:nvSpPr>
          <p:spPr bwMode="auto">
            <a:xfrm rot="-5400000">
              <a:off x="8109926" y="3585094"/>
              <a:ext cx="209188" cy="266021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  <p:sp>
          <p:nvSpPr>
            <p:cNvPr id="91173" name="TextBox 8"/>
            <p:cNvSpPr txBox="1">
              <a:spLocks noChangeArrowheads="1"/>
            </p:cNvSpPr>
            <p:nvPr/>
          </p:nvSpPr>
          <p:spPr bwMode="auto">
            <a:xfrm>
              <a:off x="8287280" y="3635032"/>
              <a:ext cx="18486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C</a:t>
              </a:r>
            </a:p>
          </p:txBody>
        </p:sp>
        <p:sp>
          <p:nvSpPr>
            <p:cNvPr id="91174" name="TextBox 12"/>
            <p:cNvSpPr txBox="1">
              <a:spLocks noChangeArrowheads="1"/>
            </p:cNvSpPr>
            <p:nvPr/>
          </p:nvSpPr>
          <p:spPr bwMode="auto">
            <a:xfrm>
              <a:off x="7802475" y="3449379"/>
              <a:ext cx="26161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</a:p>
          </p:txBody>
        </p:sp>
      </p:grpSp>
      <p:grpSp>
        <p:nvGrpSpPr>
          <p:cNvPr id="91149" name="Group 10"/>
          <p:cNvGrpSpPr>
            <a:grpSpLocks/>
          </p:cNvGrpSpPr>
          <p:nvPr/>
        </p:nvGrpSpPr>
        <p:grpSpPr bwMode="auto">
          <a:xfrm>
            <a:off x="947738" y="4194175"/>
            <a:ext cx="1504950" cy="1744663"/>
            <a:chOff x="-733425" y="3884235"/>
            <a:chExt cx="1504950" cy="1745040"/>
          </a:xfrm>
        </p:grpSpPr>
        <p:sp>
          <p:nvSpPr>
            <p:cNvPr id="50" name="Oval 49"/>
            <p:cNvSpPr/>
            <p:nvPr/>
          </p:nvSpPr>
          <p:spPr>
            <a:xfrm>
              <a:off x="-733425" y="3884235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1" name="Oval 50"/>
            <p:cNvSpPr/>
            <p:nvPr/>
          </p:nvSpPr>
          <p:spPr>
            <a:xfrm>
              <a:off x="-733425" y="5303767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52" name="Straight Connector 51"/>
            <p:cNvCxnSpPr>
              <a:stCxn id="50" idx="2"/>
              <a:endCxn id="51" idx="2"/>
            </p:cNvCxnSpPr>
            <p:nvPr/>
          </p:nvCxnSpPr>
          <p:spPr>
            <a:xfrm>
              <a:off x="-7334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7715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1150" name="TextBox 29"/>
          <p:cNvSpPr txBox="1">
            <a:spLocks noChangeArrowheads="1"/>
          </p:cNvSpPr>
          <p:nvPr/>
        </p:nvSpPr>
        <p:spPr bwMode="auto">
          <a:xfrm>
            <a:off x="1466850" y="5924550"/>
            <a:ext cx="5826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disk</a:t>
            </a:r>
          </a:p>
        </p:txBody>
      </p:sp>
      <p:sp>
        <p:nvSpPr>
          <p:cNvPr id="55" name="Rectangle 54"/>
          <p:cNvSpPr/>
          <p:nvPr/>
        </p:nvSpPr>
        <p:spPr>
          <a:xfrm>
            <a:off x="2973388" y="4132263"/>
            <a:ext cx="2339975" cy="178117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1152" name="TextBox 6"/>
          <p:cNvSpPr txBox="1">
            <a:spLocks noChangeArrowheads="1"/>
          </p:cNvSpPr>
          <p:nvPr/>
        </p:nvSpPr>
        <p:spPr bwMode="auto">
          <a:xfrm>
            <a:off x="3402013" y="3822700"/>
            <a:ext cx="15875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main memory</a:t>
            </a:r>
          </a:p>
        </p:txBody>
      </p:sp>
      <p:sp>
        <p:nvSpPr>
          <p:cNvPr id="6" name="Rectangle 5"/>
          <p:cNvSpPr/>
          <p:nvPr/>
        </p:nvSpPr>
        <p:spPr>
          <a:xfrm>
            <a:off x="1406525" y="4541838"/>
            <a:ext cx="990600" cy="5635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R</a:t>
            </a:r>
            <a:r>
              <a:rPr lang="en-US" sz="2400" baseline="-25000" dirty="0" err="1"/>
              <a:t>small</a:t>
            </a:r>
            <a:endParaRPr lang="en-US" sz="2400" baseline="-25000" dirty="0"/>
          </a:p>
        </p:txBody>
      </p:sp>
      <p:sp>
        <p:nvSpPr>
          <p:cNvPr id="60" name="Rectangle 59"/>
          <p:cNvSpPr/>
          <p:nvPr/>
        </p:nvSpPr>
        <p:spPr>
          <a:xfrm>
            <a:off x="1104900" y="5156200"/>
            <a:ext cx="1328738" cy="6445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R</a:t>
            </a:r>
            <a:r>
              <a:rPr lang="en-US" sz="2400" baseline="-25000" dirty="0" err="1"/>
              <a:t>large</a:t>
            </a:r>
            <a:endParaRPr lang="en-US" sz="2400" baseline="-25000" dirty="0"/>
          </a:p>
        </p:txBody>
      </p:sp>
      <p:sp>
        <p:nvSpPr>
          <p:cNvPr id="57" name="Rectangle 56"/>
          <p:cNvSpPr/>
          <p:nvPr/>
        </p:nvSpPr>
        <p:spPr>
          <a:xfrm>
            <a:off x="3017838" y="4171950"/>
            <a:ext cx="2260600" cy="12906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err="1"/>
              <a:t>R</a:t>
            </a:r>
            <a:r>
              <a:rPr lang="en-US" baseline="-25000" dirty="0" err="1"/>
              <a:t>small</a:t>
            </a:r>
            <a:endParaRPr lang="en-US" baseline="-25000" dirty="0"/>
          </a:p>
        </p:txBody>
      </p:sp>
      <p:cxnSp>
        <p:nvCxnSpPr>
          <p:cNvPr id="58" name="Straight Arrow Connector 57"/>
          <p:cNvCxnSpPr/>
          <p:nvPr/>
        </p:nvCxnSpPr>
        <p:spPr>
          <a:xfrm flipV="1">
            <a:off x="2397125" y="5694363"/>
            <a:ext cx="620713" cy="635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ectangle 58"/>
          <p:cNvSpPr/>
          <p:nvPr/>
        </p:nvSpPr>
        <p:spPr>
          <a:xfrm>
            <a:off x="3006725" y="5549900"/>
            <a:ext cx="409575" cy="2571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2" name="Straight Arrow Connector 61"/>
          <p:cNvCxnSpPr/>
          <p:nvPr/>
        </p:nvCxnSpPr>
        <p:spPr>
          <a:xfrm flipV="1">
            <a:off x="2397125" y="4818063"/>
            <a:ext cx="620713" cy="6350"/>
          </a:xfrm>
          <a:prstGeom prst="straightConnector1">
            <a:avLst/>
          </a:prstGeom>
          <a:ln w="38100">
            <a:solidFill>
              <a:srgbClr val="FFCC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159" name="TextBox 20"/>
          <p:cNvSpPr txBox="1">
            <a:spLocks noChangeArrowheads="1"/>
          </p:cNvSpPr>
          <p:nvPr/>
        </p:nvSpPr>
        <p:spPr bwMode="auto">
          <a:xfrm>
            <a:off x="3705225" y="5594350"/>
            <a:ext cx="735013" cy="2778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process</a:t>
            </a:r>
          </a:p>
        </p:txBody>
      </p:sp>
      <p:sp>
        <p:nvSpPr>
          <p:cNvPr id="63" name="Rectangle 62"/>
          <p:cNvSpPr/>
          <p:nvPr/>
        </p:nvSpPr>
        <p:spPr>
          <a:xfrm>
            <a:off x="4616450" y="5549900"/>
            <a:ext cx="409575" cy="25717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4" name="Straight Arrow Connector 63"/>
          <p:cNvCxnSpPr/>
          <p:nvPr/>
        </p:nvCxnSpPr>
        <p:spPr>
          <a:xfrm>
            <a:off x="3435350" y="5745163"/>
            <a:ext cx="295275" cy="1905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>
            <a:off x="5049838" y="5729288"/>
            <a:ext cx="488950" cy="0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>
            <a:off x="4424363" y="5726113"/>
            <a:ext cx="296862" cy="1905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>
          <a:xfrm flipH="1">
            <a:off x="4097338" y="5394325"/>
            <a:ext cx="4762" cy="24130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165" name="TextBox 68"/>
          <p:cNvSpPr txBox="1">
            <a:spLocks noChangeArrowheads="1"/>
          </p:cNvSpPr>
          <p:nvPr/>
        </p:nvSpPr>
        <p:spPr bwMode="auto">
          <a:xfrm>
            <a:off x="511175" y="1952625"/>
            <a:ext cx="5259388" cy="1631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1. Read in an entire relation R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2. Process R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3. Read in the other relation R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large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block by block;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4. Sent the results to an output block</a:t>
            </a:r>
          </a:p>
        </p:txBody>
      </p:sp>
      <p:sp>
        <p:nvSpPr>
          <p:cNvPr id="91166" name="TextBox 23"/>
          <p:cNvSpPr txBox="1">
            <a:spLocks noChangeArrowheads="1"/>
          </p:cNvSpPr>
          <p:nvPr/>
        </p:nvSpPr>
        <p:spPr bwMode="auto">
          <a:xfrm>
            <a:off x="5994400" y="3867150"/>
            <a:ext cx="2892425" cy="2216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Summary: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u="sng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Memory: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 ≥ B(R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small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80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Cost: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B(R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small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) + B(R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large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214146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55763"/>
            <a:ext cx="7772400" cy="4702175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Quick Review</a:t>
            </a:r>
            <a:endParaRPr lang="en-US" alt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3315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5BCE5B3-9508-45FC-BB17-673CDE9842B3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316" name="TextBox 1"/>
          <p:cNvSpPr txBox="1">
            <a:spLocks noChangeArrowheads="1"/>
          </p:cNvSpPr>
          <p:nvPr/>
        </p:nvSpPr>
        <p:spPr bwMode="auto">
          <a:xfrm>
            <a:off x="1058863" y="103188"/>
            <a:ext cx="6796087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Algorithms Implementing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Relational Algebraic Operations</a:t>
            </a:r>
          </a:p>
        </p:txBody>
      </p:sp>
      <p:cxnSp>
        <p:nvCxnSpPr>
          <p:cNvPr id="33" name="Straight Connector 32"/>
          <p:cNvCxnSpPr/>
          <p:nvPr/>
        </p:nvCxnSpPr>
        <p:spPr>
          <a:xfrm>
            <a:off x="771525" y="1400175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 bwMode="auto">
          <a:xfrm>
            <a:off x="76200" y="6429375"/>
            <a:ext cx="5743575" cy="309563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319" name="TextBox 1"/>
          <p:cNvSpPr txBox="1">
            <a:spLocks noChangeArrowheads="1"/>
          </p:cNvSpPr>
          <p:nvPr/>
        </p:nvSpPr>
        <p:spPr bwMode="auto">
          <a:xfrm>
            <a:off x="76200" y="6357938"/>
            <a:ext cx="46402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1800"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 U</a:t>
            </a:r>
            <a:r>
              <a:rPr lang="en-US" altLang="en-US" sz="18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180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18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18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en-US" sz="1800"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sz="18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180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18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18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γ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 </a:t>
            </a:r>
            <a:r>
              <a:rPr lang="el-GR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 </a:t>
            </a:r>
            <a:r>
              <a:rPr lang="el-GR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τ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table-scan</a:t>
            </a:r>
            <a:r>
              <a:rPr lang="en-US" altLang="en-US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</a:p>
        </p:txBody>
      </p:sp>
      <p:grpSp>
        <p:nvGrpSpPr>
          <p:cNvPr id="13320" name="Group 3"/>
          <p:cNvGrpSpPr>
            <a:grpSpLocks/>
          </p:cNvGrpSpPr>
          <p:nvPr/>
        </p:nvGrpSpPr>
        <p:grpSpPr bwMode="auto">
          <a:xfrm>
            <a:off x="4551363" y="6386513"/>
            <a:ext cx="1211262" cy="392112"/>
            <a:chOff x="6033783" y="6282978"/>
            <a:chExt cx="1211701" cy="391845"/>
          </a:xfrm>
        </p:grpSpPr>
        <p:grpSp>
          <p:nvGrpSpPr>
            <p:cNvPr id="13345" name="Group 41"/>
            <p:cNvGrpSpPr>
              <a:grpSpLocks/>
            </p:cNvGrpSpPr>
            <p:nvPr/>
          </p:nvGrpSpPr>
          <p:grpSpPr bwMode="auto">
            <a:xfrm>
              <a:off x="6033783" y="6282978"/>
              <a:ext cx="1211701" cy="391845"/>
              <a:chOff x="2887975" y="2645712"/>
              <a:chExt cx="1429923" cy="391638"/>
            </a:xfrm>
          </p:grpSpPr>
          <p:grpSp>
            <p:nvGrpSpPr>
              <p:cNvPr id="13347" name="Group 34"/>
              <p:cNvGrpSpPr>
                <a:grpSpLocks/>
              </p:cNvGrpSpPr>
              <p:nvPr/>
            </p:nvGrpSpPr>
            <p:grpSpPr bwMode="auto">
              <a:xfrm>
                <a:off x="2887975" y="2668213"/>
                <a:ext cx="1429923" cy="369137"/>
                <a:chOff x="2887975" y="2668213"/>
                <a:chExt cx="1429923" cy="369137"/>
              </a:xfrm>
            </p:grpSpPr>
            <p:sp>
              <p:nvSpPr>
                <p:cNvPr id="13350" name="TextBox 177"/>
                <p:cNvSpPr txBox="1">
                  <a:spLocks noChangeArrowheads="1"/>
                </p:cNvSpPr>
                <p:nvPr/>
              </p:nvSpPr>
              <p:spPr bwMode="auto">
                <a:xfrm>
                  <a:off x="2887975" y="2668213"/>
                  <a:ext cx="492220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l-GR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×</a:t>
                  </a:r>
                  <a:endParaRPr lang="en-US" altLang="en-US" sz="1800" b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3351" name="AutoShape 4"/>
                <p:cNvSpPr>
                  <a:spLocks noChangeArrowheads="1"/>
                </p:cNvSpPr>
                <p:nvPr/>
              </p:nvSpPr>
              <p:spPr bwMode="auto">
                <a:xfrm rot="-5400000">
                  <a:off x="3513213" y="2721783"/>
                  <a:ext cx="140245" cy="253319"/>
                </a:xfrm>
                <a:prstGeom prst="flowChartCollate">
                  <a:avLst/>
                </a:prstGeom>
                <a:noFill/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3000"/>
                    <a:t> </a:t>
                  </a:r>
                </a:p>
              </p:txBody>
            </p:sp>
            <p:sp>
              <p:nvSpPr>
                <p:cNvPr id="13352" name="TextBox 8"/>
                <p:cNvSpPr txBox="1">
                  <a:spLocks noChangeArrowheads="1"/>
                </p:cNvSpPr>
                <p:nvPr/>
              </p:nvSpPr>
              <p:spPr bwMode="auto">
                <a:xfrm>
                  <a:off x="4099734" y="2778321"/>
                  <a:ext cx="218164" cy="2460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000"/>
                    <a:t>C</a:t>
                  </a:r>
                </a:p>
              </p:txBody>
            </p:sp>
          </p:grpSp>
          <p:sp>
            <p:nvSpPr>
              <p:cNvPr id="13348" name="TextBox 11"/>
              <p:cNvSpPr txBox="1">
                <a:spLocks noChangeArrowheads="1"/>
              </p:cNvSpPr>
              <p:nvPr/>
            </p:nvSpPr>
            <p:spPr bwMode="auto">
              <a:xfrm>
                <a:off x="3636696" y="2645712"/>
                <a:ext cx="286024" cy="3691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  <p:sp>
            <p:nvSpPr>
              <p:cNvPr id="13349" name="TextBox 12"/>
              <p:cNvSpPr txBox="1">
                <a:spLocks noChangeArrowheads="1"/>
              </p:cNvSpPr>
              <p:nvPr/>
            </p:nvSpPr>
            <p:spPr bwMode="auto">
              <a:xfrm>
                <a:off x="3145825" y="2647128"/>
                <a:ext cx="286024" cy="3691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  <p:sp>
          <p:nvSpPr>
            <p:cNvPr id="13346" name="AutoShape 4"/>
            <p:cNvSpPr>
              <a:spLocks noChangeArrowheads="1"/>
            </p:cNvSpPr>
            <p:nvPr/>
          </p:nvSpPr>
          <p:spPr bwMode="auto">
            <a:xfrm rot="-5400000">
              <a:off x="6935392" y="6384203"/>
              <a:ext cx="137543" cy="200447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</p:grpSp>
      <p:sp>
        <p:nvSpPr>
          <p:cNvPr id="13321" name="TextBox 23"/>
          <p:cNvSpPr txBox="1">
            <a:spLocks noChangeArrowheads="1"/>
          </p:cNvSpPr>
          <p:nvPr/>
        </p:nvSpPr>
        <p:spPr bwMode="auto">
          <a:xfrm>
            <a:off x="774699" y="3683000"/>
            <a:ext cx="2931509" cy="230832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u="sng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Memory: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 = 2</a:t>
            </a:r>
            <a:endParaRPr lang="en-US" altLang="en-US" sz="24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u="sng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Cost: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(R), 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(R),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table-scan(R): 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B(R)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(R, S):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B(R) + B(S)</a:t>
            </a:r>
          </a:p>
        </p:txBody>
      </p:sp>
      <p:sp>
        <p:nvSpPr>
          <p:cNvPr id="13322" name="TextBox 29"/>
          <p:cNvSpPr txBox="1">
            <a:spLocks noChangeArrowheads="1"/>
          </p:cNvSpPr>
          <p:nvPr/>
        </p:nvSpPr>
        <p:spPr bwMode="auto">
          <a:xfrm>
            <a:off x="774700" y="2463483"/>
            <a:ext cx="2931510" cy="120032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Operations requiring almost no space: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F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dirty="0">
                <a:solidFill>
                  <a:srgbClr val="00B0F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2400" dirty="0">
                <a:solidFill>
                  <a:srgbClr val="00B0F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dirty="0">
                <a:solidFill>
                  <a:srgbClr val="00B0F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en-US" sz="2400" dirty="0">
                <a:solidFill>
                  <a:srgbClr val="00B0F0"/>
                </a:solidFill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sz="2400" baseline="-25000" dirty="0">
                <a:solidFill>
                  <a:srgbClr val="00B0F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400" dirty="0">
                <a:solidFill>
                  <a:srgbClr val="00B0F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table-scan</a:t>
            </a:r>
          </a:p>
        </p:txBody>
      </p:sp>
      <p:sp>
        <p:nvSpPr>
          <p:cNvPr id="13323" name="TextBox 30"/>
          <p:cNvSpPr txBox="1">
            <a:spLocks noChangeArrowheads="1"/>
          </p:cNvSpPr>
          <p:nvPr/>
        </p:nvSpPr>
        <p:spPr bwMode="auto">
          <a:xfrm>
            <a:off x="3914140" y="2493963"/>
            <a:ext cx="3081368" cy="120032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One-pass Algorithms: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F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 dirty="0">
                <a:solidFill>
                  <a:srgbClr val="00B0F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 </a:t>
            </a:r>
            <a:r>
              <a:rPr lang="el-GR" altLang="en-US" sz="2400" dirty="0">
                <a:solidFill>
                  <a:srgbClr val="00B0F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 dirty="0">
                <a:solidFill>
                  <a:srgbClr val="00B0F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 </a:t>
            </a:r>
            <a:r>
              <a:rPr lang="el-GR" altLang="en-US" sz="2400" dirty="0">
                <a:solidFill>
                  <a:srgbClr val="00B0F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τ</a:t>
            </a:r>
            <a:r>
              <a:rPr lang="en-US" altLang="en-US" sz="2400" dirty="0">
                <a:solidFill>
                  <a:srgbClr val="00B0F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en-US" sz="2400" dirty="0">
                <a:solidFill>
                  <a:srgbClr val="00B0F0"/>
                </a:solidFill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sz="2400" baseline="-25000" dirty="0">
                <a:solidFill>
                  <a:srgbClr val="00B0F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 dirty="0">
                <a:solidFill>
                  <a:srgbClr val="00B0F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400" dirty="0">
                <a:solidFill>
                  <a:srgbClr val="00B0F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solidFill>
                  <a:srgbClr val="00B0F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2400" baseline="-25000" dirty="0">
                <a:solidFill>
                  <a:srgbClr val="00B0F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 dirty="0">
                <a:solidFill>
                  <a:srgbClr val="00B0F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2400" dirty="0">
                <a:solidFill>
                  <a:srgbClr val="00B0F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400" baseline="-25000" dirty="0">
                <a:solidFill>
                  <a:srgbClr val="00B0F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 dirty="0">
                <a:solidFill>
                  <a:srgbClr val="00B0F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∩</a:t>
            </a:r>
            <a:r>
              <a:rPr lang="en-US" altLang="en-US" sz="2400" baseline="-25000" dirty="0">
                <a:solidFill>
                  <a:srgbClr val="00B0F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400" dirty="0">
                <a:solidFill>
                  <a:srgbClr val="00B0F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F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400" baseline="-25000" dirty="0">
                <a:solidFill>
                  <a:srgbClr val="00B0F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400" dirty="0">
                <a:solidFill>
                  <a:srgbClr val="00B0F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</a:p>
        </p:txBody>
      </p:sp>
      <p:sp>
        <p:nvSpPr>
          <p:cNvPr id="13324" name="TextBox 23"/>
          <p:cNvSpPr txBox="1">
            <a:spLocks noChangeArrowheads="1"/>
          </p:cNvSpPr>
          <p:nvPr/>
        </p:nvSpPr>
        <p:spPr bwMode="auto">
          <a:xfrm>
            <a:off x="3914140" y="3696562"/>
            <a:ext cx="3081368" cy="230832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Unary:</a:t>
            </a:r>
            <a:endParaRPr lang="en-US" altLang="en-US" sz="2400" b="1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u="sng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Memory:</a:t>
            </a: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 ≥ B(R)</a:t>
            </a:r>
            <a:endParaRPr lang="en-US" altLang="en-US" sz="24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u="sng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Cost:</a:t>
            </a: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B(R)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Binary: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u="sng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Memory:</a:t>
            </a: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 ≥ B(</a:t>
            </a:r>
            <a:r>
              <a:rPr lang="en-US" altLang="en-US" sz="2400" dirty="0" err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</a:t>
            </a:r>
            <a:r>
              <a:rPr lang="en-US" altLang="en-US" sz="2400" baseline="-25000" dirty="0" err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small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)</a:t>
            </a:r>
            <a:endParaRPr lang="en-US" altLang="en-US" sz="24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u="sng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Cost:</a:t>
            </a: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B(R) + B(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)</a:t>
            </a:r>
          </a:p>
        </p:txBody>
      </p:sp>
      <p:grpSp>
        <p:nvGrpSpPr>
          <p:cNvPr id="13325" name="Group 3"/>
          <p:cNvGrpSpPr>
            <a:grpSpLocks/>
          </p:cNvGrpSpPr>
          <p:nvPr/>
        </p:nvGrpSpPr>
        <p:grpSpPr bwMode="auto">
          <a:xfrm>
            <a:off x="4373563" y="3254286"/>
            <a:ext cx="1437034" cy="483968"/>
            <a:chOff x="6033783" y="6282977"/>
            <a:chExt cx="1211701" cy="488518"/>
          </a:xfrm>
        </p:grpSpPr>
        <p:grpSp>
          <p:nvGrpSpPr>
            <p:cNvPr id="13337" name="Group 41"/>
            <p:cNvGrpSpPr>
              <a:grpSpLocks/>
            </p:cNvGrpSpPr>
            <p:nvPr/>
          </p:nvGrpSpPr>
          <p:grpSpPr bwMode="auto">
            <a:xfrm>
              <a:off x="6033783" y="6282977"/>
              <a:ext cx="1211701" cy="488518"/>
              <a:chOff x="2887975" y="2645712"/>
              <a:chExt cx="1429923" cy="488260"/>
            </a:xfrm>
          </p:grpSpPr>
          <p:grpSp>
            <p:nvGrpSpPr>
              <p:cNvPr id="13339" name="Group 34"/>
              <p:cNvGrpSpPr>
                <a:grpSpLocks/>
              </p:cNvGrpSpPr>
              <p:nvPr/>
            </p:nvGrpSpPr>
            <p:grpSpPr bwMode="auto">
              <a:xfrm>
                <a:off x="2887975" y="2668213"/>
                <a:ext cx="1429923" cy="465759"/>
                <a:chOff x="2887975" y="2668213"/>
                <a:chExt cx="1429923" cy="465759"/>
              </a:xfrm>
            </p:grpSpPr>
            <p:sp>
              <p:nvSpPr>
                <p:cNvPr id="13342" name="TextBox 177"/>
                <p:cNvSpPr txBox="1">
                  <a:spLocks noChangeArrowheads="1"/>
                </p:cNvSpPr>
                <p:nvPr/>
              </p:nvSpPr>
              <p:spPr bwMode="auto">
                <a:xfrm>
                  <a:off x="2887975" y="2668213"/>
                  <a:ext cx="491601" cy="465759"/>
                </a:xfrm>
                <a:prstGeom prst="rect">
                  <a:avLst/>
                </a:prstGeom>
                <a:noFill/>
                <a:ln w="19050">
                  <a:solidFill>
                    <a:schemeClr val="bg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l-GR" altLang="en-US" sz="2400" b="1" dirty="0">
                      <a:solidFill>
                        <a:srgbClr val="00B0F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×</a:t>
                  </a:r>
                  <a:endParaRPr lang="en-US" altLang="en-US" sz="2400" b="1" dirty="0">
                    <a:solidFill>
                      <a:srgbClr val="00B0F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3343" name="AutoShape 4"/>
                <p:cNvSpPr>
                  <a:spLocks noChangeArrowheads="1"/>
                </p:cNvSpPr>
                <p:nvPr/>
              </p:nvSpPr>
              <p:spPr bwMode="auto">
                <a:xfrm rot="-5400000">
                  <a:off x="3513213" y="2721783"/>
                  <a:ext cx="140245" cy="253319"/>
                </a:xfrm>
                <a:prstGeom prst="flowChartCollate">
                  <a:avLst/>
                </a:prstGeom>
                <a:noFill/>
                <a:ln w="19050">
                  <a:solidFill>
                    <a:srgbClr val="7FD3E7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2400" dirty="0">
                      <a:solidFill>
                        <a:srgbClr val="00B0F0"/>
                      </a:solidFill>
                    </a:rPr>
                    <a:t> </a:t>
                  </a:r>
                </a:p>
              </p:txBody>
            </p:sp>
            <p:sp>
              <p:nvSpPr>
                <p:cNvPr id="13344" name="TextBox 8"/>
                <p:cNvSpPr txBox="1">
                  <a:spLocks noChangeArrowheads="1"/>
                </p:cNvSpPr>
                <p:nvPr/>
              </p:nvSpPr>
              <p:spPr bwMode="auto">
                <a:xfrm>
                  <a:off x="4099734" y="2778321"/>
                  <a:ext cx="218164" cy="279455"/>
                </a:xfrm>
                <a:prstGeom prst="rect">
                  <a:avLst/>
                </a:prstGeom>
                <a:noFill/>
                <a:ln w="19050">
                  <a:solidFill>
                    <a:schemeClr val="bg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200" dirty="0">
                      <a:solidFill>
                        <a:srgbClr val="00B0F0"/>
                      </a:solidFill>
                    </a:rPr>
                    <a:t>C</a:t>
                  </a:r>
                </a:p>
              </p:txBody>
            </p:sp>
          </p:grpSp>
          <p:sp>
            <p:nvSpPr>
              <p:cNvPr id="13340" name="TextBox 11"/>
              <p:cNvSpPr txBox="1">
                <a:spLocks noChangeArrowheads="1"/>
              </p:cNvSpPr>
              <p:nvPr/>
            </p:nvSpPr>
            <p:spPr bwMode="auto">
              <a:xfrm>
                <a:off x="3636696" y="2645712"/>
                <a:ext cx="260315" cy="465759"/>
              </a:xfrm>
              <a:prstGeom prst="rect">
                <a:avLst/>
              </a:prstGeom>
              <a:noFill/>
              <a:ln w="19050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 dirty="0">
                    <a:solidFill>
                      <a:srgbClr val="00B0F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  <p:sp>
            <p:nvSpPr>
              <p:cNvPr id="13341" name="TextBox 12"/>
              <p:cNvSpPr txBox="1">
                <a:spLocks noChangeArrowheads="1"/>
              </p:cNvSpPr>
              <p:nvPr/>
            </p:nvSpPr>
            <p:spPr bwMode="auto">
              <a:xfrm>
                <a:off x="3145825" y="2647128"/>
                <a:ext cx="260315" cy="465759"/>
              </a:xfrm>
              <a:prstGeom prst="rect">
                <a:avLst/>
              </a:prstGeom>
              <a:noFill/>
              <a:ln w="19050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 dirty="0">
                    <a:solidFill>
                      <a:srgbClr val="00B0F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  <p:sp>
          <p:nvSpPr>
            <p:cNvPr id="13338" name="AutoShape 4"/>
            <p:cNvSpPr>
              <a:spLocks noChangeArrowheads="1"/>
            </p:cNvSpPr>
            <p:nvPr/>
          </p:nvSpPr>
          <p:spPr bwMode="auto">
            <a:xfrm rot="-5400000">
              <a:off x="6935392" y="6384203"/>
              <a:ext cx="137543" cy="200447"/>
            </a:xfrm>
            <a:prstGeom prst="flowChartCollate">
              <a:avLst/>
            </a:prstGeom>
            <a:noFill/>
            <a:ln w="19050">
              <a:solidFill>
                <a:srgbClr val="7FD3E7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00B0F0"/>
                  </a:solidFill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575796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971EB1F-10F0-43FE-A3F4-B0C047DC025C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3187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1100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For larger relations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189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38C30EDC-A60E-46E0-A931-C8011AD948A1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93190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24" name="Rectangle 23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3194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93195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93196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93198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93201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93202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93203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93199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93200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93197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771525" y="1298575"/>
            <a:ext cx="7610475" cy="497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800" kern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When relations cannot fit in main memory, one-pass algorithms cannot be used. </a:t>
            </a:r>
          </a:p>
        </p:txBody>
      </p:sp>
      <p:sp>
        <p:nvSpPr>
          <p:cNvPr id="93192" name="TextBox 29"/>
          <p:cNvSpPr txBox="1">
            <a:spLocks noChangeArrowheads="1"/>
          </p:cNvSpPr>
          <p:nvPr/>
        </p:nvSpPr>
        <p:spPr bwMode="auto">
          <a:xfrm>
            <a:off x="723900" y="5146675"/>
            <a:ext cx="184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21153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43D40A1-E31E-4113-9D11-ACF358F12E9F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10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5235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1100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For larger relations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237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23709D15-F431-4798-9087-9B553531D624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10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95238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24" name="Rectangle 23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5246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95247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95248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95250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95253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95254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95255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95251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95252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95249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771525" y="1298575"/>
            <a:ext cx="7610475" cy="497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800" kern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When relations cannot fit in main memory, one-pass algorithms cannot be used. 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1000" kern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en-US" sz="2800" u="sng" kern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 generic algorithm for binary operations: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2800" kern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5240" name="TextBox 67"/>
          <p:cNvSpPr txBox="1">
            <a:spLocks noChangeArrowheads="1"/>
          </p:cNvSpPr>
          <p:nvPr/>
        </p:nvSpPr>
        <p:spPr bwMode="auto">
          <a:xfrm>
            <a:off x="844550" y="3059113"/>
            <a:ext cx="4403725" cy="13239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Nested-loop (R □ S):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FOR each tuple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in R DO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FOR each tuple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in S DO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  Apply the operation □</a:t>
            </a: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on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endParaRPr lang="en-US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5241" name="TextBox 29"/>
          <p:cNvSpPr txBox="1">
            <a:spLocks noChangeArrowheads="1"/>
          </p:cNvSpPr>
          <p:nvPr/>
        </p:nvSpPr>
        <p:spPr bwMode="auto">
          <a:xfrm>
            <a:off x="723900" y="5146675"/>
            <a:ext cx="184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47928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E6FD270-046A-4D44-A502-DEAEC4CA4A86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11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7283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1100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For larger relations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285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4ED4DDD6-C9E6-4B74-8E15-5B8668836386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11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97286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24" name="Rectangle 23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7301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97302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97303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97305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97308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97309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97310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97306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97307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97304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771525" y="1298575"/>
            <a:ext cx="7610475" cy="497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800" kern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When relations cannot fit in main memory, one-pass algorithms cannot be used. 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1000" kern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en-US" sz="2800" u="sng" kern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 generic algorithm for binary operations: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2800" kern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7288" name="TextBox 67"/>
          <p:cNvSpPr txBox="1">
            <a:spLocks noChangeArrowheads="1"/>
          </p:cNvSpPr>
          <p:nvPr/>
        </p:nvSpPr>
        <p:spPr bwMode="auto">
          <a:xfrm>
            <a:off x="844550" y="3059113"/>
            <a:ext cx="4403725" cy="13239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Nested-loop (R □ S):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FOR each tuple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in R DO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FOR each tuple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in S DO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Apply the operation □ on </a:t>
            </a:r>
            <a:r>
              <a:rPr lang="en-US" altLang="en-US" sz="20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altLang="en-US" sz="20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endParaRPr lang="en-US" altLang="en-US" sz="2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7289" name="TextBox 29"/>
          <p:cNvSpPr txBox="1">
            <a:spLocks noChangeArrowheads="1"/>
          </p:cNvSpPr>
          <p:nvPr/>
        </p:nvSpPr>
        <p:spPr bwMode="auto">
          <a:xfrm>
            <a:off x="723900" y="5146675"/>
            <a:ext cx="184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97290" name="Group 31"/>
          <p:cNvGrpSpPr>
            <a:grpSpLocks/>
          </p:cNvGrpSpPr>
          <p:nvPr/>
        </p:nvGrpSpPr>
        <p:grpSpPr bwMode="auto">
          <a:xfrm>
            <a:off x="1495425" y="4759325"/>
            <a:ext cx="2905125" cy="1570038"/>
            <a:chOff x="1495424" y="4590881"/>
            <a:chExt cx="2905125" cy="1570038"/>
          </a:xfrm>
        </p:grpSpPr>
        <p:sp>
          <p:nvSpPr>
            <p:cNvPr id="97294" name="TextBox 2"/>
            <p:cNvSpPr txBox="1">
              <a:spLocks noChangeArrowheads="1"/>
            </p:cNvSpPr>
            <p:nvPr/>
          </p:nvSpPr>
          <p:spPr bwMode="auto">
            <a:xfrm>
              <a:off x="1495424" y="4590881"/>
              <a:ext cx="2905125" cy="157003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24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×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97295" name="Group 1"/>
            <p:cNvGrpSpPr>
              <a:grpSpLocks/>
            </p:cNvGrpSpPr>
            <p:nvPr/>
          </p:nvGrpSpPr>
          <p:grpSpPr bwMode="auto">
            <a:xfrm>
              <a:off x="2078206" y="5658792"/>
              <a:ext cx="890588" cy="493712"/>
              <a:chOff x="7582579" y="3449379"/>
              <a:chExt cx="889570" cy="493430"/>
            </a:xfrm>
          </p:grpSpPr>
          <p:sp>
            <p:nvSpPr>
              <p:cNvPr id="97296" name="AutoShape 4"/>
              <p:cNvSpPr>
                <a:spLocks noChangeArrowheads="1"/>
              </p:cNvSpPr>
              <p:nvPr/>
            </p:nvSpPr>
            <p:spPr bwMode="auto">
              <a:xfrm rot="-5400000">
                <a:off x="761099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97297" name="AutoShape 4"/>
              <p:cNvSpPr>
                <a:spLocks noChangeArrowheads="1"/>
              </p:cNvSpPr>
              <p:nvPr/>
            </p:nvSpPr>
            <p:spPr bwMode="auto">
              <a:xfrm rot="-5400000">
                <a:off x="810992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97298" name="TextBox 8"/>
              <p:cNvSpPr txBox="1">
                <a:spLocks noChangeArrowheads="1"/>
              </p:cNvSpPr>
              <p:nvPr/>
            </p:nvSpPr>
            <p:spPr bwMode="auto">
              <a:xfrm>
                <a:off x="8287280" y="3635032"/>
                <a:ext cx="18486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/>
                  <a:t>C</a:t>
                </a:r>
              </a:p>
            </p:txBody>
          </p:sp>
          <p:sp>
            <p:nvSpPr>
              <p:cNvPr id="97299" name="TextBox 12"/>
              <p:cNvSpPr txBox="1">
                <a:spLocks noChangeArrowheads="1"/>
              </p:cNvSpPr>
              <p:nvPr/>
            </p:nvSpPr>
            <p:spPr bwMode="auto">
              <a:xfrm>
                <a:off x="7802475" y="3449379"/>
                <a:ext cx="26161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</p:grpSp>
      <p:sp>
        <p:nvSpPr>
          <p:cNvPr id="28" name="Oval 27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75480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856AA6D-09A0-496E-BD89-3847DB1A3AF2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12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9331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1100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For larger relations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333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BC23535B-CF06-4C90-9170-3415B4B5D7A7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12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99334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24" name="Rectangle 23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9352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solidFill>
                    <a:srgbClr val="FF0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99353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99354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99356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99359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99360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99361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99357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99358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99355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771525" y="1298575"/>
            <a:ext cx="7610475" cy="497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800" kern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When relations cannot fit in main memory, one-pass algorithms cannot be used. 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1000" kern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en-US" sz="2800" u="sng" kern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 generic algorithm for binary operations: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2800" kern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9336" name="TextBox 67"/>
          <p:cNvSpPr txBox="1">
            <a:spLocks noChangeArrowheads="1"/>
          </p:cNvSpPr>
          <p:nvPr/>
        </p:nvSpPr>
        <p:spPr bwMode="auto">
          <a:xfrm>
            <a:off x="844550" y="3059113"/>
            <a:ext cx="4403725" cy="13239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Nested-loop (R □ S):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FOR each tuple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in R DO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FOR each tuple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in S DO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Apply the operation □ on </a:t>
            </a:r>
            <a:r>
              <a:rPr lang="en-US" altLang="en-US" sz="20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altLang="en-US" sz="20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endParaRPr lang="en-US" altLang="en-US" sz="2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9337" name="TextBox 29"/>
          <p:cNvSpPr txBox="1">
            <a:spLocks noChangeArrowheads="1"/>
          </p:cNvSpPr>
          <p:nvPr/>
        </p:nvSpPr>
        <p:spPr bwMode="auto">
          <a:xfrm>
            <a:off x="723900" y="5146675"/>
            <a:ext cx="184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99338" name="Group 20"/>
          <p:cNvGrpSpPr>
            <a:grpSpLocks/>
          </p:cNvGrpSpPr>
          <p:nvPr/>
        </p:nvGrpSpPr>
        <p:grpSpPr bwMode="auto">
          <a:xfrm>
            <a:off x="5578475" y="3463925"/>
            <a:ext cx="3141663" cy="2508250"/>
            <a:chOff x="5921592" y="3926545"/>
            <a:chExt cx="2962122" cy="2508379"/>
          </a:xfrm>
        </p:grpSpPr>
        <p:sp>
          <p:nvSpPr>
            <p:cNvPr id="99349" name="TextBox 68"/>
            <p:cNvSpPr txBox="1">
              <a:spLocks noChangeArrowheads="1"/>
            </p:cNvSpPr>
            <p:nvPr/>
          </p:nvSpPr>
          <p:spPr bwMode="auto">
            <a:xfrm>
              <a:off x="5921592" y="3926545"/>
              <a:ext cx="2962122" cy="250837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 </a:t>
              </a:r>
              <a:r>
                <a:rPr lang="en-US" altLang="en-US" sz="2000" dirty="0">
                  <a:solidFill>
                    <a:srgbClr val="FF0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0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S</a:t>
              </a:r>
              <a:endParaRPr lang="en-US" alt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endParaRPr lang="en-US" altLang="en-US" sz="9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1. \\ in the first execution of the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\\ </a:t>
              </a:r>
              <a:r>
                <a:rPr lang="en-US" altLang="en-US" sz="160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600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R</a:t>
              </a:r>
              <a:r>
                <a:rPr lang="en-US" alt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-loop</a:t>
              </a:r>
              <a:r>
                <a:rPr lang="en-US" altLang="en-US" sz="16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</a:t>
              </a:r>
              <a:r>
                <a:rPr lang="en-US" alt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output </a:t>
              </a:r>
              <a:r>
                <a:rPr lang="en-US" altLang="en-US" sz="16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6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S</a:t>
              </a: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;</a:t>
              </a:r>
              <a:endPara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2. \\ in an execution of the </a:t>
              </a:r>
              <a:r>
                <a:rPr lang="en-US" altLang="en-US" sz="160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600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R</a:t>
              </a:r>
              <a:r>
                <a:rPr lang="en-US" alt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-loop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IF  </a:t>
              </a:r>
              <a:r>
                <a:rPr lang="en-US" altLang="en-US" sz="160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600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R</a:t>
              </a:r>
              <a:r>
                <a:rPr lang="en-US" altLang="en-US" sz="16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= </a:t>
              </a:r>
              <a:r>
                <a:rPr lang="en-US" altLang="en-US" sz="160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600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S</a:t>
              </a:r>
              <a:r>
                <a:rPr lang="en-US" alt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THEN mark </a:t>
              </a:r>
              <a:r>
                <a:rPr lang="en-US" altLang="en-US" sz="160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600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R</a:t>
              </a:r>
              <a:r>
                <a:rPr lang="en-US" alt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3. \\ at the end of the </a:t>
              </a:r>
              <a:r>
                <a:rPr lang="en-US" altLang="en-US" sz="160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600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R</a:t>
              </a:r>
              <a:r>
                <a:rPr lang="en-US" alt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-loop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IF </a:t>
              </a:r>
              <a:r>
                <a:rPr lang="en-US" altLang="en-US" sz="160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600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R</a:t>
              </a:r>
              <a:r>
                <a:rPr lang="en-US" alt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is unmarked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THEN output </a:t>
              </a:r>
              <a:r>
                <a:rPr lang="en-US" altLang="en-US" sz="160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600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R</a:t>
              </a:r>
              <a:r>
                <a:rPr lang="en-US" altLang="en-US" sz="16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r>
                <a:rPr lang="en-US" alt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</p:txBody>
        </p:sp>
        <p:cxnSp>
          <p:nvCxnSpPr>
            <p:cNvPr id="25" name="Straight Connector 24"/>
            <p:cNvCxnSpPr/>
            <p:nvPr/>
          </p:nvCxnSpPr>
          <p:spPr>
            <a:xfrm flipV="1">
              <a:off x="6011399" y="4307565"/>
              <a:ext cx="678040" cy="635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9339" name="Group 32"/>
          <p:cNvGrpSpPr>
            <a:grpSpLocks/>
          </p:cNvGrpSpPr>
          <p:nvPr/>
        </p:nvGrpSpPr>
        <p:grpSpPr bwMode="auto">
          <a:xfrm>
            <a:off x="1495425" y="4759325"/>
            <a:ext cx="2905125" cy="1570038"/>
            <a:chOff x="1495424" y="4590881"/>
            <a:chExt cx="2905125" cy="1570038"/>
          </a:xfrm>
        </p:grpSpPr>
        <p:sp>
          <p:nvSpPr>
            <p:cNvPr id="99343" name="TextBox 2"/>
            <p:cNvSpPr txBox="1">
              <a:spLocks noChangeArrowheads="1"/>
            </p:cNvSpPr>
            <p:nvPr/>
          </p:nvSpPr>
          <p:spPr bwMode="auto">
            <a:xfrm>
              <a:off x="1495424" y="4590881"/>
              <a:ext cx="2905125" cy="157003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FF0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24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×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99344" name="Group 1"/>
            <p:cNvGrpSpPr>
              <a:grpSpLocks/>
            </p:cNvGrpSpPr>
            <p:nvPr/>
          </p:nvGrpSpPr>
          <p:grpSpPr bwMode="auto">
            <a:xfrm>
              <a:off x="2078206" y="5658792"/>
              <a:ext cx="890588" cy="493712"/>
              <a:chOff x="7582579" y="3449379"/>
              <a:chExt cx="889570" cy="493430"/>
            </a:xfrm>
          </p:grpSpPr>
          <p:sp>
            <p:nvSpPr>
              <p:cNvPr id="99345" name="AutoShape 4"/>
              <p:cNvSpPr>
                <a:spLocks noChangeArrowheads="1"/>
              </p:cNvSpPr>
              <p:nvPr/>
            </p:nvSpPr>
            <p:spPr bwMode="auto">
              <a:xfrm rot="-5400000">
                <a:off x="761099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99346" name="AutoShape 4"/>
              <p:cNvSpPr>
                <a:spLocks noChangeArrowheads="1"/>
              </p:cNvSpPr>
              <p:nvPr/>
            </p:nvSpPr>
            <p:spPr bwMode="auto">
              <a:xfrm rot="-5400000">
                <a:off x="810992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99347" name="TextBox 8"/>
              <p:cNvSpPr txBox="1">
                <a:spLocks noChangeArrowheads="1"/>
              </p:cNvSpPr>
              <p:nvPr/>
            </p:nvSpPr>
            <p:spPr bwMode="auto">
              <a:xfrm>
                <a:off x="8287280" y="3635032"/>
                <a:ext cx="18486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/>
                  <a:t>C</a:t>
                </a:r>
              </a:p>
            </p:txBody>
          </p:sp>
          <p:sp>
            <p:nvSpPr>
              <p:cNvPr id="99348" name="TextBox 12"/>
              <p:cNvSpPr txBox="1">
                <a:spLocks noChangeArrowheads="1"/>
              </p:cNvSpPr>
              <p:nvPr/>
            </p:nvSpPr>
            <p:spPr bwMode="auto">
              <a:xfrm>
                <a:off x="7802475" y="3449379"/>
                <a:ext cx="26161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</p:grpSp>
      <p:sp>
        <p:nvSpPr>
          <p:cNvPr id="31" name="Oval 30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90703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9344271-34FC-4D03-BF79-F584B46332D3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13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1379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1100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For larger relations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381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21FBF847-0781-4393-BB21-4A4618851A43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13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01382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24" name="Rectangle 23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090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85000"/>
                    </a:schemeClr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chemeClr val="bg1">
                      <a:lumMod val="8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01401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01402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01404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01407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01408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01409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101405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01406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01403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771525" y="1298575"/>
            <a:ext cx="7610475" cy="497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800" kern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When relations cannot fit in main memory, one-pass algorithms cannot be used. 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1000" kern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en-US" sz="2800" u="sng" kern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 generic algorithm for binary operations: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2800" kern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1384" name="TextBox 67"/>
          <p:cNvSpPr txBox="1">
            <a:spLocks noChangeArrowheads="1"/>
          </p:cNvSpPr>
          <p:nvPr/>
        </p:nvSpPr>
        <p:spPr bwMode="auto">
          <a:xfrm>
            <a:off x="844550" y="3059113"/>
            <a:ext cx="4403725" cy="13239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Nested-loop (R □ S):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FOR each tuple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in R DO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FOR each tuple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in S DO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Apply the operation □ on </a:t>
            </a:r>
            <a:r>
              <a:rPr lang="en-US" altLang="en-US" sz="20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altLang="en-US" sz="20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endParaRPr lang="en-US" altLang="en-US" sz="2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1385" name="TextBox 29"/>
          <p:cNvSpPr txBox="1">
            <a:spLocks noChangeArrowheads="1"/>
          </p:cNvSpPr>
          <p:nvPr/>
        </p:nvSpPr>
        <p:spPr bwMode="auto">
          <a:xfrm>
            <a:off x="723900" y="5146675"/>
            <a:ext cx="184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01386" name="Group 20"/>
          <p:cNvGrpSpPr>
            <a:grpSpLocks/>
          </p:cNvGrpSpPr>
          <p:nvPr/>
        </p:nvGrpSpPr>
        <p:grpSpPr bwMode="auto">
          <a:xfrm>
            <a:off x="5578475" y="3463925"/>
            <a:ext cx="3141663" cy="1770063"/>
            <a:chOff x="5921592" y="3926545"/>
            <a:chExt cx="2962122" cy="1769715"/>
          </a:xfrm>
        </p:grpSpPr>
        <p:sp>
          <p:nvSpPr>
            <p:cNvPr id="101397" name="TextBox 68"/>
            <p:cNvSpPr txBox="1">
              <a:spLocks noChangeArrowheads="1"/>
            </p:cNvSpPr>
            <p:nvPr/>
          </p:nvSpPr>
          <p:spPr bwMode="auto">
            <a:xfrm>
              <a:off x="5921592" y="3926545"/>
              <a:ext cx="2962122" cy="176971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 </a:t>
              </a:r>
              <a:r>
                <a:rPr lang="en-US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0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0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S</a:t>
              </a:r>
              <a:endPara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endParaRPr lang="en-US" altLang="en-US" sz="9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1. \\ in an execution of the </a:t>
              </a:r>
              <a:r>
                <a:rPr lang="en-US" altLang="en-US" sz="16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6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R</a:t>
              </a: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-loop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IF  </a:t>
              </a:r>
              <a:r>
                <a:rPr lang="en-US" altLang="en-US" sz="16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6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R </a:t>
              </a: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= </a:t>
              </a:r>
              <a:r>
                <a:rPr lang="en-US" altLang="en-US" sz="16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6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S</a:t>
              </a: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 THEN mark </a:t>
              </a:r>
              <a:r>
                <a:rPr lang="en-US" altLang="en-US" sz="16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6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R</a:t>
              </a: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2. \\ at the end of the </a:t>
              </a:r>
              <a:r>
                <a:rPr lang="en-US" altLang="en-US" sz="16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6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R</a:t>
              </a: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-loop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IF </a:t>
              </a:r>
              <a:r>
                <a:rPr lang="en-US" altLang="en-US" sz="16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6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R</a:t>
              </a: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 is marked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THEN output </a:t>
              </a:r>
              <a:r>
                <a:rPr lang="en-US" altLang="en-US" sz="16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6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R</a:t>
              </a: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. </a:t>
              </a:r>
            </a:p>
          </p:txBody>
        </p:sp>
        <p:cxnSp>
          <p:nvCxnSpPr>
            <p:cNvPr id="25" name="Straight Connector 24"/>
            <p:cNvCxnSpPr/>
            <p:nvPr/>
          </p:nvCxnSpPr>
          <p:spPr>
            <a:xfrm>
              <a:off x="6011399" y="4296360"/>
              <a:ext cx="694504" cy="1587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1387" name="Group 31"/>
          <p:cNvGrpSpPr>
            <a:grpSpLocks/>
          </p:cNvGrpSpPr>
          <p:nvPr/>
        </p:nvGrpSpPr>
        <p:grpSpPr bwMode="auto">
          <a:xfrm>
            <a:off x="1495425" y="4759325"/>
            <a:ext cx="2905125" cy="1570038"/>
            <a:chOff x="1495424" y="4590881"/>
            <a:chExt cx="2905125" cy="1570038"/>
          </a:xfrm>
        </p:grpSpPr>
        <p:sp>
          <p:nvSpPr>
            <p:cNvPr id="101391" name="TextBox 2"/>
            <p:cNvSpPr txBox="1">
              <a:spLocks noChangeArrowheads="1"/>
            </p:cNvSpPr>
            <p:nvPr/>
          </p:nvSpPr>
          <p:spPr bwMode="auto">
            <a:xfrm>
              <a:off x="1495424" y="4590881"/>
              <a:ext cx="2905125" cy="157003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24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×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101392" name="Group 1"/>
            <p:cNvGrpSpPr>
              <a:grpSpLocks/>
            </p:cNvGrpSpPr>
            <p:nvPr/>
          </p:nvGrpSpPr>
          <p:grpSpPr bwMode="auto">
            <a:xfrm>
              <a:off x="2078206" y="5658792"/>
              <a:ext cx="890588" cy="493712"/>
              <a:chOff x="7582579" y="3449379"/>
              <a:chExt cx="889570" cy="493430"/>
            </a:xfrm>
          </p:grpSpPr>
          <p:sp>
            <p:nvSpPr>
              <p:cNvPr id="101393" name="AutoShape 4"/>
              <p:cNvSpPr>
                <a:spLocks noChangeArrowheads="1"/>
              </p:cNvSpPr>
              <p:nvPr/>
            </p:nvSpPr>
            <p:spPr bwMode="auto">
              <a:xfrm rot="-5400000">
                <a:off x="761099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01394" name="AutoShape 4"/>
              <p:cNvSpPr>
                <a:spLocks noChangeArrowheads="1"/>
              </p:cNvSpPr>
              <p:nvPr/>
            </p:nvSpPr>
            <p:spPr bwMode="auto">
              <a:xfrm rot="-5400000">
                <a:off x="810992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01395" name="TextBox 8"/>
              <p:cNvSpPr txBox="1">
                <a:spLocks noChangeArrowheads="1"/>
              </p:cNvSpPr>
              <p:nvPr/>
            </p:nvSpPr>
            <p:spPr bwMode="auto">
              <a:xfrm>
                <a:off x="8287280" y="3635032"/>
                <a:ext cx="18486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/>
                  <a:t>C</a:t>
                </a:r>
              </a:p>
            </p:txBody>
          </p:sp>
          <p:sp>
            <p:nvSpPr>
              <p:cNvPr id="101396" name="TextBox 12"/>
              <p:cNvSpPr txBox="1">
                <a:spLocks noChangeArrowheads="1"/>
              </p:cNvSpPr>
              <p:nvPr/>
            </p:nvSpPr>
            <p:spPr bwMode="auto">
              <a:xfrm>
                <a:off x="7802475" y="3449379"/>
                <a:ext cx="26161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</p:grpSp>
      <p:sp>
        <p:nvSpPr>
          <p:cNvPr id="31" name="Oval 30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48890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C469D16-0024-4EFE-A1DA-953BC6C70694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14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427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1100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For larger relations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429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D9B4F63E-3CE6-406C-9FEF-9D75DCD1D2CA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14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03430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24" name="Rectangle 23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090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85000"/>
                    </a:schemeClr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chemeClr val="bg1">
                      <a:lumMod val="8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03449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03450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03452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03455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03456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03457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103453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03454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03451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771525" y="1298575"/>
            <a:ext cx="7610475" cy="497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800" kern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When relations cannot fit in main memory, one-pass algorithms cannot be used. 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1000" kern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en-US" sz="2800" u="sng" kern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 generic algorithm for binary operations: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2800" kern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3432" name="TextBox 67"/>
          <p:cNvSpPr txBox="1">
            <a:spLocks noChangeArrowheads="1"/>
          </p:cNvSpPr>
          <p:nvPr/>
        </p:nvSpPr>
        <p:spPr bwMode="auto">
          <a:xfrm>
            <a:off x="844550" y="3059113"/>
            <a:ext cx="4403725" cy="13239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Nested-loop (R □ S):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FOR each tuple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in R DO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FOR each tuple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in S DO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Apply the operation □ on </a:t>
            </a:r>
            <a:r>
              <a:rPr lang="en-US" altLang="en-US" sz="20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altLang="en-US" sz="20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endParaRPr lang="en-US" altLang="en-US" sz="2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433" name="TextBox 29"/>
          <p:cNvSpPr txBox="1">
            <a:spLocks noChangeArrowheads="1"/>
          </p:cNvSpPr>
          <p:nvPr/>
        </p:nvSpPr>
        <p:spPr bwMode="auto">
          <a:xfrm>
            <a:off x="723900" y="5146675"/>
            <a:ext cx="184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03434" name="Group 20"/>
          <p:cNvGrpSpPr>
            <a:grpSpLocks/>
          </p:cNvGrpSpPr>
          <p:nvPr/>
        </p:nvGrpSpPr>
        <p:grpSpPr bwMode="auto">
          <a:xfrm>
            <a:off x="5578475" y="3463925"/>
            <a:ext cx="3141663" cy="1830388"/>
            <a:chOff x="5921592" y="3926545"/>
            <a:chExt cx="2962122" cy="1831271"/>
          </a:xfrm>
        </p:grpSpPr>
        <p:sp>
          <p:nvSpPr>
            <p:cNvPr id="103445" name="TextBox 68"/>
            <p:cNvSpPr txBox="1">
              <a:spLocks noChangeArrowheads="1"/>
            </p:cNvSpPr>
            <p:nvPr/>
          </p:nvSpPr>
          <p:spPr bwMode="auto">
            <a:xfrm>
              <a:off x="5921592" y="3926545"/>
              <a:ext cx="2962122" cy="183127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 </a:t>
              </a: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0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0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S</a:t>
              </a:r>
              <a:endPara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endParaRPr lang="en-US" altLang="en-US" sz="9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1. \\ in an execution of the </a:t>
              </a:r>
              <a:r>
                <a:rPr lang="en-US" altLang="en-US" sz="16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6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R</a:t>
              </a: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-loop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IF  </a:t>
              </a:r>
              <a:r>
                <a:rPr lang="en-US" altLang="en-US" sz="16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6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R </a:t>
              </a: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= </a:t>
              </a:r>
              <a:r>
                <a:rPr lang="en-US" altLang="en-US" sz="16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6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S</a:t>
              </a: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 THEN mark </a:t>
              </a:r>
              <a:r>
                <a:rPr lang="en-US" altLang="en-US" sz="16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6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R</a:t>
              </a: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2. \\ at the end of the </a:t>
              </a:r>
              <a:r>
                <a:rPr lang="en-US" altLang="en-US" sz="16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6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R</a:t>
              </a: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-loop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IF </a:t>
              </a:r>
              <a:r>
                <a:rPr lang="en-US" altLang="en-US" sz="16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6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R</a:t>
              </a: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 is unmarked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THEN output </a:t>
              </a:r>
              <a:r>
                <a:rPr lang="en-US" altLang="en-US" sz="16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6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R</a:t>
              </a: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. </a:t>
              </a:r>
            </a:p>
          </p:txBody>
        </p:sp>
        <p:cxnSp>
          <p:nvCxnSpPr>
            <p:cNvPr id="25" name="Straight Connector 24"/>
            <p:cNvCxnSpPr/>
            <p:nvPr/>
          </p:nvCxnSpPr>
          <p:spPr>
            <a:xfrm flipV="1">
              <a:off x="6011399" y="4298199"/>
              <a:ext cx="661575" cy="6353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3435" name="Group 31"/>
          <p:cNvGrpSpPr>
            <a:grpSpLocks/>
          </p:cNvGrpSpPr>
          <p:nvPr/>
        </p:nvGrpSpPr>
        <p:grpSpPr bwMode="auto">
          <a:xfrm>
            <a:off x="1495425" y="4759325"/>
            <a:ext cx="2905125" cy="1570038"/>
            <a:chOff x="1495424" y="4590881"/>
            <a:chExt cx="2905125" cy="1570038"/>
          </a:xfrm>
        </p:grpSpPr>
        <p:sp>
          <p:nvSpPr>
            <p:cNvPr id="103439" name="TextBox 2"/>
            <p:cNvSpPr txBox="1">
              <a:spLocks noChangeArrowheads="1"/>
            </p:cNvSpPr>
            <p:nvPr/>
          </p:nvSpPr>
          <p:spPr bwMode="auto">
            <a:xfrm>
              <a:off x="1495424" y="4590881"/>
              <a:ext cx="2905125" cy="157003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24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×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103440" name="Group 1"/>
            <p:cNvGrpSpPr>
              <a:grpSpLocks/>
            </p:cNvGrpSpPr>
            <p:nvPr/>
          </p:nvGrpSpPr>
          <p:grpSpPr bwMode="auto">
            <a:xfrm>
              <a:off x="2078206" y="5658792"/>
              <a:ext cx="890588" cy="493712"/>
              <a:chOff x="7582579" y="3449379"/>
              <a:chExt cx="889570" cy="493430"/>
            </a:xfrm>
          </p:grpSpPr>
          <p:sp>
            <p:nvSpPr>
              <p:cNvPr id="103441" name="AutoShape 4"/>
              <p:cNvSpPr>
                <a:spLocks noChangeArrowheads="1"/>
              </p:cNvSpPr>
              <p:nvPr/>
            </p:nvSpPr>
            <p:spPr bwMode="auto">
              <a:xfrm rot="-5400000">
                <a:off x="761099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03442" name="AutoShape 4"/>
              <p:cNvSpPr>
                <a:spLocks noChangeArrowheads="1"/>
              </p:cNvSpPr>
              <p:nvPr/>
            </p:nvSpPr>
            <p:spPr bwMode="auto">
              <a:xfrm rot="-5400000">
                <a:off x="810992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03443" name="TextBox 8"/>
              <p:cNvSpPr txBox="1">
                <a:spLocks noChangeArrowheads="1"/>
              </p:cNvSpPr>
              <p:nvPr/>
            </p:nvSpPr>
            <p:spPr bwMode="auto">
              <a:xfrm>
                <a:off x="8287280" y="3635032"/>
                <a:ext cx="18486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/>
                  <a:t>C</a:t>
                </a:r>
              </a:p>
            </p:txBody>
          </p:sp>
          <p:sp>
            <p:nvSpPr>
              <p:cNvPr id="103444" name="TextBox 12"/>
              <p:cNvSpPr txBox="1">
                <a:spLocks noChangeArrowheads="1"/>
              </p:cNvSpPr>
              <p:nvPr/>
            </p:nvSpPr>
            <p:spPr bwMode="auto">
              <a:xfrm>
                <a:off x="7802475" y="3449379"/>
                <a:ext cx="26161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</p:grpSp>
      <p:sp>
        <p:nvSpPr>
          <p:cNvPr id="31" name="Oval 30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83794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4890946-7838-47AF-B1A0-AE79A3625FCB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15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5475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1100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For larger relations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477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061C98F1-730C-4AD5-9227-AD04E9004F6D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15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05478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24" name="Rectangle 23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090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85000"/>
                    </a:schemeClr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chemeClr val="bg1">
                      <a:lumMod val="8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05498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05499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05501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05504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05505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05506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105502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05503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05500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771525" y="1298575"/>
            <a:ext cx="7610475" cy="497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800" kern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When relations cannot fit in main memory, one-pass algorithms cannot be used. 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1000" kern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en-US" sz="2800" u="sng" kern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 generic algorithm for binary operations: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2800" kern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5480" name="TextBox 67"/>
          <p:cNvSpPr txBox="1">
            <a:spLocks noChangeArrowheads="1"/>
          </p:cNvSpPr>
          <p:nvPr/>
        </p:nvSpPr>
        <p:spPr bwMode="auto">
          <a:xfrm>
            <a:off x="844550" y="3059113"/>
            <a:ext cx="4403725" cy="13239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Nested-loop (R □ S):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FOR each tuple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in R DO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FOR each tuple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in S DO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Apply the operation □ on </a:t>
            </a:r>
            <a:r>
              <a:rPr lang="en-US" altLang="en-US" sz="20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altLang="en-US" sz="20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endParaRPr lang="en-US" altLang="en-US" sz="2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5481" name="TextBox 29"/>
          <p:cNvSpPr txBox="1">
            <a:spLocks noChangeArrowheads="1"/>
          </p:cNvSpPr>
          <p:nvPr/>
        </p:nvSpPr>
        <p:spPr bwMode="auto">
          <a:xfrm>
            <a:off x="723900" y="5146675"/>
            <a:ext cx="184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05482" name="Group 20"/>
          <p:cNvGrpSpPr>
            <a:grpSpLocks/>
          </p:cNvGrpSpPr>
          <p:nvPr/>
        </p:nvGrpSpPr>
        <p:grpSpPr bwMode="auto">
          <a:xfrm>
            <a:off x="5578475" y="3463925"/>
            <a:ext cx="3141663" cy="1830388"/>
            <a:chOff x="5921592" y="3926545"/>
            <a:chExt cx="2962122" cy="1831271"/>
          </a:xfrm>
        </p:grpSpPr>
        <p:sp>
          <p:nvSpPr>
            <p:cNvPr id="105494" name="TextBox 68"/>
            <p:cNvSpPr txBox="1">
              <a:spLocks noChangeArrowheads="1"/>
            </p:cNvSpPr>
            <p:nvPr/>
          </p:nvSpPr>
          <p:spPr bwMode="auto">
            <a:xfrm>
              <a:off x="5921592" y="3926545"/>
              <a:ext cx="2962122" cy="183127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 </a:t>
              </a: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0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0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S</a:t>
              </a:r>
              <a:endPara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endParaRPr lang="en-US" altLang="en-US" sz="9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1. \\ in an execution of the </a:t>
              </a:r>
              <a:r>
                <a:rPr lang="en-US" altLang="en-US" sz="16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6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R</a:t>
              </a: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-loop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IF  </a:t>
              </a:r>
              <a:r>
                <a:rPr lang="en-US" altLang="en-US" sz="16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6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R </a:t>
              </a: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= </a:t>
              </a:r>
              <a:r>
                <a:rPr lang="en-US" altLang="en-US" sz="16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6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S</a:t>
              </a: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 THEN mark </a:t>
              </a:r>
              <a:r>
                <a:rPr lang="en-US" altLang="en-US" sz="16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6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R</a:t>
              </a: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2. \\ at the end of the </a:t>
              </a:r>
              <a:r>
                <a:rPr lang="en-US" altLang="en-US" sz="16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6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R</a:t>
              </a: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-loop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IF </a:t>
              </a:r>
              <a:r>
                <a:rPr lang="en-US" altLang="en-US" sz="16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6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R</a:t>
              </a: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 is unmarked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THEN output </a:t>
              </a:r>
              <a:r>
                <a:rPr lang="en-US" altLang="en-US" sz="16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6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R</a:t>
              </a: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. </a:t>
              </a:r>
            </a:p>
          </p:txBody>
        </p:sp>
        <p:cxnSp>
          <p:nvCxnSpPr>
            <p:cNvPr id="25" name="Straight Connector 24"/>
            <p:cNvCxnSpPr/>
            <p:nvPr/>
          </p:nvCxnSpPr>
          <p:spPr>
            <a:xfrm flipV="1">
              <a:off x="6011399" y="4298199"/>
              <a:ext cx="661575" cy="6353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Oval Callout 2"/>
          <p:cNvSpPr/>
          <p:nvPr/>
        </p:nvSpPr>
        <p:spPr>
          <a:xfrm>
            <a:off x="5840413" y="5735638"/>
            <a:ext cx="2879725" cy="1030287"/>
          </a:xfrm>
          <a:prstGeom prst="wedgeEllipseCallout">
            <a:avLst>
              <a:gd name="adj1" fmla="val -17007"/>
              <a:gd name="adj2" fmla="val -90737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 working for</a:t>
            </a:r>
          </a:p>
          <a:p>
            <a:pPr algn="ctr">
              <a:defRPr/>
            </a:pPr>
            <a:r>
              <a:rPr lang="en-US" alt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 </a:t>
            </a:r>
            <a:r>
              <a:rPr lang="el-GR" altLang="en-US" sz="1800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1800" baseline="-25000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 because </a:t>
            </a:r>
            <a:r>
              <a:rPr lang="el-GR" altLang="en-US" sz="1800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1800" baseline="-25000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endParaRPr lang="en-US" altLang="en-US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en-US" alt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not commutative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grpSp>
        <p:nvGrpSpPr>
          <p:cNvPr id="105484" name="Group 32"/>
          <p:cNvGrpSpPr>
            <a:grpSpLocks/>
          </p:cNvGrpSpPr>
          <p:nvPr/>
        </p:nvGrpSpPr>
        <p:grpSpPr bwMode="auto">
          <a:xfrm>
            <a:off x="1495425" y="4759325"/>
            <a:ext cx="2905125" cy="1570038"/>
            <a:chOff x="1495424" y="4590881"/>
            <a:chExt cx="2905125" cy="1570038"/>
          </a:xfrm>
        </p:grpSpPr>
        <p:sp>
          <p:nvSpPr>
            <p:cNvPr id="105488" name="TextBox 2"/>
            <p:cNvSpPr txBox="1">
              <a:spLocks noChangeArrowheads="1"/>
            </p:cNvSpPr>
            <p:nvPr/>
          </p:nvSpPr>
          <p:spPr bwMode="auto">
            <a:xfrm>
              <a:off x="1495424" y="4590881"/>
              <a:ext cx="2905125" cy="157003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24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×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105489" name="Group 1"/>
            <p:cNvGrpSpPr>
              <a:grpSpLocks/>
            </p:cNvGrpSpPr>
            <p:nvPr/>
          </p:nvGrpSpPr>
          <p:grpSpPr bwMode="auto">
            <a:xfrm>
              <a:off x="2078206" y="5658792"/>
              <a:ext cx="890588" cy="493712"/>
              <a:chOff x="7582579" y="3449379"/>
              <a:chExt cx="889570" cy="493430"/>
            </a:xfrm>
          </p:grpSpPr>
          <p:sp>
            <p:nvSpPr>
              <p:cNvPr id="105490" name="AutoShape 4"/>
              <p:cNvSpPr>
                <a:spLocks noChangeArrowheads="1"/>
              </p:cNvSpPr>
              <p:nvPr/>
            </p:nvSpPr>
            <p:spPr bwMode="auto">
              <a:xfrm rot="-5400000">
                <a:off x="761099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05491" name="AutoShape 4"/>
              <p:cNvSpPr>
                <a:spLocks noChangeArrowheads="1"/>
              </p:cNvSpPr>
              <p:nvPr/>
            </p:nvSpPr>
            <p:spPr bwMode="auto">
              <a:xfrm rot="-5400000">
                <a:off x="810992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05492" name="TextBox 8"/>
              <p:cNvSpPr txBox="1">
                <a:spLocks noChangeArrowheads="1"/>
              </p:cNvSpPr>
              <p:nvPr/>
            </p:nvSpPr>
            <p:spPr bwMode="auto">
              <a:xfrm>
                <a:off x="8287280" y="3635032"/>
                <a:ext cx="18486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/>
                  <a:t>C</a:t>
                </a:r>
              </a:p>
            </p:txBody>
          </p:sp>
          <p:sp>
            <p:nvSpPr>
              <p:cNvPr id="105493" name="TextBox 12"/>
              <p:cNvSpPr txBox="1">
                <a:spLocks noChangeArrowheads="1"/>
              </p:cNvSpPr>
              <p:nvPr/>
            </p:nvSpPr>
            <p:spPr bwMode="auto">
              <a:xfrm>
                <a:off x="7802475" y="3449379"/>
                <a:ext cx="26161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</p:grpSp>
      <p:sp>
        <p:nvSpPr>
          <p:cNvPr id="32" name="Oval 31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39228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4C8717B-9F0B-49FF-A4E7-0C189BA864C2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16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7523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1100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For larger relations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525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21A385E4-6D8D-4306-AD6E-88032A39EEF7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16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07526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24" name="Rectangle 23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090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85000"/>
                    </a:schemeClr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chemeClr val="bg1">
                      <a:lumMod val="8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07542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07543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07545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07548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07549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07550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107546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07547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07544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771525" y="1298575"/>
            <a:ext cx="7610475" cy="497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800" kern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When relations cannot fit in main memory, one-pass algorithms cannot be used. 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1000" kern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en-US" sz="2800" u="sng" kern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 generic algorithm for binary operations: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2800" kern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7528" name="TextBox 67"/>
          <p:cNvSpPr txBox="1">
            <a:spLocks noChangeArrowheads="1"/>
          </p:cNvSpPr>
          <p:nvPr/>
        </p:nvSpPr>
        <p:spPr bwMode="auto">
          <a:xfrm>
            <a:off x="844550" y="3059113"/>
            <a:ext cx="4403725" cy="13239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Nested-loop (R □ S):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FOR each tuple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in R DO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FOR each tuple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in S DO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Apply the operation □ on </a:t>
            </a:r>
            <a:r>
              <a:rPr lang="en-US" altLang="en-US" sz="20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altLang="en-US" sz="20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endParaRPr lang="en-US" altLang="en-US" sz="2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7529" name="TextBox 29"/>
          <p:cNvSpPr txBox="1">
            <a:spLocks noChangeArrowheads="1"/>
          </p:cNvSpPr>
          <p:nvPr/>
        </p:nvSpPr>
        <p:spPr bwMode="auto">
          <a:xfrm>
            <a:off x="723900" y="5146675"/>
            <a:ext cx="184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07530" name="Group 32"/>
          <p:cNvGrpSpPr>
            <a:grpSpLocks/>
          </p:cNvGrpSpPr>
          <p:nvPr/>
        </p:nvGrpSpPr>
        <p:grpSpPr bwMode="auto">
          <a:xfrm>
            <a:off x="1495425" y="4759325"/>
            <a:ext cx="2905125" cy="1570038"/>
            <a:chOff x="1495424" y="4590881"/>
            <a:chExt cx="2905125" cy="1570038"/>
          </a:xfrm>
        </p:grpSpPr>
        <p:sp>
          <p:nvSpPr>
            <p:cNvPr id="107534" name="TextBox 2"/>
            <p:cNvSpPr txBox="1">
              <a:spLocks noChangeArrowheads="1"/>
            </p:cNvSpPr>
            <p:nvPr/>
          </p:nvSpPr>
          <p:spPr bwMode="auto">
            <a:xfrm>
              <a:off x="1495424" y="4590881"/>
              <a:ext cx="2905125" cy="157003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24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24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×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107535" name="Group 1"/>
            <p:cNvGrpSpPr>
              <a:grpSpLocks/>
            </p:cNvGrpSpPr>
            <p:nvPr/>
          </p:nvGrpSpPr>
          <p:grpSpPr bwMode="auto">
            <a:xfrm>
              <a:off x="2078206" y="5658792"/>
              <a:ext cx="890588" cy="493712"/>
              <a:chOff x="7582579" y="3449379"/>
              <a:chExt cx="889570" cy="493430"/>
            </a:xfrm>
          </p:grpSpPr>
          <p:sp>
            <p:nvSpPr>
              <p:cNvPr id="107536" name="AutoShape 4"/>
              <p:cNvSpPr>
                <a:spLocks noChangeArrowheads="1"/>
              </p:cNvSpPr>
              <p:nvPr/>
            </p:nvSpPr>
            <p:spPr bwMode="auto">
              <a:xfrm rot="-5400000">
                <a:off x="761099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07537" name="AutoShape 4"/>
              <p:cNvSpPr>
                <a:spLocks noChangeArrowheads="1"/>
              </p:cNvSpPr>
              <p:nvPr/>
            </p:nvSpPr>
            <p:spPr bwMode="auto">
              <a:xfrm rot="-5400000">
                <a:off x="810992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07538" name="TextBox 8"/>
              <p:cNvSpPr txBox="1">
                <a:spLocks noChangeArrowheads="1"/>
              </p:cNvSpPr>
              <p:nvPr/>
            </p:nvSpPr>
            <p:spPr bwMode="auto">
              <a:xfrm>
                <a:off x="8287280" y="3635032"/>
                <a:ext cx="18486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/>
                  <a:t>C</a:t>
                </a:r>
              </a:p>
            </p:txBody>
          </p:sp>
          <p:sp>
            <p:nvSpPr>
              <p:cNvPr id="107539" name="TextBox 12"/>
              <p:cNvSpPr txBox="1">
                <a:spLocks noChangeArrowheads="1"/>
              </p:cNvSpPr>
              <p:nvPr/>
            </p:nvSpPr>
            <p:spPr bwMode="auto">
              <a:xfrm>
                <a:off x="7802475" y="3449379"/>
                <a:ext cx="26161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</p:grpSp>
      <p:sp>
        <p:nvSpPr>
          <p:cNvPr id="28" name="Oval 27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25407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3ABF72B-B182-4444-B151-C3253F62B65B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17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9571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1100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For larger relations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573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2C03C77F-29B2-41EF-9516-64D7E5767843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17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09574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24" name="Rectangle 23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090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85000"/>
                    </a:schemeClr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chemeClr val="bg1">
                      <a:lumMod val="8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09593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09594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09596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09599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09600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09601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109597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09598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09595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771525" y="1298575"/>
            <a:ext cx="7610475" cy="497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800" kern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When relations cannot fit in main memory, one-pass algorithms cannot be used. 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1000" kern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en-US" sz="2800" u="sng" kern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 generic algorithm for binary operations: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2800" kern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9576" name="TextBox 67"/>
          <p:cNvSpPr txBox="1">
            <a:spLocks noChangeArrowheads="1"/>
          </p:cNvSpPr>
          <p:nvPr/>
        </p:nvSpPr>
        <p:spPr bwMode="auto">
          <a:xfrm>
            <a:off x="844550" y="3059113"/>
            <a:ext cx="4403725" cy="13239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Nested-loop (R □ S):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FOR each tuple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in R DO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FOR each tuple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in S DO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Apply the operation □ on </a:t>
            </a:r>
            <a:r>
              <a:rPr lang="en-US" altLang="en-US" sz="20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altLang="en-US" sz="20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endParaRPr lang="en-US" altLang="en-US" sz="2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9577" name="TextBox 29"/>
          <p:cNvSpPr txBox="1">
            <a:spLocks noChangeArrowheads="1"/>
          </p:cNvSpPr>
          <p:nvPr/>
        </p:nvSpPr>
        <p:spPr bwMode="auto">
          <a:xfrm>
            <a:off x="723900" y="5146675"/>
            <a:ext cx="184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09578" name="Group 26"/>
          <p:cNvGrpSpPr>
            <a:grpSpLocks/>
          </p:cNvGrpSpPr>
          <p:nvPr/>
        </p:nvGrpSpPr>
        <p:grpSpPr bwMode="auto">
          <a:xfrm>
            <a:off x="5578475" y="3463925"/>
            <a:ext cx="3141663" cy="1524000"/>
            <a:chOff x="5921592" y="3926545"/>
            <a:chExt cx="2962122" cy="1523494"/>
          </a:xfrm>
        </p:grpSpPr>
        <p:sp>
          <p:nvSpPr>
            <p:cNvPr id="109589" name="TextBox 68"/>
            <p:cNvSpPr txBox="1">
              <a:spLocks noChangeArrowheads="1"/>
            </p:cNvSpPr>
            <p:nvPr/>
          </p:nvSpPr>
          <p:spPr bwMode="auto">
            <a:xfrm>
              <a:off x="5921592" y="3926545"/>
              <a:ext cx="2962122" cy="15234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 </a:t>
              </a:r>
              <a:r>
                <a:rPr lang="en-US" altLang="en-US" sz="2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0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S and R </a:t>
              </a:r>
              <a:r>
                <a:rPr lang="el-GR" altLang="en-US" sz="2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−</a:t>
              </a:r>
              <a:r>
                <a:rPr lang="en-US" altLang="en-US" sz="20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B</a:t>
              </a:r>
              <a:r>
                <a:rPr lang="en-US" altLang="en-US" sz="2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S</a:t>
              </a:r>
              <a:endParaRPr lang="en-US" alt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endParaRPr lang="en-US" altLang="en-US" sz="9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Nested-loop does not seem to be effective for R </a:t>
              </a:r>
              <a:r>
                <a:rPr lang="en-US" altLang="en-US" sz="1600" dirty="0">
                  <a:solidFill>
                    <a:srgbClr val="00B0F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∩</a:t>
              </a:r>
              <a:r>
                <a:rPr lang="en-US" altLang="en-US" sz="1600" baseline="-25000" dirty="0">
                  <a:solidFill>
                    <a:srgbClr val="00B0F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B</a:t>
              </a:r>
              <a:r>
                <a:rPr lang="en-US" altLang="en-US" sz="16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S and R </a:t>
              </a:r>
              <a:r>
                <a:rPr lang="el-GR" altLang="en-US" sz="1600" dirty="0">
                  <a:solidFill>
                    <a:srgbClr val="00B0F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−</a:t>
              </a:r>
              <a:r>
                <a:rPr lang="en-US" altLang="en-US" sz="1600" baseline="-25000" dirty="0">
                  <a:solidFill>
                    <a:srgbClr val="00B0F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B</a:t>
              </a:r>
              <a:r>
                <a:rPr lang="en-US" altLang="en-US" sz="16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S</a:t>
              </a:r>
              <a:endParaRPr lang="en-US" altLang="en-US" sz="1600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Remark: we cannot simply mark </a:t>
              </a:r>
              <a:r>
                <a:rPr lang="en-US" altLang="en-US" sz="160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600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R</a:t>
              </a:r>
              <a:r>
                <a:rPr lang="en-US" altLang="en-US" sz="16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r>
                <a:rPr lang="en-US" alt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</p:txBody>
        </p:sp>
        <p:cxnSp>
          <p:nvCxnSpPr>
            <p:cNvPr id="34" name="Straight Connector 33"/>
            <p:cNvCxnSpPr/>
            <p:nvPr/>
          </p:nvCxnSpPr>
          <p:spPr>
            <a:xfrm>
              <a:off x="6011399" y="4304245"/>
              <a:ext cx="1848520" cy="3174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9579" name="Group 34"/>
          <p:cNvGrpSpPr>
            <a:grpSpLocks/>
          </p:cNvGrpSpPr>
          <p:nvPr/>
        </p:nvGrpSpPr>
        <p:grpSpPr bwMode="auto">
          <a:xfrm>
            <a:off x="1495425" y="4759325"/>
            <a:ext cx="2905125" cy="1570038"/>
            <a:chOff x="1495424" y="4590881"/>
            <a:chExt cx="2905125" cy="1570038"/>
          </a:xfrm>
        </p:grpSpPr>
        <p:sp>
          <p:nvSpPr>
            <p:cNvPr id="109583" name="TextBox 2"/>
            <p:cNvSpPr txBox="1">
              <a:spLocks noChangeArrowheads="1"/>
            </p:cNvSpPr>
            <p:nvPr/>
          </p:nvSpPr>
          <p:spPr bwMode="auto">
            <a:xfrm>
              <a:off x="1495424" y="4590881"/>
              <a:ext cx="2905125" cy="157003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24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24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×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109584" name="Group 1"/>
            <p:cNvGrpSpPr>
              <a:grpSpLocks/>
            </p:cNvGrpSpPr>
            <p:nvPr/>
          </p:nvGrpSpPr>
          <p:grpSpPr bwMode="auto">
            <a:xfrm>
              <a:off x="2078206" y="5658792"/>
              <a:ext cx="890588" cy="493712"/>
              <a:chOff x="7582579" y="3449379"/>
              <a:chExt cx="889570" cy="493430"/>
            </a:xfrm>
          </p:grpSpPr>
          <p:sp>
            <p:nvSpPr>
              <p:cNvPr id="109585" name="AutoShape 4"/>
              <p:cNvSpPr>
                <a:spLocks noChangeArrowheads="1"/>
              </p:cNvSpPr>
              <p:nvPr/>
            </p:nvSpPr>
            <p:spPr bwMode="auto">
              <a:xfrm rot="-5400000">
                <a:off x="761099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09586" name="AutoShape 4"/>
              <p:cNvSpPr>
                <a:spLocks noChangeArrowheads="1"/>
              </p:cNvSpPr>
              <p:nvPr/>
            </p:nvSpPr>
            <p:spPr bwMode="auto">
              <a:xfrm rot="-5400000">
                <a:off x="810992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09587" name="TextBox 8"/>
              <p:cNvSpPr txBox="1">
                <a:spLocks noChangeArrowheads="1"/>
              </p:cNvSpPr>
              <p:nvPr/>
            </p:nvSpPr>
            <p:spPr bwMode="auto">
              <a:xfrm>
                <a:off x="8287280" y="3635032"/>
                <a:ext cx="18486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/>
                  <a:t>C</a:t>
                </a:r>
              </a:p>
            </p:txBody>
          </p:sp>
          <p:sp>
            <p:nvSpPr>
              <p:cNvPr id="109588" name="TextBox 12"/>
              <p:cNvSpPr txBox="1">
                <a:spLocks noChangeArrowheads="1"/>
              </p:cNvSpPr>
              <p:nvPr/>
            </p:nvSpPr>
            <p:spPr bwMode="auto">
              <a:xfrm>
                <a:off x="7802475" y="3449379"/>
                <a:ext cx="26161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</p:grpSp>
      <p:sp>
        <p:nvSpPr>
          <p:cNvPr id="31" name="Oval 30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27872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528B39A-99B1-4311-B11C-63FEA9F5D57F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18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1619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1100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For larger relations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621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A09B00E2-6A29-4555-8F6F-C43DB1DF6FCE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18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11622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24" name="Rectangle 23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090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85000"/>
                    </a:schemeClr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chemeClr val="bg1">
                      <a:lumMod val="8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11640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11641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11643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11646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11647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11648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111644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11645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11642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771525" y="1298575"/>
            <a:ext cx="7610475" cy="497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800" kern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When relations cannot fit in main memory, one-pass algorithms cannot be used. 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1000" kern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en-US" sz="2800" u="sng" kern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 generic algorithm for binary operations: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2800" kern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1624" name="TextBox 67"/>
          <p:cNvSpPr txBox="1">
            <a:spLocks noChangeArrowheads="1"/>
          </p:cNvSpPr>
          <p:nvPr/>
        </p:nvSpPr>
        <p:spPr bwMode="auto">
          <a:xfrm>
            <a:off x="844550" y="3059113"/>
            <a:ext cx="4403725" cy="13239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Nested-loop (R □ S):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FOR each tuple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in R DO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FOR each tuple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in S DO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Apply the operation □ on </a:t>
            </a:r>
            <a:r>
              <a:rPr lang="en-US" altLang="en-US" sz="20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altLang="en-US" sz="20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endParaRPr lang="en-US" altLang="en-US" sz="2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1625" name="TextBox 29"/>
          <p:cNvSpPr txBox="1">
            <a:spLocks noChangeArrowheads="1"/>
          </p:cNvSpPr>
          <p:nvPr/>
        </p:nvSpPr>
        <p:spPr bwMode="auto">
          <a:xfrm>
            <a:off x="723900" y="5146675"/>
            <a:ext cx="184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11626" name="Group 26"/>
          <p:cNvGrpSpPr>
            <a:grpSpLocks/>
          </p:cNvGrpSpPr>
          <p:nvPr/>
        </p:nvGrpSpPr>
        <p:grpSpPr bwMode="auto">
          <a:xfrm>
            <a:off x="5578475" y="3463925"/>
            <a:ext cx="3141663" cy="1524000"/>
            <a:chOff x="5921592" y="3926545"/>
            <a:chExt cx="2962122" cy="1523494"/>
          </a:xfrm>
        </p:grpSpPr>
        <p:sp>
          <p:nvSpPr>
            <p:cNvPr id="111636" name="TextBox 68"/>
            <p:cNvSpPr txBox="1">
              <a:spLocks noChangeArrowheads="1"/>
            </p:cNvSpPr>
            <p:nvPr/>
          </p:nvSpPr>
          <p:spPr bwMode="auto">
            <a:xfrm>
              <a:off x="5921592" y="3926545"/>
              <a:ext cx="2962122" cy="15234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 </a:t>
              </a:r>
              <a:r>
                <a:rPr lang="en-US" altLang="en-US" sz="2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0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S and R </a:t>
              </a:r>
              <a:r>
                <a:rPr lang="el-GR" altLang="en-US" sz="2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−</a:t>
              </a:r>
              <a:r>
                <a:rPr lang="en-US" altLang="en-US" sz="20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B</a:t>
              </a:r>
              <a:r>
                <a:rPr lang="en-US" altLang="en-US" sz="2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S</a:t>
              </a:r>
              <a:endParaRPr lang="en-US" alt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endParaRPr lang="en-US" altLang="en-US" sz="9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Nested-loop does not seem to be effective for R </a:t>
              </a:r>
              <a:r>
                <a:rPr lang="en-US" altLang="en-US" sz="1600" dirty="0">
                  <a:solidFill>
                    <a:srgbClr val="00B0F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∩</a:t>
              </a:r>
              <a:r>
                <a:rPr lang="en-US" altLang="en-US" sz="1600" baseline="-25000" dirty="0">
                  <a:solidFill>
                    <a:srgbClr val="00B0F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B</a:t>
              </a:r>
              <a:r>
                <a:rPr lang="en-US" altLang="en-US" sz="16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S and R </a:t>
              </a:r>
              <a:r>
                <a:rPr lang="el-GR" altLang="en-US" sz="1600" dirty="0">
                  <a:solidFill>
                    <a:srgbClr val="00B0F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−</a:t>
              </a:r>
              <a:r>
                <a:rPr lang="en-US" altLang="en-US" sz="1600" baseline="-25000" dirty="0">
                  <a:solidFill>
                    <a:srgbClr val="00B0F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B</a:t>
              </a:r>
              <a:r>
                <a:rPr lang="en-US" altLang="en-US" sz="16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S</a:t>
              </a:r>
              <a:endParaRPr lang="en-US" altLang="en-US" sz="1600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Remark: we cannot simply mark </a:t>
              </a:r>
              <a:r>
                <a:rPr lang="en-US" altLang="en-US" sz="160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600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R</a:t>
              </a:r>
              <a:r>
                <a:rPr lang="en-US" altLang="en-US" sz="16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r>
                <a:rPr lang="en-US" alt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</p:txBody>
        </p:sp>
        <p:cxnSp>
          <p:nvCxnSpPr>
            <p:cNvPr id="34" name="Straight Connector 33"/>
            <p:cNvCxnSpPr/>
            <p:nvPr/>
          </p:nvCxnSpPr>
          <p:spPr>
            <a:xfrm>
              <a:off x="6011399" y="4304245"/>
              <a:ext cx="1848520" cy="3174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1627" name="Group 34"/>
          <p:cNvGrpSpPr>
            <a:grpSpLocks/>
          </p:cNvGrpSpPr>
          <p:nvPr/>
        </p:nvGrpSpPr>
        <p:grpSpPr bwMode="auto">
          <a:xfrm>
            <a:off x="1495425" y="4759325"/>
            <a:ext cx="2905125" cy="1570038"/>
            <a:chOff x="1495424" y="4590881"/>
            <a:chExt cx="2905125" cy="1570038"/>
          </a:xfrm>
        </p:grpSpPr>
        <p:sp>
          <p:nvSpPr>
            <p:cNvPr id="111630" name="TextBox 2"/>
            <p:cNvSpPr txBox="1">
              <a:spLocks noChangeArrowheads="1"/>
            </p:cNvSpPr>
            <p:nvPr/>
          </p:nvSpPr>
          <p:spPr bwMode="auto">
            <a:xfrm>
              <a:off x="1495424" y="4590881"/>
              <a:ext cx="2905125" cy="157003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24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24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×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111631" name="Group 1"/>
            <p:cNvGrpSpPr>
              <a:grpSpLocks/>
            </p:cNvGrpSpPr>
            <p:nvPr/>
          </p:nvGrpSpPr>
          <p:grpSpPr bwMode="auto">
            <a:xfrm>
              <a:off x="2078206" y="5658792"/>
              <a:ext cx="890588" cy="493712"/>
              <a:chOff x="7582579" y="3449379"/>
              <a:chExt cx="889570" cy="493430"/>
            </a:xfrm>
          </p:grpSpPr>
          <p:sp>
            <p:nvSpPr>
              <p:cNvPr id="111632" name="AutoShape 4"/>
              <p:cNvSpPr>
                <a:spLocks noChangeArrowheads="1"/>
              </p:cNvSpPr>
              <p:nvPr/>
            </p:nvSpPr>
            <p:spPr bwMode="auto">
              <a:xfrm rot="-5400000">
                <a:off x="761099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11633" name="AutoShape 4"/>
              <p:cNvSpPr>
                <a:spLocks noChangeArrowheads="1"/>
              </p:cNvSpPr>
              <p:nvPr/>
            </p:nvSpPr>
            <p:spPr bwMode="auto">
              <a:xfrm rot="-5400000">
                <a:off x="810992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11634" name="TextBox 8"/>
              <p:cNvSpPr txBox="1">
                <a:spLocks noChangeArrowheads="1"/>
              </p:cNvSpPr>
              <p:nvPr/>
            </p:nvSpPr>
            <p:spPr bwMode="auto">
              <a:xfrm>
                <a:off x="8287280" y="3635032"/>
                <a:ext cx="18486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/>
                  <a:t>C</a:t>
                </a:r>
              </a:p>
            </p:txBody>
          </p:sp>
          <p:sp>
            <p:nvSpPr>
              <p:cNvPr id="111635" name="TextBox 12"/>
              <p:cNvSpPr txBox="1">
                <a:spLocks noChangeArrowheads="1"/>
              </p:cNvSpPr>
              <p:nvPr/>
            </p:nvSpPr>
            <p:spPr bwMode="auto">
              <a:xfrm>
                <a:off x="7802475" y="3449379"/>
                <a:ext cx="26161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</p:grpSp>
      <p:sp>
        <p:nvSpPr>
          <p:cNvPr id="31" name="Oval 30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6370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85D1F35-A438-466E-BE73-A30726440C55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19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3667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1100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For larger relations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669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F32F4DFF-568E-493E-8BD8-D0D246300E31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19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13670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24" name="Rectangle 23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090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85000"/>
                    </a:schemeClr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chemeClr val="bg1">
                      <a:lumMod val="8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13684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13685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13687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13690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13691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rgbClr val="FF000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13692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>
                        <a:solidFill>
                          <a:srgbClr val="FF0000"/>
                        </a:solidFill>
                      </a:rPr>
                      <a:t>C</a:t>
                    </a:r>
                  </a:p>
                </p:txBody>
              </p:sp>
            </p:grpSp>
            <p:sp>
              <p:nvSpPr>
                <p:cNvPr id="113688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13689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13686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771525" y="1298575"/>
            <a:ext cx="7610475" cy="497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800" kern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When relations cannot fit in main memory, one-pass algorithms cannot be used. 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1000" kern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en-US" sz="2800" u="sng" kern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 generic algorithm for binary operations: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2800" kern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3672" name="TextBox 67"/>
          <p:cNvSpPr txBox="1">
            <a:spLocks noChangeArrowheads="1"/>
          </p:cNvSpPr>
          <p:nvPr/>
        </p:nvSpPr>
        <p:spPr bwMode="auto">
          <a:xfrm>
            <a:off x="844550" y="3059113"/>
            <a:ext cx="4403725" cy="13239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Nested-loop (R □ S):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FOR each tuple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in R DO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FOR each tuple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in S DO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Apply the operation □ on </a:t>
            </a:r>
            <a:r>
              <a:rPr lang="en-US" altLang="en-US" sz="20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altLang="en-US" sz="20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endParaRPr lang="en-US" altLang="en-US" sz="2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13673" name="Group 32"/>
          <p:cNvGrpSpPr>
            <a:grpSpLocks/>
          </p:cNvGrpSpPr>
          <p:nvPr/>
        </p:nvGrpSpPr>
        <p:grpSpPr bwMode="auto">
          <a:xfrm>
            <a:off x="1495425" y="4759325"/>
            <a:ext cx="2905125" cy="1570038"/>
            <a:chOff x="1495424" y="4590881"/>
            <a:chExt cx="2905125" cy="1570038"/>
          </a:xfrm>
        </p:grpSpPr>
        <p:sp>
          <p:nvSpPr>
            <p:cNvPr id="113676" name="TextBox 2"/>
            <p:cNvSpPr txBox="1">
              <a:spLocks noChangeArrowheads="1"/>
            </p:cNvSpPr>
            <p:nvPr/>
          </p:nvSpPr>
          <p:spPr bwMode="auto">
            <a:xfrm>
              <a:off x="1495424" y="4590881"/>
              <a:ext cx="2905125" cy="157003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24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×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113677" name="Group 1"/>
            <p:cNvGrpSpPr>
              <a:grpSpLocks/>
            </p:cNvGrpSpPr>
            <p:nvPr/>
          </p:nvGrpSpPr>
          <p:grpSpPr bwMode="auto">
            <a:xfrm>
              <a:off x="2078206" y="5658792"/>
              <a:ext cx="890588" cy="493712"/>
              <a:chOff x="7582579" y="3449379"/>
              <a:chExt cx="889570" cy="493430"/>
            </a:xfrm>
          </p:grpSpPr>
          <p:sp>
            <p:nvSpPr>
              <p:cNvPr id="113678" name="AutoShape 4"/>
              <p:cNvSpPr>
                <a:spLocks noChangeArrowheads="1"/>
              </p:cNvSpPr>
              <p:nvPr/>
            </p:nvSpPr>
            <p:spPr bwMode="auto">
              <a:xfrm rot="-5400000">
                <a:off x="761099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>
                    <a:solidFill>
                      <a:srgbClr val="FF0000"/>
                    </a:solidFill>
                  </a:rPr>
                  <a:t> </a:t>
                </a:r>
              </a:p>
            </p:txBody>
          </p:sp>
          <p:sp>
            <p:nvSpPr>
              <p:cNvPr id="113679" name="AutoShape 4"/>
              <p:cNvSpPr>
                <a:spLocks noChangeArrowheads="1"/>
              </p:cNvSpPr>
              <p:nvPr/>
            </p:nvSpPr>
            <p:spPr bwMode="auto">
              <a:xfrm rot="-5400000">
                <a:off x="810992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13680" name="TextBox 8"/>
              <p:cNvSpPr txBox="1">
                <a:spLocks noChangeArrowheads="1"/>
              </p:cNvSpPr>
              <p:nvPr/>
            </p:nvSpPr>
            <p:spPr bwMode="auto">
              <a:xfrm>
                <a:off x="8287280" y="3635032"/>
                <a:ext cx="18486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>
                    <a:solidFill>
                      <a:srgbClr val="FF0000"/>
                    </a:solidFill>
                  </a:rPr>
                  <a:t>C</a:t>
                </a:r>
              </a:p>
            </p:txBody>
          </p:sp>
          <p:sp>
            <p:nvSpPr>
              <p:cNvPr id="113681" name="TextBox 12"/>
              <p:cNvSpPr txBox="1">
                <a:spLocks noChangeArrowheads="1"/>
              </p:cNvSpPr>
              <p:nvPr/>
            </p:nvSpPr>
            <p:spPr bwMode="auto">
              <a:xfrm>
                <a:off x="7802475" y="3449379"/>
                <a:ext cx="26161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</p:grpSp>
      <p:sp>
        <p:nvSpPr>
          <p:cNvPr id="27" name="Oval 26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4683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FBA4E72-A5E3-4E23-9474-7D9A89B950B3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20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5715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1100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For larger relations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717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B1BED2F6-EB60-4468-81F0-4EFC62332B8A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20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15718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24" name="Rectangle 23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090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85000"/>
                    </a:schemeClr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chemeClr val="bg1">
                      <a:lumMod val="8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15734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15735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15737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15740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15741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rgbClr val="FF000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15742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>
                        <a:solidFill>
                          <a:srgbClr val="FF0000"/>
                        </a:solidFill>
                      </a:rPr>
                      <a:t>C</a:t>
                    </a:r>
                  </a:p>
                </p:txBody>
              </p:sp>
            </p:grpSp>
            <p:sp>
              <p:nvSpPr>
                <p:cNvPr id="115738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15739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15736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771525" y="1298575"/>
            <a:ext cx="7610475" cy="497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800" kern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When relations cannot fit in main memory, one-pass algorithms cannot be used. 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1000" kern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en-US" sz="2800" u="sng" kern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 generic algorithm for binary operations: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2800" kern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5720" name="TextBox 67"/>
          <p:cNvSpPr txBox="1">
            <a:spLocks noChangeArrowheads="1"/>
          </p:cNvSpPr>
          <p:nvPr/>
        </p:nvSpPr>
        <p:spPr bwMode="auto">
          <a:xfrm>
            <a:off x="844550" y="3059113"/>
            <a:ext cx="4403725" cy="13239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Nested-loop (R □ S):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FOR each tuple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in R DO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FOR each tuple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in S DO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Apply the operation □ on </a:t>
            </a:r>
            <a:r>
              <a:rPr lang="en-US" altLang="en-US" sz="20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altLang="en-US" sz="20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endParaRPr lang="en-US" altLang="en-US" sz="2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5721" name="TextBox 29"/>
          <p:cNvSpPr txBox="1">
            <a:spLocks noChangeArrowheads="1"/>
          </p:cNvSpPr>
          <p:nvPr/>
        </p:nvSpPr>
        <p:spPr bwMode="auto">
          <a:xfrm>
            <a:off x="723900" y="5146675"/>
            <a:ext cx="184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5940425" y="2947988"/>
            <a:ext cx="2786063" cy="55086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defRPr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Nested-loop is particularly simple for join operations</a:t>
            </a:r>
          </a:p>
        </p:txBody>
      </p:sp>
      <p:grpSp>
        <p:nvGrpSpPr>
          <p:cNvPr id="115723" name="Group 37"/>
          <p:cNvGrpSpPr>
            <a:grpSpLocks/>
          </p:cNvGrpSpPr>
          <p:nvPr/>
        </p:nvGrpSpPr>
        <p:grpSpPr bwMode="auto">
          <a:xfrm>
            <a:off x="1495425" y="4759325"/>
            <a:ext cx="2905125" cy="1570038"/>
            <a:chOff x="1495424" y="4590881"/>
            <a:chExt cx="2905125" cy="1570038"/>
          </a:xfrm>
        </p:grpSpPr>
        <p:sp>
          <p:nvSpPr>
            <p:cNvPr id="115726" name="TextBox 2"/>
            <p:cNvSpPr txBox="1">
              <a:spLocks noChangeArrowheads="1"/>
            </p:cNvSpPr>
            <p:nvPr/>
          </p:nvSpPr>
          <p:spPr bwMode="auto">
            <a:xfrm>
              <a:off x="1495424" y="4590881"/>
              <a:ext cx="2905125" cy="157003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24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×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115727" name="Group 1"/>
            <p:cNvGrpSpPr>
              <a:grpSpLocks/>
            </p:cNvGrpSpPr>
            <p:nvPr/>
          </p:nvGrpSpPr>
          <p:grpSpPr bwMode="auto">
            <a:xfrm>
              <a:off x="2078206" y="5658792"/>
              <a:ext cx="890588" cy="493712"/>
              <a:chOff x="7582579" y="3449379"/>
              <a:chExt cx="889570" cy="493430"/>
            </a:xfrm>
          </p:grpSpPr>
          <p:sp>
            <p:nvSpPr>
              <p:cNvPr id="115728" name="AutoShape 4"/>
              <p:cNvSpPr>
                <a:spLocks noChangeArrowheads="1"/>
              </p:cNvSpPr>
              <p:nvPr/>
            </p:nvSpPr>
            <p:spPr bwMode="auto">
              <a:xfrm rot="-5400000">
                <a:off x="761099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15729" name="AutoShape 4"/>
              <p:cNvSpPr>
                <a:spLocks noChangeArrowheads="1"/>
              </p:cNvSpPr>
              <p:nvPr/>
            </p:nvSpPr>
            <p:spPr bwMode="auto">
              <a:xfrm rot="-5400000">
                <a:off x="810992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15730" name="TextBox 8"/>
              <p:cNvSpPr txBox="1">
                <a:spLocks noChangeArrowheads="1"/>
              </p:cNvSpPr>
              <p:nvPr/>
            </p:nvSpPr>
            <p:spPr bwMode="auto">
              <a:xfrm>
                <a:off x="8287280" y="3635032"/>
                <a:ext cx="18486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>
                    <a:solidFill>
                      <a:srgbClr val="FF0000"/>
                    </a:solidFill>
                  </a:rPr>
                  <a:t>C</a:t>
                </a:r>
              </a:p>
            </p:txBody>
          </p:sp>
          <p:sp>
            <p:nvSpPr>
              <p:cNvPr id="115731" name="TextBox 12"/>
              <p:cNvSpPr txBox="1">
                <a:spLocks noChangeArrowheads="1"/>
              </p:cNvSpPr>
              <p:nvPr/>
            </p:nvSpPr>
            <p:spPr bwMode="auto">
              <a:xfrm>
                <a:off x="7802475" y="3449379"/>
                <a:ext cx="26161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</p:grpSp>
      <p:sp>
        <p:nvSpPr>
          <p:cNvPr id="29" name="Oval 28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0807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1955664-F239-4F28-B0A6-E1F220519B24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21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7763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1100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For larger relations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765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961D2BC0-3F84-4CF1-B420-06233929E7AB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21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17766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24" name="Rectangle 23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090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85000"/>
                    </a:schemeClr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chemeClr val="bg1">
                      <a:lumMod val="8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17787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17788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17790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17793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17794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rgbClr val="FF000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17795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>
                        <a:solidFill>
                          <a:srgbClr val="FF0000"/>
                        </a:solidFill>
                      </a:rPr>
                      <a:t>C</a:t>
                    </a:r>
                  </a:p>
                </p:txBody>
              </p:sp>
            </p:grpSp>
            <p:sp>
              <p:nvSpPr>
                <p:cNvPr id="117791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17792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17789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771525" y="1298575"/>
            <a:ext cx="7610475" cy="497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800" kern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When relations cannot fit in main memory, one-pass algorithms cannot be used. 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1000" kern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en-US" sz="2800" u="sng" kern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 generic algorithm for binary operations: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2800" kern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7768" name="TextBox 67"/>
          <p:cNvSpPr txBox="1">
            <a:spLocks noChangeArrowheads="1"/>
          </p:cNvSpPr>
          <p:nvPr/>
        </p:nvSpPr>
        <p:spPr bwMode="auto">
          <a:xfrm>
            <a:off x="844550" y="3059113"/>
            <a:ext cx="4403725" cy="13239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Nested-loop (R □ S):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FOR each tuple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in R DO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FOR each tuple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in S DO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Apply the operation □ on </a:t>
            </a:r>
            <a:r>
              <a:rPr lang="en-US" altLang="en-US" sz="20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altLang="en-US" sz="20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endParaRPr lang="en-US" altLang="en-US" sz="2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7769" name="TextBox 29"/>
          <p:cNvSpPr txBox="1">
            <a:spLocks noChangeArrowheads="1"/>
          </p:cNvSpPr>
          <p:nvPr/>
        </p:nvSpPr>
        <p:spPr bwMode="auto">
          <a:xfrm>
            <a:off x="723900" y="5146675"/>
            <a:ext cx="184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5940425" y="2947988"/>
            <a:ext cx="2786063" cy="55086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defRPr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Nested-loop is particularly simple for join operations</a:t>
            </a:r>
          </a:p>
        </p:txBody>
      </p:sp>
      <p:grpSp>
        <p:nvGrpSpPr>
          <p:cNvPr id="117771" name="Group 32"/>
          <p:cNvGrpSpPr>
            <a:grpSpLocks/>
          </p:cNvGrpSpPr>
          <p:nvPr/>
        </p:nvGrpSpPr>
        <p:grpSpPr bwMode="auto">
          <a:xfrm>
            <a:off x="5762625" y="3827463"/>
            <a:ext cx="3141663" cy="2016125"/>
            <a:chOff x="5921592" y="3926545"/>
            <a:chExt cx="2962122" cy="2015936"/>
          </a:xfrm>
        </p:grpSpPr>
        <p:sp>
          <p:nvSpPr>
            <p:cNvPr id="117783" name="TextBox 68"/>
            <p:cNvSpPr txBox="1">
              <a:spLocks noChangeArrowheads="1"/>
            </p:cNvSpPr>
            <p:nvPr/>
          </p:nvSpPr>
          <p:spPr bwMode="auto">
            <a:xfrm>
              <a:off x="5921592" y="3926545"/>
              <a:ext cx="2962122" cy="201593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 </a:t>
              </a:r>
              <a:r>
                <a:rPr lang="en-US" altLang="en-US" sz="2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join</a:t>
              </a:r>
              <a:r>
                <a:rPr lang="en-US" altLang="en-US" sz="2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S</a:t>
              </a:r>
              <a:endParaRPr lang="en-US" alt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endParaRPr lang="en-US" altLang="en-US" sz="9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IF </a:t>
              </a:r>
              <a:r>
                <a:rPr lang="en-US" altLang="en-US" sz="160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600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R</a:t>
              </a:r>
              <a:r>
                <a:rPr lang="en-US" altLang="en-US" sz="16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and </a:t>
              </a:r>
              <a:r>
                <a:rPr lang="en-US" altLang="en-US" sz="160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600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S</a:t>
              </a:r>
              <a:r>
                <a:rPr lang="en-US" alt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are joinable THEN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Join </a:t>
              </a:r>
              <a:r>
                <a:rPr lang="en-US" altLang="en-US" sz="160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600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R</a:t>
              </a:r>
              <a:r>
                <a:rPr lang="en-US" altLang="en-US" sz="16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and </a:t>
              </a:r>
              <a:r>
                <a:rPr lang="en-US" altLang="en-US" sz="160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600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S</a:t>
              </a:r>
              <a:r>
                <a:rPr lang="en-US" alt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IF (the join is</a:t>
              </a:r>
              <a:r>
                <a:rPr lang="el-GR" altLang="en-US" sz="16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×</a:t>
              </a:r>
              <a:r>
                <a:rPr lang="en-US" altLang="en-US" sz="16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or      </a:t>
              </a:r>
              <a:r>
                <a:rPr lang="en-US" alt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THEN output the join;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ELSE \\ the join is      </a:t>
              </a:r>
              <a:r>
                <a:rPr lang="en-US" altLang="en-US" sz="1600" baseline="-250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C</a:t>
              </a:r>
              <a:endPara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output the join if it satisfies C</a:t>
              </a:r>
            </a:p>
          </p:txBody>
        </p:sp>
        <p:cxnSp>
          <p:nvCxnSpPr>
            <p:cNvPr id="35" name="Straight Connector 34"/>
            <p:cNvCxnSpPr/>
            <p:nvPr/>
          </p:nvCxnSpPr>
          <p:spPr>
            <a:xfrm flipV="1">
              <a:off x="6011399" y="4297985"/>
              <a:ext cx="661575" cy="6349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7772" name="AutoShape 4"/>
          <p:cNvSpPr>
            <a:spLocks noChangeArrowheads="1"/>
          </p:cNvSpPr>
          <p:nvPr/>
        </p:nvSpPr>
        <p:spPr bwMode="auto">
          <a:xfrm rot="-5400000">
            <a:off x="7621931" y="4824413"/>
            <a:ext cx="168275" cy="206375"/>
          </a:xfrm>
          <a:prstGeom prst="flowChartCollate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000"/>
              <a:t> </a:t>
            </a:r>
          </a:p>
        </p:txBody>
      </p:sp>
      <p:sp>
        <p:nvSpPr>
          <p:cNvPr id="117773" name="AutoShape 4"/>
          <p:cNvSpPr>
            <a:spLocks noChangeArrowheads="1"/>
          </p:cNvSpPr>
          <p:nvPr/>
        </p:nvSpPr>
        <p:spPr bwMode="auto">
          <a:xfrm rot="-5400000">
            <a:off x="7646988" y="5314950"/>
            <a:ext cx="168275" cy="206375"/>
          </a:xfrm>
          <a:prstGeom prst="flowChartCollate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000"/>
              <a:t> </a:t>
            </a:r>
          </a:p>
        </p:txBody>
      </p:sp>
      <p:grpSp>
        <p:nvGrpSpPr>
          <p:cNvPr id="117774" name="Group 44"/>
          <p:cNvGrpSpPr>
            <a:grpSpLocks/>
          </p:cNvGrpSpPr>
          <p:nvPr/>
        </p:nvGrpSpPr>
        <p:grpSpPr bwMode="auto">
          <a:xfrm>
            <a:off x="1495425" y="4759325"/>
            <a:ext cx="2905125" cy="1570038"/>
            <a:chOff x="1495424" y="4590881"/>
            <a:chExt cx="2905125" cy="1570038"/>
          </a:xfrm>
        </p:grpSpPr>
        <p:sp>
          <p:nvSpPr>
            <p:cNvPr id="117777" name="TextBox 2"/>
            <p:cNvSpPr txBox="1">
              <a:spLocks noChangeArrowheads="1"/>
            </p:cNvSpPr>
            <p:nvPr/>
          </p:nvSpPr>
          <p:spPr bwMode="auto">
            <a:xfrm>
              <a:off x="1495424" y="4590881"/>
              <a:ext cx="2905125" cy="157003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24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×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117778" name="Group 1"/>
            <p:cNvGrpSpPr>
              <a:grpSpLocks/>
            </p:cNvGrpSpPr>
            <p:nvPr/>
          </p:nvGrpSpPr>
          <p:grpSpPr bwMode="auto">
            <a:xfrm>
              <a:off x="2078206" y="5658792"/>
              <a:ext cx="890588" cy="493712"/>
              <a:chOff x="7582579" y="3449379"/>
              <a:chExt cx="889570" cy="493430"/>
            </a:xfrm>
          </p:grpSpPr>
          <p:sp>
            <p:nvSpPr>
              <p:cNvPr id="117779" name="AutoShape 4"/>
              <p:cNvSpPr>
                <a:spLocks noChangeArrowheads="1"/>
              </p:cNvSpPr>
              <p:nvPr/>
            </p:nvSpPr>
            <p:spPr bwMode="auto">
              <a:xfrm rot="-5400000">
                <a:off x="761099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17780" name="AutoShape 4"/>
              <p:cNvSpPr>
                <a:spLocks noChangeArrowheads="1"/>
              </p:cNvSpPr>
              <p:nvPr/>
            </p:nvSpPr>
            <p:spPr bwMode="auto">
              <a:xfrm rot="-5400000">
                <a:off x="810992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17781" name="TextBox 8"/>
              <p:cNvSpPr txBox="1">
                <a:spLocks noChangeArrowheads="1"/>
              </p:cNvSpPr>
              <p:nvPr/>
            </p:nvSpPr>
            <p:spPr bwMode="auto">
              <a:xfrm>
                <a:off x="8287280" y="3635032"/>
                <a:ext cx="18486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>
                    <a:solidFill>
                      <a:srgbClr val="FF0000"/>
                    </a:solidFill>
                  </a:rPr>
                  <a:t>C</a:t>
                </a:r>
              </a:p>
            </p:txBody>
          </p:sp>
          <p:sp>
            <p:nvSpPr>
              <p:cNvPr id="117782" name="TextBox 12"/>
              <p:cNvSpPr txBox="1">
                <a:spLocks noChangeArrowheads="1"/>
              </p:cNvSpPr>
              <p:nvPr/>
            </p:nvSpPr>
            <p:spPr bwMode="auto">
              <a:xfrm>
                <a:off x="7802475" y="3449379"/>
                <a:ext cx="26161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</p:grpSp>
      <p:sp>
        <p:nvSpPr>
          <p:cNvPr id="34" name="Oval 33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7288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F8C7F8A-92D2-4A76-AD00-EBA570F4F974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22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9811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1100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For larger relations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813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EB49BE25-3C0E-487C-BB48-A1C97801AF02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22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19814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24" name="Rectangle 23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19828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solidFill>
                    <a:srgbClr val="FF0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solidFill>
                    <a:srgbClr val="FF0000"/>
                  </a:solidFill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19829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19830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19832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19835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19836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rgbClr val="FF000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19837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>
                        <a:solidFill>
                          <a:srgbClr val="FF0000"/>
                        </a:solidFill>
                      </a:rPr>
                      <a:t>C</a:t>
                    </a:r>
                  </a:p>
                </p:txBody>
              </p:sp>
            </p:grpSp>
            <p:sp>
              <p:nvSpPr>
                <p:cNvPr id="119833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19834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19831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771525" y="1298575"/>
            <a:ext cx="7610475" cy="497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800" kern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When relations cannot fit in main memory, one-pass algorithms cannot be used. 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1000" kern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en-US" sz="2800" u="sng" kern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 generic algorithm for binary operations: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2800" kern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9816" name="TextBox 67"/>
          <p:cNvSpPr txBox="1">
            <a:spLocks noChangeArrowheads="1"/>
          </p:cNvSpPr>
          <p:nvPr/>
        </p:nvSpPr>
        <p:spPr bwMode="auto">
          <a:xfrm>
            <a:off x="844550" y="3059113"/>
            <a:ext cx="4403725" cy="13239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Nested-loop (R □ S):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FOR each tuple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in R DO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FOR each tuple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in S DO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  Apply the operation □</a:t>
            </a: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on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endParaRPr lang="en-US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9817" name="TextBox 23"/>
          <p:cNvSpPr txBox="1">
            <a:spLocks noChangeArrowheads="1"/>
          </p:cNvSpPr>
          <p:nvPr/>
        </p:nvSpPr>
        <p:spPr bwMode="auto">
          <a:xfrm>
            <a:off x="5445125" y="2992438"/>
            <a:ext cx="3206750" cy="14779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Summary: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u="sng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Memory: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 ≥ 2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80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Cost: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T(R)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*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T(S) + T(R)</a:t>
            </a:r>
          </a:p>
        </p:txBody>
      </p:sp>
      <p:grpSp>
        <p:nvGrpSpPr>
          <p:cNvPr id="119818" name="Group 40"/>
          <p:cNvGrpSpPr>
            <a:grpSpLocks/>
          </p:cNvGrpSpPr>
          <p:nvPr/>
        </p:nvGrpSpPr>
        <p:grpSpPr bwMode="auto">
          <a:xfrm>
            <a:off x="1495425" y="4759325"/>
            <a:ext cx="2905125" cy="1570038"/>
            <a:chOff x="1495424" y="4590881"/>
            <a:chExt cx="2905125" cy="1570038"/>
          </a:xfrm>
        </p:grpSpPr>
        <p:sp>
          <p:nvSpPr>
            <p:cNvPr id="119821" name="TextBox 2"/>
            <p:cNvSpPr txBox="1">
              <a:spLocks noChangeArrowheads="1"/>
            </p:cNvSpPr>
            <p:nvPr/>
          </p:nvSpPr>
          <p:spPr bwMode="auto">
            <a:xfrm>
              <a:off x="1495424" y="4590881"/>
              <a:ext cx="2905125" cy="157003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24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×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119822" name="Group 1"/>
            <p:cNvGrpSpPr>
              <a:grpSpLocks/>
            </p:cNvGrpSpPr>
            <p:nvPr/>
          </p:nvGrpSpPr>
          <p:grpSpPr bwMode="auto">
            <a:xfrm>
              <a:off x="2078206" y="5658792"/>
              <a:ext cx="890588" cy="493712"/>
              <a:chOff x="7582579" y="3449379"/>
              <a:chExt cx="889570" cy="493430"/>
            </a:xfrm>
          </p:grpSpPr>
          <p:sp>
            <p:nvSpPr>
              <p:cNvPr id="119823" name="AutoShape 4"/>
              <p:cNvSpPr>
                <a:spLocks noChangeArrowheads="1"/>
              </p:cNvSpPr>
              <p:nvPr/>
            </p:nvSpPr>
            <p:spPr bwMode="auto">
              <a:xfrm rot="-5400000">
                <a:off x="761099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19824" name="AutoShape 4"/>
              <p:cNvSpPr>
                <a:spLocks noChangeArrowheads="1"/>
              </p:cNvSpPr>
              <p:nvPr/>
            </p:nvSpPr>
            <p:spPr bwMode="auto">
              <a:xfrm rot="-5400000">
                <a:off x="810992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19825" name="TextBox 8"/>
              <p:cNvSpPr txBox="1">
                <a:spLocks noChangeArrowheads="1"/>
              </p:cNvSpPr>
              <p:nvPr/>
            </p:nvSpPr>
            <p:spPr bwMode="auto">
              <a:xfrm>
                <a:off x="8287280" y="3635032"/>
                <a:ext cx="18486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/>
                  <a:t>C</a:t>
                </a:r>
              </a:p>
            </p:txBody>
          </p:sp>
          <p:sp>
            <p:nvSpPr>
              <p:cNvPr id="119826" name="TextBox 12"/>
              <p:cNvSpPr txBox="1">
                <a:spLocks noChangeArrowheads="1"/>
              </p:cNvSpPr>
              <p:nvPr/>
            </p:nvSpPr>
            <p:spPr bwMode="auto">
              <a:xfrm>
                <a:off x="7802475" y="3449379"/>
                <a:ext cx="26161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</p:grpSp>
      <p:sp>
        <p:nvSpPr>
          <p:cNvPr id="28" name="Oval 27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6489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7D4671B-7C4A-409B-B4C3-DC39D04D9523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23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1859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1100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For larger relations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861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7FD2E6C9-5508-4DB5-A24F-9800907B7F5B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23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21862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24" name="Rectangle 23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21878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solidFill>
                    <a:srgbClr val="FF0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solidFill>
                    <a:srgbClr val="FF0000"/>
                  </a:solidFill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21879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21880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21882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21885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21886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rgbClr val="FF000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21887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>
                        <a:solidFill>
                          <a:srgbClr val="FF0000"/>
                        </a:solidFill>
                      </a:rPr>
                      <a:t>C</a:t>
                    </a:r>
                  </a:p>
                </p:txBody>
              </p:sp>
            </p:grpSp>
            <p:sp>
              <p:nvSpPr>
                <p:cNvPr id="121883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21884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21881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771525" y="1298575"/>
            <a:ext cx="7610475" cy="497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800" kern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When relations cannot fit in main memory, one-pass algorithms cannot be used. 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1000" kern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en-US" sz="2800" u="sng" kern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 generic algorithm for binary operations: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2800" kern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21864" name="TextBox 67"/>
          <p:cNvSpPr txBox="1">
            <a:spLocks noChangeArrowheads="1"/>
          </p:cNvSpPr>
          <p:nvPr/>
        </p:nvSpPr>
        <p:spPr bwMode="auto">
          <a:xfrm>
            <a:off x="844550" y="3059113"/>
            <a:ext cx="4403725" cy="13239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Nested-loop (R □ S):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FOR each tuple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in R DO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FOR each tuple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in S DO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  Apply the operation □</a:t>
            </a: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on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endParaRPr lang="en-US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1865" name="TextBox 29"/>
          <p:cNvSpPr txBox="1">
            <a:spLocks noChangeArrowheads="1"/>
          </p:cNvSpPr>
          <p:nvPr/>
        </p:nvSpPr>
        <p:spPr bwMode="auto">
          <a:xfrm>
            <a:off x="723900" y="5146675"/>
            <a:ext cx="184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1866" name="TextBox 23"/>
          <p:cNvSpPr txBox="1">
            <a:spLocks noChangeArrowheads="1"/>
          </p:cNvSpPr>
          <p:nvPr/>
        </p:nvSpPr>
        <p:spPr bwMode="auto">
          <a:xfrm>
            <a:off x="5445125" y="2992438"/>
            <a:ext cx="3206750" cy="14779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Summary: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u="sng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Memory: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 ≥ 2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80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Cost: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T(R)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*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T(S) + T(R)</a:t>
            </a:r>
          </a:p>
        </p:txBody>
      </p:sp>
      <p:sp>
        <p:nvSpPr>
          <p:cNvPr id="5" name="Oval Callout 4"/>
          <p:cNvSpPr/>
          <p:nvPr/>
        </p:nvSpPr>
        <p:spPr>
          <a:xfrm flipH="1">
            <a:off x="5802313" y="4995863"/>
            <a:ext cx="1981200" cy="1011237"/>
          </a:xfrm>
          <a:prstGeom prst="wedgeEllipseCallout">
            <a:avLst>
              <a:gd name="adj1" fmla="val -13138"/>
              <a:gd name="adj2" fmla="val -100114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Very bad</a:t>
            </a:r>
          </a:p>
        </p:txBody>
      </p:sp>
      <p:grpSp>
        <p:nvGrpSpPr>
          <p:cNvPr id="121868" name="Group 36"/>
          <p:cNvGrpSpPr>
            <a:grpSpLocks/>
          </p:cNvGrpSpPr>
          <p:nvPr/>
        </p:nvGrpSpPr>
        <p:grpSpPr bwMode="auto">
          <a:xfrm>
            <a:off x="1495425" y="4759325"/>
            <a:ext cx="2905125" cy="1570038"/>
            <a:chOff x="1495424" y="4590881"/>
            <a:chExt cx="2905125" cy="1570038"/>
          </a:xfrm>
        </p:grpSpPr>
        <p:sp>
          <p:nvSpPr>
            <p:cNvPr id="121871" name="TextBox 2"/>
            <p:cNvSpPr txBox="1">
              <a:spLocks noChangeArrowheads="1"/>
            </p:cNvSpPr>
            <p:nvPr/>
          </p:nvSpPr>
          <p:spPr bwMode="auto">
            <a:xfrm>
              <a:off x="1495424" y="4590881"/>
              <a:ext cx="2905125" cy="157003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24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×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121872" name="Group 1"/>
            <p:cNvGrpSpPr>
              <a:grpSpLocks/>
            </p:cNvGrpSpPr>
            <p:nvPr/>
          </p:nvGrpSpPr>
          <p:grpSpPr bwMode="auto">
            <a:xfrm>
              <a:off x="2078206" y="5658792"/>
              <a:ext cx="890588" cy="493712"/>
              <a:chOff x="7582579" y="3449379"/>
              <a:chExt cx="889570" cy="493430"/>
            </a:xfrm>
          </p:grpSpPr>
          <p:sp>
            <p:nvSpPr>
              <p:cNvPr id="121873" name="AutoShape 4"/>
              <p:cNvSpPr>
                <a:spLocks noChangeArrowheads="1"/>
              </p:cNvSpPr>
              <p:nvPr/>
            </p:nvSpPr>
            <p:spPr bwMode="auto">
              <a:xfrm rot="-5400000">
                <a:off x="761099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21874" name="AutoShape 4"/>
              <p:cNvSpPr>
                <a:spLocks noChangeArrowheads="1"/>
              </p:cNvSpPr>
              <p:nvPr/>
            </p:nvSpPr>
            <p:spPr bwMode="auto">
              <a:xfrm rot="-5400000">
                <a:off x="810992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21875" name="TextBox 8"/>
              <p:cNvSpPr txBox="1">
                <a:spLocks noChangeArrowheads="1"/>
              </p:cNvSpPr>
              <p:nvPr/>
            </p:nvSpPr>
            <p:spPr bwMode="auto">
              <a:xfrm>
                <a:off x="8287280" y="3635032"/>
                <a:ext cx="18486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/>
                  <a:t>C</a:t>
                </a:r>
              </a:p>
            </p:txBody>
          </p:sp>
          <p:sp>
            <p:nvSpPr>
              <p:cNvPr id="121876" name="TextBox 12"/>
              <p:cNvSpPr txBox="1">
                <a:spLocks noChangeArrowheads="1"/>
              </p:cNvSpPr>
              <p:nvPr/>
            </p:nvSpPr>
            <p:spPr bwMode="auto">
              <a:xfrm>
                <a:off x="7802475" y="3449379"/>
                <a:ext cx="26161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</p:grpSp>
      <p:sp>
        <p:nvSpPr>
          <p:cNvPr id="30" name="Oval 29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7457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391932D-637B-4EC9-8785-BC665A4721E7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24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3907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1100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For larger relations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909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3AC8FDD6-51CB-4149-A0BE-7E99974E353B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24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23910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24" name="Rectangle 23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2392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solidFill>
                    <a:srgbClr val="FF0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solidFill>
                    <a:srgbClr val="FF0000"/>
                  </a:solidFill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23928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23929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23931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23934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23935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rgbClr val="FF000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23936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>
                        <a:solidFill>
                          <a:srgbClr val="FF0000"/>
                        </a:solidFill>
                      </a:rPr>
                      <a:t>C</a:t>
                    </a:r>
                  </a:p>
                </p:txBody>
              </p:sp>
            </p:grpSp>
            <p:sp>
              <p:nvSpPr>
                <p:cNvPr id="123932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23933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23930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771525" y="1298575"/>
            <a:ext cx="7610475" cy="497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800" kern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When relations cannot fit in main memory, one-pass algorithms cannot be used. 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1000" kern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en-US" sz="2800" u="sng" kern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 generic algorithm for binary operations: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2800" kern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23912" name="TextBox 67"/>
          <p:cNvSpPr txBox="1">
            <a:spLocks noChangeArrowheads="1"/>
          </p:cNvSpPr>
          <p:nvPr/>
        </p:nvSpPr>
        <p:spPr bwMode="auto">
          <a:xfrm>
            <a:off x="844550" y="3059113"/>
            <a:ext cx="4403725" cy="163036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Nested-loop (R □ S):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FOR each tuple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in R DO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FOR each                   in S DO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  Apply the operation □</a:t>
            </a: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on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the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tuples in </a:t>
            </a:r>
            <a:r>
              <a:rPr lang="en-US" altLang="en-US" sz="20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endParaRPr lang="en-US" altLang="en-US" sz="2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3913" name="TextBox 29"/>
          <p:cNvSpPr txBox="1">
            <a:spLocks noChangeArrowheads="1"/>
          </p:cNvSpPr>
          <p:nvPr/>
        </p:nvSpPr>
        <p:spPr bwMode="auto">
          <a:xfrm>
            <a:off x="723900" y="5146675"/>
            <a:ext cx="184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3914" name="TextBox 23"/>
          <p:cNvSpPr txBox="1">
            <a:spLocks noChangeArrowheads="1"/>
          </p:cNvSpPr>
          <p:nvPr/>
        </p:nvSpPr>
        <p:spPr bwMode="auto">
          <a:xfrm>
            <a:off x="5445125" y="2992438"/>
            <a:ext cx="3206750" cy="14779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Summary: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u="sng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Memory: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 ≥ 2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80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Cost: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T(R)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*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B(S) + T(R)</a:t>
            </a:r>
          </a:p>
        </p:txBody>
      </p:sp>
      <p:sp>
        <p:nvSpPr>
          <p:cNvPr id="7" name="Rectangle 6"/>
          <p:cNvSpPr/>
          <p:nvPr/>
        </p:nvSpPr>
        <p:spPr>
          <a:xfrm>
            <a:off x="2212975" y="3721100"/>
            <a:ext cx="1055688" cy="309563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block </a:t>
            </a:r>
            <a:r>
              <a:rPr lang="en-US" sz="20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2000" baseline="-25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endParaRPr lang="en-US" sz="2000" baseline="-25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6935788" y="3967163"/>
            <a:ext cx="650875" cy="51117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123917" name="Group 36"/>
          <p:cNvGrpSpPr>
            <a:grpSpLocks/>
          </p:cNvGrpSpPr>
          <p:nvPr/>
        </p:nvGrpSpPr>
        <p:grpSpPr bwMode="auto">
          <a:xfrm>
            <a:off x="1495425" y="4759325"/>
            <a:ext cx="2905125" cy="1570038"/>
            <a:chOff x="1495424" y="4590881"/>
            <a:chExt cx="2905125" cy="1570038"/>
          </a:xfrm>
        </p:grpSpPr>
        <p:sp>
          <p:nvSpPr>
            <p:cNvPr id="123920" name="TextBox 2"/>
            <p:cNvSpPr txBox="1">
              <a:spLocks noChangeArrowheads="1"/>
            </p:cNvSpPr>
            <p:nvPr/>
          </p:nvSpPr>
          <p:spPr bwMode="auto">
            <a:xfrm>
              <a:off x="1495424" y="4590881"/>
              <a:ext cx="2905125" cy="157003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24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×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123921" name="Group 1"/>
            <p:cNvGrpSpPr>
              <a:grpSpLocks/>
            </p:cNvGrpSpPr>
            <p:nvPr/>
          </p:nvGrpSpPr>
          <p:grpSpPr bwMode="auto">
            <a:xfrm>
              <a:off x="2078206" y="5658792"/>
              <a:ext cx="890588" cy="493712"/>
              <a:chOff x="7582579" y="3449379"/>
              <a:chExt cx="889570" cy="493430"/>
            </a:xfrm>
          </p:grpSpPr>
          <p:sp>
            <p:nvSpPr>
              <p:cNvPr id="123922" name="AutoShape 4"/>
              <p:cNvSpPr>
                <a:spLocks noChangeArrowheads="1"/>
              </p:cNvSpPr>
              <p:nvPr/>
            </p:nvSpPr>
            <p:spPr bwMode="auto">
              <a:xfrm rot="-5400000">
                <a:off x="761099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23923" name="AutoShape 4"/>
              <p:cNvSpPr>
                <a:spLocks noChangeArrowheads="1"/>
              </p:cNvSpPr>
              <p:nvPr/>
            </p:nvSpPr>
            <p:spPr bwMode="auto">
              <a:xfrm rot="-5400000">
                <a:off x="810992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23924" name="TextBox 8"/>
              <p:cNvSpPr txBox="1">
                <a:spLocks noChangeArrowheads="1"/>
              </p:cNvSpPr>
              <p:nvPr/>
            </p:nvSpPr>
            <p:spPr bwMode="auto">
              <a:xfrm>
                <a:off x="8287280" y="3635032"/>
                <a:ext cx="18486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/>
                  <a:t>C</a:t>
                </a:r>
              </a:p>
            </p:txBody>
          </p:sp>
          <p:sp>
            <p:nvSpPr>
              <p:cNvPr id="123925" name="TextBox 12"/>
              <p:cNvSpPr txBox="1">
                <a:spLocks noChangeArrowheads="1"/>
              </p:cNvSpPr>
              <p:nvPr/>
            </p:nvSpPr>
            <p:spPr bwMode="auto">
              <a:xfrm>
                <a:off x="7802475" y="3449379"/>
                <a:ext cx="26161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</p:grpSp>
      <p:sp>
        <p:nvSpPr>
          <p:cNvPr id="31" name="Oval 30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4119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77FA93C-E90F-47AE-AF89-10E7C0A7C09F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25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5955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1100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For larger relations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957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6483A7BA-8917-46F9-9F97-D35E74044C9F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25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25958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24" name="Rectangle 23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25975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solidFill>
                    <a:srgbClr val="FF0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solidFill>
                    <a:srgbClr val="FF0000"/>
                  </a:solidFill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25976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25977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25979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25982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25983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rgbClr val="FF000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25984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>
                        <a:solidFill>
                          <a:srgbClr val="FF0000"/>
                        </a:solidFill>
                      </a:rPr>
                      <a:t>C</a:t>
                    </a:r>
                  </a:p>
                </p:txBody>
              </p:sp>
            </p:grpSp>
            <p:sp>
              <p:nvSpPr>
                <p:cNvPr id="125980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25981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25978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771525" y="1298575"/>
            <a:ext cx="7610475" cy="497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800" kern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When relations cannot fit in main memory, one-pass algorithms cannot be used. 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1000" kern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en-US" sz="2800" u="sng" kern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 generic algorithm for binary operations: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2800" kern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25960" name="TextBox 67"/>
          <p:cNvSpPr txBox="1">
            <a:spLocks noChangeArrowheads="1"/>
          </p:cNvSpPr>
          <p:nvPr/>
        </p:nvSpPr>
        <p:spPr bwMode="auto">
          <a:xfrm>
            <a:off x="844550" y="3059113"/>
            <a:ext cx="4403725" cy="163036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Nested-loop (R □ S):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FOR each tuple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in R DO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FOR each                   in S DO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  Apply the operation □</a:t>
            </a: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on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the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tuples in </a:t>
            </a:r>
            <a:r>
              <a:rPr lang="en-US" altLang="en-US" sz="20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endParaRPr lang="en-US" altLang="en-US" sz="2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5961" name="TextBox 29"/>
          <p:cNvSpPr txBox="1">
            <a:spLocks noChangeArrowheads="1"/>
          </p:cNvSpPr>
          <p:nvPr/>
        </p:nvSpPr>
        <p:spPr bwMode="auto">
          <a:xfrm>
            <a:off x="723900" y="5146675"/>
            <a:ext cx="184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5962" name="TextBox 23"/>
          <p:cNvSpPr txBox="1">
            <a:spLocks noChangeArrowheads="1"/>
          </p:cNvSpPr>
          <p:nvPr/>
        </p:nvSpPr>
        <p:spPr bwMode="auto">
          <a:xfrm>
            <a:off x="5445125" y="2992438"/>
            <a:ext cx="3206750" cy="14779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Summary: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u="sng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Memory: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 ≥ 2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80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Cost: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T(R)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*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B(S) + T(R)</a:t>
            </a:r>
          </a:p>
        </p:txBody>
      </p:sp>
      <p:sp>
        <p:nvSpPr>
          <p:cNvPr id="7" name="Rectangle 6"/>
          <p:cNvSpPr/>
          <p:nvPr/>
        </p:nvSpPr>
        <p:spPr>
          <a:xfrm>
            <a:off x="2212975" y="3721100"/>
            <a:ext cx="1055688" cy="309563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block </a:t>
            </a:r>
            <a:r>
              <a:rPr lang="en-US" sz="20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2000" baseline="-25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endParaRPr lang="en-US" sz="2000" baseline="-25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Oval Callout 47"/>
          <p:cNvSpPr/>
          <p:nvPr/>
        </p:nvSpPr>
        <p:spPr>
          <a:xfrm flipH="1">
            <a:off x="5802313" y="4995863"/>
            <a:ext cx="1981200" cy="1011237"/>
          </a:xfrm>
          <a:prstGeom prst="wedgeEllipseCallout">
            <a:avLst>
              <a:gd name="adj1" fmla="val -13138"/>
              <a:gd name="adj2" fmla="val -100114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Still large </a:t>
            </a:r>
          </a:p>
        </p:txBody>
      </p:sp>
      <p:grpSp>
        <p:nvGrpSpPr>
          <p:cNvPr id="125965" name="Group 36"/>
          <p:cNvGrpSpPr>
            <a:grpSpLocks/>
          </p:cNvGrpSpPr>
          <p:nvPr/>
        </p:nvGrpSpPr>
        <p:grpSpPr bwMode="auto">
          <a:xfrm>
            <a:off x="1495425" y="4759325"/>
            <a:ext cx="2905125" cy="1570038"/>
            <a:chOff x="1495424" y="4590881"/>
            <a:chExt cx="2905125" cy="1570038"/>
          </a:xfrm>
        </p:grpSpPr>
        <p:sp>
          <p:nvSpPr>
            <p:cNvPr id="125968" name="TextBox 2"/>
            <p:cNvSpPr txBox="1">
              <a:spLocks noChangeArrowheads="1"/>
            </p:cNvSpPr>
            <p:nvPr/>
          </p:nvSpPr>
          <p:spPr bwMode="auto">
            <a:xfrm>
              <a:off x="1495424" y="4590881"/>
              <a:ext cx="2905125" cy="157003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24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×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125969" name="Group 1"/>
            <p:cNvGrpSpPr>
              <a:grpSpLocks/>
            </p:cNvGrpSpPr>
            <p:nvPr/>
          </p:nvGrpSpPr>
          <p:grpSpPr bwMode="auto">
            <a:xfrm>
              <a:off x="2078206" y="5658792"/>
              <a:ext cx="890588" cy="493712"/>
              <a:chOff x="7582579" y="3449379"/>
              <a:chExt cx="889570" cy="493430"/>
            </a:xfrm>
          </p:grpSpPr>
          <p:sp>
            <p:nvSpPr>
              <p:cNvPr id="125970" name="AutoShape 4"/>
              <p:cNvSpPr>
                <a:spLocks noChangeArrowheads="1"/>
              </p:cNvSpPr>
              <p:nvPr/>
            </p:nvSpPr>
            <p:spPr bwMode="auto">
              <a:xfrm rot="-5400000">
                <a:off x="761099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25971" name="AutoShape 4"/>
              <p:cNvSpPr>
                <a:spLocks noChangeArrowheads="1"/>
              </p:cNvSpPr>
              <p:nvPr/>
            </p:nvSpPr>
            <p:spPr bwMode="auto">
              <a:xfrm rot="-5400000">
                <a:off x="810992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25972" name="TextBox 8"/>
              <p:cNvSpPr txBox="1">
                <a:spLocks noChangeArrowheads="1"/>
              </p:cNvSpPr>
              <p:nvPr/>
            </p:nvSpPr>
            <p:spPr bwMode="auto">
              <a:xfrm>
                <a:off x="8287280" y="3635032"/>
                <a:ext cx="18486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/>
                  <a:t>C</a:t>
                </a:r>
              </a:p>
            </p:txBody>
          </p:sp>
          <p:sp>
            <p:nvSpPr>
              <p:cNvPr id="125973" name="TextBox 12"/>
              <p:cNvSpPr txBox="1">
                <a:spLocks noChangeArrowheads="1"/>
              </p:cNvSpPr>
              <p:nvPr/>
            </p:nvSpPr>
            <p:spPr bwMode="auto">
              <a:xfrm>
                <a:off x="7802475" y="3449379"/>
                <a:ext cx="26161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</p:grpSp>
      <p:sp>
        <p:nvSpPr>
          <p:cNvPr id="31" name="Oval 30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5740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21B5EEF-DCC0-4D54-9C4A-F9FC4801635B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26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8003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1100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For larger relations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005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C479B46E-2DE5-4EEC-A026-7817650BC9DB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26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28006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24" name="Rectangle 23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28025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solidFill>
                    <a:srgbClr val="FF0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solidFill>
                    <a:srgbClr val="FF0000"/>
                  </a:solidFill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28026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28027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28029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28032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28033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rgbClr val="FF000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28034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>
                        <a:solidFill>
                          <a:srgbClr val="FF0000"/>
                        </a:solidFill>
                      </a:rPr>
                      <a:t>C</a:t>
                    </a:r>
                  </a:p>
                </p:txBody>
              </p:sp>
            </p:grpSp>
            <p:sp>
              <p:nvSpPr>
                <p:cNvPr id="128030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28031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28028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771525" y="1298575"/>
            <a:ext cx="7610475" cy="497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800" kern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When relations cannot fit in main memory, one-pass algorithms cannot be used. 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1000" kern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en-US" sz="2800" u="sng" kern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 generic algorithm for binary operations: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2800" kern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28008" name="TextBox 67"/>
          <p:cNvSpPr txBox="1">
            <a:spLocks noChangeArrowheads="1"/>
          </p:cNvSpPr>
          <p:nvPr/>
        </p:nvSpPr>
        <p:spPr bwMode="auto">
          <a:xfrm>
            <a:off x="844550" y="3059113"/>
            <a:ext cx="4403725" cy="163036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Nested-loop (R □ S):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FOR each                   in R DO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FOR each                   in S DO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  Apply the operation □</a:t>
            </a: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on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tuples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in </a:t>
            </a:r>
            <a:r>
              <a:rPr lang="en-US" altLang="en-US" sz="20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the tuples in </a:t>
            </a:r>
            <a:r>
              <a:rPr lang="en-US" altLang="en-US" sz="20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endParaRPr lang="en-US" altLang="en-US" sz="2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8009" name="TextBox 29"/>
          <p:cNvSpPr txBox="1">
            <a:spLocks noChangeArrowheads="1"/>
          </p:cNvSpPr>
          <p:nvPr/>
        </p:nvSpPr>
        <p:spPr bwMode="auto">
          <a:xfrm>
            <a:off x="723900" y="5146675"/>
            <a:ext cx="184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8010" name="TextBox 23"/>
          <p:cNvSpPr txBox="1">
            <a:spLocks noChangeArrowheads="1"/>
          </p:cNvSpPr>
          <p:nvPr/>
        </p:nvSpPr>
        <p:spPr bwMode="auto">
          <a:xfrm>
            <a:off x="5445125" y="2992438"/>
            <a:ext cx="3206750" cy="14779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Summary: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u="sng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Memory: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 ≥ 2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80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Cost: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B(R)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*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B(S) + B(R)</a:t>
            </a:r>
          </a:p>
        </p:txBody>
      </p:sp>
      <p:sp>
        <p:nvSpPr>
          <p:cNvPr id="7" name="Rectangle 6"/>
          <p:cNvSpPr/>
          <p:nvPr/>
        </p:nvSpPr>
        <p:spPr>
          <a:xfrm>
            <a:off x="2212975" y="3721100"/>
            <a:ext cx="1055688" cy="309563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block </a:t>
            </a:r>
            <a:r>
              <a:rPr lang="en-US" sz="20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2000" baseline="-25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endParaRPr lang="en-US" sz="2000" baseline="-25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2011363" y="3384550"/>
            <a:ext cx="1057275" cy="309563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block </a:t>
            </a:r>
            <a:r>
              <a:rPr lang="en-US" sz="20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2000" baseline="-25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endParaRPr lang="en-US" sz="2000" baseline="-25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Oval 49"/>
          <p:cNvSpPr/>
          <p:nvPr/>
        </p:nvSpPr>
        <p:spPr>
          <a:xfrm>
            <a:off x="6194425" y="3998913"/>
            <a:ext cx="717550" cy="51276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7797800" y="3979863"/>
            <a:ext cx="719138" cy="51117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128015" name="Group 38"/>
          <p:cNvGrpSpPr>
            <a:grpSpLocks/>
          </p:cNvGrpSpPr>
          <p:nvPr/>
        </p:nvGrpSpPr>
        <p:grpSpPr bwMode="auto">
          <a:xfrm>
            <a:off x="1495425" y="4759325"/>
            <a:ext cx="2905125" cy="1570038"/>
            <a:chOff x="1495424" y="4590881"/>
            <a:chExt cx="2905125" cy="1570038"/>
          </a:xfrm>
        </p:grpSpPr>
        <p:sp>
          <p:nvSpPr>
            <p:cNvPr id="128018" name="TextBox 2"/>
            <p:cNvSpPr txBox="1">
              <a:spLocks noChangeArrowheads="1"/>
            </p:cNvSpPr>
            <p:nvPr/>
          </p:nvSpPr>
          <p:spPr bwMode="auto">
            <a:xfrm>
              <a:off x="1495424" y="4590881"/>
              <a:ext cx="2905125" cy="157003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24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×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128019" name="Group 1"/>
            <p:cNvGrpSpPr>
              <a:grpSpLocks/>
            </p:cNvGrpSpPr>
            <p:nvPr/>
          </p:nvGrpSpPr>
          <p:grpSpPr bwMode="auto">
            <a:xfrm>
              <a:off x="2078206" y="5658792"/>
              <a:ext cx="890588" cy="493712"/>
              <a:chOff x="7582579" y="3449379"/>
              <a:chExt cx="889570" cy="493430"/>
            </a:xfrm>
          </p:grpSpPr>
          <p:sp>
            <p:nvSpPr>
              <p:cNvPr id="128020" name="AutoShape 4"/>
              <p:cNvSpPr>
                <a:spLocks noChangeArrowheads="1"/>
              </p:cNvSpPr>
              <p:nvPr/>
            </p:nvSpPr>
            <p:spPr bwMode="auto">
              <a:xfrm rot="-5400000">
                <a:off x="761099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28021" name="AutoShape 4"/>
              <p:cNvSpPr>
                <a:spLocks noChangeArrowheads="1"/>
              </p:cNvSpPr>
              <p:nvPr/>
            </p:nvSpPr>
            <p:spPr bwMode="auto">
              <a:xfrm rot="-5400000">
                <a:off x="810992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28022" name="TextBox 8"/>
              <p:cNvSpPr txBox="1">
                <a:spLocks noChangeArrowheads="1"/>
              </p:cNvSpPr>
              <p:nvPr/>
            </p:nvSpPr>
            <p:spPr bwMode="auto">
              <a:xfrm>
                <a:off x="8287280" y="3635032"/>
                <a:ext cx="18486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/>
                  <a:t>C</a:t>
                </a:r>
              </a:p>
            </p:txBody>
          </p:sp>
          <p:sp>
            <p:nvSpPr>
              <p:cNvPr id="128023" name="TextBox 12"/>
              <p:cNvSpPr txBox="1">
                <a:spLocks noChangeArrowheads="1"/>
              </p:cNvSpPr>
              <p:nvPr/>
            </p:nvSpPr>
            <p:spPr bwMode="auto">
              <a:xfrm>
                <a:off x="7802475" y="3449379"/>
                <a:ext cx="26161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</p:grpSp>
      <p:sp>
        <p:nvSpPr>
          <p:cNvPr id="33" name="Oval 32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7035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CF9F04C-A4D3-4254-9AC7-6670036FA92B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27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0051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1100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For larger relations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053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DCCA5871-DC86-4F18-A296-6C39F0CDF000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27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30054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24" name="Rectangle 23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30072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solidFill>
                    <a:srgbClr val="FF0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solidFill>
                    <a:srgbClr val="FF0000"/>
                  </a:solidFill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30073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30074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30076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30079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30080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rgbClr val="FF000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30081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>
                        <a:solidFill>
                          <a:srgbClr val="FF0000"/>
                        </a:solidFill>
                      </a:rPr>
                      <a:t>C</a:t>
                    </a:r>
                  </a:p>
                </p:txBody>
              </p:sp>
            </p:grpSp>
            <p:sp>
              <p:nvSpPr>
                <p:cNvPr id="130077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30078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30075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771525" y="1298575"/>
            <a:ext cx="7610475" cy="497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800" kern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When relations cannot fit in main memory, one-pass algorithms cannot be used. 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1000" kern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en-US" sz="2800" u="sng" kern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 generic algorithm for binary operations: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2800" kern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30056" name="TextBox 67"/>
          <p:cNvSpPr txBox="1">
            <a:spLocks noChangeArrowheads="1"/>
          </p:cNvSpPr>
          <p:nvPr/>
        </p:nvSpPr>
        <p:spPr bwMode="auto">
          <a:xfrm>
            <a:off x="844550" y="3059113"/>
            <a:ext cx="4403725" cy="163036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Nested-loop (R □ S):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FOR each                   in R DO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FOR each                   in S DO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  Apply the operation □</a:t>
            </a: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on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tuples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in </a:t>
            </a:r>
            <a:r>
              <a:rPr lang="en-US" altLang="en-US" sz="20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the tuples in </a:t>
            </a:r>
            <a:r>
              <a:rPr lang="en-US" altLang="en-US" sz="20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endParaRPr lang="en-US" altLang="en-US" sz="2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0057" name="TextBox 29"/>
          <p:cNvSpPr txBox="1">
            <a:spLocks noChangeArrowheads="1"/>
          </p:cNvSpPr>
          <p:nvPr/>
        </p:nvSpPr>
        <p:spPr bwMode="auto">
          <a:xfrm>
            <a:off x="723900" y="5146675"/>
            <a:ext cx="184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0058" name="TextBox 23"/>
          <p:cNvSpPr txBox="1">
            <a:spLocks noChangeArrowheads="1"/>
          </p:cNvSpPr>
          <p:nvPr/>
        </p:nvSpPr>
        <p:spPr bwMode="auto">
          <a:xfrm>
            <a:off x="5445125" y="2992438"/>
            <a:ext cx="3206750" cy="14779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Summary: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u="sng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Memory: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 ≥ 2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80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Cost: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B(R)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*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B(S) + B(R)</a:t>
            </a:r>
          </a:p>
        </p:txBody>
      </p:sp>
      <p:sp>
        <p:nvSpPr>
          <p:cNvPr id="7" name="Rectangle 6"/>
          <p:cNvSpPr/>
          <p:nvPr/>
        </p:nvSpPr>
        <p:spPr>
          <a:xfrm>
            <a:off x="2212975" y="3721100"/>
            <a:ext cx="1055688" cy="309563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block </a:t>
            </a:r>
            <a:r>
              <a:rPr lang="en-US" sz="20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2000" baseline="-25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endParaRPr lang="en-US" sz="2000" baseline="-25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2011363" y="3384550"/>
            <a:ext cx="1057275" cy="309563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block </a:t>
            </a:r>
            <a:r>
              <a:rPr lang="en-US" sz="20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2000" baseline="-25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endParaRPr lang="en-US" sz="2000" baseline="-25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Oval Callout 47"/>
          <p:cNvSpPr/>
          <p:nvPr/>
        </p:nvSpPr>
        <p:spPr>
          <a:xfrm flipH="1">
            <a:off x="5900738" y="5116513"/>
            <a:ext cx="2579687" cy="1212850"/>
          </a:xfrm>
          <a:prstGeom prst="wedgeEllipseCallout">
            <a:avLst>
              <a:gd name="adj1" fmla="val -476"/>
              <a:gd name="adj2" fmla="val -105502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 it be further improved?</a:t>
            </a:r>
          </a:p>
        </p:txBody>
      </p:sp>
      <p:grpSp>
        <p:nvGrpSpPr>
          <p:cNvPr id="130062" name="Group 37"/>
          <p:cNvGrpSpPr>
            <a:grpSpLocks/>
          </p:cNvGrpSpPr>
          <p:nvPr/>
        </p:nvGrpSpPr>
        <p:grpSpPr bwMode="auto">
          <a:xfrm>
            <a:off x="1495425" y="4759325"/>
            <a:ext cx="2905125" cy="1570038"/>
            <a:chOff x="1495424" y="4590881"/>
            <a:chExt cx="2905125" cy="1570038"/>
          </a:xfrm>
        </p:grpSpPr>
        <p:sp>
          <p:nvSpPr>
            <p:cNvPr id="130065" name="TextBox 2"/>
            <p:cNvSpPr txBox="1">
              <a:spLocks noChangeArrowheads="1"/>
            </p:cNvSpPr>
            <p:nvPr/>
          </p:nvSpPr>
          <p:spPr bwMode="auto">
            <a:xfrm>
              <a:off x="1495424" y="4590881"/>
              <a:ext cx="2905125" cy="157003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24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×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130066" name="Group 1"/>
            <p:cNvGrpSpPr>
              <a:grpSpLocks/>
            </p:cNvGrpSpPr>
            <p:nvPr/>
          </p:nvGrpSpPr>
          <p:grpSpPr bwMode="auto">
            <a:xfrm>
              <a:off x="2078206" y="5658792"/>
              <a:ext cx="890588" cy="493712"/>
              <a:chOff x="7582579" y="3449379"/>
              <a:chExt cx="889570" cy="493430"/>
            </a:xfrm>
          </p:grpSpPr>
          <p:sp>
            <p:nvSpPr>
              <p:cNvPr id="130067" name="AutoShape 4"/>
              <p:cNvSpPr>
                <a:spLocks noChangeArrowheads="1"/>
              </p:cNvSpPr>
              <p:nvPr/>
            </p:nvSpPr>
            <p:spPr bwMode="auto">
              <a:xfrm rot="-5400000">
                <a:off x="761099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30068" name="AutoShape 4"/>
              <p:cNvSpPr>
                <a:spLocks noChangeArrowheads="1"/>
              </p:cNvSpPr>
              <p:nvPr/>
            </p:nvSpPr>
            <p:spPr bwMode="auto">
              <a:xfrm rot="-5400000">
                <a:off x="810992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30069" name="TextBox 8"/>
              <p:cNvSpPr txBox="1">
                <a:spLocks noChangeArrowheads="1"/>
              </p:cNvSpPr>
              <p:nvPr/>
            </p:nvSpPr>
            <p:spPr bwMode="auto">
              <a:xfrm>
                <a:off x="8287280" y="3635032"/>
                <a:ext cx="18486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/>
                  <a:t>C</a:t>
                </a:r>
              </a:p>
            </p:txBody>
          </p:sp>
          <p:sp>
            <p:nvSpPr>
              <p:cNvPr id="130070" name="TextBox 12"/>
              <p:cNvSpPr txBox="1">
                <a:spLocks noChangeArrowheads="1"/>
              </p:cNvSpPr>
              <p:nvPr/>
            </p:nvSpPr>
            <p:spPr bwMode="auto">
              <a:xfrm>
                <a:off x="7802475" y="3449379"/>
                <a:ext cx="26161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</p:grpSp>
      <p:sp>
        <p:nvSpPr>
          <p:cNvPr id="32" name="Oval 31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30030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F24D1D4-BFCA-4F95-AECF-D19B341CC4F8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28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2099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1100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For larger relations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101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BF4E7B49-9C26-48AA-B6EB-86F4F3AE7246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28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32102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24" name="Rectangle 23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32120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solidFill>
                    <a:srgbClr val="FF0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solidFill>
                    <a:srgbClr val="FF0000"/>
                  </a:solidFill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32121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32122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32124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32127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32128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rgbClr val="FF000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32129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>
                        <a:solidFill>
                          <a:srgbClr val="FF0000"/>
                        </a:solidFill>
                      </a:rPr>
                      <a:t>C</a:t>
                    </a:r>
                  </a:p>
                </p:txBody>
              </p:sp>
            </p:grpSp>
            <p:sp>
              <p:nvSpPr>
                <p:cNvPr id="132125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32126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32123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771525" y="1298575"/>
            <a:ext cx="7610475" cy="497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800" kern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When relations cannot fit in main memory, one-pass algorithms cannot be used. 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1000" kern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en-US" sz="2800" u="sng" kern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 generic algorithm for binary operations: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2800" kern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32104" name="TextBox 67"/>
          <p:cNvSpPr txBox="1">
            <a:spLocks noChangeArrowheads="1"/>
          </p:cNvSpPr>
          <p:nvPr/>
        </p:nvSpPr>
        <p:spPr bwMode="auto">
          <a:xfrm>
            <a:off x="844550" y="3059113"/>
            <a:ext cx="4403725" cy="163036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Nested-loop (R □ S):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FOR                                             in R DO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FOR each                   in S DO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  Apply the operation □</a:t>
            </a: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on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tuples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in 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the tuples in </a:t>
            </a:r>
            <a:r>
              <a:rPr lang="en-US" altLang="en-US" sz="20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endParaRPr lang="en-US" altLang="en-US" sz="2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2105" name="TextBox 29"/>
          <p:cNvSpPr txBox="1">
            <a:spLocks noChangeArrowheads="1"/>
          </p:cNvSpPr>
          <p:nvPr/>
        </p:nvSpPr>
        <p:spPr bwMode="auto">
          <a:xfrm>
            <a:off x="723900" y="5146675"/>
            <a:ext cx="184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2106" name="TextBox 23"/>
          <p:cNvSpPr txBox="1">
            <a:spLocks noChangeArrowheads="1"/>
          </p:cNvSpPr>
          <p:nvPr/>
        </p:nvSpPr>
        <p:spPr bwMode="auto">
          <a:xfrm>
            <a:off x="5445125" y="2992438"/>
            <a:ext cx="3551238" cy="18462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Summary: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u="sng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Memory: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 ≥ 2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80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Cost: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B(R)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*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B(S)/M + B(R)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12975" y="3721100"/>
            <a:ext cx="1055688" cy="309563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block </a:t>
            </a:r>
            <a:r>
              <a:rPr lang="en-US" sz="20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2000" baseline="-25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endParaRPr lang="en-US" sz="2000" baseline="-25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1458913" y="3409950"/>
            <a:ext cx="2797175" cy="284163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max # blocks fitting in M</a:t>
            </a:r>
            <a:endParaRPr lang="en-US" sz="2000" baseline="-25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Oval 49"/>
          <p:cNvSpPr/>
          <p:nvPr/>
        </p:nvSpPr>
        <p:spPr>
          <a:xfrm>
            <a:off x="6161088" y="3940175"/>
            <a:ext cx="1905000" cy="62071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132110" name="Group 37"/>
          <p:cNvGrpSpPr>
            <a:grpSpLocks/>
          </p:cNvGrpSpPr>
          <p:nvPr/>
        </p:nvGrpSpPr>
        <p:grpSpPr bwMode="auto">
          <a:xfrm>
            <a:off x="1495425" y="4759325"/>
            <a:ext cx="2905125" cy="1570038"/>
            <a:chOff x="1495424" y="4590881"/>
            <a:chExt cx="2905125" cy="1570038"/>
          </a:xfrm>
        </p:grpSpPr>
        <p:sp>
          <p:nvSpPr>
            <p:cNvPr id="132113" name="TextBox 2"/>
            <p:cNvSpPr txBox="1">
              <a:spLocks noChangeArrowheads="1"/>
            </p:cNvSpPr>
            <p:nvPr/>
          </p:nvSpPr>
          <p:spPr bwMode="auto">
            <a:xfrm>
              <a:off x="1495424" y="4590881"/>
              <a:ext cx="2905125" cy="157003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24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×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132114" name="Group 1"/>
            <p:cNvGrpSpPr>
              <a:grpSpLocks/>
            </p:cNvGrpSpPr>
            <p:nvPr/>
          </p:nvGrpSpPr>
          <p:grpSpPr bwMode="auto">
            <a:xfrm>
              <a:off x="2078206" y="5658792"/>
              <a:ext cx="890588" cy="493712"/>
              <a:chOff x="7582579" y="3449379"/>
              <a:chExt cx="889570" cy="493430"/>
            </a:xfrm>
          </p:grpSpPr>
          <p:sp>
            <p:nvSpPr>
              <p:cNvPr id="132115" name="AutoShape 4"/>
              <p:cNvSpPr>
                <a:spLocks noChangeArrowheads="1"/>
              </p:cNvSpPr>
              <p:nvPr/>
            </p:nvSpPr>
            <p:spPr bwMode="auto">
              <a:xfrm rot="-5400000">
                <a:off x="761099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32116" name="AutoShape 4"/>
              <p:cNvSpPr>
                <a:spLocks noChangeArrowheads="1"/>
              </p:cNvSpPr>
              <p:nvPr/>
            </p:nvSpPr>
            <p:spPr bwMode="auto">
              <a:xfrm rot="-5400000">
                <a:off x="810992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32117" name="TextBox 8"/>
              <p:cNvSpPr txBox="1">
                <a:spLocks noChangeArrowheads="1"/>
              </p:cNvSpPr>
              <p:nvPr/>
            </p:nvSpPr>
            <p:spPr bwMode="auto">
              <a:xfrm>
                <a:off x="8287280" y="3635032"/>
                <a:ext cx="18486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/>
                  <a:t>C</a:t>
                </a:r>
              </a:p>
            </p:txBody>
          </p:sp>
          <p:sp>
            <p:nvSpPr>
              <p:cNvPr id="132118" name="TextBox 12"/>
              <p:cNvSpPr txBox="1">
                <a:spLocks noChangeArrowheads="1"/>
              </p:cNvSpPr>
              <p:nvPr/>
            </p:nvSpPr>
            <p:spPr bwMode="auto">
              <a:xfrm>
                <a:off x="7802475" y="3449379"/>
                <a:ext cx="26161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</p:grpSp>
      <p:sp>
        <p:nvSpPr>
          <p:cNvPr id="32" name="Oval 31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6642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3082A56-C41F-428C-8C5D-9B5474191348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29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4147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1100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For larger relations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149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A67FC417-F565-4272-8AFE-0BD9D7671D60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29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34150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24" name="Rectangle 23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34168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solidFill>
                    <a:srgbClr val="FF0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solidFill>
                    <a:srgbClr val="FF0000"/>
                  </a:solidFill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34169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34170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34172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34175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34176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rgbClr val="FF000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34177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>
                        <a:solidFill>
                          <a:srgbClr val="FF0000"/>
                        </a:solidFill>
                      </a:rPr>
                      <a:t>C</a:t>
                    </a:r>
                  </a:p>
                </p:txBody>
              </p:sp>
            </p:grpSp>
            <p:sp>
              <p:nvSpPr>
                <p:cNvPr id="134173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34174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34171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771525" y="1298575"/>
            <a:ext cx="7610475" cy="497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800" kern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When relations cannot fit in main memory, one-pass algorithms cannot be used. 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1000" kern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en-US" sz="2800" u="sng" kern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 generic algorithm for binary operations: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2800" kern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34152" name="TextBox 67"/>
          <p:cNvSpPr txBox="1">
            <a:spLocks noChangeArrowheads="1"/>
          </p:cNvSpPr>
          <p:nvPr/>
        </p:nvSpPr>
        <p:spPr bwMode="auto">
          <a:xfrm>
            <a:off x="844550" y="3059113"/>
            <a:ext cx="4403725" cy="163036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Nested-loop (R □ S):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FOR                                             in R DO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FOR each                   in S DO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  Apply the operation □</a:t>
            </a: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on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tuples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in 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the tuples in </a:t>
            </a:r>
            <a:r>
              <a:rPr lang="en-US" altLang="en-US" sz="20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endParaRPr lang="en-US" altLang="en-US" sz="2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4153" name="TextBox 29"/>
          <p:cNvSpPr txBox="1">
            <a:spLocks noChangeArrowheads="1"/>
          </p:cNvSpPr>
          <p:nvPr/>
        </p:nvSpPr>
        <p:spPr bwMode="auto">
          <a:xfrm>
            <a:off x="723900" y="5146675"/>
            <a:ext cx="184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4154" name="TextBox 23"/>
          <p:cNvSpPr txBox="1">
            <a:spLocks noChangeArrowheads="1"/>
          </p:cNvSpPr>
          <p:nvPr/>
        </p:nvSpPr>
        <p:spPr bwMode="auto">
          <a:xfrm>
            <a:off x="5445125" y="2992438"/>
            <a:ext cx="3551238" cy="18462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Summary: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u="sng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Memory: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 ≥ 2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80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Cost: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B(R)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*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B(S)/M + B(R)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12975" y="3721100"/>
            <a:ext cx="1055688" cy="309563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block </a:t>
            </a:r>
            <a:r>
              <a:rPr lang="en-US" sz="20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2000" baseline="-25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endParaRPr lang="en-US" sz="2000" baseline="-25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1458913" y="3409950"/>
            <a:ext cx="2797175" cy="284163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max # blocks fitting in M</a:t>
            </a:r>
            <a:endParaRPr lang="en-US" sz="2000" baseline="-25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Oval Callout 47"/>
          <p:cNvSpPr/>
          <p:nvPr/>
        </p:nvSpPr>
        <p:spPr>
          <a:xfrm flipH="1">
            <a:off x="5900738" y="5116513"/>
            <a:ext cx="2579687" cy="1212850"/>
          </a:xfrm>
          <a:prstGeom prst="wedgeEllipseCallout">
            <a:avLst>
              <a:gd name="adj1" fmla="val -476"/>
              <a:gd name="adj2" fmla="val -92031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Very good if</a:t>
            </a:r>
          </a:p>
          <a:p>
            <a:pPr algn="ctr">
              <a:defRPr/>
            </a:pP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B(R) or B(S) is only slightly larger than M</a:t>
            </a:r>
          </a:p>
        </p:txBody>
      </p:sp>
      <p:grpSp>
        <p:nvGrpSpPr>
          <p:cNvPr id="134158" name="Group 37"/>
          <p:cNvGrpSpPr>
            <a:grpSpLocks/>
          </p:cNvGrpSpPr>
          <p:nvPr/>
        </p:nvGrpSpPr>
        <p:grpSpPr bwMode="auto">
          <a:xfrm>
            <a:off x="1495425" y="4759325"/>
            <a:ext cx="2905125" cy="1570038"/>
            <a:chOff x="1495424" y="4590881"/>
            <a:chExt cx="2905125" cy="1570038"/>
          </a:xfrm>
        </p:grpSpPr>
        <p:sp>
          <p:nvSpPr>
            <p:cNvPr id="134161" name="TextBox 2"/>
            <p:cNvSpPr txBox="1">
              <a:spLocks noChangeArrowheads="1"/>
            </p:cNvSpPr>
            <p:nvPr/>
          </p:nvSpPr>
          <p:spPr bwMode="auto">
            <a:xfrm>
              <a:off x="1495424" y="4590881"/>
              <a:ext cx="2905125" cy="157003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24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×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134162" name="Group 1"/>
            <p:cNvGrpSpPr>
              <a:grpSpLocks/>
            </p:cNvGrpSpPr>
            <p:nvPr/>
          </p:nvGrpSpPr>
          <p:grpSpPr bwMode="auto">
            <a:xfrm>
              <a:off x="2078206" y="5658792"/>
              <a:ext cx="890588" cy="493712"/>
              <a:chOff x="7582579" y="3449379"/>
              <a:chExt cx="889570" cy="493430"/>
            </a:xfrm>
          </p:grpSpPr>
          <p:sp>
            <p:nvSpPr>
              <p:cNvPr id="134163" name="AutoShape 4"/>
              <p:cNvSpPr>
                <a:spLocks noChangeArrowheads="1"/>
              </p:cNvSpPr>
              <p:nvPr/>
            </p:nvSpPr>
            <p:spPr bwMode="auto">
              <a:xfrm rot="-5400000">
                <a:off x="761099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34164" name="AutoShape 4"/>
              <p:cNvSpPr>
                <a:spLocks noChangeArrowheads="1"/>
              </p:cNvSpPr>
              <p:nvPr/>
            </p:nvSpPr>
            <p:spPr bwMode="auto">
              <a:xfrm rot="-5400000">
                <a:off x="810992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34165" name="TextBox 8"/>
              <p:cNvSpPr txBox="1">
                <a:spLocks noChangeArrowheads="1"/>
              </p:cNvSpPr>
              <p:nvPr/>
            </p:nvSpPr>
            <p:spPr bwMode="auto">
              <a:xfrm>
                <a:off x="8287280" y="3635032"/>
                <a:ext cx="18486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/>
                  <a:t>C</a:t>
                </a:r>
              </a:p>
            </p:txBody>
          </p:sp>
          <p:sp>
            <p:nvSpPr>
              <p:cNvPr id="134166" name="TextBox 12"/>
              <p:cNvSpPr txBox="1">
                <a:spLocks noChangeArrowheads="1"/>
              </p:cNvSpPr>
              <p:nvPr/>
            </p:nvSpPr>
            <p:spPr bwMode="auto">
              <a:xfrm>
                <a:off x="7802475" y="3449379"/>
                <a:ext cx="26161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</p:grpSp>
      <p:sp>
        <p:nvSpPr>
          <p:cNvPr id="32" name="Oval 31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33727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2482BFD-41F8-4FD8-BE0E-D96F87255DE6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30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6195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1100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For larger relations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6197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7742122E-DEB5-4529-B114-B0443B05CAB6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30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36198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24" name="Rectangle 23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36216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solidFill>
                    <a:srgbClr val="FF0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solidFill>
                    <a:srgbClr val="FF0000"/>
                  </a:solidFill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36217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36218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36220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36223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36224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rgbClr val="FF000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36225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>
                        <a:solidFill>
                          <a:srgbClr val="FF0000"/>
                        </a:solidFill>
                      </a:rPr>
                      <a:t>C</a:t>
                    </a:r>
                  </a:p>
                </p:txBody>
              </p:sp>
            </p:grpSp>
            <p:sp>
              <p:nvSpPr>
                <p:cNvPr id="136221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36222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36219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771525" y="1298575"/>
            <a:ext cx="7610475" cy="497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800" kern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When relations cannot fit in main memory, one-pass algorithms cannot be used. 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1000" kern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en-US" sz="2800" u="sng" kern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 generic algorithm for binary operations: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2800" kern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36200" name="TextBox 67"/>
          <p:cNvSpPr txBox="1">
            <a:spLocks noChangeArrowheads="1"/>
          </p:cNvSpPr>
          <p:nvPr/>
        </p:nvSpPr>
        <p:spPr bwMode="auto">
          <a:xfrm>
            <a:off x="844550" y="3059113"/>
            <a:ext cx="4403725" cy="163036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Nested-loop (R □ S):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FOR                                             in R DO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FOR each                   in S DO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  Apply the operation □</a:t>
            </a: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on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tuples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in 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the tuples in </a:t>
            </a:r>
            <a:r>
              <a:rPr lang="en-US" altLang="en-US" sz="20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endParaRPr lang="en-US" altLang="en-US" sz="2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6201" name="TextBox 29"/>
          <p:cNvSpPr txBox="1">
            <a:spLocks noChangeArrowheads="1"/>
          </p:cNvSpPr>
          <p:nvPr/>
        </p:nvSpPr>
        <p:spPr bwMode="auto">
          <a:xfrm>
            <a:off x="723900" y="5146675"/>
            <a:ext cx="184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6202" name="TextBox 23"/>
          <p:cNvSpPr txBox="1">
            <a:spLocks noChangeArrowheads="1"/>
          </p:cNvSpPr>
          <p:nvPr/>
        </p:nvSpPr>
        <p:spPr bwMode="auto">
          <a:xfrm>
            <a:off x="5445125" y="2992438"/>
            <a:ext cx="3551238" cy="18462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Summary: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u="sng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Memory: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 ≥ 2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80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Cost: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B(R)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*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B(S)/M + B(R)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12975" y="3721100"/>
            <a:ext cx="1055688" cy="309563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block </a:t>
            </a:r>
            <a:r>
              <a:rPr lang="en-US" sz="20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2000" baseline="-25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endParaRPr lang="en-US" sz="2000" baseline="-25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1458913" y="3409950"/>
            <a:ext cx="2797175" cy="284163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max # blocks fitting in M</a:t>
            </a:r>
            <a:endParaRPr lang="en-US" sz="2000" baseline="-25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Oval Callout 47"/>
          <p:cNvSpPr/>
          <p:nvPr/>
        </p:nvSpPr>
        <p:spPr>
          <a:xfrm flipH="1">
            <a:off x="5665788" y="5116513"/>
            <a:ext cx="2814637" cy="1382712"/>
          </a:xfrm>
          <a:prstGeom prst="wedgeEllipseCallout">
            <a:avLst>
              <a:gd name="adj1" fmla="val -44900"/>
              <a:gd name="adj2" fmla="val -102012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Should pick the smaller relation for the outer loop (not working for </a:t>
            </a:r>
            <a:r>
              <a:rPr lang="el-GR" altLang="en-US" sz="1800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1800" baseline="-25000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)</a:t>
            </a:r>
          </a:p>
        </p:txBody>
      </p:sp>
      <p:grpSp>
        <p:nvGrpSpPr>
          <p:cNvPr id="136206" name="Group 37"/>
          <p:cNvGrpSpPr>
            <a:grpSpLocks/>
          </p:cNvGrpSpPr>
          <p:nvPr/>
        </p:nvGrpSpPr>
        <p:grpSpPr bwMode="auto">
          <a:xfrm>
            <a:off x="1495425" y="4759325"/>
            <a:ext cx="2905125" cy="1570038"/>
            <a:chOff x="1495424" y="4590881"/>
            <a:chExt cx="2905125" cy="1570038"/>
          </a:xfrm>
        </p:grpSpPr>
        <p:sp>
          <p:nvSpPr>
            <p:cNvPr id="136209" name="TextBox 2"/>
            <p:cNvSpPr txBox="1">
              <a:spLocks noChangeArrowheads="1"/>
            </p:cNvSpPr>
            <p:nvPr/>
          </p:nvSpPr>
          <p:spPr bwMode="auto">
            <a:xfrm>
              <a:off x="1495424" y="4590881"/>
              <a:ext cx="2905125" cy="157003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24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×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136210" name="Group 1"/>
            <p:cNvGrpSpPr>
              <a:grpSpLocks/>
            </p:cNvGrpSpPr>
            <p:nvPr/>
          </p:nvGrpSpPr>
          <p:grpSpPr bwMode="auto">
            <a:xfrm>
              <a:off x="2078206" y="5658792"/>
              <a:ext cx="890588" cy="493712"/>
              <a:chOff x="7582579" y="3449379"/>
              <a:chExt cx="889570" cy="493430"/>
            </a:xfrm>
          </p:grpSpPr>
          <p:sp>
            <p:nvSpPr>
              <p:cNvPr id="136211" name="AutoShape 4"/>
              <p:cNvSpPr>
                <a:spLocks noChangeArrowheads="1"/>
              </p:cNvSpPr>
              <p:nvPr/>
            </p:nvSpPr>
            <p:spPr bwMode="auto">
              <a:xfrm rot="-5400000">
                <a:off x="761099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36212" name="AutoShape 4"/>
              <p:cNvSpPr>
                <a:spLocks noChangeArrowheads="1"/>
              </p:cNvSpPr>
              <p:nvPr/>
            </p:nvSpPr>
            <p:spPr bwMode="auto">
              <a:xfrm rot="-5400000">
                <a:off x="810992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36213" name="TextBox 8"/>
              <p:cNvSpPr txBox="1">
                <a:spLocks noChangeArrowheads="1"/>
              </p:cNvSpPr>
              <p:nvPr/>
            </p:nvSpPr>
            <p:spPr bwMode="auto">
              <a:xfrm>
                <a:off x="8287280" y="3635032"/>
                <a:ext cx="18486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/>
                  <a:t>C</a:t>
                </a:r>
              </a:p>
            </p:txBody>
          </p:sp>
          <p:sp>
            <p:nvSpPr>
              <p:cNvPr id="136214" name="TextBox 12"/>
              <p:cNvSpPr txBox="1">
                <a:spLocks noChangeArrowheads="1"/>
              </p:cNvSpPr>
              <p:nvPr/>
            </p:nvSpPr>
            <p:spPr bwMode="auto">
              <a:xfrm>
                <a:off x="7802475" y="3449379"/>
                <a:ext cx="26161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</p:grpSp>
      <p:sp>
        <p:nvSpPr>
          <p:cNvPr id="32" name="Oval 31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09871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55763"/>
            <a:ext cx="7772400" cy="4702175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Quick Review</a:t>
            </a:r>
            <a:endParaRPr lang="en-US" alt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3315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5BCE5B3-9508-45FC-BB17-673CDE9842B3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31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316" name="TextBox 1"/>
          <p:cNvSpPr txBox="1">
            <a:spLocks noChangeArrowheads="1"/>
          </p:cNvSpPr>
          <p:nvPr/>
        </p:nvSpPr>
        <p:spPr bwMode="auto">
          <a:xfrm>
            <a:off x="1058863" y="103188"/>
            <a:ext cx="6796087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Algorithms Implementing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Relational Algebraic Operations</a:t>
            </a:r>
          </a:p>
        </p:txBody>
      </p:sp>
      <p:cxnSp>
        <p:nvCxnSpPr>
          <p:cNvPr id="33" name="Straight Connector 32"/>
          <p:cNvCxnSpPr/>
          <p:nvPr/>
        </p:nvCxnSpPr>
        <p:spPr>
          <a:xfrm>
            <a:off x="771525" y="1400175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 bwMode="auto">
          <a:xfrm>
            <a:off x="76200" y="6429375"/>
            <a:ext cx="5743575" cy="309563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319" name="TextBox 1"/>
          <p:cNvSpPr txBox="1">
            <a:spLocks noChangeArrowheads="1"/>
          </p:cNvSpPr>
          <p:nvPr/>
        </p:nvSpPr>
        <p:spPr bwMode="auto">
          <a:xfrm>
            <a:off x="76200" y="6357938"/>
            <a:ext cx="46402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1800"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 U</a:t>
            </a:r>
            <a:r>
              <a:rPr lang="en-US" altLang="en-US" sz="18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180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18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18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en-US" sz="1800"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sz="18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180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18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18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γ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 </a:t>
            </a:r>
            <a:r>
              <a:rPr lang="el-GR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 </a:t>
            </a:r>
            <a:r>
              <a:rPr lang="el-GR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τ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table-scan</a:t>
            </a:r>
            <a:r>
              <a:rPr lang="en-US" altLang="en-US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</a:p>
        </p:txBody>
      </p:sp>
      <p:grpSp>
        <p:nvGrpSpPr>
          <p:cNvPr id="13320" name="Group 3"/>
          <p:cNvGrpSpPr>
            <a:grpSpLocks/>
          </p:cNvGrpSpPr>
          <p:nvPr/>
        </p:nvGrpSpPr>
        <p:grpSpPr bwMode="auto">
          <a:xfrm>
            <a:off x="4551363" y="6386513"/>
            <a:ext cx="1211262" cy="392112"/>
            <a:chOff x="6033783" y="6282978"/>
            <a:chExt cx="1211701" cy="391845"/>
          </a:xfrm>
        </p:grpSpPr>
        <p:grpSp>
          <p:nvGrpSpPr>
            <p:cNvPr id="13345" name="Group 41"/>
            <p:cNvGrpSpPr>
              <a:grpSpLocks/>
            </p:cNvGrpSpPr>
            <p:nvPr/>
          </p:nvGrpSpPr>
          <p:grpSpPr bwMode="auto">
            <a:xfrm>
              <a:off x="6033783" y="6282978"/>
              <a:ext cx="1211701" cy="391845"/>
              <a:chOff x="2887975" y="2645712"/>
              <a:chExt cx="1429923" cy="391638"/>
            </a:xfrm>
          </p:grpSpPr>
          <p:grpSp>
            <p:nvGrpSpPr>
              <p:cNvPr id="13347" name="Group 34"/>
              <p:cNvGrpSpPr>
                <a:grpSpLocks/>
              </p:cNvGrpSpPr>
              <p:nvPr/>
            </p:nvGrpSpPr>
            <p:grpSpPr bwMode="auto">
              <a:xfrm>
                <a:off x="2887975" y="2668213"/>
                <a:ext cx="1429923" cy="369137"/>
                <a:chOff x="2887975" y="2668213"/>
                <a:chExt cx="1429923" cy="369137"/>
              </a:xfrm>
            </p:grpSpPr>
            <p:sp>
              <p:nvSpPr>
                <p:cNvPr id="13350" name="TextBox 177"/>
                <p:cNvSpPr txBox="1">
                  <a:spLocks noChangeArrowheads="1"/>
                </p:cNvSpPr>
                <p:nvPr/>
              </p:nvSpPr>
              <p:spPr bwMode="auto">
                <a:xfrm>
                  <a:off x="2887975" y="2668213"/>
                  <a:ext cx="492220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l-GR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×</a:t>
                  </a:r>
                  <a:endParaRPr lang="en-US" altLang="en-US" sz="1800" b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3351" name="AutoShape 4"/>
                <p:cNvSpPr>
                  <a:spLocks noChangeArrowheads="1"/>
                </p:cNvSpPr>
                <p:nvPr/>
              </p:nvSpPr>
              <p:spPr bwMode="auto">
                <a:xfrm rot="-5400000">
                  <a:off x="3513213" y="2721783"/>
                  <a:ext cx="140245" cy="253319"/>
                </a:xfrm>
                <a:prstGeom prst="flowChartCollate">
                  <a:avLst/>
                </a:prstGeom>
                <a:noFill/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3000"/>
                    <a:t> </a:t>
                  </a:r>
                </a:p>
              </p:txBody>
            </p:sp>
            <p:sp>
              <p:nvSpPr>
                <p:cNvPr id="13352" name="TextBox 8"/>
                <p:cNvSpPr txBox="1">
                  <a:spLocks noChangeArrowheads="1"/>
                </p:cNvSpPr>
                <p:nvPr/>
              </p:nvSpPr>
              <p:spPr bwMode="auto">
                <a:xfrm>
                  <a:off x="4099734" y="2778321"/>
                  <a:ext cx="218164" cy="2460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000"/>
                    <a:t>C</a:t>
                  </a:r>
                </a:p>
              </p:txBody>
            </p:sp>
          </p:grpSp>
          <p:sp>
            <p:nvSpPr>
              <p:cNvPr id="13348" name="TextBox 11"/>
              <p:cNvSpPr txBox="1">
                <a:spLocks noChangeArrowheads="1"/>
              </p:cNvSpPr>
              <p:nvPr/>
            </p:nvSpPr>
            <p:spPr bwMode="auto">
              <a:xfrm>
                <a:off x="3636696" y="2645712"/>
                <a:ext cx="286024" cy="3691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  <p:sp>
            <p:nvSpPr>
              <p:cNvPr id="13349" name="TextBox 12"/>
              <p:cNvSpPr txBox="1">
                <a:spLocks noChangeArrowheads="1"/>
              </p:cNvSpPr>
              <p:nvPr/>
            </p:nvSpPr>
            <p:spPr bwMode="auto">
              <a:xfrm>
                <a:off x="3145825" y="2647128"/>
                <a:ext cx="286024" cy="3691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  <p:sp>
          <p:nvSpPr>
            <p:cNvPr id="13346" name="AutoShape 4"/>
            <p:cNvSpPr>
              <a:spLocks noChangeArrowheads="1"/>
            </p:cNvSpPr>
            <p:nvPr/>
          </p:nvSpPr>
          <p:spPr bwMode="auto">
            <a:xfrm rot="-5400000">
              <a:off x="6935392" y="6384203"/>
              <a:ext cx="137543" cy="200447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</p:grpSp>
      <p:sp>
        <p:nvSpPr>
          <p:cNvPr id="13321" name="TextBox 23"/>
          <p:cNvSpPr txBox="1">
            <a:spLocks noChangeArrowheads="1"/>
          </p:cNvSpPr>
          <p:nvPr/>
        </p:nvSpPr>
        <p:spPr bwMode="auto">
          <a:xfrm>
            <a:off x="673100" y="3683000"/>
            <a:ext cx="2298700" cy="20002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u="sng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Memory: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 = 2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80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u="sng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Cost: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(R), </a:t>
            </a:r>
            <a:r>
              <a:rPr lang="el-GR" altLang="en-US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(R),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table-scan(R): 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B(R)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80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sz="1800" baseline="-250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(R, S):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B(R) + B(S)</a:t>
            </a:r>
          </a:p>
        </p:txBody>
      </p:sp>
      <p:sp>
        <p:nvSpPr>
          <p:cNvPr id="13322" name="TextBox 29"/>
          <p:cNvSpPr txBox="1">
            <a:spLocks noChangeArrowheads="1"/>
          </p:cNvSpPr>
          <p:nvPr/>
        </p:nvSpPr>
        <p:spPr bwMode="auto">
          <a:xfrm>
            <a:off x="673100" y="2747963"/>
            <a:ext cx="2298700" cy="9223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Operations requiring almost no space: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n-US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en-US" sz="1800">
                <a:solidFill>
                  <a:srgbClr val="FF0000"/>
                </a:solidFill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sz="180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table-scan</a:t>
            </a:r>
          </a:p>
        </p:txBody>
      </p:sp>
      <p:sp>
        <p:nvSpPr>
          <p:cNvPr id="13323" name="TextBox 30"/>
          <p:cNvSpPr txBox="1">
            <a:spLocks noChangeArrowheads="1"/>
          </p:cNvSpPr>
          <p:nvPr/>
        </p:nvSpPr>
        <p:spPr bwMode="auto">
          <a:xfrm>
            <a:off x="3213100" y="2759075"/>
            <a:ext cx="2566988" cy="9239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One-pass Algorithms: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 </a:t>
            </a:r>
            <a:r>
              <a:rPr lang="el-GR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 </a:t>
            </a:r>
            <a:r>
              <a:rPr lang="el-GR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τ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en-US" sz="1800"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sz="18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180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18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18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∩</a:t>
            </a:r>
            <a:r>
              <a:rPr lang="en-US" altLang="en-US" sz="18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18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</a:p>
        </p:txBody>
      </p:sp>
      <p:sp>
        <p:nvSpPr>
          <p:cNvPr id="13324" name="TextBox 23"/>
          <p:cNvSpPr txBox="1">
            <a:spLocks noChangeArrowheads="1"/>
          </p:cNvSpPr>
          <p:nvPr/>
        </p:nvSpPr>
        <p:spPr bwMode="auto">
          <a:xfrm>
            <a:off x="3213100" y="3695700"/>
            <a:ext cx="2566988" cy="19700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Unary:</a:t>
            </a:r>
            <a:endParaRPr lang="en-US" altLang="en-US" sz="1800" b="1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u="sng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Memory:</a:t>
            </a: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 ≥ B(R)</a:t>
            </a:r>
            <a:endParaRPr lang="en-US" altLang="en-US" sz="180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u="sng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Cost:</a:t>
            </a: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B(R)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80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Binary: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u="sng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Memory:</a:t>
            </a: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 ≥ B(R</a:t>
            </a:r>
            <a:r>
              <a:rPr lang="en-US" altLang="en-US" sz="180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small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60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u="sng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Cost:</a:t>
            </a: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B(R</a:t>
            </a:r>
            <a:r>
              <a:rPr lang="en-US" altLang="en-US" sz="180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small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) + B(R</a:t>
            </a:r>
            <a:r>
              <a:rPr lang="en-US" altLang="en-US" sz="180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large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)</a:t>
            </a:r>
          </a:p>
        </p:txBody>
      </p:sp>
      <p:grpSp>
        <p:nvGrpSpPr>
          <p:cNvPr id="13325" name="Group 3"/>
          <p:cNvGrpSpPr>
            <a:grpSpLocks/>
          </p:cNvGrpSpPr>
          <p:nvPr/>
        </p:nvGrpSpPr>
        <p:grpSpPr bwMode="auto">
          <a:xfrm>
            <a:off x="3509963" y="3319463"/>
            <a:ext cx="1211262" cy="392112"/>
            <a:chOff x="6033783" y="6282978"/>
            <a:chExt cx="1211701" cy="391845"/>
          </a:xfrm>
        </p:grpSpPr>
        <p:grpSp>
          <p:nvGrpSpPr>
            <p:cNvPr id="13337" name="Group 41"/>
            <p:cNvGrpSpPr>
              <a:grpSpLocks/>
            </p:cNvGrpSpPr>
            <p:nvPr/>
          </p:nvGrpSpPr>
          <p:grpSpPr bwMode="auto">
            <a:xfrm>
              <a:off x="6033783" y="6282978"/>
              <a:ext cx="1211701" cy="391845"/>
              <a:chOff x="2887975" y="2645712"/>
              <a:chExt cx="1429923" cy="391638"/>
            </a:xfrm>
          </p:grpSpPr>
          <p:grpSp>
            <p:nvGrpSpPr>
              <p:cNvPr id="13339" name="Group 34"/>
              <p:cNvGrpSpPr>
                <a:grpSpLocks/>
              </p:cNvGrpSpPr>
              <p:nvPr/>
            </p:nvGrpSpPr>
            <p:grpSpPr bwMode="auto">
              <a:xfrm>
                <a:off x="2887975" y="2668213"/>
                <a:ext cx="1429923" cy="369137"/>
                <a:chOff x="2887975" y="2668213"/>
                <a:chExt cx="1429923" cy="369137"/>
              </a:xfrm>
            </p:grpSpPr>
            <p:sp>
              <p:nvSpPr>
                <p:cNvPr id="13342" name="TextBox 177"/>
                <p:cNvSpPr txBox="1">
                  <a:spLocks noChangeArrowheads="1"/>
                </p:cNvSpPr>
                <p:nvPr/>
              </p:nvSpPr>
              <p:spPr bwMode="auto">
                <a:xfrm>
                  <a:off x="2887975" y="2668213"/>
                  <a:ext cx="492220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l-GR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×</a:t>
                  </a:r>
                  <a:endParaRPr lang="en-US" altLang="en-US" sz="1800" b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3343" name="AutoShape 4"/>
                <p:cNvSpPr>
                  <a:spLocks noChangeArrowheads="1"/>
                </p:cNvSpPr>
                <p:nvPr/>
              </p:nvSpPr>
              <p:spPr bwMode="auto">
                <a:xfrm rot="-5400000">
                  <a:off x="3513213" y="2721783"/>
                  <a:ext cx="140245" cy="253319"/>
                </a:xfrm>
                <a:prstGeom prst="flowChartCollate">
                  <a:avLst/>
                </a:prstGeom>
                <a:noFill/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3000"/>
                    <a:t> </a:t>
                  </a:r>
                </a:p>
              </p:txBody>
            </p:sp>
            <p:sp>
              <p:nvSpPr>
                <p:cNvPr id="13344" name="TextBox 8"/>
                <p:cNvSpPr txBox="1">
                  <a:spLocks noChangeArrowheads="1"/>
                </p:cNvSpPr>
                <p:nvPr/>
              </p:nvSpPr>
              <p:spPr bwMode="auto">
                <a:xfrm>
                  <a:off x="4099734" y="2778321"/>
                  <a:ext cx="218164" cy="2460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000"/>
                    <a:t>C</a:t>
                  </a:r>
                </a:p>
              </p:txBody>
            </p:sp>
          </p:grpSp>
          <p:sp>
            <p:nvSpPr>
              <p:cNvPr id="13340" name="TextBox 11"/>
              <p:cNvSpPr txBox="1">
                <a:spLocks noChangeArrowheads="1"/>
              </p:cNvSpPr>
              <p:nvPr/>
            </p:nvSpPr>
            <p:spPr bwMode="auto">
              <a:xfrm>
                <a:off x="3636696" y="2645712"/>
                <a:ext cx="286024" cy="3691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  <p:sp>
            <p:nvSpPr>
              <p:cNvPr id="13341" name="TextBox 12"/>
              <p:cNvSpPr txBox="1">
                <a:spLocks noChangeArrowheads="1"/>
              </p:cNvSpPr>
              <p:nvPr/>
            </p:nvSpPr>
            <p:spPr bwMode="auto">
              <a:xfrm>
                <a:off x="3145825" y="2647128"/>
                <a:ext cx="286024" cy="3691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  <p:sp>
          <p:nvSpPr>
            <p:cNvPr id="13338" name="AutoShape 4"/>
            <p:cNvSpPr>
              <a:spLocks noChangeArrowheads="1"/>
            </p:cNvSpPr>
            <p:nvPr/>
          </p:nvSpPr>
          <p:spPr bwMode="auto">
            <a:xfrm rot="-5400000">
              <a:off x="6935392" y="6384203"/>
              <a:ext cx="137543" cy="200447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</p:grpSp>
      <p:sp>
        <p:nvSpPr>
          <p:cNvPr id="13326" name="TextBox 43"/>
          <p:cNvSpPr txBox="1">
            <a:spLocks noChangeArrowheads="1"/>
          </p:cNvSpPr>
          <p:nvPr/>
        </p:nvSpPr>
        <p:spPr bwMode="auto">
          <a:xfrm>
            <a:off x="5994400" y="2755900"/>
            <a:ext cx="2463800" cy="914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Nested-loop Algorithms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For binary operations: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sz="18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180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18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18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</a:p>
        </p:txBody>
      </p:sp>
      <p:grpSp>
        <p:nvGrpSpPr>
          <p:cNvPr id="13327" name="Group 3"/>
          <p:cNvGrpSpPr>
            <a:grpSpLocks/>
          </p:cNvGrpSpPr>
          <p:nvPr/>
        </p:nvGrpSpPr>
        <p:grpSpPr bwMode="auto">
          <a:xfrm>
            <a:off x="7042150" y="3335338"/>
            <a:ext cx="1211263" cy="392112"/>
            <a:chOff x="6033783" y="6282978"/>
            <a:chExt cx="1211701" cy="391845"/>
          </a:xfrm>
        </p:grpSpPr>
        <p:grpSp>
          <p:nvGrpSpPr>
            <p:cNvPr id="13329" name="Group 41"/>
            <p:cNvGrpSpPr>
              <a:grpSpLocks/>
            </p:cNvGrpSpPr>
            <p:nvPr/>
          </p:nvGrpSpPr>
          <p:grpSpPr bwMode="auto">
            <a:xfrm>
              <a:off x="6033783" y="6282978"/>
              <a:ext cx="1211701" cy="391845"/>
              <a:chOff x="2887975" y="2645712"/>
              <a:chExt cx="1429923" cy="391638"/>
            </a:xfrm>
          </p:grpSpPr>
          <p:grpSp>
            <p:nvGrpSpPr>
              <p:cNvPr id="13331" name="Group 34"/>
              <p:cNvGrpSpPr>
                <a:grpSpLocks/>
              </p:cNvGrpSpPr>
              <p:nvPr/>
            </p:nvGrpSpPr>
            <p:grpSpPr bwMode="auto">
              <a:xfrm>
                <a:off x="2887975" y="2668213"/>
                <a:ext cx="1429923" cy="369137"/>
                <a:chOff x="2887975" y="2668213"/>
                <a:chExt cx="1429923" cy="369137"/>
              </a:xfrm>
            </p:grpSpPr>
            <p:sp>
              <p:nvSpPr>
                <p:cNvPr id="13334" name="TextBox 177"/>
                <p:cNvSpPr txBox="1">
                  <a:spLocks noChangeArrowheads="1"/>
                </p:cNvSpPr>
                <p:nvPr/>
              </p:nvSpPr>
              <p:spPr bwMode="auto">
                <a:xfrm>
                  <a:off x="2887975" y="2668213"/>
                  <a:ext cx="492220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l-GR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×</a:t>
                  </a:r>
                  <a:endParaRPr lang="en-US" altLang="en-US" sz="1800" b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3335" name="AutoShape 4"/>
                <p:cNvSpPr>
                  <a:spLocks noChangeArrowheads="1"/>
                </p:cNvSpPr>
                <p:nvPr/>
              </p:nvSpPr>
              <p:spPr bwMode="auto">
                <a:xfrm rot="-5400000">
                  <a:off x="3513213" y="2721783"/>
                  <a:ext cx="140245" cy="253319"/>
                </a:xfrm>
                <a:prstGeom prst="flowChartCollate">
                  <a:avLst/>
                </a:prstGeom>
                <a:noFill/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3000"/>
                    <a:t> </a:t>
                  </a:r>
                </a:p>
              </p:txBody>
            </p:sp>
            <p:sp>
              <p:nvSpPr>
                <p:cNvPr id="13336" name="TextBox 8"/>
                <p:cNvSpPr txBox="1">
                  <a:spLocks noChangeArrowheads="1"/>
                </p:cNvSpPr>
                <p:nvPr/>
              </p:nvSpPr>
              <p:spPr bwMode="auto">
                <a:xfrm>
                  <a:off x="4099734" y="2778321"/>
                  <a:ext cx="218164" cy="2460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000"/>
                    <a:t>C</a:t>
                  </a:r>
                </a:p>
              </p:txBody>
            </p:sp>
          </p:grpSp>
          <p:sp>
            <p:nvSpPr>
              <p:cNvPr id="13332" name="TextBox 11"/>
              <p:cNvSpPr txBox="1">
                <a:spLocks noChangeArrowheads="1"/>
              </p:cNvSpPr>
              <p:nvPr/>
            </p:nvSpPr>
            <p:spPr bwMode="auto">
              <a:xfrm>
                <a:off x="3636696" y="2645712"/>
                <a:ext cx="286024" cy="3691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  <p:sp>
            <p:nvSpPr>
              <p:cNvPr id="13333" name="TextBox 12"/>
              <p:cNvSpPr txBox="1">
                <a:spLocks noChangeArrowheads="1"/>
              </p:cNvSpPr>
              <p:nvPr/>
            </p:nvSpPr>
            <p:spPr bwMode="auto">
              <a:xfrm>
                <a:off x="3145825" y="2647128"/>
                <a:ext cx="286024" cy="3691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  <p:sp>
          <p:nvSpPr>
            <p:cNvPr id="13330" name="AutoShape 4"/>
            <p:cNvSpPr>
              <a:spLocks noChangeArrowheads="1"/>
            </p:cNvSpPr>
            <p:nvPr/>
          </p:nvSpPr>
          <p:spPr bwMode="auto">
            <a:xfrm rot="-5400000">
              <a:off x="6935392" y="6384203"/>
              <a:ext cx="137543" cy="200447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</p:grpSp>
      <p:sp>
        <p:nvSpPr>
          <p:cNvPr id="13328" name="TextBox 23"/>
          <p:cNvSpPr txBox="1">
            <a:spLocks noChangeArrowheads="1"/>
          </p:cNvSpPr>
          <p:nvPr/>
        </p:nvSpPr>
        <p:spPr bwMode="auto">
          <a:xfrm>
            <a:off x="5997575" y="3687763"/>
            <a:ext cx="2460625" cy="19700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u="sng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Memory:</a:t>
            </a: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 ≥ 2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80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u="sng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Cost: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B(R)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*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B(S)/M + B(R)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60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273805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2313" y="1298575"/>
            <a:ext cx="7878762" cy="4995863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000" u="sng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Condition:</a:t>
            </a:r>
            <a:r>
              <a:rPr lang="en-US" altLang="en-US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large relations that cannot fit into the main memory M, but not extremely large.</a:t>
            </a:r>
          </a:p>
        </p:txBody>
      </p:sp>
      <p:sp>
        <p:nvSpPr>
          <p:cNvPr id="16387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4B87D68-FFB0-46A5-9C8B-D41829EE7F5A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32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388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5974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Two-pass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90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7EAA49A5-83A1-44D9-B2F1-8723AA4042DC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32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6391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24" name="Rectangle 23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6393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6394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6395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6397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6400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6401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6402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16398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6399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6396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2313" y="1298575"/>
            <a:ext cx="7878762" cy="4995863"/>
          </a:xfrm>
        </p:spPr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en-US" altLang="en-US" sz="2000" u="sng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Condition:</a:t>
            </a:r>
            <a:r>
              <a:rPr lang="en-US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large relations that cannot fit into the main memory M, but not extremely large.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8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en-US" sz="2600" u="sng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Basic Ideas: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altLang="en-US" sz="2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Break relations into smaller pieces that fit in the main memory, make them more organized, and store them back to disk;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altLang="en-US" sz="2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Apply operation based on “merging” the blocks from the smaller and more organized pieces.</a:t>
            </a:r>
          </a:p>
        </p:txBody>
      </p:sp>
      <p:sp>
        <p:nvSpPr>
          <p:cNvPr id="17411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C0C1EE3-934F-48D8-AE2A-F6E0A5DC36C6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33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412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5974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Two-pass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14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17D3C722-5561-4F78-AFF8-F2A6F03667B3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33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7415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24" name="Rectangle 23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741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7418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7419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7421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7424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7425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7426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17422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7423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7420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2313" y="1298575"/>
            <a:ext cx="7878762" cy="4995863"/>
          </a:xfrm>
        </p:spPr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en-US" altLang="en-US" sz="2000" u="sng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Condition:</a:t>
            </a:r>
            <a:r>
              <a:rPr lang="en-US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large relations that cannot fit into the main memory M, but not extremely large.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8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en-US" sz="2600" u="sng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Basic Ideas: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altLang="en-US" sz="2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Break relations into smaller pieces that fit in the main memory, make them more organized, and store them back to disk;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altLang="en-US" sz="2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Apply operation based on “merging” the blocks from the smaller and more organized pieces.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9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en-US" sz="2600" u="sng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Two main techniques: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altLang="en-US" sz="2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Sort-based;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altLang="en-US" sz="2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Hash-based.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endParaRPr lang="en-US" altLang="en-US" sz="28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8435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FDE689D-1864-41D0-9186-CAB4E4DFB376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34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36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5974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Two-pass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38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3678F485-9262-406E-BB46-08A19D9B21A9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34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8439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24" name="Rectangle 23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8441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8442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8443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8445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8448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8449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8450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18446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8447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8444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2313" y="1298575"/>
            <a:ext cx="7878762" cy="4995863"/>
          </a:xfrm>
        </p:spPr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en-US" altLang="en-US" sz="2000" u="sng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Condition:</a:t>
            </a:r>
            <a:r>
              <a:rPr lang="en-US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large relations that cannot fit into the main memory M, but not extremely large.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8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en-US" sz="2600" u="sng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Basic Ideas: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altLang="en-US" sz="2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Break relations into smaller pieces that fit in the main memory, make them more organized, and store them back to disk;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altLang="en-US" sz="2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Apply operation based on “merging” the blocks from the smaller and more organized pieces.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9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en-US" sz="2600" u="sng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Two main techniques: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altLang="en-US" sz="26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Sort-based;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altLang="en-US" sz="2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Hash-based.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endParaRPr lang="en-US" altLang="en-US" sz="28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9459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FDC2E0A-AB33-4339-BA20-F1E4E6AE1A3A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35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460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5974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Two-pass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62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C82B6A02-8BF3-45A3-985B-F6A544A75720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35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9463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24" name="Rectangle 23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9465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9466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9467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9469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9472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9473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9474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19470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9471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9468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B188E39-A406-41D0-AB7E-F616C6AC369A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36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483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68357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Two-pass sort-based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85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22C4AE2E-2E98-49DA-8E36-2170104CB553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36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20486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0489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20490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20491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20493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20496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0497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20498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20494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20495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20492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5" name="Oval 4"/>
          <p:cNvSpPr/>
          <p:nvPr/>
        </p:nvSpPr>
        <p:spPr>
          <a:xfrm>
            <a:off x="2724150" y="6337300"/>
            <a:ext cx="876300" cy="4683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6791188-C472-426E-BEF4-EEB269EA5399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37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531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68357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Two-pass sort-based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33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E1D6E033-5EAB-43C4-9EBA-5E506D296D1A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37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2534" name="TextBox 7"/>
          <p:cNvSpPr txBox="1">
            <a:spLocks noChangeArrowheads="1"/>
          </p:cNvSpPr>
          <p:nvPr/>
        </p:nvSpPr>
        <p:spPr bwMode="auto">
          <a:xfrm>
            <a:off x="752475" y="1368425"/>
            <a:ext cx="5067300" cy="21732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Repeat (Phase 1. making sorted sublists)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Fill the main memory with tuples of a relation;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Make them a sorted sublist;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Write the sorted sublist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Repeat (Phase 2. Merging)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Bring in a block from each of the sorted sublists;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apply operation by “merging” the sorted b</a:t>
            </a: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locks;</a:t>
            </a:r>
          </a:p>
        </p:txBody>
      </p:sp>
      <p:grpSp>
        <p:nvGrpSpPr>
          <p:cNvPr id="22535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2538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22539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22540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22542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22545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2546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22547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22543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22544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22541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5" name="Oval 4"/>
          <p:cNvSpPr/>
          <p:nvPr/>
        </p:nvSpPr>
        <p:spPr>
          <a:xfrm>
            <a:off x="2724150" y="6337300"/>
            <a:ext cx="876300" cy="4683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609600"/>
            <a:ext cx="7772400" cy="573088"/>
          </a:xfrm>
        </p:spPr>
        <p:txBody>
          <a:bodyPr/>
          <a:lstStyle/>
          <a:p>
            <a:pPr algn="l"/>
            <a:r>
              <a:rPr lang="en-US" altLang="zh-CN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Review: Two-phase Multiway MergeSort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00088" y="1389063"/>
            <a:ext cx="7772400" cy="4830762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altLang="zh-CN" sz="2800">
                <a:solidFill>
                  <a:srgbClr val="FFCC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Phase 1. making sorted sublists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Repeat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Fill the main memory with remaining tuples in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R and sort them;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Write the sorted sublist back to disk.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zh-CN" sz="2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800">
                <a:solidFill>
                  <a:srgbClr val="FFCC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Phase 2. Merging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Repeat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Bring in a block from each of the sorted sublists;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Merge them and put in the output block;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80038" y="255588"/>
            <a:ext cx="2530475" cy="62087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435100" y="2786063"/>
            <a:ext cx="2530475" cy="83978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5604" name="TextBox 5"/>
          <p:cNvSpPr txBox="1">
            <a:spLocks noChangeArrowheads="1"/>
          </p:cNvSpPr>
          <p:nvPr/>
        </p:nvSpPr>
        <p:spPr bwMode="auto">
          <a:xfrm>
            <a:off x="2062163" y="3763963"/>
            <a:ext cx="12620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Main memory</a:t>
            </a:r>
          </a:p>
        </p:txBody>
      </p:sp>
      <p:sp>
        <p:nvSpPr>
          <p:cNvPr id="25605" name="TextBox 6"/>
          <p:cNvSpPr txBox="1">
            <a:spLocks noChangeArrowheads="1"/>
          </p:cNvSpPr>
          <p:nvPr/>
        </p:nvSpPr>
        <p:spPr bwMode="auto">
          <a:xfrm>
            <a:off x="6383338" y="6446838"/>
            <a:ext cx="5175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Disk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26075" y="298450"/>
            <a:ext cx="2435225" cy="7477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5419725" y="1017588"/>
            <a:ext cx="2433638" cy="736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5422900" y="1733550"/>
            <a:ext cx="2435225" cy="711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5426075" y="2438400"/>
            <a:ext cx="2435225" cy="7508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5610" name="Rectangle 1"/>
          <p:cNvSpPr>
            <a:spLocks noChangeArrowheads="1"/>
          </p:cNvSpPr>
          <p:nvPr/>
        </p:nvSpPr>
        <p:spPr bwMode="auto">
          <a:xfrm>
            <a:off x="330200" y="6138863"/>
            <a:ext cx="44243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FFC000"/>
                </a:solidFill>
                <a:ea typeface="宋体" panose="02010600030101010101" pitchFamily="2" charset="-122"/>
              </a:rPr>
              <a:t>Two-phase Multiway MergeSort</a:t>
            </a:r>
            <a:endParaRPr lang="en-US" altLang="en-US" sz="2400">
              <a:solidFill>
                <a:srgbClr val="FFC000"/>
              </a:solidFill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80038" y="255588"/>
            <a:ext cx="2530475" cy="62087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435100" y="2786063"/>
            <a:ext cx="2530475" cy="83978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7652" name="TextBox 5"/>
          <p:cNvSpPr txBox="1">
            <a:spLocks noChangeArrowheads="1"/>
          </p:cNvSpPr>
          <p:nvPr/>
        </p:nvSpPr>
        <p:spPr bwMode="auto">
          <a:xfrm>
            <a:off x="2062163" y="3763963"/>
            <a:ext cx="12620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Main memory</a:t>
            </a:r>
          </a:p>
        </p:txBody>
      </p:sp>
      <p:sp>
        <p:nvSpPr>
          <p:cNvPr id="27653" name="TextBox 6"/>
          <p:cNvSpPr txBox="1">
            <a:spLocks noChangeArrowheads="1"/>
          </p:cNvSpPr>
          <p:nvPr/>
        </p:nvSpPr>
        <p:spPr bwMode="auto">
          <a:xfrm>
            <a:off x="6383338" y="6446838"/>
            <a:ext cx="5175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Disk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26075" y="298450"/>
            <a:ext cx="2435225" cy="7477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5419725" y="1017588"/>
            <a:ext cx="2433638" cy="736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5422900" y="1733550"/>
            <a:ext cx="2435225" cy="711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5426075" y="2438400"/>
            <a:ext cx="2435225" cy="7508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7658" name="TextBox 13"/>
          <p:cNvSpPr txBox="1">
            <a:spLocks noChangeArrowheads="1"/>
          </p:cNvSpPr>
          <p:nvPr/>
        </p:nvSpPr>
        <p:spPr bwMode="auto">
          <a:xfrm>
            <a:off x="468313" y="414338"/>
            <a:ext cx="16652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First Phase</a:t>
            </a:r>
          </a:p>
        </p:txBody>
      </p:sp>
      <p:sp>
        <p:nvSpPr>
          <p:cNvPr id="27659" name="Rectangle 13"/>
          <p:cNvSpPr>
            <a:spLocks noChangeArrowheads="1"/>
          </p:cNvSpPr>
          <p:nvPr/>
        </p:nvSpPr>
        <p:spPr bwMode="auto">
          <a:xfrm>
            <a:off x="330200" y="6138863"/>
            <a:ext cx="44243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FFC000"/>
                </a:solidFill>
                <a:ea typeface="宋体" panose="02010600030101010101" pitchFamily="2" charset="-122"/>
              </a:rPr>
              <a:t>Two-phase Multiway MergeSort</a:t>
            </a:r>
            <a:endParaRPr lang="en-US" altLang="en-US" sz="2400">
              <a:solidFill>
                <a:srgbClr val="FFC000"/>
              </a:solidFill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816 -0.00787 L -0.42674 0.3689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753" y="188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80038" y="255588"/>
            <a:ext cx="2530475" cy="62087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435100" y="2786063"/>
            <a:ext cx="2530475" cy="83978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9700" name="TextBox 5"/>
          <p:cNvSpPr txBox="1">
            <a:spLocks noChangeArrowheads="1"/>
          </p:cNvSpPr>
          <p:nvPr/>
        </p:nvSpPr>
        <p:spPr bwMode="auto">
          <a:xfrm>
            <a:off x="2062163" y="3763963"/>
            <a:ext cx="12620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Main memory</a:t>
            </a:r>
          </a:p>
        </p:txBody>
      </p:sp>
      <p:sp>
        <p:nvSpPr>
          <p:cNvPr id="29701" name="TextBox 6"/>
          <p:cNvSpPr txBox="1">
            <a:spLocks noChangeArrowheads="1"/>
          </p:cNvSpPr>
          <p:nvPr/>
        </p:nvSpPr>
        <p:spPr bwMode="auto">
          <a:xfrm>
            <a:off x="6383338" y="6446838"/>
            <a:ext cx="5175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Disk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419725" y="1017588"/>
            <a:ext cx="2433638" cy="736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5422900" y="1733550"/>
            <a:ext cx="2435225" cy="711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5426075" y="2438400"/>
            <a:ext cx="2435225" cy="7508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Trapezoid 13"/>
          <p:cNvSpPr/>
          <p:nvPr/>
        </p:nvSpPr>
        <p:spPr>
          <a:xfrm rot="16200000">
            <a:off x="2307431" y="1999457"/>
            <a:ext cx="744537" cy="2381250"/>
          </a:xfrm>
          <a:prstGeom prst="trapezoid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" name="Oval Callout 15"/>
          <p:cNvSpPr/>
          <p:nvPr/>
        </p:nvSpPr>
        <p:spPr>
          <a:xfrm>
            <a:off x="2286000" y="1839913"/>
            <a:ext cx="1127125" cy="615950"/>
          </a:xfrm>
          <a:prstGeom prst="wedgeEllipseCallout">
            <a:avLst>
              <a:gd name="adj1" fmla="val -4795"/>
              <a:gd name="adj2" fmla="val 9181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800" dirty="0">
                <a:solidFill>
                  <a:schemeClr val="tx1"/>
                </a:solidFill>
              </a:rPr>
              <a:t>Sort it</a:t>
            </a:r>
          </a:p>
        </p:txBody>
      </p:sp>
      <p:sp>
        <p:nvSpPr>
          <p:cNvPr id="29707" name="TextBox 14"/>
          <p:cNvSpPr txBox="1">
            <a:spLocks noChangeArrowheads="1"/>
          </p:cNvSpPr>
          <p:nvPr/>
        </p:nvSpPr>
        <p:spPr bwMode="auto">
          <a:xfrm>
            <a:off x="468313" y="414338"/>
            <a:ext cx="16652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First Phase</a:t>
            </a:r>
          </a:p>
        </p:txBody>
      </p:sp>
      <p:sp>
        <p:nvSpPr>
          <p:cNvPr id="29708" name="Rectangle 14"/>
          <p:cNvSpPr>
            <a:spLocks noChangeArrowheads="1"/>
          </p:cNvSpPr>
          <p:nvPr/>
        </p:nvSpPr>
        <p:spPr bwMode="auto">
          <a:xfrm>
            <a:off x="330200" y="6138863"/>
            <a:ext cx="44243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FFC000"/>
                </a:solidFill>
                <a:ea typeface="宋体" panose="02010600030101010101" pitchFamily="2" charset="-122"/>
              </a:rPr>
              <a:t>Two-phase Multiway MergeSort</a:t>
            </a:r>
            <a:endParaRPr lang="en-US" altLang="en-US" sz="2400">
              <a:solidFill>
                <a:srgbClr val="FFC000"/>
              </a:solidFill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80038" y="255588"/>
            <a:ext cx="2530475" cy="62087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435100" y="2786063"/>
            <a:ext cx="2530475" cy="83978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1748" name="TextBox 5"/>
          <p:cNvSpPr txBox="1">
            <a:spLocks noChangeArrowheads="1"/>
          </p:cNvSpPr>
          <p:nvPr/>
        </p:nvSpPr>
        <p:spPr bwMode="auto">
          <a:xfrm>
            <a:off x="2062163" y="3763963"/>
            <a:ext cx="12620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Main memory</a:t>
            </a:r>
          </a:p>
        </p:txBody>
      </p:sp>
      <p:sp>
        <p:nvSpPr>
          <p:cNvPr id="31749" name="TextBox 6"/>
          <p:cNvSpPr txBox="1">
            <a:spLocks noChangeArrowheads="1"/>
          </p:cNvSpPr>
          <p:nvPr/>
        </p:nvSpPr>
        <p:spPr bwMode="auto">
          <a:xfrm>
            <a:off x="6383338" y="6446838"/>
            <a:ext cx="5175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Disk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419725" y="1017588"/>
            <a:ext cx="2433638" cy="736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5422900" y="1733550"/>
            <a:ext cx="2435225" cy="711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5426075" y="2438400"/>
            <a:ext cx="2435225" cy="7508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Trapezoid 13"/>
          <p:cNvSpPr/>
          <p:nvPr/>
        </p:nvSpPr>
        <p:spPr>
          <a:xfrm rot="16200000">
            <a:off x="2307431" y="1999457"/>
            <a:ext cx="744537" cy="2381250"/>
          </a:xfrm>
          <a:prstGeom prst="trapezoid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1754" name="TextBox 9"/>
          <p:cNvSpPr txBox="1">
            <a:spLocks noChangeArrowheads="1"/>
          </p:cNvSpPr>
          <p:nvPr/>
        </p:nvSpPr>
        <p:spPr bwMode="auto">
          <a:xfrm>
            <a:off x="468313" y="414338"/>
            <a:ext cx="16652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First Phase</a:t>
            </a:r>
          </a:p>
        </p:txBody>
      </p:sp>
      <p:sp>
        <p:nvSpPr>
          <p:cNvPr id="31755" name="Rectangle 14"/>
          <p:cNvSpPr>
            <a:spLocks noChangeArrowheads="1"/>
          </p:cNvSpPr>
          <p:nvPr/>
        </p:nvSpPr>
        <p:spPr bwMode="auto">
          <a:xfrm>
            <a:off x="330200" y="6138863"/>
            <a:ext cx="44243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FFC000"/>
                </a:solidFill>
                <a:ea typeface="宋体" panose="02010600030101010101" pitchFamily="2" charset="-122"/>
              </a:rPr>
              <a:t>Two-phase Multiway MergeSort</a:t>
            </a:r>
            <a:endParaRPr lang="en-US" altLang="en-US" sz="240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3.7037E-6 L 0.4349 0.0590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736" y="29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80038" y="255588"/>
            <a:ext cx="2530475" cy="62087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435100" y="2786063"/>
            <a:ext cx="2530475" cy="83978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3796" name="TextBox 5"/>
          <p:cNvSpPr txBox="1">
            <a:spLocks noChangeArrowheads="1"/>
          </p:cNvSpPr>
          <p:nvPr/>
        </p:nvSpPr>
        <p:spPr bwMode="auto">
          <a:xfrm>
            <a:off x="2062163" y="3763963"/>
            <a:ext cx="12620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Main memory</a:t>
            </a:r>
          </a:p>
        </p:txBody>
      </p:sp>
      <p:sp>
        <p:nvSpPr>
          <p:cNvPr id="33797" name="TextBox 6"/>
          <p:cNvSpPr txBox="1">
            <a:spLocks noChangeArrowheads="1"/>
          </p:cNvSpPr>
          <p:nvPr/>
        </p:nvSpPr>
        <p:spPr bwMode="auto">
          <a:xfrm>
            <a:off x="6383338" y="6446838"/>
            <a:ext cx="5175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Disk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419725" y="1017588"/>
            <a:ext cx="2433638" cy="736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5422900" y="1733550"/>
            <a:ext cx="2435225" cy="711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5426075" y="2438400"/>
            <a:ext cx="2435225" cy="7508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Trapezoid 13"/>
          <p:cNvSpPr/>
          <p:nvPr/>
        </p:nvSpPr>
        <p:spPr>
          <a:xfrm rot="16200000">
            <a:off x="6273006" y="2413794"/>
            <a:ext cx="744538" cy="2381250"/>
          </a:xfrm>
          <a:prstGeom prst="trapezoid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3802" name="TextBox 9"/>
          <p:cNvSpPr txBox="1">
            <a:spLocks noChangeArrowheads="1"/>
          </p:cNvSpPr>
          <p:nvPr/>
        </p:nvSpPr>
        <p:spPr bwMode="auto">
          <a:xfrm>
            <a:off x="468313" y="414338"/>
            <a:ext cx="16652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First Phase</a:t>
            </a:r>
          </a:p>
        </p:txBody>
      </p:sp>
      <p:sp>
        <p:nvSpPr>
          <p:cNvPr id="33803" name="Rectangle 14"/>
          <p:cNvSpPr>
            <a:spLocks noChangeArrowheads="1"/>
          </p:cNvSpPr>
          <p:nvPr/>
        </p:nvSpPr>
        <p:spPr bwMode="auto">
          <a:xfrm>
            <a:off x="330200" y="6138863"/>
            <a:ext cx="44243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FFC000"/>
                </a:solidFill>
                <a:ea typeface="宋体" panose="02010600030101010101" pitchFamily="2" charset="-122"/>
              </a:rPr>
              <a:t>Two-phase Multiway MergeSort</a:t>
            </a:r>
            <a:endParaRPr lang="en-US" altLang="en-US" sz="240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-0.00046 L -0.42916 0.26297 " pathEditMode="relative" ptsTypes="AA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80038" y="255588"/>
            <a:ext cx="2530475" cy="62087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435100" y="2786063"/>
            <a:ext cx="2530475" cy="83978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5844" name="TextBox 5"/>
          <p:cNvSpPr txBox="1">
            <a:spLocks noChangeArrowheads="1"/>
          </p:cNvSpPr>
          <p:nvPr/>
        </p:nvSpPr>
        <p:spPr bwMode="auto">
          <a:xfrm>
            <a:off x="2062163" y="3763963"/>
            <a:ext cx="12620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Main memory</a:t>
            </a:r>
          </a:p>
        </p:txBody>
      </p:sp>
      <p:sp>
        <p:nvSpPr>
          <p:cNvPr id="35845" name="TextBox 6"/>
          <p:cNvSpPr txBox="1">
            <a:spLocks noChangeArrowheads="1"/>
          </p:cNvSpPr>
          <p:nvPr/>
        </p:nvSpPr>
        <p:spPr bwMode="auto">
          <a:xfrm>
            <a:off x="6383338" y="6446838"/>
            <a:ext cx="5175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Disk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22900" y="1733550"/>
            <a:ext cx="2435225" cy="711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5426075" y="2438400"/>
            <a:ext cx="2435225" cy="7508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Trapezoid 13"/>
          <p:cNvSpPr/>
          <p:nvPr/>
        </p:nvSpPr>
        <p:spPr>
          <a:xfrm rot="16200000">
            <a:off x="6273006" y="2413794"/>
            <a:ext cx="744538" cy="2381250"/>
          </a:xfrm>
          <a:prstGeom prst="trapezoid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Trapezoid 9"/>
          <p:cNvSpPr/>
          <p:nvPr/>
        </p:nvSpPr>
        <p:spPr>
          <a:xfrm rot="16200000">
            <a:off x="2321719" y="2013744"/>
            <a:ext cx="744538" cy="2381250"/>
          </a:xfrm>
          <a:prstGeom prst="trapezoid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" name="Oval Callout 14"/>
          <p:cNvSpPr/>
          <p:nvPr/>
        </p:nvSpPr>
        <p:spPr>
          <a:xfrm>
            <a:off x="2286000" y="1839913"/>
            <a:ext cx="1127125" cy="615950"/>
          </a:xfrm>
          <a:prstGeom prst="wedgeEllipseCallout">
            <a:avLst>
              <a:gd name="adj1" fmla="val -4795"/>
              <a:gd name="adj2" fmla="val 9181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800" dirty="0">
                <a:solidFill>
                  <a:schemeClr val="tx1"/>
                </a:solidFill>
              </a:rPr>
              <a:t>Sort it</a:t>
            </a:r>
          </a:p>
        </p:txBody>
      </p:sp>
      <p:sp>
        <p:nvSpPr>
          <p:cNvPr id="35851" name="TextBox 10"/>
          <p:cNvSpPr txBox="1">
            <a:spLocks noChangeArrowheads="1"/>
          </p:cNvSpPr>
          <p:nvPr/>
        </p:nvSpPr>
        <p:spPr bwMode="auto">
          <a:xfrm>
            <a:off x="468313" y="414338"/>
            <a:ext cx="16652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First Phase</a:t>
            </a:r>
          </a:p>
        </p:txBody>
      </p:sp>
      <p:sp>
        <p:nvSpPr>
          <p:cNvPr id="35852" name="Rectangle 15"/>
          <p:cNvSpPr>
            <a:spLocks noChangeArrowheads="1"/>
          </p:cNvSpPr>
          <p:nvPr/>
        </p:nvSpPr>
        <p:spPr bwMode="auto">
          <a:xfrm>
            <a:off x="330200" y="6138863"/>
            <a:ext cx="44243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FFC000"/>
                </a:solidFill>
                <a:ea typeface="宋体" panose="02010600030101010101" pitchFamily="2" charset="-122"/>
              </a:rPr>
              <a:t>Two-phase Multiway MergeSort</a:t>
            </a:r>
            <a:endParaRPr lang="en-US" altLang="en-US" sz="2400">
              <a:solidFill>
                <a:srgbClr val="FFC000"/>
              </a:solidFill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80038" y="255588"/>
            <a:ext cx="2530475" cy="62087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435100" y="2786063"/>
            <a:ext cx="2530475" cy="83978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7892" name="TextBox 5"/>
          <p:cNvSpPr txBox="1">
            <a:spLocks noChangeArrowheads="1"/>
          </p:cNvSpPr>
          <p:nvPr/>
        </p:nvSpPr>
        <p:spPr bwMode="auto">
          <a:xfrm>
            <a:off x="2062163" y="3763963"/>
            <a:ext cx="12620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Main memory</a:t>
            </a:r>
          </a:p>
        </p:txBody>
      </p:sp>
      <p:sp>
        <p:nvSpPr>
          <p:cNvPr id="37893" name="TextBox 6"/>
          <p:cNvSpPr txBox="1">
            <a:spLocks noChangeArrowheads="1"/>
          </p:cNvSpPr>
          <p:nvPr/>
        </p:nvSpPr>
        <p:spPr bwMode="auto">
          <a:xfrm>
            <a:off x="6383338" y="6446838"/>
            <a:ext cx="5175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Disk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22900" y="1733550"/>
            <a:ext cx="2435225" cy="711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5426075" y="2438400"/>
            <a:ext cx="2435225" cy="7508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Trapezoid 13"/>
          <p:cNvSpPr/>
          <p:nvPr/>
        </p:nvSpPr>
        <p:spPr>
          <a:xfrm rot="16200000">
            <a:off x="6273006" y="2413794"/>
            <a:ext cx="744538" cy="2381250"/>
          </a:xfrm>
          <a:prstGeom prst="trapezoid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Trapezoid 9"/>
          <p:cNvSpPr/>
          <p:nvPr/>
        </p:nvSpPr>
        <p:spPr>
          <a:xfrm rot="16200000">
            <a:off x="2321719" y="2013744"/>
            <a:ext cx="744538" cy="2381250"/>
          </a:xfrm>
          <a:prstGeom prst="trapezoid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7898" name="TextBox 10"/>
          <p:cNvSpPr txBox="1">
            <a:spLocks noChangeArrowheads="1"/>
          </p:cNvSpPr>
          <p:nvPr/>
        </p:nvSpPr>
        <p:spPr bwMode="auto">
          <a:xfrm>
            <a:off x="468313" y="414338"/>
            <a:ext cx="16652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First Phase</a:t>
            </a:r>
          </a:p>
        </p:txBody>
      </p:sp>
      <p:sp>
        <p:nvSpPr>
          <p:cNvPr id="37899" name="Rectangle 10"/>
          <p:cNvSpPr>
            <a:spLocks noChangeArrowheads="1"/>
          </p:cNvSpPr>
          <p:nvPr/>
        </p:nvSpPr>
        <p:spPr bwMode="auto">
          <a:xfrm>
            <a:off x="330200" y="6138863"/>
            <a:ext cx="44243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FFC000"/>
                </a:solidFill>
                <a:ea typeface="宋体" panose="02010600030101010101" pitchFamily="2" charset="-122"/>
              </a:rPr>
              <a:t>Two-phase Multiway MergeSort</a:t>
            </a:r>
            <a:endParaRPr lang="en-US" altLang="en-US" sz="240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3.7037E-7 L 0.43143 0.1611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563" y="80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80038" y="255588"/>
            <a:ext cx="2530475" cy="62087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435100" y="2786063"/>
            <a:ext cx="2530475" cy="83978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9940" name="TextBox 5"/>
          <p:cNvSpPr txBox="1">
            <a:spLocks noChangeArrowheads="1"/>
          </p:cNvSpPr>
          <p:nvPr/>
        </p:nvSpPr>
        <p:spPr bwMode="auto">
          <a:xfrm>
            <a:off x="2062163" y="3763963"/>
            <a:ext cx="12620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Main memory</a:t>
            </a:r>
          </a:p>
        </p:txBody>
      </p:sp>
      <p:sp>
        <p:nvSpPr>
          <p:cNvPr id="39941" name="TextBox 6"/>
          <p:cNvSpPr txBox="1">
            <a:spLocks noChangeArrowheads="1"/>
          </p:cNvSpPr>
          <p:nvPr/>
        </p:nvSpPr>
        <p:spPr bwMode="auto">
          <a:xfrm>
            <a:off x="6383338" y="6446838"/>
            <a:ext cx="5175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Disk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22900" y="1733550"/>
            <a:ext cx="2435225" cy="711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5426075" y="2438400"/>
            <a:ext cx="2435225" cy="7508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Trapezoid 13"/>
          <p:cNvSpPr/>
          <p:nvPr/>
        </p:nvSpPr>
        <p:spPr>
          <a:xfrm rot="16200000">
            <a:off x="6273006" y="2413794"/>
            <a:ext cx="744538" cy="2381250"/>
          </a:xfrm>
          <a:prstGeom prst="trapezoid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Trapezoid 9"/>
          <p:cNvSpPr/>
          <p:nvPr/>
        </p:nvSpPr>
        <p:spPr>
          <a:xfrm rot="16200000">
            <a:off x="6276181" y="3161507"/>
            <a:ext cx="744537" cy="2381250"/>
          </a:xfrm>
          <a:prstGeom prst="trapezoid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9946" name="TextBox 10"/>
          <p:cNvSpPr txBox="1">
            <a:spLocks noChangeArrowheads="1"/>
          </p:cNvSpPr>
          <p:nvPr/>
        </p:nvSpPr>
        <p:spPr bwMode="auto">
          <a:xfrm>
            <a:off x="468313" y="414338"/>
            <a:ext cx="16652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First Phase</a:t>
            </a:r>
          </a:p>
        </p:txBody>
      </p:sp>
      <p:sp>
        <p:nvSpPr>
          <p:cNvPr id="39947" name="Rectangle 10"/>
          <p:cNvSpPr>
            <a:spLocks noChangeArrowheads="1"/>
          </p:cNvSpPr>
          <p:nvPr/>
        </p:nvSpPr>
        <p:spPr bwMode="auto">
          <a:xfrm>
            <a:off x="330200" y="6138863"/>
            <a:ext cx="44243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FFC000"/>
                </a:solidFill>
                <a:ea typeface="宋体" panose="02010600030101010101" pitchFamily="2" charset="-122"/>
              </a:rPr>
              <a:t>Two-phase Multiway MergeSort</a:t>
            </a:r>
            <a:endParaRPr lang="en-US" altLang="en-US" sz="240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52 0.00069 L -0.43195 0.16366 " pathEditMode="relative" ptsTypes="AA"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80038" y="255588"/>
            <a:ext cx="2530475" cy="62087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435100" y="2786063"/>
            <a:ext cx="2530475" cy="83978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1988" name="TextBox 5"/>
          <p:cNvSpPr txBox="1">
            <a:spLocks noChangeArrowheads="1"/>
          </p:cNvSpPr>
          <p:nvPr/>
        </p:nvSpPr>
        <p:spPr bwMode="auto">
          <a:xfrm>
            <a:off x="2062163" y="3763963"/>
            <a:ext cx="12620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Main memory</a:t>
            </a:r>
          </a:p>
        </p:txBody>
      </p:sp>
      <p:sp>
        <p:nvSpPr>
          <p:cNvPr id="41989" name="TextBox 6"/>
          <p:cNvSpPr txBox="1">
            <a:spLocks noChangeArrowheads="1"/>
          </p:cNvSpPr>
          <p:nvPr/>
        </p:nvSpPr>
        <p:spPr bwMode="auto">
          <a:xfrm>
            <a:off x="6383338" y="6446838"/>
            <a:ext cx="5175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Disk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26075" y="2438400"/>
            <a:ext cx="2435225" cy="7508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Trapezoid 13"/>
          <p:cNvSpPr/>
          <p:nvPr/>
        </p:nvSpPr>
        <p:spPr>
          <a:xfrm rot="16200000">
            <a:off x="6273006" y="2413794"/>
            <a:ext cx="744538" cy="2381250"/>
          </a:xfrm>
          <a:prstGeom prst="trapezoid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Trapezoid 9"/>
          <p:cNvSpPr/>
          <p:nvPr/>
        </p:nvSpPr>
        <p:spPr>
          <a:xfrm rot="16200000">
            <a:off x="6276181" y="3161507"/>
            <a:ext cx="744537" cy="2381250"/>
          </a:xfrm>
          <a:prstGeom prst="trapezoid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Trapezoid 10"/>
          <p:cNvSpPr/>
          <p:nvPr/>
        </p:nvSpPr>
        <p:spPr>
          <a:xfrm rot="16200000">
            <a:off x="2313781" y="2005807"/>
            <a:ext cx="744537" cy="2381250"/>
          </a:xfrm>
          <a:prstGeom prst="trapezoid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" name="Oval Callout 14"/>
          <p:cNvSpPr/>
          <p:nvPr/>
        </p:nvSpPr>
        <p:spPr>
          <a:xfrm>
            <a:off x="2286000" y="1839913"/>
            <a:ext cx="1127125" cy="615950"/>
          </a:xfrm>
          <a:prstGeom prst="wedgeEllipseCallout">
            <a:avLst>
              <a:gd name="adj1" fmla="val -4795"/>
              <a:gd name="adj2" fmla="val 9181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800" dirty="0">
                <a:solidFill>
                  <a:schemeClr val="tx1"/>
                </a:solidFill>
              </a:rPr>
              <a:t>Sort it</a:t>
            </a:r>
          </a:p>
        </p:txBody>
      </p:sp>
      <p:sp>
        <p:nvSpPr>
          <p:cNvPr id="41995" name="TextBox 11"/>
          <p:cNvSpPr txBox="1">
            <a:spLocks noChangeArrowheads="1"/>
          </p:cNvSpPr>
          <p:nvPr/>
        </p:nvSpPr>
        <p:spPr bwMode="auto">
          <a:xfrm>
            <a:off x="468313" y="414338"/>
            <a:ext cx="16652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First Phase</a:t>
            </a:r>
          </a:p>
        </p:txBody>
      </p:sp>
      <p:sp>
        <p:nvSpPr>
          <p:cNvPr id="41996" name="Rectangle 11"/>
          <p:cNvSpPr>
            <a:spLocks noChangeArrowheads="1"/>
          </p:cNvSpPr>
          <p:nvPr/>
        </p:nvSpPr>
        <p:spPr bwMode="auto">
          <a:xfrm>
            <a:off x="330200" y="6138863"/>
            <a:ext cx="44243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FFC000"/>
                </a:solidFill>
                <a:ea typeface="宋体" panose="02010600030101010101" pitchFamily="2" charset="-122"/>
              </a:rPr>
              <a:t>Two-phase Multiway MergeSort</a:t>
            </a:r>
            <a:endParaRPr lang="en-US" altLang="en-US" sz="2400">
              <a:solidFill>
                <a:srgbClr val="FFC000"/>
              </a:solidFill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80038" y="255588"/>
            <a:ext cx="2530475" cy="62087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435100" y="2786063"/>
            <a:ext cx="2530475" cy="83978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4036" name="TextBox 5"/>
          <p:cNvSpPr txBox="1">
            <a:spLocks noChangeArrowheads="1"/>
          </p:cNvSpPr>
          <p:nvPr/>
        </p:nvSpPr>
        <p:spPr bwMode="auto">
          <a:xfrm>
            <a:off x="2062163" y="3763963"/>
            <a:ext cx="12620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Main memory</a:t>
            </a:r>
          </a:p>
        </p:txBody>
      </p:sp>
      <p:sp>
        <p:nvSpPr>
          <p:cNvPr id="44037" name="TextBox 6"/>
          <p:cNvSpPr txBox="1">
            <a:spLocks noChangeArrowheads="1"/>
          </p:cNvSpPr>
          <p:nvPr/>
        </p:nvSpPr>
        <p:spPr bwMode="auto">
          <a:xfrm>
            <a:off x="6383338" y="6446838"/>
            <a:ext cx="5175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Disk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26075" y="2438400"/>
            <a:ext cx="2435225" cy="7508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Trapezoid 13"/>
          <p:cNvSpPr/>
          <p:nvPr/>
        </p:nvSpPr>
        <p:spPr>
          <a:xfrm rot="16200000">
            <a:off x="6273006" y="2413794"/>
            <a:ext cx="744538" cy="2381250"/>
          </a:xfrm>
          <a:prstGeom prst="trapezoid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Trapezoid 9"/>
          <p:cNvSpPr/>
          <p:nvPr/>
        </p:nvSpPr>
        <p:spPr>
          <a:xfrm rot="16200000">
            <a:off x="6276181" y="3161507"/>
            <a:ext cx="744537" cy="2381250"/>
          </a:xfrm>
          <a:prstGeom prst="trapezoid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Trapezoid 10"/>
          <p:cNvSpPr/>
          <p:nvPr/>
        </p:nvSpPr>
        <p:spPr>
          <a:xfrm rot="16200000">
            <a:off x="2313781" y="2005807"/>
            <a:ext cx="744537" cy="2381250"/>
          </a:xfrm>
          <a:prstGeom prst="trapezoid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4042" name="TextBox 11"/>
          <p:cNvSpPr txBox="1">
            <a:spLocks noChangeArrowheads="1"/>
          </p:cNvSpPr>
          <p:nvPr/>
        </p:nvSpPr>
        <p:spPr bwMode="auto">
          <a:xfrm>
            <a:off x="468313" y="414338"/>
            <a:ext cx="16652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First Phase</a:t>
            </a:r>
          </a:p>
        </p:txBody>
      </p:sp>
      <p:sp>
        <p:nvSpPr>
          <p:cNvPr id="44043" name="Rectangle 11"/>
          <p:cNvSpPr>
            <a:spLocks noChangeArrowheads="1"/>
          </p:cNvSpPr>
          <p:nvPr/>
        </p:nvSpPr>
        <p:spPr bwMode="auto">
          <a:xfrm>
            <a:off x="330200" y="6138863"/>
            <a:ext cx="44243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FFC000"/>
                </a:solidFill>
                <a:ea typeface="宋体" panose="02010600030101010101" pitchFamily="2" charset="-122"/>
              </a:rPr>
              <a:t>Two-phase Multiway MergeSort</a:t>
            </a:r>
            <a:endParaRPr lang="en-US" altLang="en-US" sz="240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7037E-6 L 0.43264 0.2775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632" y="138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80038" y="255588"/>
            <a:ext cx="2530475" cy="62087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435100" y="2786063"/>
            <a:ext cx="2530475" cy="83978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6084" name="TextBox 5"/>
          <p:cNvSpPr txBox="1">
            <a:spLocks noChangeArrowheads="1"/>
          </p:cNvSpPr>
          <p:nvPr/>
        </p:nvSpPr>
        <p:spPr bwMode="auto">
          <a:xfrm>
            <a:off x="2062163" y="3763963"/>
            <a:ext cx="12620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Main memory</a:t>
            </a:r>
          </a:p>
        </p:txBody>
      </p:sp>
      <p:sp>
        <p:nvSpPr>
          <p:cNvPr id="46085" name="TextBox 6"/>
          <p:cNvSpPr txBox="1">
            <a:spLocks noChangeArrowheads="1"/>
          </p:cNvSpPr>
          <p:nvPr/>
        </p:nvSpPr>
        <p:spPr bwMode="auto">
          <a:xfrm>
            <a:off x="6383338" y="6446838"/>
            <a:ext cx="5175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Disk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26075" y="2438400"/>
            <a:ext cx="2435225" cy="7508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Trapezoid 13"/>
          <p:cNvSpPr/>
          <p:nvPr/>
        </p:nvSpPr>
        <p:spPr>
          <a:xfrm rot="16200000">
            <a:off x="6273006" y="2413794"/>
            <a:ext cx="744538" cy="2381250"/>
          </a:xfrm>
          <a:prstGeom prst="trapezoid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Trapezoid 9"/>
          <p:cNvSpPr/>
          <p:nvPr/>
        </p:nvSpPr>
        <p:spPr>
          <a:xfrm rot="16200000">
            <a:off x="6276181" y="3161507"/>
            <a:ext cx="744537" cy="2381250"/>
          </a:xfrm>
          <a:prstGeom prst="trapezoid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Trapezoid 10"/>
          <p:cNvSpPr/>
          <p:nvPr/>
        </p:nvSpPr>
        <p:spPr>
          <a:xfrm rot="16200000">
            <a:off x="6258719" y="3909219"/>
            <a:ext cx="744538" cy="2381250"/>
          </a:xfrm>
          <a:prstGeom prst="trapezoid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6090" name="TextBox 11"/>
          <p:cNvSpPr txBox="1">
            <a:spLocks noChangeArrowheads="1"/>
          </p:cNvSpPr>
          <p:nvPr/>
        </p:nvSpPr>
        <p:spPr bwMode="auto">
          <a:xfrm>
            <a:off x="468313" y="414338"/>
            <a:ext cx="16652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First Phase</a:t>
            </a:r>
          </a:p>
        </p:txBody>
      </p:sp>
      <p:sp>
        <p:nvSpPr>
          <p:cNvPr id="46091" name="Rectangle 11"/>
          <p:cNvSpPr>
            <a:spLocks noChangeArrowheads="1"/>
          </p:cNvSpPr>
          <p:nvPr/>
        </p:nvSpPr>
        <p:spPr bwMode="auto">
          <a:xfrm>
            <a:off x="330200" y="6138863"/>
            <a:ext cx="44243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FFC000"/>
                </a:solidFill>
                <a:ea typeface="宋体" panose="02010600030101010101" pitchFamily="2" charset="-122"/>
              </a:rPr>
              <a:t>Two-phase Multiway MergeSort</a:t>
            </a:r>
            <a:endParaRPr lang="en-US" altLang="en-US" sz="240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4.81481E-6 L -0.42916 0.0590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458" y="29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80038" y="255588"/>
            <a:ext cx="2530475" cy="62087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435100" y="2786063"/>
            <a:ext cx="2530475" cy="83978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8132" name="TextBox 5"/>
          <p:cNvSpPr txBox="1">
            <a:spLocks noChangeArrowheads="1"/>
          </p:cNvSpPr>
          <p:nvPr/>
        </p:nvSpPr>
        <p:spPr bwMode="auto">
          <a:xfrm>
            <a:off x="2062163" y="3763963"/>
            <a:ext cx="12620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Main memory</a:t>
            </a:r>
          </a:p>
        </p:txBody>
      </p:sp>
      <p:sp>
        <p:nvSpPr>
          <p:cNvPr id="48133" name="TextBox 6"/>
          <p:cNvSpPr txBox="1">
            <a:spLocks noChangeArrowheads="1"/>
          </p:cNvSpPr>
          <p:nvPr/>
        </p:nvSpPr>
        <p:spPr bwMode="auto">
          <a:xfrm>
            <a:off x="6383338" y="6446838"/>
            <a:ext cx="5175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Disk</a:t>
            </a:r>
          </a:p>
        </p:txBody>
      </p:sp>
      <p:sp>
        <p:nvSpPr>
          <p:cNvPr id="14" name="Trapezoid 13"/>
          <p:cNvSpPr/>
          <p:nvPr/>
        </p:nvSpPr>
        <p:spPr>
          <a:xfrm rot="16200000">
            <a:off x="6273006" y="2413794"/>
            <a:ext cx="744538" cy="2381250"/>
          </a:xfrm>
          <a:prstGeom prst="trapezoid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Trapezoid 9"/>
          <p:cNvSpPr/>
          <p:nvPr/>
        </p:nvSpPr>
        <p:spPr>
          <a:xfrm rot="16200000">
            <a:off x="6276181" y="3161507"/>
            <a:ext cx="744537" cy="2381250"/>
          </a:xfrm>
          <a:prstGeom prst="trapezoid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Trapezoid 10"/>
          <p:cNvSpPr/>
          <p:nvPr/>
        </p:nvSpPr>
        <p:spPr>
          <a:xfrm rot="16200000">
            <a:off x="6258719" y="3909219"/>
            <a:ext cx="744538" cy="2381250"/>
          </a:xfrm>
          <a:prstGeom prst="trapezoid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Trapezoid 11"/>
          <p:cNvSpPr/>
          <p:nvPr/>
        </p:nvSpPr>
        <p:spPr>
          <a:xfrm rot="16200000">
            <a:off x="2328069" y="2020094"/>
            <a:ext cx="744538" cy="2381250"/>
          </a:xfrm>
          <a:prstGeom prst="trapezoid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" name="Oval Callout 14"/>
          <p:cNvSpPr/>
          <p:nvPr/>
        </p:nvSpPr>
        <p:spPr>
          <a:xfrm>
            <a:off x="2286000" y="1839913"/>
            <a:ext cx="1127125" cy="615950"/>
          </a:xfrm>
          <a:prstGeom prst="wedgeEllipseCallout">
            <a:avLst>
              <a:gd name="adj1" fmla="val -4795"/>
              <a:gd name="adj2" fmla="val 9181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800" dirty="0">
                <a:solidFill>
                  <a:schemeClr val="tx1"/>
                </a:solidFill>
              </a:rPr>
              <a:t>Sort it</a:t>
            </a:r>
          </a:p>
        </p:txBody>
      </p:sp>
      <p:sp>
        <p:nvSpPr>
          <p:cNvPr id="48139" name="TextBox 12"/>
          <p:cNvSpPr txBox="1">
            <a:spLocks noChangeArrowheads="1"/>
          </p:cNvSpPr>
          <p:nvPr/>
        </p:nvSpPr>
        <p:spPr bwMode="auto">
          <a:xfrm>
            <a:off x="468313" y="414338"/>
            <a:ext cx="16652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First Phase</a:t>
            </a:r>
          </a:p>
        </p:txBody>
      </p:sp>
      <p:sp>
        <p:nvSpPr>
          <p:cNvPr id="48140" name="Rectangle 12"/>
          <p:cNvSpPr>
            <a:spLocks noChangeArrowheads="1"/>
          </p:cNvSpPr>
          <p:nvPr/>
        </p:nvSpPr>
        <p:spPr bwMode="auto">
          <a:xfrm>
            <a:off x="330200" y="6138863"/>
            <a:ext cx="44243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FFC000"/>
                </a:solidFill>
                <a:ea typeface="宋体" panose="02010600030101010101" pitchFamily="2" charset="-122"/>
              </a:rPr>
              <a:t>Two-phase Multiway MergeSort</a:t>
            </a:r>
            <a:endParaRPr lang="en-US" altLang="en-US" sz="2400">
              <a:solidFill>
                <a:srgbClr val="FFC000"/>
              </a:solidFill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80038" y="255588"/>
            <a:ext cx="2530475" cy="62087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435100" y="2786063"/>
            <a:ext cx="2530475" cy="83978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0180" name="TextBox 5"/>
          <p:cNvSpPr txBox="1">
            <a:spLocks noChangeArrowheads="1"/>
          </p:cNvSpPr>
          <p:nvPr/>
        </p:nvSpPr>
        <p:spPr bwMode="auto">
          <a:xfrm>
            <a:off x="2062163" y="3763963"/>
            <a:ext cx="12620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Main memory</a:t>
            </a:r>
          </a:p>
        </p:txBody>
      </p:sp>
      <p:sp>
        <p:nvSpPr>
          <p:cNvPr id="50181" name="TextBox 6"/>
          <p:cNvSpPr txBox="1">
            <a:spLocks noChangeArrowheads="1"/>
          </p:cNvSpPr>
          <p:nvPr/>
        </p:nvSpPr>
        <p:spPr bwMode="auto">
          <a:xfrm>
            <a:off x="6383338" y="6446838"/>
            <a:ext cx="5175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Disk</a:t>
            </a:r>
          </a:p>
        </p:txBody>
      </p:sp>
      <p:sp>
        <p:nvSpPr>
          <p:cNvPr id="14" name="Trapezoid 13"/>
          <p:cNvSpPr/>
          <p:nvPr/>
        </p:nvSpPr>
        <p:spPr>
          <a:xfrm rot="16200000">
            <a:off x="6273006" y="2413794"/>
            <a:ext cx="744538" cy="2381250"/>
          </a:xfrm>
          <a:prstGeom prst="trapezoid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Trapezoid 9"/>
          <p:cNvSpPr/>
          <p:nvPr/>
        </p:nvSpPr>
        <p:spPr>
          <a:xfrm rot="16200000">
            <a:off x="6276181" y="3161507"/>
            <a:ext cx="744537" cy="2381250"/>
          </a:xfrm>
          <a:prstGeom prst="trapezoid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Trapezoid 10"/>
          <p:cNvSpPr/>
          <p:nvPr/>
        </p:nvSpPr>
        <p:spPr>
          <a:xfrm rot="16200000">
            <a:off x="6258719" y="3909219"/>
            <a:ext cx="744538" cy="2381250"/>
          </a:xfrm>
          <a:prstGeom prst="trapezoid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Trapezoid 11"/>
          <p:cNvSpPr/>
          <p:nvPr/>
        </p:nvSpPr>
        <p:spPr>
          <a:xfrm rot="16200000">
            <a:off x="2328069" y="2020094"/>
            <a:ext cx="744538" cy="2381250"/>
          </a:xfrm>
          <a:prstGeom prst="trapezoid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0186" name="TextBox 12"/>
          <p:cNvSpPr txBox="1">
            <a:spLocks noChangeArrowheads="1"/>
          </p:cNvSpPr>
          <p:nvPr/>
        </p:nvSpPr>
        <p:spPr bwMode="auto">
          <a:xfrm>
            <a:off x="468313" y="414338"/>
            <a:ext cx="16652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First Phase</a:t>
            </a:r>
          </a:p>
        </p:txBody>
      </p:sp>
      <p:sp>
        <p:nvSpPr>
          <p:cNvPr id="50187" name="Rectangle 12"/>
          <p:cNvSpPr>
            <a:spLocks noChangeArrowheads="1"/>
          </p:cNvSpPr>
          <p:nvPr/>
        </p:nvSpPr>
        <p:spPr bwMode="auto">
          <a:xfrm>
            <a:off x="330200" y="6138863"/>
            <a:ext cx="44243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FFC000"/>
                </a:solidFill>
                <a:ea typeface="宋体" panose="02010600030101010101" pitchFamily="2" charset="-122"/>
              </a:rPr>
              <a:t>Two-phase Multiway MergeSort</a:t>
            </a:r>
            <a:endParaRPr lang="en-US" altLang="en-US" sz="240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2.96296E-6 L 0.42917 0.3937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458" y="196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80038" y="255588"/>
            <a:ext cx="2530475" cy="62087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435100" y="2786063"/>
            <a:ext cx="2530475" cy="83978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2228" name="TextBox 5"/>
          <p:cNvSpPr txBox="1">
            <a:spLocks noChangeArrowheads="1"/>
          </p:cNvSpPr>
          <p:nvPr/>
        </p:nvSpPr>
        <p:spPr bwMode="auto">
          <a:xfrm>
            <a:off x="2062163" y="3763963"/>
            <a:ext cx="12620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Main memory</a:t>
            </a:r>
          </a:p>
        </p:txBody>
      </p:sp>
      <p:sp>
        <p:nvSpPr>
          <p:cNvPr id="52229" name="TextBox 6"/>
          <p:cNvSpPr txBox="1">
            <a:spLocks noChangeArrowheads="1"/>
          </p:cNvSpPr>
          <p:nvPr/>
        </p:nvSpPr>
        <p:spPr bwMode="auto">
          <a:xfrm>
            <a:off x="6383338" y="6446838"/>
            <a:ext cx="5175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Disk</a:t>
            </a:r>
          </a:p>
        </p:txBody>
      </p:sp>
      <p:sp>
        <p:nvSpPr>
          <p:cNvPr id="15" name="Freeform 14"/>
          <p:cNvSpPr/>
          <p:nvPr/>
        </p:nvSpPr>
        <p:spPr>
          <a:xfrm>
            <a:off x="7235825" y="3244850"/>
            <a:ext cx="590550" cy="719138"/>
          </a:xfrm>
          <a:custGeom>
            <a:avLst/>
            <a:gdLst>
              <a:gd name="connsiteX0" fmla="*/ 0 w 590550"/>
              <a:gd name="connsiteY0" fmla="*/ 47625 h 719137"/>
              <a:gd name="connsiteX1" fmla="*/ 585788 w 590550"/>
              <a:gd name="connsiteY1" fmla="*/ 0 h 719137"/>
              <a:gd name="connsiteX2" fmla="*/ 590550 w 590550"/>
              <a:gd name="connsiteY2" fmla="*/ 719137 h 719137"/>
              <a:gd name="connsiteX3" fmla="*/ 23813 w 590550"/>
              <a:gd name="connsiteY3" fmla="*/ 676275 h 719137"/>
              <a:gd name="connsiteX4" fmla="*/ 0 w 590550"/>
              <a:gd name="connsiteY4" fmla="*/ 47625 h 71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719137">
                <a:moveTo>
                  <a:pt x="0" y="47625"/>
                </a:moveTo>
                <a:lnTo>
                  <a:pt x="585788" y="0"/>
                </a:lnTo>
                <a:cubicBezTo>
                  <a:pt x="587375" y="239712"/>
                  <a:pt x="588963" y="479425"/>
                  <a:pt x="590550" y="719137"/>
                </a:cubicBezTo>
                <a:lnTo>
                  <a:pt x="23813" y="676275"/>
                </a:lnTo>
                <a:lnTo>
                  <a:pt x="0" y="47625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" name="Freeform 15"/>
          <p:cNvSpPr/>
          <p:nvPr/>
        </p:nvSpPr>
        <p:spPr>
          <a:xfrm>
            <a:off x="6678613" y="3292475"/>
            <a:ext cx="614362" cy="633413"/>
          </a:xfrm>
          <a:custGeom>
            <a:avLst/>
            <a:gdLst>
              <a:gd name="connsiteX0" fmla="*/ 557212 w 590550"/>
              <a:gd name="connsiteY0" fmla="*/ 0 h 633413"/>
              <a:gd name="connsiteX1" fmla="*/ 0 w 590550"/>
              <a:gd name="connsiteY1" fmla="*/ 47625 h 633413"/>
              <a:gd name="connsiteX2" fmla="*/ 9525 w 590550"/>
              <a:gd name="connsiteY2" fmla="*/ 581025 h 633413"/>
              <a:gd name="connsiteX3" fmla="*/ 590550 w 590550"/>
              <a:gd name="connsiteY3" fmla="*/ 633413 h 633413"/>
              <a:gd name="connsiteX4" fmla="*/ 557212 w 590550"/>
              <a:gd name="connsiteY4" fmla="*/ 0 h 633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633413">
                <a:moveTo>
                  <a:pt x="557212" y="0"/>
                </a:moveTo>
                <a:lnTo>
                  <a:pt x="0" y="47625"/>
                </a:lnTo>
                <a:lnTo>
                  <a:pt x="9525" y="581025"/>
                </a:lnTo>
                <a:lnTo>
                  <a:pt x="590550" y="633413"/>
                </a:lnTo>
                <a:lnTo>
                  <a:pt x="557212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" name="Freeform 16"/>
          <p:cNvSpPr/>
          <p:nvPr/>
        </p:nvSpPr>
        <p:spPr>
          <a:xfrm>
            <a:off x="6116638" y="3335338"/>
            <a:ext cx="595312" cy="542925"/>
          </a:xfrm>
          <a:custGeom>
            <a:avLst/>
            <a:gdLst>
              <a:gd name="connsiteX0" fmla="*/ 561975 w 571500"/>
              <a:gd name="connsiteY0" fmla="*/ 0 h 542925"/>
              <a:gd name="connsiteX1" fmla="*/ 571500 w 571500"/>
              <a:gd name="connsiteY1" fmla="*/ 542925 h 542925"/>
              <a:gd name="connsiteX2" fmla="*/ 0 w 571500"/>
              <a:gd name="connsiteY2" fmla="*/ 490538 h 542925"/>
              <a:gd name="connsiteX3" fmla="*/ 0 w 571500"/>
              <a:gd name="connsiteY3" fmla="*/ 42863 h 542925"/>
              <a:gd name="connsiteX4" fmla="*/ 561975 w 571500"/>
              <a:gd name="connsiteY4" fmla="*/ 0 h 542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1500" h="542925">
                <a:moveTo>
                  <a:pt x="561975" y="0"/>
                </a:moveTo>
                <a:lnTo>
                  <a:pt x="571500" y="542925"/>
                </a:lnTo>
                <a:lnTo>
                  <a:pt x="0" y="490538"/>
                </a:lnTo>
                <a:lnTo>
                  <a:pt x="0" y="42863"/>
                </a:lnTo>
                <a:lnTo>
                  <a:pt x="561975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" name="Freeform 17"/>
          <p:cNvSpPr/>
          <p:nvPr/>
        </p:nvSpPr>
        <p:spPr>
          <a:xfrm>
            <a:off x="5464175" y="3368675"/>
            <a:ext cx="671513" cy="461963"/>
          </a:xfrm>
          <a:custGeom>
            <a:avLst/>
            <a:gdLst>
              <a:gd name="connsiteX0" fmla="*/ 647700 w 652463"/>
              <a:gd name="connsiteY0" fmla="*/ 0 h 461962"/>
              <a:gd name="connsiteX1" fmla="*/ 652463 w 652463"/>
              <a:gd name="connsiteY1" fmla="*/ 461962 h 461962"/>
              <a:gd name="connsiteX2" fmla="*/ 0 w 652463"/>
              <a:gd name="connsiteY2" fmla="*/ 419100 h 461962"/>
              <a:gd name="connsiteX3" fmla="*/ 4763 w 652463"/>
              <a:gd name="connsiteY3" fmla="*/ 52387 h 461962"/>
              <a:gd name="connsiteX4" fmla="*/ 647700 w 652463"/>
              <a:gd name="connsiteY4" fmla="*/ 0 h 461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2463" h="461962">
                <a:moveTo>
                  <a:pt x="647700" y="0"/>
                </a:moveTo>
                <a:cubicBezTo>
                  <a:pt x="649288" y="153987"/>
                  <a:pt x="650875" y="307975"/>
                  <a:pt x="652463" y="461962"/>
                </a:cubicBezTo>
                <a:lnTo>
                  <a:pt x="0" y="419100"/>
                </a:lnTo>
                <a:cubicBezTo>
                  <a:pt x="1588" y="296862"/>
                  <a:pt x="3175" y="174625"/>
                  <a:pt x="4763" y="52387"/>
                </a:cubicBezTo>
                <a:lnTo>
                  <a:pt x="647700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0" name="Freeform 19"/>
          <p:cNvSpPr/>
          <p:nvPr/>
        </p:nvSpPr>
        <p:spPr>
          <a:xfrm>
            <a:off x="7239000" y="3992563"/>
            <a:ext cx="590550" cy="719137"/>
          </a:xfrm>
          <a:custGeom>
            <a:avLst/>
            <a:gdLst>
              <a:gd name="connsiteX0" fmla="*/ 0 w 590550"/>
              <a:gd name="connsiteY0" fmla="*/ 47625 h 719137"/>
              <a:gd name="connsiteX1" fmla="*/ 585788 w 590550"/>
              <a:gd name="connsiteY1" fmla="*/ 0 h 719137"/>
              <a:gd name="connsiteX2" fmla="*/ 590550 w 590550"/>
              <a:gd name="connsiteY2" fmla="*/ 719137 h 719137"/>
              <a:gd name="connsiteX3" fmla="*/ 23813 w 590550"/>
              <a:gd name="connsiteY3" fmla="*/ 676275 h 719137"/>
              <a:gd name="connsiteX4" fmla="*/ 0 w 590550"/>
              <a:gd name="connsiteY4" fmla="*/ 47625 h 71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719137">
                <a:moveTo>
                  <a:pt x="0" y="47625"/>
                </a:moveTo>
                <a:lnTo>
                  <a:pt x="585788" y="0"/>
                </a:lnTo>
                <a:cubicBezTo>
                  <a:pt x="587375" y="239712"/>
                  <a:pt x="588963" y="479425"/>
                  <a:pt x="590550" y="719137"/>
                </a:cubicBezTo>
                <a:lnTo>
                  <a:pt x="23813" y="676275"/>
                </a:lnTo>
                <a:lnTo>
                  <a:pt x="0" y="47625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1" name="Freeform 20"/>
          <p:cNvSpPr/>
          <p:nvPr/>
        </p:nvSpPr>
        <p:spPr>
          <a:xfrm>
            <a:off x="6681788" y="4040188"/>
            <a:ext cx="614362" cy="633412"/>
          </a:xfrm>
          <a:custGeom>
            <a:avLst/>
            <a:gdLst>
              <a:gd name="connsiteX0" fmla="*/ 557212 w 590550"/>
              <a:gd name="connsiteY0" fmla="*/ 0 h 633413"/>
              <a:gd name="connsiteX1" fmla="*/ 0 w 590550"/>
              <a:gd name="connsiteY1" fmla="*/ 47625 h 633413"/>
              <a:gd name="connsiteX2" fmla="*/ 9525 w 590550"/>
              <a:gd name="connsiteY2" fmla="*/ 581025 h 633413"/>
              <a:gd name="connsiteX3" fmla="*/ 590550 w 590550"/>
              <a:gd name="connsiteY3" fmla="*/ 633413 h 633413"/>
              <a:gd name="connsiteX4" fmla="*/ 557212 w 590550"/>
              <a:gd name="connsiteY4" fmla="*/ 0 h 633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633413">
                <a:moveTo>
                  <a:pt x="557212" y="0"/>
                </a:moveTo>
                <a:lnTo>
                  <a:pt x="0" y="47625"/>
                </a:lnTo>
                <a:lnTo>
                  <a:pt x="9525" y="581025"/>
                </a:lnTo>
                <a:lnTo>
                  <a:pt x="590550" y="633413"/>
                </a:lnTo>
                <a:lnTo>
                  <a:pt x="557212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Freeform 21"/>
          <p:cNvSpPr/>
          <p:nvPr/>
        </p:nvSpPr>
        <p:spPr>
          <a:xfrm>
            <a:off x="6119813" y="4083050"/>
            <a:ext cx="595312" cy="542925"/>
          </a:xfrm>
          <a:custGeom>
            <a:avLst/>
            <a:gdLst>
              <a:gd name="connsiteX0" fmla="*/ 561975 w 571500"/>
              <a:gd name="connsiteY0" fmla="*/ 0 h 542925"/>
              <a:gd name="connsiteX1" fmla="*/ 571500 w 571500"/>
              <a:gd name="connsiteY1" fmla="*/ 542925 h 542925"/>
              <a:gd name="connsiteX2" fmla="*/ 0 w 571500"/>
              <a:gd name="connsiteY2" fmla="*/ 490538 h 542925"/>
              <a:gd name="connsiteX3" fmla="*/ 0 w 571500"/>
              <a:gd name="connsiteY3" fmla="*/ 42863 h 542925"/>
              <a:gd name="connsiteX4" fmla="*/ 561975 w 571500"/>
              <a:gd name="connsiteY4" fmla="*/ 0 h 542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1500" h="542925">
                <a:moveTo>
                  <a:pt x="561975" y="0"/>
                </a:moveTo>
                <a:lnTo>
                  <a:pt x="571500" y="542925"/>
                </a:lnTo>
                <a:lnTo>
                  <a:pt x="0" y="490538"/>
                </a:lnTo>
                <a:lnTo>
                  <a:pt x="0" y="42863"/>
                </a:lnTo>
                <a:lnTo>
                  <a:pt x="561975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3" name="Freeform 22"/>
          <p:cNvSpPr/>
          <p:nvPr/>
        </p:nvSpPr>
        <p:spPr>
          <a:xfrm>
            <a:off x="5467350" y="4116388"/>
            <a:ext cx="671513" cy="461962"/>
          </a:xfrm>
          <a:custGeom>
            <a:avLst/>
            <a:gdLst>
              <a:gd name="connsiteX0" fmla="*/ 647700 w 652463"/>
              <a:gd name="connsiteY0" fmla="*/ 0 h 461962"/>
              <a:gd name="connsiteX1" fmla="*/ 652463 w 652463"/>
              <a:gd name="connsiteY1" fmla="*/ 461962 h 461962"/>
              <a:gd name="connsiteX2" fmla="*/ 0 w 652463"/>
              <a:gd name="connsiteY2" fmla="*/ 419100 h 461962"/>
              <a:gd name="connsiteX3" fmla="*/ 4763 w 652463"/>
              <a:gd name="connsiteY3" fmla="*/ 52387 h 461962"/>
              <a:gd name="connsiteX4" fmla="*/ 647700 w 652463"/>
              <a:gd name="connsiteY4" fmla="*/ 0 h 461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2463" h="461962">
                <a:moveTo>
                  <a:pt x="647700" y="0"/>
                </a:moveTo>
                <a:cubicBezTo>
                  <a:pt x="649288" y="153987"/>
                  <a:pt x="650875" y="307975"/>
                  <a:pt x="652463" y="461962"/>
                </a:cubicBezTo>
                <a:lnTo>
                  <a:pt x="0" y="419100"/>
                </a:lnTo>
                <a:cubicBezTo>
                  <a:pt x="1588" y="296862"/>
                  <a:pt x="3175" y="174625"/>
                  <a:pt x="4763" y="52387"/>
                </a:cubicBezTo>
                <a:lnTo>
                  <a:pt x="647700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5" name="Freeform 24"/>
          <p:cNvSpPr/>
          <p:nvPr/>
        </p:nvSpPr>
        <p:spPr>
          <a:xfrm>
            <a:off x="7210425" y="4760913"/>
            <a:ext cx="590550" cy="719137"/>
          </a:xfrm>
          <a:custGeom>
            <a:avLst/>
            <a:gdLst>
              <a:gd name="connsiteX0" fmla="*/ 0 w 590550"/>
              <a:gd name="connsiteY0" fmla="*/ 47625 h 719137"/>
              <a:gd name="connsiteX1" fmla="*/ 585788 w 590550"/>
              <a:gd name="connsiteY1" fmla="*/ 0 h 719137"/>
              <a:gd name="connsiteX2" fmla="*/ 590550 w 590550"/>
              <a:gd name="connsiteY2" fmla="*/ 719137 h 719137"/>
              <a:gd name="connsiteX3" fmla="*/ 23813 w 590550"/>
              <a:gd name="connsiteY3" fmla="*/ 676275 h 719137"/>
              <a:gd name="connsiteX4" fmla="*/ 0 w 590550"/>
              <a:gd name="connsiteY4" fmla="*/ 47625 h 71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719137">
                <a:moveTo>
                  <a:pt x="0" y="47625"/>
                </a:moveTo>
                <a:lnTo>
                  <a:pt x="585788" y="0"/>
                </a:lnTo>
                <a:cubicBezTo>
                  <a:pt x="587375" y="239712"/>
                  <a:pt x="588963" y="479425"/>
                  <a:pt x="590550" y="719137"/>
                </a:cubicBezTo>
                <a:lnTo>
                  <a:pt x="23813" y="676275"/>
                </a:lnTo>
                <a:lnTo>
                  <a:pt x="0" y="47625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Freeform 25"/>
          <p:cNvSpPr/>
          <p:nvPr/>
        </p:nvSpPr>
        <p:spPr>
          <a:xfrm>
            <a:off x="6653213" y="4808538"/>
            <a:ext cx="614362" cy="633412"/>
          </a:xfrm>
          <a:custGeom>
            <a:avLst/>
            <a:gdLst>
              <a:gd name="connsiteX0" fmla="*/ 557212 w 590550"/>
              <a:gd name="connsiteY0" fmla="*/ 0 h 633413"/>
              <a:gd name="connsiteX1" fmla="*/ 0 w 590550"/>
              <a:gd name="connsiteY1" fmla="*/ 47625 h 633413"/>
              <a:gd name="connsiteX2" fmla="*/ 9525 w 590550"/>
              <a:gd name="connsiteY2" fmla="*/ 581025 h 633413"/>
              <a:gd name="connsiteX3" fmla="*/ 590550 w 590550"/>
              <a:gd name="connsiteY3" fmla="*/ 633413 h 633413"/>
              <a:gd name="connsiteX4" fmla="*/ 557212 w 590550"/>
              <a:gd name="connsiteY4" fmla="*/ 0 h 633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633413">
                <a:moveTo>
                  <a:pt x="557212" y="0"/>
                </a:moveTo>
                <a:lnTo>
                  <a:pt x="0" y="47625"/>
                </a:lnTo>
                <a:lnTo>
                  <a:pt x="9525" y="581025"/>
                </a:lnTo>
                <a:lnTo>
                  <a:pt x="590550" y="633413"/>
                </a:lnTo>
                <a:lnTo>
                  <a:pt x="557212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7" name="Freeform 26"/>
          <p:cNvSpPr/>
          <p:nvPr/>
        </p:nvSpPr>
        <p:spPr>
          <a:xfrm>
            <a:off x="6091238" y="4851400"/>
            <a:ext cx="595312" cy="542925"/>
          </a:xfrm>
          <a:custGeom>
            <a:avLst/>
            <a:gdLst>
              <a:gd name="connsiteX0" fmla="*/ 561975 w 571500"/>
              <a:gd name="connsiteY0" fmla="*/ 0 h 542925"/>
              <a:gd name="connsiteX1" fmla="*/ 571500 w 571500"/>
              <a:gd name="connsiteY1" fmla="*/ 542925 h 542925"/>
              <a:gd name="connsiteX2" fmla="*/ 0 w 571500"/>
              <a:gd name="connsiteY2" fmla="*/ 490538 h 542925"/>
              <a:gd name="connsiteX3" fmla="*/ 0 w 571500"/>
              <a:gd name="connsiteY3" fmla="*/ 42863 h 542925"/>
              <a:gd name="connsiteX4" fmla="*/ 561975 w 571500"/>
              <a:gd name="connsiteY4" fmla="*/ 0 h 542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1500" h="542925">
                <a:moveTo>
                  <a:pt x="561975" y="0"/>
                </a:moveTo>
                <a:lnTo>
                  <a:pt x="571500" y="542925"/>
                </a:lnTo>
                <a:lnTo>
                  <a:pt x="0" y="490538"/>
                </a:lnTo>
                <a:lnTo>
                  <a:pt x="0" y="42863"/>
                </a:lnTo>
                <a:lnTo>
                  <a:pt x="561975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8" name="Freeform 27"/>
          <p:cNvSpPr/>
          <p:nvPr/>
        </p:nvSpPr>
        <p:spPr>
          <a:xfrm>
            <a:off x="5438775" y="4884738"/>
            <a:ext cx="671513" cy="461962"/>
          </a:xfrm>
          <a:custGeom>
            <a:avLst/>
            <a:gdLst>
              <a:gd name="connsiteX0" fmla="*/ 647700 w 652463"/>
              <a:gd name="connsiteY0" fmla="*/ 0 h 461962"/>
              <a:gd name="connsiteX1" fmla="*/ 652463 w 652463"/>
              <a:gd name="connsiteY1" fmla="*/ 461962 h 461962"/>
              <a:gd name="connsiteX2" fmla="*/ 0 w 652463"/>
              <a:gd name="connsiteY2" fmla="*/ 419100 h 461962"/>
              <a:gd name="connsiteX3" fmla="*/ 4763 w 652463"/>
              <a:gd name="connsiteY3" fmla="*/ 52387 h 461962"/>
              <a:gd name="connsiteX4" fmla="*/ 647700 w 652463"/>
              <a:gd name="connsiteY4" fmla="*/ 0 h 461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2463" h="461962">
                <a:moveTo>
                  <a:pt x="647700" y="0"/>
                </a:moveTo>
                <a:cubicBezTo>
                  <a:pt x="649288" y="153987"/>
                  <a:pt x="650875" y="307975"/>
                  <a:pt x="652463" y="461962"/>
                </a:cubicBezTo>
                <a:lnTo>
                  <a:pt x="0" y="419100"/>
                </a:lnTo>
                <a:cubicBezTo>
                  <a:pt x="1588" y="296862"/>
                  <a:pt x="3175" y="174625"/>
                  <a:pt x="4763" y="52387"/>
                </a:cubicBezTo>
                <a:lnTo>
                  <a:pt x="647700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0" name="Freeform 29"/>
          <p:cNvSpPr/>
          <p:nvPr/>
        </p:nvSpPr>
        <p:spPr>
          <a:xfrm>
            <a:off x="7224713" y="5530850"/>
            <a:ext cx="590550" cy="719138"/>
          </a:xfrm>
          <a:custGeom>
            <a:avLst/>
            <a:gdLst>
              <a:gd name="connsiteX0" fmla="*/ 0 w 590550"/>
              <a:gd name="connsiteY0" fmla="*/ 47625 h 719137"/>
              <a:gd name="connsiteX1" fmla="*/ 585788 w 590550"/>
              <a:gd name="connsiteY1" fmla="*/ 0 h 719137"/>
              <a:gd name="connsiteX2" fmla="*/ 590550 w 590550"/>
              <a:gd name="connsiteY2" fmla="*/ 719137 h 719137"/>
              <a:gd name="connsiteX3" fmla="*/ 23813 w 590550"/>
              <a:gd name="connsiteY3" fmla="*/ 676275 h 719137"/>
              <a:gd name="connsiteX4" fmla="*/ 0 w 590550"/>
              <a:gd name="connsiteY4" fmla="*/ 47625 h 71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719137">
                <a:moveTo>
                  <a:pt x="0" y="47625"/>
                </a:moveTo>
                <a:lnTo>
                  <a:pt x="585788" y="0"/>
                </a:lnTo>
                <a:cubicBezTo>
                  <a:pt x="587375" y="239712"/>
                  <a:pt x="588963" y="479425"/>
                  <a:pt x="590550" y="719137"/>
                </a:cubicBezTo>
                <a:lnTo>
                  <a:pt x="23813" y="676275"/>
                </a:lnTo>
                <a:lnTo>
                  <a:pt x="0" y="47625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1" name="Freeform 30"/>
          <p:cNvSpPr/>
          <p:nvPr/>
        </p:nvSpPr>
        <p:spPr>
          <a:xfrm>
            <a:off x="6667500" y="5578475"/>
            <a:ext cx="614363" cy="633413"/>
          </a:xfrm>
          <a:custGeom>
            <a:avLst/>
            <a:gdLst>
              <a:gd name="connsiteX0" fmla="*/ 557212 w 590550"/>
              <a:gd name="connsiteY0" fmla="*/ 0 h 633413"/>
              <a:gd name="connsiteX1" fmla="*/ 0 w 590550"/>
              <a:gd name="connsiteY1" fmla="*/ 47625 h 633413"/>
              <a:gd name="connsiteX2" fmla="*/ 9525 w 590550"/>
              <a:gd name="connsiteY2" fmla="*/ 581025 h 633413"/>
              <a:gd name="connsiteX3" fmla="*/ 590550 w 590550"/>
              <a:gd name="connsiteY3" fmla="*/ 633413 h 633413"/>
              <a:gd name="connsiteX4" fmla="*/ 557212 w 590550"/>
              <a:gd name="connsiteY4" fmla="*/ 0 h 633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633413">
                <a:moveTo>
                  <a:pt x="557212" y="0"/>
                </a:moveTo>
                <a:lnTo>
                  <a:pt x="0" y="47625"/>
                </a:lnTo>
                <a:lnTo>
                  <a:pt x="9525" y="581025"/>
                </a:lnTo>
                <a:lnTo>
                  <a:pt x="590550" y="633413"/>
                </a:lnTo>
                <a:lnTo>
                  <a:pt x="557212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2" name="Freeform 31"/>
          <p:cNvSpPr/>
          <p:nvPr/>
        </p:nvSpPr>
        <p:spPr>
          <a:xfrm>
            <a:off x="6105525" y="5621338"/>
            <a:ext cx="595313" cy="542925"/>
          </a:xfrm>
          <a:custGeom>
            <a:avLst/>
            <a:gdLst>
              <a:gd name="connsiteX0" fmla="*/ 561975 w 571500"/>
              <a:gd name="connsiteY0" fmla="*/ 0 h 542925"/>
              <a:gd name="connsiteX1" fmla="*/ 571500 w 571500"/>
              <a:gd name="connsiteY1" fmla="*/ 542925 h 542925"/>
              <a:gd name="connsiteX2" fmla="*/ 0 w 571500"/>
              <a:gd name="connsiteY2" fmla="*/ 490538 h 542925"/>
              <a:gd name="connsiteX3" fmla="*/ 0 w 571500"/>
              <a:gd name="connsiteY3" fmla="*/ 42863 h 542925"/>
              <a:gd name="connsiteX4" fmla="*/ 561975 w 571500"/>
              <a:gd name="connsiteY4" fmla="*/ 0 h 542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1500" h="542925">
                <a:moveTo>
                  <a:pt x="561975" y="0"/>
                </a:moveTo>
                <a:lnTo>
                  <a:pt x="571500" y="542925"/>
                </a:lnTo>
                <a:lnTo>
                  <a:pt x="0" y="490538"/>
                </a:lnTo>
                <a:lnTo>
                  <a:pt x="0" y="42863"/>
                </a:lnTo>
                <a:lnTo>
                  <a:pt x="561975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3" name="Freeform 32"/>
          <p:cNvSpPr/>
          <p:nvPr/>
        </p:nvSpPr>
        <p:spPr>
          <a:xfrm>
            <a:off x="5453063" y="5654675"/>
            <a:ext cx="671512" cy="461963"/>
          </a:xfrm>
          <a:custGeom>
            <a:avLst/>
            <a:gdLst>
              <a:gd name="connsiteX0" fmla="*/ 647700 w 652463"/>
              <a:gd name="connsiteY0" fmla="*/ 0 h 461962"/>
              <a:gd name="connsiteX1" fmla="*/ 652463 w 652463"/>
              <a:gd name="connsiteY1" fmla="*/ 461962 h 461962"/>
              <a:gd name="connsiteX2" fmla="*/ 0 w 652463"/>
              <a:gd name="connsiteY2" fmla="*/ 419100 h 461962"/>
              <a:gd name="connsiteX3" fmla="*/ 4763 w 652463"/>
              <a:gd name="connsiteY3" fmla="*/ 52387 h 461962"/>
              <a:gd name="connsiteX4" fmla="*/ 647700 w 652463"/>
              <a:gd name="connsiteY4" fmla="*/ 0 h 461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2463" h="461962">
                <a:moveTo>
                  <a:pt x="647700" y="0"/>
                </a:moveTo>
                <a:cubicBezTo>
                  <a:pt x="649288" y="153987"/>
                  <a:pt x="650875" y="307975"/>
                  <a:pt x="652463" y="461962"/>
                </a:cubicBezTo>
                <a:lnTo>
                  <a:pt x="0" y="419100"/>
                </a:lnTo>
                <a:cubicBezTo>
                  <a:pt x="1588" y="296862"/>
                  <a:pt x="3175" y="174625"/>
                  <a:pt x="4763" y="52387"/>
                </a:cubicBezTo>
                <a:lnTo>
                  <a:pt x="647700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2246" name="TextBox 23"/>
          <p:cNvSpPr txBox="1">
            <a:spLocks noChangeArrowheads="1"/>
          </p:cNvSpPr>
          <p:nvPr/>
        </p:nvSpPr>
        <p:spPr bwMode="auto">
          <a:xfrm>
            <a:off x="468313" y="414338"/>
            <a:ext cx="20685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FF00"/>
                </a:solidFill>
              </a:rPr>
              <a:t>Second Phase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80038" y="255588"/>
            <a:ext cx="2530475" cy="62087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435100" y="2786063"/>
            <a:ext cx="2530475" cy="83978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4276" name="TextBox 5"/>
          <p:cNvSpPr txBox="1">
            <a:spLocks noChangeArrowheads="1"/>
          </p:cNvSpPr>
          <p:nvPr/>
        </p:nvSpPr>
        <p:spPr bwMode="auto">
          <a:xfrm>
            <a:off x="2062163" y="3763963"/>
            <a:ext cx="12620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Main memory</a:t>
            </a:r>
          </a:p>
        </p:txBody>
      </p:sp>
      <p:sp>
        <p:nvSpPr>
          <p:cNvPr id="54277" name="TextBox 6"/>
          <p:cNvSpPr txBox="1">
            <a:spLocks noChangeArrowheads="1"/>
          </p:cNvSpPr>
          <p:nvPr/>
        </p:nvSpPr>
        <p:spPr bwMode="auto">
          <a:xfrm>
            <a:off x="6383338" y="6446838"/>
            <a:ext cx="5175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Disk</a:t>
            </a:r>
          </a:p>
        </p:txBody>
      </p:sp>
      <p:sp>
        <p:nvSpPr>
          <p:cNvPr id="15" name="Freeform 14"/>
          <p:cNvSpPr/>
          <p:nvPr/>
        </p:nvSpPr>
        <p:spPr>
          <a:xfrm>
            <a:off x="7235825" y="3244850"/>
            <a:ext cx="590550" cy="719138"/>
          </a:xfrm>
          <a:custGeom>
            <a:avLst/>
            <a:gdLst>
              <a:gd name="connsiteX0" fmla="*/ 0 w 590550"/>
              <a:gd name="connsiteY0" fmla="*/ 47625 h 719137"/>
              <a:gd name="connsiteX1" fmla="*/ 585788 w 590550"/>
              <a:gd name="connsiteY1" fmla="*/ 0 h 719137"/>
              <a:gd name="connsiteX2" fmla="*/ 590550 w 590550"/>
              <a:gd name="connsiteY2" fmla="*/ 719137 h 719137"/>
              <a:gd name="connsiteX3" fmla="*/ 23813 w 590550"/>
              <a:gd name="connsiteY3" fmla="*/ 676275 h 719137"/>
              <a:gd name="connsiteX4" fmla="*/ 0 w 590550"/>
              <a:gd name="connsiteY4" fmla="*/ 47625 h 71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719137">
                <a:moveTo>
                  <a:pt x="0" y="47625"/>
                </a:moveTo>
                <a:lnTo>
                  <a:pt x="585788" y="0"/>
                </a:lnTo>
                <a:cubicBezTo>
                  <a:pt x="587375" y="239712"/>
                  <a:pt x="588963" y="479425"/>
                  <a:pt x="590550" y="719137"/>
                </a:cubicBezTo>
                <a:lnTo>
                  <a:pt x="23813" y="676275"/>
                </a:lnTo>
                <a:lnTo>
                  <a:pt x="0" y="47625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" name="Freeform 15"/>
          <p:cNvSpPr/>
          <p:nvPr/>
        </p:nvSpPr>
        <p:spPr>
          <a:xfrm>
            <a:off x="6678613" y="3292475"/>
            <a:ext cx="614362" cy="633413"/>
          </a:xfrm>
          <a:custGeom>
            <a:avLst/>
            <a:gdLst>
              <a:gd name="connsiteX0" fmla="*/ 557212 w 590550"/>
              <a:gd name="connsiteY0" fmla="*/ 0 h 633413"/>
              <a:gd name="connsiteX1" fmla="*/ 0 w 590550"/>
              <a:gd name="connsiteY1" fmla="*/ 47625 h 633413"/>
              <a:gd name="connsiteX2" fmla="*/ 9525 w 590550"/>
              <a:gd name="connsiteY2" fmla="*/ 581025 h 633413"/>
              <a:gd name="connsiteX3" fmla="*/ 590550 w 590550"/>
              <a:gd name="connsiteY3" fmla="*/ 633413 h 633413"/>
              <a:gd name="connsiteX4" fmla="*/ 557212 w 590550"/>
              <a:gd name="connsiteY4" fmla="*/ 0 h 633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633413">
                <a:moveTo>
                  <a:pt x="557212" y="0"/>
                </a:moveTo>
                <a:lnTo>
                  <a:pt x="0" y="47625"/>
                </a:lnTo>
                <a:lnTo>
                  <a:pt x="9525" y="581025"/>
                </a:lnTo>
                <a:lnTo>
                  <a:pt x="590550" y="633413"/>
                </a:lnTo>
                <a:lnTo>
                  <a:pt x="557212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" name="Freeform 16"/>
          <p:cNvSpPr/>
          <p:nvPr/>
        </p:nvSpPr>
        <p:spPr>
          <a:xfrm>
            <a:off x="6116638" y="3335338"/>
            <a:ext cx="595312" cy="542925"/>
          </a:xfrm>
          <a:custGeom>
            <a:avLst/>
            <a:gdLst>
              <a:gd name="connsiteX0" fmla="*/ 561975 w 571500"/>
              <a:gd name="connsiteY0" fmla="*/ 0 h 542925"/>
              <a:gd name="connsiteX1" fmla="*/ 571500 w 571500"/>
              <a:gd name="connsiteY1" fmla="*/ 542925 h 542925"/>
              <a:gd name="connsiteX2" fmla="*/ 0 w 571500"/>
              <a:gd name="connsiteY2" fmla="*/ 490538 h 542925"/>
              <a:gd name="connsiteX3" fmla="*/ 0 w 571500"/>
              <a:gd name="connsiteY3" fmla="*/ 42863 h 542925"/>
              <a:gd name="connsiteX4" fmla="*/ 561975 w 571500"/>
              <a:gd name="connsiteY4" fmla="*/ 0 h 542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1500" h="542925">
                <a:moveTo>
                  <a:pt x="561975" y="0"/>
                </a:moveTo>
                <a:lnTo>
                  <a:pt x="571500" y="542925"/>
                </a:lnTo>
                <a:lnTo>
                  <a:pt x="0" y="490538"/>
                </a:lnTo>
                <a:lnTo>
                  <a:pt x="0" y="42863"/>
                </a:lnTo>
                <a:lnTo>
                  <a:pt x="561975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" name="Freeform 17"/>
          <p:cNvSpPr/>
          <p:nvPr/>
        </p:nvSpPr>
        <p:spPr>
          <a:xfrm>
            <a:off x="5464175" y="3368675"/>
            <a:ext cx="671513" cy="461963"/>
          </a:xfrm>
          <a:custGeom>
            <a:avLst/>
            <a:gdLst>
              <a:gd name="connsiteX0" fmla="*/ 647700 w 652463"/>
              <a:gd name="connsiteY0" fmla="*/ 0 h 461962"/>
              <a:gd name="connsiteX1" fmla="*/ 652463 w 652463"/>
              <a:gd name="connsiteY1" fmla="*/ 461962 h 461962"/>
              <a:gd name="connsiteX2" fmla="*/ 0 w 652463"/>
              <a:gd name="connsiteY2" fmla="*/ 419100 h 461962"/>
              <a:gd name="connsiteX3" fmla="*/ 4763 w 652463"/>
              <a:gd name="connsiteY3" fmla="*/ 52387 h 461962"/>
              <a:gd name="connsiteX4" fmla="*/ 647700 w 652463"/>
              <a:gd name="connsiteY4" fmla="*/ 0 h 461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2463" h="461962">
                <a:moveTo>
                  <a:pt x="647700" y="0"/>
                </a:moveTo>
                <a:cubicBezTo>
                  <a:pt x="649288" y="153987"/>
                  <a:pt x="650875" y="307975"/>
                  <a:pt x="652463" y="461962"/>
                </a:cubicBezTo>
                <a:lnTo>
                  <a:pt x="0" y="419100"/>
                </a:lnTo>
                <a:cubicBezTo>
                  <a:pt x="1588" y="296862"/>
                  <a:pt x="3175" y="174625"/>
                  <a:pt x="4763" y="52387"/>
                </a:cubicBezTo>
                <a:lnTo>
                  <a:pt x="647700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0" name="Freeform 19"/>
          <p:cNvSpPr/>
          <p:nvPr/>
        </p:nvSpPr>
        <p:spPr>
          <a:xfrm>
            <a:off x="7239000" y="3992563"/>
            <a:ext cx="590550" cy="719137"/>
          </a:xfrm>
          <a:custGeom>
            <a:avLst/>
            <a:gdLst>
              <a:gd name="connsiteX0" fmla="*/ 0 w 590550"/>
              <a:gd name="connsiteY0" fmla="*/ 47625 h 719137"/>
              <a:gd name="connsiteX1" fmla="*/ 585788 w 590550"/>
              <a:gd name="connsiteY1" fmla="*/ 0 h 719137"/>
              <a:gd name="connsiteX2" fmla="*/ 590550 w 590550"/>
              <a:gd name="connsiteY2" fmla="*/ 719137 h 719137"/>
              <a:gd name="connsiteX3" fmla="*/ 23813 w 590550"/>
              <a:gd name="connsiteY3" fmla="*/ 676275 h 719137"/>
              <a:gd name="connsiteX4" fmla="*/ 0 w 590550"/>
              <a:gd name="connsiteY4" fmla="*/ 47625 h 71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719137">
                <a:moveTo>
                  <a:pt x="0" y="47625"/>
                </a:moveTo>
                <a:lnTo>
                  <a:pt x="585788" y="0"/>
                </a:lnTo>
                <a:cubicBezTo>
                  <a:pt x="587375" y="239712"/>
                  <a:pt x="588963" y="479425"/>
                  <a:pt x="590550" y="719137"/>
                </a:cubicBezTo>
                <a:lnTo>
                  <a:pt x="23813" y="676275"/>
                </a:lnTo>
                <a:lnTo>
                  <a:pt x="0" y="47625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1" name="Freeform 20"/>
          <p:cNvSpPr/>
          <p:nvPr/>
        </p:nvSpPr>
        <p:spPr>
          <a:xfrm>
            <a:off x="6681788" y="4040188"/>
            <a:ext cx="614362" cy="633412"/>
          </a:xfrm>
          <a:custGeom>
            <a:avLst/>
            <a:gdLst>
              <a:gd name="connsiteX0" fmla="*/ 557212 w 590550"/>
              <a:gd name="connsiteY0" fmla="*/ 0 h 633413"/>
              <a:gd name="connsiteX1" fmla="*/ 0 w 590550"/>
              <a:gd name="connsiteY1" fmla="*/ 47625 h 633413"/>
              <a:gd name="connsiteX2" fmla="*/ 9525 w 590550"/>
              <a:gd name="connsiteY2" fmla="*/ 581025 h 633413"/>
              <a:gd name="connsiteX3" fmla="*/ 590550 w 590550"/>
              <a:gd name="connsiteY3" fmla="*/ 633413 h 633413"/>
              <a:gd name="connsiteX4" fmla="*/ 557212 w 590550"/>
              <a:gd name="connsiteY4" fmla="*/ 0 h 633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633413">
                <a:moveTo>
                  <a:pt x="557212" y="0"/>
                </a:moveTo>
                <a:lnTo>
                  <a:pt x="0" y="47625"/>
                </a:lnTo>
                <a:lnTo>
                  <a:pt x="9525" y="581025"/>
                </a:lnTo>
                <a:lnTo>
                  <a:pt x="590550" y="633413"/>
                </a:lnTo>
                <a:lnTo>
                  <a:pt x="557212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Freeform 21"/>
          <p:cNvSpPr/>
          <p:nvPr/>
        </p:nvSpPr>
        <p:spPr>
          <a:xfrm>
            <a:off x="6119813" y="4083050"/>
            <a:ext cx="595312" cy="542925"/>
          </a:xfrm>
          <a:custGeom>
            <a:avLst/>
            <a:gdLst>
              <a:gd name="connsiteX0" fmla="*/ 561975 w 571500"/>
              <a:gd name="connsiteY0" fmla="*/ 0 h 542925"/>
              <a:gd name="connsiteX1" fmla="*/ 571500 w 571500"/>
              <a:gd name="connsiteY1" fmla="*/ 542925 h 542925"/>
              <a:gd name="connsiteX2" fmla="*/ 0 w 571500"/>
              <a:gd name="connsiteY2" fmla="*/ 490538 h 542925"/>
              <a:gd name="connsiteX3" fmla="*/ 0 w 571500"/>
              <a:gd name="connsiteY3" fmla="*/ 42863 h 542925"/>
              <a:gd name="connsiteX4" fmla="*/ 561975 w 571500"/>
              <a:gd name="connsiteY4" fmla="*/ 0 h 542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1500" h="542925">
                <a:moveTo>
                  <a:pt x="561975" y="0"/>
                </a:moveTo>
                <a:lnTo>
                  <a:pt x="571500" y="542925"/>
                </a:lnTo>
                <a:lnTo>
                  <a:pt x="0" y="490538"/>
                </a:lnTo>
                <a:lnTo>
                  <a:pt x="0" y="42863"/>
                </a:lnTo>
                <a:lnTo>
                  <a:pt x="561975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3" name="Freeform 22"/>
          <p:cNvSpPr/>
          <p:nvPr/>
        </p:nvSpPr>
        <p:spPr>
          <a:xfrm>
            <a:off x="5467350" y="4116388"/>
            <a:ext cx="671513" cy="461962"/>
          </a:xfrm>
          <a:custGeom>
            <a:avLst/>
            <a:gdLst>
              <a:gd name="connsiteX0" fmla="*/ 647700 w 652463"/>
              <a:gd name="connsiteY0" fmla="*/ 0 h 461962"/>
              <a:gd name="connsiteX1" fmla="*/ 652463 w 652463"/>
              <a:gd name="connsiteY1" fmla="*/ 461962 h 461962"/>
              <a:gd name="connsiteX2" fmla="*/ 0 w 652463"/>
              <a:gd name="connsiteY2" fmla="*/ 419100 h 461962"/>
              <a:gd name="connsiteX3" fmla="*/ 4763 w 652463"/>
              <a:gd name="connsiteY3" fmla="*/ 52387 h 461962"/>
              <a:gd name="connsiteX4" fmla="*/ 647700 w 652463"/>
              <a:gd name="connsiteY4" fmla="*/ 0 h 461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2463" h="461962">
                <a:moveTo>
                  <a:pt x="647700" y="0"/>
                </a:moveTo>
                <a:cubicBezTo>
                  <a:pt x="649288" y="153987"/>
                  <a:pt x="650875" y="307975"/>
                  <a:pt x="652463" y="461962"/>
                </a:cubicBezTo>
                <a:lnTo>
                  <a:pt x="0" y="419100"/>
                </a:lnTo>
                <a:cubicBezTo>
                  <a:pt x="1588" y="296862"/>
                  <a:pt x="3175" y="174625"/>
                  <a:pt x="4763" y="52387"/>
                </a:cubicBezTo>
                <a:lnTo>
                  <a:pt x="647700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5" name="Freeform 24"/>
          <p:cNvSpPr/>
          <p:nvPr/>
        </p:nvSpPr>
        <p:spPr>
          <a:xfrm>
            <a:off x="7210425" y="4760913"/>
            <a:ext cx="590550" cy="719137"/>
          </a:xfrm>
          <a:custGeom>
            <a:avLst/>
            <a:gdLst>
              <a:gd name="connsiteX0" fmla="*/ 0 w 590550"/>
              <a:gd name="connsiteY0" fmla="*/ 47625 h 719137"/>
              <a:gd name="connsiteX1" fmla="*/ 585788 w 590550"/>
              <a:gd name="connsiteY1" fmla="*/ 0 h 719137"/>
              <a:gd name="connsiteX2" fmla="*/ 590550 w 590550"/>
              <a:gd name="connsiteY2" fmla="*/ 719137 h 719137"/>
              <a:gd name="connsiteX3" fmla="*/ 23813 w 590550"/>
              <a:gd name="connsiteY3" fmla="*/ 676275 h 719137"/>
              <a:gd name="connsiteX4" fmla="*/ 0 w 590550"/>
              <a:gd name="connsiteY4" fmla="*/ 47625 h 71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719137">
                <a:moveTo>
                  <a:pt x="0" y="47625"/>
                </a:moveTo>
                <a:lnTo>
                  <a:pt x="585788" y="0"/>
                </a:lnTo>
                <a:cubicBezTo>
                  <a:pt x="587375" y="239712"/>
                  <a:pt x="588963" y="479425"/>
                  <a:pt x="590550" y="719137"/>
                </a:cubicBezTo>
                <a:lnTo>
                  <a:pt x="23813" y="676275"/>
                </a:lnTo>
                <a:lnTo>
                  <a:pt x="0" y="47625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Freeform 25"/>
          <p:cNvSpPr/>
          <p:nvPr/>
        </p:nvSpPr>
        <p:spPr>
          <a:xfrm>
            <a:off x="6653213" y="4808538"/>
            <a:ext cx="614362" cy="633412"/>
          </a:xfrm>
          <a:custGeom>
            <a:avLst/>
            <a:gdLst>
              <a:gd name="connsiteX0" fmla="*/ 557212 w 590550"/>
              <a:gd name="connsiteY0" fmla="*/ 0 h 633413"/>
              <a:gd name="connsiteX1" fmla="*/ 0 w 590550"/>
              <a:gd name="connsiteY1" fmla="*/ 47625 h 633413"/>
              <a:gd name="connsiteX2" fmla="*/ 9525 w 590550"/>
              <a:gd name="connsiteY2" fmla="*/ 581025 h 633413"/>
              <a:gd name="connsiteX3" fmla="*/ 590550 w 590550"/>
              <a:gd name="connsiteY3" fmla="*/ 633413 h 633413"/>
              <a:gd name="connsiteX4" fmla="*/ 557212 w 590550"/>
              <a:gd name="connsiteY4" fmla="*/ 0 h 633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633413">
                <a:moveTo>
                  <a:pt x="557212" y="0"/>
                </a:moveTo>
                <a:lnTo>
                  <a:pt x="0" y="47625"/>
                </a:lnTo>
                <a:lnTo>
                  <a:pt x="9525" y="581025"/>
                </a:lnTo>
                <a:lnTo>
                  <a:pt x="590550" y="633413"/>
                </a:lnTo>
                <a:lnTo>
                  <a:pt x="557212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7" name="Freeform 26"/>
          <p:cNvSpPr/>
          <p:nvPr/>
        </p:nvSpPr>
        <p:spPr>
          <a:xfrm>
            <a:off x="6091238" y="4851400"/>
            <a:ext cx="595312" cy="542925"/>
          </a:xfrm>
          <a:custGeom>
            <a:avLst/>
            <a:gdLst>
              <a:gd name="connsiteX0" fmla="*/ 561975 w 571500"/>
              <a:gd name="connsiteY0" fmla="*/ 0 h 542925"/>
              <a:gd name="connsiteX1" fmla="*/ 571500 w 571500"/>
              <a:gd name="connsiteY1" fmla="*/ 542925 h 542925"/>
              <a:gd name="connsiteX2" fmla="*/ 0 w 571500"/>
              <a:gd name="connsiteY2" fmla="*/ 490538 h 542925"/>
              <a:gd name="connsiteX3" fmla="*/ 0 w 571500"/>
              <a:gd name="connsiteY3" fmla="*/ 42863 h 542925"/>
              <a:gd name="connsiteX4" fmla="*/ 561975 w 571500"/>
              <a:gd name="connsiteY4" fmla="*/ 0 h 542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1500" h="542925">
                <a:moveTo>
                  <a:pt x="561975" y="0"/>
                </a:moveTo>
                <a:lnTo>
                  <a:pt x="571500" y="542925"/>
                </a:lnTo>
                <a:lnTo>
                  <a:pt x="0" y="490538"/>
                </a:lnTo>
                <a:lnTo>
                  <a:pt x="0" y="42863"/>
                </a:lnTo>
                <a:lnTo>
                  <a:pt x="561975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8" name="Freeform 27"/>
          <p:cNvSpPr/>
          <p:nvPr/>
        </p:nvSpPr>
        <p:spPr>
          <a:xfrm>
            <a:off x="5438775" y="4884738"/>
            <a:ext cx="671513" cy="461962"/>
          </a:xfrm>
          <a:custGeom>
            <a:avLst/>
            <a:gdLst>
              <a:gd name="connsiteX0" fmla="*/ 647700 w 652463"/>
              <a:gd name="connsiteY0" fmla="*/ 0 h 461962"/>
              <a:gd name="connsiteX1" fmla="*/ 652463 w 652463"/>
              <a:gd name="connsiteY1" fmla="*/ 461962 h 461962"/>
              <a:gd name="connsiteX2" fmla="*/ 0 w 652463"/>
              <a:gd name="connsiteY2" fmla="*/ 419100 h 461962"/>
              <a:gd name="connsiteX3" fmla="*/ 4763 w 652463"/>
              <a:gd name="connsiteY3" fmla="*/ 52387 h 461962"/>
              <a:gd name="connsiteX4" fmla="*/ 647700 w 652463"/>
              <a:gd name="connsiteY4" fmla="*/ 0 h 461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2463" h="461962">
                <a:moveTo>
                  <a:pt x="647700" y="0"/>
                </a:moveTo>
                <a:cubicBezTo>
                  <a:pt x="649288" y="153987"/>
                  <a:pt x="650875" y="307975"/>
                  <a:pt x="652463" y="461962"/>
                </a:cubicBezTo>
                <a:lnTo>
                  <a:pt x="0" y="419100"/>
                </a:lnTo>
                <a:cubicBezTo>
                  <a:pt x="1588" y="296862"/>
                  <a:pt x="3175" y="174625"/>
                  <a:pt x="4763" y="52387"/>
                </a:cubicBezTo>
                <a:lnTo>
                  <a:pt x="647700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0" name="Freeform 29"/>
          <p:cNvSpPr/>
          <p:nvPr/>
        </p:nvSpPr>
        <p:spPr>
          <a:xfrm>
            <a:off x="7224713" y="5530850"/>
            <a:ext cx="590550" cy="719138"/>
          </a:xfrm>
          <a:custGeom>
            <a:avLst/>
            <a:gdLst>
              <a:gd name="connsiteX0" fmla="*/ 0 w 590550"/>
              <a:gd name="connsiteY0" fmla="*/ 47625 h 719137"/>
              <a:gd name="connsiteX1" fmla="*/ 585788 w 590550"/>
              <a:gd name="connsiteY1" fmla="*/ 0 h 719137"/>
              <a:gd name="connsiteX2" fmla="*/ 590550 w 590550"/>
              <a:gd name="connsiteY2" fmla="*/ 719137 h 719137"/>
              <a:gd name="connsiteX3" fmla="*/ 23813 w 590550"/>
              <a:gd name="connsiteY3" fmla="*/ 676275 h 719137"/>
              <a:gd name="connsiteX4" fmla="*/ 0 w 590550"/>
              <a:gd name="connsiteY4" fmla="*/ 47625 h 71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719137">
                <a:moveTo>
                  <a:pt x="0" y="47625"/>
                </a:moveTo>
                <a:lnTo>
                  <a:pt x="585788" y="0"/>
                </a:lnTo>
                <a:cubicBezTo>
                  <a:pt x="587375" y="239712"/>
                  <a:pt x="588963" y="479425"/>
                  <a:pt x="590550" y="719137"/>
                </a:cubicBezTo>
                <a:lnTo>
                  <a:pt x="23813" y="676275"/>
                </a:lnTo>
                <a:lnTo>
                  <a:pt x="0" y="47625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1" name="Freeform 30"/>
          <p:cNvSpPr/>
          <p:nvPr/>
        </p:nvSpPr>
        <p:spPr>
          <a:xfrm>
            <a:off x="6667500" y="5578475"/>
            <a:ext cx="614363" cy="633413"/>
          </a:xfrm>
          <a:custGeom>
            <a:avLst/>
            <a:gdLst>
              <a:gd name="connsiteX0" fmla="*/ 557212 w 590550"/>
              <a:gd name="connsiteY0" fmla="*/ 0 h 633413"/>
              <a:gd name="connsiteX1" fmla="*/ 0 w 590550"/>
              <a:gd name="connsiteY1" fmla="*/ 47625 h 633413"/>
              <a:gd name="connsiteX2" fmla="*/ 9525 w 590550"/>
              <a:gd name="connsiteY2" fmla="*/ 581025 h 633413"/>
              <a:gd name="connsiteX3" fmla="*/ 590550 w 590550"/>
              <a:gd name="connsiteY3" fmla="*/ 633413 h 633413"/>
              <a:gd name="connsiteX4" fmla="*/ 557212 w 590550"/>
              <a:gd name="connsiteY4" fmla="*/ 0 h 633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633413">
                <a:moveTo>
                  <a:pt x="557212" y="0"/>
                </a:moveTo>
                <a:lnTo>
                  <a:pt x="0" y="47625"/>
                </a:lnTo>
                <a:lnTo>
                  <a:pt x="9525" y="581025"/>
                </a:lnTo>
                <a:lnTo>
                  <a:pt x="590550" y="633413"/>
                </a:lnTo>
                <a:lnTo>
                  <a:pt x="557212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2" name="Freeform 31"/>
          <p:cNvSpPr/>
          <p:nvPr/>
        </p:nvSpPr>
        <p:spPr>
          <a:xfrm>
            <a:off x="6105525" y="5621338"/>
            <a:ext cx="595313" cy="542925"/>
          </a:xfrm>
          <a:custGeom>
            <a:avLst/>
            <a:gdLst>
              <a:gd name="connsiteX0" fmla="*/ 561975 w 571500"/>
              <a:gd name="connsiteY0" fmla="*/ 0 h 542925"/>
              <a:gd name="connsiteX1" fmla="*/ 571500 w 571500"/>
              <a:gd name="connsiteY1" fmla="*/ 542925 h 542925"/>
              <a:gd name="connsiteX2" fmla="*/ 0 w 571500"/>
              <a:gd name="connsiteY2" fmla="*/ 490538 h 542925"/>
              <a:gd name="connsiteX3" fmla="*/ 0 w 571500"/>
              <a:gd name="connsiteY3" fmla="*/ 42863 h 542925"/>
              <a:gd name="connsiteX4" fmla="*/ 561975 w 571500"/>
              <a:gd name="connsiteY4" fmla="*/ 0 h 542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1500" h="542925">
                <a:moveTo>
                  <a:pt x="561975" y="0"/>
                </a:moveTo>
                <a:lnTo>
                  <a:pt x="571500" y="542925"/>
                </a:lnTo>
                <a:lnTo>
                  <a:pt x="0" y="490538"/>
                </a:lnTo>
                <a:lnTo>
                  <a:pt x="0" y="42863"/>
                </a:lnTo>
                <a:lnTo>
                  <a:pt x="561975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3" name="Freeform 32"/>
          <p:cNvSpPr/>
          <p:nvPr/>
        </p:nvSpPr>
        <p:spPr>
          <a:xfrm>
            <a:off x="5453063" y="5654675"/>
            <a:ext cx="671512" cy="461963"/>
          </a:xfrm>
          <a:custGeom>
            <a:avLst/>
            <a:gdLst>
              <a:gd name="connsiteX0" fmla="*/ 647700 w 652463"/>
              <a:gd name="connsiteY0" fmla="*/ 0 h 461962"/>
              <a:gd name="connsiteX1" fmla="*/ 652463 w 652463"/>
              <a:gd name="connsiteY1" fmla="*/ 461962 h 461962"/>
              <a:gd name="connsiteX2" fmla="*/ 0 w 652463"/>
              <a:gd name="connsiteY2" fmla="*/ 419100 h 461962"/>
              <a:gd name="connsiteX3" fmla="*/ 4763 w 652463"/>
              <a:gd name="connsiteY3" fmla="*/ 52387 h 461962"/>
              <a:gd name="connsiteX4" fmla="*/ 647700 w 652463"/>
              <a:gd name="connsiteY4" fmla="*/ 0 h 461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2463" h="461962">
                <a:moveTo>
                  <a:pt x="647700" y="0"/>
                </a:moveTo>
                <a:cubicBezTo>
                  <a:pt x="649288" y="153987"/>
                  <a:pt x="650875" y="307975"/>
                  <a:pt x="652463" y="461962"/>
                </a:cubicBezTo>
                <a:lnTo>
                  <a:pt x="0" y="419100"/>
                </a:lnTo>
                <a:cubicBezTo>
                  <a:pt x="1588" y="296862"/>
                  <a:pt x="3175" y="174625"/>
                  <a:pt x="4763" y="52387"/>
                </a:cubicBezTo>
                <a:lnTo>
                  <a:pt x="647700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4294" name="TextBox 23"/>
          <p:cNvSpPr txBox="1">
            <a:spLocks noChangeArrowheads="1"/>
          </p:cNvSpPr>
          <p:nvPr/>
        </p:nvSpPr>
        <p:spPr bwMode="auto">
          <a:xfrm>
            <a:off x="468313" y="414338"/>
            <a:ext cx="20685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FF00"/>
                </a:solidFill>
              </a:rPr>
              <a:t>Second Phase</a:t>
            </a:r>
          </a:p>
        </p:txBody>
      </p:sp>
      <p:cxnSp>
        <p:nvCxnSpPr>
          <p:cNvPr id="37" name="Straight Arrow Connector 36"/>
          <p:cNvCxnSpPr/>
          <p:nvPr/>
        </p:nvCxnSpPr>
        <p:spPr>
          <a:xfrm rot="10800000">
            <a:off x="1892300" y="3551238"/>
            <a:ext cx="3435350" cy="42862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rot="10800000">
            <a:off x="2551113" y="3646488"/>
            <a:ext cx="2776537" cy="701675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rot="10800000">
            <a:off x="3221038" y="3614738"/>
            <a:ext cx="2106612" cy="146685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rot="16200000" flipV="1">
            <a:off x="3413125" y="3956051"/>
            <a:ext cx="2243137" cy="1604962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ular Callout 41"/>
          <p:cNvSpPr/>
          <p:nvPr/>
        </p:nvSpPr>
        <p:spPr>
          <a:xfrm>
            <a:off x="2998788" y="4837113"/>
            <a:ext cx="914400" cy="612775"/>
          </a:xfrm>
          <a:prstGeom prst="wedgeRectCallout">
            <a:avLst>
              <a:gd name="adj1" fmla="val 60563"/>
              <a:gd name="adj2" fmla="val -9890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dirty="0"/>
              <a:t>One block per </a:t>
            </a:r>
            <a:r>
              <a:rPr lang="en-US" sz="1200" dirty="0" err="1"/>
              <a:t>sublist</a:t>
            </a:r>
            <a:endParaRPr lang="en-US" sz="1200" dirty="0"/>
          </a:p>
        </p:txBody>
      </p:sp>
      <p:sp>
        <p:nvSpPr>
          <p:cNvPr id="54300" name="Rectangle 28"/>
          <p:cNvSpPr>
            <a:spLocks noChangeArrowheads="1"/>
          </p:cNvSpPr>
          <p:nvPr/>
        </p:nvSpPr>
        <p:spPr bwMode="auto">
          <a:xfrm>
            <a:off x="330200" y="6138863"/>
            <a:ext cx="44243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FFC000"/>
                </a:solidFill>
                <a:ea typeface="宋体" panose="02010600030101010101" pitchFamily="2" charset="-122"/>
              </a:rPr>
              <a:t>Two-phase Multiway MergeSort</a:t>
            </a:r>
            <a:endParaRPr lang="en-US" altLang="en-US" sz="2400">
              <a:solidFill>
                <a:srgbClr val="FFC000"/>
              </a:solidFill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1.48148E-6 L -0.43837 -0.0729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927" y="-36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695 0.02152 L -0.38368 -0.14283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837" y="-82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3.33333E-6 L -0.32326 -0.29004 " pathEditMode="relative" ptsTypes="AA">
                                      <p:cBhvr>
                                        <p:cTn id="12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1.85185E-6 L -0.24896 -0.37222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448" y="-186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80038" y="255588"/>
            <a:ext cx="2530475" cy="62087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435100" y="2786063"/>
            <a:ext cx="2530475" cy="83978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6324" name="TextBox 5"/>
          <p:cNvSpPr txBox="1">
            <a:spLocks noChangeArrowheads="1"/>
          </p:cNvSpPr>
          <p:nvPr/>
        </p:nvSpPr>
        <p:spPr bwMode="auto">
          <a:xfrm>
            <a:off x="2062163" y="3763963"/>
            <a:ext cx="12620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Main memory</a:t>
            </a:r>
          </a:p>
        </p:txBody>
      </p:sp>
      <p:sp>
        <p:nvSpPr>
          <p:cNvPr id="56325" name="TextBox 6"/>
          <p:cNvSpPr txBox="1">
            <a:spLocks noChangeArrowheads="1"/>
          </p:cNvSpPr>
          <p:nvPr/>
        </p:nvSpPr>
        <p:spPr bwMode="auto">
          <a:xfrm>
            <a:off x="6383338" y="6446838"/>
            <a:ext cx="5175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Disk</a:t>
            </a:r>
          </a:p>
        </p:txBody>
      </p:sp>
      <p:sp>
        <p:nvSpPr>
          <p:cNvPr id="15" name="Freeform 14"/>
          <p:cNvSpPr/>
          <p:nvPr/>
        </p:nvSpPr>
        <p:spPr>
          <a:xfrm>
            <a:off x="7235825" y="3244850"/>
            <a:ext cx="590550" cy="719138"/>
          </a:xfrm>
          <a:custGeom>
            <a:avLst/>
            <a:gdLst>
              <a:gd name="connsiteX0" fmla="*/ 0 w 590550"/>
              <a:gd name="connsiteY0" fmla="*/ 47625 h 719137"/>
              <a:gd name="connsiteX1" fmla="*/ 585788 w 590550"/>
              <a:gd name="connsiteY1" fmla="*/ 0 h 719137"/>
              <a:gd name="connsiteX2" fmla="*/ 590550 w 590550"/>
              <a:gd name="connsiteY2" fmla="*/ 719137 h 719137"/>
              <a:gd name="connsiteX3" fmla="*/ 23813 w 590550"/>
              <a:gd name="connsiteY3" fmla="*/ 676275 h 719137"/>
              <a:gd name="connsiteX4" fmla="*/ 0 w 590550"/>
              <a:gd name="connsiteY4" fmla="*/ 47625 h 71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719137">
                <a:moveTo>
                  <a:pt x="0" y="47625"/>
                </a:moveTo>
                <a:lnTo>
                  <a:pt x="585788" y="0"/>
                </a:lnTo>
                <a:cubicBezTo>
                  <a:pt x="587375" y="239712"/>
                  <a:pt x="588963" y="479425"/>
                  <a:pt x="590550" y="719137"/>
                </a:cubicBezTo>
                <a:lnTo>
                  <a:pt x="23813" y="676275"/>
                </a:lnTo>
                <a:lnTo>
                  <a:pt x="0" y="47625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" name="Freeform 15"/>
          <p:cNvSpPr/>
          <p:nvPr/>
        </p:nvSpPr>
        <p:spPr>
          <a:xfrm>
            <a:off x="6678613" y="3292475"/>
            <a:ext cx="614362" cy="633413"/>
          </a:xfrm>
          <a:custGeom>
            <a:avLst/>
            <a:gdLst>
              <a:gd name="connsiteX0" fmla="*/ 557212 w 590550"/>
              <a:gd name="connsiteY0" fmla="*/ 0 h 633413"/>
              <a:gd name="connsiteX1" fmla="*/ 0 w 590550"/>
              <a:gd name="connsiteY1" fmla="*/ 47625 h 633413"/>
              <a:gd name="connsiteX2" fmla="*/ 9525 w 590550"/>
              <a:gd name="connsiteY2" fmla="*/ 581025 h 633413"/>
              <a:gd name="connsiteX3" fmla="*/ 590550 w 590550"/>
              <a:gd name="connsiteY3" fmla="*/ 633413 h 633413"/>
              <a:gd name="connsiteX4" fmla="*/ 557212 w 590550"/>
              <a:gd name="connsiteY4" fmla="*/ 0 h 633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633413">
                <a:moveTo>
                  <a:pt x="557212" y="0"/>
                </a:moveTo>
                <a:lnTo>
                  <a:pt x="0" y="47625"/>
                </a:lnTo>
                <a:lnTo>
                  <a:pt x="9525" y="581025"/>
                </a:lnTo>
                <a:lnTo>
                  <a:pt x="590550" y="633413"/>
                </a:lnTo>
                <a:lnTo>
                  <a:pt x="557212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" name="Freeform 16"/>
          <p:cNvSpPr/>
          <p:nvPr/>
        </p:nvSpPr>
        <p:spPr>
          <a:xfrm>
            <a:off x="6116638" y="3335338"/>
            <a:ext cx="595312" cy="542925"/>
          </a:xfrm>
          <a:custGeom>
            <a:avLst/>
            <a:gdLst>
              <a:gd name="connsiteX0" fmla="*/ 561975 w 571500"/>
              <a:gd name="connsiteY0" fmla="*/ 0 h 542925"/>
              <a:gd name="connsiteX1" fmla="*/ 571500 w 571500"/>
              <a:gd name="connsiteY1" fmla="*/ 542925 h 542925"/>
              <a:gd name="connsiteX2" fmla="*/ 0 w 571500"/>
              <a:gd name="connsiteY2" fmla="*/ 490538 h 542925"/>
              <a:gd name="connsiteX3" fmla="*/ 0 w 571500"/>
              <a:gd name="connsiteY3" fmla="*/ 42863 h 542925"/>
              <a:gd name="connsiteX4" fmla="*/ 561975 w 571500"/>
              <a:gd name="connsiteY4" fmla="*/ 0 h 542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1500" h="542925">
                <a:moveTo>
                  <a:pt x="561975" y="0"/>
                </a:moveTo>
                <a:lnTo>
                  <a:pt x="571500" y="542925"/>
                </a:lnTo>
                <a:lnTo>
                  <a:pt x="0" y="490538"/>
                </a:lnTo>
                <a:lnTo>
                  <a:pt x="0" y="42863"/>
                </a:lnTo>
                <a:lnTo>
                  <a:pt x="561975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" name="Freeform 17"/>
          <p:cNvSpPr/>
          <p:nvPr/>
        </p:nvSpPr>
        <p:spPr>
          <a:xfrm rot="5400000">
            <a:off x="1401763" y="2986088"/>
            <a:ext cx="671512" cy="461962"/>
          </a:xfrm>
          <a:custGeom>
            <a:avLst/>
            <a:gdLst>
              <a:gd name="connsiteX0" fmla="*/ 647700 w 652463"/>
              <a:gd name="connsiteY0" fmla="*/ 0 h 461962"/>
              <a:gd name="connsiteX1" fmla="*/ 652463 w 652463"/>
              <a:gd name="connsiteY1" fmla="*/ 461962 h 461962"/>
              <a:gd name="connsiteX2" fmla="*/ 0 w 652463"/>
              <a:gd name="connsiteY2" fmla="*/ 419100 h 461962"/>
              <a:gd name="connsiteX3" fmla="*/ 4763 w 652463"/>
              <a:gd name="connsiteY3" fmla="*/ 52387 h 461962"/>
              <a:gd name="connsiteX4" fmla="*/ 647700 w 652463"/>
              <a:gd name="connsiteY4" fmla="*/ 0 h 461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2463" h="461962">
                <a:moveTo>
                  <a:pt x="647700" y="0"/>
                </a:moveTo>
                <a:cubicBezTo>
                  <a:pt x="649288" y="153987"/>
                  <a:pt x="650875" y="307975"/>
                  <a:pt x="652463" y="461962"/>
                </a:cubicBezTo>
                <a:lnTo>
                  <a:pt x="0" y="419100"/>
                </a:lnTo>
                <a:cubicBezTo>
                  <a:pt x="1588" y="296862"/>
                  <a:pt x="3175" y="174625"/>
                  <a:pt x="4763" y="52387"/>
                </a:cubicBezTo>
                <a:lnTo>
                  <a:pt x="647700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0" name="Freeform 19"/>
          <p:cNvSpPr/>
          <p:nvPr/>
        </p:nvSpPr>
        <p:spPr>
          <a:xfrm>
            <a:off x="7239000" y="3992563"/>
            <a:ext cx="590550" cy="719137"/>
          </a:xfrm>
          <a:custGeom>
            <a:avLst/>
            <a:gdLst>
              <a:gd name="connsiteX0" fmla="*/ 0 w 590550"/>
              <a:gd name="connsiteY0" fmla="*/ 47625 h 719137"/>
              <a:gd name="connsiteX1" fmla="*/ 585788 w 590550"/>
              <a:gd name="connsiteY1" fmla="*/ 0 h 719137"/>
              <a:gd name="connsiteX2" fmla="*/ 590550 w 590550"/>
              <a:gd name="connsiteY2" fmla="*/ 719137 h 719137"/>
              <a:gd name="connsiteX3" fmla="*/ 23813 w 590550"/>
              <a:gd name="connsiteY3" fmla="*/ 676275 h 719137"/>
              <a:gd name="connsiteX4" fmla="*/ 0 w 590550"/>
              <a:gd name="connsiteY4" fmla="*/ 47625 h 71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719137">
                <a:moveTo>
                  <a:pt x="0" y="47625"/>
                </a:moveTo>
                <a:lnTo>
                  <a:pt x="585788" y="0"/>
                </a:lnTo>
                <a:cubicBezTo>
                  <a:pt x="587375" y="239712"/>
                  <a:pt x="588963" y="479425"/>
                  <a:pt x="590550" y="719137"/>
                </a:cubicBezTo>
                <a:lnTo>
                  <a:pt x="23813" y="676275"/>
                </a:lnTo>
                <a:lnTo>
                  <a:pt x="0" y="47625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1" name="Freeform 20"/>
          <p:cNvSpPr/>
          <p:nvPr/>
        </p:nvSpPr>
        <p:spPr>
          <a:xfrm>
            <a:off x="6681788" y="4040188"/>
            <a:ext cx="614362" cy="633412"/>
          </a:xfrm>
          <a:custGeom>
            <a:avLst/>
            <a:gdLst>
              <a:gd name="connsiteX0" fmla="*/ 557212 w 590550"/>
              <a:gd name="connsiteY0" fmla="*/ 0 h 633413"/>
              <a:gd name="connsiteX1" fmla="*/ 0 w 590550"/>
              <a:gd name="connsiteY1" fmla="*/ 47625 h 633413"/>
              <a:gd name="connsiteX2" fmla="*/ 9525 w 590550"/>
              <a:gd name="connsiteY2" fmla="*/ 581025 h 633413"/>
              <a:gd name="connsiteX3" fmla="*/ 590550 w 590550"/>
              <a:gd name="connsiteY3" fmla="*/ 633413 h 633413"/>
              <a:gd name="connsiteX4" fmla="*/ 557212 w 590550"/>
              <a:gd name="connsiteY4" fmla="*/ 0 h 633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633413">
                <a:moveTo>
                  <a:pt x="557212" y="0"/>
                </a:moveTo>
                <a:lnTo>
                  <a:pt x="0" y="47625"/>
                </a:lnTo>
                <a:lnTo>
                  <a:pt x="9525" y="581025"/>
                </a:lnTo>
                <a:lnTo>
                  <a:pt x="590550" y="633413"/>
                </a:lnTo>
                <a:lnTo>
                  <a:pt x="557212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Freeform 21"/>
          <p:cNvSpPr/>
          <p:nvPr/>
        </p:nvSpPr>
        <p:spPr>
          <a:xfrm>
            <a:off x="6119813" y="4083050"/>
            <a:ext cx="595312" cy="542925"/>
          </a:xfrm>
          <a:custGeom>
            <a:avLst/>
            <a:gdLst>
              <a:gd name="connsiteX0" fmla="*/ 561975 w 571500"/>
              <a:gd name="connsiteY0" fmla="*/ 0 h 542925"/>
              <a:gd name="connsiteX1" fmla="*/ 571500 w 571500"/>
              <a:gd name="connsiteY1" fmla="*/ 542925 h 542925"/>
              <a:gd name="connsiteX2" fmla="*/ 0 w 571500"/>
              <a:gd name="connsiteY2" fmla="*/ 490538 h 542925"/>
              <a:gd name="connsiteX3" fmla="*/ 0 w 571500"/>
              <a:gd name="connsiteY3" fmla="*/ 42863 h 542925"/>
              <a:gd name="connsiteX4" fmla="*/ 561975 w 571500"/>
              <a:gd name="connsiteY4" fmla="*/ 0 h 542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1500" h="542925">
                <a:moveTo>
                  <a:pt x="561975" y="0"/>
                </a:moveTo>
                <a:lnTo>
                  <a:pt x="571500" y="542925"/>
                </a:lnTo>
                <a:lnTo>
                  <a:pt x="0" y="490538"/>
                </a:lnTo>
                <a:lnTo>
                  <a:pt x="0" y="42863"/>
                </a:lnTo>
                <a:lnTo>
                  <a:pt x="561975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5" name="Freeform 24"/>
          <p:cNvSpPr/>
          <p:nvPr/>
        </p:nvSpPr>
        <p:spPr>
          <a:xfrm>
            <a:off x="7210425" y="4760913"/>
            <a:ext cx="590550" cy="719137"/>
          </a:xfrm>
          <a:custGeom>
            <a:avLst/>
            <a:gdLst>
              <a:gd name="connsiteX0" fmla="*/ 0 w 590550"/>
              <a:gd name="connsiteY0" fmla="*/ 47625 h 719137"/>
              <a:gd name="connsiteX1" fmla="*/ 585788 w 590550"/>
              <a:gd name="connsiteY1" fmla="*/ 0 h 719137"/>
              <a:gd name="connsiteX2" fmla="*/ 590550 w 590550"/>
              <a:gd name="connsiteY2" fmla="*/ 719137 h 719137"/>
              <a:gd name="connsiteX3" fmla="*/ 23813 w 590550"/>
              <a:gd name="connsiteY3" fmla="*/ 676275 h 719137"/>
              <a:gd name="connsiteX4" fmla="*/ 0 w 590550"/>
              <a:gd name="connsiteY4" fmla="*/ 47625 h 71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719137">
                <a:moveTo>
                  <a:pt x="0" y="47625"/>
                </a:moveTo>
                <a:lnTo>
                  <a:pt x="585788" y="0"/>
                </a:lnTo>
                <a:cubicBezTo>
                  <a:pt x="587375" y="239712"/>
                  <a:pt x="588963" y="479425"/>
                  <a:pt x="590550" y="719137"/>
                </a:cubicBezTo>
                <a:lnTo>
                  <a:pt x="23813" y="676275"/>
                </a:lnTo>
                <a:lnTo>
                  <a:pt x="0" y="47625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Freeform 25"/>
          <p:cNvSpPr/>
          <p:nvPr/>
        </p:nvSpPr>
        <p:spPr>
          <a:xfrm>
            <a:off x="6653213" y="4808538"/>
            <a:ext cx="614362" cy="633412"/>
          </a:xfrm>
          <a:custGeom>
            <a:avLst/>
            <a:gdLst>
              <a:gd name="connsiteX0" fmla="*/ 557212 w 590550"/>
              <a:gd name="connsiteY0" fmla="*/ 0 h 633413"/>
              <a:gd name="connsiteX1" fmla="*/ 0 w 590550"/>
              <a:gd name="connsiteY1" fmla="*/ 47625 h 633413"/>
              <a:gd name="connsiteX2" fmla="*/ 9525 w 590550"/>
              <a:gd name="connsiteY2" fmla="*/ 581025 h 633413"/>
              <a:gd name="connsiteX3" fmla="*/ 590550 w 590550"/>
              <a:gd name="connsiteY3" fmla="*/ 633413 h 633413"/>
              <a:gd name="connsiteX4" fmla="*/ 557212 w 590550"/>
              <a:gd name="connsiteY4" fmla="*/ 0 h 633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633413">
                <a:moveTo>
                  <a:pt x="557212" y="0"/>
                </a:moveTo>
                <a:lnTo>
                  <a:pt x="0" y="47625"/>
                </a:lnTo>
                <a:lnTo>
                  <a:pt x="9525" y="581025"/>
                </a:lnTo>
                <a:lnTo>
                  <a:pt x="590550" y="633413"/>
                </a:lnTo>
                <a:lnTo>
                  <a:pt x="557212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7" name="Freeform 26"/>
          <p:cNvSpPr/>
          <p:nvPr/>
        </p:nvSpPr>
        <p:spPr>
          <a:xfrm>
            <a:off x="6091238" y="4851400"/>
            <a:ext cx="595312" cy="542925"/>
          </a:xfrm>
          <a:custGeom>
            <a:avLst/>
            <a:gdLst>
              <a:gd name="connsiteX0" fmla="*/ 561975 w 571500"/>
              <a:gd name="connsiteY0" fmla="*/ 0 h 542925"/>
              <a:gd name="connsiteX1" fmla="*/ 571500 w 571500"/>
              <a:gd name="connsiteY1" fmla="*/ 542925 h 542925"/>
              <a:gd name="connsiteX2" fmla="*/ 0 w 571500"/>
              <a:gd name="connsiteY2" fmla="*/ 490538 h 542925"/>
              <a:gd name="connsiteX3" fmla="*/ 0 w 571500"/>
              <a:gd name="connsiteY3" fmla="*/ 42863 h 542925"/>
              <a:gd name="connsiteX4" fmla="*/ 561975 w 571500"/>
              <a:gd name="connsiteY4" fmla="*/ 0 h 542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1500" h="542925">
                <a:moveTo>
                  <a:pt x="561975" y="0"/>
                </a:moveTo>
                <a:lnTo>
                  <a:pt x="571500" y="542925"/>
                </a:lnTo>
                <a:lnTo>
                  <a:pt x="0" y="490538"/>
                </a:lnTo>
                <a:lnTo>
                  <a:pt x="0" y="42863"/>
                </a:lnTo>
                <a:lnTo>
                  <a:pt x="561975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0" name="Freeform 29"/>
          <p:cNvSpPr/>
          <p:nvPr/>
        </p:nvSpPr>
        <p:spPr>
          <a:xfrm>
            <a:off x="7224713" y="5530850"/>
            <a:ext cx="590550" cy="719138"/>
          </a:xfrm>
          <a:custGeom>
            <a:avLst/>
            <a:gdLst>
              <a:gd name="connsiteX0" fmla="*/ 0 w 590550"/>
              <a:gd name="connsiteY0" fmla="*/ 47625 h 719137"/>
              <a:gd name="connsiteX1" fmla="*/ 585788 w 590550"/>
              <a:gd name="connsiteY1" fmla="*/ 0 h 719137"/>
              <a:gd name="connsiteX2" fmla="*/ 590550 w 590550"/>
              <a:gd name="connsiteY2" fmla="*/ 719137 h 719137"/>
              <a:gd name="connsiteX3" fmla="*/ 23813 w 590550"/>
              <a:gd name="connsiteY3" fmla="*/ 676275 h 719137"/>
              <a:gd name="connsiteX4" fmla="*/ 0 w 590550"/>
              <a:gd name="connsiteY4" fmla="*/ 47625 h 71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719137">
                <a:moveTo>
                  <a:pt x="0" y="47625"/>
                </a:moveTo>
                <a:lnTo>
                  <a:pt x="585788" y="0"/>
                </a:lnTo>
                <a:cubicBezTo>
                  <a:pt x="587375" y="239712"/>
                  <a:pt x="588963" y="479425"/>
                  <a:pt x="590550" y="719137"/>
                </a:cubicBezTo>
                <a:lnTo>
                  <a:pt x="23813" y="676275"/>
                </a:lnTo>
                <a:lnTo>
                  <a:pt x="0" y="47625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1" name="Freeform 30"/>
          <p:cNvSpPr/>
          <p:nvPr/>
        </p:nvSpPr>
        <p:spPr>
          <a:xfrm>
            <a:off x="6667500" y="5578475"/>
            <a:ext cx="614363" cy="633413"/>
          </a:xfrm>
          <a:custGeom>
            <a:avLst/>
            <a:gdLst>
              <a:gd name="connsiteX0" fmla="*/ 557212 w 590550"/>
              <a:gd name="connsiteY0" fmla="*/ 0 h 633413"/>
              <a:gd name="connsiteX1" fmla="*/ 0 w 590550"/>
              <a:gd name="connsiteY1" fmla="*/ 47625 h 633413"/>
              <a:gd name="connsiteX2" fmla="*/ 9525 w 590550"/>
              <a:gd name="connsiteY2" fmla="*/ 581025 h 633413"/>
              <a:gd name="connsiteX3" fmla="*/ 590550 w 590550"/>
              <a:gd name="connsiteY3" fmla="*/ 633413 h 633413"/>
              <a:gd name="connsiteX4" fmla="*/ 557212 w 590550"/>
              <a:gd name="connsiteY4" fmla="*/ 0 h 633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633413">
                <a:moveTo>
                  <a:pt x="557212" y="0"/>
                </a:moveTo>
                <a:lnTo>
                  <a:pt x="0" y="47625"/>
                </a:lnTo>
                <a:lnTo>
                  <a:pt x="9525" y="581025"/>
                </a:lnTo>
                <a:lnTo>
                  <a:pt x="590550" y="633413"/>
                </a:lnTo>
                <a:lnTo>
                  <a:pt x="557212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2" name="Freeform 31"/>
          <p:cNvSpPr/>
          <p:nvPr/>
        </p:nvSpPr>
        <p:spPr>
          <a:xfrm>
            <a:off x="6105525" y="5621338"/>
            <a:ext cx="595313" cy="542925"/>
          </a:xfrm>
          <a:custGeom>
            <a:avLst/>
            <a:gdLst>
              <a:gd name="connsiteX0" fmla="*/ 561975 w 571500"/>
              <a:gd name="connsiteY0" fmla="*/ 0 h 542925"/>
              <a:gd name="connsiteX1" fmla="*/ 571500 w 571500"/>
              <a:gd name="connsiteY1" fmla="*/ 542925 h 542925"/>
              <a:gd name="connsiteX2" fmla="*/ 0 w 571500"/>
              <a:gd name="connsiteY2" fmla="*/ 490538 h 542925"/>
              <a:gd name="connsiteX3" fmla="*/ 0 w 571500"/>
              <a:gd name="connsiteY3" fmla="*/ 42863 h 542925"/>
              <a:gd name="connsiteX4" fmla="*/ 561975 w 571500"/>
              <a:gd name="connsiteY4" fmla="*/ 0 h 542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1500" h="542925">
                <a:moveTo>
                  <a:pt x="561975" y="0"/>
                </a:moveTo>
                <a:lnTo>
                  <a:pt x="571500" y="542925"/>
                </a:lnTo>
                <a:lnTo>
                  <a:pt x="0" y="490538"/>
                </a:lnTo>
                <a:lnTo>
                  <a:pt x="0" y="42863"/>
                </a:lnTo>
                <a:lnTo>
                  <a:pt x="561975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37" name="Straight Arrow Connector 36"/>
          <p:cNvCxnSpPr/>
          <p:nvPr/>
        </p:nvCxnSpPr>
        <p:spPr>
          <a:xfrm flipV="1">
            <a:off x="3286125" y="787400"/>
            <a:ext cx="1955800" cy="1190625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rot="10800000">
            <a:off x="1892300" y="3551238"/>
            <a:ext cx="3435350" cy="42862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rot="10800000">
            <a:off x="2551113" y="3646488"/>
            <a:ext cx="2776537" cy="701675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rot="10800000">
            <a:off x="3221038" y="3614738"/>
            <a:ext cx="2106612" cy="146685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rot="16200000" flipV="1">
            <a:off x="3413125" y="3956051"/>
            <a:ext cx="2243137" cy="1604962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Oval 44"/>
          <p:cNvSpPr/>
          <p:nvPr/>
        </p:nvSpPr>
        <p:spPr>
          <a:xfrm>
            <a:off x="2286000" y="1924050"/>
            <a:ext cx="989013" cy="531813"/>
          </a:xfrm>
          <a:prstGeom prst="ellipse">
            <a:avLst/>
          </a:prstGeom>
          <a:solidFill>
            <a:srgbClr val="FF3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dirty="0">
                <a:solidFill>
                  <a:schemeClr val="tx1"/>
                </a:solidFill>
              </a:rPr>
              <a:t>merge</a:t>
            </a:r>
          </a:p>
        </p:txBody>
      </p:sp>
      <p:cxnSp>
        <p:nvCxnSpPr>
          <p:cNvPr id="51" name="Straight Arrow Connector 50"/>
          <p:cNvCxnSpPr/>
          <p:nvPr/>
        </p:nvCxnSpPr>
        <p:spPr>
          <a:xfrm flipV="1">
            <a:off x="1776413" y="2360613"/>
            <a:ext cx="541337" cy="425450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 rot="5400000" flipH="1" flipV="1">
            <a:off x="2280444" y="2513806"/>
            <a:ext cx="393700" cy="192088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 rot="16200000" flipV="1">
            <a:off x="2678113" y="2517775"/>
            <a:ext cx="347662" cy="230188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 rot="10800000">
            <a:off x="3133725" y="2409825"/>
            <a:ext cx="385763" cy="344488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Freeform 32"/>
          <p:cNvSpPr/>
          <p:nvPr/>
        </p:nvSpPr>
        <p:spPr>
          <a:xfrm rot="5400000">
            <a:off x="2033587" y="3000376"/>
            <a:ext cx="671513" cy="461962"/>
          </a:xfrm>
          <a:custGeom>
            <a:avLst/>
            <a:gdLst>
              <a:gd name="connsiteX0" fmla="*/ 647700 w 652463"/>
              <a:gd name="connsiteY0" fmla="*/ 0 h 461962"/>
              <a:gd name="connsiteX1" fmla="*/ 652463 w 652463"/>
              <a:gd name="connsiteY1" fmla="*/ 461962 h 461962"/>
              <a:gd name="connsiteX2" fmla="*/ 0 w 652463"/>
              <a:gd name="connsiteY2" fmla="*/ 419100 h 461962"/>
              <a:gd name="connsiteX3" fmla="*/ 4763 w 652463"/>
              <a:gd name="connsiteY3" fmla="*/ 52387 h 461962"/>
              <a:gd name="connsiteX4" fmla="*/ 647700 w 652463"/>
              <a:gd name="connsiteY4" fmla="*/ 0 h 461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2463" h="461962">
                <a:moveTo>
                  <a:pt x="647700" y="0"/>
                </a:moveTo>
                <a:cubicBezTo>
                  <a:pt x="649288" y="153987"/>
                  <a:pt x="650875" y="307975"/>
                  <a:pt x="652463" y="461962"/>
                </a:cubicBezTo>
                <a:lnTo>
                  <a:pt x="0" y="419100"/>
                </a:lnTo>
                <a:cubicBezTo>
                  <a:pt x="1588" y="296862"/>
                  <a:pt x="3175" y="174625"/>
                  <a:pt x="4763" y="52387"/>
                </a:cubicBezTo>
                <a:lnTo>
                  <a:pt x="647700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4" name="Freeform 33"/>
          <p:cNvSpPr/>
          <p:nvPr/>
        </p:nvSpPr>
        <p:spPr>
          <a:xfrm rot="5400000">
            <a:off x="2663826" y="2992437"/>
            <a:ext cx="671512" cy="461963"/>
          </a:xfrm>
          <a:custGeom>
            <a:avLst/>
            <a:gdLst>
              <a:gd name="connsiteX0" fmla="*/ 647700 w 652463"/>
              <a:gd name="connsiteY0" fmla="*/ 0 h 461962"/>
              <a:gd name="connsiteX1" fmla="*/ 652463 w 652463"/>
              <a:gd name="connsiteY1" fmla="*/ 461962 h 461962"/>
              <a:gd name="connsiteX2" fmla="*/ 0 w 652463"/>
              <a:gd name="connsiteY2" fmla="*/ 419100 h 461962"/>
              <a:gd name="connsiteX3" fmla="*/ 4763 w 652463"/>
              <a:gd name="connsiteY3" fmla="*/ 52387 h 461962"/>
              <a:gd name="connsiteX4" fmla="*/ 647700 w 652463"/>
              <a:gd name="connsiteY4" fmla="*/ 0 h 461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2463" h="461962">
                <a:moveTo>
                  <a:pt x="647700" y="0"/>
                </a:moveTo>
                <a:cubicBezTo>
                  <a:pt x="649288" y="153987"/>
                  <a:pt x="650875" y="307975"/>
                  <a:pt x="652463" y="461962"/>
                </a:cubicBezTo>
                <a:lnTo>
                  <a:pt x="0" y="419100"/>
                </a:lnTo>
                <a:cubicBezTo>
                  <a:pt x="1588" y="296862"/>
                  <a:pt x="3175" y="174625"/>
                  <a:pt x="4763" y="52387"/>
                </a:cubicBezTo>
                <a:lnTo>
                  <a:pt x="647700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5" name="Freeform 34"/>
          <p:cNvSpPr/>
          <p:nvPr/>
        </p:nvSpPr>
        <p:spPr>
          <a:xfrm rot="5400000">
            <a:off x="3252788" y="2995613"/>
            <a:ext cx="671512" cy="461962"/>
          </a:xfrm>
          <a:custGeom>
            <a:avLst/>
            <a:gdLst>
              <a:gd name="connsiteX0" fmla="*/ 647700 w 652463"/>
              <a:gd name="connsiteY0" fmla="*/ 0 h 461962"/>
              <a:gd name="connsiteX1" fmla="*/ 652463 w 652463"/>
              <a:gd name="connsiteY1" fmla="*/ 461962 h 461962"/>
              <a:gd name="connsiteX2" fmla="*/ 0 w 652463"/>
              <a:gd name="connsiteY2" fmla="*/ 419100 h 461962"/>
              <a:gd name="connsiteX3" fmla="*/ 4763 w 652463"/>
              <a:gd name="connsiteY3" fmla="*/ 52387 h 461962"/>
              <a:gd name="connsiteX4" fmla="*/ 647700 w 652463"/>
              <a:gd name="connsiteY4" fmla="*/ 0 h 461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2463" h="461962">
                <a:moveTo>
                  <a:pt x="647700" y="0"/>
                </a:moveTo>
                <a:cubicBezTo>
                  <a:pt x="649288" y="153987"/>
                  <a:pt x="650875" y="307975"/>
                  <a:pt x="652463" y="461962"/>
                </a:cubicBezTo>
                <a:lnTo>
                  <a:pt x="0" y="419100"/>
                </a:lnTo>
                <a:cubicBezTo>
                  <a:pt x="1588" y="296862"/>
                  <a:pt x="3175" y="174625"/>
                  <a:pt x="4763" y="52387"/>
                </a:cubicBezTo>
                <a:lnTo>
                  <a:pt x="647700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6352" name="Rectangle 35"/>
          <p:cNvSpPr>
            <a:spLocks noChangeArrowheads="1"/>
          </p:cNvSpPr>
          <p:nvPr/>
        </p:nvSpPr>
        <p:spPr bwMode="auto">
          <a:xfrm>
            <a:off x="330200" y="6138863"/>
            <a:ext cx="44243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FFC000"/>
                </a:solidFill>
                <a:ea typeface="宋体" panose="02010600030101010101" pitchFamily="2" charset="-122"/>
              </a:rPr>
              <a:t>Two-phase Multiway MergeSort</a:t>
            </a:r>
            <a:endParaRPr lang="en-US" altLang="en-US" sz="2400">
              <a:solidFill>
                <a:srgbClr val="FFC000"/>
              </a:solidFill>
            </a:endParaRPr>
          </a:p>
        </p:txBody>
      </p:sp>
      <p:sp>
        <p:nvSpPr>
          <p:cNvPr id="39" name="Rectangular Callout 38"/>
          <p:cNvSpPr/>
          <p:nvPr/>
        </p:nvSpPr>
        <p:spPr>
          <a:xfrm>
            <a:off x="2998788" y="4837113"/>
            <a:ext cx="914400" cy="612775"/>
          </a:xfrm>
          <a:prstGeom prst="wedgeRectCallout">
            <a:avLst>
              <a:gd name="adj1" fmla="val 60563"/>
              <a:gd name="adj2" fmla="val -9890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dirty="0"/>
              <a:t>One block per </a:t>
            </a:r>
            <a:r>
              <a:rPr lang="en-US" sz="1200" dirty="0" err="1"/>
              <a:t>sublist</a:t>
            </a:r>
            <a:endParaRPr lang="en-US" sz="1200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80038" y="255588"/>
            <a:ext cx="2530475" cy="62087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435100" y="2786063"/>
            <a:ext cx="2530475" cy="83978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8372" name="TextBox 5"/>
          <p:cNvSpPr txBox="1">
            <a:spLocks noChangeArrowheads="1"/>
          </p:cNvSpPr>
          <p:nvPr/>
        </p:nvSpPr>
        <p:spPr bwMode="auto">
          <a:xfrm>
            <a:off x="2062163" y="3763963"/>
            <a:ext cx="12620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Main memory</a:t>
            </a:r>
          </a:p>
        </p:txBody>
      </p:sp>
      <p:sp>
        <p:nvSpPr>
          <p:cNvPr id="58373" name="TextBox 6"/>
          <p:cNvSpPr txBox="1">
            <a:spLocks noChangeArrowheads="1"/>
          </p:cNvSpPr>
          <p:nvPr/>
        </p:nvSpPr>
        <p:spPr bwMode="auto">
          <a:xfrm>
            <a:off x="6383338" y="6446838"/>
            <a:ext cx="5175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Disk</a:t>
            </a:r>
          </a:p>
        </p:txBody>
      </p:sp>
      <p:sp>
        <p:nvSpPr>
          <p:cNvPr id="15" name="Freeform 14"/>
          <p:cNvSpPr/>
          <p:nvPr/>
        </p:nvSpPr>
        <p:spPr>
          <a:xfrm>
            <a:off x="7235825" y="3244850"/>
            <a:ext cx="590550" cy="719138"/>
          </a:xfrm>
          <a:custGeom>
            <a:avLst/>
            <a:gdLst>
              <a:gd name="connsiteX0" fmla="*/ 0 w 590550"/>
              <a:gd name="connsiteY0" fmla="*/ 47625 h 719137"/>
              <a:gd name="connsiteX1" fmla="*/ 585788 w 590550"/>
              <a:gd name="connsiteY1" fmla="*/ 0 h 719137"/>
              <a:gd name="connsiteX2" fmla="*/ 590550 w 590550"/>
              <a:gd name="connsiteY2" fmla="*/ 719137 h 719137"/>
              <a:gd name="connsiteX3" fmla="*/ 23813 w 590550"/>
              <a:gd name="connsiteY3" fmla="*/ 676275 h 719137"/>
              <a:gd name="connsiteX4" fmla="*/ 0 w 590550"/>
              <a:gd name="connsiteY4" fmla="*/ 47625 h 71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719137">
                <a:moveTo>
                  <a:pt x="0" y="47625"/>
                </a:moveTo>
                <a:lnTo>
                  <a:pt x="585788" y="0"/>
                </a:lnTo>
                <a:cubicBezTo>
                  <a:pt x="587375" y="239712"/>
                  <a:pt x="588963" y="479425"/>
                  <a:pt x="590550" y="719137"/>
                </a:cubicBezTo>
                <a:lnTo>
                  <a:pt x="23813" y="676275"/>
                </a:lnTo>
                <a:lnTo>
                  <a:pt x="0" y="47625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" name="Freeform 15"/>
          <p:cNvSpPr/>
          <p:nvPr/>
        </p:nvSpPr>
        <p:spPr>
          <a:xfrm>
            <a:off x="6678613" y="3292475"/>
            <a:ext cx="614362" cy="633413"/>
          </a:xfrm>
          <a:custGeom>
            <a:avLst/>
            <a:gdLst>
              <a:gd name="connsiteX0" fmla="*/ 557212 w 590550"/>
              <a:gd name="connsiteY0" fmla="*/ 0 h 633413"/>
              <a:gd name="connsiteX1" fmla="*/ 0 w 590550"/>
              <a:gd name="connsiteY1" fmla="*/ 47625 h 633413"/>
              <a:gd name="connsiteX2" fmla="*/ 9525 w 590550"/>
              <a:gd name="connsiteY2" fmla="*/ 581025 h 633413"/>
              <a:gd name="connsiteX3" fmla="*/ 590550 w 590550"/>
              <a:gd name="connsiteY3" fmla="*/ 633413 h 633413"/>
              <a:gd name="connsiteX4" fmla="*/ 557212 w 590550"/>
              <a:gd name="connsiteY4" fmla="*/ 0 h 633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633413">
                <a:moveTo>
                  <a:pt x="557212" y="0"/>
                </a:moveTo>
                <a:lnTo>
                  <a:pt x="0" y="47625"/>
                </a:lnTo>
                <a:lnTo>
                  <a:pt x="9525" y="581025"/>
                </a:lnTo>
                <a:lnTo>
                  <a:pt x="590550" y="633413"/>
                </a:lnTo>
                <a:lnTo>
                  <a:pt x="557212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" name="Freeform 16"/>
          <p:cNvSpPr/>
          <p:nvPr/>
        </p:nvSpPr>
        <p:spPr>
          <a:xfrm>
            <a:off x="6116638" y="3335338"/>
            <a:ext cx="595312" cy="542925"/>
          </a:xfrm>
          <a:custGeom>
            <a:avLst/>
            <a:gdLst>
              <a:gd name="connsiteX0" fmla="*/ 561975 w 571500"/>
              <a:gd name="connsiteY0" fmla="*/ 0 h 542925"/>
              <a:gd name="connsiteX1" fmla="*/ 571500 w 571500"/>
              <a:gd name="connsiteY1" fmla="*/ 542925 h 542925"/>
              <a:gd name="connsiteX2" fmla="*/ 0 w 571500"/>
              <a:gd name="connsiteY2" fmla="*/ 490538 h 542925"/>
              <a:gd name="connsiteX3" fmla="*/ 0 w 571500"/>
              <a:gd name="connsiteY3" fmla="*/ 42863 h 542925"/>
              <a:gd name="connsiteX4" fmla="*/ 561975 w 571500"/>
              <a:gd name="connsiteY4" fmla="*/ 0 h 542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1500" h="542925">
                <a:moveTo>
                  <a:pt x="561975" y="0"/>
                </a:moveTo>
                <a:lnTo>
                  <a:pt x="571500" y="542925"/>
                </a:lnTo>
                <a:lnTo>
                  <a:pt x="0" y="490538"/>
                </a:lnTo>
                <a:lnTo>
                  <a:pt x="0" y="42863"/>
                </a:lnTo>
                <a:lnTo>
                  <a:pt x="561975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" name="Freeform 17"/>
          <p:cNvSpPr/>
          <p:nvPr/>
        </p:nvSpPr>
        <p:spPr>
          <a:xfrm rot="5400000">
            <a:off x="1401763" y="2986088"/>
            <a:ext cx="671512" cy="461962"/>
          </a:xfrm>
          <a:custGeom>
            <a:avLst/>
            <a:gdLst>
              <a:gd name="connsiteX0" fmla="*/ 647700 w 652463"/>
              <a:gd name="connsiteY0" fmla="*/ 0 h 461962"/>
              <a:gd name="connsiteX1" fmla="*/ 652463 w 652463"/>
              <a:gd name="connsiteY1" fmla="*/ 461962 h 461962"/>
              <a:gd name="connsiteX2" fmla="*/ 0 w 652463"/>
              <a:gd name="connsiteY2" fmla="*/ 419100 h 461962"/>
              <a:gd name="connsiteX3" fmla="*/ 4763 w 652463"/>
              <a:gd name="connsiteY3" fmla="*/ 52387 h 461962"/>
              <a:gd name="connsiteX4" fmla="*/ 647700 w 652463"/>
              <a:gd name="connsiteY4" fmla="*/ 0 h 461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2463" h="461962">
                <a:moveTo>
                  <a:pt x="647700" y="0"/>
                </a:moveTo>
                <a:cubicBezTo>
                  <a:pt x="649288" y="153987"/>
                  <a:pt x="650875" y="307975"/>
                  <a:pt x="652463" y="461962"/>
                </a:cubicBezTo>
                <a:lnTo>
                  <a:pt x="0" y="419100"/>
                </a:lnTo>
                <a:cubicBezTo>
                  <a:pt x="1588" y="296862"/>
                  <a:pt x="3175" y="174625"/>
                  <a:pt x="4763" y="52387"/>
                </a:cubicBezTo>
                <a:lnTo>
                  <a:pt x="647700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0" name="Freeform 19"/>
          <p:cNvSpPr/>
          <p:nvPr/>
        </p:nvSpPr>
        <p:spPr>
          <a:xfrm>
            <a:off x="7239000" y="3992563"/>
            <a:ext cx="590550" cy="719137"/>
          </a:xfrm>
          <a:custGeom>
            <a:avLst/>
            <a:gdLst>
              <a:gd name="connsiteX0" fmla="*/ 0 w 590550"/>
              <a:gd name="connsiteY0" fmla="*/ 47625 h 719137"/>
              <a:gd name="connsiteX1" fmla="*/ 585788 w 590550"/>
              <a:gd name="connsiteY1" fmla="*/ 0 h 719137"/>
              <a:gd name="connsiteX2" fmla="*/ 590550 w 590550"/>
              <a:gd name="connsiteY2" fmla="*/ 719137 h 719137"/>
              <a:gd name="connsiteX3" fmla="*/ 23813 w 590550"/>
              <a:gd name="connsiteY3" fmla="*/ 676275 h 719137"/>
              <a:gd name="connsiteX4" fmla="*/ 0 w 590550"/>
              <a:gd name="connsiteY4" fmla="*/ 47625 h 71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719137">
                <a:moveTo>
                  <a:pt x="0" y="47625"/>
                </a:moveTo>
                <a:lnTo>
                  <a:pt x="585788" y="0"/>
                </a:lnTo>
                <a:cubicBezTo>
                  <a:pt x="587375" y="239712"/>
                  <a:pt x="588963" y="479425"/>
                  <a:pt x="590550" y="719137"/>
                </a:cubicBezTo>
                <a:lnTo>
                  <a:pt x="23813" y="676275"/>
                </a:lnTo>
                <a:lnTo>
                  <a:pt x="0" y="47625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1" name="Freeform 20"/>
          <p:cNvSpPr/>
          <p:nvPr/>
        </p:nvSpPr>
        <p:spPr>
          <a:xfrm>
            <a:off x="6681788" y="4040188"/>
            <a:ext cx="614362" cy="633412"/>
          </a:xfrm>
          <a:custGeom>
            <a:avLst/>
            <a:gdLst>
              <a:gd name="connsiteX0" fmla="*/ 557212 w 590550"/>
              <a:gd name="connsiteY0" fmla="*/ 0 h 633413"/>
              <a:gd name="connsiteX1" fmla="*/ 0 w 590550"/>
              <a:gd name="connsiteY1" fmla="*/ 47625 h 633413"/>
              <a:gd name="connsiteX2" fmla="*/ 9525 w 590550"/>
              <a:gd name="connsiteY2" fmla="*/ 581025 h 633413"/>
              <a:gd name="connsiteX3" fmla="*/ 590550 w 590550"/>
              <a:gd name="connsiteY3" fmla="*/ 633413 h 633413"/>
              <a:gd name="connsiteX4" fmla="*/ 557212 w 590550"/>
              <a:gd name="connsiteY4" fmla="*/ 0 h 633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633413">
                <a:moveTo>
                  <a:pt x="557212" y="0"/>
                </a:moveTo>
                <a:lnTo>
                  <a:pt x="0" y="47625"/>
                </a:lnTo>
                <a:lnTo>
                  <a:pt x="9525" y="581025"/>
                </a:lnTo>
                <a:lnTo>
                  <a:pt x="590550" y="633413"/>
                </a:lnTo>
                <a:lnTo>
                  <a:pt x="557212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Freeform 21"/>
          <p:cNvSpPr/>
          <p:nvPr/>
        </p:nvSpPr>
        <p:spPr>
          <a:xfrm>
            <a:off x="6119813" y="4083050"/>
            <a:ext cx="595312" cy="542925"/>
          </a:xfrm>
          <a:custGeom>
            <a:avLst/>
            <a:gdLst>
              <a:gd name="connsiteX0" fmla="*/ 561975 w 571500"/>
              <a:gd name="connsiteY0" fmla="*/ 0 h 542925"/>
              <a:gd name="connsiteX1" fmla="*/ 571500 w 571500"/>
              <a:gd name="connsiteY1" fmla="*/ 542925 h 542925"/>
              <a:gd name="connsiteX2" fmla="*/ 0 w 571500"/>
              <a:gd name="connsiteY2" fmla="*/ 490538 h 542925"/>
              <a:gd name="connsiteX3" fmla="*/ 0 w 571500"/>
              <a:gd name="connsiteY3" fmla="*/ 42863 h 542925"/>
              <a:gd name="connsiteX4" fmla="*/ 561975 w 571500"/>
              <a:gd name="connsiteY4" fmla="*/ 0 h 542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1500" h="542925">
                <a:moveTo>
                  <a:pt x="561975" y="0"/>
                </a:moveTo>
                <a:lnTo>
                  <a:pt x="571500" y="542925"/>
                </a:lnTo>
                <a:lnTo>
                  <a:pt x="0" y="490538"/>
                </a:lnTo>
                <a:lnTo>
                  <a:pt x="0" y="42863"/>
                </a:lnTo>
                <a:lnTo>
                  <a:pt x="561975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5" name="Freeform 24"/>
          <p:cNvSpPr/>
          <p:nvPr/>
        </p:nvSpPr>
        <p:spPr>
          <a:xfrm>
            <a:off x="7210425" y="4760913"/>
            <a:ext cx="590550" cy="719137"/>
          </a:xfrm>
          <a:custGeom>
            <a:avLst/>
            <a:gdLst>
              <a:gd name="connsiteX0" fmla="*/ 0 w 590550"/>
              <a:gd name="connsiteY0" fmla="*/ 47625 h 719137"/>
              <a:gd name="connsiteX1" fmla="*/ 585788 w 590550"/>
              <a:gd name="connsiteY1" fmla="*/ 0 h 719137"/>
              <a:gd name="connsiteX2" fmla="*/ 590550 w 590550"/>
              <a:gd name="connsiteY2" fmla="*/ 719137 h 719137"/>
              <a:gd name="connsiteX3" fmla="*/ 23813 w 590550"/>
              <a:gd name="connsiteY3" fmla="*/ 676275 h 719137"/>
              <a:gd name="connsiteX4" fmla="*/ 0 w 590550"/>
              <a:gd name="connsiteY4" fmla="*/ 47625 h 71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719137">
                <a:moveTo>
                  <a:pt x="0" y="47625"/>
                </a:moveTo>
                <a:lnTo>
                  <a:pt x="585788" y="0"/>
                </a:lnTo>
                <a:cubicBezTo>
                  <a:pt x="587375" y="239712"/>
                  <a:pt x="588963" y="479425"/>
                  <a:pt x="590550" y="719137"/>
                </a:cubicBezTo>
                <a:lnTo>
                  <a:pt x="23813" y="676275"/>
                </a:lnTo>
                <a:lnTo>
                  <a:pt x="0" y="47625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Freeform 25"/>
          <p:cNvSpPr/>
          <p:nvPr/>
        </p:nvSpPr>
        <p:spPr>
          <a:xfrm>
            <a:off x="6653213" y="4808538"/>
            <a:ext cx="614362" cy="633412"/>
          </a:xfrm>
          <a:custGeom>
            <a:avLst/>
            <a:gdLst>
              <a:gd name="connsiteX0" fmla="*/ 557212 w 590550"/>
              <a:gd name="connsiteY0" fmla="*/ 0 h 633413"/>
              <a:gd name="connsiteX1" fmla="*/ 0 w 590550"/>
              <a:gd name="connsiteY1" fmla="*/ 47625 h 633413"/>
              <a:gd name="connsiteX2" fmla="*/ 9525 w 590550"/>
              <a:gd name="connsiteY2" fmla="*/ 581025 h 633413"/>
              <a:gd name="connsiteX3" fmla="*/ 590550 w 590550"/>
              <a:gd name="connsiteY3" fmla="*/ 633413 h 633413"/>
              <a:gd name="connsiteX4" fmla="*/ 557212 w 590550"/>
              <a:gd name="connsiteY4" fmla="*/ 0 h 633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633413">
                <a:moveTo>
                  <a:pt x="557212" y="0"/>
                </a:moveTo>
                <a:lnTo>
                  <a:pt x="0" y="47625"/>
                </a:lnTo>
                <a:lnTo>
                  <a:pt x="9525" y="581025"/>
                </a:lnTo>
                <a:lnTo>
                  <a:pt x="590550" y="633413"/>
                </a:lnTo>
                <a:lnTo>
                  <a:pt x="557212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7" name="Freeform 26"/>
          <p:cNvSpPr/>
          <p:nvPr/>
        </p:nvSpPr>
        <p:spPr>
          <a:xfrm>
            <a:off x="6091238" y="4851400"/>
            <a:ext cx="595312" cy="542925"/>
          </a:xfrm>
          <a:custGeom>
            <a:avLst/>
            <a:gdLst>
              <a:gd name="connsiteX0" fmla="*/ 561975 w 571500"/>
              <a:gd name="connsiteY0" fmla="*/ 0 h 542925"/>
              <a:gd name="connsiteX1" fmla="*/ 571500 w 571500"/>
              <a:gd name="connsiteY1" fmla="*/ 542925 h 542925"/>
              <a:gd name="connsiteX2" fmla="*/ 0 w 571500"/>
              <a:gd name="connsiteY2" fmla="*/ 490538 h 542925"/>
              <a:gd name="connsiteX3" fmla="*/ 0 w 571500"/>
              <a:gd name="connsiteY3" fmla="*/ 42863 h 542925"/>
              <a:gd name="connsiteX4" fmla="*/ 561975 w 571500"/>
              <a:gd name="connsiteY4" fmla="*/ 0 h 542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1500" h="542925">
                <a:moveTo>
                  <a:pt x="561975" y="0"/>
                </a:moveTo>
                <a:lnTo>
                  <a:pt x="571500" y="542925"/>
                </a:lnTo>
                <a:lnTo>
                  <a:pt x="0" y="490538"/>
                </a:lnTo>
                <a:lnTo>
                  <a:pt x="0" y="42863"/>
                </a:lnTo>
                <a:lnTo>
                  <a:pt x="561975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0" name="Freeform 29"/>
          <p:cNvSpPr/>
          <p:nvPr/>
        </p:nvSpPr>
        <p:spPr>
          <a:xfrm>
            <a:off x="7224713" y="5530850"/>
            <a:ext cx="590550" cy="719138"/>
          </a:xfrm>
          <a:custGeom>
            <a:avLst/>
            <a:gdLst>
              <a:gd name="connsiteX0" fmla="*/ 0 w 590550"/>
              <a:gd name="connsiteY0" fmla="*/ 47625 h 719137"/>
              <a:gd name="connsiteX1" fmla="*/ 585788 w 590550"/>
              <a:gd name="connsiteY1" fmla="*/ 0 h 719137"/>
              <a:gd name="connsiteX2" fmla="*/ 590550 w 590550"/>
              <a:gd name="connsiteY2" fmla="*/ 719137 h 719137"/>
              <a:gd name="connsiteX3" fmla="*/ 23813 w 590550"/>
              <a:gd name="connsiteY3" fmla="*/ 676275 h 719137"/>
              <a:gd name="connsiteX4" fmla="*/ 0 w 590550"/>
              <a:gd name="connsiteY4" fmla="*/ 47625 h 71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719137">
                <a:moveTo>
                  <a:pt x="0" y="47625"/>
                </a:moveTo>
                <a:lnTo>
                  <a:pt x="585788" y="0"/>
                </a:lnTo>
                <a:cubicBezTo>
                  <a:pt x="587375" y="239712"/>
                  <a:pt x="588963" y="479425"/>
                  <a:pt x="590550" y="719137"/>
                </a:cubicBezTo>
                <a:lnTo>
                  <a:pt x="23813" y="676275"/>
                </a:lnTo>
                <a:lnTo>
                  <a:pt x="0" y="47625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1" name="Freeform 30"/>
          <p:cNvSpPr/>
          <p:nvPr/>
        </p:nvSpPr>
        <p:spPr>
          <a:xfrm>
            <a:off x="6667500" y="5578475"/>
            <a:ext cx="614363" cy="633413"/>
          </a:xfrm>
          <a:custGeom>
            <a:avLst/>
            <a:gdLst>
              <a:gd name="connsiteX0" fmla="*/ 557212 w 590550"/>
              <a:gd name="connsiteY0" fmla="*/ 0 h 633413"/>
              <a:gd name="connsiteX1" fmla="*/ 0 w 590550"/>
              <a:gd name="connsiteY1" fmla="*/ 47625 h 633413"/>
              <a:gd name="connsiteX2" fmla="*/ 9525 w 590550"/>
              <a:gd name="connsiteY2" fmla="*/ 581025 h 633413"/>
              <a:gd name="connsiteX3" fmla="*/ 590550 w 590550"/>
              <a:gd name="connsiteY3" fmla="*/ 633413 h 633413"/>
              <a:gd name="connsiteX4" fmla="*/ 557212 w 590550"/>
              <a:gd name="connsiteY4" fmla="*/ 0 h 633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633413">
                <a:moveTo>
                  <a:pt x="557212" y="0"/>
                </a:moveTo>
                <a:lnTo>
                  <a:pt x="0" y="47625"/>
                </a:lnTo>
                <a:lnTo>
                  <a:pt x="9525" y="581025"/>
                </a:lnTo>
                <a:lnTo>
                  <a:pt x="590550" y="633413"/>
                </a:lnTo>
                <a:lnTo>
                  <a:pt x="557212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2" name="Freeform 31"/>
          <p:cNvSpPr/>
          <p:nvPr/>
        </p:nvSpPr>
        <p:spPr>
          <a:xfrm>
            <a:off x="6105525" y="5621338"/>
            <a:ext cx="595313" cy="542925"/>
          </a:xfrm>
          <a:custGeom>
            <a:avLst/>
            <a:gdLst>
              <a:gd name="connsiteX0" fmla="*/ 561975 w 571500"/>
              <a:gd name="connsiteY0" fmla="*/ 0 h 542925"/>
              <a:gd name="connsiteX1" fmla="*/ 571500 w 571500"/>
              <a:gd name="connsiteY1" fmla="*/ 542925 h 542925"/>
              <a:gd name="connsiteX2" fmla="*/ 0 w 571500"/>
              <a:gd name="connsiteY2" fmla="*/ 490538 h 542925"/>
              <a:gd name="connsiteX3" fmla="*/ 0 w 571500"/>
              <a:gd name="connsiteY3" fmla="*/ 42863 h 542925"/>
              <a:gd name="connsiteX4" fmla="*/ 561975 w 571500"/>
              <a:gd name="connsiteY4" fmla="*/ 0 h 542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1500" h="542925">
                <a:moveTo>
                  <a:pt x="561975" y="0"/>
                </a:moveTo>
                <a:lnTo>
                  <a:pt x="571500" y="542925"/>
                </a:lnTo>
                <a:lnTo>
                  <a:pt x="0" y="490538"/>
                </a:lnTo>
                <a:lnTo>
                  <a:pt x="0" y="42863"/>
                </a:lnTo>
                <a:lnTo>
                  <a:pt x="561975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37" name="Straight Arrow Connector 36"/>
          <p:cNvCxnSpPr/>
          <p:nvPr/>
        </p:nvCxnSpPr>
        <p:spPr>
          <a:xfrm flipV="1">
            <a:off x="3286125" y="787400"/>
            <a:ext cx="1955800" cy="1190625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rot="10800000">
            <a:off x="1892300" y="3551238"/>
            <a:ext cx="3435350" cy="42862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rot="10800000">
            <a:off x="2551113" y="3646488"/>
            <a:ext cx="2776537" cy="701675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rot="10800000">
            <a:off x="3221038" y="3614738"/>
            <a:ext cx="2106612" cy="146685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rot="16200000" flipV="1">
            <a:off x="3413125" y="3956051"/>
            <a:ext cx="2243137" cy="1604962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Oval 44"/>
          <p:cNvSpPr/>
          <p:nvPr/>
        </p:nvSpPr>
        <p:spPr>
          <a:xfrm>
            <a:off x="2286000" y="1924050"/>
            <a:ext cx="989013" cy="531813"/>
          </a:xfrm>
          <a:prstGeom prst="ellipse">
            <a:avLst/>
          </a:prstGeom>
          <a:solidFill>
            <a:srgbClr val="FF3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dirty="0">
                <a:solidFill>
                  <a:schemeClr val="tx1"/>
                </a:solidFill>
              </a:rPr>
              <a:t>merge</a:t>
            </a:r>
          </a:p>
        </p:txBody>
      </p:sp>
      <p:cxnSp>
        <p:nvCxnSpPr>
          <p:cNvPr id="51" name="Straight Arrow Connector 50"/>
          <p:cNvCxnSpPr/>
          <p:nvPr/>
        </p:nvCxnSpPr>
        <p:spPr>
          <a:xfrm flipV="1">
            <a:off x="1776413" y="2360613"/>
            <a:ext cx="541337" cy="425450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 rot="5400000" flipH="1" flipV="1">
            <a:off x="2280444" y="2513806"/>
            <a:ext cx="393700" cy="192088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 rot="16200000" flipV="1">
            <a:off x="2678113" y="2517775"/>
            <a:ext cx="347662" cy="230188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 rot="10800000">
            <a:off x="3133725" y="2409825"/>
            <a:ext cx="385763" cy="344488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Freeform 32"/>
          <p:cNvSpPr/>
          <p:nvPr/>
        </p:nvSpPr>
        <p:spPr>
          <a:xfrm rot="5400000">
            <a:off x="2033587" y="3000376"/>
            <a:ext cx="671513" cy="461962"/>
          </a:xfrm>
          <a:custGeom>
            <a:avLst/>
            <a:gdLst>
              <a:gd name="connsiteX0" fmla="*/ 647700 w 652463"/>
              <a:gd name="connsiteY0" fmla="*/ 0 h 461962"/>
              <a:gd name="connsiteX1" fmla="*/ 652463 w 652463"/>
              <a:gd name="connsiteY1" fmla="*/ 461962 h 461962"/>
              <a:gd name="connsiteX2" fmla="*/ 0 w 652463"/>
              <a:gd name="connsiteY2" fmla="*/ 419100 h 461962"/>
              <a:gd name="connsiteX3" fmla="*/ 4763 w 652463"/>
              <a:gd name="connsiteY3" fmla="*/ 52387 h 461962"/>
              <a:gd name="connsiteX4" fmla="*/ 647700 w 652463"/>
              <a:gd name="connsiteY4" fmla="*/ 0 h 461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2463" h="461962">
                <a:moveTo>
                  <a:pt x="647700" y="0"/>
                </a:moveTo>
                <a:cubicBezTo>
                  <a:pt x="649288" y="153987"/>
                  <a:pt x="650875" y="307975"/>
                  <a:pt x="652463" y="461962"/>
                </a:cubicBezTo>
                <a:lnTo>
                  <a:pt x="0" y="419100"/>
                </a:lnTo>
                <a:cubicBezTo>
                  <a:pt x="1588" y="296862"/>
                  <a:pt x="3175" y="174625"/>
                  <a:pt x="4763" y="52387"/>
                </a:cubicBezTo>
                <a:lnTo>
                  <a:pt x="647700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4" name="Freeform 33"/>
          <p:cNvSpPr/>
          <p:nvPr/>
        </p:nvSpPr>
        <p:spPr>
          <a:xfrm rot="5400000">
            <a:off x="2663826" y="2992437"/>
            <a:ext cx="671512" cy="461963"/>
          </a:xfrm>
          <a:custGeom>
            <a:avLst/>
            <a:gdLst>
              <a:gd name="connsiteX0" fmla="*/ 647700 w 652463"/>
              <a:gd name="connsiteY0" fmla="*/ 0 h 461962"/>
              <a:gd name="connsiteX1" fmla="*/ 652463 w 652463"/>
              <a:gd name="connsiteY1" fmla="*/ 461962 h 461962"/>
              <a:gd name="connsiteX2" fmla="*/ 0 w 652463"/>
              <a:gd name="connsiteY2" fmla="*/ 419100 h 461962"/>
              <a:gd name="connsiteX3" fmla="*/ 4763 w 652463"/>
              <a:gd name="connsiteY3" fmla="*/ 52387 h 461962"/>
              <a:gd name="connsiteX4" fmla="*/ 647700 w 652463"/>
              <a:gd name="connsiteY4" fmla="*/ 0 h 461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2463" h="461962">
                <a:moveTo>
                  <a:pt x="647700" y="0"/>
                </a:moveTo>
                <a:cubicBezTo>
                  <a:pt x="649288" y="153987"/>
                  <a:pt x="650875" y="307975"/>
                  <a:pt x="652463" y="461962"/>
                </a:cubicBezTo>
                <a:lnTo>
                  <a:pt x="0" y="419100"/>
                </a:lnTo>
                <a:cubicBezTo>
                  <a:pt x="1588" y="296862"/>
                  <a:pt x="3175" y="174625"/>
                  <a:pt x="4763" y="52387"/>
                </a:cubicBezTo>
                <a:lnTo>
                  <a:pt x="647700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5" name="Freeform 34"/>
          <p:cNvSpPr/>
          <p:nvPr/>
        </p:nvSpPr>
        <p:spPr>
          <a:xfrm rot="5400000">
            <a:off x="3252788" y="2995613"/>
            <a:ext cx="671512" cy="461962"/>
          </a:xfrm>
          <a:custGeom>
            <a:avLst/>
            <a:gdLst>
              <a:gd name="connsiteX0" fmla="*/ 647700 w 652463"/>
              <a:gd name="connsiteY0" fmla="*/ 0 h 461962"/>
              <a:gd name="connsiteX1" fmla="*/ 652463 w 652463"/>
              <a:gd name="connsiteY1" fmla="*/ 461962 h 461962"/>
              <a:gd name="connsiteX2" fmla="*/ 0 w 652463"/>
              <a:gd name="connsiteY2" fmla="*/ 419100 h 461962"/>
              <a:gd name="connsiteX3" fmla="*/ 4763 w 652463"/>
              <a:gd name="connsiteY3" fmla="*/ 52387 h 461962"/>
              <a:gd name="connsiteX4" fmla="*/ 647700 w 652463"/>
              <a:gd name="connsiteY4" fmla="*/ 0 h 461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2463" h="461962">
                <a:moveTo>
                  <a:pt x="647700" y="0"/>
                </a:moveTo>
                <a:cubicBezTo>
                  <a:pt x="649288" y="153987"/>
                  <a:pt x="650875" y="307975"/>
                  <a:pt x="652463" y="461962"/>
                </a:cubicBezTo>
                <a:lnTo>
                  <a:pt x="0" y="419100"/>
                </a:lnTo>
                <a:cubicBezTo>
                  <a:pt x="1588" y="296862"/>
                  <a:pt x="3175" y="174625"/>
                  <a:pt x="4763" y="52387"/>
                </a:cubicBezTo>
                <a:lnTo>
                  <a:pt x="647700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2" name="Group 37"/>
          <p:cNvGrpSpPr>
            <a:grpSpLocks/>
          </p:cNvGrpSpPr>
          <p:nvPr/>
        </p:nvGrpSpPr>
        <p:grpSpPr bwMode="auto">
          <a:xfrm>
            <a:off x="1549400" y="330200"/>
            <a:ext cx="5722938" cy="3222625"/>
            <a:chOff x="1549399" y="330200"/>
            <a:chExt cx="5723271" cy="3222624"/>
          </a:xfrm>
        </p:grpSpPr>
        <p:sp>
          <p:nvSpPr>
            <p:cNvPr id="39" name="Freeform 38"/>
            <p:cNvSpPr/>
            <p:nvPr/>
          </p:nvSpPr>
          <p:spPr>
            <a:xfrm rot="5400000">
              <a:off x="1535126" y="3065448"/>
              <a:ext cx="490538" cy="461990"/>
            </a:xfrm>
            <a:custGeom>
              <a:avLst/>
              <a:gdLst>
                <a:gd name="connsiteX0" fmla="*/ 647700 w 652463"/>
                <a:gd name="connsiteY0" fmla="*/ 0 h 461962"/>
                <a:gd name="connsiteX1" fmla="*/ 652463 w 652463"/>
                <a:gd name="connsiteY1" fmla="*/ 461962 h 461962"/>
                <a:gd name="connsiteX2" fmla="*/ 0 w 652463"/>
                <a:gd name="connsiteY2" fmla="*/ 419100 h 461962"/>
                <a:gd name="connsiteX3" fmla="*/ 4763 w 652463"/>
                <a:gd name="connsiteY3" fmla="*/ 52387 h 461962"/>
                <a:gd name="connsiteX4" fmla="*/ 647700 w 652463"/>
                <a:gd name="connsiteY4" fmla="*/ 0 h 461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2463" h="461962">
                  <a:moveTo>
                    <a:pt x="647700" y="0"/>
                  </a:moveTo>
                  <a:cubicBezTo>
                    <a:pt x="649288" y="153987"/>
                    <a:pt x="650875" y="307975"/>
                    <a:pt x="652463" y="461962"/>
                  </a:cubicBezTo>
                  <a:lnTo>
                    <a:pt x="0" y="419100"/>
                  </a:lnTo>
                  <a:cubicBezTo>
                    <a:pt x="1588" y="296862"/>
                    <a:pt x="3175" y="174625"/>
                    <a:pt x="4763" y="52387"/>
                  </a:cubicBezTo>
                  <a:lnTo>
                    <a:pt x="647700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0" name="Freeform 39"/>
            <p:cNvSpPr/>
            <p:nvPr/>
          </p:nvSpPr>
          <p:spPr>
            <a:xfrm rot="5400000">
              <a:off x="2297165" y="3157523"/>
              <a:ext cx="312738" cy="461990"/>
            </a:xfrm>
            <a:custGeom>
              <a:avLst/>
              <a:gdLst>
                <a:gd name="connsiteX0" fmla="*/ 647700 w 652463"/>
                <a:gd name="connsiteY0" fmla="*/ 0 h 461962"/>
                <a:gd name="connsiteX1" fmla="*/ 652463 w 652463"/>
                <a:gd name="connsiteY1" fmla="*/ 461962 h 461962"/>
                <a:gd name="connsiteX2" fmla="*/ 0 w 652463"/>
                <a:gd name="connsiteY2" fmla="*/ 419100 h 461962"/>
                <a:gd name="connsiteX3" fmla="*/ 4763 w 652463"/>
                <a:gd name="connsiteY3" fmla="*/ 52387 h 461962"/>
                <a:gd name="connsiteX4" fmla="*/ 647700 w 652463"/>
                <a:gd name="connsiteY4" fmla="*/ 0 h 461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2463" h="461962">
                  <a:moveTo>
                    <a:pt x="647700" y="0"/>
                  </a:moveTo>
                  <a:cubicBezTo>
                    <a:pt x="649288" y="153987"/>
                    <a:pt x="650875" y="307975"/>
                    <a:pt x="652463" y="461962"/>
                  </a:cubicBezTo>
                  <a:lnTo>
                    <a:pt x="0" y="419100"/>
                  </a:lnTo>
                  <a:cubicBezTo>
                    <a:pt x="1588" y="296862"/>
                    <a:pt x="3175" y="174625"/>
                    <a:pt x="4763" y="52387"/>
                  </a:cubicBezTo>
                  <a:lnTo>
                    <a:pt x="647700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 rot="5400000">
              <a:off x="3305293" y="3028937"/>
              <a:ext cx="585787" cy="461989"/>
            </a:xfrm>
            <a:custGeom>
              <a:avLst/>
              <a:gdLst>
                <a:gd name="connsiteX0" fmla="*/ 647700 w 652463"/>
                <a:gd name="connsiteY0" fmla="*/ 0 h 461962"/>
                <a:gd name="connsiteX1" fmla="*/ 652463 w 652463"/>
                <a:gd name="connsiteY1" fmla="*/ 461962 h 461962"/>
                <a:gd name="connsiteX2" fmla="*/ 0 w 652463"/>
                <a:gd name="connsiteY2" fmla="*/ 419100 h 461962"/>
                <a:gd name="connsiteX3" fmla="*/ 4763 w 652463"/>
                <a:gd name="connsiteY3" fmla="*/ 52387 h 461962"/>
                <a:gd name="connsiteX4" fmla="*/ 647700 w 652463"/>
                <a:gd name="connsiteY4" fmla="*/ 0 h 461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2463" h="461962">
                  <a:moveTo>
                    <a:pt x="647700" y="0"/>
                  </a:moveTo>
                  <a:cubicBezTo>
                    <a:pt x="649288" y="153987"/>
                    <a:pt x="650875" y="307975"/>
                    <a:pt x="652463" y="461962"/>
                  </a:cubicBezTo>
                  <a:lnTo>
                    <a:pt x="0" y="419100"/>
                  </a:lnTo>
                  <a:cubicBezTo>
                    <a:pt x="1588" y="296862"/>
                    <a:pt x="3175" y="174625"/>
                    <a:pt x="4763" y="52387"/>
                  </a:cubicBezTo>
                  <a:lnTo>
                    <a:pt x="647700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7" name="Trapezoid 46"/>
            <p:cNvSpPr/>
            <p:nvPr/>
          </p:nvSpPr>
          <p:spPr>
            <a:xfrm rot="16200000">
              <a:off x="6151048" y="-377084"/>
              <a:ext cx="414338" cy="1828906"/>
            </a:xfrm>
            <a:prstGeom prst="trapezoid">
              <a:avLst/>
            </a:prstGeom>
            <a:solidFill>
              <a:srgbClr val="FFFF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</p:grpSp>
      <p:sp>
        <p:nvSpPr>
          <p:cNvPr id="58401" name="Rectangle 37"/>
          <p:cNvSpPr>
            <a:spLocks noChangeArrowheads="1"/>
          </p:cNvSpPr>
          <p:nvPr/>
        </p:nvSpPr>
        <p:spPr bwMode="auto">
          <a:xfrm>
            <a:off x="330200" y="6138863"/>
            <a:ext cx="44243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FFC000"/>
                </a:solidFill>
                <a:ea typeface="宋体" panose="02010600030101010101" pitchFamily="2" charset="-122"/>
              </a:rPr>
              <a:t>Two-phase Multiway MergeSort</a:t>
            </a:r>
            <a:endParaRPr lang="en-US" altLang="en-US" sz="2400">
              <a:solidFill>
                <a:srgbClr val="FFC000"/>
              </a:solidFill>
            </a:endParaRPr>
          </a:p>
        </p:txBody>
      </p:sp>
      <p:sp>
        <p:nvSpPr>
          <p:cNvPr id="49" name="Rectangular Callout 48"/>
          <p:cNvSpPr/>
          <p:nvPr/>
        </p:nvSpPr>
        <p:spPr>
          <a:xfrm>
            <a:off x="2998788" y="4837113"/>
            <a:ext cx="914400" cy="612775"/>
          </a:xfrm>
          <a:prstGeom prst="wedgeRectCallout">
            <a:avLst>
              <a:gd name="adj1" fmla="val 60563"/>
              <a:gd name="adj2" fmla="val -9890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dirty="0"/>
              <a:t>One block per </a:t>
            </a:r>
            <a:r>
              <a:rPr lang="en-US" sz="1200" dirty="0" err="1"/>
              <a:t>sublist</a:t>
            </a:r>
            <a:endParaRPr lang="en-US" sz="1200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7 0.00023 L -0.37066 -0.27407 " pathEditMode="relative" ptsTypes="AA">
                                      <p:cBhvr>
                                        <p:cTn id="23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80038" y="255588"/>
            <a:ext cx="2530475" cy="62087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435100" y="2786063"/>
            <a:ext cx="2530475" cy="83978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0420" name="TextBox 5"/>
          <p:cNvSpPr txBox="1">
            <a:spLocks noChangeArrowheads="1"/>
          </p:cNvSpPr>
          <p:nvPr/>
        </p:nvSpPr>
        <p:spPr bwMode="auto">
          <a:xfrm>
            <a:off x="2062163" y="3763963"/>
            <a:ext cx="12620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Main memory</a:t>
            </a:r>
          </a:p>
        </p:txBody>
      </p:sp>
      <p:sp>
        <p:nvSpPr>
          <p:cNvPr id="60421" name="TextBox 6"/>
          <p:cNvSpPr txBox="1">
            <a:spLocks noChangeArrowheads="1"/>
          </p:cNvSpPr>
          <p:nvPr/>
        </p:nvSpPr>
        <p:spPr bwMode="auto">
          <a:xfrm>
            <a:off x="6383338" y="6446838"/>
            <a:ext cx="5175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Disk</a:t>
            </a:r>
          </a:p>
        </p:txBody>
      </p:sp>
      <p:sp>
        <p:nvSpPr>
          <p:cNvPr id="15" name="Freeform 14"/>
          <p:cNvSpPr/>
          <p:nvPr/>
        </p:nvSpPr>
        <p:spPr>
          <a:xfrm>
            <a:off x="7235825" y="3244850"/>
            <a:ext cx="590550" cy="719138"/>
          </a:xfrm>
          <a:custGeom>
            <a:avLst/>
            <a:gdLst>
              <a:gd name="connsiteX0" fmla="*/ 0 w 590550"/>
              <a:gd name="connsiteY0" fmla="*/ 47625 h 719137"/>
              <a:gd name="connsiteX1" fmla="*/ 585788 w 590550"/>
              <a:gd name="connsiteY1" fmla="*/ 0 h 719137"/>
              <a:gd name="connsiteX2" fmla="*/ 590550 w 590550"/>
              <a:gd name="connsiteY2" fmla="*/ 719137 h 719137"/>
              <a:gd name="connsiteX3" fmla="*/ 23813 w 590550"/>
              <a:gd name="connsiteY3" fmla="*/ 676275 h 719137"/>
              <a:gd name="connsiteX4" fmla="*/ 0 w 590550"/>
              <a:gd name="connsiteY4" fmla="*/ 47625 h 71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719137">
                <a:moveTo>
                  <a:pt x="0" y="47625"/>
                </a:moveTo>
                <a:lnTo>
                  <a:pt x="585788" y="0"/>
                </a:lnTo>
                <a:cubicBezTo>
                  <a:pt x="587375" y="239712"/>
                  <a:pt x="588963" y="479425"/>
                  <a:pt x="590550" y="719137"/>
                </a:cubicBezTo>
                <a:lnTo>
                  <a:pt x="23813" y="676275"/>
                </a:lnTo>
                <a:lnTo>
                  <a:pt x="0" y="47625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" name="Freeform 15"/>
          <p:cNvSpPr/>
          <p:nvPr/>
        </p:nvSpPr>
        <p:spPr>
          <a:xfrm>
            <a:off x="6678613" y="3292475"/>
            <a:ext cx="614362" cy="633413"/>
          </a:xfrm>
          <a:custGeom>
            <a:avLst/>
            <a:gdLst>
              <a:gd name="connsiteX0" fmla="*/ 557212 w 590550"/>
              <a:gd name="connsiteY0" fmla="*/ 0 h 633413"/>
              <a:gd name="connsiteX1" fmla="*/ 0 w 590550"/>
              <a:gd name="connsiteY1" fmla="*/ 47625 h 633413"/>
              <a:gd name="connsiteX2" fmla="*/ 9525 w 590550"/>
              <a:gd name="connsiteY2" fmla="*/ 581025 h 633413"/>
              <a:gd name="connsiteX3" fmla="*/ 590550 w 590550"/>
              <a:gd name="connsiteY3" fmla="*/ 633413 h 633413"/>
              <a:gd name="connsiteX4" fmla="*/ 557212 w 590550"/>
              <a:gd name="connsiteY4" fmla="*/ 0 h 633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633413">
                <a:moveTo>
                  <a:pt x="557212" y="0"/>
                </a:moveTo>
                <a:lnTo>
                  <a:pt x="0" y="47625"/>
                </a:lnTo>
                <a:lnTo>
                  <a:pt x="9525" y="581025"/>
                </a:lnTo>
                <a:lnTo>
                  <a:pt x="590550" y="633413"/>
                </a:lnTo>
                <a:lnTo>
                  <a:pt x="557212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" name="Freeform 16"/>
          <p:cNvSpPr/>
          <p:nvPr/>
        </p:nvSpPr>
        <p:spPr>
          <a:xfrm>
            <a:off x="6116638" y="3335338"/>
            <a:ext cx="595312" cy="542925"/>
          </a:xfrm>
          <a:custGeom>
            <a:avLst/>
            <a:gdLst>
              <a:gd name="connsiteX0" fmla="*/ 561975 w 571500"/>
              <a:gd name="connsiteY0" fmla="*/ 0 h 542925"/>
              <a:gd name="connsiteX1" fmla="*/ 571500 w 571500"/>
              <a:gd name="connsiteY1" fmla="*/ 542925 h 542925"/>
              <a:gd name="connsiteX2" fmla="*/ 0 w 571500"/>
              <a:gd name="connsiteY2" fmla="*/ 490538 h 542925"/>
              <a:gd name="connsiteX3" fmla="*/ 0 w 571500"/>
              <a:gd name="connsiteY3" fmla="*/ 42863 h 542925"/>
              <a:gd name="connsiteX4" fmla="*/ 561975 w 571500"/>
              <a:gd name="connsiteY4" fmla="*/ 0 h 542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1500" h="542925">
                <a:moveTo>
                  <a:pt x="561975" y="0"/>
                </a:moveTo>
                <a:lnTo>
                  <a:pt x="571500" y="542925"/>
                </a:lnTo>
                <a:lnTo>
                  <a:pt x="0" y="490538"/>
                </a:lnTo>
                <a:lnTo>
                  <a:pt x="0" y="42863"/>
                </a:lnTo>
                <a:lnTo>
                  <a:pt x="561975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" name="Freeform 17"/>
          <p:cNvSpPr/>
          <p:nvPr/>
        </p:nvSpPr>
        <p:spPr>
          <a:xfrm rot="5400000">
            <a:off x="1535113" y="3065462"/>
            <a:ext cx="490538" cy="461963"/>
          </a:xfrm>
          <a:custGeom>
            <a:avLst/>
            <a:gdLst>
              <a:gd name="connsiteX0" fmla="*/ 647700 w 652463"/>
              <a:gd name="connsiteY0" fmla="*/ 0 h 461962"/>
              <a:gd name="connsiteX1" fmla="*/ 652463 w 652463"/>
              <a:gd name="connsiteY1" fmla="*/ 461962 h 461962"/>
              <a:gd name="connsiteX2" fmla="*/ 0 w 652463"/>
              <a:gd name="connsiteY2" fmla="*/ 419100 h 461962"/>
              <a:gd name="connsiteX3" fmla="*/ 4763 w 652463"/>
              <a:gd name="connsiteY3" fmla="*/ 52387 h 461962"/>
              <a:gd name="connsiteX4" fmla="*/ 647700 w 652463"/>
              <a:gd name="connsiteY4" fmla="*/ 0 h 461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2463" h="461962">
                <a:moveTo>
                  <a:pt x="647700" y="0"/>
                </a:moveTo>
                <a:cubicBezTo>
                  <a:pt x="649288" y="153987"/>
                  <a:pt x="650875" y="307975"/>
                  <a:pt x="652463" y="461962"/>
                </a:cubicBezTo>
                <a:lnTo>
                  <a:pt x="0" y="419100"/>
                </a:lnTo>
                <a:cubicBezTo>
                  <a:pt x="1588" y="296862"/>
                  <a:pt x="3175" y="174625"/>
                  <a:pt x="4763" y="52387"/>
                </a:cubicBezTo>
                <a:lnTo>
                  <a:pt x="647700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0" name="Freeform 19"/>
          <p:cNvSpPr/>
          <p:nvPr/>
        </p:nvSpPr>
        <p:spPr>
          <a:xfrm>
            <a:off x="7239000" y="3992563"/>
            <a:ext cx="590550" cy="719137"/>
          </a:xfrm>
          <a:custGeom>
            <a:avLst/>
            <a:gdLst>
              <a:gd name="connsiteX0" fmla="*/ 0 w 590550"/>
              <a:gd name="connsiteY0" fmla="*/ 47625 h 719137"/>
              <a:gd name="connsiteX1" fmla="*/ 585788 w 590550"/>
              <a:gd name="connsiteY1" fmla="*/ 0 h 719137"/>
              <a:gd name="connsiteX2" fmla="*/ 590550 w 590550"/>
              <a:gd name="connsiteY2" fmla="*/ 719137 h 719137"/>
              <a:gd name="connsiteX3" fmla="*/ 23813 w 590550"/>
              <a:gd name="connsiteY3" fmla="*/ 676275 h 719137"/>
              <a:gd name="connsiteX4" fmla="*/ 0 w 590550"/>
              <a:gd name="connsiteY4" fmla="*/ 47625 h 71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719137">
                <a:moveTo>
                  <a:pt x="0" y="47625"/>
                </a:moveTo>
                <a:lnTo>
                  <a:pt x="585788" y="0"/>
                </a:lnTo>
                <a:cubicBezTo>
                  <a:pt x="587375" y="239712"/>
                  <a:pt x="588963" y="479425"/>
                  <a:pt x="590550" y="719137"/>
                </a:cubicBezTo>
                <a:lnTo>
                  <a:pt x="23813" y="676275"/>
                </a:lnTo>
                <a:lnTo>
                  <a:pt x="0" y="47625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1" name="Freeform 20"/>
          <p:cNvSpPr/>
          <p:nvPr/>
        </p:nvSpPr>
        <p:spPr>
          <a:xfrm>
            <a:off x="6681788" y="4040188"/>
            <a:ext cx="614362" cy="633412"/>
          </a:xfrm>
          <a:custGeom>
            <a:avLst/>
            <a:gdLst>
              <a:gd name="connsiteX0" fmla="*/ 557212 w 590550"/>
              <a:gd name="connsiteY0" fmla="*/ 0 h 633413"/>
              <a:gd name="connsiteX1" fmla="*/ 0 w 590550"/>
              <a:gd name="connsiteY1" fmla="*/ 47625 h 633413"/>
              <a:gd name="connsiteX2" fmla="*/ 9525 w 590550"/>
              <a:gd name="connsiteY2" fmla="*/ 581025 h 633413"/>
              <a:gd name="connsiteX3" fmla="*/ 590550 w 590550"/>
              <a:gd name="connsiteY3" fmla="*/ 633413 h 633413"/>
              <a:gd name="connsiteX4" fmla="*/ 557212 w 590550"/>
              <a:gd name="connsiteY4" fmla="*/ 0 h 633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633413">
                <a:moveTo>
                  <a:pt x="557212" y="0"/>
                </a:moveTo>
                <a:lnTo>
                  <a:pt x="0" y="47625"/>
                </a:lnTo>
                <a:lnTo>
                  <a:pt x="9525" y="581025"/>
                </a:lnTo>
                <a:lnTo>
                  <a:pt x="590550" y="633413"/>
                </a:lnTo>
                <a:lnTo>
                  <a:pt x="557212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Freeform 21"/>
          <p:cNvSpPr/>
          <p:nvPr/>
        </p:nvSpPr>
        <p:spPr>
          <a:xfrm rot="5400000">
            <a:off x="2717006" y="2988469"/>
            <a:ext cx="595313" cy="542925"/>
          </a:xfrm>
          <a:custGeom>
            <a:avLst/>
            <a:gdLst>
              <a:gd name="connsiteX0" fmla="*/ 561975 w 571500"/>
              <a:gd name="connsiteY0" fmla="*/ 0 h 542925"/>
              <a:gd name="connsiteX1" fmla="*/ 571500 w 571500"/>
              <a:gd name="connsiteY1" fmla="*/ 542925 h 542925"/>
              <a:gd name="connsiteX2" fmla="*/ 0 w 571500"/>
              <a:gd name="connsiteY2" fmla="*/ 490538 h 542925"/>
              <a:gd name="connsiteX3" fmla="*/ 0 w 571500"/>
              <a:gd name="connsiteY3" fmla="*/ 42863 h 542925"/>
              <a:gd name="connsiteX4" fmla="*/ 561975 w 571500"/>
              <a:gd name="connsiteY4" fmla="*/ 0 h 542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1500" h="542925">
                <a:moveTo>
                  <a:pt x="561975" y="0"/>
                </a:moveTo>
                <a:lnTo>
                  <a:pt x="571500" y="542925"/>
                </a:lnTo>
                <a:lnTo>
                  <a:pt x="0" y="490538"/>
                </a:lnTo>
                <a:lnTo>
                  <a:pt x="0" y="42863"/>
                </a:lnTo>
                <a:lnTo>
                  <a:pt x="561975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5" name="Freeform 24"/>
          <p:cNvSpPr/>
          <p:nvPr/>
        </p:nvSpPr>
        <p:spPr>
          <a:xfrm>
            <a:off x="7210425" y="4760913"/>
            <a:ext cx="590550" cy="719137"/>
          </a:xfrm>
          <a:custGeom>
            <a:avLst/>
            <a:gdLst>
              <a:gd name="connsiteX0" fmla="*/ 0 w 590550"/>
              <a:gd name="connsiteY0" fmla="*/ 47625 h 719137"/>
              <a:gd name="connsiteX1" fmla="*/ 585788 w 590550"/>
              <a:gd name="connsiteY1" fmla="*/ 0 h 719137"/>
              <a:gd name="connsiteX2" fmla="*/ 590550 w 590550"/>
              <a:gd name="connsiteY2" fmla="*/ 719137 h 719137"/>
              <a:gd name="connsiteX3" fmla="*/ 23813 w 590550"/>
              <a:gd name="connsiteY3" fmla="*/ 676275 h 719137"/>
              <a:gd name="connsiteX4" fmla="*/ 0 w 590550"/>
              <a:gd name="connsiteY4" fmla="*/ 47625 h 71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719137">
                <a:moveTo>
                  <a:pt x="0" y="47625"/>
                </a:moveTo>
                <a:lnTo>
                  <a:pt x="585788" y="0"/>
                </a:lnTo>
                <a:cubicBezTo>
                  <a:pt x="587375" y="239712"/>
                  <a:pt x="588963" y="479425"/>
                  <a:pt x="590550" y="719137"/>
                </a:cubicBezTo>
                <a:lnTo>
                  <a:pt x="23813" y="676275"/>
                </a:lnTo>
                <a:lnTo>
                  <a:pt x="0" y="47625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Freeform 25"/>
          <p:cNvSpPr/>
          <p:nvPr/>
        </p:nvSpPr>
        <p:spPr>
          <a:xfrm>
            <a:off x="6653213" y="4808538"/>
            <a:ext cx="614362" cy="633412"/>
          </a:xfrm>
          <a:custGeom>
            <a:avLst/>
            <a:gdLst>
              <a:gd name="connsiteX0" fmla="*/ 557212 w 590550"/>
              <a:gd name="connsiteY0" fmla="*/ 0 h 633413"/>
              <a:gd name="connsiteX1" fmla="*/ 0 w 590550"/>
              <a:gd name="connsiteY1" fmla="*/ 47625 h 633413"/>
              <a:gd name="connsiteX2" fmla="*/ 9525 w 590550"/>
              <a:gd name="connsiteY2" fmla="*/ 581025 h 633413"/>
              <a:gd name="connsiteX3" fmla="*/ 590550 w 590550"/>
              <a:gd name="connsiteY3" fmla="*/ 633413 h 633413"/>
              <a:gd name="connsiteX4" fmla="*/ 557212 w 590550"/>
              <a:gd name="connsiteY4" fmla="*/ 0 h 633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633413">
                <a:moveTo>
                  <a:pt x="557212" y="0"/>
                </a:moveTo>
                <a:lnTo>
                  <a:pt x="0" y="47625"/>
                </a:lnTo>
                <a:lnTo>
                  <a:pt x="9525" y="581025"/>
                </a:lnTo>
                <a:lnTo>
                  <a:pt x="590550" y="633413"/>
                </a:lnTo>
                <a:lnTo>
                  <a:pt x="557212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7" name="Freeform 26"/>
          <p:cNvSpPr/>
          <p:nvPr/>
        </p:nvSpPr>
        <p:spPr>
          <a:xfrm>
            <a:off x="6091238" y="4075113"/>
            <a:ext cx="595312" cy="542925"/>
          </a:xfrm>
          <a:custGeom>
            <a:avLst/>
            <a:gdLst>
              <a:gd name="connsiteX0" fmla="*/ 561975 w 571500"/>
              <a:gd name="connsiteY0" fmla="*/ 0 h 542925"/>
              <a:gd name="connsiteX1" fmla="*/ 571500 w 571500"/>
              <a:gd name="connsiteY1" fmla="*/ 542925 h 542925"/>
              <a:gd name="connsiteX2" fmla="*/ 0 w 571500"/>
              <a:gd name="connsiteY2" fmla="*/ 490538 h 542925"/>
              <a:gd name="connsiteX3" fmla="*/ 0 w 571500"/>
              <a:gd name="connsiteY3" fmla="*/ 42863 h 542925"/>
              <a:gd name="connsiteX4" fmla="*/ 561975 w 571500"/>
              <a:gd name="connsiteY4" fmla="*/ 0 h 542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1500" h="542925">
                <a:moveTo>
                  <a:pt x="561975" y="0"/>
                </a:moveTo>
                <a:lnTo>
                  <a:pt x="571500" y="542925"/>
                </a:lnTo>
                <a:lnTo>
                  <a:pt x="0" y="490538"/>
                </a:lnTo>
                <a:lnTo>
                  <a:pt x="0" y="42863"/>
                </a:lnTo>
                <a:lnTo>
                  <a:pt x="561975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0" name="Freeform 29"/>
          <p:cNvSpPr/>
          <p:nvPr/>
        </p:nvSpPr>
        <p:spPr>
          <a:xfrm>
            <a:off x="7224713" y="5530850"/>
            <a:ext cx="590550" cy="719138"/>
          </a:xfrm>
          <a:custGeom>
            <a:avLst/>
            <a:gdLst>
              <a:gd name="connsiteX0" fmla="*/ 0 w 590550"/>
              <a:gd name="connsiteY0" fmla="*/ 47625 h 719137"/>
              <a:gd name="connsiteX1" fmla="*/ 585788 w 590550"/>
              <a:gd name="connsiteY1" fmla="*/ 0 h 719137"/>
              <a:gd name="connsiteX2" fmla="*/ 590550 w 590550"/>
              <a:gd name="connsiteY2" fmla="*/ 719137 h 719137"/>
              <a:gd name="connsiteX3" fmla="*/ 23813 w 590550"/>
              <a:gd name="connsiteY3" fmla="*/ 676275 h 719137"/>
              <a:gd name="connsiteX4" fmla="*/ 0 w 590550"/>
              <a:gd name="connsiteY4" fmla="*/ 47625 h 71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719137">
                <a:moveTo>
                  <a:pt x="0" y="47625"/>
                </a:moveTo>
                <a:lnTo>
                  <a:pt x="585788" y="0"/>
                </a:lnTo>
                <a:cubicBezTo>
                  <a:pt x="587375" y="239712"/>
                  <a:pt x="588963" y="479425"/>
                  <a:pt x="590550" y="719137"/>
                </a:cubicBezTo>
                <a:lnTo>
                  <a:pt x="23813" y="676275"/>
                </a:lnTo>
                <a:lnTo>
                  <a:pt x="0" y="47625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1" name="Freeform 30"/>
          <p:cNvSpPr/>
          <p:nvPr/>
        </p:nvSpPr>
        <p:spPr>
          <a:xfrm>
            <a:off x="6667500" y="5578475"/>
            <a:ext cx="614363" cy="633413"/>
          </a:xfrm>
          <a:custGeom>
            <a:avLst/>
            <a:gdLst>
              <a:gd name="connsiteX0" fmla="*/ 557212 w 590550"/>
              <a:gd name="connsiteY0" fmla="*/ 0 h 633413"/>
              <a:gd name="connsiteX1" fmla="*/ 0 w 590550"/>
              <a:gd name="connsiteY1" fmla="*/ 47625 h 633413"/>
              <a:gd name="connsiteX2" fmla="*/ 9525 w 590550"/>
              <a:gd name="connsiteY2" fmla="*/ 581025 h 633413"/>
              <a:gd name="connsiteX3" fmla="*/ 590550 w 590550"/>
              <a:gd name="connsiteY3" fmla="*/ 633413 h 633413"/>
              <a:gd name="connsiteX4" fmla="*/ 557212 w 590550"/>
              <a:gd name="connsiteY4" fmla="*/ 0 h 633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633413">
                <a:moveTo>
                  <a:pt x="557212" y="0"/>
                </a:moveTo>
                <a:lnTo>
                  <a:pt x="0" y="47625"/>
                </a:lnTo>
                <a:lnTo>
                  <a:pt x="9525" y="581025"/>
                </a:lnTo>
                <a:lnTo>
                  <a:pt x="590550" y="633413"/>
                </a:lnTo>
                <a:lnTo>
                  <a:pt x="557212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2" name="Freeform 31"/>
          <p:cNvSpPr/>
          <p:nvPr/>
        </p:nvSpPr>
        <p:spPr>
          <a:xfrm>
            <a:off x="6105525" y="5621338"/>
            <a:ext cx="595313" cy="542925"/>
          </a:xfrm>
          <a:custGeom>
            <a:avLst/>
            <a:gdLst>
              <a:gd name="connsiteX0" fmla="*/ 561975 w 571500"/>
              <a:gd name="connsiteY0" fmla="*/ 0 h 542925"/>
              <a:gd name="connsiteX1" fmla="*/ 571500 w 571500"/>
              <a:gd name="connsiteY1" fmla="*/ 542925 h 542925"/>
              <a:gd name="connsiteX2" fmla="*/ 0 w 571500"/>
              <a:gd name="connsiteY2" fmla="*/ 490538 h 542925"/>
              <a:gd name="connsiteX3" fmla="*/ 0 w 571500"/>
              <a:gd name="connsiteY3" fmla="*/ 42863 h 542925"/>
              <a:gd name="connsiteX4" fmla="*/ 561975 w 571500"/>
              <a:gd name="connsiteY4" fmla="*/ 0 h 542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1500" h="542925">
                <a:moveTo>
                  <a:pt x="561975" y="0"/>
                </a:moveTo>
                <a:lnTo>
                  <a:pt x="571500" y="542925"/>
                </a:lnTo>
                <a:lnTo>
                  <a:pt x="0" y="490538"/>
                </a:lnTo>
                <a:lnTo>
                  <a:pt x="0" y="42863"/>
                </a:lnTo>
                <a:lnTo>
                  <a:pt x="561975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Freeform 23"/>
          <p:cNvSpPr/>
          <p:nvPr/>
        </p:nvSpPr>
        <p:spPr>
          <a:xfrm rot="5400000">
            <a:off x="2297113" y="3157537"/>
            <a:ext cx="312738" cy="461963"/>
          </a:xfrm>
          <a:custGeom>
            <a:avLst/>
            <a:gdLst>
              <a:gd name="connsiteX0" fmla="*/ 647700 w 652463"/>
              <a:gd name="connsiteY0" fmla="*/ 0 h 461962"/>
              <a:gd name="connsiteX1" fmla="*/ 652463 w 652463"/>
              <a:gd name="connsiteY1" fmla="*/ 461962 h 461962"/>
              <a:gd name="connsiteX2" fmla="*/ 0 w 652463"/>
              <a:gd name="connsiteY2" fmla="*/ 419100 h 461962"/>
              <a:gd name="connsiteX3" fmla="*/ 4763 w 652463"/>
              <a:gd name="connsiteY3" fmla="*/ 52387 h 461962"/>
              <a:gd name="connsiteX4" fmla="*/ 647700 w 652463"/>
              <a:gd name="connsiteY4" fmla="*/ 0 h 461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2463" h="461962">
                <a:moveTo>
                  <a:pt x="647700" y="0"/>
                </a:moveTo>
                <a:cubicBezTo>
                  <a:pt x="649288" y="153987"/>
                  <a:pt x="650875" y="307975"/>
                  <a:pt x="652463" y="461962"/>
                </a:cubicBezTo>
                <a:lnTo>
                  <a:pt x="0" y="419100"/>
                </a:lnTo>
                <a:cubicBezTo>
                  <a:pt x="1588" y="296862"/>
                  <a:pt x="3175" y="174625"/>
                  <a:pt x="4763" y="52387"/>
                </a:cubicBezTo>
                <a:lnTo>
                  <a:pt x="647700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4" name="Freeform 33"/>
          <p:cNvSpPr/>
          <p:nvPr/>
        </p:nvSpPr>
        <p:spPr>
          <a:xfrm rot="5400000">
            <a:off x="3305175" y="3028951"/>
            <a:ext cx="585787" cy="461962"/>
          </a:xfrm>
          <a:custGeom>
            <a:avLst/>
            <a:gdLst>
              <a:gd name="connsiteX0" fmla="*/ 647700 w 652463"/>
              <a:gd name="connsiteY0" fmla="*/ 0 h 461962"/>
              <a:gd name="connsiteX1" fmla="*/ 652463 w 652463"/>
              <a:gd name="connsiteY1" fmla="*/ 461962 h 461962"/>
              <a:gd name="connsiteX2" fmla="*/ 0 w 652463"/>
              <a:gd name="connsiteY2" fmla="*/ 419100 h 461962"/>
              <a:gd name="connsiteX3" fmla="*/ 4763 w 652463"/>
              <a:gd name="connsiteY3" fmla="*/ 52387 h 461962"/>
              <a:gd name="connsiteX4" fmla="*/ 647700 w 652463"/>
              <a:gd name="connsiteY4" fmla="*/ 0 h 461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2463" h="461962">
                <a:moveTo>
                  <a:pt x="647700" y="0"/>
                </a:moveTo>
                <a:cubicBezTo>
                  <a:pt x="649288" y="153987"/>
                  <a:pt x="650875" y="307975"/>
                  <a:pt x="652463" y="461962"/>
                </a:cubicBezTo>
                <a:lnTo>
                  <a:pt x="0" y="419100"/>
                </a:lnTo>
                <a:cubicBezTo>
                  <a:pt x="1588" y="296862"/>
                  <a:pt x="3175" y="174625"/>
                  <a:pt x="4763" y="52387"/>
                </a:cubicBezTo>
                <a:lnTo>
                  <a:pt x="647700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41" name="Straight Arrow Connector 40"/>
          <p:cNvCxnSpPr/>
          <p:nvPr/>
        </p:nvCxnSpPr>
        <p:spPr>
          <a:xfrm rot="10800000">
            <a:off x="1892300" y="3551238"/>
            <a:ext cx="3435350" cy="42862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rot="10800000">
            <a:off x="2551113" y="3646488"/>
            <a:ext cx="2776537" cy="701675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rot="10800000">
            <a:off x="3221038" y="3614738"/>
            <a:ext cx="2106612" cy="146685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rot="16200000" flipV="1">
            <a:off x="3413125" y="3956051"/>
            <a:ext cx="2243137" cy="1604962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rapezoid 27"/>
          <p:cNvSpPr/>
          <p:nvPr/>
        </p:nvSpPr>
        <p:spPr>
          <a:xfrm rot="16200000">
            <a:off x="6150769" y="-377031"/>
            <a:ext cx="414338" cy="1828800"/>
          </a:xfrm>
          <a:prstGeom prst="trapezoid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cxnSp>
        <p:nvCxnSpPr>
          <p:cNvPr id="36" name="Straight Arrow Connector 35"/>
          <p:cNvCxnSpPr/>
          <p:nvPr/>
        </p:nvCxnSpPr>
        <p:spPr>
          <a:xfrm flipV="1">
            <a:off x="3286125" y="787400"/>
            <a:ext cx="1955800" cy="1190625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Oval 37"/>
          <p:cNvSpPr/>
          <p:nvPr/>
        </p:nvSpPr>
        <p:spPr>
          <a:xfrm>
            <a:off x="2286000" y="1924050"/>
            <a:ext cx="989013" cy="531813"/>
          </a:xfrm>
          <a:prstGeom prst="ellipse">
            <a:avLst/>
          </a:prstGeom>
          <a:solidFill>
            <a:srgbClr val="FF3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dirty="0">
                <a:solidFill>
                  <a:schemeClr val="tx1"/>
                </a:solidFill>
              </a:rPr>
              <a:t>merge</a:t>
            </a:r>
          </a:p>
        </p:txBody>
      </p:sp>
      <p:cxnSp>
        <p:nvCxnSpPr>
          <p:cNvPr id="33" name="Straight Arrow Connector 32"/>
          <p:cNvCxnSpPr/>
          <p:nvPr/>
        </p:nvCxnSpPr>
        <p:spPr>
          <a:xfrm flipV="1">
            <a:off x="1776413" y="2360613"/>
            <a:ext cx="541337" cy="425450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rot="5400000" flipH="1" flipV="1">
            <a:off x="2280444" y="2513806"/>
            <a:ext cx="393700" cy="192088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rot="16200000" flipV="1">
            <a:off x="2678113" y="2517775"/>
            <a:ext cx="347662" cy="230188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rot="10800000">
            <a:off x="3133725" y="2409825"/>
            <a:ext cx="385763" cy="344488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448" name="Rectangle 39"/>
          <p:cNvSpPr>
            <a:spLocks noChangeArrowheads="1"/>
          </p:cNvSpPr>
          <p:nvPr/>
        </p:nvSpPr>
        <p:spPr bwMode="auto">
          <a:xfrm>
            <a:off x="330200" y="6138863"/>
            <a:ext cx="44243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FFC000"/>
                </a:solidFill>
                <a:ea typeface="宋体" panose="02010600030101010101" pitchFamily="2" charset="-122"/>
              </a:rPr>
              <a:t>Two-phase Multiway MergeSort</a:t>
            </a:r>
            <a:endParaRPr lang="en-US" altLang="en-US" sz="2400">
              <a:solidFill>
                <a:srgbClr val="FFC000"/>
              </a:solidFill>
            </a:endParaRPr>
          </a:p>
        </p:txBody>
      </p:sp>
      <p:sp>
        <p:nvSpPr>
          <p:cNvPr id="45" name="Rectangular Callout 44"/>
          <p:cNvSpPr/>
          <p:nvPr/>
        </p:nvSpPr>
        <p:spPr>
          <a:xfrm>
            <a:off x="2998788" y="4837113"/>
            <a:ext cx="914400" cy="612775"/>
          </a:xfrm>
          <a:prstGeom prst="wedgeRectCallout">
            <a:avLst>
              <a:gd name="adj1" fmla="val 60563"/>
              <a:gd name="adj2" fmla="val -9890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dirty="0"/>
              <a:t>One block per </a:t>
            </a:r>
            <a:r>
              <a:rPr lang="en-US" sz="1200" dirty="0" err="1"/>
              <a:t>sublist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80038" y="255588"/>
            <a:ext cx="2530475" cy="62087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435100" y="2786063"/>
            <a:ext cx="2530475" cy="83978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3556" name="TextBox 5"/>
          <p:cNvSpPr txBox="1">
            <a:spLocks noChangeArrowheads="1"/>
          </p:cNvSpPr>
          <p:nvPr/>
        </p:nvSpPr>
        <p:spPr bwMode="auto">
          <a:xfrm>
            <a:off x="2062163" y="3763963"/>
            <a:ext cx="12620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Main memory</a:t>
            </a:r>
          </a:p>
        </p:txBody>
      </p:sp>
      <p:sp>
        <p:nvSpPr>
          <p:cNvPr id="23557" name="TextBox 6"/>
          <p:cNvSpPr txBox="1">
            <a:spLocks noChangeArrowheads="1"/>
          </p:cNvSpPr>
          <p:nvPr/>
        </p:nvSpPr>
        <p:spPr bwMode="auto">
          <a:xfrm>
            <a:off x="6383338" y="6446838"/>
            <a:ext cx="5175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Disk</a:t>
            </a:r>
          </a:p>
        </p:txBody>
      </p:sp>
      <p:sp>
        <p:nvSpPr>
          <p:cNvPr id="15" name="Freeform 14"/>
          <p:cNvSpPr/>
          <p:nvPr/>
        </p:nvSpPr>
        <p:spPr>
          <a:xfrm>
            <a:off x="7235825" y="3244850"/>
            <a:ext cx="590550" cy="719138"/>
          </a:xfrm>
          <a:custGeom>
            <a:avLst/>
            <a:gdLst>
              <a:gd name="connsiteX0" fmla="*/ 0 w 590550"/>
              <a:gd name="connsiteY0" fmla="*/ 47625 h 719137"/>
              <a:gd name="connsiteX1" fmla="*/ 585788 w 590550"/>
              <a:gd name="connsiteY1" fmla="*/ 0 h 719137"/>
              <a:gd name="connsiteX2" fmla="*/ 590550 w 590550"/>
              <a:gd name="connsiteY2" fmla="*/ 719137 h 719137"/>
              <a:gd name="connsiteX3" fmla="*/ 23813 w 590550"/>
              <a:gd name="connsiteY3" fmla="*/ 676275 h 719137"/>
              <a:gd name="connsiteX4" fmla="*/ 0 w 590550"/>
              <a:gd name="connsiteY4" fmla="*/ 47625 h 71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719137">
                <a:moveTo>
                  <a:pt x="0" y="47625"/>
                </a:moveTo>
                <a:lnTo>
                  <a:pt x="585788" y="0"/>
                </a:lnTo>
                <a:cubicBezTo>
                  <a:pt x="587375" y="239712"/>
                  <a:pt x="588963" y="479425"/>
                  <a:pt x="590550" y="719137"/>
                </a:cubicBezTo>
                <a:lnTo>
                  <a:pt x="23813" y="676275"/>
                </a:lnTo>
                <a:lnTo>
                  <a:pt x="0" y="47625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Freeform 21"/>
          <p:cNvSpPr/>
          <p:nvPr/>
        </p:nvSpPr>
        <p:spPr>
          <a:xfrm rot="5400000">
            <a:off x="2862263" y="3133725"/>
            <a:ext cx="304800" cy="542925"/>
          </a:xfrm>
          <a:custGeom>
            <a:avLst/>
            <a:gdLst>
              <a:gd name="connsiteX0" fmla="*/ 561975 w 571500"/>
              <a:gd name="connsiteY0" fmla="*/ 0 h 542925"/>
              <a:gd name="connsiteX1" fmla="*/ 571500 w 571500"/>
              <a:gd name="connsiteY1" fmla="*/ 542925 h 542925"/>
              <a:gd name="connsiteX2" fmla="*/ 0 w 571500"/>
              <a:gd name="connsiteY2" fmla="*/ 490538 h 542925"/>
              <a:gd name="connsiteX3" fmla="*/ 0 w 571500"/>
              <a:gd name="connsiteY3" fmla="*/ 42863 h 542925"/>
              <a:gd name="connsiteX4" fmla="*/ 561975 w 571500"/>
              <a:gd name="connsiteY4" fmla="*/ 0 h 542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1500" h="542925">
                <a:moveTo>
                  <a:pt x="561975" y="0"/>
                </a:moveTo>
                <a:lnTo>
                  <a:pt x="571500" y="542925"/>
                </a:lnTo>
                <a:lnTo>
                  <a:pt x="0" y="490538"/>
                </a:lnTo>
                <a:lnTo>
                  <a:pt x="0" y="42863"/>
                </a:lnTo>
                <a:lnTo>
                  <a:pt x="561975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5" name="Freeform 24"/>
          <p:cNvSpPr/>
          <p:nvPr/>
        </p:nvSpPr>
        <p:spPr>
          <a:xfrm>
            <a:off x="7210425" y="4760913"/>
            <a:ext cx="590550" cy="719137"/>
          </a:xfrm>
          <a:custGeom>
            <a:avLst/>
            <a:gdLst>
              <a:gd name="connsiteX0" fmla="*/ 0 w 590550"/>
              <a:gd name="connsiteY0" fmla="*/ 47625 h 719137"/>
              <a:gd name="connsiteX1" fmla="*/ 585788 w 590550"/>
              <a:gd name="connsiteY1" fmla="*/ 0 h 719137"/>
              <a:gd name="connsiteX2" fmla="*/ 590550 w 590550"/>
              <a:gd name="connsiteY2" fmla="*/ 719137 h 719137"/>
              <a:gd name="connsiteX3" fmla="*/ 23813 w 590550"/>
              <a:gd name="connsiteY3" fmla="*/ 676275 h 719137"/>
              <a:gd name="connsiteX4" fmla="*/ 0 w 590550"/>
              <a:gd name="connsiteY4" fmla="*/ 47625 h 71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719137">
                <a:moveTo>
                  <a:pt x="0" y="47625"/>
                </a:moveTo>
                <a:lnTo>
                  <a:pt x="585788" y="0"/>
                </a:lnTo>
                <a:cubicBezTo>
                  <a:pt x="587375" y="239712"/>
                  <a:pt x="588963" y="479425"/>
                  <a:pt x="590550" y="719137"/>
                </a:cubicBezTo>
                <a:lnTo>
                  <a:pt x="23813" y="676275"/>
                </a:lnTo>
                <a:lnTo>
                  <a:pt x="0" y="47625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Freeform 25"/>
          <p:cNvSpPr/>
          <p:nvPr/>
        </p:nvSpPr>
        <p:spPr>
          <a:xfrm>
            <a:off x="6653213" y="4808538"/>
            <a:ext cx="614362" cy="633412"/>
          </a:xfrm>
          <a:custGeom>
            <a:avLst/>
            <a:gdLst>
              <a:gd name="connsiteX0" fmla="*/ 557212 w 590550"/>
              <a:gd name="connsiteY0" fmla="*/ 0 h 633413"/>
              <a:gd name="connsiteX1" fmla="*/ 0 w 590550"/>
              <a:gd name="connsiteY1" fmla="*/ 47625 h 633413"/>
              <a:gd name="connsiteX2" fmla="*/ 9525 w 590550"/>
              <a:gd name="connsiteY2" fmla="*/ 581025 h 633413"/>
              <a:gd name="connsiteX3" fmla="*/ 590550 w 590550"/>
              <a:gd name="connsiteY3" fmla="*/ 633413 h 633413"/>
              <a:gd name="connsiteX4" fmla="*/ 557212 w 590550"/>
              <a:gd name="connsiteY4" fmla="*/ 0 h 633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633413">
                <a:moveTo>
                  <a:pt x="557212" y="0"/>
                </a:moveTo>
                <a:lnTo>
                  <a:pt x="0" y="47625"/>
                </a:lnTo>
                <a:lnTo>
                  <a:pt x="9525" y="581025"/>
                </a:lnTo>
                <a:lnTo>
                  <a:pt x="590550" y="633413"/>
                </a:lnTo>
                <a:lnTo>
                  <a:pt x="557212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0" name="Freeform 29"/>
          <p:cNvSpPr/>
          <p:nvPr/>
        </p:nvSpPr>
        <p:spPr>
          <a:xfrm>
            <a:off x="7224713" y="5530850"/>
            <a:ext cx="590550" cy="719138"/>
          </a:xfrm>
          <a:custGeom>
            <a:avLst/>
            <a:gdLst>
              <a:gd name="connsiteX0" fmla="*/ 0 w 590550"/>
              <a:gd name="connsiteY0" fmla="*/ 47625 h 719137"/>
              <a:gd name="connsiteX1" fmla="*/ 585788 w 590550"/>
              <a:gd name="connsiteY1" fmla="*/ 0 h 719137"/>
              <a:gd name="connsiteX2" fmla="*/ 590550 w 590550"/>
              <a:gd name="connsiteY2" fmla="*/ 719137 h 719137"/>
              <a:gd name="connsiteX3" fmla="*/ 23813 w 590550"/>
              <a:gd name="connsiteY3" fmla="*/ 676275 h 719137"/>
              <a:gd name="connsiteX4" fmla="*/ 0 w 590550"/>
              <a:gd name="connsiteY4" fmla="*/ 47625 h 71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719137">
                <a:moveTo>
                  <a:pt x="0" y="47625"/>
                </a:moveTo>
                <a:lnTo>
                  <a:pt x="585788" y="0"/>
                </a:lnTo>
                <a:cubicBezTo>
                  <a:pt x="587375" y="239712"/>
                  <a:pt x="588963" y="479425"/>
                  <a:pt x="590550" y="719137"/>
                </a:cubicBezTo>
                <a:lnTo>
                  <a:pt x="23813" y="676275"/>
                </a:lnTo>
                <a:lnTo>
                  <a:pt x="0" y="47625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1" name="Freeform 30"/>
          <p:cNvSpPr/>
          <p:nvPr/>
        </p:nvSpPr>
        <p:spPr>
          <a:xfrm>
            <a:off x="6667500" y="5578475"/>
            <a:ext cx="614363" cy="633413"/>
          </a:xfrm>
          <a:custGeom>
            <a:avLst/>
            <a:gdLst>
              <a:gd name="connsiteX0" fmla="*/ 557212 w 590550"/>
              <a:gd name="connsiteY0" fmla="*/ 0 h 633413"/>
              <a:gd name="connsiteX1" fmla="*/ 0 w 590550"/>
              <a:gd name="connsiteY1" fmla="*/ 47625 h 633413"/>
              <a:gd name="connsiteX2" fmla="*/ 9525 w 590550"/>
              <a:gd name="connsiteY2" fmla="*/ 581025 h 633413"/>
              <a:gd name="connsiteX3" fmla="*/ 590550 w 590550"/>
              <a:gd name="connsiteY3" fmla="*/ 633413 h 633413"/>
              <a:gd name="connsiteX4" fmla="*/ 557212 w 590550"/>
              <a:gd name="connsiteY4" fmla="*/ 0 h 633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633413">
                <a:moveTo>
                  <a:pt x="557212" y="0"/>
                </a:moveTo>
                <a:lnTo>
                  <a:pt x="0" y="47625"/>
                </a:lnTo>
                <a:lnTo>
                  <a:pt x="9525" y="581025"/>
                </a:lnTo>
                <a:lnTo>
                  <a:pt x="590550" y="633413"/>
                </a:lnTo>
                <a:lnTo>
                  <a:pt x="557212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4" name="Freeform 33"/>
          <p:cNvSpPr/>
          <p:nvPr/>
        </p:nvSpPr>
        <p:spPr>
          <a:xfrm rot="5400000">
            <a:off x="3305175" y="3028951"/>
            <a:ext cx="585787" cy="461962"/>
          </a:xfrm>
          <a:custGeom>
            <a:avLst/>
            <a:gdLst>
              <a:gd name="connsiteX0" fmla="*/ 647700 w 652463"/>
              <a:gd name="connsiteY0" fmla="*/ 0 h 461962"/>
              <a:gd name="connsiteX1" fmla="*/ 652463 w 652463"/>
              <a:gd name="connsiteY1" fmla="*/ 461962 h 461962"/>
              <a:gd name="connsiteX2" fmla="*/ 0 w 652463"/>
              <a:gd name="connsiteY2" fmla="*/ 419100 h 461962"/>
              <a:gd name="connsiteX3" fmla="*/ 4763 w 652463"/>
              <a:gd name="connsiteY3" fmla="*/ 52387 h 461962"/>
              <a:gd name="connsiteX4" fmla="*/ 647700 w 652463"/>
              <a:gd name="connsiteY4" fmla="*/ 0 h 461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2463" h="461962">
                <a:moveTo>
                  <a:pt x="647700" y="0"/>
                </a:moveTo>
                <a:cubicBezTo>
                  <a:pt x="649288" y="153987"/>
                  <a:pt x="650875" y="307975"/>
                  <a:pt x="652463" y="461962"/>
                </a:cubicBezTo>
                <a:lnTo>
                  <a:pt x="0" y="419100"/>
                </a:lnTo>
                <a:cubicBezTo>
                  <a:pt x="1588" y="296862"/>
                  <a:pt x="3175" y="174625"/>
                  <a:pt x="4763" y="52387"/>
                </a:cubicBezTo>
                <a:lnTo>
                  <a:pt x="647700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41" name="Straight Arrow Connector 40"/>
          <p:cNvCxnSpPr/>
          <p:nvPr/>
        </p:nvCxnSpPr>
        <p:spPr>
          <a:xfrm rot="10800000">
            <a:off x="1892300" y="3551238"/>
            <a:ext cx="3435350" cy="42862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rot="10800000">
            <a:off x="2551113" y="3646488"/>
            <a:ext cx="2776537" cy="701675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rot="10800000">
            <a:off x="3221038" y="3614738"/>
            <a:ext cx="2106612" cy="146685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rot="16200000" flipV="1">
            <a:off x="3413125" y="3956051"/>
            <a:ext cx="2243137" cy="1604962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V="1">
            <a:off x="3286125" y="1754188"/>
            <a:ext cx="1987550" cy="223837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Oval 37"/>
          <p:cNvSpPr/>
          <p:nvPr/>
        </p:nvSpPr>
        <p:spPr>
          <a:xfrm>
            <a:off x="2286000" y="1924050"/>
            <a:ext cx="989013" cy="531813"/>
          </a:xfrm>
          <a:prstGeom prst="ellipse">
            <a:avLst/>
          </a:prstGeom>
          <a:solidFill>
            <a:srgbClr val="FF3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dirty="0">
                <a:solidFill>
                  <a:schemeClr val="tx1"/>
                </a:solidFill>
              </a:rPr>
              <a:t>merge</a:t>
            </a:r>
          </a:p>
        </p:txBody>
      </p:sp>
      <p:cxnSp>
        <p:nvCxnSpPr>
          <p:cNvPr id="33" name="Straight Arrow Connector 32"/>
          <p:cNvCxnSpPr/>
          <p:nvPr/>
        </p:nvCxnSpPr>
        <p:spPr>
          <a:xfrm flipV="1">
            <a:off x="1776413" y="2360613"/>
            <a:ext cx="541337" cy="425450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rot="5400000" flipH="1" flipV="1">
            <a:off x="2280444" y="2513806"/>
            <a:ext cx="393700" cy="192088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rot="16200000" flipV="1">
            <a:off x="2678113" y="2517775"/>
            <a:ext cx="347662" cy="230188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rot="10800000">
            <a:off x="3133725" y="2409825"/>
            <a:ext cx="385763" cy="344488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rapezoid 39"/>
          <p:cNvSpPr/>
          <p:nvPr/>
        </p:nvSpPr>
        <p:spPr bwMode="auto">
          <a:xfrm rot="16200000">
            <a:off x="6426994" y="-653256"/>
            <a:ext cx="414338" cy="2381250"/>
          </a:xfrm>
          <a:prstGeom prst="trapezoid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48" name="Trapezoid 47"/>
          <p:cNvSpPr/>
          <p:nvPr/>
        </p:nvSpPr>
        <p:spPr bwMode="auto">
          <a:xfrm rot="16200000">
            <a:off x="6358731" y="-99218"/>
            <a:ext cx="581025" cy="2382838"/>
          </a:xfrm>
          <a:prstGeom prst="trapezoid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51" name="Trapezoid 50"/>
          <p:cNvSpPr/>
          <p:nvPr/>
        </p:nvSpPr>
        <p:spPr bwMode="auto">
          <a:xfrm rot="16200000">
            <a:off x="5536407" y="1304131"/>
            <a:ext cx="704850" cy="896937"/>
          </a:xfrm>
          <a:prstGeom prst="trapezoid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53" name="Freeform 52"/>
          <p:cNvSpPr/>
          <p:nvPr/>
        </p:nvSpPr>
        <p:spPr>
          <a:xfrm rot="5400000">
            <a:off x="1624807" y="3044031"/>
            <a:ext cx="406400" cy="633413"/>
          </a:xfrm>
          <a:custGeom>
            <a:avLst/>
            <a:gdLst>
              <a:gd name="connsiteX0" fmla="*/ 557212 w 590550"/>
              <a:gd name="connsiteY0" fmla="*/ 0 h 633413"/>
              <a:gd name="connsiteX1" fmla="*/ 0 w 590550"/>
              <a:gd name="connsiteY1" fmla="*/ 47625 h 633413"/>
              <a:gd name="connsiteX2" fmla="*/ 9525 w 590550"/>
              <a:gd name="connsiteY2" fmla="*/ 581025 h 633413"/>
              <a:gd name="connsiteX3" fmla="*/ 590550 w 590550"/>
              <a:gd name="connsiteY3" fmla="*/ 633413 h 633413"/>
              <a:gd name="connsiteX4" fmla="*/ 557212 w 590550"/>
              <a:gd name="connsiteY4" fmla="*/ 0 h 633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633413">
                <a:moveTo>
                  <a:pt x="557212" y="0"/>
                </a:moveTo>
                <a:lnTo>
                  <a:pt x="0" y="47625"/>
                </a:lnTo>
                <a:lnTo>
                  <a:pt x="9525" y="581025"/>
                </a:lnTo>
                <a:lnTo>
                  <a:pt x="590550" y="633413"/>
                </a:lnTo>
                <a:lnTo>
                  <a:pt x="557212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2491" name="Rectangle 27"/>
          <p:cNvSpPr>
            <a:spLocks noChangeArrowheads="1"/>
          </p:cNvSpPr>
          <p:nvPr/>
        </p:nvSpPr>
        <p:spPr bwMode="auto">
          <a:xfrm>
            <a:off x="330200" y="6138863"/>
            <a:ext cx="44243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FFC000"/>
                </a:solidFill>
                <a:ea typeface="宋体" panose="02010600030101010101" pitchFamily="2" charset="-122"/>
              </a:rPr>
              <a:t>Two-phase Multiway MergeSort</a:t>
            </a:r>
            <a:endParaRPr lang="en-US" altLang="en-US" sz="2400">
              <a:solidFill>
                <a:srgbClr val="FFC000"/>
              </a:solidFill>
            </a:endParaRPr>
          </a:p>
        </p:txBody>
      </p:sp>
      <p:sp>
        <p:nvSpPr>
          <p:cNvPr id="29" name="Rectangular Callout 28"/>
          <p:cNvSpPr/>
          <p:nvPr/>
        </p:nvSpPr>
        <p:spPr>
          <a:xfrm>
            <a:off x="2998788" y="4837113"/>
            <a:ext cx="914400" cy="612775"/>
          </a:xfrm>
          <a:prstGeom prst="wedgeRectCallout">
            <a:avLst>
              <a:gd name="adj1" fmla="val 60563"/>
              <a:gd name="adj2" fmla="val -9890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dirty="0"/>
              <a:t>One block per </a:t>
            </a:r>
            <a:r>
              <a:rPr lang="en-US" sz="1200" dirty="0" err="1"/>
              <a:t>sublist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30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300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3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3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3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3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3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3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3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3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3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3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3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3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3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3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3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3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3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3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3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3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3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23556" grpId="0"/>
      <p:bldP spid="23557" grpId="0"/>
      <p:bldP spid="38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80038" y="255588"/>
            <a:ext cx="2530475" cy="62087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435100" y="2786063"/>
            <a:ext cx="2530475" cy="83978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4516" name="TextBox 5"/>
          <p:cNvSpPr txBox="1">
            <a:spLocks noChangeArrowheads="1"/>
          </p:cNvSpPr>
          <p:nvPr/>
        </p:nvSpPr>
        <p:spPr bwMode="auto">
          <a:xfrm>
            <a:off x="2062163" y="3763963"/>
            <a:ext cx="12620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Main memory</a:t>
            </a:r>
          </a:p>
        </p:txBody>
      </p:sp>
      <p:sp>
        <p:nvSpPr>
          <p:cNvPr id="64517" name="TextBox 6"/>
          <p:cNvSpPr txBox="1">
            <a:spLocks noChangeArrowheads="1"/>
          </p:cNvSpPr>
          <p:nvPr/>
        </p:nvSpPr>
        <p:spPr bwMode="auto">
          <a:xfrm>
            <a:off x="6383338" y="6446838"/>
            <a:ext cx="5175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Disk</a:t>
            </a:r>
          </a:p>
        </p:txBody>
      </p:sp>
      <p:sp>
        <p:nvSpPr>
          <p:cNvPr id="15" name="Freeform 14"/>
          <p:cNvSpPr/>
          <p:nvPr/>
        </p:nvSpPr>
        <p:spPr>
          <a:xfrm>
            <a:off x="7235825" y="3244850"/>
            <a:ext cx="590550" cy="719138"/>
          </a:xfrm>
          <a:custGeom>
            <a:avLst/>
            <a:gdLst>
              <a:gd name="connsiteX0" fmla="*/ 0 w 590550"/>
              <a:gd name="connsiteY0" fmla="*/ 47625 h 719137"/>
              <a:gd name="connsiteX1" fmla="*/ 585788 w 590550"/>
              <a:gd name="connsiteY1" fmla="*/ 0 h 719137"/>
              <a:gd name="connsiteX2" fmla="*/ 590550 w 590550"/>
              <a:gd name="connsiteY2" fmla="*/ 719137 h 719137"/>
              <a:gd name="connsiteX3" fmla="*/ 23813 w 590550"/>
              <a:gd name="connsiteY3" fmla="*/ 676275 h 719137"/>
              <a:gd name="connsiteX4" fmla="*/ 0 w 590550"/>
              <a:gd name="connsiteY4" fmla="*/ 47625 h 71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719137">
                <a:moveTo>
                  <a:pt x="0" y="47625"/>
                </a:moveTo>
                <a:lnTo>
                  <a:pt x="585788" y="0"/>
                </a:lnTo>
                <a:cubicBezTo>
                  <a:pt x="587375" y="239712"/>
                  <a:pt x="588963" y="479425"/>
                  <a:pt x="590550" y="719137"/>
                </a:cubicBezTo>
                <a:lnTo>
                  <a:pt x="23813" y="676275"/>
                </a:lnTo>
                <a:lnTo>
                  <a:pt x="0" y="47625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Freeform 21"/>
          <p:cNvSpPr/>
          <p:nvPr/>
        </p:nvSpPr>
        <p:spPr>
          <a:xfrm rot="5400000">
            <a:off x="2862263" y="3133725"/>
            <a:ext cx="304800" cy="542925"/>
          </a:xfrm>
          <a:custGeom>
            <a:avLst/>
            <a:gdLst>
              <a:gd name="connsiteX0" fmla="*/ 561975 w 571500"/>
              <a:gd name="connsiteY0" fmla="*/ 0 h 542925"/>
              <a:gd name="connsiteX1" fmla="*/ 571500 w 571500"/>
              <a:gd name="connsiteY1" fmla="*/ 542925 h 542925"/>
              <a:gd name="connsiteX2" fmla="*/ 0 w 571500"/>
              <a:gd name="connsiteY2" fmla="*/ 490538 h 542925"/>
              <a:gd name="connsiteX3" fmla="*/ 0 w 571500"/>
              <a:gd name="connsiteY3" fmla="*/ 42863 h 542925"/>
              <a:gd name="connsiteX4" fmla="*/ 561975 w 571500"/>
              <a:gd name="connsiteY4" fmla="*/ 0 h 542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1500" h="542925">
                <a:moveTo>
                  <a:pt x="561975" y="0"/>
                </a:moveTo>
                <a:lnTo>
                  <a:pt x="571500" y="542925"/>
                </a:lnTo>
                <a:lnTo>
                  <a:pt x="0" y="490538"/>
                </a:lnTo>
                <a:lnTo>
                  <a:pt x="0" y="42863"/>
                </a:lnTo>
                <a:lnTo>
                  <a:pt x="561975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5" name="Freeform 24"/>
          <p:cNvSpPr/>
          <p:nvPr/>
        </p:nvSpPr>
        <p:spPr>
          <a:xfrm>
            <a:off x="7210425" y="4760913"/>
            <a:ext cx="590550" cy="719137"/>
          </a:xfrm>
          <a:custGeom>
            <a:avLst/>
            <a:gdLst>
              <a:gd name="connsiteX0" fmla="*/ 0 w 590550"/>
              <a:gd name="connsiteY0" fmla="*/ 47625 h 719137"/>
              <a:gd name="connsiteX1" fmla="*/ 585788 w 590550"/>
              <a:gd name="connsiteY1" fmla="*/ 0 h 719137"/>
              <a:gd name="connsiteX2" fmla="*/ 590550 w 590550"/>
              <a:gd name="connsiteY2" fmla="*/ 719137 h 719137"/>
              <a:gd name="connsiteX3" fmla="*/ 23813 w 590550"/>
              <a:gd name="connsiteY3" fmla="*/ 676275 h 719137"/>
              <a:gd name="connsiteX4" fmla="*/ 0 w 590550"/>
              <a:gd name="connsiteY4" fmla="*/ 47625 h 71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719137">
                <a:moveTo>
                  <a:pt x="0" y="47625"/>
                </a:moveTo>
                <a:lnTo>
                  <a:pt x="585788" y="0"/>
                </a:lnTo>
                <a:cubicBezTo>
                  <a:pt x="587375" y="239712"/>
                  <a:pt x="588963" y="479425"/>
                  <a:pt x="590550" y="719137"/>
                </a:cubicBezTo>
                <a:lnTo>
                  <a:pt x="23813" y="676275"/>
                </a:lnTo>
                <a:lnTo>
                  <a:pt x="0" y="47625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Freeform 25"/>
          <p:cNvSpPr/>
          <p:nvPr/>
        </p:nvSpPr>
        <p:spPr>
          <a:xfrm>
            <a:off x="6653213" y="4808538"/>
            <a:ext cx="614362" cy="633412"/>
          </a:xfrm>
          <a:custGeom>
            <a:avLst/>
            <a:gdLst>
              <a:gd name="connsiteX0" fmla="*/ 557212 w 590550"/>
              <a:gd name="connsiteY0" fmla="*/ 0 h 633413"/>
              <a:gd name="connsiteX1" fmla="*/ 0 w 590550"/>
              <a:gd name="connsiteY1" fmla="*/ 47625 h 633413"/>
              <a:gd name="connsiteX2" fmla="*/ 9525 w 590550"/>
              <a:gd name="connsiteY2" fmla="*/ 581025 h 633413"/>
              <a:gd name="connsiteX3" fmla="*/ 590550 w 590550"/>
              <a:gd name="connsiteY3" fmla="*/ 633413 h 633413"/>
              <a:gd name="connsiteX4" fmla="*/ 557212 w 590550"/>
              <a:gd name="connsiteY4" fmla="*/ 0 h 633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633413">
                <a:moveTo>
                  <a:pt x="557212" y="0"/>
                </a:moveTo>
                <a:lnTo>
                  <a:pt x="0" y="47625"/>
                </a:lnTo>
                <a:lnTo>
                  <a:pt x="9525" y="581025"/>
                </a:lnTo>
                <a:lnTo>
                  <a:pt x="590550" y="633413"/>
                </a:lnTo>
                <a:lnTo>
                  <a:pt x="557212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0" name="Freeform 29"/>
          <p:cNvSpPr/>
          <p:nvPr/>
        </p:nvSpPr>
        <p:spPr>
          <a:xfrm>
            <a:off x="7224713" y="5530850"/>
            <a:ext cx="590550" cy="719138"/>
          </a:xfrm>
          <a:custGeom>
            <a:avLst/>
            <a:gdLst>
              <a:gd name="connsiteX0" fmla="*/ 0 w 590550"/>
              <a:gd name="connsiteY0" fmla="*/ 47625 h 719137"/>
              <a:gd name="connsiteX1" fmla="*/ 585788 w 590550"/>
              <a:gd name="connsiteY1" fmla="*/ 0 h 719137"/>
              <a:gd name="connsiteX2" fmla="*/ 590550 w 590550"/>
              <a:gd name="connsiteY2" fmla="*/ 719137 h 719137"/>
              <a:gd name="connsiteX3" fmla="*/ 23813 w 590550"/>
              <a:gd name="connsiteY3" fmla="*/ 676275 h 719137"/>
              <a:gd name="connsiteX4" fmla="*/ 0 w 590550"/>
              <a:gd name="connsiteY4" fmla="*/ 47625 h 71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719137">
                <a:moveTo>
                  <a:pt x="0" y="47625"/>
                </a:moveTo>
                <a:lnTo>
                  <a:pt x="585788" y="0"/>
                </a:lnTo>
                <a:cubicBezTo>
                  <a:pt x="587375" y="239712"/>
                  <a:pt x="588963" y="479425"/>
                  <a:pt x="590550" y="719137"/>
                </a:cubicBezTo>
                <a:lnTo>
                  <a:pt x="23813" y="676275"/>
                </a:lnTo>
                <a:lnTo>
                  <a:pt x="0" y="47625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1" name="Freeform 30"/>
          <p:cNvSpPr/>
          <p:nvPr/>
        </p:nvSpPr>
        <p:spPr>
          <a:xfrm>
            <a:off x="6667500" y="5578475"/>
            <a:ext cx="614363" cy="633413"/>
          </a:xfrm>
          <a:custGeom>
            <a:avLst/>
            <a:gdLst>
              <a:gd name="connsiteX0" fmla="*/ 557212 w 590550"/>
              <a:gd name="connsiteY0" fmla="*/ 0 h 633413"/>
              <a:gd name="connsiteX1" fmla="*/ 0 w 590550"/>
              <a:gd name="connsiteY1" fmla="*/ 47625 h 633413"/>
              <a:gd name="connsiteX2" fmla="*/ 9525 w 590550"/>
              <a:gd name="connsiteY2" fmla="*/ 581025 h 633413"/>
              <a:gd name="connsiteX3" fmla="*/ 590550 w 590550"/>
              <a:gd name="connsiteY3" fmla="*/ 633413 h 633413"/>
              <a:gd name="connsiteX4" fmla="*/ 557212 w 590550"/>
              <a:gd name="connsiteY4" fmla="*/ 0 h 633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633413">
                <a:moveTo>
                  <a:pt x="557212" y="0"/>
                </a:moveTo>
                <a:lnTo>
                  <a:pt x="0" y="47625"/>
                </a:lnTo>
                <a:lnTo>
                  <a:pt x="9525" y="581025"/>
                </a:lnTo>
                <a:lnTo>
                  <a:pt x="590550" y="633413"/>
                </a:lnTo>
                <a:lnTo>
                  <a:pt x="557212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4" name="Freeform 33"/>
          <p:cNvSpPr/>
          <p:nvPr/>
        </p:nvSpPr>
        <p:spPr>
          <a:xfrm rot="5400000">
            <a:off x="3305175" y="3028951"/>
            <a:ext cx="585787" cy="461962"/>
          </a:xfrm>
          <a:custGeom>
            <a:avLst/>
            <a:gdLst>
              <a:gd name="connsiteX0" fmla="*/ 647700 w 652463"/>
              <a:gd name="connsiteY0" fmla="*/ 0 h 461962"/>
              <a:gd name="connsiteX1" fmla="*/ 652463 w 652463"/>
              <a:gd name="connsiteY1" fmla="*/ 461962 h 461962"/>
              <a:gd name="connsiteX2" fmla="*/ 0 w 652463"/>
              <a:gd name="connsiteY2" fmla="*/ 419100 h 461962"/>
              <a:gd name="connsiteX3" fmla="*/ 4763 w 652463"/>
              <a:gd name="connsiteY3" fmla="*/ 52387 h 461962"/>
              <a:gd name="connsiteX4" fmla="*/ 647700 w 652463"/>
              <a:gd name="connsiteY4" fmla="*/ 0 h 461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2463" h="461962">
                <a:moveTo>
                  <a:pt x="647700" y="0"/>
                </a:moveTo>
                <a:cubicBezTo>
                  <a:pt x="649288" y="153987"/>
                  <a:pt x="650875" y="307975"/>
                  <a:pt x="652463" y="461962"/>
                </a:cubicBezTo>
                <a:lnTo>
                  <a:pt x="0" y="419100"/>
                </a:lnTo>
                <a:cubicBezTo>
                  <a:pt x="1588" y="296862"/>
                  <a:pt x="3175" y="174625"/>
                  <a:pt x="4763" y="52387"/>
                </a:cubicBezTo>
                <a:lnTo>
                  <a:pt x="647700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41" name="Straight Arrow Connector 40"/>
          <p:cNvCxnSpPr/>
          <p:nvPr/>
        </p:nvCxnSpPr>
        <p:spPr>
          <a:xfrm rot="10800000">
            <a:off x="1892300" y="3551238"/>
            <a:ext cx="3435350" cy="42862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rot="10800000">
            <a:off x="3221038" y="3614738"/>
            <a:ext cx="2106612" cy="146685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rot="16200000" flipV="1">
            <a:off x="3413125" y="3956051"/>
            <a:ext cx="2243137" cy="1604962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V="1">
            <a:off x="3286125" y="1754188"/>
            <a:ext cx="1987550" cy="223837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Oval 37"/>
          <p:cNvSpPr/>
          <p:nvPr/>
        </p:nvSpPr>
        <p:spPr>
          <a:xfrm>
            <a:off x="2286000" y="1924050"/>
            <a:ext cx="989013" cy="531813"/>
          </a:xfrm>
          <a:prstGeom prst="ellipse">
            <a:avLst/>
          </a:prstGeom>
          <a:solidFill>
            <a:srgbClr val="FF3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dirty="0">
                <a:solidFill>
                  <a:schemeClr val="tx1"/>
                </a:solidFill>
              </a:rPr>
              <a:t>merge</a:t>
            </a:r>
          </a:p>
        </p:txBody>
      </p:sp>
      <p:cxnSp>
        <p:nvCxnSpPr>
          <p:cNvPr id="33" name="Straight Arrow Connector 32"/>
          <p:cNvCxnSpPr/>
          <p:nvPr/>
        </p:nvCxnSpPr>
        <p:spPr>
          <a:xfrm flipV="1">
            <a:off x="1776413" y="2360613"/>
            <a:ext cx="541337" cy="425450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rot="5400000" flipH="1" flipV="1">
            <a:off x="2280444" y="2513806"/>
            <a:ext cx="393700" cy="192088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rot="16200000" flipV="1">
            <a:off x="2678113" y="2517775"/>
            <a:ext cx="347662" cy="230188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rot="10800000">
            <a:off x="3133725" y="2409825"/>
            <a:ext cx="385763" cy="344488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rapezoid 39"/>
          <p:cNvSpPr/>
          <p:nvPr/>
        </p:nvSpPr>
        <p:spPr bwMode="auto">
          <a:xfrm rot="16200000">
            <a:off x="6426994" y="-653256"/>
            <a:ext cx="414338" cy="2381250"/>
          </a:xfrm>
          <a:prstGeom prst="trapezoid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48" name="Trapezoid 47"/>
          <p:cNvSpPr/>
          <p:nvPr/>
        </p:nvSpPr>
        <p:spPr bwMode="auto">
          <a:xfrm rot="16200000">
            <a:off x="6358731" y="-99218"/>
            <a:ext cx="581025" cy="2382838"/>
          </a:xfrm>
          <a:prstGeom prst="trapezoid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51" name="Trapezoid 50"/>
          <p:cNvSpPr/>
          <p:nvPr/>
        </p:nvSpPr>
        <p:spPr bwMode="auto">
          <a:xfrm rot="16200000">
            <a:off x="5536407" y="1304131"/>
            <a:ext cx="704850" cy="896937"/>
          </a:xfrm>
          <a:prstGeom prst="trapezoid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53" name="Freeform 52"/>
          <p:cNvSpPr/>
          <p:nvPr/>
        </p:nvSpPr>
        <p:spPr>
          <a:xfrm rot="5400000">
            <a:off x="1624807" y="3044031"/>
            <a:ext cx="406400" cy="633413"/>
          </a:xfrm>
          <a:custGeom>
            <a:avLst/>
            <a:gdLst>
              <a:gd name="connsiteX0" fmla="*/ 557212 w 590550"/>
              <a:gd name="connsiteY0" fmla="*/ 0 h 633413"/>
              <a:gd name="connsiteX1" fmla="*/ 0 w 590550"/>
              <a:gd name="connsiteY1" fmla="*/ 47625 h 633413"/>
              <a:gd name="connsiteX2" fmla="*/ 9525 w 590550"/>
              <a:gd name="connsiteY2" fmla="*/ 581025 h 633413"/>
              <a:gd name="connsiteX3" fmla="*/ 590550 w 590550"/>
              <a:gd name="connsiteY3" fmla="*/ 633413 h 633413"/>
              <a:gd name="connsiteX4" fmla="*/ 557212 w 590550"/>
              <a:gd name="connsiteY4" fmla="*/ 0 h 633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633413">
                <a:moveTo>
                  <a:pt x="557212" y="0"/>
                </a:moveTo>
                <a:lnTo>
                  <a:pt x="0" y="47625"/>
                </a:lnTo>
                <a:lnTo>
                  <a:pt x="9525" y="581025"/>
                </a:lnTo>
                <a:lnTo>
                  <a:pt x="590550" y="633413"/>
                </a:lnTo>
                <a:lnTo>
                  <a:pt x="557212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4538" name="Rectangle 27"/>
          <p:cNvSpPr>
            <a:spLocks noChangeArrowheads="1"/>
          </p:cNvSpPr>
          <p:nvPr/>
        </p:nvSpPr>
        <p:spPr bwMode="auto">
          <a:xfrm>
            <a:off x="330200" y="6138863"/>
            <a:ext cx="44243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FFC000"/>
                </a:solidFill>
                <a:ea typeface="宋体" panose="02010600030101010101" pitchFamily="2" charset="-122"/>
              </a:rPr>
              <a:t>Two-phase Multiway MergeSort</a:t>
            </a:r>
            <a:endParaRPr lang="en-US" altLang="en-US" sz="2400">
              <a:solidFill>
                <a:srgbClr val="FFC000"/>
              </a:solidFill>
            </a:endParaRPr>
          </a:p>
        </p:txBody>
      </p:sp>
      <p:sp>
        <p:nvSpPr>
          <p:cNvPr id="29" name="Rectangular Callout 28"/>
          <p:cNvSpPr/>
          <p:nvPr/>
        </p:nvSpPr>
        <p:spPr>
          <a:xfrm>
            <a:off x="2998788" y="4837113"/>
            <a:ext cx="914400" cy="612775"/>
          </a:xfrm>
          <a:prstGeom prst="wedgeRectCallout">
            <a:avLst>
              <a:gd name="adj1" fmla="val 60563"/>
              <a:gd name="adj2" fmla="val -9890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dirty="0"/>
              <a:t>One block per </a:t>
            </a:r>
            <a:r>
              <a:rPr lang="en-US" sz="1200" dirty="0" err="1"/>
              <a:t>sublist</a:t>
            </a:r>
            <a:endParaRPr lang="en-US" sz="1200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80038" y="255588"/>
            <a:ext cx="2530475" cy="62087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435100" y="2786063"/>
            <a:ext cx="2530475" cy="83978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3556" name="TextBox 5"/>
          <p:cNvSpPr txBox="1">
            <a:spLocks noChangeArrowheads="1"/>
          </p:cNvSpPr>
          <p:nvPr/>
        </p:nvSpPr>
        <p:spPr bwMode="auto">
          <a:xfrm>
            <a:off x="2062163" y="3763963"/>
            <a:ext cx="12620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Main memory</a:t>
            </a:r>
          </a:p>
        </p:txBody>
      </p:sp>
      <p:sp>
        <p:nvSpPr>
          <p:cNvPr id="23557" name="TextBox 6"/>
          <p:cNvSpPr txBox="1">
            <a:spLocks noChangeArrowheads="1"/>
          </p:cNvSpPr>
          <p:nvPr/>
        </p:nvSpPr>
        <p:spPr bwMode="auto">
          <a:xfrm>
            <a:off x="6383338" y="6446838"/>
            <a:ext cx="5175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Disk</a:t>
            </a:r>
          </a:p>
        </p:txBody>
      </p:sp>
      <p:cxnSp>
        <p:nvCxnSpPr>
          <p:cNvPr id="36" name="Straight Arrow Connector 35"/>
          <p:cNvCxnSpPr/>
          <p:nvPr/>
        </p:nvCxnSpPr>
        <p:spPr>
          <a:xfrm flipV="1">
            <a:off x="3286125" y="1754188"/>
            <a:ext cx="1987550" cy="223837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Oval 37"/>
          <p:cNvSpPr/>
          <p:nvPr/>
        </p:nvSpPr>
        <p:spPr>
          <a:xfrm>
            <a:off x="2286000" y="1924050"/>
            <a:ext cx="989013" cy="531813"/>
          </a:xfrm>
          <a:prstGeom prst="ellipse">
            <a:avLst/>
          </a:prstGeom>
          <a:solidFill>
            <a:srgbClr val="FF3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dirty="0">
                <a:solidFill>
                  <a:schemeClr val="tx1"/>
                </a:solidFill>
              </a:rPr>
              <a:t>merge</a:t>
            </a:r>
          </a:p>
        </p:txBody>
      </p:sp>
      <p:cxnSp>
        <p:nvCxnSpPr>
          <p:cNvPr id="33" name="Straight Arrow Connector 32"/>
          <p:cNvCxnSpPr/>
          <p:nvPr/>
        </p:nvCxnSpPr>
        <p:spPr>
          <a:xfrm flipV="1">
            <a:off x="1776413" y="2360613"/>
            <a:ext cx="541337" cy="425450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rot="5400000" flipH="1" flipV="1">
            <a:off x="2280444" y="2513806"/>
            <a:ext cx="393700" cy="192088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rot="16200000" flipV="1">
            <a:off x="2678113" y="2517775"/>
            <a:ext cx="347662" cy="230188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rot="10800000">
            <a:off x="3133725" y="2409825"/>
            <a:ext cx="385763" cy="344488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rapezoid 27"/>
          <p:cNvSpPr/>
          <p:nvPr/>
        </p:nvSpPr>
        <p:spPr bwMode="auto">
          <a:xfrm rot="16200000">
            <a:off x="6426994" y="-653256"/>
            <a:ext cx="414338" cy="2381250"/>
          </a:xfrm>
          <a:prstGeom prst="trapezoid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39" name="Trapezoid 38"/>
          <p:cNvSpPr/>
          <p:nvPr/>
        </p:nvSpPr>
        <p:spPr bwMode="auto">
          <a:xfrm rot="16200000">
            <a:off x="6358731" y="-99218"/>
            <a:ext cx="581025" cy="2382838"/>
          </a:xfrm>
          <a:prstGeom prst="trapezoid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46" name="Trapezoid 45"/>
          <p:cNvSpPr/>
          <p:nvPr/>
        </p:nvSpPr>
        <p:spPr bwMode="auto">
          <a:xfrm rot="16200000">
            <a:off x="6278563" y="561975"/>
            <a:ext cx="704850" cy="2381250"/>
          </a:xfrm>
          <a:prstGeom prst="trapezoid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52" name="Trapezoid 51"/>
          <p:cNvSpPr/>
          <p:nvPr/>
        </p:nvSpPr>
        <p:spPr bwMode="auto">
          <a:xfrm rot="16200000">
            <a:off x="6160294" y="1410494"/>
            <a:ext cx="949325" cy="2382837"/>
          </a:xfrm>
          <a:prstGeom prst="trapezoid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66576" name="Rectangle 15"/>
          <p:cNvSpPr>
            <a:spLocks noChangeArrowheads="1"/>
          </p:cNvSpPr>
          <p:nvPr/>
        </p:nvSpPr>
        <p:spPr bwMode="auto">
          <a:xfrm>
            <a:off x="330200" y="6138863"/>
            <a:ext cx="44243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FFC000"/>
                </a:solidFill>
                <a:ea typeface="宋体" panose="02010600030101010101" pitchFamily="2" charset="-122"/>
              </a:rPr>
              <a:t>Two-phase Multiway MergeSort</a:t>
            </a:r>
            <a:endParaRPr lang="en-US" altLang="en-US" sz="240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20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23556" grpId="0"/>
      <p:bldP spid="23557" grpId="0"/>
      <p:bldP spid="38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74D0A87-AFED-4746-87F0-3885A699A465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60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611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68357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Two-pass sort-based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613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87A5C860-93C8-490B-9E09-E13FD78C8765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60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68614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618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68619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68620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68622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68625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68626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68627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68623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68624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68621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68615" name="TextBox 49"/>
          <p:cNvSpPr txBox="1">
            <a:spLocks noChangeArrowheads="1"/>
          </p:cNvSpPr>
          <p:nvPr/>
        </p:nvSpPr>
        <p:spPr bwMode="auto">
          <a:xfrm>
            <a:off x="1768475" y="4686300"/>
            <a:ext cx="3429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chemeClr val="bg1"/>
                </a:solidFill>
              </a:rPr>
              <a:t>R</a:t>
            </a:r>
          </a:p>
        </p:txBody>
      </p:sp>
      <p:sp>
        <p:nvSpPr>
          <p:cNvPr id="68616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21732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Repeat (Phase 1. making sorted sublists)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Fill the main memory with tuples of a relation;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Make them a sorted sublist;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Write the sorted sublist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Repeat (Phase 2. Merging)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Bring in a block from each of the sorted sublists;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apply operation by “merging” the sorted b</a:t>
            </a: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locks;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067E6F1-0E3A-4675-9357-5FF2A663205F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61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659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68357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Two-pass sort-based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661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CD8DA0DA-2AB7-4D7B-8D22-7F4F38708213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61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70662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0676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70677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70678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70680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70683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70684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70685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70681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70682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70679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70663" name="TextBox 2"/>
          <p:cNvSpPr txBox="1">
            <a:spLocks noChangeArrowheads="1"/>
          </p:cNvSpPr>
          <p:nvPr/>
        </p:nvSpPr>
        <p:spPr bwMode="auto">
          <a:xfrm>
            <a:off x="6092825" y="1952625"/>
            <a:ext cx="2359025" cy="83026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Unary operations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(R), 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(R), 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τ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</a:t>
            </a: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0664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23" name="Oval 22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4" name="Oval 23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25" name="Straight Connector 24"/>
            <p:cNvCxnSpPr>
              <a:stCxn id="23" idx="2"/>
              <a:endCxn id="24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Rectangle 26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0666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sp>
        <p:nvSpPr>
          <p:cNvPr id="5" name="Oval 4"/>
          <p:cNvSpPr/>
          <p:nvPr/>
        </p:nvSpPr>
        <p:spPr>
          <a:xfrm>
            <a:off x="2724150" y="6337300"/>
            <a:ext cx="876300" cy="4683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879475" y="4302125"/>
            <a:ext cx="1970088" cy="12430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0669" name="TextBox 49"/>
          <p:cNvSpPr txBox="1">
            <a:spLocks noChangeArrowheads="1"/>
          </p:cNvSpPr>
          <p:nvPr/>
        </p:nvSpPr>
        <p:spPr bwMode="auto">
          <a:xfrm>
            <a:off x="1768475" y="4686300"/>
            <a:ext cx="3429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R</a:t>
            </a:r>
          </a:p>
        </p:txBody>
      </p:sp>
      <p:sp>
        <p:nvSpPr>
          <p:cNvPr id="70670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21732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Repeat (Phase 1. making sorted sublists)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Fill the main memory with tuples of a relation;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Make them a sorted sublist;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Write the sorted sublist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Repeat (Phase 2. Merging)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Bring in a block from each of the sorted sublists;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apply operation by “merging” the sorted b</a:t>
            </a: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locks;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66465D8-F5C4-45FD-AB4A-32CA19CC80D5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62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707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68357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Two-pass sort-based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709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EEB36A08-AAE9-4E33-A482-C71035FB44CE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62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72710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2728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72729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72730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72732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72735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72736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72737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72733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72734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72731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grpSp>
        <p:nvGrpSpPr>
          <p:cNvPr id="72711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23" name="Oval 22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4" name="Oval 23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25" name="Straight Connector 24"/>
            <p:cNvCxnSpPr>
              <a:stCxn id="23" idx="2"/>
              <a:endCxn id="24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2712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sp>
        <p:nvSpPr>
          <p:cNvPr id="5" name="Oval 4"/>
          <p:cNvSpPr/>
          <p:nvPr/>
        </p:nvSpPr>
        <p:spPr>
          <a:xfrm>
            <a:off x="2724150" y="6337300"/>
            <a:ext cx="876300" cy="4683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879475" y="4302125"/>
            <a:ext cx="1970088" cy="12430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2715" name="TextBox 49"/>
          <p:cNvSpPr txBox="1">
            <a:spLocks noChangeArrowheads="1"/>
          </p:cNvSpPr>
          <p:nvPr/>
        </p:nvSpPr>
        <p:spPr bwMode="auto">
          <a:xfrm>
            <a:off x="1768475" y="4686300"/>
            <a:ext cx="3429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R</a:t>
            </a:r>
          </a:p>
        </p:txBody>
      </p:sp>
      <p:cxnSp>
        <p:nvCxnSpPr>
          <p:cNvPr id="30" name="Straight Arrow Connector 29"/>
          <p:cNvCxnSpPr/>
          <p:nvPr/>
        </p:nvCxnSpPr>
        <p:spPr>
          <a:xfrm>
            <a:off x="2849563" y="4537075"/>
            <a:ext cx="892175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H="1" flipV="1">
            <a:off x="2849563" y="5711825"/>
            <a:ext cx="892175" cy="1111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37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2719" name="TextBox 38"/>
          <p:cNvSpPr txBox="1">
            <a:spLocks noChangeArrowheads="1"/>
          </p:cNvSpPr>
          <p:nvPr/>
        </p:nvSpPr>
        <p:spPr bwMode="auto">
          <a:xfrm>
            <a:off x="3017838" y="4964113"/>
            <a:ext cx="693737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Phase I</a:t>
            </a:r>
          </a:p>
        </p:txBody>
      </p:sp>
      <p:sp>
        <p:nvSpPr>
          <p:cNvPr id="72720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21732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Repeat (Phase 1. making sorted sublists)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Fill the main memory with tuples of a relation;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Make them a sorted sublist;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Write the sorted sublist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Repeat (Phase 2. Merging)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Bring in a block from each of the sorted sublists;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apply operation by “merging” the sorted b</a:t>
            </a: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locks;</a:t>
            </a:r>
          </a:p>
        </p:txBody>
      </p:sp>
      <p:sp>
        <p:nvSpPr>
          <p:cNvPr id="72721" name="TextBox 2"/>
          <p:cNvSpPr txBox="1">
            <a:spLocks noChangeArrowheads="1"/>
          </p:cNvSpPr>
          <p:nvPr/>
        </p:nvSpPr>
        <p:spPr bwMode="auto">
          <a:xfrm>
            <a:off x="6092825" y="1952625"/>
            <a:ext cx="2359025" cy="83026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Unary operations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(R), 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(R), 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τ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</a:t>
            </a: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Arc 6"/>
          <p:cNvSpPr/>
          <p:nvPr/>
        </p:nvSpPr>
        <p:spPr>
          <a:xfrm>
            <a:off x="3443288" y="4537075"/>
            <a:ext cx="579437" cy="1174750"/>
          </a:xfrm>
          <a:prstGeom prst="arc">
            <a:avLst>
              <a:gd name="adj1" fmla="val 16200000"/>
              <a:gd name="adj2" fmla="val 5210107"/>
            </a:avLst>
          </a:prstGeom>
          <a:ln w="38100">
            <a:solidFill>
              <a:srgbClr val="FF33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92A6CAF-4F1F-4CAF-A06C-CC0E404191D2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63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755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68357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Two-pass sort-based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757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D8F77FA5-0EA0-442F-BF8F-21E175C5ED66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63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74758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477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74778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74779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74781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74784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74785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74786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74782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74783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74780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grpSp>
        <p:nvGrpSpPr>
          <p:cNvPr id="74759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23" name="Oval 22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4" name="Oval 23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25" name="Straight Connector 24"/>
            <p:cNvCxnSpPr>
              <a:stCxn id="23" idx="2"/>
              <a:endCxn id="24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4760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sp>
        <p:nvSpPr>
          <p:cNvPr id="5" name="Oval 4"/>
          <p:cNvSpPr/>
          <p:nvPr/>
        </p:nvSpPr>
        <p:spPr>
          <a:xfrm>
            <a:off x="2724150" y="6337300"/>
            <a:ext cx="876300" cy="4683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879475" y="4302125"/>
            <a:ext cx="1970088" cy="12430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4763" name="TextBox 49"/>
          <p:cNvSpPr txBox="1">
            <a:spLocks noChangeArrowheads="1"/>
          </p:cNvSpPr>
          <p:nvPr/>
        </p:nvSpPr>
        <p:spPr bwMode="auto">
          <a:xfrm>
            <a:off x="6624638" y="4673600"/>
            <a:ext cx="3429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chemeClr val="bg1"/>
                </a:solidFill>
              </a:rPr>
              <a:t>R</a:t>
            </a:r>
          </a:p>
        </p:txBody>
      </p:sp>
      <p:sp>
        <p:nvSpPr>
          <p:cNvPr id="74764" name="TextBox 9"/>
          <p:cNvSpPr txBox="1">
            <a:spLocks noChangeArrowheads="1"/>
          </p:cNvSpPr>
          <p:nvPr/>
        </p:nvSpPr>
        <p:spPr bwMode="auto">
          <a:xfrm>
            <a:off x="3017838" y="4868863"/>
            <a:ext cx="6937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End of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phase I</a:t>
            </a:r>
          </a:p>
        </p:txBody>
      </p:sp>
      <p:sp>
        <p:nvSpPr>
          <p:cNvPr id="34" name="Trapezoid 33"/>
          <p:cNvSpPr/>
          <p:nvPr/>
        </p:nvSpPr>
        <p:spPr bwMode="auto">
          <a:xfrm rot="16200000" flipV="1">
            <a:off x="1662113" y="3573462"/>
            <a:ext cx="395288" cy="1890713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37" name="Trapezoid 36"/>
          <p:cNvSpPr/>
          <p:nvPr/>
        </p:nvSpPr>
        <p:spPr bwMode="auto">
          <a:xfrm rot="16200000" flipV="1">
            <a:off x="1665288" y="4008437"/>
            <a:ext cx="368300" cy="1876425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38" name="Trapezoid 37"/>
          <p:cNvSpPr/>
          <p:nvPr/>
        </p:nvSpPr>
        <p:spPr bwMode="auto">
          <a:xfrm rot="16200000" flipV="1">
            <a:off x="1693069" y="4399756"/>
            <a:ext cx="333375" cy="1890713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39" name="Rectangle 38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4769" name="TextBox 49"/>
          <p:cNvSpPr txBox="1">
            <a:spLocks noChangeArrowheads="1"/>
          </p:cNvSpPr>
          <p:nvPr/>
        </p:nvSpPr>
        <p:spPr bwMode="auto">
          <a:xfrm>
            <a:off x="1768475" y="4686300"/>
            <a:ext cx="3429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R</a:t>
            </a:r>
          </a:p>
        </p:txBody>
      </p:sp>
      <p:sp>
        <p:nvSpPr>
          <p:cNvPr id="74770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21732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Repeat (Phase 1. making sorted sublists)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Fill the main memory with tuples of a relation;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Make them a sorted sublist;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Write the sorted sublist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Repeat (Phase 2. Merging)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Bring in a block from each of the sorted sublists;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apply operation by “merging” the sorted b</a:t>
            </a: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locks;</a:t>
            </a:r>
          </a:p>
        </p:txBody>
      </p:sp>
      <p:sp>
        <p:nvSpPr>
          <p:cNvPr id="74771" name="TextBox 2"/>
          <p:cNvSpPr txBox="1">
            <a:spLocks noChangeArrowheads="1"/>
          </p:cNvSpPr>
          <p:nvPr/>
        </p:nvSpPr>
        <p:spPr bwMode="auto">
          <a:xfrm>
            <a:off x="6092825" y="1952625"/>
            <a:ext cx="2359025" cy="83026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Unary operations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(R), 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(R), 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τ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</a:t>
            </a: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2FFB285-82CB-45D4-BE19-06BF17772DC1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64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803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68357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Two-pass sort-based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805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9A3CC821-C40B-4FF1-ACB0-54FE38971261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64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76806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6835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76836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76837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76839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76842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76843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76844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76840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76841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76838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5" name="Oval 4"/>
          <p:cNvSpPr/>
          <p:nvPr/>
        </p:nvSpPr>
        <p:spPr>
          <a:xfrm>
            <a:off x="2724150" y="6337300"/>
            <a:ext cx="876300" cy="4683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76808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23" name="Oval 22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4" name="Oval 23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25" name="Straight Connector 24"/>
            <p:cNvCxnSpPr>
              <a:stCxn id="23" idx="2"/>
              <a:endCxn id="24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6809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sp>
        <p:nvSpPr>
          <p:cNvPr id="2" name="Rectangle 1"/>
          <p:cNvSpPr/>
          <p:nvPr/>
        </p:nvSpPr>
        <p:spPr>
          <a:xfrm>
            <a:off x="879475" y="4302125"/>
            <a:ext cx="1970088" cy="12430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30" name="Straight Arrow Connector 29"/>
          <p:cNvCxnSpPr/>
          <p:nvPr/>
        </p:nvCxnSpPr>
        <p:spPr>
          <a:xfrm>
            <a:off x="2849563" y="5005388"/>
            <a:ext cx="892175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812" name="TextBox 9"/>
          <p:cNvSpPr txBox="1">
            <a:spLocks noChangeArrowheads="1"/>
          </p:cNvSpPr>
          <p:nvPr/>
        </p:nvSpPr>
        <p:spPr bwMode="auto">
          <a:xfrm>
            <a:off x="2989263" y="5060950"/>
            <a:ext cx="7508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Phase II</a:t>
            </a:r>
          </a:p>
        </p:txBody>
      </p:sp>
      <p:sp>
        <p:nvSpPr>
          <p:cNvPr id="34" name="Trapezoid 33"/>
          <p:cNvSpPr/>
          <p:nvPr/>
        </p:nvSpPr>
        <p:spPr bwMode="auto">
          <a:xfrm rot="16200000" flipV="1">
            <a:off x="1581944" y="3653631"/>
            <a:ext cx="395288" cy="1730375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37" name="Trapezoid 36"/>
          <p:cNvSpPr/>
          <p:nvPr/>
        </p:nvSpPr>
        <p:spPr bwMode="auto">
          <a:xfrm rot="16200000" flipV="1">
            <a:off x="1509713" y="4164012"/>
            <a:ext cx="368300" cy="1565275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38" name="Trapezoid 37"/>
          <p:cNvSpPr/>
          <p:nvPr/>
        </p:nvSpPr>
        <p:spPr bwMode="auto">
          <a:xfrm rot="16200000" flipV="1">
            <a:off x="1612900" y="4479925"/>
            <a:ext cx="333375" cy="1730375"/>
          </a:xfrm>
          <a:prstGeom prst="trapezoid">
            <a:avLst/>
          </a:prstGeom>
          <a:solidFill>
            <a:srgbClr val="99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39" name="Rectangle 38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Flowchart: Process 2"/>
          <p:cNvSpPr/>
          <p:nvPr/>
        </p:nvSpPr>
        <p:spPr>
          <a:xfrm>
            <a:off x="4297363" y="4879975"/>
            <a:ext cx="176212" cy="339725"/>
          </a:xfrm>
          <a:prstGeom prst="flowChartProcess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44" name="Straight Arrow Connector 43"/>
          <p:cNvCxnSpPr/>
          <p:nvPr/>
        </p:nvCxnSpPr>
        <p:spPr>
          <a:xfrm>
            <a:off x="4473575" y="5073650"/>
            <a:ext cx="311150" cy="0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819" name="TextBox 49"/>
          <p:cNvSpPr txBox="1">
            <a:spLocks noChangeArrowheads="1"/>
          </p:cNvSpPr>
          <p:nvPr/>
        </p:nvSpPr>
        <p:spPr bwMode="auto">
          <a:xfrm>
            <a:off x="1768475" y="4686300"/>
            <a:ext cx="3429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R</a:t>
            </a:r>
          </a:p>
        </p:txBody>
      </p:sp>
      <p:sp>
        <p:nvSpPr>
          <p:cNvPr id="76820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21732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Repeat (Phase 1. making sorted sublists)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Fill the main memory with tuples of a relation;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Make them a sorted sublist;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Write the sorted sublist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Repeat (Phase 2. Merging)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Bring in a block from each of the sorted sublists;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</a:t>
            </a:r>
            <a:r>
              <a:rPr lang="en-US" altLang="zh-CN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apply operation by “merging” the sorted b</a:t>
            </a:r>
            <a:r>
              <a:rPr lang="en-US" altLang="zh-CN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locks</a:t>
            </a: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;</a:t>
            </a:r>
          </a:p>
        </p:txBody>
      </p:sp>
      <p:sp>
        <p:nvSpPr>
          <p:cNvPr id="76821" name="TextBox 2"/>
          <p:cNvSpPr txBox="1">
            <a:spLocks noChangeArrowheads="1"/>
          </p:cNvSpPr>
          <p:nvPr/>
        </p:nvSpPr>
        <p:spPr bwMode="auto">
          <a:xfrm>
            <a:off x="6092825" y="1952625"/>
            <a:ext cx="2359025" cy="83026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Unary operations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(R), 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(R), 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τ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</a:t>
            </a: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6822" name="Group 12"/>
          <p:cNvGrpSpPr>
            <a:grpSpLocks/>
          </p:cNvGrpSpPr>
          <p:nvPr/>
        </p:nvGrpSpPr>
        <p:grpSpPr bwMode="auto">
          <a:xfrm>
            <a:off x="3770313" y="4437063"/>
            <a:ext cx="530225" cy="1200150"/>
            <a:chOff x="3770313" y="4437063"/>
            <a:chExt cx="530593" cy="1200150"/>
          </a:xfrm>
        </p:grpSpPr>
        <p:sp>
          <p:nvSpPr>
            <p:cNvPr id="36" name="Trapezoid 35"/>
            <p:cNvSpPr/>
            <p:nvPr/>
          </p:nvSpPr>
          <p:spPr>
            <a:xfrm rot="16200000" flipV="1">
              <a:off x="3751383" y="4455993"/>
              <a:ext cx="382587" cy="344726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40" name="Trapezoid 39"/>
            <p:cNvSpPr/>
            <p:nvPr/>
          </p:nvSpPr>
          <p:spPr>
            <a:xfrm rot="16200000" flipV="1">
              <a:off x="3760123" y="4853655"/>
              <a:ext cx="393700" cy="366967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41" name="Trapezoid 40"/>
            <p:cNvSpPr/>
            <p:nvPr/>
          </p:nvSpPr>
          <p:spPr>
            <a:xfrm rot="16200000" flipV="1">
              <a:off x="3757741" y="5256085"/>
              <a:ext cx="395288" cy="366968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cxnSp>
          <p:nvCxnSpPr>
            <p:cNvPr id="46" name="Straight Connector 45"/>
            <p:cNvCxnSpPr/>
            <p:nvPr/>
          </p:nvCxnSpPr>
          <p:spPr>
            <a:xfrm>
              <a:off x="4135691" y="4633913"/>
              <a:ext cx="87373" cy="0"/>
            </a:xfrm>
            <a:prstGeom prst="line">
              <a:avLst/>
            </a:prstGeom>
            <a:ln w="28575">
              <a:solidFill>
                <a:srgbClr val="FF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>
              <a:off x="4146811" y="5032375"/>
              <a:ext cx="154095" cy="7938"/>
            </a:xfrm>
            <a:prstGeom prst="line">
              <a:avLst/>
            </a:prstGeom>
            <a:ln w="28575">
              <a:solidFill>
                <a:srgbClr val="FF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>
              <a:off x="4156343" y="5430838"/>
              <a:ext cx="88962" cy="0"/>
            </a:xfrm>
            <a:prstGeom prst="line">
              <a:avLst/>
            </a:prstGeom>
            <a:ln w="28575">
              <a:solidFill>
                <a:srgbClr val="FF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>
              <a:off x="4221476" y="4635500"/>
              <a:ext cx="12709" cy="803275"/>
            </a:xfrm>
            <a:prstGeom prst="line">
              <a:avLst/>
            </a:prstGeom>
            <a:ln w="28575">
              <a:solidFill>
                <a:srgbClr val="FF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4937F37-8C3F-4A20-8CB6-86B63F6076F9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65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8851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68357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Two-pass sort-based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853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8064B5D2-34DB-4C79-9CC9-F76F79769A7F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65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78854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8885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78886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78887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78889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78892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78893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78894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78890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78891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78888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5" name="Oval 4"/>
          <p:cNvSpPr/>
          <p:nvPr/>
        </p:nvSpPr>
        <p:spPr>
          <a:xfrm>
            <a:off x="2724150" y="6337300"/>
            <a:ext cx="876300" cy="4683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8856" name="TextBox 49"/>
          <p:cNvSpPr txBox="1">
            <a:spLocks noChangeArrowheads="1"/>
          </p:cNvSpPr>
          <p:nvPr/>
        </p:nvSpPr>
        <p:spPr bwMode="auto">
          <a:xfrm>
            <a:off x="6624638" y="4673600"/>
            <a:ext cx="3429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chemeClr val="bg1"/>
                </a:solidFill>
              </a:rPr>
              <a:t>R</a:t>
            </a:r>
          </a:p>
        </p:txBody>
      </p:sp>
      <p:sp>
        <p:nvSpPr>
          <p:cNvPr id="78857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21732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Repeat (Phase 1. making sorted sublists)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Fill the main memory with tuples of a relation;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Make them a sorted sublist;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Write the sorted sublist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Repeat (Phase 2. Merging)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Bring in a block from each of the sorted sublists;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</a:t>
            </a:r>
            <a:r>
              <a:rPr lang="en-US" altLang="zh-CN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apply operation by “merging” the sorted b</a:t>
            </a:r>
            <a:r>
              <a:rPr lang="en-US" altLang="zh-CN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locks</a:t>
            </a: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;</a:t>
            </a:r>
          </a:p>
        </p:txBody>
      </p:sp>
      <p:sp>
        <p:nvSpPr>
          <p:cNvPr id="78858" name="TextBox 2"/>
          <p:cNvSpPr txBox="1">
            <a:spLocks noChangeArrowheads="1"/>
          </p:cNvSpPr>
          <p:nvPr/>
        </p:nvSpPr>
        <p:spPr bwMode="auto">
          <a:xfrm>
            <a:off x="6092825" y="1952625"/>
            <a:ext cx="2359025" cy="83026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Unary operations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(R), 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(R),  </a:t>
            </a:r>
            <a:r>
              <a:rPr lang="el-GR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τ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</a:t>
            </a:r>
            <a:endParaRPr lang="en-US" altLang="en-US" sz="24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8859" name="Group 45"/>
          <p:cNvGrpSpPr>
            <a:grpSpLocks/>
          </p:cNvGrpSpPr>
          <p:nvPr/>
        </p:nvGrpSpPr>
        <p:grpSpPr bwMode="auto">
          <a:xfrm>
            <a:off x="763588" y="3754438"/>
            <a:ext cx="4021137" cy="2468562"/>
            <a:chOff x="763588" y="3754438"/>
            <a:chExt cx="4021137" cy="2468562"/>
          </a:xfrm>
        </p:grpSpPr>
        <p:grpSp>
          <p:nvGrpSpPr>
            <p:cNvPr id="78868" name="Group 10"/>
            <p:cNvGrpSpPr>
              <a:grpSpLocks/>
            </p:cNvGrpSpPr>
            <p:nvPr/>
          </p:nvGrpSpPr>
          <p:grpSpPr bwMode="auto">
            <a:xfrm>
              <a:off x="763588" y="3754438"/>
              <a:ext cx="2209800" cy="2468562"/>
              <a:chOff x="-733425" y="3938955"/>
              <a:chExt cx="1504950" cy="1690320"/>
            </a:xfrm>
          </p:grpSpPr>
          <p:sp>
            <p:nvSpPr>
              <p:cNvPr id="65" name="Oval 64"/>
              <p:cNvSpPr/>
              <p:nvPr/>
            </p:nvSpPr>
            <p:spPr>
              <a:xfrm>
                <a:off x="-733425" y="3938955"/>
                <a:ext cx="1504950" cy="325019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66" name="Oval 65"/>
              <p:cNvSpPr/>
              <p:nvPr/>
            </p:nvSpPr>
            <p:spPr>
              <a:xfrm>
                <a:off x="-733425" y="5304256"/>
                <a:ext cx="1504950" cy="325019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67" name="Straight Connector 66"/>
              <p:cNvCxnSpPr>
                <a:stCxn id="65" idx="2"/>
                <a:endCxn id="66" idx="2"/>
              </p:cNvCxnSpPr>
              <p:nvPr/>
            </p:nvCxnSpPr>
            <p:spPr>
              <a:xfrm>
                <a:off x="-733425" y="4102008"/>
                <a:ext cx="0" cy="1364213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Straight Connector 67"/>
              <p:cNvCxnSpPr/>
              <p:nvPr/>
            </p:nvCxnSpPr>
            <p:spPr>
              <a:xfrm>
                <a:off x="771525" y="4047657"/>
                <a:ext cx="0" cy="1418564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8869" name="TextBox 6"/>
            <p:cNvSpPr txBox="1">
              <a:spLocks noChangeArrowheads="1"/>
            </p:cNvSpPr>
            <p:nvPr/>
          </p:nvSpPr>
          <p:spPr bwMode="auto">
            <a:xfrm>
              <a:off x="3352800" y="3902075"/>
              <a:ext cx="1431925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/>
                <a:t>main memory</a:t>
              </a: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879475" y="4302125"/>
              <a:ext cx="1970088" cy="124301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50" name="Straight Arrow Connector 49"/>
            <p:cNvCxnSpPr/>
            <p:nvPr/>
          </p:nvCxnSpPr>
          <p:spPr>
            <a:xfrm>
              <a:off x="2849563" y="5005388"/>
              <a:ext cx="892175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872" name="TextBox 9"/>
            <p:cNvSpPr txBox="1">
              <a:spLocks noChangeArrowheads="1"/>
            </p:cNvSpPr>
            <p:nvPr/>
          </p:nvSpPr>
          <p:spPr bwMode="auto">
            <a:xfrm>
              <a:off x="2989443" y="5060257"/>
              <a:ext cx="75052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Phase II</a:t>
              </a:r>
            </a:p>
          </p:txBody>
        </p:sp>
        <p:sp>
          <p:nvSpPr>
            <p:cNvPr id="52" name="Trapezoid 51"/>
            <p:cNvSpPr/>
            <p:nvPr/>
          </p:nvSpPr>
          <p:spPr bwMode="auto">
            <a:xfrm rot="16200000" flipV="1">
              <a:off x="1581944" y="3653631"/>
              <a:ext cx="395288" cy="17303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53" name="Trapezoid 52"/>
            <p:cNvSpPr/>
            <p:nvPr/>
          </p:nvSpPr>
          <p:spPr bwMode="auto">
            <a:xfrm rot="16200000" flipV="1">
              <a:off x="1509713" y="4164012"/>
              <a:ext cx="368300" cy="15652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54" name="Trapezoid 53"/>
            <p:cNvSpPr/>
            <p:nvPr/>
          </p:nvSpPr>
          <p:spPr bwMode="auto">
            <a:xfrm rot="16200000" flipV="1">
              <a:off x="1612900" y="4479925"/>
              <a:ext cx="333375" cy="17303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55" name="Rectangle 54"/>
            <p:cNvSpPr/>
            <p:nvPr/>
          </p:nvSpPr>
          <p:spPr>
            <a:xfrm>
              <a:off x="3741738" y="4271963"/>
              <a:ext cx="731837" cy="1712912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59" name="Flowchart: Process 58"/>
            <p:cNvSpPr/>
            <p:nvPr/>
          </p:nvSpPr>
          <p:spPr>
            <a:xfrm>
              <a:off x="4297363" y="4879975"/>
              <a:ext cx="176212" cy="339725"/>
            </a:xfrm>
            <a:prstGeom prst="flowChartProcess">
              <a:avLst/>
            </a:prstGeom>
            <a:solidFill>
              <a:srgbClr val="FFC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62" name="Straight Arrow Connector 61"/>
            <p:cNvCxnSpPr/>
            <p:nvPr/>
          </p:nvCxnSpPr>
          <p:spPr>
            <a:xfrm>
              <a:off x="4473575" y="5073650"/>
              <a:ext cx="311150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879" name="TextBox 49"/>
            <p:cNvSpPr txBox="1">
              <a:spLocks noChangeArrowheads="1"/>
            </p:cNvSpPr>
            <p:nvPr/>
          </p:nvSpPr>
          <p:spPr bwMode="auto">
            <a:xfrm>
              <a:off x="1768475" y="4686300"/>
              <a:ext cx="3429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R</a:t>
              </a:r>
            </a:p>
          </p:txBody>
        </p:sp>
      </p:grpSp>
      <p:grpSp>
        <p:nvGrpSpPr>
          <p:cNvPr id="78860" name="Group 68"/>
          <p:cNvGrpSpPr>
            <a:grpSpLocks/>
          </p:cNvGrpSpPr>
          <p:nvPr/>
        </p:nvGrpSpPr>
        <p:grpSpPr bwMode="auto">
          <a:xfrm>
            <a:off x="3770313" y="4437063"/>
            <a:ext cx="530225" cy="1200150"/>
            <a:chOff x="3770313" y="4437063"/>
            <a:chExt cx="530593" cy="1200150"/>
          </a:xfrm>
        </p:grpSpPr>
        <p:sp>
          <p:nvSpPr>
            <p:cNvPr id="70" name="Trapezoid 69"/>
            <p:cNvSpPr/>
            <p:nvPr/>
          </p:nvSpPr>
          <p:spPr>
            <a:xfrm rot="16200000" flipV="1">
              <a:off x="3751383" y="4455993"/>
              <a:ext cx="382587" cy="344726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71" name="Trapezoid 70"/>
            <p:cNvSpPr/>
            <p:nvPr/>
          </p:nvSpPr>
          <p:spPr>
            <a:xfrm rot="16200000" flipV="1">
              <a:off x="3760123" y="4853655"/>
              <a:ext cx="393700" cy="366967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72" name="Trapezoid 71"/>
            <p:cNvSpPr/>
            <p:nvPr/>
          </p:nvSpPr>
          <p:spPr>
            <a:xfrm rot="16200000" flipV="1">
              <a:off x="3757741" y="5256085"/>
              <a:ext cx="395288" cy="366968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cxnSp>
          <p:nvCxnSpPr>
            <p:cNvPr id="73" name="Straight Connector 72"/>
            <p:cNvCxnSpPr/>
            <p:nvPr/>
          </p:nvCxnSpPr>
          <p:spPr>
            <a:xfrm>
              <a:off x="4135691" y="4633913"/>
              <a:ext cx="87373" cy="0"/>
            </a:xfrm>
            <a:prstGeom prst="line">
              <a:avLst/>
            </a:prstGeom>
            <a:ln w="28575">
              <a:solidFill>
                <a:srgbClr val="FF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>
              <a:off x="4146811" y="5032375"/>
              <a:ext cx="154095" cy="7938"/>
            </a:xfrm>
            <a:prstGeom prst="line">
              <a:avLst/>
            </a:prstGeom>
            <a:ln w="28575">
              <a:solidFill>
                <a:srgbClr val="FF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>
              <a:off x="4156343" y="5430838"/>
              <a:ext cx="88962" cy="0"/>
            </a:xfrm>
            <a:prstGeom prst="line">
              <a:avLst/>
            </a:prstGeom>
            <a:ln w="28575">
              <a:solidFill>
                <a:srgbClr val="FF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>
              <a:off x="4221476" y="4635500"/>
              <a:ext cx="12709" cy="803275"/>
            </a:xfrm>
            <a:prstGeom prst="line">
              <a:avLst/>
            </a:prstGeom>
            <a:ln w="28575">
              <a:solidFill>
                <a:srgbClr val="FF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BB915D7-2D0C-4FC0-9D22-65D044261421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66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899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68357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Two-pass sort-based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901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BA13C491-FA43-4ED7-B5A9-7C0D147BB04F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66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80902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62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80935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80936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80938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80941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80942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80943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80939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80940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80937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5" name="Oval 4"/>
          <p:cNvSpPr/>
          <p:nvPr/>
        </p:nvSpPr>
        <p:spPr>
          <a:xfrm>
            <a:off x="2724150" y="6337300"/>
            <a:ext cx="876300" cy="4683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0904" name="TextBox 49"/>
          <p:cNvSpPr txBox="1">
            <a:spLocks noChangeArrowheads="1"/>
          </p:cNvSpPr>
          <p:nvPr/>
        </p:nvSpPr>
        <p:spPr bwMode="auto">
          <a:xfrm>
            <a:off x="6624638" y="4673600"/>
            <a:ext cx="3429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chemeClr val="bg1"/>
                </a:solidFill>
              </a:rPr>
              <a:t>R</a:t>
            </a:r>
          </a:p>
        </p:txBody>
      </p:sp>
      <p:sp>
        <p:nvSpPr>
          <p:cNvPr id="80905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21732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Repeat (Phase 1. making sorted sublists)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Fill the main memory with tuples of a relation;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Make them a sorted sublist;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Write the sorted sublist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Repeat (Phase 2. Merging)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Bring in a block from each of the sorted sublists;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</a:t>
            </a:r>
            <a:r>
              <a:rPr lang="en-US" altLang="zh-CN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apply operation by “merging” the sorted b</a:t>
            </a:r>
            <a:r>
              <a:rPr lang="en-US" altLang="zh-CN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locks</a:t>
            </a: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;</a:t>
            </a:r>
          </a:p>
        </p:txBody>
      </p:sp>
      <p:sp>
        <p:nvSpPr>
          <p:cNvPr id="80906" name="TextBox 2"/>
          <p:cNvSpPr txBox="1">
            <a:spLocks noChangeArrowheads="1"/>
          </p:cNvSpPr>
          <p:nvPr/>
        </p:nvSpPr>
        <p:spPr bwMode="auto">
          <a:xfrm>
            <a:off x="6092825" y="1952625"/>
            <a:ext cx="2359025" cy="83026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Unary operations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(R),  </a:t>
            </a:r>
            <a:r>
              <a:rPr lang="el-GR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τ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</a:t>
            </a: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907" name="TextBox 68"/>
          <p:cNvSpPr txBox="1">
            <a:spLocks noChangeArrowheads="1"/>
          </p:cNvSpPr>
          <p:nvPr/>
        </p:nvSpPr>
        <p:spPr bwMode="auto">
          <a:xfrm>
            <a:off x="6092825" y="3179763"/>
            <a:ext cx="2359025" cy="12779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000" u="sng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000" u="sng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90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Remove all minimums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except one;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Output the minimum</a:t>
            </a:r>
          </a:p>
        </p:txBody>
      </p:sp>
      <p:grpSp>
        <p:nvGrpSpPr>
          <p:cNvPr id="80908" name="Group 45"/>
          <p:cNvGrpSpPr>
            <a:grpSpLocks/>
          </p:cNvGrpSpPr>
          <p:nvPr/>
        </p:nvGrpSpPr>
        <p:grpSpPr bwMode="auto">
          <a:xfrm>
            <a:off x="763588" y="3754438"/>
            <a:ext cx="4021137" cy="2468562"/>
            <a:chOff x="763588" y="3754438"/>
            <a:chExt cx="4021137" cy="2468562"/>
          </a:xfrm>
        </p:grpSpPr>
        <p:grpSp>
          <p:nvGrpSpPr>
            <p:cNvPr id="80917" name="Group 10"/>
            <p:cNvGrpSpPr>
              <a:grpSpLocks/>
            </p:cNvGrpSpPr>
            <p:nvPr/>
          </p:nvGrpSpPr>
          <p:grpSpPr bwMode="auto">
            <a:xfrm>
              <a:off x="763588" y="3754438"/>
              <a:ext cx="2209800" cy="2468562"/>
              <a:chOff x="-733425" y="3938955"/>
              <a:chExt cx="1504950" cy="1690320"/>
            </a:xfrm>
          </p:grpSpPr>
          <p:sp>
            <p:nvSpPr>
              <p:cNvPr id="65" name="Oval 64"/>
              <p:cNvSpPr/>
              <p:nvPr/>
            </p:nvSpPr>
            <p:spPr>
              <a:xfrm>
                <a:off x="-733425" y="3938955"/>
                <a:ext cx="1504950" cy="325019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66" name="Oval 65"/>
              <p:cNvSpPr/>
              <p:nvPr/>
            </p:nvSpPr>
            <p:spPr>
              <a:xfrm>
                <a:off x="-733425" y="5304256"/>
                <a:ext cx="1504950" cy="325019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67" name="Straight Connector 66"/>
              <p:cNvCxnSpPr>
                <a:stCxn id="65" idx="2"/>
                <a:endCxn id="66" idx="2"/>
              </p:cNvCxnSpPr>
              <p:nvPr/>
            </p:nvCxnSpPr>
            <p:spPr>
              <a:xfrm>
                <a:off x="-733425" y="4102008"/>
                <a:ext cx="0" cy="1364213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Straight Connector 67"/>
              <p:cNvCxnSpPr/>
              <p:nvPr/>
            </p:nvCxnSpPr>
            <p:spPr>
              <a:xfrm>
                <a:off x="771525" y="4047657"/>
                <a:ext cx="0" cy="1418564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0918" name="TextBox 6"/>
            <p:cNvSpPr txBox="1">
              <a:spLocks noChangeArrowheads="1"/>
            </p:cNvSpPr>
            <p:nvPr/>
          </p:nvSpPr>
          <p:spPr bwMode="auto">
            <a:xfrm>
              <a:off x="3352800" y="3902075"/>
              <a:ext cx="1431925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/>
                <a:t>main memory</a:t>
              </a: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879475" y="4302125"/>
              <a:ext cx="1970088" cy="124301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50" name="Straight Arrow Connector 49"/>
            <p:cNvCxnSpPr/>
            <p:nvPr/>
          </p:nvCxnSpPr>
          <p:spPr>
            <a:xfrm>
              <a:off x="2849563" y="5005388"/>
              <a:ext cx="892175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921" name="TextBox 9"/>
            <p:cNvSpPr txBox="1">
              <a:spLocks noChangeArrowheads="1"/>
            </p:cNvSpPr>
            <p:nvPr/>
          </p:nvSpPr>
          <p:spPr bwMode="auto">
            <a:xfrm>
              <a:off x="2989443" y="5060257"/>
              <a:ext cx="75052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Phase II</a:t>
              </a:r>
            </a:p>
          </p:txBody>
        </p:sp>
        <p:sp>
          <p:nvSpPr>
            <p:cNvPr id="52" name="Trapezoid 51"/>
            <p:cNvSpPr/>
            <p:nvPr/>
          </p:nvSpPr>
          <p:spPr bwMode="auto">
            <a:xfrm rot="16200000" flipV="1">
              <a:off x="1581944" y="3653631"/>
              <a:ext cx="395288" cy="17303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53" name="Trapezoid 52"/>
            <p:cNvSpPr/>
            <p:nvPr/>
          </p:nvSpPr>
          <p:spPr bwMode="auto">
            <a:xfrm rot="16200000" flipV="1">
              <a:off x="1509713" y="4164012"/>
              <a:ext cx="368300" cy="15652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54" name="Trapezoid 53"/>
            <p:cNvSpPr/>
            <p:nvPr/>
          </p:nvSpPr>
          <p:spPr bwMode="auto">
            <a:xfrm rot="16200000" flipV="1">
              <a:off x="1612900" y="4479925"/>
              <a:ext cx="333375" cy="17303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55" name="Rectangle 54"/>
            <p:cNvSpPr/>
            <p:nvPr/>
          </p:nvSpPr>
          <p:spPr>
            <a:xfrm>
              <a:off x="3741738" y="4271963"/>
              <a:ext cx="731837" cy="1712912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59" name="Flowchart: Process 58"/>
            <p:cNvSpPr/>
            <p:nvPr/>
          </p:nvSpPr>
          <p:spPr>
            <a:xfrm>
              <a:off x="4297363" y="4879975"/>
              <a:ext cx="176212" cy="339725"/>
            </a:xfrm>
            <a:prstGeom prst="flowChartProcess">
              <a:avLst/>
            </a:prstGeom>
            <a:solidFill>
              <a:srgbClr val="FFC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62" name="Straight Arrow Connector 61"/>
            <p:cNvCxnSpPr/>
            <p:nvPr/>
          </p:nvCxnSpPr>
          <p:spPr>
            <a:xfrm>
              <a:off x="4473575" y="5073650"/>
              <a:ext cx="311150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928" name="TextBox 49"/>
            <p:cNvSpPr txBox="1">
              <a:spLocks noChangeArrowheads="1"/>
            </p:cNvSpPr>
            <p:nvPr/>
          </p:nvSpPr>
          <p:spPr bwMode="auto">
            <a:xfrm>
              <a:off x="1768475" y="4686300"/>
              <a:ext cx="3429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R</a:t>
              </a:r>
            </a:p>
          </p:txBody>
        </p:sp>
      </p:grpSp>
      <p:grpSp>
        <p:nvGrpSpPr>
          <p:cNvPr id="80909" name="Group 68"/>
          <p:cNvGrpSpPr>
            <a:grpSpLocks/>
          </p:cNvGrpSpPr>
          <p:nvPr/>
        </p:nvGrpSpPr>
        <p:grpSpPr bwMode="auto">
          <a:xfrm>
            <a:off x="3770313" y="4437063"/>
            <a:ext cx="530225" cy="1200150"/>
            <a:chOff x="3770313" y="4437063"/>
            <a:chExt cx="530593" cy="1200150"/>
          </a:xfrm>
        </p:grpSpPr>
        <p:sp>
          <p:nvSpPr>
            <p:cNvPr id="70" name="Trapezoid 69"/>
            <p:cNvSpPr/>
            <p:nvPr/>
          </p:nvSpPr>
          <p:spPr>
            <a:xfrm rot="16200000" flipV="1">
              <a:off x="3751383" y="4455993"/>
              <a:ext cx="382587" cy="344726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71" name="Trapezoid 70"/>
            <p:cNvSpPr/>
            <p:nvPr/>
          </p:nvSpPr>
          <p:spPr>
            <a:xfrm rot="16200000" flipV="1">
              <a:off x="3760123" y="4853655"/>
              <a:ext cx="393700" cy="366967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72" name="Trapezoid 71"/>
            <p:cNvSpPr/>
            <p:nvPr/>
          </p:nvSpPr>
          <p:spPr>
            <a:xfrm rot="16200000" flipV="1">
              <a:off x="3757741" y="5256085"/>
              <a:ext cx="395288" cy="366968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cxnSp>
          <p:nvCxnSpPr>
            <p:cNvPr id="73" name="Straight Connector 72"/>
            <p:cNvCxnSpPr/>
            <p:nvPr/>
          </p:nvCxnSpPr>
          <p:spPr>
            <a:xfrm>
              <a:off x="4135691" y="4633913"/>
              <a:ext cx="87373" cy="0"/>
            </a:xfrm>
            <a:prstGeom prst="line">
              <a:avLst/>
            </a:prstGeom>
            <a:ln w="28575">
              <a:solidFill>
                <a:srgbClr val="FF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>
              <a:off x="4146811" y="5032375"/>
              <a:ext cx="154095" cy="7938"/>
            </a:xfrm>
            <a:prstGeom prst="line">
              <a:avLst/>
            </a:prstGeom>
            <a:ln w="28575">
              <a:solidFill>
                <a:srgbClr val="FF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>
              <a:off x="4156343" y="5430838"/>
              <a:ext cx="88962" cy="0"/>
            </a:xfrm>
            <a:prstGeom prst="line">
              <a:avLst/>
            </a:prstGeom>
            <a:ln w="28575">
              <a:solidFill>
                <a:srgbClr val="FF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>
              <a:off x="4221476" y="4635500"/>
              <a:ext cx="12709" cy="803275"/>
            </a:xfrm>
            <a:prstGeom prst="line">
              <a:avLst/>
            </a:prstGeom>
            <a:ln w="28575">
              <a:solidFill>
                <a:srgbClr val="FF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857A45A-4A1D-4B21-AD42-2BF078EE2940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67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947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68357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Two-pass sort-based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949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B97EC979-F20A-4182-94DB-9A2A4271833C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67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82950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62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82984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82985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82987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82990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82991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82992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82988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82989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82986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5" name="Oval 4"/>
          <p:cNvSpPr/>
          <p:nvPr/>
        </p:nvSpPr>
        <p:spPr>
          <a:xfrm>
            <a:off x="2724150" y="6337300"/>
            <a:ext cx="876300" cy="4683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2952" name="TextBox 49"/>
          <p:cNvSpPr txBox="1">
            <a:spLocks noChangeArrowheads="1"/>
          </p:cNvSpPr>
          <p:nvPr/>
        </p:nvSpPr>
        <p:spPr bwMode="auto">
          <a:xfrm>
            <a:off x="6624638" y="4673600"/>
            <a:ext cx="3429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chemeClr val="bg1"/>
                </a:solidFill>
              </a:rPr>
              <a:t>R</a:t>
            </a:r>
          </a:p>
        </p:txBody>
      </p:sp>
      <p:sp>
        <p:nvSpPr>
          <p:cNvPr id="82953" name="TextBox 68"/>
          <p:cNvSpPr txBox="1">
            <a:spLocks noChangeArrowheads="1"/>
          </p:cNvSpPr>
          <p:nvPr/>
        </p:nvSpPr>
        <p:spPr bwMode="auto">
          <a:xfrm>
            <a:off x="6092825" y="3179763"/>
            <a:ext cx="2359025" cy="12779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000" u="sng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000" u="sng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90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Remove all minimums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except one;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Output the minimum</a:t>
            </a:r>
          </a:p>
        </p:txBody>
      </p:sp>
      <p:sp>
        <p:nvSpPr>
          <p:cNvPr id="48" name="Oval Callout 47"/>
          <p:cNvSpPr/>
          <p:nvPr/>
        </p:nvSpPr>
        <p:spPr>
          <a:xfrm>
            <a:off x="5621338" y="4972050"/>
            <a:ext cx="3230562" cy="1276350"/>
          </a:xfrm>
          <a:prstGeom prst="wedgeEllipseCallout">
            <a:avLst>
              <a:gd name="adj1" fmla="val -11269"/>
              <a:gd name="adj2" fmla="val -115269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Remark.</a:t>
            </a: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read in the next block from a </a:t>
            </a:r>
            <a:r>
              <a:rPr lang="en-US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sublist</a:t>
            </a: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if its block is exhausted</a:t>
            </a:r>
          </a:p>
          <a:p>
            <a:pPr algn="ctr">
              <a:defRPr/>
            </a:pPr>
            <a:r>
              <a:rPr lang="en-US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(Apply to all algorithms)</a:t>
            </a:r>
          </a:p>
        </p:txBody>
      </p:sp>
      <p:sp>
        <p:nvSpPr>
          <p:cNvPr id="82955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21732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Repeat (Phase 1. making sorted sublists)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Fill the main memory with tuples of a relation;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Make them a sorted sublist;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Write the sorted sublist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Repeat (Phase 2. Merging)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Bring in a block from each of the sorted sublists;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</a:t>
            </a:r>
            <a:r>
              <a:rPr lang="en-US" altLang="zh-CN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apply operation by “merging” the sorted b</a:t>
            </a:r>
            <a:r>
              <a:rPr lang="en-US" altLang="zh-CN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locks</a:t>
            </a: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;</a:t>
            </a:r>
          </a:p>
        </p:txBody>
      </p:sp>
      <p:sp>
        <p:nvSpPr>
          <p:cNvPr id="82956" name="TextBox 2"/>
          <p:cNvSpPr txBox="1">
            <a:spLocks noChangeArrowheads="1"/>
          </p:cNvSpPr>
          <p:nvPr/>
        </p:nvSpPr>
        <p:spPr bwMode="auto">
          <a:xfrm>
            <a:off x="6092825" y="1952625"/>
            <a:ext cx="2359025" cy="83026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Unary operations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(R),  </a:t>
            </a:r>
            <a:r>
              <a:rPr lang="el-GR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τ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</a:t>
            </a: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82957" name="Group 46"/>
          <p:cNvGrpSpPr>
            <a:grpSpLocks/>
          </p:cNvGrpSpPr>
          <p:nvPr/>
        </p:nvGrpSpPr>
        <p:grpSpPr bwMode="auto">
          <a:xfrm>
            <a:off x="763588" y="3754438"/>
            <a:ext cx="4021137" cy="2468562"/>
            <a:chOff x="763588" y="3754438"/>
            <a:chExt cx="4021137" cy="2468562"/>
          </a:xfrm>
        </p:grpSpPr>
        <p:grpSp>
          <p:nvGrpSpPr>
            <p:cNvPr id="82966" name="Group 10"/>
            <p:cNvGrpSpPr>
              <a:grpSpLocks/>
            </p:cNvGrpSpPr>
            <p:nvPr/>
          </p:nvGrpSpPr>
          <p:grpSpPr bwMode="auto">
            <a:xfrm>
              <a:off x="763588" y="3754438"/>
              <a:ext cx="2209800" cy="2468562"/>
              <a:chOff x="-733425" y="3938955"/>
              <a:chExt cx="1504950" cy="1690320"/>
            </a:xfrm>
          </p:grpSpPr>
          <p:sp>
            <p:nvSpPr>
              <p:cNvPr id="67" name="Oval 66"/>
              <p:cNvSpPr/>
              <p:nvPr/>
            </p:nvSpPr>
            <p:spPr>
              <a:xfrm>
                <a:off x="-733425" y="3938955"/>
                <a:ext cx="1504950" cy="325019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68" name="Oval 67"/>
              <p:cNvSpPr/>
              <p:nvPr/>
            </p:nvSpPr>
            <p:spPr>
              <a:xfrm>
                <a:off x="-733425" y="5304256"/>
                <a:ext cx="1504950" cy="325019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69" name="Straight Connector 68"/>
              <p:cNvCxnSpPr>
                <a:stCxn id="67" idx="2"/>
                <a:endCxn id="68" idx="2"/>
              </p:cNvCxnSpPr>
              <p:nvPr/>
            </p:nvCxnSpPr>
            <p:spPr>
              <a:xfrm>
                <a:off x="-733425" y="4102008"/>
                <a:ext cx="0" cy="1364213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Straight Connector 69"/>
              <p:cNvCxnSpPr/>
              <p:nvPr/>
            </p:nvCxnSpPr>
            <p:spPr>
              <a:xfrm>
                <a:off x="771525" y="4047657"/>
                <a:ext cx="0" cy="1418564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2967" name="TextBox 6"/>
            <p:cNvSpPr txBox="1">
              <a:spLocks noChangeArrowheads="1"/>
            </p:cNvSpPr>
            <p:nvPr/>
          </p:nvSpPr>
          <p:spPr bwMode="auto">
            <a:xfrm>
              <a:off x="3352800" y="3902075"/>
              <a:ext cx="1431925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/>
                <a:t>main memory</a:t>
              </a: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879475" y="4302125"/>
              <a:ext cx="1970088" cy="124301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52" name="Straight Arrow Connector 51"/>
            <p:cNvCxnSpPr/>
            <p:nvPr/>
          </p:nvCxnSpPr>
          <p:spPr>
            <a:xfrm>
              <a:off x="2849563" y="5005388"/>
              <a:ext cx="892175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970" name="TextBox 9"/>
            <p:cNvSpPr txBox="1">
              <a:spLocks noChangeArrowheads="1"/>
            </p:cNvSpPr>
            <p:nvPr/>
          </p:nvSpPr>
          <p:spPr bwMode="auto">
            <a:xfrm>
              <a:off x="2989443" y="5060257"/>
              <a:ext cx="75052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Phase II</a:t>
              </a:r>
            </a:p>
          </p:txBody>
        </p:sp>
        <p:sp>
          <p:nvSpPr>
            <p:cNvPr id="54" name="Trapezoid 53"/>
            <p:cNvSpPr/>
            <p:nvPr/>
          </p:nvSpPr>
          <p:spPr bwMode="auto">
            <a:xfrm rot="16200000" flipV="1">
              <a:off x="1581944" y="3653631"/>
              <a:ext cx="395288" cy="17303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55" name="Trapezoid 54"/>
            <p:cNvSpPr/>
            <p:nvPr/>
          </p:nvSpPr>
          <p:spPr bwMode="auto">
            <a:xfrm rot="16200000" flipV="1">
              <a:off x="1509713" y="4164012"/>
              <a:ext cx="368300" cy="15652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56" name="Trapezoid 55"/>
            <p:cNvSpPr/>
            <p:nvPr/>
          </p:nvSpPr>
          <p:spPr bwMode="auto">
            <a:xfrm rot="16200000" flipV="1">
              <a:off x="1612900" y="4479925"/>
              <a:ext cx="333375" cy="17303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57" name="Rectangle 56"/>
            <p:cNvSpPr/>
            <p:nvPr/>
          </p:nvSpPr>
          <p:spPr>
            <a:xfrm>
              <a:off x="3741738" y="4271963"/>
              <a:ext cx="731837" cy="1712912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61" name="Flowchart: Process 60"/>
            <p:cNvSpPr/>
            <p:nvPr/>
          </p:nvSpPr>
          <p:spPr>
            <a:xfrm>
              <a:off x="4297363" y="4879975"/>
              <a:ext cx="176212" cy="339725"/>
            </a:xfrm>
            <a:prstGeom prst="flowChartProcess">
              <a:avLst/>
            </a:prstGeom>
            <a:solidFill>
              <a:srgbClr val="FFC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64" name="Straight Arrow Connector 63"/>
            <p:cNvCxnSpPr/>
            <p:nvPr/>
          </p:nvCxnSpPr>
          <p:spPr>
            <a:xfrm>
              <a:off x="4473575" y="5073650"/>
              <a:ext cx="311150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977" name="TextBox 49"/>
            <p:cNvSpPr txBox="1">
              <a:spLocks noChangeArrowheads="1"/>
            </p:cNvSpPr>
            <p:nvPr/>
          </p:nvSpPr>
          <p:spPr bwMode="auto">
            <a:xfrm>
              <a:off x="1768475" y="4686300"/>
              <a:ext cx="3429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R</a:t>
              </a:r>
            </a:p>
          </p:txBody>
        </p:sp>
      </p:grpSp>
      <p:grpSp>
        <p:nvGrpSpPr>
          <p:cNvPr id="82958" name="Group 70"/>
          <p:cNvGrpSpPr>
            <a:grpSpLocks/>
          </p:cNvGrpSpPr>
          <p:nvPr/>
        </p:nvGrpSpPr>
        <p:grpSpPr bwMode="auto">
          <a:xfrm>
            <a:off x="3770313" y="4437063"/>
            <a:ext cx="530225" cy="1200150"/>
            <a:chOff x="3770313" y="4437063"/>
            <a:chExt cx="530593" cy="1200150"/>
          </a:xfrm>
        </p:grpSpPr>
        <p:sp>
          <p:nvSpPr>
            <p:cNvPr id="72" name="Trapezoid 71"/>
            <p:cNvSpPr/>
            <p:nvPr/>
          </p:nvSpPr>
          <p:spPr>
            <a:xfrm rot="16200000" flipV="1">
              <a:off x="3751383" y="4455993"/>
              <a:ext cx="382587" cy="344726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73" name="Trapezoid 72"/>
            <p:cNvSpPr/>
            <p:nvPr/>
          </p:nvSpPr>
          <p:spPr>
            <a:xfrm rot="16200000" flipV="1">
              <a:off x="3760123" y="4853655"/>
              <a:ext cx="393700" cy="366967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74" name="Trapezoid 73"/>
            <p:cNvSpPr/>
            <p:nvPr/>
          </p:nvSpPr>
          <p:spPr>
            <a:xfrm rot="16200000" flipV="1">
              <a:off x="3757741" y="5256085"/>
              <a:ext cx="395288" cy="366968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cxnSp>
          <p:nvCxnSpPr>
            <p:cNvPr id="75" name="Straight Connector 74"/>
            <p:cNvCxnSpPr/>
            <p:nvPr/>
          </p:nvCxnSpPr>
          <p:spPr>
            <a:xfrm>
              <a:off x="4135691" y="4633913"/>
              <a:ext cx="87373" cy="0"/>
            </a:xfrm>
            <a:prstGeom prst="line">
              <a:avLst/>
            </a:prstGeom>
            <a:ln w="28575">
              <a:solidFill>
                <a:srgbClr val="FF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>
              <a:off x="4146811" y="5032375"/>
              <a:ext cx="154095" cy="7938"/>
            </a:xfrm>
            <a:prstGeom prst="line">
              <a:avLst/>
            </a:prstGeom>
            <a:ln w="28575">
              <a:solidFill>
                <a:srgbClr val="FF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>
              <a:off x="4156343" y="5430838"/>
              <a:ext cx="88962" cy="0"/>
            </a:xfrm>
            <a:prstGeom prst="line">
              <a:avLst/>
            </a:prstGeom>
            <a:ln w="28575">
              <a:solidFill>
                <a:srgbClr val="FF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>
              <a:off x="4221476" y="4635500"/>
              <a:ext cx="12709" cy="803275"/>
            </a:xfrm>
            <a:prstGeom prst="line">
              <a:avLst/>
            </a:prstGeom>
            <a:ln w="28575">
              <a:solidFill>
                <a:srgbClr val="FF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A90AEC9-6CC4-4896-B0BD-9212D5878747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68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995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68357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Two-pass sort-based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997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A27B3FEE-F5B7-4534-8557-66A00A0F9764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68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84998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62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85031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85032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85034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85037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85038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85039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85035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85036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85033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5" name="Oval 4"/>
          <p:cNvSpPr/>
          <p:nvPr/>
        </p:nvSpPr>
        <p:spPr>
          <a:xfrm>
            <a:off x="2724150" y="6337300"/>
            <a:ext cx="876300" cy="4683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5000" name="TextBox 49"/>
          <p:cNvSpPr txBox="1">
            <a:spLocks noChangeArrowheads="1"/>
          </p:cNvSpPr>
          <p:nvPr/>
        </p:nvSpPr>
        <p:spPr bwMode="auto">
          <a:xfrm>
            <a:off x="6624638" y="4673600"/>
            <a:ext cx="3429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chemeClr val="bg1"/>
                </a:solidFill>
              </a:rPr>
              <a:t>R</a:t>
            </a:r>
          </a:p>
        </p:txBody>
      </p:sp>
      <p:sp>
        <p:nvSpPr>
          <p:cNvPr id="85001" name="TextBox 68"/>
          <p:cNvSpPr txBox="1">
            <a:spLocks noChangeArrowheads="1"/>
          </p:cNvSpPr>
          <p:nvPr/>
        </p:nvSpPr>
        <p:spPr bwMode="auto">
          <a:xfrm>
            <a:off x="6037263" y="3273425"/>
            <a:ext cx="2486025" cy="25082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000" u="sng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000" u="sng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\\ sublists are sorted by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\\ the grouping attributes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90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Group all tuples with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the minimum grouping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attributes;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Calculate the aggregation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value;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3. Output a grouping tuple.</a:t>
            </a:r>
          </a:p>
        </p:txBody>
      </p:sp>
      <p:sp>
        <p:nvSpPr>
          <p:cNvPr id="85002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21732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Repeat (Phase 1. making sorted sublists)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Fill the main memory with tuples of a relation;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Make them a sorted sublist;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Write the sorted sublist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Repeat (Phase 2. Merging)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Bring in a block from each of the sorted sublists;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</a:t>
            </a:r>
            <a:r>
              <a:rPr lang="en-US" altLang="zh-CN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apply operation by “merging” the sorted b</a:t>
            </a:r>
            <a:r>
              <a:rPr lang="en-US" altLang="zh-CN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locks</a:t>
            </a: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;</a:t>
            </a:r>
          </a:p>
        </p:txBody>
      </p:sp>
      <p:sp>
        <p:nvSpPr>
          <p:cNvPr id="85003" name="TextBox 2"/>
          <p:cNvSpPr txBox="1">
            <a:spLocks noChangeArrowheads="1"/>
          </p:cNvSpPr>
          <p:nvPr/>
        </p:nvSpPr>
        <p:spPr bwMode="auto">
          <a:xfrm>
            <a:off x="6092825" y="1952625"/>
            <a:ext cx="2359025" cy="83026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Unary operations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(R), 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τ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</a:t>
            </a: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85004" name="Group 45"/>
          <p:cNvGrpSpPr>
            <a:grpSpLocks/>
          </p:cNvGrpSpPr>
          <p:nvPr/>
        </p:nvGrpSpPr>
        <p:grpSpPr bwMode="auto">
          <a:xfrm>
            <a:off x="763588" y="3754438"/>
            <a:ext cx="4021137" cy="2468562"/>
            <a:chOff x="763588" y="3754438"/>
            <a:chExt cx="4021137" cy="2468562"/>
          </a:xfrm>
        </p:grpSpPr>
        <p:grpSp>
          <p:nvGrpSpPr>
            <p:cNvPr id="85013" name="Group 10"/>
            <p:cNvGrpSpPr>
              <a:grpSpLocks/>
            </p:cNvGrpSpPr>
            <p:nvPr/>
          </p:nvGrpSpPr>
          <p:grpSpPr bwMode="auto">
            <a:xfrm>
              <a:off x="763588" y="3754438"/>
              <a:ext cx="2209800" cy="2468562"/>
              <a:chOff x="-733425" y="3938955"/>
              <a:chExt cx="1504950" cy="1690320"/>
            </a:xfrm>
          </p:grpSpPr>
          <p:sp>
            <p:nvSpPr>
              <p:cNvPr id="65" name="Oval 64"/>
              <p:cNvSpPr/>
              <p:nvPr/>
            </p:nvSpPr>
            <p:spPr>
              <a:xfrm>
                <a:off x="-733425" y="3938955"/>
                <a:ext cx="1504950" cy="325019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66" name="Oval 65"/>
              <p:cNvSpPr/>
              <p:nvPr/>
            </p:nvSpPr>
            <p:spPr>
              <a:xfrm>
                <a:off x="-733425" y="5304256"/>
                <a:ext cx="1504950" cy="325019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67" name="Straight Connector 66"/>
              <p:cNvCxnSpPr>
                <a:stCxn id="65" idx="2"/>
                <a:endCxn id="66" idx="2"/>
              </p:cNvCxnSpPr>
              <p:nvPr/>
            </p:nvCxnSpPr>
            <p:spPr>
              <a:xfrm>
                <a:off x="-733425" y="4102008"/>
                <a:ext cx="0" cy="1364213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Straight Connector 67"/>
              <p:cNvCxnSpPr/>
              <p:nvPr/>
            </p:nvCxnSpPr>
            <p:spPr>
              <a:xfrm>
                <a:off x="771525" y="4047657"/>
                <a:ext cx="0" cy="1418564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5014" name="TextBox 6"/>
            <p:cNvSpPr txBox="1">
              <a:spLocks noChangeArrowheads="1"/>
            </p:cNvSpPr>
            <p:nvPr/>
          </p:nvSpPr>
          <p:spPr bwMode="auto">
            <a:xfrm>
              <a:off x="3352800" y="3902075"/>
              <a:ext cx="1431925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/>
                <a:t>main memory</a:t>
              </a: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879475" y="4302125"/>
              <a:ext cx="1970088" cy="124301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50" name="Straight Arrow Connector 49"/>
            <p:cNvCxnSpPr/>
            <p:nvPr/>
          </p:nvCxnSpPr>
          <p:spPr>
            <a:xfrm>
              <a:off x="2849563" y="5005388"/>
              <a:ext cx="892175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017" name="TextBox 9"/>
            <p:cNvSpPr txBox="1">
              <a:spLocks noChangeArrowheads="1"/>
            </p:cNvSpPr>
            <p:nvPr/>
          </p:nvSpPr>
          <p:spPr bwMode="auto">
            <a:xfrm>
              <a:off x="2989443" y="5060257"/>
              <a:ext cx="75052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Phase II</a:t>
              </a:r>
            </a:p>
          </p:txBody>
        </p:sp>
        <p:sp>
          <p:nvSpPr>
            <p:cNvPr id="52" name="Trapezoid 51"/>
            <p:cNvSpPr/>
            <p:nvPr/>
          </p:nvSpPr>
          <p:spPr bwMode="auto">
            <a:xfrm rot="16200000" flipV="1">
              <a:off x="1581944" y="3653631"/>
              <a:ext cx="395288" cy="17303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53" name="Trapezoid 52"/>
            <p:cNvSpPr/>
            <p:nvPr/>
          </p:nvSpPr>
          <p:spPr bwMode="auto">
            <a:xfrm rot="16200000" flipV="1">
              <a:off x="1509713" y="4164012"/>
              <a:ext cx="368300" cy="15652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54" name="Trapezoid 53"/>
            <p:cNvSpPr/>
            <p:nvPr/>
          </p:nvSpPr>
          <p:spPr bwMode="auto">
            <a:xfrm rot="16200000" flipV="1">
              <a:off x="1612900" y="4479925"/>
              <a:ext cx="333375" cy="17303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55" name="Rectangle 54"/>
            <p:cNvSpPr/>
            <p:nvPr/>
          </p:nvSpPr>
          <p:spPr>
            <a:xfrm>
              <a:off x="3741738" y="4271963"/>
              <a:ext cx="731837" cy="1712912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59" name="Flowchart: Process 58"/>
            <p:cNvSpPr/>
            <p:nvPr/>
          </p:nvSpPr>
          <p:spPr>
            <a:xfrm>
              <a:off x="4297363" y="4879975"/>
              <a:ext cx="176212" cy="339725"/>
            </a:xfrm>
            <a:prstGeom prst="flowChartProcess">
              <a:avLst/>
            </a:prstGeom>
            <a:solidFill>
              <a:srgbClr val="FFC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62" name="Straight Arrow Connector 61"/>
            <p:cNvCxnSpPr/>
            <p:nvPr/>
          </p:nvCxnSpPr>
          <p:spPr>
            <a:xfrm>
              <a:off x="4473575" y="5073650"/>
              <a:ext cx="311150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024" name="TextBox 49"/>
            <p:cNvSpPr txBox="1">
              <a:spLocks noChangeArrowheads="1"/>
            </p:cNvSpPr>
            <p:nvPr/>
          </p:nvSpPr>
          <p:spPr bwMode="auto">
            <a:xfrm>
              <a:off x="1768475" y="4686300"/>
              <a:ext cx="3429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R</a:t>
              </a:r>
            </a:p>
          </p:txBody>
        </p:sp>
      </p:grpSp>
      <p:grpSp>
        <p:nvGrpSpPr>
          <p:cNvPr id="85005" name="Group 68"/>
          <p:cNvGrpSpPr>
            <a:grpSpLocks/>
          </p:cNvGrpSpPr>
          <p:nvPr/>
        </p:nvGrpSpPr>
        <p:grpSpPr bwMode="auto">
          <a:xfrm>
            <a:off x="3770313" y="4437063"/>
            <a:ext cx="530225" cy="1200150"/>
            <a:chOff x="3770313" y="4437063"/>
            <a:chExt cx="530593" cy="1200150"/>
          </a:xfrm>
        </p:grpSpPr>
        <p:sp>
          <p:nvSpPr>
            <p:cNvPr id="70" name="Trapezoid 69"/>
            <p:cNvSpPr/>
            <p:nvPr/>
          </p:nvSpPr>
          <p:spPr>
            <a:xfrm rot="16200000" flipV="1">
              <a:off x="3751383" y="4455993"/>
              <a:ext cx="382587" cy="344726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71" name="Trapezoid 70"/>
            <p:cNvSpPr/>
            <p:nvPr/>
          </p:nvSpPr>
          <p:spPr>
            <a:xfrm rot="16200000" flipV="1">
              <a:off x="3760123" y="4853655"/>
              <a:ext cx="393700" cy="366967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72" name="Trapezoid 71"/>
            <p:cNvSpPr/>
            <p:nvPr/>
          </p:nvSpPr>
          <p:spPr>
            <a:xfrm rot="16200000" flipV="1">
              <a:off x="3757741" y="5256085"/>
              <a:ext cx="395288" cy="366968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cxnSp>
          <p:nvCxnSpPr>
            <p:cNvPr id="73" name="Straight Connector 72"/>
            <p:cNvCxnSpPr/>
            <p:nvPr/>
          </p:nvCxnSpPr>
          <p:spPr>
            <a:xfrm>
              <a:off x="4135691" y="4633913"/>
              <a:ext cx="87373" cy="0"/>
            </a:xfrm>
            <a:prstGeom prst="line">
              <a:avLst/>
            </a:prstGeom>
            <a:ln w="28575">
              <a:solidFill>
                <a:srgbClr val="FF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>
              <a:off x="4146811" y="5032375"/>
              <a:ext cx="154095" cy="7938"/>
            </a:xfrm>
            <a:prstGeom prst="line">
              <a:avLst/>
            </a:prstGeom>
            <a:ln w="28575">
              <a:solidFill>
                <a:srgbClr val="FF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>
              <a:off x="4156343" y="5430838"/>
              <a:ext cx="88962" cy="0"/>
            </a:xfrm>
            <a:prstGeom prst="line">
              <a:avLst/>
            </a:prstGeom>
            <a:ln w="28575">
              <a:solidFill>
                <a:srgbClr val="FF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>
              <a:off x="4221476" y="4635500"/>
              <a:ext cx="12709" cy="803275"/>
            </a:xfrm>
            <a:prstGeom prst="line">
              <a:avLst/>
            </a:prstGeom>
            <a:ln w="28575">
              <a:solidFill>
                <a:srgbClr val="FF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92297EE-E39F-44C3-B8AD-E085E714E3B5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69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043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68357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Two-pass sort-based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045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AAA627DE-5890-4F46-941F-06808A79615B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69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7046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21732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Repeat (Phase 1. making sorted sublists)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Fill the main memory with tuples of a relation;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Make them a sorted sublist;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Write the sorted sublist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Repeat (Phase 2. Merging)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Bring in a block from each of the sorted sublists;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apply operation by “merging” the sorted b</a:t>
            </a: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locks;</a:t>
            </a:r>
          </a:p>
        </p:txBody>
      </p:sp>
      <p:grpSp>
        <p:nvGrpSpPr>
          <p:cNvPr id="87047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7079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87080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87081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87083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87086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87087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87088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87084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87085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87082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5" name="Oval 4"/>
          <p:cNvSpPr/>
          <p:nvPr/>
        </p:nvSpPr>
        <p:spPr>
          <a:xfrm>
            <a:off x="2724150" y="6337300"/>
            <a:ext cx="876300" cy="4683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7049" name="TextBox 49"/>
          <p:cNvSpPr txBox="1">
            <a:spLocks noChangeArrowheads="1"/>
          </p:cNvSpPr>
          <p:nvPr/>
        </p:nvSpPr>
        <p:spPr bwMode="auto">
          <a:xfrm>
            <a:off x="6624638" y="4673600"/>
            <a:ext cx="3429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chemeClr val="bg1"/>
                </a:solidFill>
              </a:rPr>
              <a:t>R</a:t>
            </a:r>
          </a:p>
        </p:txBody>
      </p:sp>
      <p:sp>
        <p:nvSpPr>
          <p:cNvPr id="87050" name="TextBox 23"/>
          <p:cNvSpPr txBox="1">
            <a:spLocks noChangeArrowheads="1"/>
          </p:cNvSpPr>
          <p:nvPr/>
        </p:nvSpPr>
        <p:spPr bwMode="auto">
          <a:xfrm>
            <a:off x="6215063" y="2992438"/>
            <a:ext cx="2109787" cy="18780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Summary: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u="sng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Memory: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 ≥ </a:t>
            </a:r>
            <a:r>
              <a:rPr lang="en-US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√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B(R)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80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Cost: 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3B(R)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7519988" y="3940175"/>
            <a:ext cx="638175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052" name="TextBox 2"/>
          <p:cNvSpPr txBox="1">
            <a:spLocks noChangeArrowheads="1"/>
          </p:cNvSpPr>
          <p:nvPr/>
        </p:nvSpPr>
        <p:spPr bwMode="auto">
          <a:xfrm>
            <a:off x="6092825" y="1952625"/>
            <a:ext cx="2359025" cy="83026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Unary operations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(R), 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(R), 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τ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</a:t>
            </a: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87053" name="Group 46"/>
          <p:cNvGrpSpPr>
            <a:grpSpLocks/>
          </p:cNvGrpSpPr>
          <p:nvPr/>
        </p:nvGrpSpPr>
        <p:grpSpPr bwMode="auto">
          <a:xfrm>
            <a:off x="763588" y="3754438"/>
            <a:ext cx="4021137" cy="2468562"/>
            <a:chOff x="763588" y="3754438"/>
            <a:chExt cx="4021137" cy="2468562"/>
          </a:xfrm>
        </p:grpSpPr>
        <p:grpSp>
          <p:nvGrpSpPr>
            <p:cNvPr id="87062" name="Group 10"/>
            <p:cNvGrpSpPr>
              <a:grpSpLocks/>
            </p:cNvGrpSpPr>
            <p:nvPr/>
          </p:nvGrpSpPr>
          <p:grpSpPr bwMode="auto">
            <a:xfrm>
              <a:off x="763588" y="3754438"/>
              <a:ext cx="2209800" cy="2468562"/>
              <a:chOff x="-733425" y="3938955"/>
              <a:chExt cx="1504950" cy="1690320"/>
            </a:xfrm>
          </p:grpSpPr>
          <p:sp>
            <p:nvSpPr>
              <p:cNvPr id="66" name="Oval 65"/>
              <p:cNvSpPr/>
              <p:nvPr/>
            </p:nvSpPr>
            <p:spPr>
              <a:xfrm>
                <a:off x="-733425" y="3938955"/>
                <a:ext cx="1504950" cy="325019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67" name="Oval 66"/>
              <p:cNvSpPr/>
              <p:nvPr/>
            </p:nvSpPr>
            <p:spPr>
              <a:xfrm>
                <a:off x="-733425" y="5304256"/>
                <a:ext cx="1504950" cy="325019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68" name="Straight Connector 67"/>
              <p:cNvCxnSpPr>
                <a:stCxn id="66" idx="2"/>
                <a:endCxn id="67" idx="2"/>
              </p:cNvCxnSpPr>
              <p:nvPr/>
            </p:nvCxnSpPr>
            <p:spPr>
              <a:xfrm>
                <a:off x="-733425" y="4102008"/>
                <a:ext cx="0" cy="1364213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Straight Connector 68"/>
              <p:cNvCxnSpPr/>
              <p:nvPr/>
            </p:nvCxnSpPr>
            <p:spPr>
              <a:xfrm>
                <a:off x="771525" y="4047657"/>
                <a:ext cx="0" cy="1418564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7063" name="TextBox 6"/>
            <p:cNvSpPr txBox="1">
              <a:spLocks noChangeArrowheads="1"/>
            </p:cNvSpPr>
            <p:nvPr/>
          </p:nvSpPr>
          <p:spPr bwMode="auto">
            <a:xfrm>
              <a:off x="3352800" y="3902075"/>
              <a:ext cx="1431925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/>
                <a:t>main memory</a:t>
              </a: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879475" y="4302125"/>
              <a:ext cx="1970088" cy="124301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51" name="Straight Arrow Connector 50"/>
            <p:cNvCxnSpPr/>
            <p:nvPr/>
          </p:nvCxnSpPr>
          <p:spPr>
            <a:xfrm>
              <a:off x="2849563" y="5005388"/>
              <a:ext cx="892175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066" name="TextBox 9"/>
            <p:cNvSpPr txBox="1">
              <a:spLocks noChangeArrowheads="1"/>
            </p:cNvSpPr>
            <p:nvPr/>
          </p:nvSpPr>
          <p:spPr bwMode="auto">
            <a:xfrm>
              <a:off x="2989443" y="5060257"/>
              <a:ext cx="75052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Phase II</a:t>
              </a:r>
            </a:p>
          </p:txBody>
        </p:sp>
        <p:sp>
          <p:nvSpPr>
            <p:cNvPr id="53" name="Trapezoid 52"/>
            <p:cNvSpPr/>
            <p:nvPr/>
          </p:nvSpPr>
          <p:spPr bwMode="auto">
            <a:xfrm rot="16200000" flipV="1">
              <a:off x="1581944" y="3653631"/>
              <a:ext cx="395288" cy="17303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54" name="Trapezoid 53"/>
            <p:cNvSpPr/>
            <p:nvPr/>
          </p:nvSpPr>
          <p:spPr bwMode="auto">
            <a:xfrm rot="16200000" flipV="1">
              <a:off x="1509713" y="4164012"/>
              <a:ext cx="368300" cy="15652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55" name="Trapezoid 54"/>
            <p:cNvSpPr/>
            <p:nvPr/>
          </p:nvSpPr>
          <p:spPr bwMode="auto">
            <a:xfrm rot="16200000" flipV="1">
              <a:off x="1612900" y="4479925"/>
              <a:ext cx="333375" cy="1730375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56" name="Rectangle 55"/>
            <p:cNvSpPr/>
            <p:nvPr/>
          </p:nvSpPr>
          <p:spPr>
            <a:xfrm>
              <a:off x="3741738" y="4271963"/>
              <a:ext cx="731837" cy="1712912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60" name="Flowchart: Process 59"/>
            <p:cNvSpPr/>
            <p:nvPr/>
          </p:nvSpPr>
          <p:spPr>
            <a:xfrm>
              <a:off x="4297363" y="4879975"/>
              <a:ext cx="176212" cy="339725"/>
            </a:xfrm>
            <a:prstGeom prst="flowChartProcess">
              <a:avLst/>
            </a:prstGeom>
            <a:solidFill>
              <a:srgbClr val="FFC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63" name="Straight Arrow Connector 62"/>
            <p:cNvCxnSpPr/>
            <p:nvPr/>
          </p:nvCxnSpPr>
          <p:spPr>
            <a:xfrm>
              <a:off x="4473575" y="5073650"/>
              <a:ext cx="311150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073" name="TextBox 49"/>
            <p:cNvSpPr txBox="1">
              <a:spLocks noChangeArrowheads="1"/>
            </p:cNvSpPr>
            <p:nvPr/>
          </p:nvSpPr>
          <p:spPr bwMode="auto">
            <a:xfrm>
              <a:off x="1768475" y="4686300"/>
              <a:ext cx="3429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R</a:t>
              </a:r>
            </a:p>
          </p:txBody>
        </p:sp>
      </p:grpSp>
      <p:grpSp>
        <p:nvGrpSpPr>
          <p:cNvPr id="87054" name="Group 69"/>
          <p:cNvGrpSpPr>
            <a:grpSpLocks/>
          </p:cNvGrpSpPr>
          <p:nvPr/>
        </p:nvGrpSpPr>
        <p:grpSpPr bwMode="auto">
          <a:xfrm>
            <a:off x="3770313" y="4437063"/>
            <a:ext cx="530225" cy="1200150"/>
            <a:chOff x="3770313" y="4437063"/>
            <a:chExt cx="530593" cy="1200150"/>
          </a:xfrm>
        </p:grpSpPr>
        <p:sp>
          <p:nvSpPr>
            <p:cNvPr id="71" name="Trapezoid 70"/>
            <p:cNvSpPr/>
            <p:nvPr/>
          </p:nvSpPr>
          <p:spPr>
            <a:xfrm rot="16200000" flipV="1">
              <a:off x="3751383" y="4455993"/>
              <a:ext cx="382587" cy="344726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72" name="Trapezoid 71"/>
            <p:cNvSpPr/>
            <p:nvPr/>
          </p:nvSpPr>
          <p:spPr>
            <a:xfrm rot="16200000" flipV="1">
              <a:off x="3760123" y="4853655"/>
              <a:ext cx="393700" cy="366967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sp>
          <p:nvSpPr>
            <p:cNvPr id="73" name="Trapezoid 72"/>
            <p:cNvSpPr/>
            <p:nvPr/>
          </p:nvSpPr>
          <p:spPr>
            <a:xfrm rot="16200000" flipV="1">
              <a:off x="3757741" y="5256085"/>
              <a:ext cx="395288" cy="366968"/>
            </a:xfrm>
            <a:prstGeom prst="trapezoid">
              <a:avLst/>
            </a:prstGeom>
            <a:solidFill>
              <a:srgbClr val="99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  <p:cxnSp>
          <p:nvCxnSpPr>
            <p:cNvPr id="74" name="Straight Connector 73"/>
            <p:cNvCxnSpPr/>
            <p:nvPr/>
          </p:nvCxnSpPr>
          <p:spPr>
            <a:xfrm>
              <a:off x="4135691" y="4633913"/>
              <a:ext cx="87373" cy="0"/>
            </a:xfrm>
            <a:prstGeom prst="line">
              <a:avLst/>
            </a:prstGeom>
            <a:ln w="28575">
              <a:solidFill>
                <a:srgbClr val="FF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>
              <a:off x="4146811" y="5032375"/>
              <a:ext cx="154095" cy="7938"/>
            </a:xfrm>
            <a:prstGeom prst="line">
              <a:avLst/>
            </a:prstGeom>
            <a:ln w="28575">
              <a:solidFill>
                <a:srgbClr val="FF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>
              <a:off x="4156343" y="5430838"/>
              <a:ext cx="88962" cy="0"/>
            </a:xfrm>
            <a:prstGeom prst="line">
              <a:avLst/>
            </a:prstGeom>
            <a:ln w="28575">
              <a:solidFill>
                <a:srgbClr val="FF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>
              <a:off x="4221476" y="4635500"/>
              <a:ext cx="12709" cy="803275"/>
            </a:xfrm>
            <a:prstGeom prst="line">
              <a:avLst/>
            </a:prstGeom>
            <a:ln w="28575">
              <a:solidFill>
                <a:srgbClr val="FF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|19.7"/>
</p:tagLst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33313</TotalTime>
  <Words>6586</Words>
  <Application>Microsoft Office PowerPoint</Application>
  <PresentationFormat>On-screen Show (4:3)</PresentationFormat>
  <Paragraphs>1397</Paragraphs>
  <Slides>69</Slides>
  <Notes>63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69</vt:i4>
      </vt:variant>
    </vt:vector>
  </HeadingPairs>
  <TitlesOfParts>
    <vt:vector size="74" baseType="lpstr">
      <vt:lpstr>QuickType II</vt:lpstr>
      <vt:lpstr>宋体</vt:lpstr>
      <vt:lpstr>Tahoma</vt:lpstr>
      <vt:lpstr>Times New Roman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Review: Two-phase Multiway MergeSort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 Database System Principles</dc:title>
  <dc:creator>Zoltan Gyongyi</dc:creator>
  <cp:lastModifiedBy>Chen, Jianer</cp:lastModifiedBy>
  <cp:revision>367</cp:revision>
  <cp:lastPrinted>2000-01-10T02:52:33Z</cp:lastPrinted>
  <dcterms:created xsi:type="dcterms:W3CDTF">1999-07-13T19:55:20Z</dcterms:created>
  <dcterms:modified xsi:type="dcterms:W3CDTF">2024-04-10T14:21:47Z</dcterms:modified>
</cp:coreProperties>
</file>