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93" r:id="rId2"/>
    <p:sldId id="997" r:id="rId3"/>
    <p:sldId id="975" r:id="rId4"/>
    <p:sldId id="976" r:id="rId5"/>
    <p:sldId id="935" r:id="rId6"/>
    <p:sldId id="936" r:id="rId7"/>
    <p:sldId id="937" r:id="rId8"/>
    <p:sldId id="938" r:id="rId9"/>
    <p:sldId id="939" r:id="rId10"/>
    <p:sldId id="940" r:id="rId11"/>
    <p:sldId id="941" r:id="rId12"/>
    <p:sldId id="942" r:id="rId13"/>
    <p:sldId id="943" r:id="rId14"/>
    <p:sldId id="944" r:id="rId15"/>
    <p:sldId id="945" r:id="rId16"/>
    <p:sldId id="946" r:id="rId17"/>
    <p:sldId id="947" r:id="rId18"/>
    <p:sldId id="948" r:id="rId19"/>
    <p:sldId id="949" r:id="rId20"/>
    <p:sldId id="950" r:id="rId21"/>
    <p:sldId id="951" r:id="rId22"/>
    <p:sldId id="952" r:id="rId23"/>
    <p:sldId id="953" r:id="rId24"/>
    <p:sldId id="954" r:id="rId25"/>
    <p:sldId id="955" r:id="rId26"/>
    <p:sldId id="956" r:id="rId27"/>
    <p:sldId id="957" r:id="rId28"/>
    <p:sldId id="958" r:id="rId29"/>
    <p:sldId id="959" r:id="rId30"/>
    <p:sldId id="960" r:id="rId31"/>
    <p:sldId id="961" r:id="rId32"/>
    <p:sldId id="962" r:id="rId33"/>
    <p:sldId id="964" r:id="rId34"/>
    <p:sldId id="965" r:id="rId35"/>
    <p:sldId id="966" r:id="rId36"/>
    <p:sldId id="967" r:id="rId37"/>
    <p:sldId id="968" r:id="rId38"/>
    <p:sldId id="969" r:id="rId39"/>
    <p:sldId id="970" r:id="rId40"/>
    <p:sldId id="971" r:id="rId41"/>
    <p:sldId id="972" r:id="rId42"/>
    <p:sldId id="973" r:id="rId43"/>
    <p:sldId id="974" r:id="rId44"/>
    <p:sldId id="1000" r:id="rId45"/>
    <p:sldId id="977" r:id="rId46"/>
    <p:sldId id="978" r:id="rId47"/>
    <p:sldId id="979" r:id="rId48"/>
    <p:sldId id="980" r:id="rId49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3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3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246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99E9762C-6578-4049-B70F-3393B2A9C5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67189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DC0CF5DC-AD75-4514-ABB3-468E720F07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16008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88DE006-FEA6-458C-B661-7FE8AA4398E4}" type="slidenum">
              <a:rPr lang="zh-CN" altLang="en-US" sz="1300" smtClean="0"/>
              <a:pPr/>
              <a:t>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517490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2E04571-95DC-4E4B-A29F-AB5179A1167B}" type="slidenum">
              <a:rPr lang="zh-CN" altLang="en-US" sz="1300" smtClean="0"/>
              <a:pPr/>
              <a:t>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713560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36C43F4-7271-4DCD-9831-D7A74312D0B1}" type="slidenum">
              <a:rPr lang="zh-CN" altLang="en-US" sz="1300" smtClean="0"/>
              <a:pPr/>
              <a:t>20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043144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2DF8469-AC55-40FF-9518-4B7457B7EBF5}" type="slidenum">
              <a:rPr lang="zh-CN" altLang="en-US" sz="1300" smtClean="0"/>
              <a:pPr/>
              <a:t>21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853906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04D5B44-122E-416B-AC98-D85EBFEAAF08}" type="slidenum">
              <a:rPr lang="zh-CN" altLang="en-US" sz="1300" smtClean="0"/>
              <a:pPr/>
              <a:t>22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675625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CD93519-EAF4-4E83-92B9-9E3454DA3B65}" type="slidenum">
              <a:rPr lang="zh-CN" altLang="en-US" sz="1300" smtClean="0"/>
              <a:pPr/>
              <a:t>23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434667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B13D74B-16B0-4733-B0D9-F4C7CAEAED32}" type="slidenum">
              <a:rPr lang="zh-CN" altLang="en-US" sz="1300" smtClean="0"/>
              <a:pPr/>
              <a:t>26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337615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6B4CC69-2195-47FD-BFBE-7A87D0CAC591}" type="slidenum">
              <a:rPr lang="zh-CN" altLang="en-US" sz="1300" smtClean="0"/>
              <a:pPr/>
              <a:t>27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2666985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B75BE95-91E6-4B61-BFA5-EA25214D7BB6}" type="slidenum">
              <a:rPr lang="zh-CN" altLang="en-US" sz="1300" smtClean="0"/>
              <a:pPr/>
              <a:t>28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436185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830A3FB-74B2-4AA6-80B9-EF7A8671D25C}" type="slidenum">
              <a:rPr lang="zh-CN" altLang="en-US" sz="1300" smtClean="0"/>
              <a:pPr/>
              <a:t>29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419367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16BAC95-EFF2-4D60-B2B4-845F3C4F839E}" type="slidenum">
              <a:rPr lang="zh-CN" altLang="en-US" sz="1300" smtClean="0"/>
              <a:pPr/>
              <a:t>30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93612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F58275A-BAC7-410E-BF6B-47B070DDBD59}" type="slidenum">
              <a:rPr lang="zh-CN" altLang="en-US" sz="1300" smtClean="0"/>
              <a:pPr/>
              <a:t>31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7975267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8F9061B-3A0D-4959-B1F9-9EEA1D58E3D5}" type="slidenum">
              <a:rPr lang="zh-CN" altLang="en-US" sz="1300" smtClean="0"/>
              <a:pPr/>
              <a:t>32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7912110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AC41A15-2449-45E3-A3E0-5D36284C9483}" type="slidenum">
              <a:rPr lang="zh-CN" altLang="en-US" sz="1300" smtClean="0"/>
              <a:pPr/>
              <a:t>33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2173693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83B7126-D010-4354-A753-1F5A4670C3F0}" type="slidenum">
              <a:rPr lang="zh-CN" altLang="en-US" sz="1300" smtClean="0"/>
              <a:pPr/>
              <a:t>34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1658461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327E881-6A4F-4C4C-AA2A-094167969C4E}" type="slidenum">
              <a:rPr lang="zh-CN" altLang="en-US" sz="1300" smtClean="0"/>
              <a:pPr/>
              <a:t>35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9606232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F690761-8BF3-407C-A4F9-0AC87489834C}" type="slidenum">
              <a:rPr lang="zh-CN" altLang="en-US" sz="1300" smtClean="0"/>
              <a:pPr/>
              <a:t>36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4896823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75FEDFF-08C2-4FE5-939E-61C5D940CC15}" type="slidenum">
              <a:rPr lang="zh-CN" altLang="en-US" sz="1300" smtClean="0"/>
              <a:pPr/>
              <a:t>37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26682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91C8ECD-D303-4F23-AD54-0EB6F52A79BC}" type="slidenum">
              <a:rPr lang="zh-CN" altLang="en-US" sz="1300" smtClean="0"/>
              <a:pPr/>
              <a:t>38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231492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15615AB-1585-43C1-8876-E7FF676D084F}" type="slidenum">
              <a:rPr lang="zh-CN" altLang="en-US" sz="1300" smtClean="0"/>
              <a:pPr/>
              <a:t>39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0108189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379AC5B-4208-4732-BD79-9B90A7CFD941}" type="slidenum">
              <a:rPr lang="zh-CN" altLang="en-US" sz="1300" smtClean="0"/>
              <a:pPr/>
              <a:t>40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0967103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238AC52-20DA-438F-B9DC-11612C7172D6}" type="slidenum">
              <a:rPr lang="zh-CN" altLang="en-US" sz="1300" smtClean="0"/>
              <a:pPr/>
              <a:t>41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845460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0605A1A-EAD8-4A11-B1D4-FD8BB28F4DCE}" type="slidenum">
              <a:rPr lang="zh-CN" altLang="en-US" sz="1300" smtClean="0"/>
              <a:pPr/>
              <a:t>42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704138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AF081E5-AF3E-40D3-B6EA-40F581E914F7}" type="slidenum">
              <a:rPr lang="zh-CN" altLang="en-US" sz="1300" smtClean="0"/>
              <a:pPr/>
              <a:t>43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564972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5AC55F4-1F18-4103-9B80-E962B643CA3D}" type="slidenum">
              <a:rPr lang="zh-CN" altLang="en-US" sz="1300" smtClean="0"/>
              <a:pPr/>
              <a:t>44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2157611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6D95759-4CE7-41D8-81AF-D720AD7BDD1A}" type="slidenum">
              <a:rPr lang="zh-CN" altLang="en-US" sz="1300" smtClean="0"/>
              <a:pPr/>
              <a:t>45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2834192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7512A8D-70B1-4FB7-97DA-AB16AE42B213}" type="slidenum">
              <a:rPr lang="zh-CN" altLang="en-US" sz="1300" smtClean="0"/>
              <a:pPr/>
              <a:t>46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810998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9CF2521-A848-469A-9CDA-4FD7D943A9E6}" type="slidenum">
              <a:rPr lang="zh-CN" altLang="en-US" sz="1300" smtClean="0"/>
              <a:pPr/>
              <a:t>47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762584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B86930C-CA09-42C5-ADF2-4A320EB5FD4E}" type="slidenum">
              <a:rPr lang="zh-CN" altLang="en-US" sz="1300" smtClean="0"/>
              <a:pPr/>
              <a:t>48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164987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26529-6C15-4295-AC74-0F988A6CA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505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1F365-5E88-4433-9560-B67B63BD9B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402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9F206-D6F9-4586-ACF7-C9EC2CAAC5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472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8FE11-4E0A-4259-8220-431191B514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97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450C0-61B2-4C06-A78C-F9DFF9DCAA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306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339C6-8039-4181-B293-C288AAB9AB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412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0A036-D7CE-40DD-BFF2-96F95918D1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0895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F67FA-DEC9-42A0-B817-E9C2C93586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7745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36B74-F6FE-418B-90C2-B28DB14223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653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6F5DA-6EE5-4DC3-904F-AD16CEAC3C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787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B407A-FFC7-4456-B002-023EF08CE0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970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34B4373-5078-4D75-8C3E-5D24980835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9609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30: One-Pass Algorithms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56324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56325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6403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04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326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6399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00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6327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56328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56329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56388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89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0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1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2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3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4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5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6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330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56379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80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1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2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3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4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5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6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7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331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56370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71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2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3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4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5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6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7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8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6332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56333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4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56335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56336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7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56338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1764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file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56340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6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buffer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56342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8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main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memory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buffers</a:t>
            </a:r>
          </a:p>
        </p:txBody>
      </p:sp>
      <p:sp>
        <p:nvSpPr>
          <p:cNvPr id="56344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45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56346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DML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317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DDL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56349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0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query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execution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engine</a:t>
            </a:r>
          </a:p>
        </p:txBody>
      </p:sp>
      <p:sp>
        <p:nvSpPr>
          <p:cNvPr id="56352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3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4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5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6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56357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56359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0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56361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2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3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56364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5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6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7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8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589576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8499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8499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5077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78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499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5073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74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500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85001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8500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5062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5063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4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5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6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7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8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9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70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500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5053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5054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5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6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7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8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9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0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1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500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5044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5045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46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47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48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49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0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1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2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500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500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500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500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0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501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8501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501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501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8501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501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DML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317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DDL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8502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query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execution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engine</a:t>
            </a:r>
          </a:p>
        </p:txBody>
      </p:sp>
      <p:sp>
        <p:nvSpPr>
          <p:cNvPr id="85025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6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7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8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9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5030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1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5032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3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503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6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5037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8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9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40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41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5043" name="Cloud Callout 85"/>
          <p:cNvSpPr>
            <a:spLocks noChangeArrowheads="1"/>
          </p:cNvSpPr>
          <p:nvPr/>
        </p:nvSpPr>
        <p:spPr bwMode="auto">
          <a:xfrm>
            <a:off x="3305175" y="1504950"/>
            <a:ext cx="3619500" cy="26289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What is still missing?</a:t>
            </a:r>
          </a:p>
        </p:txBody>
      </p:sp>
    </p:spTree>
    <p:extLst>
      <p:ext uri="{BB962C8B-B14F-4D97-AF65-F5344CB8AC3E}">
        <p14:creationId xmlns:p14="http://schemas.microsoft.com/office/powerpoint/2010/main" val="4054357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86022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610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10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3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609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6024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86025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86026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608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8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7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607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7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8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606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6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6029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6030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1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6032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6033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4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603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86036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3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8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39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0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86041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2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43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DML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317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DDL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86046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7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query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execution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engine</a:t>
            </a:r>
          </a:p>
        </p:txBody>
      </p:sp>
      <p:sp>
        <p:nvSpPr>
          <p:cNvPr id="86049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0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1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2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3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54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5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6056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7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6058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9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0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6061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2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3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4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5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6067" name="Can 86"/>
          <p:cNvSpPr>
            <a:spLocks noChangeArrowheads="1"/>
          </p:cNvSpPr>
          <p:nvPr/>
        </p:nvSpPr>
        <p:spPr bwMode="auto">
          <a:xfrm>
            <a:off x="3095625" y="2105025"/>
            <a:ext cx="4095750" cy="2486025"/>
          </a:xfrm>
          <a:prstGeom prst="can">
            <a:avLst>
              <a:gd name="adj" fmla="val 250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Efficient Algorithms for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Relational algebriac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operations </a:t>
            </a:r>
          </a:p>
        </p:txBody>
      </p:sp>
    </p:spTree>
    <p:extLst>
      <p:ext uri="{BB962C8B-B14F-4D97-AF65-F5344CB8AC3E}">
        <p14:creationId xmlns:p14="http://schemas.microsoft.com/office/powerpoint/2010/main" val="1442371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4325"/>
            <a:ext cx="7772400" cy="470217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Projection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and selection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Set/bag operations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</a:t>
            </a:r>
            <a:r>
              <a:rPr lang="en-US" altLang="en-US" dirty="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dirty="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Join operations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Extended operations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33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7C2513-DDDD-48AC-89E5-720CAA041B6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340" name="Group 41"/>
          <p:cNvGrpSpPr>
            <a:grpSpLocks/>
          </p:cNvGrpSpPr>
          <p:nvPr/>
        </p:nvGrpSpPr>
        <p:grpSpPr bwMode="auto">
          <a:xfrm>
            <a:off x="3598863" y="4608513"/>
            <a:ext cx="1925637" cy="679450"/>
            <a:chOff x="3000375" y="2580488"/>
            <a:chExt cx="1497379" cy="487662"/>
          </a:xfrm>
        </p:grpSpPr>
        <p:grpSp>
          <p:nvGrpSpPr>
            <p:cNvPr id="14343" name="Group 34"/>
            <p:cNvGrpSpPr>
              <a:grpSpLocks/>
            </p:cNvGrpSpPr>
            <p:nvPr/>
          </p:nvGrpSpPr>
          <p:grpSpPr bwMode="auto">
            <a:xfrm>
              <a:off x="3000375" y="2611093"/>
              <a:ext cx="1497379" cy="457057"/>
              <a:chOff x="3000375" y="2611093"/>
              <a:chExt cx="1497379" cy="457057"/>
            </a:xfrm>
          </p:grpSpPr>
          <p:sp>
            <p:nvSpPr>
              <p:cNvPr id="14346" name="TextBox 177"/>
              <p:cNvSpPr txBox="1">
                <a:spLocks noChangeArrowheads="1"/>
              </p:cNvSpPr>
              <p:nvPr/>
            </p:nvSpPr>
            <p:spPr bwMode="auto">
              <a:xfrm>
                <a:off x="3000375" y="2611093"/>
                <a:ext cx="424059" cy="374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×</a:t>
                </a:r>
                <a:endParaRPr lang="en-US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47" name="AutoShape 4"/>
              <p:cNvSpPr>
                <a:spLocks noChangeArrowheads="1"/>
              </p:cNvSpPr>
              <p:nvPr/>
            </p:nvSpPr>
            <p:spPr bwMode="auto">
              <a:xfrm rot="-5400000">
                <a:off x="3564132" y="2684080"/>
                <a:ext cx="196192" cy="253741"/>
              </a:xfrm>
              <a:prstGeom prst="flowChartCollate">
                <a:avLst/>
              </a:prstGeom>
              <a:solidFill>
                <a:schemeClr val="bg1"/>
              </a:solidFill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grpSp>
            <p:nvGrpSpPr>
              <p:cNvPr id="14348" name="Group 33"/>
              <p:cNvGrpSpPr>
                <a:grpSpLocks/>
              </p:cNvGrpSpPr>
              <p:nvPr/>
            </p:nvGrpSpPr>
            <p:grpSpPr bwMode="auto">
              <a:xfrm>
                <a:off x="4044189" y="2712737"/>
                <a:ext cx="453565" cy="355413"/>
                <a:chOff x="4055340" y="2712737"/>
                <a:chExt cx="453565" cy="355413"/>
              </a:xfrm>
            </p:grpSpPr>
            <p:sp>
              <p:nvSpPr>
                <p:cNvPr id="14349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4099390" y="2668687"/>
                  <a:ext cx="184456" cy="272556"/>
                </a:xfrm>
                <a:prstGeom prst="flowChartCollate">
                  <a:avLst/>
                </a:prstGeom>
                <a:solidFill>
                  <a:schemeClr val="bg1"/>
                </a:solidFill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600"/>
                    <a:t> </a:t>
                  </a:r>
                </a:p>
              </p:txBody>
            </p:sp>
            <p:sp>
              <p:nvSpPr>
                <p:cNvPr id="14350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290741" y="2759281"/>
                  <a:ext cx="218164" cy="308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>
                      <a:solidFill>
                        <a:srgbClr val="FF0000"/>
                      </a:solidFill>
                    </a:rPr>
                    <a:t>C</a:t>
                  </a:r>
                </a:p>
              </p:txBody>
            </p:sp>
          </p:grpSp>
        </p:grpSp>
        <p:sp>
          <p:nvSpPr>
            <p:cNvPr id="14344" name="TextBox 11"/>
            <p:cNvSpPr txBox="1">
              <a:spLocks noChangeArrowheads="1"/>
            </p:cNvSpPr>
            <p:nvPr/>
          </p:nvSpPr>
          <p:spPr bwMode="auto">
            <a:xfrm>
              <a:off x="3749100" y="2588592"/>
              <a:ext cx="221243" cy="462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4345" name="TextBox 12"/>
            <p:cNvSpPr txBox="1">
              <a:spLocks noChangeArrowheads="1"/>
            </p:cNvSpPr>
            <p:nvPr/>
          </p:nvSpPr>
          <p:spPr bwMode="auto">
            <a:xfrm>
              <a:off x="3246989" y="2580488"/>
              <a:ext cx="221243" cy="462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771525" y="1435100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254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4325"/>
            <a:ext cx="7772400" cy="470217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Projection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and selection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Set/bag operations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</a:t>
            </a:r>
            <a:r>
              <a:rPr lang="en-US" altLang="en-US" dirty="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dirty="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Join operations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Extended operations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38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7E611B8-62E3-4EB9-A4EC-DB9D66E56CC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388" name="Group 41"/>
          <p:cNvGrpSpPr>
            <a:grpSpLocks/>
          </p:cNvGrpSpPr>
          <p:nvPr/>
        </p:nvGrpSpPr>
        <p:grpSpPr bwMode="auto">
          <a:xfrm>
            <a:off x="3598863" y="4608513"/>
            <a:ext cx="1925637" cy="679450"/>
            <a:chOff x="3000375" y="2580488"/>
            <a:chExt cx="1497379" cy="487662"/>
          </a:xfrm>
        </p:grpSpPr>
        <p:grpSp>
          <p:nvGrpSpPr>
            <p:cNvPr id="16403" name="Group 34"/>
            <p:cNvGrpSpPr>
              <a:grpSpLocks/>
            </p:cNvGrpSpPr>
            <p:nvPr/>
          </p:nvGrpSpPr>
          <p:grpSpPr bwMode="auto">
            <a:xfrm>
              <a:off x="3000375" y="2611093"/>
              <a:ext cx="1497379" cy="457057"/>
              <a:chOff x="3000375" y="2611093"/>
              <a:chExt cx="1497379" cy="457057"/>
            </a:xfrm>
          </p:grpSpPr>
          <p:sp>
            <p:nvSpPr>
              <p:cNvPr id="16406" name="TextBox 177"/>
              <p:cNvSpPr txBox="1">
                <a:spLocks noChangeArrowheads="1"/>
              </p:cNvSpPr>
              <p:nvPr/>
            </p:nvSpPr>
            <p:spPr bwMode="auto">
              <a:xfrm>
                <a:off x="3000375" y="2611093"/>
                <a:ext cx="424059" cy="374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×</a:t>
                </a:r>
                <a:endParaRPr lang="en-US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407" name="AutoShape 4"/>
              <p:cNvSpPr>
                <a:spLocks noChangeArrowheads="1"/>
              </p:cNvSpPr>
              <p:nvPr/>
            </p:nvSpPr>
            <p:spPr bwMode="auto">
              <a:xfrm rot="-5400000">
                <a:off x="3564132" y="2684080"/>
                <a:ext cx="196192" cy="253741"/>
              </a:xfrm>
              <a:prstGeom prst="flowChartCollate">
                <a:avLst/>
              </a:prstGeom>
              <a:solidFill>
                <a:schemeClr val="bg1"/>
              </a:solidFill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grpSp>
            <p:nvGrpSpPr>
              <p:cNvPr id="16408" name="Group 33"/>
              <p:cNvGrpSpPr>
                <a:grpSpLocks/>
              </p:cNvGrpSpPr>
              <p:nvPr/>
            </p:nvGrpSpPr>
            <p:grpSpPr bwMode="auto">
              <a:xfrm>
                <a:off x="4044189" y="2712737"/>
                <a:ext cx="453565" cy="355413"/>
                <a:chOff x="4055340" y="2712737"/>
                <a:chExt cx="453565" cy="355413"/>
              </a:xfrm>
            </p:grpSpPr>
            <p:sp>
              <p:nvSpPr>
                <p:cNvPr id="16409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4099390" y="2668687"/>
                  <a:ext cx="184456" cy="272556"/>
                </a:xfrm>
                <a:prstGeom prst="flowChartCollate">
                  <a:avLst/>
                </a:prstGeom>
                <a:solidFill>
                  <a:schemeClr val="bg1"/>
                </a:solidFill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600"/>
                    <a:t> </a:t>
                  </a:r>
                </a:p>
              </p:txBody>
            </p:sp>
            <p:sp>
              <p:nvSpPr>
                <p:cNvPr id="16410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290741" y="2759281"/>
                  <a:ext cx="218164" cy="308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>
                      <a:solidFill>
                        <a:srgbClr val="FF0000"/>
                      </a:solidFill>
                    </a:rPr>
                    <a:t>C</a:t>
                  </a:r>
                </a:p>
              </p:txBody>
            </p:sp>
          </p:grpSp>
        </p:grpSp>
        <p:sp>
          <p:nvSpPr>
            <p:cNvPr id="16404" name="TextBox 11"/>
            <p:cNvSpPr txBox="1">
              <a:spLocks noChangeArrowheads="1"/>
            </p:cNvSpPr>
            <p:nvPr/>
          </p:nvSpPr>
          <p:spPr bwMode="auto">
            <a:xfrm>
              <a:off x="3749100" y="2588592"/>
              <a:ext cx="221243" cy="462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6405" name="TextBox 12"/>
            <p:cNvSpPr txBox="1">
              <a:spLocks noChangeArrowheads="1"/>
            </p:cNvSpPr>
            <p:nvPr/>
          </p:nvSpPr>
          <p:spPr bwMode="auto">
            <a:xfrm>
              <a:off x="3246989" y="2580488"/>
              <a:ext cx="221243" cy="462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sp>
        <p:nvSpPr>
          <p:cNvPr id="16389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771525" y="1435100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91" name="Group 5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5" name="Rectangle 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393" name="TextBox 1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6394" name="Group 3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639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639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640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40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640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639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639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639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5658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55750"/>
            <a:ext cx="7858125" cy="475138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Operations based on tuples: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 dirty="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  <a:endParaRPr lang="en-US" altLang="en-US" sz="2800" baseline="-250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Operations based on entire relation: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altLang="en-US" sz="2800" dirty="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</a:rPr>
              <a:t>U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∩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∩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γ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δ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τ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 eaLnBrk="1" hangingPunct="1"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Unary operations: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</a:t>
            </a:r>
            <a:r>
              <a:rPr lang="el-GR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π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σ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γ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δ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τ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, </a:t>
            </a:r>
            <a:r>
              <a:rPr lang="en-US" altLang="en-US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  <a:endParaRPr lang="en-US" altLang="en-US" sz="28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eaLnBrk="1" hangingPunct="1"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Binary operations: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QuickType II" pitchFamily="34" charset="0"/>
                <a:ea typeface="宋体" panose="02010600030101010101" pitchFamily="2" charset="-122"/>
              </a:rPr>
              <a:t>         </a:t>
            </a:r>
            <a:r>
              <a:rPr lang="en-US" altLang="en-US" sz="2800" dirty="0">
                <a:solidFill>
                  <a:schemeClr val="bg1">
                    <a:lumMod val="95000"/>
                  </a:schemeClr>
                </a:solidFill>
                <a:latin typeface="QuickType II" pitchFamily="34" charset="0"/>
                <a:ea typeface="宋体" panose="02010600030101010101" pitchFamily="2" charset="-122"/>
              </a:rPr>
              <a:t>U</a:t>
            </a:r>
            <a:r>
              <a:rPr lang="en-US" altLang="en-US" baseline="-25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∩</a:t>
            </a:r>
            <a:r>
              <a:rPr lang="en-US" altLang="en-US" baseline="-25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baseline="-25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en-US" sz="2800" dirty="0">
                <a:solidFill>
                  <a:schemeClr val="bg1">
                    <a:lumMod val="95000"/>
                  </a:schemeClr>
                </a:solidFill>
                <a:latin typeface="QuickType II" pitchFamily="34" charset="0"/>
                <a:ea typeface="宋体" panose="02010600030101010101" pitchFamily="2" charset="-122"/>
              </a:rPr>
              <a:t>U</a:t>
            </a:r>
            <a:r>
              <a:rPr lang="en-US" altLang="en-US" baseline="-25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baseline="-25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∩</a:t>
            </a:r>
            <a:r>
              <a:rPr lang="en-US" altLang="en-US" baseline="-25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baseline="-25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endParaRPr lang="en-US" altLang="en-US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EA239D-9018-40FB-BFD6-28B71B481AB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6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grpSp>
        <p:nvGrpSpPr>
          <p:cNvPr id="18437" name="Group 1"/>
          <p:cNvGrpSpPr>
            <a:grpSpLocks/>
          </p:cNvGrpSpPr>
          <p:nvPr/>
        </p:nvGrpSpPr>
        <p:grpSpPr bwMode="auto">
          <a:xfrm>
            <a:off x="5797550" y="3327400"/>
            <a:ext cx="1592263" cy="676275"/>
            <a:chOff x="5798332" y="3460784"/>
            <a:chExt cx="1591952" cy="675841"/>
          </a:xfrm>
        </p:grpSpPr>
        <p:sp>
          <p:nvSpPr>
            <p:cNvPr id="18458" name="TextBox 177"/>
            <p:cNvSpPr txBox="1">
              <a:spLocks noChangeArrowheads="1"/>
            </p:cNvSpPr>
            <p:nvPr/>
          </p:nvSpPr>
          <p:spPr bwMode="auto">
            <a:xfrm>
              <a:off x="5798332" y="3578440"/>
              <a:ext cx="522830" cy="523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200" b="1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2200" b="1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459" name="AutoShape 4"/>
            <p:cNvSpPr>
              <a:spLocks noChangeArrowheads="1"/>
            </p:cNvSpPr>
            <p:nvPr/>
          </p:nvSpPr>
          <p:spPr bwMode="auto">
            <a:xfrm rot="-5400000">
              <a:off x="6427444" y="3651063"/>
              <a:ext cx="238358" cy="283228"/>
            </a:xfrm>
            <a:prstGeom prst="flowChartCollate">
              <a:avLst/>
            </a:prstGeom>
            <a:solidFill>
              <a:schemeClr val="bg1"/>
            </a:solidFill>
            <a:ln w="1270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rgbClr val="00B050"/>
                  </a:solidFill>
                </a:rPr>
                <a:t> </a:t>
              </a:r>
            </a:p>
          </p:txBody>
        </p:sp>
        <p:sp>
          <p:nvSpPr>
            <p:cNvPr id="18460" name="TextBox 8"/>
            <p:cNvSpPr txBox="1">
              <a:spLocks noChangeArrowheads="1"/>
            </p:cNvSpPr>
            <p:nvPr/>
          </p:nvSpPr>
          <p:spPr bwMode="auto">
            <a:xfrm>
              <a:off x="7146767" y="3720702"/>
              <a:ext cx="243517" cy="375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C</a:t>
              </a:r>
            </a:p>
          </p:txBody>
        </p:sp>
        <p:sp>
          <p:nvSpPr>
            <p:cNvPr id="18461" name="TextBox 11"/>
            <p:cNvSpPr txBox="1">
              <a:spLocks noChangeArrowheads="1"/>
            </p:cNvSpPr>
            <p:nvPr/>
          </p:nvSpPr>
          <p:spPr bwMode="auto">
            <a:xfrm>
              <a:off x="6653116" y="3463559"/>
              <a:ext cx="313483" cy="673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8462" name="TextBox 12"/>
            <p:cNvSpPr txBox="1">
              <a:spLocks noChangeArrowheads="1"/>
            </p:cNvSpPr>
            <p:nvPr/>
          </p:nvSpPr>
          <p:spPr bwMode="auto">
            <a:xfrm>
              <a:off x="6078099" y="3460784"/>
              <a:ext cx="313483" cy="673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8463" name="AutoShape 4"/>
            <p:cNvSpPr>
              <a:spLocks noChangeArrowheads="1"/>
            </p:cNvSpPr>
            <p:nvPr/>
          </p:nvSpPr>
          <p:spPr bwMode="auto">
            <a:xfrm rot="-5400000">
              <a:off x="6938502" y="3660167"/>
              <a:ext cx="238358" cy="283228"/>
            </a:xfrm>
            <a:prstGeom prst="flowChartCollate">
              <a:avLst/>
            </a:prstGeom>
            <a:solidFill>
              <a:schemeClr val="bg1"/>
            </a:solidFill>
            <a:ln w="1270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rgbClr val="00B050"/>
                  </a:solidFill>
                </a:rPr>
                <a:t> </a:t>
              </a:r>
            </a:p>
          </p:txBody>
        </p:sp>
      </p:grpSp>
      <p:grpSp>
        <p:nvGrpSpPr>
          <p:cNvPr id="18438" name="Group 33"/>
          <p:cNvGrpSpPr>
            <a:grpSpLocks/>
          </p:cNvGrpSpPr>
          <p:nvPr/>
        </p:nvGrpSpPr>
        <p:grpSpPr bwMode="auto">
          <a:xfrm>
            <a:off x="5497513" y="5672136"/>
            <a:ext cx="1592262" cy="567861"/>
            <a:chOff x="5798332" y="3460784"/>
            <a:chExt cx="1591952" cy="567497"/>
          </a:xfrm>
        </p:grpSpPr>
        <p:sp>
          <p:nvSpPr>
            <p:cNvPr id="18452" name="TextBox 177"/>
            <p:cNvSpPr txBox="1">
              <a:spLocks noChangeArrowheads="1"/>
            </p:cNvSpPr>
            <p:nvPr/>
          </p:nvSpPr>
          <p:spPr bwMode="auto">
            <a:xfrm>
              <a:off x="5798332" y="3578440"/>
              <a:ext cx="468307" cy="430610"/>
            </a:xfrm>
            <a:prstGeom prst="rect">
              <a:avLst/>
            </a:prstGeom>
            <a:noFill/>
            <a:ln w="12700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200" b="1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2200" b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453" name="AutoShape 4"/>
            <p:cNvSpPr>
              <a:spLocks noChangeArrowheads="1"/>
            </p:cNvSpPr>
            <p:nvPr/>
          </p:nvSpPr>
          <p:spPr bwMode="auto">
            <a:xfrm rot="-5400000">
              <a:off x="6427444" y="3651063"/>
              <a:ext cx="238358" cy="283228"/>
            </a:xfrm>
            <a:prstGeom prst="flowChartCollate">
              <a:avLst/>
            </a:prstGeom>
            <a:solidFill>
              <a:schemeClr val="bg1"/>
            </a:solidFill>
            <a:ln w="12700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</a:p>
          </p:txBody>
        </p:sp>
        <p:sp>
          <p:nvSpPr>
            <p:cNvPr id="18454" name="TextBox 8"/>
            <p:cNvSpPr txBox="1">
              <a:spLocks noChangeArrowheads="1"/>
            </p:cNvSpPr>
            <p:nvPr/>
          </p:nvSpPr>
          <p:spPr bwMode="auto">
            <a:xfrm>
              <a:off x="7146767" y="3720702"/>
              <a:ext cx="243517" cy="307579"/>
            </a:xfrm>
            <a:prstGeom prst="rect">
              <a:avLst/>
            </a:prstGeom>
            <a:noFill/>
            <a:ln w="12700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chemeClr val="bg1">
                      <a:lumMod val="95000"/>
                    </a:schemeClr>
                  </a:solidFill>
                </a:rPr>
                <a:t>C</a:t>
              </a:r>
            </a:p>
          </p:txBody>
        </p:sp>
        <p:sp>
          <p:nvSpPr>
            <p:cNvPr id="18455" name="TextBox 11"/>
            <p:cNvSpPr txBox="1">
              <a:spLocks noChangeArrowheads="1"/>
            </p:cNvSpPr>
            <p:nvPr/>
          </p:nvSpPr>
          <p:spPr bwMode="auto">
            <a:xfrm>
              <a:off x="6653116" y="3463559"/>
              <a:ext cx="280791" cy="553642"/>
            </a:xfrm>
            <a:prstGeom prst="rect">
              <a:avLst/>
            </a:prstGeom>
            <a:noFill/>
            <a:ln w="12700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8456" name="TextBox 12"/>
            <p:cNvSpPr txBox="1">
              <a:spLocks noChangeArrowheads="1"/>
            </p:cNvSpPr>
            <p:nvPr/>
          </p:nvSpPr>
          <p:spPr bwMode="auto">
            <a:xfrm>
              <a:off x="6078099" y="3460784"/>
              <a:ext cx="280791" cy="553643"/>
            </a:xfrm>
            <a:prstGeom prst="rect">
              <a:avLst/>
            </a:prstGeom>
            <a:noFill/>
            <a:ln w="12700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8457" name="AutoShape 4"/>
            <p:cNvSpPr>
              <a:spLocks noChangeArrowheads="1"/>
            </p:cNvSpPr>
            <p:nvPr/>
          </p:nvSpPr>
          <p:spPr bwMode="auto">
            <a:xfrm rot="-5400000">
              <a:off x="6938502" y="3660167"/>
              <a:ext cx="238358" cy="283228"/>
            </a:xfrm>
            <a:prstGeom prst="flowChartCollate">
              <a:avLst/>
            </a:prstGeom>
            <a:solidFill>
              <a:schemeClr val="bg1"/>
            </a:solidFill>
            <a:ln w="12700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 dirty="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</a:p>
          </p:txBody>
        </p:sp>
      </p:grpSp>
      <p:cxnSp>
        <p:nvCxnSpPr>
          <p:cNvPr id="4" name="Straight Connector 3"/>
          <p:cNvCxnSpPr/>
          <p:nvPr/>
        </p:nvCxnSpPr>
        <p:spPr>
          <a:xfrm>
            <a:off x="771525" y="1435100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40" name="Group 42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44" name="Rectangle 4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442" name="TextBox 44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8443" name="Group 45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844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844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844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5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845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844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844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844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6660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55750"/>
            <a:ext cx="7858125" cy="475138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Operations based on tuples: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</a:t>
            </a:r>
            <a:r>
              <a:rPr lang="el-GR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  <a:endParaRPr lang="en-US" altLang="en-US" sz="2800" baseline="-25000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Operations based on entire relation: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QuickType II" pitchFamily="34" charset="0"/>
                <a:ea typeface="宋体" panose="02010600030101010101" pitchFamily="2" charset="-122"/>
              </a:rPr>
              <a:t>U</a:t>
            </a:r>
            <a:r>
              <a:rPr lang="en-US" altLang="en-US" baseline="-25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ea typeface="宋体" panose="02010600030101010101" pitchFamily="2" charset="-122"/>
              </a:rPr>
              <a:t> 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∩</a:t>
            </a:r>
            <a:r>
              <a:rPr lang="en-US" altLang="en-US" baseline="-25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baseline="-25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∩</a:t>
            </a:r>
            <a:r>
              <a:rPr lang="en-US" altLang="en-US" baseline="-25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baseline="-25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γ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δ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τ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Unary operations: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π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σ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γ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δ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τ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, 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  <a:endParaRPr lang="en-US" altLang="en-US" sz="28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Binary operations: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</a:rPr>
              <a:t>         </a:t>
            </a:r>
            <a:r>
              <a:rPr lang="en-US" altLang="en-US" sz="2800" dirty="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</a:rPr>
              <a:t>U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∩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en-US" sz="2800" dirty="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</a:rPr>
              <a:t>U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∩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EA239D-9018-40FB-BFD6-28B71B481AB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6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grpSp>
        <p:nvGrpSpPr>
          <p:cNvPr id="18437" name="Group 1"/>
          <p:cNvGrpSpPr>
            <a:grpSpLocks/>
          </p:cNvGrpSpPr>
          <p:nvPr/>
        </p:nvGrpSpPr>
        <p:grpSpPr bwMode="auto">
          <a:xfrm>
            <a:off x="5797550" y="3327403"/>
            <a:ext cx="1592263" cy="567862"/>
            <a:chOff x="5798332" y="3460784"/>
            <a:chExt cx="1591952" cy="567497"/>
          </a:xfrm>
        </p:grpSpPr>
        <p:sp>
          <p:nvSpPr>
            <p:cNvPr id="18458" name="TextBox 177"/>
            <p:cNvSpPr txBox="1">
              <a:spLocks noChangeArrowheads="1"/>
            </p:cNvSpPr>
            <p:nvPr/>
          </p:nvSpPr>
          <p:spPr bwMode="auto">
            <a:xfrm>
              <a:off x="5798332" y="3578440"/>
              <a:ext cx="468307" cy="430610"/>
            </a:xfrm>
            <a:prstGeom prst="rect">
              <a:avLst/>
            </a:prstGeom>
            <a:noFill/>
            <a:ln w="12700">
              <a:solidFill>
                <a:schemeClr val="accent5">
                  <a:lumMod val="40000"/>
                  <a:lumOff val="6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2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2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459" name="AutoShape 4"/>
            <p:cNvSpPr>
              <a:spLocks noChangeArrowheads="1"/>
            </p:cNvSpPr>
            <p:nvPr/>
          </p:nvSpPr>
          <p:spPr bwMode="auto">
            <a:xfrm rot="-5400000">
              <a:off x="6427444" y="3651063"/>
              <a:ext cx="238358" cy="283228"/>
            </a:xfrm>
            <a:prstGeom prst="flowChartCollate">
              <a:avLst/>
            </a:prstGeom>
            <a:solidFill>
              <a:schemeClr val="bg1"/>
            </a:solidFill>
            <a:ln w="12700">
              <a:solidFill>
                <a:schemeClr val="accent5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 dirty="0">
                  <a:solidFill>
                    <a:srgbClr val="00B050"/>
                  </a:solidFill>
                </a:rPr>
                <a:t> </a:t>
              </a:r>
            </a:p>
          </p:txBody>
        </p:sp>
        <p:sp>
          <p:nvSpPr>
            <p:cNvPr id="18460" name="TextBox 8"/>
            <p:cNvSpPr txBox="1">
              <a:spLocks noChangeArrowheads="1"/>
            </p:cNvSpPr>
            <p:nvPr/>
          </p:nvSpPr>
          <p:spPr bwMode="auto">
            <a:xfrm>
              <a:off x="7146767" y="3720702"/>
              <a:ext cx="243517" cy="307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C</a:t>
              </a:r>
            </a:p>
          </p:txBody>
        </p:sp>
        <p:sp>
          <p:nvSpPr>
            <p:cNvPr id="18461" name="TextBox 11"/>
            <p:cNvSpPr txBox="1">
              <a:spLocks noChangeArrowheads="1"/>
            </p:cNvSpPr>
            <p:nvPr/>
          </p:nvSpPr>
          <p:spPr bwMode="auto">
            <a:xfrm>
              <a:off x="6653116" y="3463559"/>
              <a:ext cx="280791" cy="553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8462" name="TextBox 12"/>
            <p:cNvSpPr txBox="1">
              <a:spLocks noChangeArrowheads="1"/>
            </p:cNvSpPr>
            <p:nvPr/>
          </p:nvSpPr>
          <p:spPr bwMode="auto">
            <a:xfrm>
              <a:off x="6078099" y="3460784"/>
              <a:ext cx="280791" cy="553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8463" name="AutoShape 4"/>
            <p:cNvSpPr>
              <a:spLocks noChangeArrowheads="1"/>
            </p:cNvSpPr>
            <p:nvPr/>
          </p:nvSpPr>
          <p:spPr bwMode="auto">
            <a:xfrm rot="-5400000">
              <a:off x="6938502" y="3660167"/>
              <a:ext cx="238358" cy="283228"/>
            </a:xfrm>
            <a:prstGeom prst="flowChartCollate">
              <a:avLst/>
            </a:prstGeom>
            <a:solidFill>
              <a:schemeClr val="bg1"/>
            </a:solidFill>
            <a:ln w="12700">
              <a:solidFill>
                <a:schemeClr val="accent5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 dirty="0">
                  <a:solidFill>
                    <a:srgbClr val="00B050"/>
                  </a:solidFill>
                </a:rPr>
                <a:t> </a:t>
              </a:r>
            </a:p>
          </p:txBody>
        </p:sp>
      </p:grpSp>
      <p:grpSp>
        <p:nvGrpSpPr>
          <p:cNvPr id="18438" name="Group 33"/>
          <p:cNvGrpSpPr>
            <a:grpSpLocks/>
          </p:cNvGrpSpPr>
          <p:nvPr/>
        </p:nvGrpSpPr>
        <p:grpSpPr bwMode="auto">
          <a:xfrm>
            <a:off x="5497513" y="5672138"/>
            <a:ext cx="1592262" cy="676275"/>
            <a:chOff x="5798332" y="3460784"/>
            <a:chExt cx="1591952" cy="675841"/>
          </a:xfrm>
        </p:grpSpPr>
        <p:sp>
          <p:nvSpPr>
            <p:cNvPr id="18452" name="TextBox 177"/>
            <p:cNvSpPr txBox="1">
              <a:spLocks noChangeArrowheads="1"/>
            </p:cNvSpPr>
            <p:nvPr/>
          </p:nvSpPr>
          <p:spPr bwMode="auto">
            <a:xfrm>
              <a:off x="5798332" y="3578440"/>
              <a:ext cx="522830" cy="523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200" b="1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2200" b="1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453" name="AutoShape 4"/>
            <p:cNvSpPr>
              <a:spLocks noChangeArrowheads="1"/>
            </p:cNvSpPr>
            <p:nvPr/>
          </p:nvSpPr>
          <p:spPr bwMode="auto">
            <a:xfrm rot="-5400000">
              <a:off x="6427444" y="3651063"/>
              <a:ext cx="238358" cy="283228"/>
            </a:xfrm>
            <a:prstGeom prst="flowChartCollate">
              <a:avLst/>
            </a:prstGeom>
            <a:solidFill>
              <a:schemeClr val="bg1"/>
            </a:solidFill>
            <a:ln w="1270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rgbClr val="00B050"/>
                  </a:solidFill>
                </a:rPr>
                <a:t> </a:t>
              </a:r>
            </a:p>
          </p:txBody>
        </p:sp>
        <p:sp>
          <p:nvSpPr>
            <p:cNvPr id="18454" name="TextBox 8"/>
            <p:cNvSpPr txBox="1">
              <a:spLocks noChangeArrowheads="1"/>
            </p:cNvSpPr>
            <p:nvPr/>
          </p:nvSpPr>
          <p:spPr bwMode="auto">
            <a:xfrm>
              <a:off x="7146767" y="3720702"/>
              <a:ext cx="243517" cy="375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C</a:t>
              </a:r>
            </a:p>
          </p:txBody>
        </p:sp>
        <p:sp>
          <p:nvSpPr>
            <p:cNvPr id="18455" name="TextBox 11"/>
            <p:cNvSpPr txBox="1">
              <a:spLocks noChangeArrowheads="1"/>
            </p:cNvSpPr>
            <p:nvPr/>
          </p:nvSpPr>
          <p:spPr bwMode="auto">
            <a:xfrm>
              <a:off x="6653116" y="3463559"/>
              <a:ext cx="313483" cy="673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8456" name="TextBox 12"/>
            <p:cNvSpPr txBox="1">
              <a:spLocks noChangeArrowheads="1"/>
            </p:cNvSpPr>
            <p:nvPr/>
          </p:nvSpPr>
          <p:spPr bwMode="auto">
            <a:xfrm>
              <a:off x="6078099" y="3460784"/>
              <a:ext cx="313483" cy="673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8457" name="AutoShape 4"/>
            <p:cNvSpPr>
              <a:spLocks noChangeArrowheads="1"/>
            </p:cNvSpPr>
            <p:nvPr/>
          </p:nvSpPr>
          <p:spPr bwMode="auto">
            <a:xfrm rot="-5400000">
              <a:off x="6938502" y="3660167"/>
              <a:ext cx="238358" cy="283228"/>
            </a:xfrm>
            <a:prstGeom prst="flowChartCollate">
              <a:avLst/>
            </a:prstGeom>
            <a:solidFill>
              <a:schemeClr val="bg1"/>
            </a:solidFill>
            <a:ln w="1270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rgbClr val="00B050"/>
                  </a:solidFill>
                </a:rPr>
                <a:t> </a:t>
              </a:r>
            </a:p>
          </p:txBody>
        </p:sp>
      </p:grpSp>
      <p:cxnSp>
        <p:nvCxnSpPr>
          <p:cNvPr id="4" name="Straight Connector 3"/>
          <p:cNvCxnSpPr/>
          <p:nvPr/>
        </p:nvCxnSpPr>
        <p:spPr>
          <a:xfrm>
            <a:off x="771525" y="1435100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40" name="Group 42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44" name="Rectangle 4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442" name="TextBox 44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8443" name="Group 45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844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844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844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5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845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844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844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844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4006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7350"/>
            <a:ext cx="7772400" cy="873125"/>
          </a:xfrm>
        </p:spPr>
        <p:txBody>
          <a:bodyPr/>
          <a:lstStyle/>
          <a:p>
            <a:pPr algn="l"/>
            <a:r>
              <a:rPr lang="en-US" altLang="zh-CN" u="sng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Important Facts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2150" y="1582738"/>
            <a:ext cx="7772400" cy="4111625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Data (relations) are in disks</a:t>
            </a:r>
          </a:p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 IO’s are time-consuming</a:t>
            </a:r>
          </a:p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Relations are too large to fit into main memory </a:t>
            </a:r>
          </a:p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Different algorithms are needed when (assigned/available) main memory buffer size is different.</a:t>
            </a:r>
          </a:p>
        </p:txBody>
      </p:sp>
    </p:spTree>
    <p:extLst>
      <p:ext uri="{BB962C8B-B14F-4D97-AF65-F5344CB8AC3E}">
        <p14:creationId xmlns:p14="http://schemas.microsoft.com/office/powerpoint/2010/main" val="2666694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20485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0563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4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86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0559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0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87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20488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20489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0548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0549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0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1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2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3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4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5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6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90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0539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0540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1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2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3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4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5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6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7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91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0530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0531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2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3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4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5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6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7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8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92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20493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0495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20496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7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0498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0499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0500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1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0502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3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0504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5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0506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DML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317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DDL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20509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0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1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0512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3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4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5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6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0517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20519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0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20521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2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3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20524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5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6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7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8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20529" name="Text Box 85"/>
          <p:cNvSpPr txBox="1">
            <a:spLocks noChangeArrowheads="1"/>
          </p:cNvSpPr>
          <p:nvPr/>
        </p:nvSpPr>
        <p:spPr bwMode="auto">
          <a:xfrm>
            <a:off x="4718050" y="6365875"/>
            <a:ext cx="20716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graduate database</a:t>
            </a:r>
          </a:p>
        </p:txBody>
      </p:sp>
    </p:spTree>
    <p:extLst>
      <p:ext uri="{BB962C8B-B14F-4D97-AF65-F5344CB8AC3E}">
        <p14:creationId xmlns:p14="http://schemas.microsoft.com/office/powerpoint/2010/main" val="1091477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1182688" y="3000375"/>
            <a:ext cx="669925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Main Memory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fast (read/write: 10-100 nanosecond)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 capacity (gigabytes)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volatile 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211263" y="614363"/>
            <a:ext cx="7123112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slow (read/write: 1~40 millisecond) 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large capacity (100’s gigabytes)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non-volatile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109663" y="5300663"/>
            <a:ext cx="6846887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Disks are about 10</a:t>
            </a:r>
            <a:r>
              <a:rPr lang="en-US" altLang="zh-CN" baseline="3000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~10</a:t>
            </a:r>
            <a:r>
              <a:rPr lang="en-US" altLang="zh-CN" baseline="3000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en-US" altLang="zh-CN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times slower than main memory</a:t>
            </a:r>
          </a:p>
        </p:txBody>
      </p:sp>
    </p:spTree>
    <p:extLst>
      <p:ext uri="{BB962C8B-B14F-4D97-AF65-F5344CB8AC3E}">
        <p14:creationId xmlns:p14="http://schemas.microsoft.com/office/powerpoint/2010/main" val="976139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142875"/>
            <a:ext cx="7772400" cy="873125"/>
          </a:xfrm>
        </p:spPr>
        <p:txBody>
          <a:bodyPr/>
          <a:lstStyle/>
          <a:p>
            <a:pPr algn="l"/>
            <a:r>
              <a:rPr lang="en-US" altLang="zh-CN" sz="3600" u="sng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 I/O Model of Computation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9125" y="1050925"/>
            <a:ext cx="7867650" cy="5330825"/>
          </a:xfrm>
        </p:spPr>
        <p:txBody>
          <a:bodyPr/>
          <a:lstStyle/>
          <a:p>
            <a:pPr marL="342900" lvl="1" indent="-342900">
              <a:buFontTx/>
              <a:buChar char="•"/>
              <a:defRPr/>
            </a:pPr>
            <a:r>
              <a:rPr lang="en-US" altLang="zh-CN" sz="26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Dominance of I/O cost:</a:t>
            </a:r>
            <a:r>
              <a:rPr lang="en-US" altLang="zh-CN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400050" lvl="2" indent="0">
              <a:buFontTx/>
              <a:buNone/>
              <a:defRPr/>
            </a:pPr>
            <a:r>
              <a:rPr lang="en-US" altLang="zh-CN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 a block needs to be moved between disk and main  memory, then the time taken to perform the read/write is much larger than the time likely to be used to manipulate that data in main memory.</a:t>
            </a:r>
          </a:p>
          <a:p>
            <a:pPr>
              <a:defRPr/>
            </a:pPr>
            <a:r>
              <a:rPr lang="en-US" altLang="zh-CN" sz="26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 number of disk block reads/writes </a:t>
            </a:r>
          </a:p>
          <a:p>
            <a:pPr marL="400050" lvl="1" indent="0">
              <a:buFontTx/>
              <a:buNone/>
              <a:defRPr/>
            </a:pPr>
            <a:r>
              <a:rPr lang="en-US" altLang="zh-CN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is a good approximation to the entire computation.</a:t>
            </a:r>
          </a:p>
        </p:txBody>
      </p:sp>
    </p:spTree>
    <p:extLst>
      <p:ext uri="{BB962C8B-B14F-4D97-AF65-F5344CB8AC3E}">
        <p14:creationId xmlns:p14="http://schemas.microsoft.com/office/powerpoint/2010/main" val="24927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142875"/>
            <a:ext cx="7772400" cy="873125"/>
          </a:xfrm>
        </p:spPr>
        <p:txBody>
          <a:bodyPr/>
          <a:lstStyle/>
          <a:p>
            <a:pPr algn="l"/>
            <a:r>
              <a:rPr lang="en-US" altLang="zh-CN" sz="3600" u="sng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 I/O Model of Computation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9125" y="1050925"/>
            <a:ext cx="7867650" cy="5330825"/>
          </a:xfrm>
        </p:spPr>
        <p:txBody>
          <a:bodyPr/>
          <a:lstStyle/>
          <a:p>
            <a:pPr marL="342900" lvl="1" indent="-342900">
              <a:buFontTx/>
              <a:buChar char="•"/>
              <a:defRPr/>
            </a:pPr>
            <a:r>
              <a:rPr lang="en-US" altLang="zh-CN" sz="26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Dominance of I/O cost: </a:t>
            </a:r>
          </a:p>
          <a:p>
            <a:pPr marL="400050" lvl="2" indent="0">
              <a:buFontTx/>
              <a:buNone/>
              <a:defRPr/>
            </a:pPr>
            <a:r>
              <a:rPr lang="en-US" altLang="zh-CN" sz="26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 a block needs to be moved between disk and main  memory, then the time taken to perform the read/write is much larger than the time likely to be used to manipulate that data in main memory.</a:t>
            </a:r>
          </a:p>
          <a:p>
            <a:pPr>
              <a:defRPr/>
            </a:pPr>
            <a:r>
              <a:rPr lang="en-US" altLang="zh-CN" sz="26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 number of disk block reads/writes </a:t>
            </a:r>
          </a:p>
          <a:p>
            <a:pPr marL="400050" lvl="1" indent="0">
              <a:buFontTx/>
              <a:buNone/>
              <a:defRPr/>
            </a:pPr>
            <a:r>
              <a:rPr lang="en-US" altLang="zh-CN" sz="26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is a good approximation to the entire computation.</a:t>
            </a:r>
          </a:p>
          <a:p>
            <a:pPr>
              <a:defRPr/>
            </a:pPr>
            <a:r>
              <a:rPr lang="en-US" altLang="zh-CN" sz="26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Assume:</a:t>
            </a:r>
            <a:r>
              <a:rPr lang="en-US" altLang="zh-CN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400050" lvl="1" indent="0">
              <a:buFontTx/>
              <a:buNone/>
              <a:defRPr/>
            </a:pPr>
            <a:r>
              <a:rPr lang="en-US" altLang="zh-CN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-- inputs are on disk (so must be read in)</a:t>
            </a:r>
          </a:p>
          <a:p>
            <a:pPr marL="400050" lvl="1" indent="0">
              <a:buFontTx/>
              <a:buNone/>
              <a:defRPr/>
            </a:pPr>
            <a:r>
              <a:rPr lang="en-US" altLang="zh-CN" sz="26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-- but output is not written back to disk (may not have        	to; hard to estimate output size, which also does 	not depend on the adopted algorithms)</a:t>
            </a:r>
          </a:p>
        </p:txBody>
      </p:sp>
    </p:spTree>
    <p:extLst>
      <p:ext uri="{BB962C8B-B14F-4D97-AF65-F5344CB8AC3E}">
        <p14:creationId xmlns:p14="http://schemas.microsoft.com/office/powerpoint/2010/main" val="1715991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142875"/>
            <a:ext cx="7772400" cy="873125"/>
          </a:xfrm>
        </p:spPr>
        <p:txBody>
          <a:bodyPr/>
          <a:lstStyle/>
          <a:p>
            <a:pPr algn="l"/>
            <a:r>
              <a:rPr lang="en-US" altLang="zh-CN" sz="3600" u="sng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 I/O Model of Computation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9125" y="1050925"/>
            <a:ext cx="7867650" cy="5330825"/>
          </a:xfrm>
        </p:spPr>
        <p:txBody>
          <a:bodyPr/>
          <a:lstStyle/>
          <a:p>
            <a:pPr marL="342900" lvl="1" indent="-342900">
              <a:buFontTx/>
              <a:buChar char="•"/>
              <a:defRPr/>
            </a:pPr>
            <a:r>
              <a:rPr lang="en-US" altLang="zh-CN" sz="26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Dominance of I/O cost: </a:t>
            </a:r>
          </a:p>
          <a:p>
            <a:pPr marL="400050" lvl="2" indent="0">
              <a:buFontTx/>
              <a:buNone/>
              <a:defRPr/>
            </a:pPr>
            <a:r>
              <a:rPr lang="en-US" altLang="zh-CN" sz="26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 a block needs to be moved between disk and main  memory, then the time taken to perform the read/write is much larger than the time likely to be used to manipulate that data in main memory.</a:t>
            </a:r>
          </a:p>
          <a:p>
            <a:pPr>
              <a:defRPr/>
            </a:pPr>
            <a:r>
              <a:rPr lang="en-US" altLang="zh-CN" sz="26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 number of disk block reads/writes </a:t>
            </a:r>
          </a:p>
          <a:p>
            <a:pPr marL="400050" lvl="1" indent="0">
              <a:buFontTx/>
              <a:buNone/>
              <a:defRPr/>
            </a:pPr>
            <a:r>
              <a:rPr lang="en-US" altLang="zh-CN" sz="26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is a good approximation to the entire computation.</a:t>
            </a:r>
          </a:p>
          <a:p>
            <a:pPr>
              <a:defRPr/>
            </a:pPr>
            <a:r>
              <a:rPr lang="en-US" altLang="zh-CN" sz="26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Assume:</a:t>
            </a:r>
            <a:r>
              <a:rPr lang="en-US" altLang="zh-CN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400050" lvl="1" indent="0">
              <a:buFontTx/>
              <a:buNone/>
              <a:defRPr/>
            </a:pPr>
            <a:r>
              <a:rPr lang="en-US" altLang="zh-CN" sz="26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-- inputs are on disk (so must be read in)</a:t>
            </a:r>
          </a:p>
          <a:p>
            <a:pPr marL="400050" lvl="1" indent="0">
              <a:buFontTx/>
              <a:buNone/>
              <a:defRPr/>
            </a:pPr>
            <a:r>
              <a:rPr lang="en-US" altLang="zh-CN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-- but output is </a:t>
            </a:r>
            <a:r>
              <a:rPr lang="en-US" altLang="zh-CN" sz="26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not</a:t>
            </a:r>
            <a:r>
              <a:rPr lang="en-US" altLang="zh-CN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written back to disk (may not have        	to; hard to estimate output size, which also does 	not depend on the adopted algorithms)</a:t>
            </a:r>
          </a:p>
        </p:txBody>
      </p:sp>
    </p:spTree>
    <p:extLst>
      <p:ext uri="{BB962C8B-B14F-4D97-AF65-F5344CB8AC3E}">
        <p14:creationId xmlns:p14="http://schemas.microsoft.com/office/powerpoint/2010/main" val="775736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142875"/>
            <a:ext cx="7772400" cy="873125"/>
          </a:xfrm>
        </p:spPr>
        <p:txBody>
          <a:bodyPr/>
          <a:lstStyle/>
          <a:p>
            <a:pPr algn="l"/>
            <a:r>
              <a:rPr lang="en-US" altLang="zh-CN" sz="4000" u="sng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Parameters for algorithm complexity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00100" y="1333500"/>
            <a:ext cx="7600950" cy="4600575"/>
          </a:xfrm>
        </p:spPr>
        <p:txBody>
          <a:bodyPr/>
          <a:lstStyle/>
          <a:p>
            <a:pPr marL="571500" lvl="1" indent="-571500">
              <a:buFont typeface="Arial" panose="020B0604020202020204" pitchFamily="34" charset="0"/>
              <a:buChar char="•"/>
              <a:defRPr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a relation</a:t>
            </a:r>
          </a:p>
          <a:p>
            <a:pPr marL="571500" lvl="1" indent="-571500">
              <a:buFont typeface="Arial" panose="020B0604020202020204" pitchFamily="34" charset="0"/>
              <a:buChar char="•"/>
              <a:defRPr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B(R): </a:t>
            </a:r>
          </a:p>
          <a:p>
            <a:pPr marL="0" lvl="1" indent="0">
              <a:buFontTx/>
              <a:buNone/>
              <a:defRPr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# of blocks containing tuples of R</a:t>
            </a:r>
          </a:p>
          <a:p>
            <a:pPr marL="571500" lvl="1" indent="-571500">
              <a:buFont typeface="Arial" panose="020B0604020202020204" pitchFamily="34" charset="0"/>
              <a:buChar char="•"/>
              <a:defRPr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T(R):  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# of tuples in R</a:t>
            </a:r>
          </a:p>
          <a:p>
            <a:pPr marL="571500" lvl="1" indent="-571500">
              <a:buFont typeface="Arial" panose="020B0604020202020204" pitchFamily="34" charset="0"/>
              <a:buChar char="•"/>
              <a:defRPr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V(R, A): </a:t>
            </a:r>
          </a:p>
          <a:p>
            <a:pPr marL="0" lvl="1" indent="0">
              <a:buFontTx/>
              <a:buNone/>
              <a:defRPr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# of distinct values on attribute A of R</a:t>
            </a:r>
          </a:p>
          <a:p>
            <a:pPr marL="0" lvl="1" indent="0"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  <a:defRPr/>
            </a:pPr>
            <a:r>
              <a:rPr lang="en-US" altLang="zh-CN" sz="32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M: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# of useable main memory blocks</a:t>
            </a:r>
          </a:p>
        </p:txBody>
      </p:sp>
      <p:grpSp>
        <p:nvGrpSpPr>
          <p:cNvPr id="23556" name="Group 3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5" name="Rectangle 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558" name="TextBox 5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3559" name="Group 6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356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356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356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6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356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2356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356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356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226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142875"/>
            <a:ext cx="7772400" cy="873125"/>
          </a:xfrm>
        </p:spPr>
        <p:txBody>
          <a:bodyPr/>
          <a:lstStyle/>
          <a:p>
            <a:pPr algn="l"/>
            <a:r>
              <a:rPr lang="en-US" altLang="zh-CN" sz="4000" u="sng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Remark on Main Memory Size M</a:t>
            </a:r>
          </a:p>
        </p:txBody>
      </p:sp>
      <p:grpSp>
        <p:nvGrpSpPr>
          <p:cNvPr id="24579" name="Group 3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5" name="Rectangle 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669" name="TextBox 5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4670" name="Group 6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467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467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467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467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467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2467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467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467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24580" name="Group 15"/>
          <p:cNvGrpSpPr>
            <a:grpSpLocks/>
          </p:cNvGrpSpPr>
          <p:nvPr/>
        </p:nvGrpSpPr>
        <p:grpSpPr bwMode="auto">
          <a:xfrm>
            <a:off x="860425" y="2062163"/>
            <a:ext cx="2484438" cy="3100387"/>
            <a:chOff x="6165850" y="2114550"/>
            <a:chExt cx="2484438" cy="3100388"/>
          </a:xfrm>
        </p:grpSpPr>
        <p:sp>
          <p:nvSpPr>
            <p:cNvPr id="24635" name="AutoShape 4"/>
            <p:cNvSpPr>
              <a:spLocks noChangeArrowheads="1"/>
            </p:cNvSpPr>
            <p:nvPr/>
          </p:nvSpPr>
          <p:spPr bwMode="auto">
            <a:xfrm rot="-5400000">
              <a:off x="6815137" y="2641601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36" name="TextBox 16"/>
            <p:cNvSpPr txBox="1">
              <a:spLocks noChangeArrowheads="1"/>
            </p:cNvSpPr>
            <p:nvPr/>
          </p:nvSpPr>
          <p:spPr bwMode="auto">
            <a:xfrm>
              <a:off x="7262813" y="2114550"/>
              <a:ext cx="3286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4637" name="TextBox 17"/>
            <p:cNvSpPr txBox="1">
              <a:spLocks noChangeArrowheads="1"/>
            </p:cNvSpPr>
            <p:nvPr/>
          </p:nvSpPr>
          <p:spPr bwMode="auto">
            <a:xfrm>
              <a:off x="7842250" y="2571750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∩</a:t>
              </a:r>
            </a:p>
          </p:txBody>
        </p:sp>
        <p:sp>
          <p:nvSpPr>
            <p:cNvPr id="24638" name="AutoShape 4"/>
            <p:cNvSpPr>
              <a:spLocks noChangeArrowheads="1"/>
            </p:cNvSpPr>
            <p:nvPr/>
          </p:nvSpPr>
          <p:spPr bwMode="auto">
            <a:xfrm rot="-5400000">
              <a:off x="7167562" y="4079876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39" name="AutoShape 4"/>
            <p:cNvSpPr>
              <a:spLocks noChangeArrowheads="1"/>
            </p:cNvSpPr>
            <p:nvPr/>
          </p:nvSpPr>
          <p:spPr bwMode="auto">
            <a:xfrm rot="-5400000">
              <a:off x="7167562" y="3184526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40" name="AutoShape 4"/>
            <p:cNvSpPr>
              <a:spLocks noChangeArrowheads="1"/>
            </p:cNvSpPr>
            <p:nvPr/>
          </p:nvSpPr>
          <p:spPr bwMode="auto">
            <a:xfrm rot="-5400000">
              <a:off x="7624762" y="3641726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41" name="TextBox 22"/>
            <p:cNvSpPr txBox="1">
              <a:spLocks noChangeArrowheads="1"/>
            </p:cNvSpPr>
            <p:nvPr/>
          </p:nvSpPr>
          <p:spPr bwMode="auto">
            <a:xfrm>
              <a:off x="6186488" y="3133725"/>
              <a:ext cx="288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42" name="TextBox 23"/>
            <p:cNvSpPr txBox="1">
              <a:spLocks noChangeArrowheads="1"/>
            </p:cNvSpPr>
            <p:nvPr/>
          </p:nvSpPr>
          <p:spPr bwMode="auto">
            <a:xfrm>
              <a:off x="7840663" y="3990975"/>
              <a:ext cx="2952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4643" name="Straight Connector 26"/>
            <p:cNvCxnSpPr>
              <a:cxnSpLocks noChangeShapeType="1"/>
            </p:cNvCxnSpPr>
            <p:nvPr/>
          </p:nvCxnSpPr>
          <p:spPr bwMode="auto">
            <a:xfrm rot="10800000" flipV="1">
              <a:off x="7019925" y="2428875"/>
              <a:ext cx="228600" cy="1809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4" name="Straight Connector 30"/>
            <p:cNvCxnSpPr>
              <a:cxnSpLocks noChangeShapeType="1"/>
            </p:cNvCxnSpPr>
            <p:nvPr/>
          </p:nvCxnSpPr>
          <p:spPr bwMode="auto">
            <a:xfrm rot="16200000" flipH="1">
              <a:off x="6953250" y="2933700"/>
              <a:ext cx="266700" cy="1905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5" name="Straight Connector 32"/>
            <p:cNvCxnSpPr>
              <a:cxnSpLocks noChangeShapeType="1"/>
            </p:cNvCxnSpPr>
            <p:nvPr/>
          </p:nvCxnSpPr>
          <p:spPr bwMode="auto">
            <a:xfrm>
              <a:off x="7553325" y="2419350"/>
              <a:ext cx="381000" cy="2476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6" name="Straight Connector 36"/>
            <p:cNvCxnSpPr>
              <a:cxnSpLocks noChangeShapeType="1"/>
            </p:cNvCxnSpPr>
            <p:nvPr/>
          </p:nvCxnSpPr>
          <p:spPr bwMode="auto">
            <a:xfrm>
              <a:off x="7353300" y="3371850"/>
              <a:ext cx="2667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7" name="Straight Connector 38"/>
            <p:cNvCxnSpPr>
              <a:cxnSpLocks noChangeShapeType="1"/>
            </p:cNvCxnSpPr>
            <p:nvPr/>
          </p:nvCxnSpPr>
          <p:spPr bwMode="auto">
            <a:xfrm rot="10800000" flipV="1">
              <a:off x="7419975" y="3857625"/>
              <a:ext cx="180975" cy="1524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8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7767637" y="3871913"/>
              <a:ext cx="219075" cy="1524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9" name="Straight Connector 42"/>
            <p:cNvCxnSpPr>
              <a:cxnSpLocks noChangeShapeType="1"/>
            </p:cNvCxnSpPr>
            <p:nvPr/>
          </p:nvCxnSpPr>
          <p:spPr bwMode="auto">
            <a:xfrm rot="5400000">
              <a:off x="7739062" y="2986088"/>
              <a:ext cx="200025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0" name="Straight Connector 46"/>
            <p:cNvCxnSpPr>
              <a:cxnSpLocks noChangeShapeType="1"/>
            </p:cNvCxnSpPr>
            <p:nvPr/>
          </p:nvCxnSpPr>
          <p:spPr bwMode="auto">
            <a:xfrm rot="5400000">
              <a:off x="6210300" y="3581400"/>
              <a:ext cx="2286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51" name="TextBox 47"/>
            <p:cNvSpPr txBox="1">
              <a:spLocks noChangeArrowheads="1"/>
            </p:cNvSpPr>
            <p:nvPr/>
          </p:nvSpPr>
          <p:spPr bwMode="auto">
            <a:xfrm>
              <a:off x="6611938" y="4352925"/>
              <a:ext cx="2952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52" name="TextBox 48"/>
            <p:cNvSpPr txBox="1">
              <a:spLocks noChangeArrowheads="1"/>
            </p:cNvSpPr>
            <p:nvPr/>
          </p:nvSpPr>
          <p:spPr bwMode="auto">
            <a:xfrm>
              <a:off x="8335963" y="2990850"/>
              <a:ext cx="2952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4653" name="Straight Connector 52"/>
            <p:cNvCxnSpPr>
              <a:cxnSpLocks noChangeShapeType="1"/>
            </p:cNvCxnSpPr>
            <p:nvPr/>
          </p:nvCxnSpPr>
          <p:spPr bwMode="auto">
            <a:xfrm rot="16200000" flipH="1">
              <a:off x="7277100" y="4324350"/>
              <a:ext cx="219075" cy="1428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4" name="Straight Connector 54"/>
            <p:cNvCxnSpPr>
              <a:cxnSpLocks noChangeShapeType="1"/>
            </p:cNvCxnSpPr>
            <p:nvPr/>
          </p:nvCxnSpPr>
          <p:spPr bwMode="auto">
            <a:xfrm rot="5400000">
              <a:off x="6624637" y="4805363"/>
              <a:ext cx="257175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5" name="Straight Connector 55"/>
            <p:cNvCxnSpPr>
              <a:cxnSpLocks noChangeShapeType="1"/>
            </p:cNvCxnSpPr>
            <p:nvPr/>
          </p:nvCxnSpPr>
          <p:spPr bwMode="auto">
            <a:xfrm rot="5400000">
              <a:off x="8339137" y="3424238"/>
              <a:ext cx="257175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56" name="TextBox 58"/>
            <p:cNvSpPr txBox="1">
              <a:spLocks noChangeArrowheads="1"/>
            </p:cNvSpPr>
            <p:nvPr/>
          </p:nvSpPr>
          <p:spPr bwMode="auto">
            <a:xfrm>
              <a:off x="8318500" y="3524250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</a:p>
          </p:txBody>
        </p:sp>
        <p:cxnSp>
          <p:nvCxnSpPr>
            <p:cNvPr id="24657" name="Straight Connector 60"/>
            <p:cNvCxnSpPr>
              <a:cxnSpLocks noChangeShapeType="1"/>
            </p:cNvCxnSpPr>
            <p:nvPr/>
          </p:nvCxnSpPr>
          <p:spPr bwMode="auto">
            <a:xfrm rot="5400000">
              <a:off x="6986587" y="3452813"/>
              <a:ext cx="238125" cy="1524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8" name="Straight Connector 61"/>
            <p:cNvCxnSpPr>
              <a:cxnSpLocks noChangeShapeType="1"/>
            </p:cNvCxnSpPr>
            <p:nvPr/>
          </p:nvCxnSpPr>
          <p:spPr bwMode="auto">
            <a:xfrm rot="5400000">
              <a:off x="7853362" y="4414838"/>
              <a:ext cx="257175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59" name="TextBox 62"/>
            <p:cNvSpPr txBox="1">
              <a:spLocks noChangeArrowheads="1"/>
            </p:cNvSpPr>
            <p:nvPr/>
          </p:nvSpPr>
          <p:spPr bwMode="auto">
            <a:xfrm>
              <a:off x="7648575" y="3076575"/>
              <a:ext cx="29845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</a:p>
          </p:txBody>
        </p:sp>
        <p:sp>
          <p:nvSpPr>
            <p:cNvPr id="24660" name="TextBox 63"/>
            <p:cNvSpPr txBox="1">
              <a:spLocks noChangeArrowheads="1"/>
            </p:cNvSpPr>
            <p:nvPr/>
          </p:nvSpPr>
          <p:spPr bwMode="auto">
            <a:xfrm>
              <a:off x="7815263" y="4524375"/>
              <a:ext cx="309562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24661" name="TextBox 64"/>
            <p:cNvSpPr txBox="1">
              <a:spLocks noChangeArrowheads="1"/>
            </p:cNvSpPr>
            <p:nvPr/>
          </p:nvSpPr>
          <p:spPr bwMode="auto">
            <a:xfrm>
              <a:off x="7289800" y="4429125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662" name="TextBox 65"/>
            <p:cNvSpPr txBox="1">
              <a:spLocks noChangeArrowheads="1"/>
            </p:cNvSpPr>
            <p:nvPr/>
          </p:nvSpPr>
          <p:spPr bwMode="auto">
            <a:xfrm>
              <a:off x="6594475" y="4876800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663" name="TextBox 66"/>
            <p:cNvSpPr txBox="1">
              <a:spLocks noChangeArrowheads="1"/>
            </p:cNvSpPr>
            <p:nvPr/>
          </p:nvSpPr>
          <p:spPr bwMode="auto">
            <a:xfrm>
              <a:off x="6746875" y="3571875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664" name="TextBox 67"/>
            <p:cNvSpPr txBox="1">
              <a:spLocks noChangeArrowheads="1"/>
            </p:cNvSpPr>
            <p:nvPr/>
          </p:nvSpPr>
          <p:spPr bwMode="auto">
            <a:xfrm>
              <a:off x="6165850" y="3667125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cxnSp>
          <p:nvCxnSpPr>
            <p:cNvPr id="24665" name="Straight Connector 37"/>
            <p:cNvCxnSpPr>
              <a:cxnSpLocks noChangeShapeType="1"/>
            </p:cNvCxnSpPr>
            <p:nvPr/>
          </p:nvCxnSpPr>
          <p:spPr bwMode="auto">
            <a:xfrm rot="5400000">
              <a:off x="6448425" y="2894013"/>
              <a:ext cx="369888" cy="31591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6" name="Straight Connector 39"/>
            <p:cNvCxnSpPr>
              <a:cxnSpLocks noChangeShapeType="1"/>
            </p:cNvCxnSpPr>
            <p:nvPr/>
          </p:nvCxnSpPr>
          <p:spPr bwMode="auto">
            <a:xfrm rot="10800000" flipV="1">
              <a:off x="6845300" y="4305300"/>
              <a:ext cx="279400" cy="1524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7" name="Straight Connector 41"/>
            <p:cNvCxnSpPr>
              <a:cxnSpLocks noChangeShapeType="1"/>
            </p:cNvCxnSpPr>
            <p:nvPr/>
          </p:nvCxnSpPr>
          <p:spPr bwMode="auto">
            <a:xfrm>
              <a:off x="8124825" y="2876550"/>
              <a:ext cx="301625" cy="2095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93040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142875"/>
            <a:ext cx="7772400" cy="873125"/>
          </a:xfrm>
        </p:spPr>
        <p:txBody>
          <a:bodyPr/>
          <a:lstStyle/>
          <a:p>
            <a:pPr algn="l"/>
            <a:r>
              <a:rPr lang="en-US" altLang="zh-CN" sz="4000" u="sng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Remark on Main Memory Size M</a:t>
            </a:r>
          </a:p>
        </p:txBody>
      </p:sp>
      <p:grpSp>
        <p:nvGrpSpPr>
          <p:cNvPr id="24579" name="Group 3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5" name="Rectangle 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669" name="TextBox 5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4670" name="Group 6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467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467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467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467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467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2467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467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467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24580" name="Group 15"/>
          <p:cNvGrpSpPr>
            <a:grpSpLocks/>
          </p:cNvGrpSpPr>
          <p:nvPr/>
        </p:nvGrpSpPr>
        <p:grpSpPr bwMode="auto">
          <a:xfrm>
            <a:off x="860425" y="2062163"/>
            <a:ext cx="2484438" cy="3100387"/>
            <a:chOff x="6165850" y="2114550"/>
            <a:chExt cx="2484438" cy="3100388"/>
          </a:xfrm>
        </p:grpSpPr>
        <p:sp>
          <p:nvSpPr>
            <p:cNvPr id="24635" name="AutoShape 4"/>
            <p:cNvSpPr>
              <a:spLocks noChangeArrowheads="1"/>
            </p:cNvSpPr>
            <p:nvPr/>
          </p:nvSpPr>
          <p:spPr bwMode="auto">
            <a:xfrm rot="-5400000">
              <a:off x="6815137" y="2641601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36" name="TextBox 16"/>
            <p:cNvSpPr txBox="1">
              <a:spLocks noChangeArrowheads="1"/>
            </p:cNvSpPr>
            <p:nvPr/>
          </p:nvSpPr>
          <p:spPr bwMode="auto">
            <a:xfrm>
              <a:off x="7262813" y="2114550"/>
              <a:ext cx="3286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4637" name="TextBox 17"/>
            <p:cNvSpPr txBox="1">
              <a:spLocks noChangeArrowheads="1"/>
            </p:cNvSpPr>
            <p:nvPr/>
          </p:nvSpPr>
          <p:spPr bwMode="auto">
            <a:xfrm>
              <a:off x="7842250" y="2571750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∩</a:t>
              </a:r>
            </a:p>
          </p:txBody>
        </p:sp>
        <p:sp>
          <p:nvSpPr>
            <p:cNvPr id="24638" name="AutoShape 4"/>
            <p:cNvSpPr>
              <a:spLocks noChangeArrowheads="1"/>
            </p:cNvSpPr>
            <p:nvPr/>
          </p:nvSpPr>
          <p:spPr bwMode="auto">
            <a:xfrm rot="-5400000">
              <a:off x="7167562" y="4079876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39" name="AutoShape 4"/>
            <p:cNvSpPr>
              <a:spLocks noChangeArrowheads="1"/>
            </p:cNvSpPr>
            <p:nvPr/>
          </p:nvSpPr>
          <p:spPr bwMode="auto">
            <a:xfrm rot="-5400000">
              <a:off x="7167562" y="3184526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40" name="AutoShape 4"/>
            <p:cNvSpPr>
              <a:spLocks noChangeArrowheads="1"/>
            </p:cNvSpPr>
            <p:nvPr/>
          </p:nvSpPr>
          <p:spPr bwMode="auto">
            <a:xfrm rot="-5400000">
              <a:off x="7624762" y="3641726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41" name="TextBox 22"/>
            <p:cNvSpPr txBox="1">
              <a:spLocks noChangeArrowheads="1"/>
            </p:cNvSpPr>
            <p:nvPr/>
          </p:nvSpPr>
          <p:spPr bwMode="auto">
            <a:xfrm>
              <a:off x="6186488" y="3133725"/>
              <a:ext cx="288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42" name="TextBox 23"/>
            <p:cNvSpPr txBox="1">
              <a:spLocks noChangeArrowheads="1"/>
            </p:cNvSpPr>
            <p:nvPr/>
          </p:nvSpPr>
          <p:spPr bwMode="auto">
            <a:xfrm>
              <a:off x="7840663" y="3990975"/>
              <a:ext cx="2952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4643" name="Straight Connector 26"/>
            <p:cNvCxnSpPr>
              <a:cxnSpLocks noChangeShapeType="1"/>
            </p:cNvCxnSpPr>
            <p:nvPr/>
          </p:nvCxnSpPr>
          <p:spPr bwMode="auto">
            <a:xfrm rot="10800000" flipV="1">
              <a:off x="7019925" y="2428875"/>
              <a:ext cx="228600" cy="1809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4" name="Straight Connector 30"/>
            <p:cNvCxnSpPr>
              <a:cxnSpLocks noChangeShapeType="1"/>
            </p:cNvCxnSpPr>
            <p:nvPr/>
          </p:nvCxnSpPr>
          <p:spPr bwMode="auto">
            <a:xfrm rot="16200000" flipH="1">
              <a:off x="6953250" y="2933700"/>
              <a:ext cx="266700" cy="1905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5" name="Straight Connector 32"/>
            <p:cNvCxnSpPr>
              <a:cxnSpLocks noChangeShapeType="1"/>
            </p:cNvCxnSpPr>
            <p:nvPr/>
          </p:nvCxnSpPr>
          <p:spPr bwMode="auto">
            <a:xfrm>
              <a:off x="7553325" y="2419350"/>
              <a:ext cx="381000" cy="2476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6" name="Straight Connector 36"/>
            <p:cNvCxnSpPr>
              <a:cxnSpLocks noChangeShapeType="1"/>
            </p:cNvCxnSpPr>
            <p:nvPr/>
          </p:nvCxnSpPr>
          <p:spPr bwMode="auto">
            <a:xfrm>
              <a:off x="7353300" y="3371850"/>
              <a:ext cx="2667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7" name="Straight Connector 38"/>
            <p:cNvCxnSpPr>
              <a:cxnSpLocks noChangeShapeType="1"/>
            </p:cNvCxnSpPr>
            <p:nvPr/>
          </p:nvCxnSpPr>
          <p:spPr bwMode="auto">
            <a:xfrm rot="10800000" flipV="1">
              <a:off x="7419975" y="3857625"/>
              <a:ext cx="180975" cy="1524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8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7767637" y="3871913"/>
              <a:ext cx="219075" cy="1524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9" name="Straight Connector 42"/>
            <p:cNvCxnSpPr>
              <a:cxnSpLocks noChangeShapeType="1"/>
            </p:cNvCxnSpPr>
            <p:nvPr/>
          </p:nvCxnSpPr>
          <p:spPr bwMode="auto">
            <a:xfrm rot="5400000">
              <a:off x="7739062" y="2986088"/>
              <a:ext cx="200025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0" name="Straight Connector 46"/>
            <p:cNvCxnSpPr>
              <a:cxnSpLocks noChangeShapeType="1"/>
            </p:cNvCxnSpPr>
            <p:nvPr/>
          </p:nvCxnSpPr>
          <p:spPr bwMode="auto">
            <a:xfrm rot="5400000">
              <a:off x="6210300" y="3581400"/>
              <a:ext cx="2286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51" name="TextBox 47"/>
            <p:cNvSpPr txBox="1">
              <a:spLocks noChangeArrowheads="1"/>
            </p:cNvSpPr>
            <p:nvPr/>
          </p:nvSpPr>
          <p:spPr bwMode="auto">
            <a:xfrm>
              <a:off x="6611938" y="4352925"/>
              <a:ext cx="2952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52" name="TextBox 48"/>
            <p:cNvSpPr txBox="1">
              <a:spLocks noChangeArrowheads="1"/>
            </p:cNvSpPr>
            <p:nvPr/>
          </p:nvSpPr>
          <p:spPr bwMode="auto">
            <a:xfrm>
              <a:off x="8335963" y="2990850"/>
              <a:ext cx="2952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4653" name="Straight Connector 52"/>
            <p:cNvCxnSpPr>
              <a:cxnSpLocks noChangeShapeType="1"/>
            </p:cNvCxnSpPr>
            <p:nvPr/>
          </p:nvCxnSpPr>
          <p:spPr bwMode="auto">
            <a:xfrm rot="16200000" flipH="1">
              <a:off x="7277100" y="4324350"/>
              <a:ext cx="219075" cy="1428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4" name="Straight Connector 54"/>
            <p:cNvCxnSpPr>
              <a:cxnSpLocks noChangeShapeType="1"/>
            </p:cNvCxnSpPr>
            <p:nvPr/>
          </p:nvCxnSpPr>
          <p:spPr bwMode="auto">
            <a:xfrm rot="5400000">
              <a:off x="6624637" y="4805363"/>
              <a:ext cx="257175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5" name="Straight Connector 55"/>
            <p:cNvCxnSpPr>
              <a:cxnSpLocks noChangeShapeType="1"/>
            </p:cNvCxnSpPr>
            <p:nvPr/>
          </p:nvCxnSpPr>
          <p:spPr bwMode="auto">
            <a:xfrm rot="5400000">
              <a:off x="8339137" y="3424238"/>
              <a:ext cx="257175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56" name="TextBox 58"/>
            <p:cNvSpPr txBox="1">
              <a:spLocks noChangeArrowheads="1"/>
            </p:cNvSpPr>
            <p:nvPr/>
          </p:nvSpPr>
          <p:spPr bwMode="auto">
            <a:xfrm>
              <a:off x="8318500" y="3524250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</a:p>
          </p:txBody>
        </p:sp>
        <p:cxnSp>
          <p:nvCxnSpPr>
            <p:cNvPr id="24657" name="Straight Connector 60"/>
            <p:cNvCxnSpPr>
              <a:cxnSpLocks noChangeShapeType="1"/>
            </p:cNvCxnSpPr>
            <p:nvPr/>
          </p:nvCxnSpPr>
          <p:spPr bwMode="auto">
            <a:xfrm rot="5400000">
              <a:off x="6986587" y="3452813"/>
              <a:ext cx="238125" cy="1524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8" name="Straight Connector 61"/>
            <p:cNvCxnSpPr>
              <a:cxnSpLocks noChangeShapeType="1"/>
            </p:cNvCxnSpPr>
            <p:nvPr/>
          </p:nvCxnSpPr>
          <p:spPr bwMode="auto">
            <a:xfrm rot="5400000">
              <a:off x="7853362" y="4414838"/>
              <a:ext cx="257175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59" name="TextBox 62"/>
            <p:cNvSpPr txBox="1">
              <a:spLocks noChangeArrowheads="1"/>
            </p:cNvSpPr>
            <p:nvPr/>
          </p:nvSpPr>
          <p:spPr bwMode="auto">
            <a:xfrm>
              <a:off x="7648575" y="3076575"/>
              <a:ext cx="29845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</a:p>
          </p:txBody>
        </p:sp>
        <p:sp>
          <p:nvSpPr>
            <p:cNvPr id="24660" name="TextBox 63"/>
            <p:cNvSpPr txBox="1">
              <a:spLocks noChangeArrowheads="1"/>
            </p:cNvSpPr>
            <p:nvPr/>
          </p:nvSpPr>
          <p:spPr bwMode="auto">
            <a:xfrm>
              <a:off x="7815263" y="4524375"/>
              <a:ext cx="309562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24661" name="TextBox 64"/>
            <p:cNvSpPr txBox="1">
              <a:spLocks noChangeArrowheads="1"/>
            </p:cNvSpPr>
            <p:nvPr/>
          </p:nvSpPr>
          <p:spPr bwMode="auto">
            <a:xfrm>
              <a:off x="7289800" y="4429125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662" name="TextBox 65"/>
            <p:cNvSpPr txBox="1">
              <a:spLocks noChangeArrowheads="1"/>
            </p:cNvSpPr>
            <p:nvPr/>
          </p:nvSpPr>
          <p:spPr bwMode="auto">
            <a:xfrm>
              <a:off x="6594475" y="4876800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663" name="TextBox 66"/>
            <p:cNvSpPr txBox="1">
              <a:spLocks noChangeArrowheads="1"/>
            </p:cNvSpPr>
            <p:nvPr/>
          </p:nvSpPr>
          <p:spPr bwMode="auto">
            <a:xfrm>
              <a:off x="6746875" y="3571875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664" name="TextBox 67"/>
            <p:cNvSpPr txBox="1">
              <a:spLocks noChangeArrowheads="1"/>
            </p:cNvSpPr>
            <p:nvPr/>
          </p:nvSpPr>
          <p:spPr bwMode="auto">
            <a:xfrm>
              <a:off x="6165850" y="3667125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cxnSp>
          <p:nvCxnSpPr>
            <p:cNvPr id="24665" name="Straight Connector 37"/>
            <p:cNvCxnSpPr>
              <a:cxnSpLocks noChangeShapeType="1"/>
            </p:cNvCxnSpPr>
            <p:nvPr/>
          </p:nvCxnSpPr>
          <p:spPr bwMode="auto">
            <a:xfrm rot="5400000">
              <a:off x="6448425" y="2894013"/>
              <a:ext cx="369888" cy="31591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6" name="Straight Connector 39"/>
            <p:cNvCxnSpPr>
              <a:cxnSpLocks noChangeShapeType="1"/>
            </p:cNvCxnSpPr>
            <p:nvPr/>
          </p:nvCxnSpPr>
          <p:spPr bwMode="auto">
            <a:xfrm rot="10800000" flipV="1">
              <a:off x="6845300" y="4305300"/>
              <a:ext cx="279400" cy="1524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7" name="Straight Connector 41"/>
            <p:cNvCxnSpPr>
              <a:cxnSpLocks noChangeShapeType="1"/>
            </p:cNvCxnSpPr>
            <p:nvPr/>
          </p:nvCxnSpPr>
          <p:spPr bwMode="auto">
            <a:xfrm>
              <a:off x="8124825" y="2876550"/>
              <a:ext cx="301625" cy="2095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581" name="Group 101"/>
          <p:cNvGrpSpPr>
            <a:grpSpLocks/>
          </p:cNvGrpSpPr>
          <p:nvPr/>
        </p:nvGrpSpPr>
        <p:grpSpPr bwMode="auto">
          <a:xfrm>
            <a:off x="4768850" y="1820863"/>
            <a:ext cx="3524250" cy="3381375"/>
            <a:chOff x="5619750" y="2057400"/>
            <a:chExt cx="3524250" cy="3381375"/>
          </a:xfrm>
        </p:grpSpPr>
        <p:sp>
          <p:nvSpPr>
            <p:cNvPr id="24583" name="AutoShape 4"/>
            <p:cNvSpPr>
              <a:spLocks noChangeArrowheads="1"/>
            </p:cNvSpPr>
            <p:nvPr/>
          </p:nvSpPr>
          <p:spPr bwMode="auto">
            <a:xfrm rot="-5400000">
              <a:off x="6815137" y="2641601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584" name="TextBox 16"/>
            <p:cNvSpPr txBox="1">
              <a:spLocks noChangeArrowheads="1"/>
            </p:cNvSpPr>
            <p:nvPr/>
          </p:nvSpPr>
          <p:spPr bwMode="auto">
            <a:xfrm>
              <a:off x="7262813" y="2114550"/>
              <a:ext cx="3286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4585" name="TextBox 17"/>
            <p:cNvSpPr txBox="1">
              <a:spLocks noChangeArrowheads="1"/>
            </p:cNvSpPr>
            <p:nvPr/>
          </p:nvSpPr>
          <p:spPr bwMode="auto">
            <a:xfrm>
              <a:off x="7842250" y="2571750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∩</a:t>
              </a:r>
            </a:p>
          </p:txBody>
        </p:sp>
        <p:sp>
          <p:nvSpPr>
            <p:cNvPr id="24586" name="AutoShape 4"/>
            <p:cNvSpPr>
              <a:spLocks noChangeArrowheads="1"/>
            </p:cNvSpPr>
            <p:nvPr/>
          </p:nvSpPr>
          <p:spPr bwMode="auto">
            <a:xfrm rot="-5400000">
              <a:off x="7167562" y="4079876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587" name="AutoShape 4"/>
            <p:cNvSpPr>
              <a:spLocks noChangeArrowheads="1"/>
            </p:cNvSpPr>
            <p:nvPr/>
          </p:nvSpPr>
          <p:spPr bwMode="auto">
            <a:xfrm rot="-5400000">
              <a:off x="7167562" y="3184526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588" name="AutoShape 4"/>
            <p:cNvSpPr>
              <a:spLocks noChangeArrowheads="1"/>
            </p:cNvSpPr>
            <p:nvPr/>
          </p:nvSpPr>
          <p:spPr bwMode="auto">
            <a:xfrm rot="-5400000">
              <a:off x="7624762" y="3641726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589" name="TextBox 22"/>
            <p:cNvSpPr txBox="1">
              <a:spLocks noChangeArrowheads="1"/>
            </p:cNvSpPr>
            <p:nvPr/>
          </p:nvSpPr>
          <p:spPr bwMode="auto">
            <a:xfrm>
              <a:off x="6186488" y="3133725"/>
              <a:ext cx="288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590" name="TextBox 23"/>
            <p:cNvSpPr txBox="1">
              <a:spLocks noChangeArrowheads="1"/>
            </p:cNvSpPr>
            <p:nvPr/>
          </p:nvSpPr>
          <p:spPr bwMode="auto">
            <a:xfrm>
              <a:off x="7840663" y="3990975"/>
              <a:ext cx="2952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4591" name="Straight Connector 26"/>
            <p:cNvCxnSpPr>
              <a:cxnSpLocks noChangeShapeType="1"/>
            </p:cNvCxnSpPr>
            <p:nvPr/>
          </p:nvCxnSpPr>
          <p:spPr bwMode="auto">
            <a:xfrm rot="10800000" flipV="1">
              <a:off x="7019925" y="2428875"/>
              <a:ext cx="228600" cy="180975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92" name="Straight Connector 30"/>
            <p:cNvCxnSpPr>
              <a:cxnSpLocks noChangeShapeType="1"/>
            </p:cNvCxnSpPr>
            <p:nvPr/>
          </p:nvCxnSpPr>
          <p:spPr bwMode="auto">
            <a:xfrm rot="16200000" flipH="1">
              <a:off x="6953250" y="2933700"/>
              <a:ext cx="266700" cy="19050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93" name="Straight Connector 38"/>
            <p:cNvCxnSpPr>
              <a:cxnSpLocks noChangeShapeType="1"/>
            </p:cNvCxnSpPr>
            <p:nvPr/>
          </p:nvCxnSpPr>
          <p:spPr bwMode="auto">
            <a:xfrm rot="10800000" flipV="1">
              <a:off x="7419975" y="3857625"/>
              <a:ext cx="180975" cy="15240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94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7767637" y="3871913"/>
              <a:ext cx="219075" cy="15240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95" name="Straight Connector 42"/>
            <p:cNvCxnSpPr>
              <a:cxnSpLocks noChangeShapeType="1"/>
            </p:cNvCxnSpPr>
            <p:nvPr/>
          </p:nvCxnSpPr>
          <p:spPr bwMode="auto">
            <a:xfrm rot="5400000">
              <a:off x="7739062" y="2986088"/>
              <a:ext cx="200025" cy="11430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96" name="Straight Connector 46"/>
            <p:cNvCxnSpPr>
              <a:cxnSpLocks noChangeShapeType="1"/>
            </p:cNvCxnSpPr>
            <p:nvPr/>
          </p:nvCxnSpPr>
          <p:spPr bwMode="auto">
            <a:xfrm rot="5400000">
              <a:off x="6210300" y="3581400"/>
              <a:ext cx="228600" cy="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597" name="TextBox 47"/>
            <p:cNvSpPr txBox="1">
              <a:spLocks noChangeArrowheads="1"/>
            </p:cNvSpPr>
            <p:nvPr/>
          </p:nvSpPr>
          <p:spPr bwMode="auto">
            <a:xfrm>
              <a:off x="6611938" y="4352925"/>
              <a:ext cx="2952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598" name="TextBox 48"/>
            <p:cNvSpPr txBox="1">
              <a:spLocks noChangeArrowheads="1"/>
            </p:cNvSpPr>
            <p:nvPr/>
          </p:nvSpPr>
          <p:spPr bwMode="auto">
            <a:xfrm>
              <a:off x="8335963" y="2990850"/>
              <a:ext cx="2952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4599" name="Straight Connector 52"/>
            <p:cNvCxnSpPr>
              <a:cxnSpLocks noChangeShapeType="1"/>
            </p:cNvCxnSpPr>
            <p:nvPr/>
          </p:nvCxnSpPr>
          <p:spPr bwMode="auto">
            <a:xfrm rot="16200000" flipH="1">
              <a:off x="7277100" y="4324350"/>
              <a:ext cx="219075" cy="142875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00" name="Straight Connector 54"/>
            <p:cNvCxnSpPr>
              <a:cxnSpLocks noChangeShapeType="1"/>
            </p:cNvCxnSpPr>
            <p:nvPr/>
          </p:nvCxnSpPr>
          <p:spPr bwMode="auto">
            <a:xfrm rot="5400000">
              <a:off x="6624637" y="4805363"/>
              <a:ext cx="257175" cy="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01" name="Straight Connector 55"/>
            <p:cNvCxnSpPr>
              <a:cxnSpLocks noChangeShapeType="1"/>
            </p:cNvCxnSpPr>
            <p:nvPr/>
          </p:nvCxnSpPr>
          <p:spPr bwMode="auto">
            <a:xfrm rot="5400000">
              <a:off x="8339137" y="3424238"/>
              <a:ext cx="257175" cy="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02" name="TextBox 58"/>
            <p:cNvSpPr txBox="1">
              <a:spLocks noChangeArrowheads="1"/>
            </p:cNvSpPr>
            <p:nvPr/>
          </p:nvSpPr>
          <p:spPr bwMode="auto">
            <a:xfrm>
              <a:off x="8148638" y="3524250"/>
              <a:ext cx="6715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scan(G)</a:t>
              </a:r>
            </a:p>
          </p:txBody>
        </p:sp>
        <p:cxnSp>
          <p:nvCxnSpPr>
            <p:cNvPr id="24603" name="Straight Connector 60"/>
            <p:cNvCxnSpPr>
              <a:cxnSpLocks noChangeShapeType="1"/>
            </p:cNvCxnSpPr>
            <p:nvPr/>
          </p:nvCxnSpPr>
          <p:spPr bwMode="auto">
            <a:xfrm rot="5400000">
              <a:off x="6986587" y="3452813"/>
              <a:ext cx="238125" cy="15240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04" name="Straight Connector 61"/>
            <p:cNvCxnSpPr>
              <a:cxnSpLocks noChangeShapeType="1"/>
            </p:cNvCxnSpPr>
            <p:nvPr/>
          </p:nvCxnSpPr>
          <p:spPr bwMode="auto">
            <a:xfrm rot="5400000">
              <a:off x="7853362" y="4452938"/>
              <a:ext cx="257175" cy="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05" name="TextBox 62"/>
            <p:cNvSpPr txBox="1">
              <a:spLocks noChangeArrowheads="1"/>
            </p:cNvSpPr>
            <p:nvPr/>
          </p:nvSpPr>
          <p:spPr bwMode="auto">
            <a:xfrm>
              <a:off x="7416800" y="3076575"/>
              <a:ext cx="7620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scan(F)</a:t>
              </a:r>
            </a:p>
          </p:txBody>
        </p:sp>
        <p:sp>
          <p:nvSpPr>
            <p:cNvPr id="24606" name="TextBox 63"/>
            <p:cNvSpPr txBox="1">
              <a:spLocks noChangeArrowheads="1"/>
            </p:cNvSpPr>
            <p:nvPr/>
          </p:nvSpPr>
          <p:spPr bwMode="auto">
            <a:xfrm>
              <a:off x="7727950" y="4562475"/>
              <a:ext cx="6556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scan(E)</a:t>
              </a:r>
            </a:p>
          </p:txBody>
        </p:sp>
        <p:sp>
          <p:nvSpPr>
            <p:cNvPr id="24607" name="TextBox 64"/>
            <p:cNvSpPr txBox="1">
              <a:spLocks noChangeArrowheads="1"/>
            </p:cNvSpPr>
            <p:nvPr/>
          </p:nvSpPr>
          <p:spPr bwMode="auto">
            <a:xfrm>
              <a:off x="7072313" y="4410075"/>
              <a:ext cx="6715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scan(D)</a:t>
              </a:r>
            </a:p>
          </p:txBody>
        </p:sp>
        <p:sp>
          <p:nvSpPr>
            <p:cNvPr id="24608" name="TextBox 65"/>
            <p:cNvSpPr txBox="1">
              <a:spLocks noChangeArrowheads="1"/>
            </p:cNvSpPr>
            <p:nvPr/>
          </p:nvSpPr>
          <p:spPr bwMode="auto">
            <a:xfrm>
              <a:off x="6427788" y="4876800"/>
              <a:ext cx="66516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scan(C)</a:t>
              </a:r>
            </a:p>
          </p:txBody>
        </p:sp>
        <p:sp>
          <p:nvSpPr>
            <p:cNvPr id="24609" name="TextBox 66"/>
            <p:cNvSpPr txBox="1">
              <a:spLocks noChangeArrowheads="1"/>
            </p:cNvSpPr>
            <p:nvPr/>
          </p:nvSpPr>
          <p:spPr bwMode="auto">
            <a:xfrm>
              <a:off x="6723063" y="3571875"/>
              <a:ext cx="66516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scan(B)</a:t>
              </a:r>
            </a:p>
          </p:txBody>
        </p:sp>
        <p:sp>
          <p:nvSpPr>
            <p:cNvPr id="24610" name="TextBox 67"/>
            <p:cNvSpPr txBox="1">
              <a:spLocks noChangeArrowheads="1"/>
            </p:cNvSpPr>
            <p:nvPr/>
          </p:nvSpPr>
          <p:spPr bwMode="auto">
            <a:xfrm>
              <a:off x="5957888" y="3667125"/>
              <a:ext cx="6715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scan(A)</a:t>
              </a:r>
            </a:p>
          </p:txBody>
        </p:sp>
        <p:cxnSp>
          <p:nvCxnSpPr>
            <p:cNvPr id="24611" name="Straight Connector 37"/>
            <p:cNvCxnSpPr>
              <a:cxnSpLocks noChangeShapeType="1"/>
            </p:cNvCxnSpPr>
            <p:nvPr/>
          </p:nvCxnSpPr>
          <p:spPr bwMode="auto">
            <a:xfrm rot="5400000">
              <a:off x="6448425" y="2894013"/>
              <a:ext cx="369888" cy="315912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12" name="Straight Connector 39"/>
            <p:cNvCxnSpPr>
              <a:cxnSpLocks noChangeShapeType="1"/>
            </p:cNvCxnSpPr>
            <p:nvPr/>
          </p:nvCxnSpPr>
          <p:spPr bwMode="auto">
            <a:xfrm rot="10800000" flipV="1">
              <a:off x="6845300" y="4305300"/>
              <a:ext cx="279400" cy="15240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13" name="Straight Connector 41"/>
            <p:cNvCxnSpPr>
              <a:cxnSpLocks noChangeShapeType="1"/>
            </p:cNvCxnSpPr>
            <p:nvPr/>
          </p:nvCxnSpPr>
          <p:spPr bwMode="auto">
            <a:xfrm>
              <a:off x="8124825" y="2876550"/>
              <a:ext cx="301625" cy="20955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14" name="Oval 37"/>
            <p:cNvSpPr>
              <a:spLocks noChangeArrowheads="1"/>
            </p:cNvSpPr>
            <p:nvPr/>
          </p:nvSpPr>
          <p:spPr bwMode="auto">
            <a:xfrm>
              <a:off x="6000750" y="3200400"/>
              <a:ext cx="561975" cy="876300"/>
            </a:xfrm>
            <a:prstGeom prst="ellips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4615" name="Oval 37"/>
            <p:cNvSpPr>
              <a:spLocks noChangeArrowheads="1"/>
            </p:cNvSpPr>
            <p:nvPr/>
          </p:nvSpPr>
          <p:spPr bwMode="auto">
            <a:xfrm>
              <a:off x="6477000" y="4448175"/>
              <a:ext cx="561975" cy="876300"/>
            </a:xfrm>
            <a:prstGeom prst="ellips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4616" name="Oval 37"/>
            <p:cNvSpPr>
              <a:spLocks noChangeArrowheads="1"/>
            </p:cNvSpPr>
            <p:nvPr/>
          </p:nvSpPr>
          <p:spPr bwMode="auto">
            <a:xfrm>
              <a:off x="7762875" y="4095750"/>
              <a:ext cx="561975" cy="876300"/>
            </a:xfrm>
            <a:prstGeom prst="ellips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4617" name="Oval 37"/>
            <p:cNvSpPr>
              <a:spLocks noChangeArrowheads="1"/>
            </p:cNvSpPr>
            <p:nvPr/>
          </p:nvSpPr>
          <p:spPr bwMode="auto">
            <a:xfrm>
              <a:off x="8191500" y="3076575"/>
              <a:ext cx="561975" cy="876300"/>
            </a:xfrm>
            <a:prstGeom prst="ellips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4618" name="TextBox 43"/>
            <p:cNvSpPr txBox="1">
              <a:spLocks noChangeArrowheads="1"/>
            </p:cNvSpPr>
            <p:nvPr/>
          </p:nvSpPr>
          <p:spPr bwMode="auto">
            <a:xfrm>
              <a:off x="5691188" y="4743450"/>
              <a:ext cx="8604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index-scan</a:t>
              </a:r>
            </a:p>
          </p:txBody>
        </p:sp>
        <p:sp>
          <p:nvSpPr>
            <p:cNvPr id="24619" name="TextBox 44"/>
            <p:cNvSpPr txBox="1">
              <a:spLocks noChangeArrowheads="1"/>
            </p:cNvSpPr>
            <p:nvPr/>
          </p:nvSpPr>
          <p:spPr bwMode="auto">
            <a:xfrm>
              <a:off x="8283575" y="4391025"/>
              <a:ext cx="8604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index-scan</a:t>
              </a:r>
            </a:p>
          </p:txBody>
        </p:sp>
        <p:sp>
          <p:nvSpPr>
            <p:cNvPr id="24620" name="Rectangle 45"/>
            <p:cNvSpPr>
              <a:spLocks noChangeArrowheads="1"/>
            </p:cNvSpPr>
            <p:nvPr/>
          </p:nvSpPr>
          <p:spPr bwMode="auto">
            <a:xfrm>
              <a:off x="7296150" y="2200275"/>
              <a:ext cx="257175" cy="228600"/>
            </a:xfrm>
            <a:prstGeom prst="rect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4621" name="Rectangle 46"/>
            <p:cNvSpPr>
              <a:spLocks noChangeArrowheads="1"/>
            </p:cNvSpPr>
            <p:nvPr/>
          </p:nvSpPr>
          <p:spPr bwMode="auto">
            <a:xfrm>
              <a:off x="6743700" y="2609850"/>
              <a:ext cx="257175" cy="228600"/>
            </a:xfrm>
            <a:prstGeom prst="rect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4622" name="Rectangle 47"/>
            <p:cNvSpPr>
              <a:spLocks noChangeArrowheads="1"/>
            </p:cNvSpPr>
            <p:nvPr/>
          </p:nvSpPr>
          <p:spPr bwMode="auto">
            <a:xfrm>
              <a:off x="7086600" y="3162300"/>
              <a:ext cx="257175" cy="228600"/>
            </a:xfrm>
            <a:prstGeom prst="rect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4623" name="Rectangle 48"/>
            <p:cNvSpPr>
              <a:spLocks noChangeArrowheads="1"/>
            </p:cNvSpPr>
            <p:nvPr/>
          </p:nvSpPr>
          <p:spPr bwMode="auto">
            <a:xfrm>
              <a:off x="7553325" y="3609975"/>
              <a:ext cx="257175" cy="228600"/>
            </a:xfrm>
            <a:prstGeom prst="rect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4624" name="Rectangle 49"/>
            <p:cNvSpPr>
              <a:spLocks noChangeArrowheads="1"/>
            </p:cNvSpPr>
            <p:nvPr/>
          </p:nvSpPr>
          <p:spPr bwMode="auto">
            <a:xfrm>
              <a:off x="7086600" y="4048125"/>
              <a:ext cx="257175" cy="228600"/>
            </a:xfrm>
            <a:prstGeom prst="rect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4625" name="Rectangle 50"/>
            <p:cNvSpPr>
              <a:spLocks noChangeArrowheads="1"/>
            </p:cNvSpPr>
            <p:nvPr/>
          </p:nvSpPr>
          <p:spPr bwMode="auto">
            <a:xfrm>
              <a:off x="7886700" y="2638425"/>
              <a:ext cx="257175" cy="228600"/>
            </a:xfrm>
            <a:prstGeom prst="rect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solidFill>
                  <a:srgbClr val="FF0000"/>
                </a:solidFill>
              </a:endParaRPr>
            </a:p>
          </p:txBody>
        </p:sp>
        <p:sp>
          <p:nvSpPr>
            <p:cNvPr id="24626" name="TextBox 51"/>
            <p:cNvSpPr txBox="1">
              <a:spLocks noChangeArrowheads="1"/>
            </p:cNvSpPr>
            <p:nvPr/>
          </p:nvSpPr>
          <p:spPr bwMode="auto">
            <a:xfrm>
              <a:off x="6423025" y="2590800"/>
              <a:ext cx="4064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J2P</a:t>
              </a:r>
            </a:p>
          </p:txBody>
        </p:sp>
        <p:sp>
          <p:nvSpPr>
            <p:cNvPr id="24627" name="TextBox 52"/>
            <p:cNvSpPr txBox="1">
              <a:spLocks noChangeArrowheads="1"/>
            </p:cNvSpPr>
            <p:nvPr/>
          </p:nvSpPr>
          <p:spPr bwMode="auto">
            <a:xfrm>
              <a:off x="6765925" y="3143250"/>
              <a:ext cx="4064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J2P</a:t>
              </a:r>
            </a:p>
          </p:txBody>
        </p:sp>
        <p:sp>
          <p:nvSpPr>
            <p:cNvPr id="24628" name="TextBox 53"/>
            <p:cNvSpPr txBox="1">
              <a:spLocks noChangeArrowheads="1"/>
            </p:cNvSpPr>
            <p:nvPr/>
          </p:nvSpPr>
          <p:spPr bwMode="auto">
            <a:xfrm>
              <a:off x="7756525" y="3590925"/>
              <a:ext cx="4064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J1P</a:t>
              </a:r>
            </a:p>
          </p:txBody>
        </p:sp>
        <p:sp>
          <p:nvSpPr>
            <p:cNvPr id="24629" name="TextBox 54"/>
            <p:cNvSpPr txBox="1">
              <a:spLocks noChangeArrowheads="1"/>
            </p:cNvSpPr>
            <p:nvPr/>
          </p:nvSpPr>
          <p:spPr bwMode="auto">
            <a:xfrm>
              <a:off x="6746875" y="4019550"/>
              <a:ext cx="4064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J1P</a:t>
              </a:r>
            </a:p>
          </p:txBody>
        </p:sp>
        <p:sp>
          <p:nvSpPr>
            <p:cNvPr id="24630" name="TextBox 55"/>
            <p:cNvSpPr txBox="1">
              <a:spLocks noChangeArrowheads="1"/>
            </p:cNvSpPr>
            <p:nvPr/>
          </p:nvSpPr>
          <p:spPr bwMode="auto">
            <a:xfrm>
              <a:off x="7015163" y="2171700"/>
              <a:ext cx="3460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CJ</a:t>
              </a:r>
            </a:p>
          </p:txBody>
        </p:sp>
        <p:sp>
          <p:nvSpPr>
            <p:cNvPr id="24631" name="TextBox 56"/>
            <p:cNvSpPr txBox="1">
              <a:spLocks noChangeArrowheads="1"/>
            </p:cNvSpPr>
            <p:nvPr/>
          </p:nvSpPr>
          <p:spPr bwMode="auto">
            <a:xfrm>
              <a:off x="8085138" y="2619375"/>
              <a:ext cx="3968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I1P</a:t>
              </a:r>
            </a:p>
          </p:txBody>
        </p:sp>
        <p:sp>
          <p:nvSpPr>
            <p:cNvPr id="24632" name="Freeform 62"/>
            <p:cNvSpPr>
              <a:spLocks/>
            </p:cNvSpPr>
            <p:nvPr/>
          </p:nvSpPr>
          <p:spPr bwMode="auto">
            <a:xfrm>
              <a:off x="5619750" y="3495675"/>
              <a:ext cx="3457575" cy="1943100"/>
            </a:xfrm>
            <a:custGeom>
              <a:avLst/>
              <a:gdLst>
                <a:gd name="T0" fmla="*/ 0 w 3457575"/>
                <a:gd name="T1" fmla="*/ 1428750 h 1943100"/>
                <a:gd name="T2" fmla="*/ 361950 w 3457575"/>
                <a:gd name="T3" fmla="*/ 952500 h 1943100"/>
                <a:gd name="T4" fmla="*/ 1238258 w 3457575"/>
                <a:gd name="T5" fmla="*/ 485775 h 1943100"/>
                <a:gd name="T6" fmla="*/ 1771658 w 3457575"/>
                <a:gd name="T7" fmla="*/ 390525 h 1943100"/>
                <a:gd name="T8" fmla="*/ 1838333 w 3457575"/>
                <a:gd name="T9" fmla="*/ 104775 h 1943100"/>
                <a:gd name="T10" fmla="*/ 2152651 w 3457575"/>
                <a:gd name="T11" fmla="*/ 0 h 1943100"/>
                <a:gd name="T12" fmla="*/ 2438401 w 3457575"/>
                <a:gd name="T13" fmla="*/ 38100 h 1943100"/>
                <a:gd name="T14" fmla="*/ 2552701 w 3457575"/>
                <a:gd name="T15" fmla="*/ 295275 h 1943100"/>
                <a:gd name="T16" fmla="*/ 2524125 w 3457575"/>
                <a:gd name="T17" fmla="*/ 504825 h 1943100"/>
                <a:gd name="T18" fmla="*/ 2847975 w 3457575"/>
                <a:gd name="T19" fmla="*/ 876300 h 1943100"/>
                <a:gd name="T20" fmla="*/ 3438525 w 3457575"/>
                <a:gd name="T21" fmla="*/ 962025 h 1943100"/>
                <a:gd name="T22" fmla="*/ 3457575 w 3457575"/>
                <a:gd name="T23" fmla="*/ 1143000 h 1943100"/>
                <a:gd name="T24" fmla="*/ 2771775 w 3457575"/>
                <a:gd name="T25" fmla="*/ 1238250 h 1943100"/>
                <a:gd name="T26" fmla="*/ 2552701 w 3457575"/>
                <a:gd name="T27" fmla="*/ 1581150 h 1943100"/>
                <a:gd name="T28" fmla="*/ 2257425 w 3457575"/>
                <a:gd name="T29" fmla="*/ 1600200 h 1943100"/>
                <a:gd name="T30" fmla="*/ 1981208 w 3457575"/>
                <a:gd name="T31" fmla="*/ 1314450 h 1943100"/>
                <a:gd name="T32" fmla="*/ 1562108 w 3457575"/>
                <a:gd name="T33" fmla="*/ 1333500 h 1943100"/>
                <a:gd name="T34" fmla="*/ 1495433 w 3457575"/>
                <a:gd name="T35" fmla="*/ 1762125 h 1943100"/>
                <a:gd name="T36" fmla="*/ 1228733 w 3457575"/>
                <a:gd name="T37" fmla="*/ 1943100 h 1943100"/>
                <a:gd name="T38" fmla="*/ 685800 w 3457575"/>
                <a:gd name="T39" fmla="*/ 1838325 h 1943100"/>
                <a:gd name="T40" fmla="*/ 0 w 3457575"/>
                <a:gd name="T41" fmla="*/ 1428750 h 19431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457575"/>
                <a:gd name="T64" fmla="*/ 0 h 1943100"/>
                <a:gd name="T65" fmla="*/ 3457575 w 3457575"/>
                <a:gd name="T66" fmla="*/ 1943100 h 194310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457575" h="1943100">
                  <a:moveTo>
                    <a:pt x="0" y="1428750"/>
                  </a:moveTo>
                  <a:lnTo>
                    <a:pt x="361950" y="952500"/>
                  </a:lnTo>
                  <a:lnTo>
                    <a:pt x="1238250" y="485775"/>
                  </a:lnTo>
                  <a:lnTo>
                    <a:pt x="1771650" y="390525"/>
                  </a:lnTo>
                  <a:lnTo>
                    <a:pt x="1838325" y="104775"/>
                  </a:lnTo>
                  <a:lnTo>
                    <a:pt x="2152650" y="0"/>
                  </a:lnTo>
                  <a:lnTo>
                    <a:pt x="2438400" y="38100"/>
                  </a:lnTo>
                  <a:lnTo>
                    <a:pt x="2552700" y="295275"/>
                  </a:lnTo>
                  <a:lnTo>
                    <a:pt x="2524125" y="504825"/>
                  </a:lnTo>
                  <a:lnTo>
                    <a:pt x="2847975" y="876300"/>
                  </a:lnTo>
                  <a:lnTo>
                    <a:pt x="3438525" y="962025"/>
                  </a:lnTo>
                  <a:lnTo>
                    <a:pt x="3457575" y="1143000"/>
                  </a:lnTo>
                  <a:lnTo>
                    <a:pt x="2771775" y="1238250"/>
                  </a:lnTo>
                  <a:lnTo>
                    <a:pt x="2552700" y="1581150"/>
                  </a:lnTo>
                  <a:lnTo>
                    <a:pt x="2257425" y="1600200"/>
                  </a:lnTo>
                  <a:lnTo>
                    <a:pt x="1981200" y="1314450"/>
                  </a:lnTo>
                  <a:lnTo>
                    <a:pt x="1562100" y="1333500"/>
                  </a:lnTo>
                  <a:lnTo>
                    <a:pt x="1495425" y="1762125"/>
                  </a:lnTo>
                  <a:lnTo>
                    <a:pt x="1228725" y="1943100"/>
                  </a:lnTo>
                  <a:lnTo>
                    <a:pt x="685800" y="1838325"/>
                  </a:lnTo>
                  <a:lnTo>
                    <a:pt x="0" y="1428750"/>
                  </a:lnTo>
                  <a:close/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3" name="Freeform 63"/>
            <p:cNvSpPr>
              <a:spLocks/>
            </p:cNvSpPr>
            <p:nvPr/>
          </p:nvSpPr>
          <p:spPr bwMode="auto">
            <a:xfrm>
              <a:off x="5915025" y="2057400"/>
              <a:ext cx="1752600" cy="2085975"/>
            </a:xfrm>
            <a:custGeom>
              <a:avLst/>
              <a:gdLst>
                <a:gd name="T0" fmla="*/ 1562100 w 1752600"/>
                <a:gd name="T1" fmla="*/ 0 h 2085975"/>
                <a:gd name="T2" fmla="*/ 1133475 w 1752600"/>
                <a:gd name="T3" fmla="*/ 38100 h 2085975"/>
                <a:gd name="T4" fmla="*/ 781050 w 1752600"/>
                <a:gd name="T5" fmla="*/ 352425 h 2085975"/>
                <a:gd name="T6" fmla="*/ 95250 w 1752600"/>
                <a:gd name="T7" fmla="*/ 1123950 h 2085975"/>
                <a:gd name="T8" fmla="*/ 0 w 1752600"/>
                <a:gd name="T9" fmla="*/ 1733550 h 2085975"/>
                <a:gd name="T10" fmla="*/ 228600 w 1752600"/>
                <a:gd name="T11" fmla="*/ 2085975 h 2085975"/>
                <a:gd name="T12" fmla="*/ 600075 w 1752600"/>
                <a:gd name="T13" fmla="*/ 2028825 h 2085975"/>
                <a:gd name="T14" fmla="*/ 828675 w 1752600"/>
                <a:gd name="T15" fmla="*/ 1752600 h 2085975"/>
                <a:gd name="T16" fmla="*/ 1209675 w 1752600"/>
                <a:gd name="T17" fmla="*/ 1762125 h 2085975"/>
                <a:gd name="T18" fmla="*/ 1390650 w 1752600"/>
                <a:gd name="T19" fmla="*/ 1762125 h 2085975"/>
                <a:gd name="T20" fmla="*/ 1485900 w 1752600"/>
                <a:gd name="T21" fmla="*/ 1562100 h 2085975"/>
                <a:gd name="T22" fmla="*/ 1562100 w 1752600"/>
                <a:gd name="T23" fmla="*/ 1200150 h 2085975"/>
                <a:gd name="T24" fmla="*/ 1495425 w 1752600"/>
                <a:gd name="T25" fmla="*/ 752475 h 2085975"/>
                <a:gd name="T26" fmla="*/ 1752600 w 1752600"/>
                <a:gd name="T27" fmla="*/ 361950 h 2085975"/>
                <a:gd name="T28" fmla="*/ 1714500 w 1752600"/>
                <a:gd name="T29" fmla="*/ 66675 h 2085975"/>
                <a:gd name="T30" fmla="*/ 1562100 w 1752600"/>
                <a:gd name="T31" fmla="*/ 0 h 208597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752600"/>
                <a:gd name="T49" fmla="*/ 0 h 2085975"/>
                <a:gd name="T50" fmla="*/ 1752600 w 1752600"/>
                <a:gd name="T51" fmla="*/ 2085975 h 208597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752600" h="2085975">
                  <a:moveTo>
                    <a:pt x="1562100" y="0"/>
                  </a:moveTo>
                  <a:lnTo>
                    <a:pt x="1133475" y="38100"/>
                  </a:lnTo>
                  <a:lnTo>
                    <a:pt x="781050" y="352425"/>
                  </a:lnTo>
                  <a:lnTo>
                    <a:pt x="95250" y="1123950"/>
                  </a:lnTo>
                  <a:lnTo>
                    <a:pt x="0" y="1733550"/>
                  </a:lnTo>
                  <a:lnTo>
                    <a:pt x="228600" y="2085975"/>
                  </a:lnTo>
                  <a:lnTo>
                    <a:pt x="600075" y="2028825"/>
                  </a:lnTo>
                  <a:lnTo>
                    <a:pt x="828675" y="1752600"/>
                  </a:lnTo>
                  <a:lnTo>
                    <a:pt x="1209675" y="1762125"/>
                  </a:lnTo>
                  <a:lnTo>
                    <a:pt x="1390650" y="1762125"/>
                  </a:lnTo>
                  <a:lnTo>
                    <a:pt x="1485900" y="1562100"/>
                  </a:lnTo>
                  <a:lnTo>
                    <a:pt x="1562100" y="1200150"/>
                  </a:lnTo>
                  <a:lnTo>
                    <a:pt x="1495425" y="752475"/>
                  </a:lnTo>
                  <a:lnTo>
                    <a:pt x="1752600" y="361950"/>
                  </a:lnTo>
                  <a:lnTo>
                    <a:pt x="1714500" y="66675"/>
                  </a:lnTo>
                  <a:lnTo>
                    <a:pt x="1562100" y="0"/>
                  </a:lnTo>
                  <a:close/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4" name="Freeform 64"/>
            <p:cNvSpPr>
              <a:spLocks/>
            </p:cNvSpPr>
            <p:nvPr/>
          </p:nvSpPr>
          <p:spPr bwMode="auto">
            <a:xfrm>
              <a:off x="7581900" y="2543175"/>
              <a:ext cx="1285875" cy="1504950"/>
            </a:xfrm>
            <a:custGeom>
              <a:avLst/>
              <a:gdLst>
                <a:gd name="T0" fmla="*/ 590550 w 1285875"/>
                <a:gd name="T1" fmla="*/ 0 h 1504950"/>
                <a:gd name="T2" fmla="*/ 285750 w 1285875"/>
                <a:gd name="T3" fmla="*/ 9525 h 1504950"/>
                <a:gd name="T4" fmla="*/ 47625 w 1285875"/>
                <a:gd name="T5" fmla="*/ 361950 h 1504950"/>
                <a:gd name="T6" fmla="*/ 0 w 1285875"/>
                <a:gd name="T7" fmla="*/ 581025 h 1504950"/>
                <a:gd name="T8" fmla="*/ 19050 w 1285875"/>
                <a:gd name="T9" fmla="*/ 828675 h 1504950"/>
                <a:gd name="T10" fmla="*/ 466725 w 1285875"/>
                <a:gd name="T11" fmla="*/ 828675 h 1504950"/>
                <a:gd name="T12" fmla="*/ 561975 w 1285875"/>
                <a:gd name="T13" fmla="*/ 828675 h 1504950"/>
                <a:gd name="T14" fmla="*/ 590550 w 1285875"/>
                <a:gd name="T15" fmla="*/ 1085850 h 1504950"/>
                <a:gd name="T16" fmla="*/ 657225 w 1285875"/>
                <a:gd name="T17" fmla="*/ 1304925 h 1504950"/>
                <a:gd name="T18" fmla="*/ 828675 w 1285875"/>
                <a:gd name="T19" fmla="*/ 1504950 h 1504950"/>
                <a:gd name="T20" fmla="*/ 1076325 w 1285875"/>
                <a:gd name="T21" fmla="*/ 1476375 h 1504950"/>
                <a:gd name="T22" fmla="*/ 1285875 w 1285875"/>
                <a:gd name="T23" fmla="*/ 1143000 h 1504950"/>
                <a:gd name="T24" fmla="*/ 1238250 w 1285875"/>
                <a:gd name="T25" fmla="*/ 657225 h 1504950"/>
                <a:gd name="T26" fmla="*/ 1085850 w 1285875"/>
                <a:gd name="T27" fmla="*/ 390525 h 1504950"/>
                <a:gd name="T28" fmla="*/ 885825 w 1285875"/>
                <a:gd name="T29" fmla="*/ 104775 h 1504950"/>
                <a:gd name="T30" fmla="*/ 590550 w 1285875"/>
                <a:gd name="T31" fmla="*/ 0 h 150495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285875"/>
                <a:gd name="T49" fmla="*/ 0 h 1504950"/>
                <a:gd name="T50" fmla="*/ 1285875 w 1285875"/>
                <a:gd name="T51" fmla="*/ 1504950 h 150495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285875" h="1504950">
                  <a:moveTo>
                    <a:pt x="590550" y="0"/>
                  </a:moveTo>
                  <a:lnTo>
                    <a:pt x="285750" y="9525"/>
                  </a:lnTo>
                  <a:lnTo>
                    <a:pt x="47625" y="361950"/>
                  </a:lnTo>
                  <a:lnTo>
                    <a:pt x="0" y="581025"/>
                  </a:lnTo>
                  <a:lnTo>
                    <a:pt x="19050" y="828675"/>
                  </a:lnTo>
                  <a:lnTo>
                    <a:pt x="466725" y="828675"/>
                  </a:lnTo>
                  <a:lnTo>
                    <a:pt x="561975" y="828675"/>
                  </a:lnTo>
                  <a:lnTo>
                    <a:pt x="590550" y="1085850"/>
                  </a:lnTo>
                  <a:lnTo>
                    <a:pt x="657225" y="1304925"/>
                  </a:lnTo>
                  <a:lnTo>
                    <a:pt x="828675" y="1504950"/>
                  </a:lnTo>
                  <a:lnTo>
                    <a:pt x="1076325" y="1476375"/>
                  </a:lnTo>
                  <a:lnTo>
                    <a:pt x="1285875" y="1143000"/>
                  </a:lnTo>
                  <a:lnTo>
                    <a:pt x="1238250" y="657225"/>
                  </a:lnTo>
                  <a:lnTo>
                    <a:pt x="1085850" y="390525"/>
                  </a:lnTo>
                  <a:lnTo>
                    <a:pt x="885825" y="104775"/>
                  </a:lnTo>
                  <a:lnTo>
                    <a:pt x="590550" y="0"/>
                  </a:lnTo>
                  <a:close/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Right Arrow 1"/>
          <p:cNvSpPr/>
          <p:nvPr/>
        </p:nvSpPr>
        <p:spPr>
          <a:xfrm>
            <a:off x="3908425" y="3487738"/>
            <a:ext cx="646113" cy="352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0289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6A2159D-6C76-443A-9609-0FFB7C4D969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3" name="TextBox 1"/>
          <p:cNvSpPr txBox="1">
            <a:spLocks noChangeArrowheads="1"/>
          </p:cNvSpPr>
          <p:nvPr/>
        </p:nvSpPr>
        <p:spPr bwMode="auto">
          <a:xfrm>
            <a:off x="658813" y="512763"/>
            <a:ext cx="7513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requiring (almost) no 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33032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605" name="Group 3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6" name="Rectangle 5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607" name="TextBox 5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5608" name="Group 6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560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561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561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561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561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2561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561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561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9670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55750"/>
            <a:ext cx="7858125" cy="4751388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Tuple-based operations: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  <a:endParaRPr lang="en-US" altLang="en-US" sz="2800" baseline="-250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62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CAD5BD-7249-4EFF-8CA0-3A44AC0B1E3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8" name="TextBox 1"/>
          <p:cNvSpPr txBox="1">
            <a:spLocks noChangeArrowheads="1"/>
          </p:cNvSpPr>
          <p:nvPr/>
        </p:nvSpPr>
        <p:spPr bwMode="auto">
          <a:xfrm>
            <a:off x="658813" y="512763"/>
            <a:ext cx="7513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requiring (almost) no 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33032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630" name="Group 21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3" name="Rectangle 22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632" name="TextBox 25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6633" name="Group 26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663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663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663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64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664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2663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663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663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9366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555750"/>
            <a:ext cx="7858125" cy="4751388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Tuple-based operations: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  <a:endParaRPr lang="en-US" altLang="en-US" sz="2800" baseline="-250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65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E89166-37F5-4841-BD91-9EB4B4C5D66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2" name="TextBox 1"/>
          <p:cNvSpPr txBox="1">
            <a:spLocks noChangeArrowheads="1"/>
          </p:cNvSpPr>
          <p:nvPr/>
        </p:nvSpPr>
        <p:spPr bwMode="auto">
          <a:xfrm>
            <a:off x="658813" y="512763"/>
            <a:ext cx="7513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requiring (almost) no 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33032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429000" y="4133850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656" name="TextBox 6"/>
          <p:cNvSpPr txBox="1">
            <a:spLocks noChangeArrowheads="1"/>
          </p:cNvSpPr>
          <p:nvPr/>
        </p:nvSpPr>
        <p:spPr bwMode="auto">
          <a:xfrm>
            <a:off x="3857625" y="4081463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grpSp>
        <p:nvGrpSpPr>
          <p:cNvPr id="27657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8" name="Oval 7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>
              <a:stCxn id="8" idx="2"/>
              <a:endCxn id="25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658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76625" y="493395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2465388" y="5072063"/>
            <a:ext cx="1039812" cy="79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1" name="TextBox 20"/>
          <p:cNvSpPr txBox="1">
            <a:spLocks noChangeArrowheads="1"/>
          </p:cNvSpPr>
          <p:nvPr/>
        </p:nvSpPr>
        <p:spPr bwMode="auto">
          <a:xfrm>
            <a:off x="3676650" y="5207000"/>
            <a:ext cx="6985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462338" y="5589588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3676650" y="5219700"/>
            <a:ext cx="0" cy="360363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886200" y="5730875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66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48" name="Rectangle 47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66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766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766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767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767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67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767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2767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767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767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33" name="TextBox 32"/>
          <p:cNvSpPr txBox="1"/>
          <p:nvPr/>
        </p:nvSpPr>
        <p:spPr>
          <a:xfrm>
            <a:off x="1114425" y="2314575"/>
            <a:ext cx="3162300" cy="15700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 to the output</a:t>
            </a:r>
          </a:p>
        </p:txBody>
      </p:sp>
    </p:spTree>
    <p:extLst>
      <p:ext uri="{BB962C8B-B14F-4D97-AF65-F5344CB8AC3E}">
        <p14:creationId xmlns:p14="http://schemas.microsoft.com/office/powerpoint/2010/main" val="40089078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555750"/>
            <a:ext cx="7858125" cy="4751388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Tuple-based operations: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  <a:endParaRPr lang="en-US" altLang="en-US" sz="2800" baseline="-250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69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2968AB-E144-4453-A2C4-19C8E070666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700" name="TextBox 1"/>
          <p:cNvSpPr txBox="1">
            <a:spLocks noChangeArrowheads="1"/>
          </p:cNvSpPr>
          <p:nvPr/>
        </p:nvSpPr>
        <p:spPr bwMode="auto">
          <a:xfrm>
            <a:off x="658813" y="512763"/>
            <a:ext cx="7513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requiring (almost) no 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33032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429000" y="4133850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704" name="TextBox 6"/>
          <p:cNvSpPr txBox="1">
            <a:spLocks noChangeArrowheads="1"/>
          </p:cNvSpPr>
          <p:nvPr/>
        </p:nvSpPr>
        <p:spPr bwMode="auto">
          <a:xfrm>
            <a:off x="3857625" y="4081463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grpSp>
        <p:nvGrpSpPr>
          <p:cNvPr id="29705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8" name="Oval 7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>
              <a:stCxn id="8" idx="2"/>
              <a:endCxn id="25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706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76625" y="493395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2465388" y="5072063"/>
            <a:ext cx="1039812" cy="79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9" name="TextBox 20"/>
          <p:cNvSpPr txBox="1">
            <a:spLocks noChangeArrowheads="1"/>
          </p:cNvSpPr>
          <p:nvPr/>
        </p:nvSpPr>
        <p:spPr bwMode="auto">
          <a:xfrm>
            <a:off x="3676650" y="5207000"/>
            <a:ext cx="6985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462338" y="5589588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3676650" y="5219700"/>
            <a:ext cx="0" cy="360363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886200" y="5730875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3" name="TextBox 23"/>
          <p:cNvSpPr txBox="1">
            <a:spLocks noChangeArrowheads="1"/>
          </p:cNvSpPr>
          <p:nvPr/>
        </p:nvSpPr>
        <p:spPr bwMode="auto">
          <a:xfrm>
            <a:off x="6324600" y="2314575"/>
            <a:ext cx="2095500" cy="354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=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(R), </a:t>
            </a:r>
            <a:r>
              <a:rPr lang="el-GR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table-scan(R):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3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(R,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 + B(S)</a:t>
            </a:r>
          </a:p>
        </p:txBody>
      </p:sp>
      <p:grpSp>
        <p:nvGrpSpPr>
          <p:cNvPr id="2971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48" name="Rectangle 47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716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971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971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972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972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972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972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2972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972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971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34" name="TextBox 33"/>
          <p:cNvSpPr txBox="1"/>
          <p:nvPr/>
        </p:nvSpPr>
        <p:spPr>
          <a:xfrm>
            <a:off x="1114425" y="2314575"/>
            <a:ext cx="3162300" cy="15700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 to the output</a:t>
            </a:r>
          </a:p>
        </p:txBody>
      </p:sp>
    </p:spTree>
    <p:extLst>
      <p:ext uri="{BB962C8B-B14F-4D97-AF65-F5344CB8AC3E}">
        <p14:creationId xmlns:p14="http://schemas.microsoft.com/office/powerpoint/2010/main" val="706109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555750"/>
            <a:ext cx="7858125" cy="4751388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Tuple-based operations: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  <a:endParaRPr lang="en-US" altLang="en-US" sz="2800" baseline="-250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74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6DE3F6-AFA0-4E3C-8BB9-978E52BFF50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8" name="TextBox 1"/>
          <p:cNvSpPr txBox="1">
            <a:spLocks noChangeArrowheads="1"/>
          </p:cNvSpPr>
          <p:nvPr/>
        </p:nvSpPr>
        <p:spPr bwMode="auto">
          <a:xfrm>
            <a:off x="658813" y="512763"/>
            <a:ext cx="7513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requiring (almost) no 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33032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429000" y="4133850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752" name="TextBox 6"/>
          <p:cNvSpPr txBox="1">
            <a:spLocks noChangeArrowheads="1"/>
          </p:cNvSpPr>
          <p:nvPr/>
        </p:nvSpPr>
        <p:spPr bwMode="auto">
          <a:xfrm>
            <a:off x="3857625" y="4081463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grpSp>
        <p:nvGrpSpPr>
          <p:cNvPr id="31753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8" name="Oval 7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>
              <a:stCxn id="8" idx="2"/>
              <a:endCxn id="25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754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76625" y="493395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2465388" y="5072063"/>
            <a:ext cx="1039812" cy="79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7" name="TextBox 20"/>
          <p:cNvSpPr txBox="1">
            <a:spLocks noChangeArrowheads="1"/>
          </p:cNvSpPr>
          <p:nvPr/>
        </p:nvSpPr>
        <p:spPr bwMode="auto">
          <a:xfrm>
            <a:off x="3676650" y="5207000"/>
            <a:ext cx="6985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462338" y="5589588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3676650" y="5219700"/>
            <a:ext cx="0" cy="360363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886200" y="5730875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61" name="TextBox 23"/>
          <p:cNvSpPr txBox="1">
            <a:spLocks noChangeArrowheads="1"/>
          </p:cNvSpPr>
          <p:nvPr/>
        </p:nvSpPr>
        <p:spPr bwMode="auto">
          <a:xfrm>
            <a:off x="6324600" y="2314575"/>
            <a:ext cx="2095500" cy="354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=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(R), </a:t>
            </a:r>
            <a:r>
              <a:rPr lang="el-GR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table-scan(R):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3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(R,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 + B(S)</a:t>
            </a:r>
          </a:p>
        </p:txBody>
      </p:sp>
      <p:grpSp>
        <p:nvGrpSpPr>
          <p:cNvPr id="3176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48" name="Rectangle 47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765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3176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3176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3176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3177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77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3177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3177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3177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3176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2" name="Oval Callout 1"/>
          <p:cNvSpPr/>
          <p:nvPr/>
        </p:nvSpPr>
        <p:spPr>
          <a:xfrm>
            <a:off x="2122488" y="4071938"/>
            <a:ext cx="3371850" cy="1565275"/>
          </a:xfrm>
          <a:prstGeom prst="wedgeEllipseCallout">
            <a:avLst>
              <a:gd name="adj1" fmla="val 99180"/>
              <a:gd name="adj2" fmla="val -48665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defRPr/>
            </a:pPr>
            <a:r>
              <a:rPr lang="el-GR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 can be done with cost B(R)/V(R, A) if R has an index on A. </a:t>
            </a:r>
            <a:endParaRPr lang="en-US" altLang="en-US" sz="1800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14425" y="2314575"/>
            <a:ext cx="3162300" cy="15700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 to the output</a:t>
            </a:r>
          </a:p>
        </p:txBody>
      </p:sp>
    </p:spTree>
    <p:extLst>
      <p:ext uri="{BB962C8B-B14F-4D97-AF65-F5344CB8AC3E}">
        <p14:creationId xmlns:p14="http://schemas.microsoft.com/office/powerpoint/2010/main" val="37601154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555750"/>
            <a:ext cx="7858125" cy="4751388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Tuple-based operations: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  <a:endParaRPr lang="en-US" altLang="en-US" sz="2800" baseline="-250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379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3137B21-8AC7-4757-82D4-38CFE8503B7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6" name="TextBox 1"/>
          <p:cNvSpPr txBox="1">
            <a:spLocks noChangeArrowheads="1"/>
          </p:cNvSpPr>
          <p:nvPr/>
        </p:nvSpPr>
        <p:spPr bwMode="auto">
          <a:xfrm>
            <a:off x="658813" y="512763"/>
            <a:ext cx="7513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requiring (almost) no 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33032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114425" y="2314575"/>
            <a:ext cx="3162300" cy="15700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 to the output</a:t>
            </a:r>
          </a:p>
        </p:txBody>
      </p:sp>
      <p:sp>
        <p:nvSpPr>
          <p:cNvPr id="6" name="Rectangle 5"/>
          <p:cNvSpPr/>
          <p:nvPr/>
        </p:nvSpPr>
        <p:spPr>
          <a:xfrm>
            <a:off x="3429000" y="4133850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800" name="TextBox 6"/>
          <p:cNvSpPr txBox="1">
            <a:spLocks noChangeArrowheads="1"/>
          </p:cNvSpPr>
          <p:nvPr/>
        </p:nvSpPr>
        <p:spPr bwMode="auto">
          <a:xfrm>
            <a:off x="3857625" y="4081463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grpSp>
        <p:nvGrpSpPr>
          <p:cNvPr id="33801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8" name="Oval 7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>
              <a:stCxn id="8" idx="2"/>
              <a:endCxn id="25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802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76625" y="493395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2465388" y="5072063"/>
            <a:ext cx="1039812" cy="79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5" name="TextBox 20"/>
          <p:cNvSpPr txBox="1">
            <a:spLocks noChangeArrowheads="1"/>
          </p:cNvSpPr>
          <p:nvPr/>
        </p:nvSpPr>
        <p:spPr bwMode="auto">
          <a:xfrm>
            <a:off x="3676650" y="5207000"/>
            <a:ext cx="6985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462338" y="5589588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3676650" y="5219700"/>
            <a:ext cx="0" cy="360363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886200" y="5730875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9" name="TextBox 23"/>
          <p:cNvSpPr txBox="1">
            <a:spLocks noChangeArrowheads="1"/>
          </p:cNvSpPr>
          <p:nvPr/>
        </p:nvSpPr>
        <p:spPr bwMode="auto">
          <a:xfrm>
            <a:off x="6324600" y="2314575"/>
            <a:ext cx="2095500" cy="354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=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(R), 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table-scan(R):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3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(R,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 + B(S)</a:t>
            </a:r>
          </a:p>
        </p:txBody>
      </p:sp>
      <p:grpSp>
        <p:nvGrpSpPr>
          <p:cNvPr id="3381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48" name="Rectangle 47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812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3381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3381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3381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3381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82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3382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3381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3381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3381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0466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944CA6-5227-4E7A-B268-BD609C6E1D1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021C519-B8CF-413B-980C-63CE0622222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584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3" name="Rectangle 22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84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3584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3585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3585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3585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585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3585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3585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3585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3585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97350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3686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5A4A6B-6CA1-4FAB-AD56-CAF10579B70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A0428B4-65AF-4E7E-BCA4-BB822F49A61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687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873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3687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3687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3687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3688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88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3688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3687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3687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3687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746328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3789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6E822F-B21C-49AC-BEEF-822937EC6AF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2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DF70AED-CAA7-435C-81A1-1D37C36E5B6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475" y="1952625"/>
            <a:ext cx="5067300" cy="163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an entire relation R;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R;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other relation S block by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 the results to an output block</a:t>
            </a:r>
          </a:p>
        </p:txBody>
      </p:sp>
      <p:grpSp>
        <p:nvGrpSpPr>
          <p:cNvPr id="3789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89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3789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3790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3790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3790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790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3790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3790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3790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3790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47373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3993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792C8FE-CFE2-46D1-B9A5-859E1B1CDF1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40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7000AB7-9D0B-4FEE-BB59-8E84C07C638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475" y="1952625"/>
            <a:ext cx="5067300" cy="163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an entire relation R;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R;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other relation S block by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 the results to an output block</a:t>
            </a:r>
          </a:p>
        </p:txBody>
      </p:sp>
      <p:grpSp>
        <p:nvGrpSpPr>
          <p:cNvPr id="3994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94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3994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3994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3995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3995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995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3995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3995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3995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3995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2" name="Oval Callout 1"/>
          <p:cNvSpPr/>
          <p:nvPr/>
        </p:nvSpPr>
        <p:spPr>
          <a:xfrm>
            <a:off x="6553200" y="1952625"/>
            <a:ext cx="1876425" cy="974725"/>
          </a:xfrm>
          <a:prstGeom prst="wedgeEllipseCallout">
            <a:avLst>
              <a:gd name="adj1" fmla="val -94437"/>
              <a:gd name="adj2" fmla="val 56637"/>
            </a:avLst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 operation is binary </a:t>
            </a:r>
          </a:p>
        </p:txBody>
      </p:sp>
    </p:spTree>
    <p:extLst>
      <p:ext uri="{BB962C8B-B14F-4D97-AF65-F5344CB8AC3E}">
        <p14:creationId xmlns:p14="http://schemas.microsoft.com/office/powerpoint/2010/main" val="17162242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4198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31D901A-15F8-4085-A501-B583C766E09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9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5C7D6CB-34B5-480A-B3C3-635700C69B0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475" y="1952625"/>
            <a:ext cx="5067300" cy="163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an entire relation R;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R;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other relation S block by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 the results to an output block</a:t>
            </a:r>
          </a:p>
        </p:txBody>
      </p:sp>
      <p:grpSp>
        <p:nvGrpSpPr>
          <p:cNvPr id="4199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004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4200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4200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4200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4201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201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4201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4200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4201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4200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41993" name="TextBox 2"/>
          <p:cNvSpPr txBox="1">
            <a:spLocks noChangeArrowheads="1"/>
          </p:cNvSpPr>
          <p:nvPr/>
        </p:nvSpPr>
        <p:spPr bwMode="auto">
          <a:xfrm>
            <a:off x="649287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1994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23" name="Oval 22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996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41997" name="TextBox 49"/>
          <p:cNvSpPr txBox="1">
            <a:spLocks noChangeArrowheads="1"/>
          </p:cNvSpPr>
          <p:nvPr/>
        </p:nvSpPr>
        <p:spPr bwMode="auto">
          <a:xfrm>
            <a:off x="1993900" y="4730750"/>
            <a:ext cx="374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R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565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4403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BDE8E1B-64D3-4490-94E4-D9D882E3C08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6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F994BBC-677E-4276-97DE-B5EECD6C581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475" y="1952625"/>
            <a:ext cx="5067300" cy="163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an entire relation R;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R;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other relation S block by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 the results to an output block</a:t>
            </a:r>
          </a:p>
        </p:txBody>
      </p:sp>
      <p:grpSp>
        <p:nvGrpSpPr>
          <p:cNvPr id="4404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055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4405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4405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4405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4406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406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4406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4406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4406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4405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44041" name="TextBox 2"/>
          <p:cNvSpPr txBox="1">
            <a:spLocks noChangeArrowheads="1"/>
          </p:cNvSpPr>
          <p:nvPr/>
        </p:nvSpPr>
        <p:spPr bwMode="auto">
          <a:xfrm>
            <a:off x="649287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4042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23" name="Oval 22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044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44045" name="TextBox 49"/>
          <p:cNvSpPr txBox="1">
            <a:spLocks noChangeArrowheads="1"/>
          </p:cNvSpPr>
          <p:nvPr/>
        </p:nvSpPr>
        <p:spPr bwMode="auto">
          <a:xfrm>
            <a:off x="1993900" y="4730750"/>
            <a:ext cx="374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R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R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2455863" y="4999038"/>
            <a:ext cx="542925" cy="31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46471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46083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EAEEB4-1453-44CB-AC8A-F67B16109F4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4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86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D66414E-5CFC-43F5-9516-2F01B5A91E9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475" y="1952625"/>
            <a:ext cx="5067300" cy="163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an entire relation R;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R;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other relation S block by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 the results to an output block</a:t>
            </a:r>
          </a:p>
        </p:txBody>
      </p:sp>
      <p:grpSp>
        <p:nvGrpSpPr>
          <p:cNvPr id="4608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61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4610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4610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4611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4611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611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4611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4611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4611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4611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46089" name="TextBox 2"/>
          <p:cNvSpPr txBox="1">
            <a:spLocks noChangeArrowheads="1"/>
          </p:cNvSpPr>
          <p:nvPr/>
        </p:nvSpPr>
        <p:spPr bwMode="auto">
          <a:xfrm>
            <a:off x="649287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6090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23" name="Oval 22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092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46093" name="TextBox 49"/>
          <p:cNvSpPr txBox="1">
            <a:spLocks noChangeArrowheads="1"/>
          </p:cNvSpPr>
          <p:nvPr/>
        </p:nvSpPr>
        <p:spPr bwMode="auto">
          <a:xfrm>
            <a:off x="1993900" y="4730750"/>
            <a:ext cx="374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R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R</a:t>
            </a:r>
          </a:p>
        </p:txBody>
      </p:sp>
      <p:sp>
        <p:nvSpPr>
          <p:cNvPr id="46097" name="TextBox 20"/>
          <p:cNvSpPr txBox="1">
            <a:spLocks noChangeArrowheads="1"/>
          </p:cNvSpPr>
          <p:nvPr/>
        </p:nvSpPr>
        <p:spPr bwMode="auto">
          <a:xfrm>
            <a:off x="3705225" y="5470525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02175" y="5540375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5126038" y="567213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2455863" y="4999038"/>
            <a:ext cx="542925" cy="31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4424363" y="5659438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3170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4813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D29535-3558-44F7-AB1C-BF8382ED6EB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2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FBCC443-D499-4C1C-9F40-C2B91002581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475" y="1952625"/>
            <a:ext cx="5067300" cy="163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an entire relation R;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R;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other relation S block by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 the results to an output block</a:t>
            </a:r>
          </a:p>
        </p:txBody>
      </p:sp>
      <p:grpSp>
        <p:nvGrpSpPr>
          <p:cNvPr id="4813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8156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4815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4815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4816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4816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816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4816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4816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4816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4815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48137" name="TextBox 2"/>
          <p:cNvSpPr txBox="1">
            <a:spLocks noChangeArrowheads="1"/>
          </p:cNvSpPr>
          <p:nvPr/>
        </p:nvSpPr>
        <p:spPr bwMode="auto">
          <a:xfrm>
            <a:off x="649287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8138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23" name="Oval 22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8140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48141" name="TextBox 49"/>
          <p:cNvSpPr txBox="1">
            <a:spLocks noChangeArrowheads="1"/>
          </p:cNvSpPr>
          <p:nvPr/>
        </p:nvSpPr>
        <p:spPr bwMode="auto">
          <a:xfrm>
            <a:off x="1993900" y="4730750"/>
            <a:ext cx="374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R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R</a:t>
            </a:r>
          </a:p>
        </p:txBody>
      </p:sp>
      <p:sp>
        <p:nvSpPr>
          <p:cNvPr id="48145" name="TextBox 20"/>
          <p:cNvSpPr txBox="1">
            <a:spLocks noChangeArrowheads="1"/>
          </p:cNvSpPr>
          <p:nvPr/>
        </p:nvSpPr>
        <p:spPr bwMode="auto">
          <a:xfrm>
            <a:off x="3705225" y="5470525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02175" y="5540375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5126038" y="567213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2455863" y="4999038"/>
            <a:ext cx="542925" cy="31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4424363" y="5659438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50" name="TextBox 23"/>
          <p:cNvSpPr txBox="1">
            <a:spLocks noChangeArrowheads="1"/>
          </p:cNvSpPr>
          <p:nvPr/>
        </p:nvSpPr>
        <p:spPr bwMode="auto">
          <a:xfrm>
            <a:off x="6615113" y="2992438"/>
            <a:ext cx="2109787" cy="1878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</p:txBody>
      </p:sp>
    </p:spTree>
    <p:extLst>
      <p:ext uri="{BB962C8B-B14F-4D97-AF65-F5344CB8AC3E}">
        <p14:creationId xmlns:p14="http://schemas.microsoft.com/office/powerpoint/2010/main" val="27042013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5017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87B288-37FC-43BE-96CE-5627557F3C8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80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8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EAB1C86-C534-43CA-AD3B-C016A5FA5CF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475" y="1952625"/>
            <a:ext cx="5067300" cy="163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an entire relation R;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R;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other relation S block by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 the results to an output block</a:t>
            </a:r>
          </a:p>
        </p:txBody>
      </p:sp>
      <p:grpSp>
        <p:nvGrpSpPr>
          <p:cNvPr id="5018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0205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5020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5020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5020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5021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021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5021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5021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5021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5020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0185" name="TextBox 2"/>
          <p:cNvSpPr txBox="1">
            <a:spLocks noChangeArrowheads="1"/>
          </p:cNvSpPr>
          <p:nvPr/>
        </p:nvSpPr>
        <p:spPr bwMode="auto">
          <a:xfrm>
            <a:off x="649287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186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23" name="Oval 22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0188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50189" name="TextBox 49"/>
          <p:cNvSpPr txBox="1">
            <a:spLocks noChangeArrowheads="1"/>
          </p:cNvSpPr>
          <p:nvPr/>
        </p:nvSpPr>
        <p:spPr bwMode="auto">
          <a:xfrm>
            <a:off x="1993900" y="4730750"/>
            <a:ext cx="374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R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R</a:t>
            </a:r>
          </a:p>
        </p:txBody>
      </p:sp>
      <p:sp>
        <p:nvSpPr>
          <p:cNvPr id="50193" name="TextBox 20"/>
          <p:cNvSpPr txBox="1">
            <a:spLocks noChangeArrowheads="1"/>
          </p:cNvSpPr>
          <p:nvPr/>
        </p:nvSpPr>
        <p:spPr bwMode="auto">
          <a:xfrm>
            <a:off x="3705225" y="5470525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02175" y="5540375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5126038" y="567213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2455863" y="4999038"/>
            <a:ext cx="542925" cy="31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4424363" y="5659438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Callout 1"/>
          <p:cNvSpPr/>
          <p:nvPr/>
        </p:nvSpPr>
        <p:spPr>
          <a:xfrm>
            <a:off x="5880100" y="5621338"/>
            <a:ext cx="2286000" cy="1144587"/>
          </a:xfrm>
          <a:prstGeom prst="wedgeEllipseCallout">
            <a:avLst>
              <a:gd name="adj1" fmla="val -111667"/>
              <a:gd name="adj2" fmla="val -5157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efficient main memory algorithms </a:t>
            </a:r>
          </a:p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(e.g., sort R)</a:t>
            </a:r>
          </a:p>
        </p:txBody>
      </p:sp>
      <p:sp>
        <p:nvSpPr>
          <p:cNvPr id="50199" name="TextBox 23"/>
          <p:cNvSpPr txBox="1">
            <a:spLocks noChangeArrowheads="1"/>
          </p:cNvSpPr>
          <p:nvPr/>
        </p:nvSpPr>
        <p:spPr bwMode="auto">
          <a:xfrm>
            <a:off x="6615113" y="2992438"/>
            <a:ext cx="2109787" cy="1878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</p:txBody>
      </p:sp>
    </p:spTree>
    <p:extLst>
      <p:ext uri="{BB962C8B-B14F-4D97-AF65-F5344CB8AC3E}">
        <p14:creationId xmlns:p14="http://schemas.microsoft.com/office/powerpoint/2010/main" val="32289086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5222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237538-A412-4BD4-9DA6-1668EF436F1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2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3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CE1B6FB-1A8A-41C7-81F8-22142E55CD6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5925" y="1952625"/>
            <a:ext cx="5403850" cy="163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an entire relation R;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R;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the other relation S block by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 the results to an output block</a:t>
            </a:r>
          </a:p>
        </p:txBody>
      </p:sp>
      <p:grpSp>
        <p:nvGrpSpPr>
          <p:cNvPr id="5223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5224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5224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5224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5225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225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5225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5224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5224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5224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2233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52237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52238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52239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52240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52241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31694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5427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594509-A9DA-4374-8FD9-4C79872D31B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6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7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A82C1AA-AEBC-4101-92F7-DFC09890A0C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4279" name="TextBox 7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grpSp>
        <p:nvGrpSpPr>
          <p:cNvPr id="5428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5430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5430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5430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5430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430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5431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5430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5430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5430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4281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54285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54296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54297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54298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54299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54286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287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289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</p:spTree>
    <p:extLst>
      <p:ext uri="{BB962C8B-B14F-4D97-AF65-F5344CB8AC3E}">
        <p14:creationId xmlns:p14="http://schemas.microsoft.com/office/powerpoint/2010/main" val="28952839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56323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DC2D72-CDE2-4496-802A-E7D80E9EEC0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24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26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E8DC164-FC73-4961-9D97-5FB198C16DC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6327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5635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5635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5635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5635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635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5636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5635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5635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5635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6328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56332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56346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56347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56348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56349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56333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334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336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>
            <a:stCxn id="6" idx="3"/>
            <a:endCxn id="57" idx="1"/>
          </p:cNvCxnSpPr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41" name="TextBox 58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16066044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5837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B0BADF7-3535-4218-BE29-D455DEA56D8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72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37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EB5C0F3-A1D2-4F84-90A1-34363E2F7DE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837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5840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5840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5840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5840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840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5841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5840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5840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5840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8376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58380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58396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58397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58398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58399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58381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382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384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391" name="TextBox 63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41551309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6041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D88AC0-0A65-493E-80C3-B0606FA2274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0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2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57BD4CD-90D8-4579-85D0-54E631810A4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0423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6045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6045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6045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046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046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6046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6046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6046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6045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60424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60428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60450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0451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0452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60453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60429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430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0432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39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45" name="TextBox 68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1892404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6246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38EB42-87CC-4D03-B646-3368D869C59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6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7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6E82FB9-22C3-49F7-AA60-AB511F61D28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247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6250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6250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6250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251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251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6251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6250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6251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6250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62472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62476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62499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2500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2501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62502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62477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478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2480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87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Callout 67"/>
          <p:cNvSpPr/>
          <p:nvPr/>
        </p:nvSpPr>
        <p:spPr>
          <a:xfrm>
            <a:off x="6281738" y="4541838"/>
            <a:ext cx="2605087" cy="1338262"/>
          </a:xfrm>
          <a:prstGeom prst="wedgeEllipseCallout">
            <a:avLst>
              <a:gd name="adj1" fmla="val -111667"/>
              <a:gd name="adj2" fmla="val -5157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 an efficient data structure for </a:t>
            </a:r>
            <a:r>
              <a:rPr lang="en-US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6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(e.g., sort </a:t>
            </a:r>
            <a:r>
              <a:rPr lang="en-US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6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2494" name="TextBox 68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10134665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6451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43E1E2-F877-4B61-943B-07CEEC29E42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6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1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7A182BF-5AF1-4F22-9DA6-1E5F3ADC178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4519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6455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6455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6455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456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456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6456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6455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6455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6455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64520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64524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64548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4549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4550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64551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64525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526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4528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35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41" name="TextBox 68"/>
          <p:cNvSpPr txBox="1">
            <a:spLocks noChangeArrowheads="1"/>
          </p:cNvSpPr>
          <p:nvPr/>
        </p:nvSpPr>
        <p:spPr bwMode="auto">
          <a:xfrm>
            <a:off x="5999163" y="4094163"/>
            <a:ext cx="2894012" cy="1770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lang="en-US" altLang="en-US" sz="200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Sort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not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 put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to the output;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Send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 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to the output.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056313" y="4491038"/>
            <a:ext cx="1506537" cy="95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43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7142280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66563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FDB45E-373F-451E-913D-559AEB17B95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64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66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5211056-2A1C-4E0B-A206-8C745290D20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6567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6660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6660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6660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660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660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6661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6660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6660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6660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66568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66572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66596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6597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6598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66599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66573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574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576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83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89" name="TextBox 68"/>
          <p:cNvSpPr txBox="1">
            <a:spLocks noChangeArrowheads="1"/>
          </p:cNvSpPr>
          <p:nvPr/>
        </p:nvSpPr>
        <p:spPr bwMode="auto">
          <a:xfrm>
            <a:off x="5999163" y="4094163"/>
            <a:ext cx="2894012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Sort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 put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to the output;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056313" y="4491038"/>
            <a:ext cx="1506537" cy="95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91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22470722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6861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DE5C05-43FD-4486-AA33-065CF794E0C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2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1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EFC3794-0F4C-480C-ABEB-5107091939E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861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6864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6864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6865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865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865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6865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6865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6865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6865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68616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68620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68642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8643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8644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68645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68621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622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624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31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37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20577405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7065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D0CEC8-1CFF-40E0-A75D-6CAF0D58735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60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6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5872534-F570-486A-9C6C-A1A186D91DF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0663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069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069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070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070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070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070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070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070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069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70664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70668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70691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0692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0693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70694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70669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670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672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79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303963" y="3643313"/>
            <a:ext cx="2281237" cy="42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alt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 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commutative</a:t>
            </a:r>
          </a:p>
        </p:txBody>
      </p:sp>
      <p:sp>
        <p:nvSpPr>
          <p:cNvPr id="70686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11968958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7270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AE53DF-7357-4550-94A9-33826251CC0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0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1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FC18BB5-0B7F-49E7-A265-50854672FDC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271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274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274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275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275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275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275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275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275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274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72712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72716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72741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2742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2743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72744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72717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718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720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27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33" name="TextBox 68"/>
          <p:cNvSpPr txBox="1">
            <a:spLocks noChangeArrowheads="1"/>
          </p:cNvSpPr>
          <p:nvPr/>
        </p:nvSpPr>
        <p:spPr bwMode="auto">
          <a:xfrm>
            <a:off x="5999163" y="4256088"/>
            <a:ext cx="2894012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sort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not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 put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to the output.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6067425" y="4662488"/>
            <a:ext cx="136683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35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3963" y="3643313"/>
            <a:ext cx="2281237" cy="42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alt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 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commutative</a:t>
            </a:r>
          </a:p>
        </p:txBody>
      </p:sp>
    </p:spTree>
    <p:extLst>
      <p:ext uri="{BB962C8B-B14F-4D97-AF65-F5344CB8AC3E}">
        <p14:creationId xmlns:p14="http://schemas.microsoft.com/office/powerpoint/2010/main" val="7633510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7475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EEA5DC-C2CA-43B1-AE2B-35258BF2E38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56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5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D4BE862-CBF4-4565-BA53-9DAEF596C9E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4759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479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479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479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480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480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480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479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480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479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74760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74764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74789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4790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4791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74792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74765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766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4768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75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81" name="TextBox 68"/>
          <p:cNvSpPr txBox="1">
            <a:spLocks noChangeArrowheads="1"/>
          </p:cNvSpPr>
          <p:nvPr/>
        </p:nvSpPr>
        <p:spPr bwMode="auto">
          <a:xfrm>
            <a:off x="5999163" y="4256088"/>
            <a:ext cx="2894012" cy="1770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 </a:t>
            </a: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sort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 remove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from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send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to the output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6067425" y="4662488"/>
            <a:ext cx="136683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83" name="TextBox 67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3963" y="3643313"/>
            <a:ext cx="2281237" cy="42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alt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 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commutative</a:t>
            </a:r>
          </a:p>
        </p:txBody>
      </p:sp>
    </p:spTree>
    <p:extLst>
      <p:ext uri="{BB962C8B-B14F-4D97-AF65-F5344CB8AC3E}">
        <p14:creationId xmlns:p14="http://schemas.microsoft.com/office/powerpoint/2010/main" val="35382109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76803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05D0E9-D6E7-45D9-95BD-FFC39E7F03B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04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6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011703B-E485-40A4-B41D-D3E7D4723D7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6807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684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684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684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684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684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685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684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684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684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76808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76812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76836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6837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6838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76839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76813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814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6816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23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29" name="TextBox 68"/>
          <p:cNvSpPr txBox="1">
            <a:spLocks noChangeArrowheads="1"/>
          </p:cNvSpPr>
          <p:nvPr/>
        </p:nvSpPr>
        <p:spPr bwMode="auto">
          <a:xfrm>
            <a:off x="5999163" y="4094163"/>
            <a:ext cx="2894012" cy="1770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Make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 balance tree;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output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 and remove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copy of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from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056313" y="4491038"/>
            <a:ext cx="1506537" cy="95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31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31861143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7885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734648-8A84-4F97-9B0A-C5DC0948AFA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52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5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2C7E708-33EA-4C5E-9924-16D136A066E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885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888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889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889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889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889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889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889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889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889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78856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78860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78883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8884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8885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78886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78861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862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8864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71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77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3963" y="3643313"/>
            <a:ext cx="2281237" cy="42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alt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 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commutative</a:t>
            </a:r>
          </a:p>
        </p:txBody>
      </p:sp>
    </p:spTree>
    <p:extLst>
      <p:ext uri="{BB962C8B-B14F-4D97-AF65-F5344CB8AC3E}">
        <p14:creationId xmlns:p14="http://schemas.microsoft.com/office/powerpoint/2010/main" val="4079994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8089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41E0269-140F-43D6-8FBF-DA5854EB4A2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0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1A0E0A5-F588-4819-91E8-037F07E39A2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0903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093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093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094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094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094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094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094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094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094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80904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80908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80932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0933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0934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80935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80909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910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912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19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25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3963" y="3643313"/>
            <a:ext cx="2281237" cy="42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alt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 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commutative</a:t>
            </a:r>
          </a:p>
        </p:txBody>
      </p:sp>
      <p:sp>
        <p:nvSpPr>
          <p:cNvPr id="80927" name="TextBox 68"/>
          <p:cNvSpPr txBox="1">
            <a:spLocks noChangeArrowheads="1"/>
          </p:cNvSpPr>
          <p:nvPr/>
        </p:nvSpPr>
        <p:spPr bwMode="auto">
          <a:xfrm>
            <a:off x="5999163" y="4262438"/>
            <a:ext cx="2894012" cy="201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Make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 balance tree;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not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 output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ELSE remove a copy of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from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</a:p>
        </p:txBody>
      </p:sp>
    </p:spTree>
    <p:extLst>
      <p:ext uri="{BB962C8B-B14F-4D97-AF65-F5344CB8AC3E}">
        <p14:creationId xmlns:p14="http://schemas.microsoft.com/office/powerpoint/2010/main" val="35581409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8294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9B343E-6712-4E2C-BBB2-6924E3267BB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4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95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F7EDCFE-71FD-4F27-B870-134EB0B49CA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295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298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298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298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299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299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299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299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299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298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82952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82956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82980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2981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2982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82983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82957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958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2960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967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973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3963" y="3643313"/>
            <a:ext cx="2281237" cy="42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alt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 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commutative</a:t>
            </a:r>
          </a:p>
        </p:txBody>
      </p:sp>
      <p:sp>
        <p:nvSpPr>
          <p:cNvPr id="82975" name="TextBox 68"/>
          <p:cNvSpPr txBox="1">
            <a:spLocks noChangeArrowheads="1"/>
          </p:cNvSpPr>
          <p:nvPr/>
        </p:nvSpPr>
        <p:spPr bwMode="auto">
          <a:xfrm>
            <a:off x="5999163" y="4262438"/>
            <a:ext cx="2894012" cy="201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 </a:t>
            </a: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Make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 balance tree;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remove a copy of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from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Output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899757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33304</TotalTime>
  <Words>4832</Words>
  <Application>Microsoft Office PowerPoint</Application>
  <PresentationFormat>On-screen Show (4:3)</PresentationFormat>
  <Paragraphs>1203</Paragraphs>
  <Slides>48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QuickType II</vt:lpstr>
      <vt:lpstr>宋体</vt:lpstr>
      <vt:lpstr>Arial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Important Facts</vt:lpstr>
      <vt:lpstr>PowerPoint Presentation</vt:lpstr>
      <vt:lpstr>PowerPoint Presentation</vt:lpstr>
      <vt:lpstr>Disk I/O Model of Computation</vt:lpstr>
      <vt:lpstr>Disk I/O Model of Computation</vt:lpstr>
      <vt:lpstr>Disk I/O Model of Computation</vt:lpstr>
      <vt:lpstr>Parameters for algorithm complexity</vt:lpstr>
      <vt:lpstr>A Remark on Main Memory Size M</vt:lpstr>
      <vt:lpstr>A Remark on Main Memory Size 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366</cp:revision>
  <cp:lastPrinted>2000-01-10T02:52:33Z</cp:lastPrinted>
  <dcterms:created xsi:type="dcterms:W3CDTF">1999-07-13T19:55:20Z</dcterms:created>
  <dcterms:modified xsi:type="dcterms:W3CDTF">2024-04-08T16:50:50Z</dcterms:modified>
</cp:coreProperties>
</file>