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293" r:id="rId2"/>
    <p:sldId id="741" r:id="rId3"/>
    <p:sldId id="777" r:id="rId4"/>
    <p:sldId id="786" r:id="rId5"/>
    <p:sldId id="815" r:id="rId6"/>
    <p:sldId id="817" r:id="rId7"/>
    <p:sldId id="891" r:id="rId8"/>
    <p:sldId id="854" r:id="rId9"/>
    <p:sldId id="855" r:id="rId10"/>
    <p:sldId id="856" r:id="rId11"/>
    <p:sldId id="857" r:id="rId12"/>
    <p:sldId id="858" r:id="rId13"/>
    <p:sldId id="859" r:id="rId14"/>
    <p:sldId id="860" r:id="rId15"/>
    <p:sldId id="861" r:id="rId16"/>
    <p:sldId id="862" r:id="rId17"/>
    <p:sldId id="863" r:id="rId18"/>
    <p:sldId id="864" r:id="rId19"/>
    <p:sldId id="865" r:id="rId20"/>
    <p:sldId id="866" r:id="rId21"/>
    <p:sldId id="892" r:id="rId22"/>
    <p:sldId id="868" r:id="rId23"/>
    <p:sldId id="893" r:id="rId24"/>
    <p:sldId id="894" r:id="rId25"/>
    <p:sldId id="877" r:id="rId26"/>
    <p:sldId id="881" r:id="rId27"/>
    <p:sldId id="882" r:id="rId28"/>
    <p:sldId id="883" r:id="rId29"/>
    <p:sldId id="884" r:id="rId30"/>
    <p:sldId id="885" r:id="rId31"/>
    <p:sldId id="886" r:id="rId32"/>
    <p:sldId id="888" r:id="rId33"/>
    <p:sldId id="889" r:id="rId34"/>
    <p:sldId id="890" r:id="rId35"/>
    <p:sldId id="988" r:id="rId36"/>
    <p:sldId id="989" r:id="rId37"/>
    <p:sldId id="990" r:id="rId38"/>
    <p:sldId id="991" r:id="rId39"/>
    <p:sldId id="992" r:id="rId40"/>
    <p:sldId id="896" r:id="rId41"/>
    <p:sldId id="897" r:id="rId42"/>
    <p:sldId id="898" r:id="rId43"/>
    <p:sldId id="899" r:id="rId44"/>
    <p:sldId id="900" r:id="rId45"/>
    <p:sldId id="901" r:id="rId46"/>
    <p:sldId id="902" r:id="rId47"/>
    <p:sldId id="903" r:id="rId48"/>
    <p:sldId id="904" r:id="rId49"/>
    <p:sldId id="905" r:id="rId50"/>
    <p:sldId id="906" r:id="rId51"/>
    <p:sldId id="907" r:id="rId52"/>
    <p:sldId id="908" r:id="rId53"/>
    <p:sldId id="909" r:id="rId54"/>
    <p:sldId id="993" r:id="rId55"/>
    <p:sldId id="994" r:id="rId56"/>
    <p:sldId id="995" r:id="rId57"/>
    <p:sldId id="996" r:id="rId58"/>
    <p:sldId id="911" r:id="rId59"/>
    <p:sldId id="912" r:id="rId60"/>
    <p:sldId id="913" r:id="rId61"/>
    <p:sldId id="914" r:id="rId62"/>
    <p:sldId id="915" r:id="rId63"/>
    <p:sldId id="916" r:id="rId64"/>
    <p:sldId id="917" r:id="rId65"/>
    <p:sldId id="918" r:id="rId66"/>
    <p:sldId id="919" r:id="rId67"/>
    <p:sldId id="920" r:id="rId68"/>
    <p:sldId id="921" r:id="rId69"/>
    <p:sldId id="922" r:id="rId70"/>
    <p:sldId id="923" r:id="rId71"/>
    <p:sldId id="999" r:id="rId72"/>
    <p:sldId id="998" r:id="rId73"/>
    <p:sldId id="926" r:id="rId74"/>
    <p:sldId id="927" r:id="rId75"/>
    <p:sldId id="997" r:id="rId7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3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3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99E9762C-6578-4049-B70F-3393B2A9C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6718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DC0CF5DC-AD75-4514-ABB3-468E720F0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16008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217122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26529-6C15-4295-AC74-0F988A6CA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05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1F365-5E88-4433-9560-B67B63BD9B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02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9F206-D6F9-4586-ACF7-C9EC2CAAC5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7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8FE11-4E0A-4259-8220-431191B514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97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450C0-61B2-4C06-A78C-F9DFF9DCA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30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339C6-8039-4181-B293-C288AAB9A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41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0A036-D7CE-40DD-BFF2-96F95918D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89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F67FA-DEC9-42A0-B817-E9C2C93586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745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36B74-F6FE-418B-90C2-B28DB14223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5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6F5DA-6EE5-4DC3-904F-AD16CEAC3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87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B407A-FFC7-4456-B002-023EF08CE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7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34B4373-5078-4D75-8C3E-5D2498083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2024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55125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29: Linear hashing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239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Index Structure: Hash Tables</a:t>
            </a:r>
          </a:p>
        </p:txBody>
      </p:sp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0D65E9-78E2-4D52-85A3-DB499B2A026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9220" name="Pentagon 6"/>
          <p:cNvSpPr>
            <a:spLocks noChangeArrowheads="1"/>
          </p:cNvSpPr>
          <p:nvPr/>
        </p:nvSpPr>
        <p:spPr bwMode="auto">
          <a:xfrm>
            <a:off x="3381375" y="2971800"/>
            <a:ext cx="1257300" cy="1009650"/>
          </a:xfrm>
          <a:prstGeom prst="homePlate">
            <a:avLst>
              <a:gd name="adj" fmla="val 50002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cxnSp>
        <p:nvCxnSpPr>
          <p:cNvPr id="9221" name="Straight Arrow Connector 8"/>
          <p:cNvCxnSpPr>
            <a:cxnSpLocks noChangeShapeType="1"/>
          </p:cNvCxnSpPr>
          <p:nvPr/>
        </p:nvCxnSpPr>
        <p:spPr bwMode="auto">
          <a:xfrm>
            <a:off x="2962275" y="3505200"/>
            <a:ext cx="428625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2" name="TextBox 9"/>
          <p:cNvSpPr txBox="1">
            <a:spLocks noChangeArrowheads="1"/>
          </p:cNvSpPr>
          <p:nvPr/>
        </p:nvSpPr>
        <p:spPr bwMode="auto">
          <a:xfrm>
            <a:off x="1450975" y="3324225"/>
            <a:ext cx="1493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search key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9223" name="Rectangle 10"/>
          <p:cNvSpPr>
            <a:spLocks noChangeArrowheads="1"/>
          </p:cNvSpPr>
          <p:nvPr/>
        </p:nvSpPr>
        <p:spPr bwMode="auto">
          <a:xfrm>
            <a:off x="5791200" y="1409700"/>
            <a:ext cx="485775" cy="4029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24" name="Straight Arrow Connector 12"/>
          <p:cNvCxnSpPr>
            <a:cxnSpLocks noChangeShapeType="1"/>
          </p:cNvCxnSpPr>
          <p:nvPr/>
        </p:nvCxnSpPr>
        <p:spPr bwMode="auto">
          <a:xfrm flipV="1">
            <a:off x="4667250" y="3476625"/>
            <a:ext cx="552450" cy="95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5" name="TextBox 9"/>
          <p:cNvSpPr txBox="1">
            <a:spLocks noChangeArrowheads="1"/>
          </p:cNvSpPr>
          <p:nvPr/>
        </p:nvSpPr>
        <p:spPr bwMode="auto">
          <a:xfrm>
            <a:off x="4633913" y="2981325"/>
            <a:ext cx="595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9226" name="Straight Connector 21"/>
          <p:cNvCxnSpPr>
            <a:cxnSpLocks noChangeShapeType="1"/>
          </p:cNvCxnSpPr>
          <p:nvPr/>
        </p:nvCxnSpPr>
        <p:spPr bwMode="auto">
          <a:xfrm>
            <a:off x="5791200" y="22383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7" name="Straight Connector 22"/>
          <p:cNvCxnSpPr>
            <a:cxnSpLocks noChangeShapeType="1"/>
          </p:cNvCxnSpPr>
          <p:nvPr/>
        </p:nvCxnSpPr>
        <p:spPr bwMode="auto">
          <a:xfrm>
            <a:off x="5800725" y="303847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8" name="Straight Connector 23"/>
          <p:cNvCxnSpPr>
            <a:cxnSpLocks noChangeShapeType="1"/>
          </p:cNvCxnSpPr>
          <p:nvPr/>
        </p:nvCxnSpPr>
        <p:spPr bwMode="auto">
          <a:xfrm>
            <a:off x="5791200" y="3848100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9" name="Straight Connector 24"/>
          <p:cNvCxnSpPr>
            <a:cxnSpLocks noChangeShapeType="1"/>
          </p:cNvCxnSpPr>
          <p:nvPr/>
        </p:nvCxnSpPr>
        <p:spPr bwMode="auto">
          <a:xfrm>
            <a:off x="5800725" y="4657725"/>
            <a:ext cx="4857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0" name="Left Brace 25"/>
          <p:cNvSpPr>
            <a:spLocks/>
          </p:cNvSpPr>
          <p:nvPr/>
        </p:nvSpPr>
        <p:spPr bwMode="auto">
          <a:xfrm>
            <a:off x="5334000" y="1533525"/>
            <a:ext cx="352425" cy="3876675"/>
          </a:xfrm>
          <a:prstGeom prst="leftBrace">
            <a:avLst>
              <a:gd name="adj1" fmla="val 8352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1" name="TextBox 9"/>
          <p:cNvSpPr txBox="1">
            <a:spLocks noChangeArrowheads="1"/>
          </p:cNvSpPr>
          <p:nvPr/>
        </p:nvSpPr>
        <p:spPr bwMode="auto">
          <a:xfrm rot="5400000">
            <a:off x="6276181" y="3218657"/>
            <a:ext cx="9683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  <a:endParaRPr lang="en-US" altLang="en-US" sz="2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2" name="TextBox 9"/>
          <p:cNvSpPr txBox="1">
            <a:spLocks noChangeArrowheads="1"/>
          </p:cNvSpPr>
          <p:nvPr/>
        </p:nvSpPr>
        <p:spPr bwMode="auto">
          <a:xfrm>
            <a:off x="844550" y="5572125"/>
            <a:ext cx="7416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A bucket is typically a disk block (probably with overflow blocks)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), 0 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-1, gives an easy way to compute the bucket address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address from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indirect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is the index in a directory.</a:t>
            </a:r>
          </a:p>
        </p:txBody>
      </p:sp>
      <p:sp>
        <p:nvSpPr>
          <p:cNvPr id="9233" name="Rectangle 29"/>
          <p:cNvSpPr>
            <a:spLocks noChangeArrowheads="1"/>
          </p:cNvSpPr>
          <p:nvPr/>
        </p:nvSpPr>
        <p:spPr bwMode="auto">
          <a:xfrm>
            <a:off x="6276975" y="22288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4" name="Rectangle 30"/>
          <p:cNvSpPr>
            <a:spLocks noChangeArrowheads="1"/>
          </p:cNvSpPr>
          <p:nvPr/>
        </p:nvSpPr>
        <p:spPr bwMode="auto">
          <a:xfrm>
            <a:off x="6276975" y="14097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5" name="Rectangle 31"/>
          <p:cNvSpPr>
            <a:spLocks noChangeArrowheads="1"/>
          </p:cNvSpPr>
          <p:nvPr/>
        </p:nvSpPr>
        <p:spPr bwMode="auto">
          <a:xfrm>
            <a:off x="6276975" y="46482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6" name="Rectangle 32"/>
          <p:cNvSpPr>
            <a:spLocks noChangeArrowheads="1"/>
          </p:cNvSpPr>
          <p:nvPr/>
        </p:nvSpPr>
        <p:spPr bwMode="auto">
          <a:xfrm>
            <a:off x="6276975" y="302895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9237" name="Rectangle 33"/>
          <p:cNvSpPr>
            <a:spLocks noChangeArrowheads="1"/>
          </p:cNvSpPr>
          <p:nvPr/>
        </p:nvSpPr>
        <p:spPr bwMode="auto">
          <a:xfrm>
            <a:off x="6276975" y="3848100"/>
            <a:ext cx="180975" cy="2000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766247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2223" y="775063"/>
            <a:ext cx="7772400" cy="809897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cs typeface="Times New Roman" panose="02020603050405020304" pitchFamily="18" charset="0"/>
              </a:rPr>
              <a:t>Dynamic Hashing Schemes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1181735" y="1940242"/>
            <a:ext cx="4104368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Extensible Hashing</a:t>
            </a:r>
          </a:p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Linear Hashing</a:t>
            </a:r>
          </a:p>
        </p:txBody>
      </p:sp>
      <p:sp>
        <p:nvSpPr>
          <p:cNvPr id="34823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617498-9B69-4E7F-B2A1-F7CD8FB764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126886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93688"/>
            <a:ext cx="8137525" cy="715962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latin typeface="+mn-lt"/>
                <a:cs typeface="Times New Roman" panose="02020603050405020304" pitchFamily="18" charset="0"/>
              </a:rPr>
              <a:t>Extensible Hashing: General framework</a:t>
            </a:r>
          </a:p>
        </p:txBody>
      </p:sp>
      <p:sp>
        <p:nvSpPr>
          <p:cNvPr id="44035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0064EC-1E34-44A3-8D24-62C5FA76B17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44036" name="TextBox 22"/>
          <p:cNvSpPr txBox="1">
            <a:spLocks noChangeArrowheads="1"/>
          </p:cNvSpPr>
          <p:nvPr/>
        </p:nvSpPr>
        <p:spPr bwMode="auto">
          <a:xfrm>
            <a:off x="571768" y="3413496"/>
            <a:ext cx="298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4037" name="TextBox 23"/>
          <p:cNvSpPr txBox="1">
            <a:spLocks noChangeArrowheads="1"/>
          </p:cNvSpPr>
          <p:nvPr/>
        </p:nvSpPr>
        <p:spPr bwMode="auto">
          <a:xfrm>
            <a:off x="1489343" y="3413496"/>
            <a:ext cx="596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38" name="Straight Arrow Connector 25"/>
          <p:cNvCxnSpPr>
            <a:cxnSpLocks noChangeShapeType="1"/>
          </p:cNvCxnSpPr>
          <p:nvPr/>
        </p:nvCxnSpPr>
        <p:spPr bwMode="auto">
          <a:xfrm flipV="1">
            <a:off x="952768" y="3623046"/>
            <a:ext cx="4476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/>
          <p:cNvSpPr/>
          <p:nvPr/>
        </p:nvSpPr>
        <p:spPr bwMode="auto">
          <a:xfrm>
            <a:off x="1400443" y="3861171"/>
            <a:ext cx="733425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040" name="TextBox 30"/>
          <p:cNvSpPr txBox="1">
            <a:spLocks noChangeArrowheads="1"/>
          </p:cNvSpPr>
          <p:nvPr/>
        </p:nvSpPr>
        <p:spPr bwMode="auto">
          <a:xfrm>
            <a:off x="2438668" y="3327771"/>
            <a:ext cx="242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4041" name="TextBox 31"/>
          <p:cNvSpPr txBox="1">
            <a:spLocks noChangeArrowheads="1"/>
          </p:cNvSpPr>
          <p:nvPr/>
        </p:nvSpPr>
        <p:spPr bwMode="auto">
          <a:xfrm>
            <a:off x="1016268" y="3299196"/>
            <a:ext cx="287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44042" name="TextBox 32"/>
          <p:cNvSpPr txBox="1">
            <a:spLocks noChangeArrowheads="1"/>
          </p:cNvSpPr>
          <p:nvPr/>
        </p:nvSpPr>
        <p:spPr bwMode="auto">
          <a:xfrm>
            <a:off x="2960956" y="3413496"/>
            <a:ext cx="644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876818" y="3851646"/>
            <a:ext cx="533400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4044" name="Rectangle 34"/>
          <p:cNvSpPr>
            <a:spLocks noChangeArrowheads="1"/>
          </p:cNvSpPr>
          <p:nvPr/>
        </p:nvSpPr>
        <p:spPr bwMode="auto">
          <a:xfrm>
            <a:off x="3410218" y="3861171"/>
            <a:ext cx="247650" cy="16192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5" name="Left Brace 35"/>
          <p:cNvSpPr>
            <a:spLocks/>
          </p:cNvSpPr>
          <p:nvPr/>
        </p:nvSpPr>
        <p:spPr bwMode="auto">
          <a:xfrm rot="-5400000">
            <a:off x="3072080" y="3884984"/>
            <a:ext cx="142875" cy="552450"/>
          </a:xfrm>
          <a:prstGeom prst="leftBrace">
            <a:avLst>
              <a:gd name="adj1" fmla="val 8324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6" name="TextBox 36"/>
          <p:cNvSpPr txBox="1">
            <a:spLocks noChangeArrowheads="1"/>
          </p:cNvSpPr>
          <p:nvPr/>
        </p:nvSpPr>
        <p:spPr bwMode="auto">
          <a:xfrm>
            <a:off x="3010168" y="4165971"/>
            <a:ext cx="242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4047" name="Straight Arrow Connector 37"/>
          <p:cNvCxnSpPr>
            <a:cxnSpLocks noChangeShapeType="1"/>
          </p:cNvCxnSpPr>
          <p:nvPr/>
        </p:nvCxnSpPr>
        <p:spPr bwMode="auto">
          <a:xfrm flipV="1">
            <a:off x="3772168" y="3613521"/>
            <a:ext cx="6191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8" name="Rectangle 38"/>
          <p:cNvSpPr>
            <a:spLocks noChangeArrowheads="1"/>
          </p:cNvSpPr>
          <p:nvPr/>
        </p:nvSpPr>
        <p:spPr bwMode="auto">
          <a:xfrm>
            <a:off x="4800868" y="1908546"/>
            <a:ext cx="438150" cy="36195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49" name="Rectangle 39"/>
          <p:cNvSpPr>
            <a:spLocks noChangeArrowheads="1"/>
          </p:cNvSpPr>
          <p:nvPr/>
        </p:nvSpPr>
        <p:spPr bwMode="auto">
          <a:xfrm>
            <a:off x="5058043" y="1679946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44050" name="Straight Connector 41"/>
          <p:cNvCxnSpPr>
            <a:cxnSpLocks noChangeShapeType="1"/>
          </p:cNvCxnSpPr>
          <p:nvPr/>
        </p:nvCxnSpPr>
        <p:spPr bwMode="auto">
          <a:xfrm flipV="1">
            <a:off x="4800868" y="2146671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1" name="Straight Connector 42"/>
          <p:cNvCxnSpPr>
            <a:cxnSpLocks noChangeShapeType="1"/>
          </p:cNvCxnSpPr>
          <p:nvPr/>
        </p:nvCxnSpPr>
        <p:spPr bwMode="auto">
          <a:xfrm flipV="1">
            <a:off x="4800868" y="5080371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2" name="Straight Connector 43"/>
          <p:cNvCxnSpPr>
            <a:cxnSpLocks noChangeShapeType="1"/>
          </p:cNvCxnSpPr>
          <p:nvPr/>
        </p:nvCxnSpPr>
        <p:spPr bwMode="auto">
          <a:xfrm flipV="1">
            <a:off x="4791343" y="2394321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3" name="Straight Connector 44"/>
          <p:cNvCxnSpPr>
            <a:cxnSpLocks noChangeShapeType="1"/>
          </p:cNvCxnSpPr>
          <p:nvPr/>
        </p:nvCxnSpPr>
        <p:spPr bwMode="auto">
          <a:xfrm flipV="1">
            <a:off x="4810393" y="2632446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4" name="Straight Connector 45"/>
          <p:cNvCxnSpPr>
            <a:cxnSpLocks noChangeShapeType="1"/>
          </p:cNvCxnSpPr>
          <p:nvPr/>
        </p:nvCxnSpPr>
        <p:spPr bwMode="auto">
          <a:xfrm flipV="1">
            <a:off x="4810393" y="2870571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5" name="Straight Connector 46"/>
          <p:cNvCxnSpPr>
            <a:cxnSpLocks noChangeShapeType="1"/>
          </p:cNvCxnSpPr>
          <p:nvPr/>
        </p:nvCxnSpPr>
        <p:spPr bwMode="auto">
          <a:xfrm flipV="1">
            <a:off x="4800868" y="5299446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6" name="Straight Connector 47"/>
          <p:cNvCxnSpPr>
            <a:cxnSpLocks noChangeShapeType="1"/>
          </p:cNvCxnSpPr>
          <p:nvPr/>
        </p:nvCxnSpPr>
        <p:spPr bwMode="auto">
          <a:xfrm flipV="1">
            <a:off x="4810393" y="3127746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7" name="Straight Connector 48"/>
          <p:cNvCxnSpPr>
            <a:cxnSpLocks noChangeShapeType="1"/>
          </p:cNvCxnSpPr>
          <p:nvPr/>
        </p:nvCxnSpPr>
        <p:spPr bwMode="auto">
          <a:xfrm flipV="1">
            <a:off x="4810393" y="3365871"/>
            <a:ext cx="438150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58" name="TextBox 49"/>
          <p:cNvSpPr txBox="1">
            <a:spLocks noChangeArrowheads="1"/>
          </p:cNvSpPr>
          <p:nvPr/>
        </p:nvSpPr>
        <p:spPr bwMode="auto">
          <a:xfrm>
            <a:off x="4313506" y="1918071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00…00</a:t>
            </a:r>
          </a:p>
        </p:txBody>
      </p:sp>
      <p:sp>
        <p:nvSpPr>
          <p:cNvPr id="44059" name="TextBox 50"/>
          <p:cNvSpPr txBox="1">
            <a:spLocks noChangeArrowheads="1"/>
          </p:cNvSpPr>
          <p:nvPr/>
        </p:nvSpPr>
        <p:spPr bwMode="auto">
          <a:xfrm>
            <a:off x="4332556" y="2165721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00…01</a:t>
            </a:r>
          </a:p>
        </p:txBody>
      </p:sp>
      <p:sp>
        <p:nvSpPr>
          <p:cNvPr id="44060" name="TextBox 51"/>
          <p:cNvSpPr txBox="1">
            <a:spLocks noChangeArrowheads="1"/>
          </p:cNvSpPr>
          <p:nvPr/>
        </p:nvSpPr>
        <p:spPr bwMode="auto">
          <a:xfrm>
            <a:off x="4332556" y="5318496"/>
            <a:ext cx="530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11…11</a:t>
            </a:r>
          </a:p>
        </p:txBody>
      </p:sp>
      <p:sp>
        <p:nvSpPr>
          <p:cNvPr id="44061" name="TextBox 52"/>
          <p:cNvSpPr txBox="1">
            <a:spLocks noChangeArrowheads="1"/>
          </p:cNvSpPr>
          <p:nvPr/>
        </p:nvSpPr>
        <p:spPr bwMode="auto">
          <a:xfrm>
            <a:off x="4480193" y="5613771"/>
            <a:ext cx="2159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44062" name="Left Brace 53"/>
          <p:cNvSpPr>
            <a:spLocks/>
          </p:cNvSpPr>
          <p:nvPr/>
        </p:nvSpPr>
        <p:spPr bwMode="auto">
          <a:xfrm rot="-5400000">
            <a:off x="4538930" y="5447084"/>
            <a:ext cx="104775" cy="323850"/>
          </a:xfrm>
          <a:prstGeom prst="leftBrace">
            <a:avLst>
              <a:gd name="adj1" fmla="val 8328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3" name="TextBox 54"/>
          <p:cNvSpPr txBox="1">
            <a:spLocks noChangeArrowheads="1"/>
          </p:cNvSpPr>
          <p:nvPr/>
        </p:nvSpPr>
        <p:spPr bwMode="auto">
          <a:xfrm>
            <a:off x="1721118" y="1632321"/>
            <a:ext cx="2135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# bits used by the directory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 index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64" name="Straight Arrow Connector 55"/>
          <p:cNvCxnSpPr>
            <a:cxnSpLocks noChangeShapeType="1"/>
          </p:cNvCxnSpPr>
          <p:nvPr/>
        </p:nvCxnSpPr>
        <p:spPr bwMode="auto">
          <a:xfrm flipV="1">
            <a:off x="3886468" y="1765671"/>
            <a:ext cx="1009650" cy="381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65" name="Rectangle 57"/>
          <p:cNvSpPr>
            <a:spLocks noChangeArrowheads="1"/>
          </p:cNvSpPr>
          <p:nvPr/>
        </p:nvSpPr>
        <p:spPr bwMode="auto">
          <a:xfrm>
            <a:off x="6372493" y="1813296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6" name="Rectangle 58"/>
          <p:cNvSpPr>
            <a:spLocks noChangeArrowheads="1"/>
          </p:cNvSpPr>
          <p:nvPr/>
        </p:nvSpPr>
        <p:spPr bwMode="auto">
          <a:xfrm>
            <a:off x="6362968" y="2851521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44067" name="Rectangle 60"/>
          <p:cNvSpPr>
            <a:spLocks noChangeArrowheads="1"/>
          </p:cNvSpPr>
          <p:nvPr/>
        </p:nvSpPr>
        <p:spPr bwMode="auto">
          <a:xfrm>
            <a:off x="6362968" y="3908796"/>
            <a:ext cx="590550" cy="8953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cxnSp>
        <p:nvCxnSpPr>
          <p:cNvPr id="44068" name="Straight Arrow Connector 63"/>
          <p:cNvCxnSpPr>
            <a:cxnSpLocks noChangeShapeType="1"/>
          </p:cNvCxnSpPr>
          <p:nvPr/>
        </p:nvCxnSpPr>
        <p:spPr bwMode="auto">
          <a:xfrm flipV="1">
            <a:off x="5019943" y="1927596"/>
            <a:ext cx="1352550" cy="3619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69" name="Straight Arrow Connector 64"/>
          <p:cNvCxnSpPr>
            <a:cxnSpLocks noChangeShapeType="1"/>
          </p:cNvCxnSpPr>
          <p:nvPr/>
        </p:nvCxnSpPr>
        <p:spPr bwMode="auto">
          <a:xfrm>
            <a:off x="5010418" y="2527671"/>
            <a:ext cx="1343025" cy="4381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0" name="Straight Arrow Connector 65"/>
          <p:cNvCxnSpPr>
            <a:cxnSpLocks noChangeShapeType="1"/>
          </p:cNvCxnSpPr>
          <p:nvPr/>
        </p:nvCxnSpPr>
        <p:spPr bwMode="auto">
          <a:xfrm flipV="1">
            <a:off x="5019943" y="1841871"/>
            <a:ext cx="1362075" cy="200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71" name="Straight Arrow Connector 71"/>
          <p:cNvCxnSpPr>
            <a:cxnSpLocks noChangeShapeType="1"/>
          </p:cNvCxnSpPr>
          <p:nvPr/>
        </p:nvCxnSpPr>
        <p:spPr bwMode="auto">
          <a:xfrm>
            <a:off x="5010418" y="2775321"/>
            <a:ext cx="1371600" cy="12382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72" name="Text Box 9"/>
          <p:cNvSpPr txBox="1">
            <a:spLocks noChangeArrowheads="1"/>
          </p:cNvSpPr>
          <p:nvPr/>
        </p:nvSpPr>
        <p:spPr bwMode="auto">
          <a:xfrm>
            <a:off x="6516956" y="5081959"/>
            <a:ext cx="2587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4073" name="Rectangle 74"/>
          <p:cNvSpPr>
            <a:spLocks noChangeArrowheads="1"/>
          </p:cNvSpPr>
          <p:nvPr/>
        </p:nvSpPr>
        <p:spPr bwMode="auto">
          <a:xfrm>
            <a:off x="6972568" y="1813296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4074" name="Rectangle 75"/>
          <p:cNvSpPr>
            <a:spLocks noChangeArrowheads="1"/>
          </p:cNvSpPr>
          <p:nvPr/>
        </p:nvSpPr>
        <p:spPr bwMode="auto">
          <a:xfrm>
            <a:off x="6953518" y="2851521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4075" name="Rectangle 76"/>
          <p:cNvSpPr>
            <a:spLocks noChangeArrowheads="1"/>
          </p:cNvSpPr>
          <p:nvPr/>
        </p:nvSpPr>
        <p:spPr bwMode="auto">
          <a:xfrm>
            <a:off x="6953518" y="3908796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4076" name="TextBox 77"/>
          <p:cNvSpPr txBox="1">
            <a:spLocks noChangeArrowheads="1"/>
          </p:cNvSpPr>
          <p:nvPr/>
        </p:nvSpPr>
        <p:spPr bwMode="auto">
          <a:xfrm>
            <a:off x="4600843" y="5994771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directory</a:t>
            </a:r>
          </a:p>
        </p:txBody>
      </p:sp>
      <p:sp>
        <p:nvSpPr>
          <p:cNvPr id="44077" name="TextBox 78"/>
          <p:cNvSpPr txBox="1">
            <a:spLocks noChangeArrowheads="1"/>
          </p:cNvSpPr>
          <p:nvPr/>
        </p:nvSpPr>
        <p:spPr bwMode="auto">
          <a:xfrm>
            <a:off x="6288356" y="6023346"/>
            <a:ext cx="735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44078" name="TextBox 79"/>
          <p:cNvSpPr txBox="1">
            <a:spLocks noChangeArrowheads="1"/>
          </p:cNvSpPr>
          <p:nvPr/>
        </p:nvSpPr>
        <p:spPr bwMode="auto">
          <a:xfrm>
            <a:off x="6797943" y="1022721"/>
            <a:ext cx="2038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# bits used by the buckets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index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079" name="Straight Arrow Connector 80"/>
          <p:cNvCxnSpPr>
            <a:cxnSpLocks noChangeShapeType="1"/>
          </p:cNvCxnSpPr>
          <p:nvPr/>
        </p:nvCxnSpPr>
        <p:spPr bwMode="auto">
          <a:xfrm rot="10800000" flipV="1">
            <a:off x="7220218" y="1584696"/>
            <a:ext cx="419100" cy="2952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0" name="Straight Arrow Connector 82"/>
          <p:cNvCxnSpPr>
            <a:cxnSpLocks noChangeShapeType="1"/>
          </p:cNvCxnSpPr>
          <p:nvPr/>
        </p:nvCxnSpPr>
        <p:spPr bwMode="auto">
          <a:xfrm rot="5400000">
            <a:off x="6848743" y="1908546"/>
            <a:ext cx="1219200" cy="5905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1" name="Straight Arrow Connector 86"/>
          <p:cNvCxnSpPr>
            <a:cxnSpLocks noChangeShapeType="1"/>
          </p:cNvCxnSpPr>
          <p:nvPr/>
        </p:nvCxnSpPr>
        <p:spPr bwMode="auto">
          <a:xfrm rot="5400000">
            <a:off x="6382018" y="2384796"/>
            <a:ext cx="2276475" cy="6953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82" name="Straight Arrow Connector 25"/>
          <p:cNvCxnSpPr>
            <a:cxnSpLocks noChangeShapeType="1"/>
          </p:cNvCxnSpPr>
          <p:nvPr/>
        </p:nvCxnSpPr>
        <p:spPr bwMode="auto">
          <a:xfrm flipV="1">
            <a:off x="2314843" y="3623046"/>
            <a:ext cx="4476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45022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2125" y="552450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Searching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261225" cy="441166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input: a search key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read in the disk block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with the address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].</a:t>
            </a:r>
          </a:p>
        </p:txBody>
      </p:sp>
      <p:sp>
        <p:nvSpPr>
          <p:cNvPr id="61444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B255FD-B89F-466A-B628-F34FFD013D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734083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5429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Insertion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727200"/>
            <a:ext cx="7196137" cy="4006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room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  {double the size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i+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+ 1; let the pointers in the new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             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[2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+1] both equal to that in the old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], 0 ≤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≤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-1}</a:t>
            </a:r>
            <a:endParaRPr lang="en-US" altLang="en-US" sz="1800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split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dirty="0">
                <a:latin typeface="+mj-lt"/>
                <a:cs typeface="Times New Roman" pitchFamily="18" charset="0"/>
              </a:rPr>
              <a:t>U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} into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(with block index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+1) using the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bit,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i="1" baseline="-25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2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27850" y="5324475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7096125" y="2392363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6595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961208" y="522515"/>
            <a:ext cx="7221583" cy="809897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 Deletion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1208" y="1741941"/>
            <a:ext cx="6826250" cy="618082"/>
          </a:xfrm>
        </p:spPr>
        <p:txBody>
          <a:bodyPr/>
          <a:lstStyle/>
          <a:p>
            <a:pPr eaLnBrk="1" hangingPunct="1"/>
            <a:r>
              <a:rPr lang="en-US" altLang="en-US" dirty="0">
                <a:cs typeface="Times New Roman" panose="02020603050405020304" pitchFamily="18" charset="0"/>
              </a:rPr>
              <a:t>No merging of blocks		</a:t>
            </a:r>
          </a:p>
        </p:txBody>
      </p:sp>
      <p:sp>
        <p:nvSpPr>
          <p:cNvPr id="901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CD320A-11B4-48EC-96D6-BED9AB68054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E9BA10C-1FFB-F360-6469-A49F54643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208" y="3379153"/>
            <a:ext cx="6826250" cy="172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kern="0" dirty="0">
                <a:cs typeface="Times New Roman" panose="02020603050405020304" pitchFamily="18" charset="0"/>
              </a:rPr>
              <a:t>Merge blocks</a:t>
            </a:r>
            <a:br>
              <a:rPr lang="en-US" altLang="en-US" kern="0" dirty="0">
                <a:cs typeface="Times New Roman" panose="02020603050405020304" pitchFamily="18" charset="0"/>
              </a:rPr>
            </a:br>
            <a:r>
              <a:rPr lang="en-US" altLang="en-US" kern="0" dirty="0">
                <a:cs typeface="Times New Roman" panose="02020603050405020304" pitchFamily="18" charset="0"/>
              </a:rPr>
              <a:t>     and cut directory if possible</a:t>
            </a:r>
          </a:p>
          <a:p>
            <a:pPr eaLnBrk="1" hangingPunct="1">
              <a:buFontTx/>
              <a:buNone/>
            </a:pPr>
            <a:r>
              <a:rPr lang="en-US" altLang="en-US" kern="0" dirty="0">
                <a:cs typeface="Times New Roman" panose="02020603050405020304" pitchFamily="18" charset="0"/>
              </a:rPr>
              <a:t>		(Reverse insert procedure)</a:t>
            </a:r>
          </a:p>
          <a:p>
            <a:pPr eaLnBrk="1" hangingPunct="1">
              <a:buFontTx/>
              <a:buNone/>
            </a:pPr>
            <a:r>
              <a:rPr lang="en-US" altLang="en-US" kern="0" dirty="0"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952250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961208" y="522515"/>
            <a:ext cx="7221583" cy="809897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 Deletion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1208" y="1741941"/>
            <a:ext cx="6826250" cy="618082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B050"/>
                </a:solidFill>
                <a:cs typeface="Times New Roman" panose="02020603050405020304" pitchFamily="18" charset="0"/>
              </a:rPr>
              <a:t>No merging of blocks</a:t>
            </a:r>
            <a:r>
              <a:rPr lang="en-US" altLang="en-US" dirty="0"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901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CD320A-11B4-48EC-96D6-BED9AB68054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E9BA10C-1FFB-F360-6469-A49F54643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208" y="3379153"/>
            <a:ext cx="6826250" cy="172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kern="0" dirty="0">
                <a:solidFill>
                  <a:srgbClr val="FF0000"/>
                </a:solidFill>
                <a:cs typeface="Times New Roman" panose="02020603050405020304" pitchFamily="18" charset="0"/>
              </a:rPr>
              <a:t>Merge blocks</a:t>
            </a:r>
            <a:br>
              <a:rPr lang="en-US" altLang="en-US" kern="0" dirty="0">
                <a:solidFill>
                  <a:srgbClr val="FF0000"/>
                </a:solidFill>
                <a:cs typeface="Times New Roman" panose="02020603050405020304" pitchFamily="18" charset="0"/>
              </a:rPr>
            </a:br>
            <a:r>
              <a:rPr lang="en-US" altLang="en-US" kern="0" dirty="0">
                <a:solidFill>
                  <a:srgbClr val="FF0000"/>
                </a:solidFill>
                <a:cs typeface="Times New Roman" panose="02020603050405020304" pitchFamily="18" charset="0"/>
              </a:rPr>
              <a:t>     and cut directory if possible</a:t>
            </a:r>
          </a:p>
          <a:p>
            <a:pPr eaLnBrk="1" hangingPunct="1">
              <a:buFontTx/>
              <a:buNone/>
            </a:pPr>
            <a:r>
              <a:rPr lang="en-US" altLang="en-US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(Reverse insert procedure)</a:t>
            </a:r>
          </a:p>
          <a:p>
            <a:pPr eaLnBrk="1" hangingPunct="1">
              <a:buFontTx/>
              <a:buNone/>
            </a:pPr>
            <a:r>
              <a:rPr lang="en-US" altLang="en-US" kern="0" dirty="0"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2A9DF84-B799-6492-641E-35ABCBA91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2133" y="2351316"/>
            <a:ext cx="6371409" cy="618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24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Simple, just search then delete</a:t>
            </a:r>
            <a:r>
              <a:rPr lang="en-US" altLang="en-US" sz="2400" kern="0" dirty="0"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04919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822982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2D8719C-6635-92A6-4A87-A108D51DCC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</p:spTree>
    <p:extLst>
      <p:ext uri="{BB962C8B-B14F-4D97-AF65-F5344CB8AC3E}">
        <p14:creationId xmlns:p14="http://schemas.microsoft.com/office/powerpoint/2010/main" val="4051541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08061" y="2765123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en-US" sz="1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FDE7CAF-0464-C370-DCC8-88D5C485EF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</p:spTree>
    <p:extLst>
      <p:ext uri="{BB962C8B-B14F-4D97-AF65-F5344CB8AC3E}">
        <p14:creationId xmlns:p14="http://schemas.microsoft.com/office/powerpoint/2010/main" val="473821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08061" y="2765123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en-US" sz="1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A8F5FD8-EAF4-6359-3495-128BA2C327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</p:spTree>
    <p:extLst>
      <p:ext uri="{BB962C8B-B14F-4D97-AF65-F5344CB8AC3E}">
        <p14:creationId xmlns:p14="http://schemas.microsoft.com/office/powerpoint/2010/main" val="2377897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08061" y="2765123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en-US" sz="1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5610674" y="3583129"/>
            <a:ext cx="3410991" cy="1629380"/>
          </a:xfrm>
          <a:prstGeom prst="wedgeRoundRectCallout">
            <a:avLst>
              <a:gd name="adj1" fmla="val -61596"/>
              <a:gd name="adj2" fmla="val -52273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Suppose the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first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kumimoji="0" lang="en-US" sz="1400" b="0" i="1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sz="1400" b="0" i="1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last bit flipped.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buddy block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B’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the block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any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whose 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index is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1" u="none" strike="noStrike" cap="none" normalizeH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Two blocks are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mergeable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they can </a:t>
            </a:r>
          </a:p>
          <a:p>
            <a:pPr eaLnBrk="1" hangingPunct="1"/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fit into a single block. </a:t>
            </a: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912605" y="3223354"/>
            <a:ext cx="3854921" cy="299622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7C7F46A-B551-168B-F564-0081A41564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</p:spTree>
    <p:extLst>
      <p:ext uri="{BB962C8B-B14F-4D97-AF65-F5344CB8AC3E}">
        <p14:creationId xmlns:p14="http://schemas.microsoft.com/office/powerpoint/2010/main" val="963038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08061" y="2765123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en-US" sz="1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5610674" y="3583129"/>
            <a:ext cx="3410991" cy="1629380"/>
          </a:xfrm>
          <a:prstGeom prst="wedgeRoundRectCallout">
            <a:avLst>
              <a:gd name="adj1" fmla="val -61596"/>
              <a:gd name="adj2" fmla="val -52273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Suppose the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first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kumimoji="0" lang="en-US" sz="1400" b="0" i="1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sz="1400" b="0" i="1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last bit flipped.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buddy block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B’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the block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any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whose 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index is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1" u="none" strike="noStrike" cap="none" normalizeH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Two blocks are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mergeable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they can </a:t>
            </a:r>
          </a:p>
          <a:p>
            <a:pPr eaLnBrk="1" hangingPunct="1"/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fit into a single block. </a:t>
            </a: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912605" y="3223354"/>
            <a:ext cx="3854921" cy="299622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296F4FC-227A-C47B-DF25-93F75A118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</p:spTree>
    <p:extLst>
      <p:ext uri="{BB962C8B-B14F-4D97-AF65-F5344CB8AC3E}">
        <p14:creationId xmlns:p14="http://schemas.microsoft.com/office/powerpoint/2010/main" val="848930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08061" y="2765123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en-US" sz="1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5610674" y="3583129"/>
            <a:ext cx="3410991" cy="1629380"/>
          </a:xfrm>
          <a:prstGeom prst="wedgeRoundRectCallout">
            <a:avLst>
              <a:gd name="adj1" fmla="val -61596"/>
              <a:gd name="adj2" fmla="val -52273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Suppose the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first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kumimoji="0" lang="en-US" sz="1400" b="0" i="1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sz="1400" b="0" i="1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last bit flipped.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buddy block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B’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the block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any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whose 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index is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1" u="none" strike="noStrike" cap="none" normalizeH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Two blocks are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mergeable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they can </a:t>
            </a:r>
          </a:p>
          <a:p>
            <a:pPr eaLnBrk="1" hangingPunct="1"/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fit into a single block. </a:t>
            </a: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912605" y="3223354"/>
            <a:ext cx="3854921" cy="299622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E05C2CA-6746-C0B6-FB61-6F9AE0E67D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Deletion</a:t>
            </a:r>
          </a:p>
        </p:txBody>
      </p:sp>
    </p:spTree>
    <p:extLst>
      <p:ext uri="{BB962C8B-B14F-4D97-AF65-F5344CB8AC3E}">
        <p14:creationId xmlns:p14="http://schemas.microsoft.com/office/powerpoint/2010/main" val="3530760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0129" y="19517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hashing: Deletion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399" y="1084642"/>
            <a:ext cx="7798509" cy="516375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input: a tuple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with search key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\\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hash function,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directory,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the current hash index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the first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);  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the block with the address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be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delete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return (“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not found”);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be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has a buddy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mergeable with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move all tuples in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 free block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B’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set the block index of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– 1 ;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bits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	     Let all H[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point to B ;</a:t>
            </a:r>
          </a:p>
          <a:p>
            <a:pPr eaLnBrk="1" hangingPunct="1">
              <a:buFontTx/>
              <a:buAutoNum type="arabicPeriod" startAt="6"/>
              <a:defRPr/>
            </a:pP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the largest block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is smaller than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800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construct a new directory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size 2</a:t>
            </a:r>
            <a:r>
              <a:rPr lang="en-US" altLang="en-US" sz="1800" i="1" baseline="30000" dirty="0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let the hash index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each string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en-US" sz="1800" i="1" dirty="0" err="1">
                <a:latin typeface="Times New Roman" pitchFamily="18" charset="0"/>
                <a:cs typeface="Times New Roman" pitchFamily="18" charset="0"/>
              </a:rPr>
              <a:t>jmax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bits </a:t>
            </a:r>
            <a:r>
              <a:rPr lang="en-US" altLang="en-US" sz="1800" u="sng" dirty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let 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] = any H[</a:t>
            </a:r>
            <a:r>
              <a:rPr lang="en-US" altLang="en-US" sz="1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**]; </a:t>
            </a:r>
          </a:p>
        </p:txBody>
      </p:sp>
      <p:sp>
        <p:nvSpPr>
          <p:cNvPr id="6246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818943-2C97-433D-8361-3BD14AB2D6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grpSp>
        <p:nvGrpSpPr>
          <p:cNvPr id="62469" name="Group 17"/>
          <p:cNvGrpSpPr>
            <a:grpSpLocks/>
          </p:cNvGrpSpPr>
          <p:nvPr/>
        </p:nvGrpSpPr>
        <p:grpSpPr bwMode="auto">
          <a:xfrm>
            <a:off x="6908061" y="2765123"/>
            <a:ext cx="1863725" cy="827088"/>
            <a:chOff x="1932319" y="5725424"/>
            <a:chExt cx="1863303" cy="827370"/>
          </a:xfrm>
        </p:grpSpPr>
        <p:sp>
          <p:nvSpPr>
            <p:cNvPr id="62480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1" name="Line 5"/>
            <p:cNvSpPr>
              <a:spLocks noChangeShapeType="1"/>
            </p:cNvSpPr>
            <p:nvPr/>
          </p:nvSpPr>
          <p:spPr bwMode="auto">
            <a:xfrm flipH="1">
              <a:off x="2388562" y="5861651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Line 6"/>
            <p:cNvSpPr>
              <a:spLocks noChangeShapeType="1"/>
            </p:cNvSpPr>
            <p:nvPr/>
          </p:nvSpPr>
          <p:spPr bwMode="auto">
            <a:xfrm flipV="1">
              <a:off x="3188439" y="5861651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AutoShape 8"/>
            <p:cNvSpPr>
              <a:spLocks/>
            </p:cNvSpPr>
            <p:nvPr/>
          </p:nvSpPr>
          <p:spPr bwMode="auto">
            <a:xfrm rot="5400000">
              <a:off x="2867700" y="5728196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4" name="TextBox 8"/>
            <p:cNvSpPr txBox="1">
              <a:spLocks noChangeArrowheads="1"/>
            </p:cNvSpPr>
            <p:nvPr/>
          </p:nvSpPr>
          <p:spPr bwMode="auto">
            <a:xfrm>
              <a:off x="3001672" y="5725424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85" name="TextBox 8"/>
            <p:cNvSpPr txBox="1">
              <a:spLocks noChangeArrowheads="1"/>
            </p:cNvSpPr>
            <p:nvPr/>
          </p:nvSpPr>
          <p:spPr bwMode="auto">
            <a:xfrm>
              <a:off x="2845317" y="6275795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86" name="Straight Connector 3"/>
            <p:cNvCxnSpPr>
              <a:cxnSpLocks noChangeShapeType="1"/>
            </p:cNvCxnSpPr>
            <p:nvPr/>
          </p:nvCxnSpPr>
          <p:spPr bwMode="auto">
            <a:xfrm>
              <a:off x="3475472" y="5961656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87" name="Rectangle 4"/>
            <p:cNvSpPr>
              <a:spLocks noChangeArrowheads="1"/>
            </p:cNvSpPr>
            <p:nvPr/>
          </p:nvSpPr>
          <p:spPr bwMode="auto">
            <a:xfrm>
              <a:off x="2394491" y="5961656"/>
              <a:ext cx="760832" cy="17839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en-US" sz="1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88" name="TextBox 13"/>
            <p:cNvSpPr txBox="1">
              <a:spLocks noChangeArrowheads="1"/>
            </p:cNvSpPr>
            <p:nvPr/>
          </p:nvSpPr>
          <p:spPr bwMode="auto">
            <a:xfrm>
              <a:off x="1932319" y="5894258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62470" name="Group 16"/>
          <p:cNvGrpSpPr>
            <a:grpSpLocks/>
          </p:cNvGrpSpPr>
          <p:nvPr/>
        </p:nvGrpSpPr>
        <p:grpSpPr bwMode="auto">
          <a:xfrm>
            <a:off x="6908061" y="1798551"/>
            <a:ext cx="1863725" cy="827087"/>
            <a:chOff x="5069459" y="2479017"/>
            <a:chExt cx="1863303" cy="827370"/>
          </a:xfrm>
        </p:grpSpPr>
        <p:sp>
          <p:nvSpPr>
            <p:cNvPr id="62471" name="Rectangle 4"/>
            <p:cNvSpPr>
              <a:spLocks noChangeArrowheads="1"/>
            </p:cNvSpPr>
            <p:nvPr/>
          </p:nvSpPr>
          <p:spPr bwMode="auto">
            <a:xfrm>
              <a:off x="5531631" y="2715249"/>
              <a:ext cx="1401131" cy="1783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2" name="Line 5"/>
            <p:cNvSpPr>
              <a:spLocks noChangeShapeType="1"/>
            </p:cNvSpPr>
            <p:nvPr/>
          </p:nvSpPr>
          <p:spPr bwMode="auto">
            <a:xfrm flipH="1">
              <a:off x="5525702" y="2615244"/>
              <a:ext cx="613110" cy="67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Line 6"/>
            <p:cNvSpPr>
              <a:spLocks noChangeShapeType="1"/>
            </p:cNvSpPr>
            <p:nvPr/>
          </p:nvSpPr>
          <p:spPr bwMode="auto">
            <a:xfrm flipV="1">
              <a:off x="6325579" y="2615244"/>
              <a:ext cx="607183" cy="2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AutoShape 8"/>
            <p:cNvSpPr>
              <a:spLocks/>
            </p:cNvSpPr>
            <p:nvPr/>
          </p:nvSpPr>
          <p:spPr bwMode="auto">
            <a:xfrm rot="5400000">
              <a:off x="6004840" y="2481789"/>
              <a:ext cx="134563" cy="1080981"/>
            </a:xfrm>
            <a:prstGeom prst="rightBrace">
              <a:avLst>
                <a:gd name="adj1" fmla="val 229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5" name="TextBox 8"/>
            <p:cNvSpPr txBox="1">
              <a:spLocks noChangeArrowheads="1"/>
            </p:cNvSpPr>
            <p:nvPr/>
          </p:nvSpPr>
          <p:spPr bwMode="auto">
            <a:xfrm>
              <a:off x="6138812" y="2479017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2476" name="TextBox 8"/>
            <p:cNvSpPr txBox="1">
              <a:spLocks noChangeArrowheads="1"/>
            </p:cNvSpPr>
            <p:nvPr/>
          </p:nvSpPr>
          <p:spPr bwMode="auto">
            <a:xfrm>
              <a:off x="5982457" y="3029388"/>
              <a:ext cx="18676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cxnSp>
          <p:nvCxnSpPr>
            <p:cNvPr id="62477" name="Straight Connector 26"/>
            <p:cNvCxnSpPr>
              <a:cxnSpLocks noChangeShapeType="1"/>
            </p:cNvCxnSpPr>
            <p:nvPr/>
          </p:nvCxnSpPr>
          <p:spPr bwMode="auto">
            <a:xfrm>
              <a:off x="6612612" y="2715249"/>
              <a:ext cx="0" cy="1783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62478" name="Rectangle 27"/>
            <p:cNvSpPr>
              <a:spLocks noChangeArrowheads="1"/>
            </p:cNvSpPr>
            <p:nvPr/>
          </p:nvSpPr>
          <p:spPr bwMode="auto">
            <a:xfrm>
              <a:off x="5531630" y="2715249"/>
              <a:ext cx="1080981" cy="18653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en-US" sz="120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79" name="TextBox 28"/>
            <p:cNvSpPr txBox="1">
              <a:spLocks noChangeArrowheads="1"/>
            </p:cNvSpPr>
            <p:nvPr/>
          </p:nvSpPr>
          <p:spPr bwMode="auto">
            <a:xfrm>
              <a:off x="5069459" y="2647851"/>
              <a:ext cx="4732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" name="Rounded Rectangular Callout 1"/>
          <p:cNvSpPr/>
          <p:nvPr/>
        </p:nvSpPr>
        <p:spPr bwMode="auto">
          <a:xfrm>
            <a:off x="5610674" y="3583129"/>
            <a:ext cx="3410991" cy="1629380"/>
          </a:xfrm>
          <a:prstGeom prst="wedgeRoundRectCallout">
            <a:avLst>
              <a:gd name="adj1" fmla="val -61596"/>
              <a:gd name="adj2" fmla="val -52273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Suppose the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first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kumimoji="0" lang="en-US" sz="1400" b="0" i="1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sz="1400" b="0" i="1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last bit flipped.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buddy block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B’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kumimoji="0" lang="en-US" sz="14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the block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any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’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whose b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lock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index is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1" u="none" strike="noStrike" cap="none" normalizeH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Two blocks are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mergeable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they can </a:t>
            </a:r>
          </a:p>
          <a:p>
            <a:pPr eaLnBrk="1" hangingPunct="1"/>
            <a:r>
              <a:rPr kumimoji="0" lang="en-US" sz="14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fit into a single block. </a:t>
            </a:r>
            <a:r>
              <a:rPr kumimoji="0" lang="en-U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912605" y="3223354"/>
            <a:ext cx="3854921" cy="299622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265046" y="139804"/>
            <a:ext cx="7051123" cy="1632232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To find the buddy block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B’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need a disk read;</a:t>
            </a:r>
          </a:p>
          <a:p>
            <a:pPr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result of merging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B’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placed in main memory temporarily; </a:t>
            </a:r>
          </a:p>
          <a:p>
            <a:pPr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so only when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no mergeable buddy block, we write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back to disk;</a:t>
            </a:r>
          </a:p>
          <a:p>
            <a:pPr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In the worst case, we may start with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go all the way up until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</a:p>
          <a:p>
            <a:pPr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jmax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computed by looking at the values of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[**];</a:t>
            </a:r>
          </a:p>
          <a:p>
            <a:pPr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The total # of disk I/O’s =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 (where 2 is for read/write the block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21963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444500"/>
            <a:ext cx="8039100" cy="635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Note: Still need overflow chains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6469" y="974954"/>
            <a:ext cx="7464697" cy="635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Example: many records with duplicate keys</a:t>
            </a:r>
          </a:p>
        </p:txBody>
      </p:sp>
      <p:grpSp>
        <p:nvGrpSpPr>
          <p:cNvPr id="91140" name="Group 4"/>
          <p:cNvGrpSpPr>
            <a:grpSpLocks/>
          </p:cNvGrpSpPr>
          <p:nvPr/>
        </p:nvGrpSpPr>
        <p:grpSpPr bwMode="auto">
          <a:xfrm>
            <a:off x="1690235" y="3280232"/>
            <a:ext cx="914400" cy="1219200"/>
            <a:chOff x="912" y="1776"/>
            <a:chExt cx="576" cy="768"/>
          </a:xfrm>
        </p:grpSpPr>
        <p:sp>
          <p:nvSpPr>
            <p:cNvPr id="91162" name="Rectangle 5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63" name="Rectangle 6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91141" name="Line 7"/>
          <p:cNvSpPr>
            <a:spLocks noChangeShapeType="1"/>
          </p:cNvSpPr>
          <p:nvPr/>
        </p:nvSpPr>
        <p:spPr bwMode="auto">
          <a:xfrm>
            <a:off x="1690235" y="4042232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Text Box 8"/>
          <p:cNvSpPr txBox="1">
            <a:spLocks noChangeArrowheads="1"/>
          </p:cNvSpPr>
          <p:nvPr/>
        </p:nvSpPr>
        <p:spPr bwMode="auto">
          <a:xfrm>
            <a:off x="1721985" y="3583445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1143" name="Text Box 9"/>
          <p:cNvSpPr txBox="1">
            <a:spLocks noChangeArrowheads="1"/>
          </p:cNvSpPr>
          <p:nvPr/>
        </p:nvSpPr>
        <p:spPr bwMode="auto">
          <a:xfrm>
            <a:off x="1721985" y="4040645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91144" name="Line 10"/>
          <p:cNvSpPr>
            <a:spLocks noChangeShapeType="1"/>
          </p:cNvSpPr>
          <p:nvPr/>
        </p:nvSpPr>
        <p:spPr bwMode="auto">
          <a:xfrm>
            <a:off x="898069" y="2862720"/>
            <a:ext cx="677637" cy="6642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1" name="Text Box 34"/>
          <p:cNvSpPr txBox="1">
            <a:spLocks noChangeArrowheads="1"/>
          </p:cNvSpPr>
          <p:nvPr/>
        </p:nvSpPr>
        <p:spPr bwMode="auto">
          <a:xfrm>
            <a:off x="311149" y="2493388"/>
            <a:ext cx="1208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1100</a:t>
            </a:r>
          </a:p>
        </p:txBody>
      </p:sp>
      <p:sp>
        <p:nvSpPr>
          <p:cNvPr id="91157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9342FF-6873-48B1-A19A-1A90F047FC9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638027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40" name="Group 4"/>
          <p:cNvGrpSpPr>
            <a:grpSpLocks/>
          </p:cNvGrpSpPr>
          <p:nvPr/>
        </p:nvGrpSpPr>
        <p:grpSpPr bwMode="auto">
          <a:xfrm>
            <a:off x="1690235" y="3280232"/>
            <a:ext cx="914400" cy="1219200"/>
            <a:chOff x="912" y="1776"/>
            <a:chExt cx="576" cy="768"/>
          </a:xfrm>
        </p:grpSpPr>
        <p:sp>
          <p:nvSpPr>
            <p:cNvPr id="91162" name="Rectangle 5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63" name="Rectangle 6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91141" name="Line 7"/>
          <p:cNvSpPr>
            <a:spLocks noChangeShapeType="1"/>
          </p:cNvSpPr>
          <p:nvPr/>
        </p:nvSpPr>
        <p:spPr bwMode="auto">
          <a:xfrm>
            <a:off x="1690235" y="4042232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Text Box 8"/>
          <p:cNvSpPr txBox="1">
            <a:spLocks noChangeArrowheads="1"/>
          </p:cNvSpPr>
          <p:nvPr/>
        </p:nvSpPr>
        <p:spPr bwMode="auto">
          <a:xfrm>
            <a:off x="1721985" y="3583445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1143" name="Text Box 9"/>
          <p:cNvSpPr txBox="1">
            <a:spLocks noChangeArrowheads="1"/>
          </p:cNvSpPr>
          <p:nvPr/>
        </p:nvSpPr>
        <p:spPr bwMode="auto">
          <a:xfrm>
            <a:off x="1721985" y="4040645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91144" name="Line 10"/>
          <p:cNvSpPr>
            <a:spLocks noChangeShapeType="1"/>
          </p:cNvSpPr>
          <p:nvPr/>
        </p:nvSpPr>
        <p:spPr bwMode="auto">
          <a:xfrm>
            <a:off x="898069" y="2862720"/>
            <a:ext cx="677637" cy="6642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1" name="Text Box 34"/>
          <p:cNvSpPr txBox="1">
            <a:spLocks noChangeArrowheads="1"/>
          </p:cNvSpPr>
          <p:nvPr/>
        </p:nvSpPr>
        <p:spPr bwMode="auto">
          <a:xfrm>
            <a:off x="311149" y="2493388"/>
            <a:ext cx="1208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1100</a:t>
            </a:r>
          </a:p>
        </p:txBody>
      </p:sp>
      <p:sp>
        <p:nvSpPr>
          <p:cNvPr id="91157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9342FF-6873-48B1-A19A-1A90F047FC9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grpSp>
        <p:nvGrpSpPr>
          <p:cNvPr id="91145" name="Group 19"/>
          <p:cNvGrpSpPr>
            <a:grpSpLocks/>
          </p:cNvGrpSpPr>
          <p:nvPr/>
        </p:nvGrpSpPr>
        <p:grpSpPr bwMode="auto">
          <a:xfrm>
            <a:off x="3947203" y="2490116"/>
            <a:ext cx="914400" cy="1219200"/>
            <a:chOff x="912" y="1776"/>
            <a:chExt cx="576" cy="768"/>
          </a:xfrm>
        </p:grpSpPr>
        <p:sp>
          <p:nvSpPr>
            <p:cNvPr id="91160" name="Rectangle 20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61" name="Rectangle 21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91146" name="Line 22"/>
          <p:cNvSpPr>
            <a:spLocks noChangeShapeType="1"/>
          </p:cNvSpPr>
          <p:nvPr/>
        </p:nvSpPr>
        <p:spPr bwMode="auto">
          <a:xfrm>
            <a:off x="3947203" y="3252116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1148" name="Group 27"/>
          <p:cNvGrpSpPr>
            <a:grpSpLocks/>
          </p:cNvGrpSpPr>
          <p:nvPr/>
        </p:nvGrpSpPr>
        <p:grpSpPr bwMode="auto">
          <a:xfrm>
            <a:off x="3967385" y="4317946"/>
            <a:ext cx="914400" cy="1219200"/>
            <a:chOff x="912" y="1776"/>
            <a:chExt cx="576" cy="768"/>
          </a:xfrm>
        </p:grpSpPr>
        <p:sp>
          <p:nvSpPr>
            <p:cNvPr id="91158" name="Rectangle 28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59" name="Rectangle 29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91149" name="Line 30"/>
          <p:cNvSpPr>
            <a:spLocks noChangeShapeType="1"/>
          </p:cNvSpPr>
          <p:nvPr/>
        </p:nvSpPr>
        <p:spPr bwMode="auto">
          <a:xfrm>
            <a:off x="3967385" y="5079946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0" name="Text Box 31"/>
          <p:cNvSpPr txBox="1">
            <a:spLocks noChangeArrowheads="1"/>
          </p:cNvSpPr>
          <p:nvPr/>
        </p:nvSpPr>
        <p:spPr bwMode="auto">
          <a:xfrm>
            <a:off x="3998431" y="4620514"/>
            <a:ext cx="7888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1152" name="Text Box 35"/>
          <p:cNvSpPr txBox="1">
            <a:spLocks noChangeArrowheads="1"/>
          </p:cNvSpPr>
          <p:nvPr/>
        </p:nvSpPr>
        <p:spPr bwMode="auto">
          <a:xfrm>
            <a:off x="4011835" y="5078359"/>
            <a:ext cx="787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91153" name="Text Box 36"/>
          <p:cNvSpPr txBox="1">
            <a:spLocks noChangeArrowheads="1"/>
          </p:cNvSpPr>
          <p:nvPr/>
        </p:nvSpPr>
        <p:spPr bwMode="auto">
          <a:xfrm>
            <a:off x="3822472" y="1799190"/>
            <a:ext cx="11721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split:</a:t>
            </a:r>
          </a:p>
        </p:txBody>
      </p:sp>
      <p:sp>
        <p:nvSpPr>
          <p:cNvPr id="91155" name="Text Box 38"/>
          <p:cNvSpPr txBox="1">
            <a:spLocks noChangeArrowheads="1"/>
          </p:cNvSpPr>
          <p:nvPr/>
        </p:nvSpPr>
        <p:spPr bwMode="auto">
          <a:xfrm>
            <a:off x="2959679" y="5053222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8" name="Text Box 36"/>
          <p:cNvSpPr txBox="1">
            <a:spLocks noChangeArrowheads="1"/>
          </p:cNvSpPr>
          <p:nvPr/>
        </p:nvSpPr>
        <p:spPr bwMode="auto">
          <a:xfrm>
            <a:off x="4184747" y="2508312"/>
            <a:ext cx="7441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10**</a:t>
            </a:r>
          </a:p>
        </p:txBody>
      </p:sp>
      <p:sp>
        <p:nvSpPr>
          <p:cNvPr id="29" name="Text Box 36"/>
          <p:cNvSpPr txBox="1">
            <a:spLocks noChangeArrowheads="1"/>
          </p:cNvSpPr>
          <p:nvPr/>
        </p:nvSpPr>
        <p:spPr bwMode="auto">
          <a:xfrm>
            <a:off x="4242250" y="4329615"/>
            <a:ext cx="7384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11**</a:t>
            </a:r>
          </a:p>
        </p:txBody>
      </p:sp>
      <p:sp>
        <p:nvSpPr>
          <p:cNvPr id="31" name="Text Box 34"/>
          <p:cNvSpPr txBox="1">
            <a:spLocks noChangeArrowheads="1"/>
          </p:cNvSpPr>
          <p:nvPr/>
        </p:nvSpPr>
        <p:spPr bwMode="auto">
          <a:xfrm>
            <a:off x="3158397" y="5045952"/>
            <a:ext cx="7888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EA56A4E-7F16-43D2-8DE8-19D2B7CB4A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444500"/>
            <a:ext cx="8039100" cy="635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Note: Still need overflow chains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63D5548-59D6-F15B-6AEF-7AC560A54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469" y="974954"/>
            <a:ext cx="7464697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800" kern="0">
                <a:solidFill>
                  <a:srgbClr val="FF0000"/>
                </a:solidFill>
                <a:cs typeface="Times New Roman" panose="02020603050405020304" pitchFamily="18" charset="0"/>
              </a:rPr>
              <a:t>Example: many records with duplicate keys</a:t>
            </a:r>
            <a:endParaRPr lang="en-US" altLang="en-US" sz="2800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436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40" name="Group 4"/>
          <p:cNvGrpSpPr>
            <a:grpSpLocks/>
          </p:cNvGrpSpPr>
          <p:nvPr/>
        </p:nvGrpSpPr>
        <p:grpSpPr bwMode="auto">
          <a:xfrm>
            <a:off x="1690235" y="3280232"/>
            <a:ext cx="914400" cy="1219200"/>
            <a:chOff x="912" y="1776"/>
            <a:chExt cx="576" cy="768"/>
          </a:xfrm>
        </p:grpSpPr>
        <p:sp>
          <p:nvSpPr>
            <p:cNvPr id="91162" name="Rectangle 5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63" name="Rectangle 6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91141" name="Line 7"/>
          <p:cNvSpPr>
            <a:spLocks noChangeShapeType="1"/>
          </p:cNvSpPr>
          <p:nvPr/>
        </p:nvSpPr>
        <p:spPr bwMode="auto">
          <a:xfrm>
            <a:off x="1690235" y="4042232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Text Box 8"/>
          <p:cNvSpPr txBox="1">
            <a:spLocks noChangeArrowheads="1"/>
          </p:cNvSpPr>
          <p:nvPr/>
        </p:nvSpPr>
        <p:spPr bwMode="auto">
          <a:xfrm>
            <a:off x="1721985" y="3583445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1143" name="Text Box 9"/>
          <p:cNvSpPr txBox="1">
            <a:spLocks noChangeArrowheads="1"/>
          </p:cNvSpPr>
          <p:nvPr/>
        </p:nvSpPr>
        <p:spPr bwMode="auto">
          <a:xfrm>
            <a:off x="1721985" y="4040645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91144" name="Line 10"/>
          <p:cNvSpPr>
            <a:spLocks noChangeShapeType="1"/>
          </p:cNvSpPr>
          <p:nvPr/>
        </p:nvSpPr>
        <p:spPr bwMode="auto">
          <a:xfrm>
            <a:off x="898069" y="2862720"/>
            <a:ext cx="677637" cy="6642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1" name="Text Box 34"/>
          <p:cNvSpPr txBox="1">
            <a:spLocks noChangeArrowheads="1"/>
          </p:cNvSpPr>
          <p:nvPr/>
        </p:nvSpPr>
        <p:spPr bwMode="auto">
          <a:xfrm>
            <a:off x="311149" y="2493388"/>
            <a:ext cx="1208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1100</a:t>
            </a:r>
          </a:p>
        </p:txBody>
      </p:sp>
      <p:sp>
        <p:nvSpPr>
          <p:cNvPr id="91157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9342FF-6873-48B1-A19A-1A90F047FC9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grpSp>
        <p:nvGrpSpPr>
          <p:cNvPr id="91145" name="Group 19"/>
          <p:cNvGrpSpPr>
            <a:grpSpLocks/>
          </p:cNvGrpSpPr>
          <p:nvPr/>
        </p:nvGrpSpPr>
        <p:grpSpPr bwMode="auto">
          <a:xfrm>
            <a:off x="3947203" y="2490116"/>
            <a:ext cx="914400" cy="1219200"/>
            <a:chOff x="912" y="1776"/>
            <a:chExt cx="576" cy="768"/>
          </a:xfrm>
        </p:grpSpPr>
        <p:sp>
          <p:nvSpPr>
            <p:cNvPr id="91160" name="Rectangle 20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61" name="Rectangle 21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91146" name="Line 22"/>
          <p:cNvSpPr>
            <a:spLocks noChangeShapeType="1"/>
          </p:cNvSpPr>
          <p:nvPr/>
        </p:nvSpPr>
        <p:spPr bwMode="auto">
          <a:xfrm>
            <a:off x="3947203" y="3252116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1148" name="Group 27"/>
          <p:cNvGrpSpPr>
            <a:grpSpLocks/>
          </p:cNvGrpSpPr>
          <p:nvPr/>
        </p:nvGrpSpPr>
        <p:grpSpPr bwMode="auto">
          <a:xfrm>
            <a:off x="3967385" y="4317946"/>
            <a:ext cx="914400" cy="1219200"/>
            <a:chOff x="912" y="1776"/>
            <a:chExt cx="576" cy="768"/>
          </a:xfrm>
        </p:grpSpPr>
        <p:sp>
          <p:nvSpPr>
            <p:cNvPr id="91158" name="Rectangle 28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159" name="Rectangle 29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91149" name="Line 30"/>
          <p:cNvSpPr>
            <a:spLocks noChangeShapeType="1"/>
          </p:cNvSpPr>
          <p:nvPr/>
        </p:nvSpPr>
        <p:spPr bwMode="auto">
          <a:xfrm>
            <a:off x="3967385" y="5079946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0" name="Text Box 31"/>
          <p:cNvSpPr txBox="1">
            <a:spLocks noChangeArrowheads="1"/>
          </p:cNvSpPr>
          <p:nvPr/>
        </p:nvSpPr>
        <p:spPr bwMode="auto">
          <a:xfrm>
            <a:off x="3998431" y="4620514"/>
            <a:ext cx="7888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1152" name="Text Box 35"/>
          <p:cNvSpPr txBox="1">
            <a:spLocks noChangeArrowheads="1"/>
          </p:cNvSpPr>
          <p:nvPr/>
        </p:nvSpPr>
        <p:spPr bwMode="auto">
          <a:xfrm>
            <a:off x="4011835" y="5078359"/>
            <a:ext cx="787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91153" name="Text Box 36"/>
          <p:cNvSpPr txBox="1">
            <a:spLocks noChangeArrowheads="1"/>
          </p:cNvSpPr>
          <p:nvPr/>
        </p:nvSpPr>
        <p:spPr bwMode="auto">
          <a:xfrm>
            <a:off x="3822472" y="1799190"/>
            <a:ext cx="11721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split:</a:t>
            </a:r>
          </a:p>
        </p:txBody>
      </p:sp>
      <p:sp>
        <p:nvSpPr>
          <p:cNvPr id="91155" name="Text Box 38"/>
          <p:cNvSpPr txBox="1">
            <a:spLocks noChangeArrowheads="1"/>
          </p:cNvSpPr>
          <p:nvPr/>
        </p:nvSpPr>
        <p:spPr bwMode="auto">
          <a:xfrm>
            <a:off x="2959679" y="5053222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8" name="Text Box 36"/>
          <p:cNvSpPr txBox="1">
            <a:spLocks noChangeArrowheads="1"/>
          </p:cNvSpPr>
          <p:nvPr/>
        </p:nvSpPr>
        <p:spPr bwMode="auto">
          <a:xfrm>
            <a:off x="4184747" y="2508312"/>
            <a:ext cx="7441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10**</a:t>
            </a:r>
          </a:p>
        </p:txBody>
      </p:sp>
      <p:sp>
        <p:nvSpPr>
          <p:cNvPr id="29" name="Text Box 36"/>
          <p:cNvSpPr txBox="1">
            <a:spLocks noChangeArrowheads="1"/>
          </p:cNvSpPr>
          <p:nvPr/>
        </p:nvSpPr>
        <p:spPr bwMode="auto">
          <a:xfrm>
            <a:off x="4242250" y="4329615"/>
            <a:ext cx="7384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11**</a:t>
            </a:r>
          </a:p>
        </p:txBody>
      </p:sp>
      <p:sp>
        <p:nvSpPr>
          <p:cNvPr id="31" name="Text Box 34"/>
          <p:cNvSpPr txBox="1">
            <a:spLocks noChangeArrowheads="1"/>
          </p:cNvSpPr>
          <p:nvPr/>
        </p:nvSpPr>
        <p:spPr bwMode="auto">
          <a:xfrm>
            <a:off x="3158397" y="5045952"/>
            <a:ext cx="7888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grpSp>
        <p:nvGrpSpPr>
          <p:cNvPr id="35" name="Group 19"/>
          <p:cNvGrpSpPr>
            <a:grpSpLocks/>
          </p:cNvGrpSpPr>
          <p:nvPr/>
        </p:nvGrpSpPr>
        <p:grpSpPr bwMode="auto">
          <a:xfrm>
            <a:off x="6601497" y="2361887"/>
            <a:ext cx="914400" cy="1219200"/>
            <a:chOff x="912" y="1776"/>
            <a:chExt cx="576" cy="768"/>
          </a:xfrm>
        </p:grpSpPr>
        <p:sp>
          <p:nvSpPr>
            <p:cNvPr id="48" name="Rectangle 20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Rectangle 21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36" name="Line 22"/>
          <p:cNvSpPr>
            <a:spLocks noChangeShapeType="1"/>
          </p:cNvSpPr>
          <p:nvPr/>
        </p:nvSpPr>
        <p:spPr bwMode="auto">
          <a:xfrm>
            <a:off x="6601497" y="312388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" name="Group 27"/>
          <p:cNvGrpSpPr>
            <a:grpSpLocks/>
          </p:cNvGrpSpPr>
          <p:nvPr/>
        </p:nvGrpSpPr>
        <p:grpSpPr bwMode="auto">
          <a:xfrm>
            <a:off x="6591062" y="5279704"/>
            <a:ext cx="914400" cy="1219200"/>
            <a:chOff x="912" y="1776"/>
            <a:chExt cx="576" cy="768"/>
          </a:xfrm>
        </p:grpSpPr>
        <p:sp>
          <p:nvSpPr>
            <p:cNvPr id="46" name="Rectangle 28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Rectangle 29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38" name="Line 30"/>
          <p:cNvSpPr>
            <a:spLocks noChangeShapeType="1"/>
          </p:cNvSpPr>
          <p:nvPr/>
        </p:nvSpPr>
        <p:spPr bwMode="auto">
          <a:xfrm>
            <a:off x="6591062" y="6041704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36"/>
          <p:cNvSpPr txBox="1">
            <a:spLocks noChangeArrowheads="1"/>
          </p:cNvSpPr>
          <p:nvPr/>
        </p:nvSpPr>
        <p:spPr bwMode="auto">
          <a:xfrm>
            <a:off x="6130519" y="1850574"/>
            <a:ext cx="18646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further split:</a:t>
            </a:r>
          </a:p>
        </p:txBody>
      </p:sp>
      <p:sp>
        <p:nvSpPr>
          <p:cNvPr id="43" name="Text Box 36"/>
          <p:cNvSpPr txBox="1">
            <a:spLocks noChangeArrowheads="1"/>
          </p:cNvSpPr>
          <p:nvPr/>
        </p:nvSpPr>
        <p:spPr bwMode="auto">
          <a:xfrm>
            <a:off x="6839041" y="2380083"/>
            <a:ext cx="7441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10**</a:t>
            </a:r>
          </a:p>
        </p:txBody>
      </p:sp>
      <p:sp>
        <p:nvSpPr>
          <p:cNvPr id="44" name="Text Box 36"/>
          <p:cNvSpPr txBox="1">
            <a:spLocks noChangeArrowheads="1"/>
          </p:cNvSpPr>
          <p:nvPr/>
        </p:nvSpPr>
        <p:spPr bwMode="auto">
          <a:xfrm>
            <a:off x="6868780" y="5291373"/>
            <a:ext cx="7327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111*</a:t>
            </a:r>
          </a:p>
        </p:txBody>
      </p:sp>
      <p:grpSp>
        <p:nvGrpSpPr>
          <p:cNvPr id="50" name="Group 27"/>
          <p:cNvGrpSpPr>
            <a:grpSpLocks/>
          </p:cNvGrpSpPr>
          <p:nvPr/>
        </p:nvGrpSpPr>
        <p:grpSpPr bwMode="auto">
          <a:xfrm>
            <a:off x="6607384" y="3806314"/>
            <a:ext cx="914400" cy="1219200"/>
            <a:chOff x="912" y="1776"/>
            <a:chExt cx="576" cy="768"/>
          </a:xfrm>
        </p:grpSpPr>
        <p:sp>
          <p:nvSpPr>
            <p:cNvPr id="51" name="Rectangle 28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Rectangle 29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53" name="Line 30"/>
          <p:cNvSpPr>
            <a:spLocks noChangeShapeType="1"/>
          </p:cNvSpPr>
          <p:nvPr/>
        </p:nvSpPr>
        <p:spPr bwMode="auto">
          <a:xfrm>
            <a:off x="6607384" y="4568314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ext Box 31"/>
          <p:cNvSpPr txBox="1">
            <a:spLocks noChangeArrowheads="1"/>
          </p:cNvSpPr>
          <p:nvPr/>
        </p:nvSpPr>
        <p:spPr bwMode="auto">
          <a:xfrm>
            <a:off x="6638430" y="4108882"/>
            <a:ext cx="7888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55" name="Text Box 35"/>
          <p:cNvSpPr txBox="1">
            <a:spLocks noChangeArrowheads="1"/>
          </p:cNvSpPr>
          <p:nvPr/>
        </p:nvSpPr>
        <p:spPr bwMode="auto">
          <a:xfrm>
            <a:off x="6651834" y="4566727"/>
            <a:ext cx="787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56" name="Text Box 38"/>
          <p:cNvSpPr txBox="1">
            <a:spLocks noChangeArrowheads="1"/>
          </p:cNvSpPr>
          <p:nvPr/>
        </p:nvSpPr>
        <p:spPr bwMode="auto">
          <a:xfrm>
            <a:off x="8124617" y="4566082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7" name="Text Box 36"/>
          <p:cNvSpPr txBox="1">
            <a:spLocks noChangeArrowheads="1"/>
          </p:cNvSpPr>
          <p:nvPr/>
        </p:nvSpPr>
        <p:spPr bwMode="auto">
          <a:xfrm>
            <a:off x="6882249" y="3817983"/>
            <a:ext cx="7384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110*</a:t>
            </a:r>
          </a:p>
        </p:txBody>
      </p:sp>
      <p:sp>
        <p:nvSpPr>
          <p:cNvPr id="58" name="Text Box 34"/>
          <p:cNvSpPr txBox="1">
            <a:spLocks noChangeArrowheads="1"/>
          </p:cNvSpPr>
          <p:nvPr/>
        </p:nvSpPr>
        <p:spPr bwMode="auto">
          <a:xfrm>
            <a:off x="7482532" y="4586787"/>
            <a:ext cx="7888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083A990-2FEE-D204-3402-FF87DE7231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444500"/>
            <a:ext cx="8039100" cy="635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Note: Still need overflow chains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A579101-1A54-5D16-8707-F3D85B73B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469" y="974954"/>
            <a:ext cx="7464697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2800" kern="0">
                <a:solidFill>
                  <a:srgbClr val="FF0000"/>
                </a:solidFill>
                <a:cs typeface="Times New Roman" panose="02020603050405020304" pitchFamily="18" charset="0"/>
              </a:rPr>
              <a:t>Example: many records with duplicate keys</a:t>
            </a:r>
            <a:endParaRPr lang="en-US" altLang="en-US" sz="2800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418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40443" y="533265"/>
            <a:ext cx="8039100" cy="66675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Solution: overflow chains</a:t>
            </a:r>
          </a:p>
        </p:txBody>
      </p:sp>
      <p:grpSp>
        <p:nvGrpSpPr>
          <p:cNvPr id="92163" name="Group 4"/>
          <p:cNvGrpSpPr>
            <a:grpSpLocks/>
          </p:cNvGrpSpPr>
          <p:nvPr/>
        </p:nvGrpSpPr>
        <p:grpSpPr bwMode="auto">
          <a:xfrm>
            <a:off x="1979613" y="3359150"/>
            <a:ext cx="914400" cy="1219200"/>
            <a:chOff x="912" y="1776"/>
            <a:chExt cx="576" cy="768"/>
          </a:xfrm>
        </p:grpSpPr>
        <p:sp>
          <p:nvSpPr>
            <p:cNvPr id="92183" name="Rectangle 5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184" name="Rectangle 6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92164" name="Line 7"/>
          <p:cNvSpPr>
            <a:spLocks noChangeShapeType="1"/>
          </p:cNvSpPr>
          <p:nvPr/>
        </p:nvSpPr>
        <p:spPr bwMode="auto">
          <a:xfrm>
            <a:off x="1979613" y="412115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5" name="Text Box 8"/>
          <p:cNvSpPr txBox="1">
            <a:spLocks noChangeArrowheads="1"/>
          </p:cNvSpPr>
          <p:nvPr/>
        </p:nvSpPr>
        <p:spPr bwMode="auto">
          <a:xfrm>
            <a:off x="2011363" y="3662363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2166" name="Text Box 9"/>
          <p:cNvSpPr txBox="1">
            <a:spLocks noChangeArrowheads="1"/>
          </p:cNvSpPr>
          <p:nvPr/>
        </p:nvSpPr>
        <p:spPr bwMode="auto">
          <a:xfrm>
            <a:off x="2011363" y="4119563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</a:p>
        </p:txBody>
      </p:sp>
      <p:sp>
        <p:nvSpPr>
          <p:cNvPr id="92167" name="Line 10"/>
          <p:cNvSpPr>
            <a:spLocks noChangeShapeType="1"/>
          </p:cNvSpPr>
          <p:nvPr/>
        </p:nvSpPr>
        <p:spPr bwMode="auto">
          <a:xfrm>
            <a:off x="836613" y="305435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168" name="Group 11"/>
          <p:cNvGrpSpPr>
            <a:grpSpLocks/>
          </p:cNvGrpSpPr>
          <p:nvPr/>
        </p:nvGrpSpPr>
        <p:grpSpPr bwMode="auto">
          <a:xfrm>
            <a:off x="5484813" y="3257550"/>
            <a:ext cx="914400" cy="1219200"/>
            <a:chOff x="912" y="1776"/>
            <a:chExt cx="576" cy="768"/>
          </a:xfrm>
        </p:grpSpPr>
        <p:sp>
          <p:nvSpPr>
            <p:cNvPr id="92181" name="Rectangle 12"/>
            <p:cNvSpPr>
              <a:spLocks noChangeArrowheads="1"/>
            </p:cNvSpPr>
            <p:nvPr/>
          </p:nvSpPr>
          <p:spPr bwMode="auto">
            <a:xfrm>
              <a:off x="912" y="1968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182" name="Rectangle 13"/>
            <p:cNvSpPr>
              <a:spLocks noChangeArrowheads="1"/>
            </p:cNvSpPr>
            <p:nvPr/>
          </p:nvSpPr>
          <p:spPr bwMode="auto">
            <a:xfrm>
              <a:off x="9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92169" name="Line 14"/>
          <p:cNvSpPr>
            <a:spLocks noChangeShapeType="1"/>
          </p:cNvSpPr>
          <p:nvPr/>
        </p:nvSpPr>
        <p:spPr bwMode="auto">
          <a:xfrm>
            <a:off x="5484813" y="401955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0" name="Line 15"/>
          <p:cNvSpPr>
            <a:spLocks noChangeShapeType="1"/>
          </p:cNvSpPr>
          <p:nvPr/>
        </p:nvSpPr>
        <p:spPr bwMode="auto">
          <a:xfrm>
            <a:off x="4341813" y="295275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1" name="Rectangle 17"/>
          <p:cNvSpPr>
            <a:spLocks noChangeArrowheads="1"/>
          </p:cNvSpPr>
          <p:nvPr/>
        </p:nvSpPr>
        <p:spPr bwMode="auto">
          <a:xfrm>
            <a:off x="7196138" y="35718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2" name="Rectangle 18"/>
          <p:cNvSpPr>
            <a:spLocks noChangeArrowheads="1"/>
          </p:cNvSpPr>
          <p:nvPr/>
        </p:nvSpPr>
        <p:spPr bwMode="auto">
          <a:xfrm>
            <a:off x="6408738" y="3571875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3" name="Line 19"/>
          <p:cNvSpPr>
            <a:spLocks noChangeShapeType="1"/>
          </p:cNvSpPr>
          <p:nvPr/>
        </p:nvSpPr>
        <p:spPr bwMode="auto">
          <a:xfrm>
            <a:off x="7196138" y="4029075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4" name="Text Box 20"/>
          <p:cNvSpPr txBox="1">
            <a:spLocks noChangeArrowheads="1"/>
          </p:cNvSpPr>
          <p:nvPr/>
        </p:nvSpPr>
        <p:spPr bwMode="auto">
          <a:xfrm>
            <a:off x="7227888" y="3570288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5" name="Text Box 21"/>
          <p:cNvSpPr txBox="1">
            <a:spLocks noChangeArrowheads="1"/>
          </p:cNvSpPr>
          <p:nvPr/>
        </p:nvSpPr>
        <p:spPr bwMode="auto">
          <a:xfrm>
            <a:off x="1416050" y="2192338"/>
            <a:ext cx="1547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1100</a:t>
            </a:r>
          </a:p>
        </p:txBody>
      </p:sp>
      <p:sp>
        <p:nvSpPr>
          <p:cNvPr id="92176" name="Text Box 23"/>
          <p:cNvSpPr txBox="1">
            <a:spLocks noChangeArrowheads="1"/>
          </p:cNvSpPr>
          <p:nvPr/>
        </p:nvSpPr>
        <p:spPr bwMode="auto">
          <a:xfrm>
            <a:off x="4992688" y="2154238"/>
            <a:ext cx="2660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add overflow block:</a:t>
            </a:r>
          </a:p>
        </p:txBody>
      </p:sp>
      <p:sp>
        <p:nvSpPr>
          <p:cNvPr id="92177" name="Text Box 25"/>
          <p:cNvSpPr txBox="1">
            <a:spLocks noChangeArrowheads="1"/>
          </p:cNvSpPr>
          <p:nvPr/>
        </p:nvSpPr>
        <p:spPr bwMode="auto">
          <a:xfrm>
            <a:off x="5529263" y="4030663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2178" name="Text Box 26"/>
          <p:cNvSpPr txBox="1">
            <a:spLocks noChangeArrowheads="1"/>
          </p:cNvSpPr>
          <p:nvPr/>
        </p:nvSpPr>
        <p:spPr bwMode="auto">
          <a:xfrm>
            <a:off x="5554663" y="3573463"/>
            <a:ext cx="787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92179" name="Line 27"/>
          <p:cNvSpPr>
            <a:spLocks noChangeShapeType="1"/>
          </p:cNvSpPr>
          <p:nvPr/>
        </p:nvSpPr>
        <p:spPr bwMode="auto">
          <a:xfrm>
            <a:off x="6604000" y="3746500"/>
            <a:ext cx="571500" cy="6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80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08641B-A0AB-48F9-8600-EB12E4B2212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877762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88571" y="197645"/>
            <a:ext cx="6531429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Summary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6975" y="1385402"/>
            <a:ext cx="6423025" cy="20034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00B050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Can handle growing files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less wasted space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no full reorganizations</a:t>
            </a:r>
          </a:p>
        </p:txBody>
      </p:sp>
      <p:sp>
        <p:nvSpPr>
          <p:cNvPr id="94213" name="Oval 5"/>
          <p:cNvSpPr>
            <a:spLocks noChangeArrowheads="1"/>
          </p:cNvSpPr>
          <p:nvPr/>
        </p:nvSpPr>
        <p:spPr bwMode="auto">
          <a:xfrm>
            <a:off x="1088571" y="1532120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421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0F9182-92F5-4070-9E55-77C8603E6A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020175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88571" y="197645"/>
            <a:ext cx="6531429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Extensible hashing: Summary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6975" y="1385402"/>
            <a:ext cx="6423025" cy="20034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00B050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Can handle growing files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less wasted space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no full reorganizations</a:t>
            </a:r>
          </a:p>
        </p:txBody>
      </p:sp>
      <p:sp>
        <p:nvSpPr>
          <p:cNvPr id="94213" name="Oval 5"/>
          <p:cNvSpPr>
            <a:spLocks noChangeArrowheads="1"/>
          </p:cNvSpPr>
          <p:nvPr/>
        </p:nvSpPr>
        <p:spPr bwMode="auto">
          <a:xfrm>
            <a:off x="1088571" y="1532120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4216" name="Rectangle 7"/>
          <p:cNvSpPr>
            <a:spLocks noChangeArrowheads="1"/>
          </p:cNvSpPr>
          <p:nvPr/>
        </p:nvSpPr>
        <p:spPr bwMode="auto">
          <a:xfrm>
            <a:off x="1654629" y="3373311"/>
            <a:ext cx="5704114" cy="105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Indirection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(Not too bad if directory in memory)</a:t>
            </a:r>
          </a:p>
          <a:p>
            <a:pPr eaLnBrk="1" hangingPunct="1">
              <a:buFontTx/>
              <a:buNone/>
            </a:pPr>
            <a:endParaRPr lang="en-US" altLang="en-US" sz="2400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4217" name="Oval 8"/>
          <p:cNvSpPr>
            <a:spLocks noChangeArrowheads="1"/>
          </p:cNvSpPr>
          <p:nvPr/>
        </p:nvSpPr>
        <p:spPr bwMode="auto">
          <a:xfrm>
            <a:off x="1088571" y="3439612"/>
            <a:ext cx="456972" cy="41433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94218" name="Oval 9"/>
          <p:cNvSpPr>
            <a:spLocks noChangeArrowheads="1"/>
          </p:cNvSpPr>
          <p:nvPr/>
        </p:nvSpPr>
        <p:spPr bwMode="auto">
          <a:xfrm>
            <a:off x="1088571" y="4500981"/>
            <a:ext cx="456972" cy="41433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9421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0F9182-92F5-4070-9E55-77C8603E6A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A74367C9-304D-423C-4A82-CFBF2180B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943" y="4454539"/>
            <a:ext cx="5704114" cy="105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Directory doubles in size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(Now it fits, now it does not)</a:t>
            </a:r>
          </a:p>
        </p:txBody>
      </p:sp>
    </p:spTree>
    <p:extLst>
      <p:ext uri="{BB962C8B-B14F-4D97-AF65-F5344CB8AC3E}">
        <p14:creationId xmlns:p14="http://schemas.microsoft.com/office/powerpoint/2010/main" val="1897637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2223" y="775063"/>
            <a:ext cx="7772400" cy="809897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cs typeface="Times New Roman" panose="02020603050405020304" pitchFamily="18" charset="0"/>
              </a:rPr>
              <a:t>Dynamic Hashing Schemes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1181735" y="1940242"/>
            <a:ext cx="4104368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Extensible Hashing</a:t>
            </a:r>
          </a:p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Linear Hashing</a:t>
            </a:r>
          </a:p>
        </p:txBody>
      </p:sp>
      <p:sp>
        <p:nvSpPr>
          <p:cNvPr id="34823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617498-9B69-4E7F-B2A1-F7CD8FB764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668344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2223" y="775063"/>
            <a:ext cx="7772400" cy="809897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cs typeface="Times New Roman" panose="02020603050405020304" pitchFamily="18" charset="0"/>
              </a:rPr>
              <a:t>Dynamic Hashing Schemes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1181735" y="1940242"/>
            <a:ext cx="4104368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Extensible Hashing</a:t>
            </a:r>
          </a:p>
          <a:p>
            <a:pPr eaLnBrk="1" hangingPunct="1"/>
            <a:r>
              <a:rPr lang="en-US" altLang="en-US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Linear Hashing</a:t>
            </a:r>
          </a:p>
        </p:txBody>
      </p:sp>
      <p:sp>
        <p:nvSpPr>
          <p:cNvPr id="34823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617498-9B69-4E7F-B2A1-F7CD8FB764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646366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93750" y="254984"/>
            <a:ext cx="7345363" cy="523721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Linear hashing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3750" y="760567"/>
            <a:ext cx="6803250" cy="55864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(Another dynamic hashing scheme)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-138113" y="1466850"/>
            <a:ext cx="2940051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u="sng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Ideas:</a:t>
            </a:r>
            <a:endParaRPr lang="en-US" altLang="en-US" sz="3600" u="sng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754063" y="2176463"/>
            <a:ext cx="5086350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AutoNum type="alphaLcParenBoth"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Use the same hash function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AutoNum type="alphaLcParenBoth"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Use only part of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when the hash table is smaller (use the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order bits of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438" name="Group 2"/>
          <p:cNvGrpSpPr>
            <a:grpSpLocks/>
          </p:cNvGrpSpPr>
          <p:nvPr/>
        </p:nvGrpSpPr>
        <p:grpSpPr bwMode="auto">
          <a:xfrm>
            <a:off x="6731000" y="2441575"/>
            <a:ext cx="1735138" cy="1227138"/>
            <a:chOff x="6079651" y="2527792"/>
            <a:chExt cx="2378548" cy="1491597"/>
          </a:xfrm>
        </p:grpSpPr>
        <p:sp>
          <p:nvSpPr>
            <p:cNvPr id="18459" name="Rectangle 6"/>
            <p:cNvSpPr>
              <a:spLocks noChangeArrowheads="1"/>
            </p:cNvSpPr>
            <p:nvPr/>
          </p:nvSpPr>
          <p:spPr bwMode="auto">
            <a:xfrm>
              <a:off x="6600932" y="2975913"/>
              <a:ext cx="1857267" cy="4963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01110101</a:t>
              </a:r>
            </a:p>
          </p:txBody>
        </p:sp>
        <p:sp>
          <p:nvSpPr>
            <p:cNvPr id="18460" name="Line 7"/>
            <p:cNvSpPr>
              <a:spLocks noChangeShapeType="1"/>
            </p:cNvSpPr>
            <p:nvPr/>
          </p:nvSpPr>
          <p:spPr bwMode="auto">
            <a:xfrm flipH="1">
              <a:off x="6647686" y="2727723"/>
              <a:ext cx="6190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1" name="Line 8"/>
            <p:cNvSpPr>
              <a:spLocks noChangeShapeType="1"/>
            </p:cNvSpPr>
            <p:nvPr/>
          </p:nvSpPr>
          <p:spPr bwMode="auto">
            <a:xfrm>
              <a:off x="7729480" y="2729447"/>
              <a:ext cx="6964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2" name="AutoShape 10"/>
            <p:cNvSpPr>
              <a:spLocks/>
            </p:cNvSpPr>
            <p:nvPr/>
          </p:nvSpPr>
          <p:spPr bwMode="auto">
            <a:xfrm rot="-5400000">
              <a:off x="7752556" y="3166891"/>
              <a:ext cx="153391" cy="887411"/>
            </a:xfrm>
            <a:prstGeom prst="leftBrace">
              <a:avLst>
                <a:gd name="adj1" fmla="val 2223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3" name="Text Box 11"/>
            <p:cNvSpPr txBox="1">
              <a:spLocks noChangeArrowheads="1"/>
            </p:cNvSpPr>
            <p:nvPr/>
          </p:nvSpPr>
          <p:spPr bwMode="auto">
            <a:xfrm>
              <a:off x="6079651" y="3617804"/>
              <a:ext cx="760963" cy="401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grows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4" name="Text Box 12"/>
            <p:cNvSpPr txBox="1">
              <a:spLocks noChangeArrowheads="1"/>
            </p:cNvSpPr>
            <p:nvPr/>
          </p:nvSpPr>
          <p:spPr bwMode="auto">
            <a:xfrm>
              <a:off x="7361896" y="2527792"/>
              <a:ext cx="315993" cy="39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5" name="Text Box 13"/>
            <p:cNvSpPr txBox="1">
              <a:spLocks noChangeArrowheads="1"/>
            </p:cNvSpPr>
            <p:nvPr/>
          </p:nvSpPr>
          <p:spPr bwMode="auto">
            <a:xfrm>
              <a:off x="7694009" y="3614064"/>
              <a:ext cx="253117" cy="401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439" name="Rectangle 15"/>
          <p:cNvSpPr>
            <a:spLocks noChangeArrowheads="1"/>
          </p:cNvSpPr>
          <p:nvPr/>
        </p:nvSpPr>
        <p:spPr bwMode="auto">
          <a:xfrm>
            <a:off x="754063" y="4362450"/>
            <a:ext cx="530383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Hash table size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grows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linearly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0" name="Rectangle 16"/>
          <p:cNvSpPr>
            <a:spLocks noChangeArrowheads="1"/>
          </p:cNvSpPr>
          <p:nvPr/>
        </p:nvSpPr>
        <p:spPr bwMode="auto">
          <a:xfrm>
            <a:off x="1524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1" name="Rectangle 17"/>
          <p:cNvSpPr>
            <a:spLocks noChangeArrowheads="1"/>
          </p:cNvSpPr>
          <p:nvPr/>
        </p:nvSpPr>
        <p:spPr bwMode="auto">
          <a:xfrm>
            <a:off x="1905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2" name="Rectangle 18"/>
          <p:cNvSpPr>
            <a:spLocks noChangeArrowheads="1"/>
          </p:cNvSpPr>
          <p:nvPr/>
        </p:nvSpPr>
        <p:spPr bwMode="auto">
          <a:xfrm>
            <a:off x="2286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3" name="Rectangle 19"/>
          <p:cNvSpPr>
            <a:spLocks noChangeArrowheads="1"/>
          </p:cNvSpPr>
          <p:nvPr/>
        </p:nvSpPr>
        <p:spPr bwMode="auto">
          <a:xfrm>
            <a:off x="2667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4" name="Rectangle 20"/>
          <p:cNvSpPr>
            <a:spLocks noChangeArrowheads="1"/>
          </p:cNvSpPr>
          <p:nvPr/>
        </p:nvSpPr>
        <p:spPr bwMode="auto">
          <a:xfrm>
            <a:off x="3048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5" name="Rectangle 21"/>
          <p:cNvSpPr>
            <a:spLocks noChangeArrowheads="1"/>
          </p:cNvSpPr>
          <p:nvPr/>
        </p:nvSpPr>
        <p:spPr bwMode="auto">
          <a:xfrm>
            <a:off x="3429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6" name="Rectangle 22"/>
          <p:cNvSpPr>
            <a:spLocks noChangeArrowheads="1"/>
          </p:cNvSpPr>
          <p:nvPr/>
        </p:nvSpPr>
        <p:spPr bwMode="auto">
          <a:xfrm>
            <a:off x="3810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7" name="Rectangle 23"/>
          <p:cNvSpPr>
            <a:spLocks noChangeArrowheads="1"/>
          </p:cNvSpPr>
          <p:nvPr/>
        </p:nvSpPr>
        <p:spPr bwMode="auto">
          <a:xfrm>
            <a:off x="4191000" y="5008563"/>
            <a:ext cx="381000" cy="3571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8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08E577-BEED-4542-B530-8B0EB84A0CC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18449" name="Rectangle 1"/>
          <p:cNvSpPr>
            <a:spLocks noChangeArrowheads="1"/>
          </p:cNvSpPr>
          <p:nvPr/>
        </p:nvSpPr>
        <p:spPr bwMode="auto">
          <a:xfrm>
            <a:off x="1293813" y="2127250"/>
            <a:ext cx="4454525" cy="20129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8450" name="Text Box 11"/>
          <p:cNvSpPr txBox="1">
            <a:spLocks noChangeArrowheads="1"/>
          </p:cNvSpPr>
          <p:nvPr/>
        </p:nvSpPr>
        <p:spPr bwMode="auto">
          <a:xfrm>
            <a:off x="6180138" y="2782888"/>
            <a:ext cx="930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</a:t>
            </a:r>
          </a:p>
        </p:txBody>
      </p:sp>
      <p:sp>
        <p:nvSpPr>
          <p:cNvPr id="18451" name="Rounded Rectangular Callout 3"/>
          <p:cNvSpPr>
            <a:spLocks noChangeArrowheads="1"/>
          </p:cNvSpPr>
          <p:nvPr/>
        </p:nvSpPr>
        <p:spPr bwMode="auto">
          <a:xfrm>
            <a:off x="6669088" y="4013200"/>
            <a:ext cx="1370012" cy="1001713"/>
          </a:xfrm>
          <a:prstGeom prst="wedgeRoundRectCallout">
            <a:avLst>
              <a:gd name="adj1" fmla="val -103940"/>
              <a:gd name="adj2" fmla="val -38130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Similar 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Extensible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hash</a:t>
            </a:r>
          </a:p>
        </p:txBody>
      </p:sp>
      <p:sp>
        <p:nvSpPr>
          <p:cNvPr id="18452" name="Right Arrow 5"/>
          <p:cNvSpPr>
            <a:spLocks noChangeArrowheads="1"/>
          </p:cNvSpPr>
          <p:nvPr/>
        </p:nvSpPr>
        <p:spPr bwMode="auto">
          <a:xfrm>
            <a:off x="5213350" y="5476875"/>
            <a:ext cx="436563" cy="122238"/>
          </a:xfrm>
          <a:prstGeom prst="rightArrow">
            <a:avLst>
              <a:gd name="adj1" fmla="val 50000"/>
              <a:gd name="adj2" fmla="val 4975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8453" name="Text Box 13"/>
          <p:cNvSpPr txBox="1">
            <a:spLocks noChangeArrowheads="1"/>
          </p:cNvSpPr>
          <p:nvPr/>
        </p:nvSpPr>
        <p:spPr bwMode="auto">
          <a:xfrm>
            <a:off x="4232275" y="5313363"/>
            <a:ext cx="30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54" name="Rounded Rectangular Callout 33"/>
          <p:cNvSpPr>
            <a:spLocks noChangeArrowheads="1"/>
          </p:cNvSpPr>
          <p:nvPr/>
        </p:nvSpPr>
        <p:spPr bwMode="auto">
          <a:xfrm>
            <a:off x="53975" y="5014913"/>
            <a:ext cx="1073150" cy="617537"/>
          </a:xfrm>
          <a:prstGeom prst="wedgeRoundRectCallout">
            <a:avLst>
              <a:gd name="adj1" fmla="val 43477"/>
              <a:gd name="adj2" fmla="val -77273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difference</a:t>
            </a:r>
          </a:p>
        </p:txBody>
      </p:sp>
      <p:sp>
        <p:nvSpPr>
          <p:cNvPr id="18455" name="Text Box 13"/>
          <p:cNvSpPr txBox="1">
            <a:spLocks noChangeArrowheads="1"/>
          </p:cNvSpPr>
          <p:nvPr/>
        </p:nvSpPr>
        <p:spPr bwMode="auto">
          <a:xfrm>
            <a:off x="1465263" y="5368925"/>
            <a:ext cx="4937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00..0</a:t>
            </a:r>
          </a:p>
        </p:txBody>
      </p:sp>
      <p:sp>
        <p:nvSpPr>
          <p:cNvPr id="18456" name="Right Arrow 37"/>
          <p:cNvSpPr>
            <a:spLocks noChangeArrowheads="1"/>
          </p:cNvSpPr>
          <p:nvPr/>
        </p:nvSpPr>
        <p:spPr bwMode="auto">
          <a:xfrm rot="10800000">
            <a:off x="7394575" y="3462338"/>
            <a:ext cx="406400" cy="123825"/>
          </a:xfrm>
          <a:prstGeom prst="right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8457" name="Text Box 13"/>
          <p:cNvSpPr txBox="1">
            <a:spLocks noChangeArrowheads="1"/>
          </p:cNvSpPr>
          <p:nvPr/>
        </p:nvSpPr>
        <p:spPr bwMode="auto">
          <a:xfrm>
            <a:off x="4471988" y="5383213"/>
            <a:ext cx="6715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|n| = i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458" name="Rectangle 15"/>
          <p:cNvSpPr>
            <a:spLocks noChangeArrowheads="1"/>
          </p:cNvSpPr>
          <p:nvPr/>
        </p:nvSpPr>
        <p:spPr bwMode="auto">
          <a:xfrm>
            <a:off x="793750" y="5780088"/>
            <a:ext cx="37560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(d) Use overflow blocks.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99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8825" y="395786"/>
            <a:ext cx="7287895" cy="541338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Linear hashing</a:t>
            </a:r>
          </a:p>
        </p:txBody>
      </p:sp>
      <p:sp>
        <p:nvSpPr>
          <p:cNvPr id="22531" name="Rectangle 15"/>
          <p:cNvSpPr>
            <a:spLocks noChangeArrowheads="1"/>
          </p:cNvSpPr>
          <p:nvPr/>
        </p:nvSpPr>
        <p:spPr bwMode="auto">
          <a:xfrm>
            <a:off x="650875" y="2768600"/>
            <a:ext cx="7821613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Hash table size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grows linearly 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parameter for the hash structure </a:t>
            </a:r>
          </a:p>
        </p:txBody>
      </p:sp>
      <p:sp>
        <p:nvSpPr>
          <p:cNvPr id="22532" name="Slide Number Placeholder 2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5249CA-B049-41DE-9A1A-0B1CB90B420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22533" name="Rectangle 15"/>
          <p:cNvSpPr>
            <a:spLocks noChangeArrowheads="1"/>
          </p:cNvSpPr>
          <p:nvPr/>
        </p:nvSpPr>
        <p:spPr bwMode="auto">
          <a:xfrm>
            <a:off x="511175" y="4876800"/>
            <a:ext cx="465931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does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 if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747838" y="1509713"/>
            <a:ext cx="1354137" cy="4079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01110101</a:t>
            </a:r>
          </a:p>
        </p:txBody>
      </p:sp>
      <p:sp>
        <p:nvSpPr>
          <p:cNvPr id="22535" name="AutoShape 10"/>
          <p:cNvSpPr>
            <a:spLocks/>
          </p:cNvSpPr>
          <p:nvPr/>
        </p:nvSpPr>
        <p:spPr bwMode="auto">
          <a:xfrm rot="-5400000">
            <a:off x="2579688" y="1708150"/>
            <a:ext cx="127000" cy="647700"/>
          </a:xfrm>
          <a:prstGeom prst="leftBrace">
            <a:avLst>
              <a:gd name="adj1" fmla="val 221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6" name="Text Box 11"/>
          <p:cNvSpPr txBox="1">
            <a:spLocks noChangeArrowheads="1"/>
          </p:cNvSpPr>
          <p:nvPr/>
        </p:nvSpPr>
        <p:spPr bwMode="auto">
          <a:xfrm>
            <a:off x="1366838" y="2038350"/>
            <a:ext cx="5556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grows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537" name="Group 6"/>
          <p:cNvGrpSpPr>
            <a:grpSpLocks/>
          </p:cNvGrpSpPr>
          <p:nvPr/>
        </p:nvGrpSpPr>
        <p:grpSpPr bwMode="auto">
          <a:xfrm>
            <a:off x="1781175" y="1141413"/>
            <a:ext cx="1296988" cy="327025"/>
            <a:chOff x="1781215" y="1141413"/>
            <a:chExt cx="1297238" cy="327548"/>
          </a:xfrm>
        </p:grpSpPr>
        <p:sp>
          <p:nvSpPr>
            <p:cNvPr id="22565" name="Line 7"/>
            <p:cNvSpPr>
              <a:spLocks noChangeShapeType="1"/>
            </p:cNvSpPr>
            <p:nvPr/>
          </p:nvSpPr>
          <p:spPr bwMode="auto">
            <a:xfrm flipH="1">
              <a:off x="1781215" y="1305896"/>
              <a:ext cx="4516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6" name="Line 8"/>
            <p:cNvSpPr>
              <a:spLocks noChangeShapeType="1"/>
            </p:cNvSpPr>
            <p:nvPr/>
          </p:nvSpPr>
          <p:spPr bwMode="auto">
            <a:xfrm>
              <a:off x="2570378" y="1307315"/>
              <a:ext cx="508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7" name="Text Box 12"/>
            <p:cNvSpPr txBox="1">
              <a:spLocks noChangeArrowheads="1"/>
            </p:cNvSpPr>
            <p:nvPr/>
          </p:nvSpPr>
          <p:spPr bwMode="auto">
            <a:xfrm>
              <a:off x="2302228" y="1141413"/>
              <a:ext cx="230515" cy="327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538" name="Text Box 13"/>
          <p:cNvSpPr txBox="1">
            <a:spLocks noChangeArrowheads="1"/>
          </p:cNvSpPr>
          <p:nvPr/>
        </p:nvSpPr>
        <p:spPr bwMode="auto">
          <a:xfrm>
            <a:off x="2544763" y="2035175"/>
            <a:ext cx="1841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815975" y="1482725"/>
            <a:ext cx="930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</a:t>
            </a:r>
          </a:p>
        </p:txBody>
      </p:sp>
      <p:sp>
        <p:nvSpPr>
          <p:cNvPr id="22540" name="Right Arrow 37"/>
          <p:cNvSpPr>
            <a:spLocks noChangeArrowheads="1"/>
          </p:cNvSpPr>
          <p:nvPr/>
        </p:nvSpPr>
        <p:spPr bwMode="auto">
          <a:xfrm rot="10800000">
            <a:off x="2030413" y="2162175"/>
            <a:ext cx="406400" cy="123825"/>
          </a:xfrm>
          <a:prstGeom prst="rightArrow">
            <a:avLst>
              <a:gd name="adj1" fmla="val 50000"/>
              <a:gd name="adj2" fmla="val 4988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22541" name="Group 3"/>
          <p:cNvGrpSpPr>
            <a:grpSpLocks/>
          </p:cNvGrpSpPr>
          <p:nvPr/>
        </p:nvGrpSpPr>
        <p:grpSpPr bwMode="auto">
          <a:xfrm>
            <a:off x="3282950" y="3919538"/>
            <a:ext cx="4184650" cy="674687"/>
            <a:chOff x="1465263" y="5008563"/>
            <a:chExt cx="4184650" cy="674687"/>
          </a:xfrm>
        </p:grpSpPr>
        <p:sp>
          <p:nvSpPr>
            <p:cNvPr id="22553" name="Rectangle 16"/>
            <p:cNvSpPr>
              <a:spLocks noChangeArrowheads="1"/>
            </p:cNvSpPr>
            <p:nvPr/>
          </p:nvSpPr>
          <p:spPr bwMode="auto">
            <a:xfrm>
              <a:off x="1524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4" name="Rectangle 17"/>
            <p:cNvSpPr>
              <a:spLocks noChangeArrowheads="1"/>
            </p:cNvSpPr>
            <p:nvPr/>
          </p:nvSpPr>
          <p:spPr bwMode="auto">
            <a:xfrm>
              <a:off x="1905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5" name="Rectangle 18"/>
            <p:cNvSpPr>
              <a:spLocks noChangeArrowheads="1"/>
            </p:cNvSpPr>
            <p:nvPr/>
          </p:nvSpPr>
          <p:spPr bwMode="auto">
            <a:xfrm>
              <a:off x="2286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6" name="Rectangle 19"/>
            <p:cNvSpPr>
              <a:spLocks noChangeArrowheads="1"/>
            </p:cNvSpPr>
            <p:nvPr/>
          </p:nvSpPr>
          <p:spPr bwMode="auto">
            <a:xfrm>
              <a:off x="2667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7" name="Rectangle 20"/>
            <p:cNvSpPr>
              <a:spLocks noChangeArrowheads="1"/>
            </p:cNvSpPr>
            <p:nvPr/>
          </p:nvSpPr>
          <p:spPr bwMode="auto">
            <a:xfrm>
              <a:off x="3048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8" name="Rectangle 21"/>
            <p:cNvSpPr>
              <a:spLocks noChangeArrowheads="1"/>
            </p:cNvSpPr>
            <p:nvPr/>
          </p:nvSpPr>
          <p:spPr bwMode="auto">
            <a:xfrm>
              <a:off x="3429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9" name="Rectangle 22"/>
            <p:cNvSpPr>
              <a:spLocks noChangeArrowheads="1"/>
            </p:cNvSpPr>
            <p:nvPr/>
          </p:nvSpPr>
          <p:spPr bwMode="auto">
            <a:xfrm>
              <a:off x="3810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0" name="Rectangle 23"/>
            <p:cNvSpPr>
              <a:spLocks noChangeArrowheads="1"/>
            </p:cNvSpPr>
            <p:nvPr/>
          </p:nvSpPr>
          <p:spPr bwMode="auto">
            <a:xfrm>
              <a:off x="4191000" y="5008563"/>
              <a:ext cx="381000" cy="357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1" name="Right Arrow 5"/>
            <p:cNvSpPr>
              <a:spLocks noChangeArrowheads="1"/>
            </p:cNvSpPr>
            <p:nvPr/>
          </p:nvSpPr>
          <p:spPr bwMode="auto">
            <a:xfrm>
              <a:off x="5213350" y="5476875"/>
              <a:ext cx="436563" cy="122238"/>
            </a:xfrm>
            <a:prstGeom prst="rightArrow">
              <a:avLst>
                <a:gd name="adj1" fmla="val 50000"/>
                <a:gd name="adj2" fmla="val 49752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22562" name="Text Box 13"/>
            <p:cNvSpPr txBox="1">
              <a:spLocks noChangeArrowheads="1"/>
            </p:cNvSpPr>
            <p:nvPr/>
          </p:nvSpPr>
          <p:spPr bwMode="auto">
            <a:xfrm>
              <a:off x="4232275" y="5313363"/>
              <a:ext cx="3000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63" name="Text Box 13"/>
            <p:cNvSpPr txBox="1">
              <a:spLocks noChangeArrowheads="1"/>
            </p:cNvSpPr>
            <p:nvPr/>
          </p:nvSpPr>
          <p:spPr bwMode="auto">
            <a:xfrm>
              <a:off x="1465263" y="5368925"/>
              <a:ext cx="4937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00..0</a:t>
              </a:r>
            </a:p>
          </p:txBody>
        </p:sp>
        <p:sp>
          <p:nvSpPr>
            <p:cNvPr id="22564" name="Text Box 13"/>
            <p:cNvSpPr txBox="1">
              <a:spLocks noChangeArrowheads="1"/>
            </p:cNvSpPr>
            <p:nvPr/>
          </p:nvSpPr>
          <p:spPr bwMode="auto">
            <a:xfrm>
              <a:off x="4471988" y="5383213"/>
              <a:ext cx="671512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|n| = i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2542" name="TextBox 4"/>
          <p:cNvSpPr txBox="1">
            <a:spLocks noChangeArrowheads="1"/>
          </p:cNvSpPr>
          <p:nvPr/>
        </p:nvSpPr>
        <p:spPr bwMode="auto">
          <a:xfrm>
            <a:off x="758825" y="3914775"/>
            <a:ext cx="869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</a:p>
        </p:txBody>
      </p:sp>
      <p:sp>
        <p:nvSpPr>
          <p:cNvPr id="22543" name="Rectangle 5"/>
          <p:cNvSpPr>
            <a:spLocks noChangeArrowheads="1"/>
          </p:cNvSpPr>
          <p:nvPr/>
        </p:nvSpPr>
        <p:spPr bwMode="auto">
          <a:xfrm>
            <a:off x="1965325" y="4029075"/>
            <a:ext cx="673100" cy="2127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22544" name="Rectangle 38"/>
          <p:cNvSpPr>
            <a:spLocks noChangeArrowheads="1"/>
          </p:cNvSpPr>
          <p:nvPr/>
        </p:nvSpPr>
        <p:spPr bwMode="auto">
          <a:xfrm>
            <a:off x="1643063" y="4014788"/>
            <a:ext cx="1001712" cy="230187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grpSp>
        <p:nvGrpSpPr>
          <p:cNvPr id="22545" name="Group 40"/>
          <p:cNvGrpSpPr>
            <a:grpSpLocks/>
          </p:cNvGrpSpPr>
          <p:nvPr/>
        </p:nvGrpSpPr>
        <p:grpSpPr bwMode="auto">
          <a:xfrm>
            <a:off x="1636713" y="3760788"/>
            <a:ext cx="1012825" cy="307975"/>
            <a:chOff x="1781215" y="1101708"/>
            <a:chExt cx="1297238" cy="385359"/>
          </a:xfrm>
        </p:grpSpPr>
        <p:sp>
          <p:nvSpPr>
            <p:cNvPr id="22550" name="Line 7"/>
            <p:cNvSpPr>
              <a:spLocks noChangeShapeType="1"/>
            </p:cNvSpPr>
            <p:nvPr/>
          </p:nvSpPr>
          <p:spPr bwMode="auto">
            <a:xfrm flipH="1">
              <a:off x="1781215" y="1305896"/>
              <a:ext cx="4516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1" name="Line 8"/>
            <p:cNvSpPr>
              <a:spLocks noChangeShapeType="1"/>
            </p:cNvSpPr>
            <p:nvPr/>
          </p:nvSpPr>
          <p:spPr bwMode="auto">
            <a:xfrm>
              <a:off x="2570378" y="1307315"/>
              <a:ext cx="508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2" name="Text Box 12"/>
            <p:cNvSpPr txBox="1">
              <a:spLocks noChangeArrowheads="1"/>
            </p:cNvSpPr>
            <p:nvPr/>
          </p:nvSpPr>
          <p:spPr bwMode="auto">
            <a:xfrm>
              <a:off x="2241405" y="1101708"/>
              <a:ext cx="352159" cy="385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546" name="AutoShape 10"/>
          <p:cNvSpPr>
            <a:spLocks/>
          </p:cNvSpPr>
          <p:nvPr/>
        </p:nvSpPr>
        <p:spPr bwMode="auto">
          <a:xfrm rot="-5400000">
            <a:off x="2239169" y="4033044"/>
            <a:ext cx="125412" cy="647700"/>
          </a:xfrm>
          <a:prstGeom prst="leftBrace">
            <a:avLst>
              <a:gd name="adj1" fmla="val 2238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47" name="Text Box 13"/>
          <p:cNvSpPr txBox="1">
            <a:spLocks noChangeArrowheads="1"/>
          </p:cNvSpPr>
          <p:nvPr/>
        </p:nvSpPr>
        <p:spPr bwMode="auto">
          <a:xfrm>
            <a:off x="2003425" y="4344988"/>
            <a:ext cx="635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i = |n|</a:t>
            </a: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48" name="Rectangle 15"/>
          <p:cNvSpPr>
            <a:spLocks noChangeArrowheads="1"/>
          </p:cNvSpPr>
          <p:nvPr/>
        </p:nvSpPr>
        <p:spPr bwMode="auto">
          <a:xfrm>
            <a:off x="758825" y="5404174"/>
            <a:ext cx="691746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(&lt;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)!!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leading bit 1 replaced with 0)</a:t>
            </a:r>
          </a:p>
        </p:txBody>
      </p:sp>
      <p:sp>
        <p:nvSpPr>
          <p:cNvPr id="22549" name="TextBox 39"/>
          <p:cNvSpPr txBox="1">
            <a:spLocks noChangeArrowheads="1"/>
          </p:cNvSpPr>
          <p:nvPr/>
        </p:nvSpPr>
        <p:spPr bwMode="auto">
          <a:xfrm>
            <a:off x="6845300" y="3511550"/>
            <a:ext cx="2216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(backet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is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unused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bucket)</a:t>
            </a:r>
          </a:p>
        </p:txBody>
      </p:sp>
    </p:spTree>
    <p:extLst>
      <p:ext uri="{BB962C8B-B14F-4D97-AF65-F5344CB8AC3E}">
        <p14:creationId xmlns:p14="http://schemas.microsoft.com/office/powerpoint/2010/main" val="27644308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721600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a search key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read in the disk block(s)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\\ you should check overflow blocks in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Search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55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D483FD-7E40-44E5-92E4-DB40ED1A434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453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721600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a search key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read in the disk block(s)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\\ you should check overflow blocks in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  <a:latin typeface="+mn-lt"/>
                <a:cs typeface="Times New Roman" panose="02020603050405020304" pitchFamily="18" charset="0"/>
              </a:rPr>
              <a:t>Search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55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D483FD-7E40-44E5-92E4-DB40ED1A434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2709" y="207059"/>
            <a:ext cx="1383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Insert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3422" y="1101437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</a:t>
            </a:r>
          </a:p>
        </p:txBody>
      </p:sp>
    </p:spTree>
    <p:extLst>
      <p:ext uri="{BB962C8B-B14F-4D97-AF65-F5344CB8AC3E}">
        <p14:creationId xmlns:p14="http://schemas.microsoft.com/office/powerpoint/2010/main" val="2305619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605712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tuple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search key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\\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full, you need to use an overflow block.</a:t>
            </a:r>
          </a:p>
        </p:txBody>
      </p:sp>
      <p:sp>
        <p:nvSpPr>
          <p:cNvPr id="24579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BCF5C2-BA30-4C2D-8A4D-6F416EB311D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8" name="TextBox 7"/>
          <p:cNvSpPr txBox="1"/>
          <p:nvPr/>
        </p:nvSpPr>
        <p:spPr>
          <a:xfrm>
            <a:off x="1184316" y="3883094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23422" y="1101437"/>
            <a:ext cx="1643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8E6B79-30C9-7E98-D839-57ED182D6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  <a:latin typeface="+mn-lt"/>
                <a:cs typeface="Times New Roman" panose="02020603050405020304" pitchFamily="18" charset="0"/>
              </a:rPr>
              <a:t>Search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652E9D-3411-B3F0-B733-2D4E1763B115}"/>
              </a:ext>
            </a:extLst>
          </p:cNvPr>
          <p:cNvSpPr txBox="1"/>
          <p:nvPr/>
        </p:nvSpPr>
        <p:spPr>
          <a:xfrm>
            <a:off x="4932709" y="207059"/>
            <a:ext cx="1383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Insert</a:t>
            </a:r>
          </a:p>
        </p:txBody>
      </p:sp>
    </p:spTree>
    <p:extLst>
      <p:ext uri="{BB962C8B-B14F-4D97-AF65-F5344CB8AC3E}">
        <p14:creationId xmlns:p14="http://schemas.microsoft.com/office/powerpoint/2010/main" val="19154767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605712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tuple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search key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\\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full, you need to use an overflow block.</a:t>
            </a:r>
          </a:p>
        </p:txBody>
      </p:sp>
      <p:sp>
        <p:nvSpPr>
          <p:cNvPr id="24579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BCF5C2-BA30-4C2D-8A4D-6F416EB311D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8" name="TextBox 7"/>
          <p:cNvSpPr txBox="1"/>
          <p:nvPr/>
        </p:nvSpPr>
        <p:spPr>
          <a:xfrm>
            <a:off x="1184316" y="3883094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Searching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  <a:latin typeface="+mn-lt"/>
                <a:cs typeface="Times New Roman" panose="02020603050405020304" pitchFamily="18" charset="0"/>
              </a:rPr>
              <a:t>Search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5618" y="207059"/>
            <a:ext cx="1487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Delete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23422" y="1101437"/>
            <a:ext cx="1598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Deletion</a:t>
            </a:r>
          </a:p>
        </p:txBody>
      </p:sp>
    </p:spTree>
    <p:extLst>
      <p:ext uri="{BB962C8B-B14F-4D97-AF65-F5344CB8AC3E}">
        <p14:creationId xmlns:p14="http://schemas.microsoft.com/office/powerpoint/2010/main" val="40314440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488" y="1938338"/>
            <a:ext cx="7605712" cy="44116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search key </a:t>
            </a:r>
            <a:r>
              <a:rPr lang="en-US" alt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\\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may need to check overflow blocks.</a:t>
            </a:r>
          </a:p>
        </p:txBody>
      </p:sp>
      <p:sp>
        <p:nvSpPr>
          <p:cNvPr id="24579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BCF5C2-BA30-4C2D-8A4D-6F416EB311D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8" name="TextBox 7"/>
          <p:cNvSpPr txBox="1"/>
          <p:nvPr/>
        </p:nvSpPr>
        <p:spPr>
          <a:xfrm>
            <a:off x="1184316" y="3883094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962025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</a:t>
            </a:r>
            <a:r>
              <a:rPr lang="en-US" altLang="en-US" sz="32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23422" y="1101437"/>
            <a:ext cx="1598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Deletion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8ECD77F-9CB0-7F20-0B16-BABE1C015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7575" y="184150"/>
            <a:ext cx="4940300" cy="69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How Do We 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  <a:latin typeface="+mn-lt"/>
                <a:cs typeface="Times New Roman" panose="02020603050405020304" pitchFamily="18" charset="0"/>
              </a:rPr>
              <a:t>Search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600" i="1" dirty="0">
                <a:latin typeface="+mn-lt"/>
                <a:cs typeface="Times New Roman" panose="02020603050405020304" pitchFamily="18" charset="0"/>
              </a:rPr>
              <a:t>x </a:t>
            </a: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14599-3C8A-B7E0-1874-046443F8FFB2}"/>
              </a:ext>
            </a:extLst>
          </p:cNvPr>
          <p:cNvSpPr txBox="1"/>
          <p:nvPr/>
        </p:nvSpPr>
        <p:spPr>
          <a:xfrm>
            <a:off x="4845618" y="207059"/>
            <a:ext cx="1487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Delete</a:t>
            </a:r>
          </a:p>
        </p:txBody>
      </p:sp>
    </p:spTree>
    <p:extLst>
      <p:ext uri="{BB962C8B-B14F-4D97-AF65-F5344CB8AC3E}">
        <p14:creationId xmlns:p14="http://schemas.microsoft.com/office/powerpoint/2010/main" val="2616538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F15568-73A3-4298-85AE-E68C26B0E68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65BEDB-8C00-5D2D-E54E-1D7A54850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18164890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F9679C-1AEF-4AD9-82C6-9F0B8F0BCE6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7657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/>
          </a:p>
        </p:txBody>
      </p:sp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884A161-B115-8B14-6456-C84061AD3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31902241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cxnSp>
        <p:nvCxnSpPr>
          <p:cNvPr id="28682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/>
          </a:p>
        </p:txBody>
      </p:sp>
      <p:sp>
        <p:nvSpPr>
          <p:cNvPr id="28684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4C546A85-839C-0C62-FF2E-781391098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22755466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4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47A8666-C992-4F77-70D7-533DEE553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19367842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C241F88-EEEC-E4B6-D656-84D28080A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852425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D4E8219-341E-1964-43A7-C0DDE010B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20303699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4F2F78CB-3A24-0852-AB67-15B087E77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41824445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52336CE-0571-8D48-B310-FDC83C912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12823529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4538" y="3795713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read in the disk block(s) B of address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24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split (properly) the tuples in B and put them in the block B and the block B’ with address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+ 1;</a:t>
            </a:r>
          </a:p>
        </p:txBody>
      </p:sp>
      <p:sp>
        <p:nvSpPr>
          <p:cNvPr id="2867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5786F-B9E0-44CA-BC3A-49AC7F44A2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30781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Increasing Hash Table Size</a:t>
            </a: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744538" y="1123950"/>
            <a:ext cx="5694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Do We Expand the Hash Table?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138" y="2378075"/>
            <a:ext cx="7772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If </a:t>
            </a:r>
            <a:r>
              <a:rPr lang="en-US" altLang="en-US" sz="2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threshold (e.g., 80%) then increase </a:t>
            </a:r>
            <a:r>
              <a:rPr lang="en-US" altLang="en-US" sz="2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4127500" y="1697038"/>
            <a:ext cx="71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93750" y="1703388"/>
            <a:ext cx="290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Keep track of: </a:t>
            </a:r>
            <a:endParaRPr lang="en-US" altLang="en-US" sz="2800"/>
          </a:p>
        </p:txBody>
      </p:sp>
      <p:cxnSp>
        <p:nvCxnSpPr>
          <p:cNvPr id="14" name="Straight Connector 10"/>
          <p:cNvCxnSpPr>
            <a:cxnSpLocks noChangeShapeType="1"/>
          </p:cNvCxnSpPr>
          <p:nvPr/>
        </p:nvCxnSpPr>
        <p:spPr bwMode="auto">
          <a:xfrm>
            <a:off x="4897438" y="1970088"/>
            <a:ext cx="2708275" cy="9525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613275" y="1512888"/>
            <a:ext cx="326548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needed space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484688" y="1720850"/>
            <a:ext cx="3270250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available space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0386F7B-1D33-9586-7F9F-981007E95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37" y="271236"/>
            <a:ext cx="5775325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Expanding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42589129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68072F-7C34-4762-84D6-F7FE0748769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27112198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84CDA7-863B-4271-AD63-FBB4C382EF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30724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C6D5E38-68A2-CCAD-3FB5-F28A1C03F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20251586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88" y="2833688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− 1;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move the tuples in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4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 -1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(here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is the length of the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174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29149-D19E-444C-BA57-9B95D16217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970088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Decreasing Hash Table Size</a:t>
            </a:r>
          </a:p>
        </p:txBody>
      </p:sp>
      <p:sp>
        <p:nvSpPr>
          <p:cNvPr id="31750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6C57161-962B-EDB6-58A1-0DEB54938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17831831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88" y="2833688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− 1;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move the tuples in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4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 -1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(here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is the length of the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174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29149-D19E-444C-BA57-9B95D16217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970088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Decreasing Hash Table Size</a:t>
            </a:r>
          </a:p>
        </p:txBody>
      </p:sp>
      <p:sp>
        <p:nvSpPr>
          <p:cNvPr id="31750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BD3ED0-5827-B455-4337-C7C3D73CB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38192126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88" y="2833688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− 1;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move the tuples in the block(s) of address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the block(s) of address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4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-1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(here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length of the new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174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29149-D19E-444C-BA57-9B95D16217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970088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Decreasing Hash Table Size</a:t>
            </a:r>
          </a:p>
        </p:txBody>
      </p:sp>
      <p:sp>
        <p:nvSpPr>
          <p:cNvPr id="31750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D56FD23-B410-B57C-C101-277943AB4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4809946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88" y="2833688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− 1;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move the tuples in the block(s) of address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the block(s) of address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400" i="1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30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-1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(here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length of the new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174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29149-D19E-444C-BA57-9B95D16217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970088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Decreasing Hash Table Size</a:t>
            </a:r>
          </a:p>
        </p:txBody>
      </p:sp>
      <p:sp>
        <p:nvSpPr>
          <p:cNvPr id="31750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5579222-6454-4715-5EDC-EBD8C2AFA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13077795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88" y="2833688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− 1;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move the tuples in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4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 -1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(here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the length of the new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174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29149-D19E-444C-BA57-9B95D16217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970088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Decreasing Hash Table Size</a:t>
            </a:r>
          </a:p>
        </p:txBody>
      </p:sp>
      <p:sp>
        <p:nvSpPr>
          <p:cNvPr id="31750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F652C85-1309-CF3F-FD73-32C5A3E7F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5194689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88" y="2833688"/>
            <a:ext cx="7605712" cy="2806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the current upper bound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hash function,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− 1; 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move the tuples in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the block(s) of address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400" i="1" baseline="30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 -1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(here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is the length of the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1747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29149-D19E-444C-BA57-9B95D16217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970088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Decreasing Hash Table Size</a:t>
            </a:r>
          </a:p>
        </p:txBody>
      </p:sp>
      <p:sp>
        <p:nvSpPr>
          <p:cNvPr id="31750" name="TextBox 1"/>
          <p:cNvSpPr txBox="1">
            <a:spLocks noChangeArrowheads="1"/>
          </p:cNvSpPr>
          <p:nvPr/>
        </p:nvSpPr>
        <p:spPr bwMode="auto">
          <a:xfrm>
            <a:off x="682625" y="1123950"/>
            <a:ext cx="829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When?</a:t>
            </a: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800" dirty="0">
                <a:solidFill>
                  <a:srgbClr val="F0D2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smaller than a threshold (e.g., 50%)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4B62CEA-E725-C7AD-CD11-7AC1DEF64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271" y="152400"/>
            <a:ext cx="5607458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Shrinking the Hash Table</a:t>
            </a:r>
          </a:p>
        </p:txBody>
      </p:sp>
    </p:spTree>
    <p:extLst>
      <p:ext uri="{BB962C8B-B14F-4D97-AF65-F5344CB8AC3E}">
        <p14:creationId xmlns:p14="http://schemas.microsoft.com/office/powerpoint/2010/main" val="36302176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93688"/>
            <a:ext cx="8137525" cy="715962"/>
          </a:xfrm>
        </p:spPr>
        <p:txBody>
          <a:bodyPr/>
          <a:lstStyle/>
          <a:p>
            <a:pPr algn="l"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Linear Hashing: General framework</a:t>
            </a:r>
          </a:p>
        </p:txBody>
      </p:sp>
      <p:sp>
        <p:nvSpPr>
          <p:cNvPr id="3277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D1B1D8-1C43-4AF2-B527-5E53B867F8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  <p:sp>
        <p:nvSpPr>
          <p:cNvPr id="32772" name="TextBox 22"/>
          <p:cNvSpPr txBox="1">
            <a:spLocks noChangeArrowheads="1"/>
          </p:cNvSpPr>
          <p:nvPr/>
        </p:nvSpPr>
        <p:spPr bwMode="auto">
          <a:xfrm>
            <a:off x="969963" y="32004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32773" name="TextBox 23"/>
          <p:cNvSpPr txBox="1">
            <a:spLocks noChangeArrowheads="1"/>
          </p:cNvSpPr>
          <p:nvPr/>
        </p:nvSpPr>
        <p:spPr bwMode="auto">
          <a:xfrm>
            <a:off x="2124075" y="3228975"/>
            <a:ext cx="679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32774" name="Straight Arrow Connector 25"/>
          <p:cNvCxnSpPr>
            <a:cxnSpLocks noChangeShapeType="1"/>
          </p:cNvCxnSpPr>
          <p:nvPr/>
        </p:nvCxnSpPr>
        <p:spPr bwMode="auto">
          <a:xfrm flipV="1">
            <a:off x="1409700" y="3448050"/>
            <a:ext cx="6191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/>
          <p:cNvSpPr/>
          <p:nvPr/>
        </p:nvSpPr>
        <p:spPr bwMode="auto">
          <a:xfrm>
            <a:off x="1962150" y="3695700"/>
            <a:ext cx="962025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32776" name="Straight Arrow Connector 28"/>
          <p:cNvCxnSpPr>
            <a:cxnSpLocks noChangeShapeType="1"/>
          </p:cNvCxnSpPr>
          <p:nvPr/>
        </p:nvCxnSpPr>
        <p:spPr bwMode="auto">
          <a:xfrm flipV="1">
            <a:off x="3076575" y="3457575"/>
            <a:ext cx="6191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77" name="TextBox 32"/>
          <p:cNvSpPr txBox="1">
            <a:spLocks noChangeArrowheads="1"/>
          </p:cNvSpPr>
          <p:nvPr/>
        </p:nvSpPr>
        <p:spPr bwMode="auto">
          <a:xfrm>
            <a:off x="3905250" y="3236913"/>
            <a:ext cx="7635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3933825" y="3686175"/>
            <a:ext cx="685800" cy="1714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779" name="Rectangle 34"/>
          <p:cNvSpPr>
            <a:spLocks noChangeArrowheads="1"/>
          </p:cNvSpPr>
          <p:nvPr/>
        </p:nvSpPr>
        <p:spPr bwMode="auto">
          <a:xfrm>
            <a:off x="3571875" y="3686175"/>
            <a:ext cx="361950" cy="1714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2780" name="Left Brace 35"/>
          <p:cNvSpPr>
            <a:spLocks/>
          </p:cNvSpPr>
          <p:nvPr/>
        </p:nvSpPr>
        <p:spPr bwMode="auto">
          <a:xfrm rot="-5400000">
            <a:off x="4219575" y="3667125"/>
            <a:ext cx="114300" cy="628650"/>
          </a:xfrm>
          <a:prstGeom prst="leftBrace">
            <a:avLst>
              <a:gd name="adj1" fmla="val 8326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2781" name="TextBox 36"/>
          <p:cNvSpPr txBox="1">
            <a:spLocks noChangeArrowheads="1"/>
          </p:cNvSpPr>
          <p:nvPr/>
        </p:nvSpPr>
        <p:spPr bwMode="auto">
          <a:xfrm>
            <a:off x="4152900" y="3962400"/>
            <a:ext cx="242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32782" name="Straight Arrow Connector 37"/>
          <p:cNvCxnSpPr>
            <a:cxnSpLocks noChangeShapeType="1"/>
          </p:cNvCxnSpPr>
          <p:nvPr/>
        </p:nvCxnSpPr>
        <p:spPr bwMode="auto">
          <a:xfrm flipV="1">
            <a:off x="4762500" y="3448050"/>
            <a:ext cx="6191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21" name="Rectangle 38"/>
          <p:cNvSpPr>
            <a:spLocks noChangeArrowheads="1"/>
          </p:cNvSpPr>
          <p:nvPr/>
        </p:nvSpPr>
        <p:spPr bwMode="auto">
          <a:xfrm>
            <a:off x="5715000" y="1743075"/>
            <a:ext cx="1133475" cy="31337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784" name="Rectangle 39"/>
          <p:cNvSpPr>
            <a:spLocks noChangeArrowheads="1"/>
          </p:cNvSpPr>
          <p:nvPr/>
        </p:nvSpPr>
        <p:spPr bwMode="auto">
          <a:xfrm>
            <a:off x="3286125" y="3200400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cxnSp>
        <p:nvCxnSpPr>
          <p:cNvPr id="32785" name="Straight Connector 44"/>
          <p:cNvCxnSpPr>
            <a:cxnSpLocks noChangeShapeType="1"/>
          </p:cNvCxnSpPr>
          <p:nvPr/>
        </p:nvCxnSpPr>
        <p:spPr bwMode="auto">
          <a:xfrm flipV="1">
            <a:off x="5715000" y="2484438"/>
            <a:ext cx="1133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6" name="Straight Connector 48"/>
          <p:cNvCxnSpPr>
            <a:cxnSpLocks noChangeShapeType="1"/>
          </p:cNvCxnSpPr>
          <p:nvPr/>
        </p:nvCxnSpPr>
        <p:spPr bwMode="auto">
          <a:xfrm flipV="1">
            <a:off x="5724525" y="3209925"/>
            <a:ext cx="11334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87" name="TextBox 49"/>
          <p:cNvSpPr txBox="1">
            <a:spLocks noChangeArrowheads="1"/>
          </p:cNvSpPr>
          <p:nvPr/>
        </p:nvSpPr>
        <p:spPr bwMode="auto">
          <a:xfrm>
            <a:off x="6826250" y="2000250"/>
            <a:ext cx="647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00…00</a:t>
            </a:r>
          </a:p>
        </p:txBody>
      </p:sp>
      <p:sp>
        <p:nvSpPr>
          <p:cNvPr id="32788" name="TextBox 50"/>
          <p:cNvSpPr txBox="1">
            <a:spLocks noChangeArrowheads="1"/>
          </p:cNvSpPr>
          <p:nvPr/>
        </p:nvSpPr>
        <p:spPr bwMode="auto">
          <a:xfrm>
            <a:off x="6826250" y="2705100"/>
            <a:ext cx="647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00…01</a:t>
            </a:r>
          </a:p>
        </p:txBody>
      </p:sp>
      <p:sp>
        <p:nvSpPr>
          <p:cNvPr id="32789" name="TextBox 51"/>
          <p:cNvSpPr txBox="1">
            <a:spLocks noChangeArrowheads="1"/>
          </p:cNvSpPr>
          <p:nvPr/>
        </p:nvSpPr>
        <p:spPr bwMode="auto">
          <a:xfrm>
            <a:off x="6802438" y="5095875"/>
            <a:ext cx="885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1*…** = </a:t>
            </a:r>
            <a:r>
              <a:rPr lang="en-US" altLang="en-US" sz="1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32790" name="TextBox 52"/>
          <p:cNvSpPr txBox="1">
            <a:spLocks noChangeArrowheads="1"/>
          </p:cNvSpPr>
          <p:nvPr/>
        </p:nvSpPr>
        <p:spPr bwMode="auto">
          <a:xfrm>
            <a:off x="7045325" y="5381625"/>
            <a:ext cx="22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32791" name="Left Brace 53"/>
          <p:cNvSpPr>
            <a:spLocks/>
          </p:cNvSpPr>
          <p:nvPr/>
        </p:nvSpPr>
        <p:spPr bwMode="auto">
          <a:xfrm rot="-5400000">
            <a:off x="7096125" y="5162550"/>
            <a:ext cx="114300" cy="419100"/>
          </a:xfrm>
          <a:prstGeom prst="leftBrace">
            <a:avLst>
              <a:gd name="adj1" fmla="val 8335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2792" name="Text Box 9"/>
          <p:cNvSpPr txBox="1">
            <a:spLocks noChangeArrowheads="1"/>
          </p:cNvSpPr>
          <p:nvPr/>
        </p:nvSpPr>
        <p:spPr bwMode="auto">
          <a:xfrm>
            <a:off x="6135688" y="3754438"/>
            <a:ext cx="2587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793" name="TextBox 78"/>
          <p:cNvSpPr txBox="1">
            <a:spLocks noChangeArrowheads="1"/>
          </p:cNvSpPr>
          <p:nvPr/>
        </p:nvSpPr>
        <p:spPr bwMode="auto">
          <a:xfrm>
            <a:off x="5935663" y="6096000"/>
            <a:ext cx="735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2794" name="Left Brace 35"/>
          <p:cNvSpPr>
            <a:spLocks/>
          </p:cNvSpPr>
          <p:nvPr/>
        </p:nvSpPr>
        <p:spPr bwMode="auto">
          <a:xfrm rot="-5400000">
            <a:off x="2357437" y="3529013"/>
            <a:ext cx="161925" cy="952500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2795" name="TextBox 36"/>
          <p:cNvSpPr txBox="1">
            <a:spLocks noChangeArrowheads="1"/>
          </p:cNvSpPr>
          <p:nvPr/>
        </p:nvSpPr>
        <p:spPr bwMode="auto">
          <a:xfrm>
            <a:off x="2301875" y="4019550"/>
            <a:ext cx="287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2796" name="Rectangle 39"/>
          <p:cNvSpPr>
            <a:spLocks noChangeArrowheads="1"/>
          </p:cNvSpPr>
          <p:nvPr/>
        </p:nvSpPr>
        <p:spPr bwMode="auto">
          <a:xfrm>
            <a:off x="1638300" y="3190875"/>
            <a:ext cx="180975" cy="2190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cxnSp>
        <p:nvCxnSpPr>
          <p:cNvPr id="43037" name="Straight Connector 48"/>
          <p:cNvCxnSpPr>
            <a:cxnSpLocks noChangeShapeType="1"/>
          </p:cNvCxnSpPr>
          <p:nvPr/>
        </p:nvCxnSpPr>
        <p:spPr bwMode="auto">
          <a:xfrm flipV="1">
            <a:off x="5715000" y="5591175"/>
            <a:ext cx="1133475" cy="0"/>
          </a:xfrm>
          <a:prstGeom prst="line">
            <a:avLst/>
          </a:prstGeom>
          <a:noFill/>
          <a:ln w="9525" algn="ctr">
            <a:solidFill>
              <a:schemeClr val="bg2">
                <a:lumMod val="40000"/>
                <a:lumOff val="60000"/>
              </a:schemeClr>
            </a:solidFill>
            <a:prstDash val="dash"/>
            <a:round/>
            <a:headEnd/>
            <a:tailEnd/>
          </a:ln>
        </p:spPr>
      </p:cxnSp>
      <p:cxnSp>
        <p:nvCxnSpPr>
          <p:cNvPr id="43038" name="Straight Connector 60"/>
          <p:cNvCxnSpPr>
            <a:cxnSpLocks noChangeShapeType="1"/>
          </p:cNvCxnSpPr>
          <p:nvPr/>
        </p:nvCxnSpPr>
        <p:spPr bwMode="auto">
          <a:xfrm>
            <a:off x="5715000" y="4867275"/>
            <a:ext cx="0" cy="981075"/>
          </a:xfrm>
          <a:prstGeom prst="line">
            <a:avLst/>
          </a:prstGeom>
          <a:noFill/>
          <a:ln w="9525" algn="ctr">
            <a:solidFill>
              <a:schemeClr val="bg2">
                <a:lumMod val="40000"/>
                <a:lumOff val="60000"/>
              </a:schemeClr>
            </a:solidFill>
            <a:prstDash val="dash"/>
            <a:round/>
            <a:headEnd/>
            <a:tailEnd/>
          </a:ln>
        </p:spPr>
      </p:cxnSp>
      <p:cxnSp>
        <p:nvCxnSpPr>
          <p:cNvPr id="43039" name="Straight Connector 61"/>
          <p:cNvCxnSpPr>
            <a:cxnSpLocks noChangeShapeType="1"/>
          </p:cNvCxnSpPr>
          <p:nvPr/>
        </p:nvCxnSpPr>
        <p:spPr bwMode="auto">
          <a:xfrm>
            <a:off x="6848475" y="4848225"/>
            <a:ext cx="0" cy="1000125"/>
          </a:xfrm>
          <a:prstGeom prst="line">
            <a:avLst/>
          </a:prstGeom>
          <a:noFill/>
          <a:ln w="9525" algn="ctr">
            <a:solidFill>
              <a:schemeClr val="bg2">
                <a:lumMod val="40000"/>
                <a:lumOff val="60000"/>
              </a:schemeClr>
            </a:solidFill>
            <a:prstDash val="dash"/>
            <a:round/>
            <a:headEnd/>
            <a:tailEnd/>
          </a:ln>
        </p:spPr>
      </p:cxnSp>
      <p:sp>
        <p:nvSpPr>
          <p:cNvPr id="32800" name="Right Arrow 62"/>
          <p:cNvSpPr>
            <a:spLocks noChangeArrowheads="1"/>
          </p:cNvSpPr>
          <p:nvPr/>
        </p:nvSpPr>
        <p:spPr bwMode="auto">
          <a:xfrm rot="5400000">
            <a:off x="7000875" y="5724525"/>
            <a:ext cx="323850" cy="190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32801" name="TextBox 49"/>
          <p:cNvSpPr txBox="1">
            <a:spLocks noChangeArrowheads="1"/>
          </p:cNvSpPr>
          <p:nvPr/>
        </p:nvSpPr>
        <p:spPr bwMode="auto">
          <a:xfrm>
            <a:off x="7265988" y="5648325"/>
            <a:ext cx="1044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grow linearly</a:t>
            </a:r>
          </a:p>
        </p:txBody>
      </p:sp>
      <p:sp>
        <p:nvSpPr>
          <p:cNvPr id="32802" name="TextBox 49"/>
          <p:cNvSpPr txBox="1">
            <a:spLocks noChangeArrowheads="1"/>
          </p:cNvSpPr>
          <p:nvPr/>
        </p:nvSpPr>
        <p:spPr bwMode="auto">
          <a:xfrm>
            <a:off x="5938838" y="5105400"/>
            <a:ext cx="746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no tuples</a:t>
            </a:r>
          </a:p>
        </p:txBody>
      </p:sp>
    </p:spTree>
    <p:extLst>
      <p:ext uri="{BB962C8B-B14F-4D97-AF65-F5344CB8AC3E}">
        <p14:creationId xmlns:p14="http://schemas.microsoft.com/office/powerpoint/2010/main" val="9329748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73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397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241300" y="314325"/>
            <a:ext cx="8610600" cy="1577975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</a:t>
            </a:r>
            <a:b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46175" y="34623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		</a:t>
            </a:r>
            <a:endParaRPr lang="en-US" altLang="en-US" sz="240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798" name="Group 6"/>
          <p:cNvGrpSpPr>
            <a:grpSpLocks/>
          </p:cNvGrpSpPr>
          <p:nvPr/>
        </p:nvGrpSpPr>
        <p:grpSpPr bwMode="auto">
          <a:xfrm>
            <a:off x="5368925" y="2495550"/>
            <a:ext cx="1295400" cy="914400"/>
            <a:chOff x="2688" y="1584"/>
            <a:chExt cx="816" cy="576"/>
          </a:xfrm>
        </p:grpSpPr>
        <p:sp>
          <p:nvSpPr>
            <p:cNvPr id="44050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051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3799" name="Group 9"/>
          <p:cNvGrpSpPr>
            <a:grpSpLocks/>
          </p:cNvGrpSpPr>
          <p:nvPr/>
        </p:nvGrpSpPr>
        <p:grpSpPr bwMode="auto">
          <a:xfrm>
            <a:off x="3921125" y="2495550"/>
            <a:ext cx="1295400" cy="914400"/>
            <a:chOff x="2688" y="1584"/>
            <a:chExt cx="816" cy="576"/>
          </a:xfrm>
        </p:grpSpPr>
        <p:sp>
          <p:nvSpPr>
            <p:cNvPr id="44048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049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3800" name="Rectangle 12"/>
          <p:cNvSpPr>
            <a:spLocks noChangeArrowheads="1"/>
          </p:cNvSpPr>
          <p:nvPr/>
        </p:nvSpPr>
        <p:spPr bwMode="auto">
          <a:xfrm>
            <a:off x="2397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3801" name="Rectangle 13"/>
          <p:cNvSpPr>
            <a:spLocks noChangeArrowheads="1"/>
          </p:cNvSpPr>
          <p:nvPr/>
        </p:nvSpPr>
        <p:spPr bwMode="auto">
          <a:xfrm>
            <a:off x="2397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3802" name="Rectangle 14"/>
          <p:cNvSpPr>
            <a:spLocks noChangeArrowheads="1"/>
          </p:cNvSpPr>
          <p:nvPr/>
        </p:nvSpPr>
        <p:spPr bwMode="auto">
          <a:xfrm>
            <a:off x="873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3803" name="Rectangle 15"/>
          <p:cNvSpPr>
            <a:spLocks noChangeArrowheads="1"/>
          </p:cNvSpPr>
          <p:nvPr/>
        </p:nvSpPr>
        <p:spPr bwMode="auto">
          <a:xfrm>
            <a:off x="873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3804" name="Line 16"/>
          <p:cNvSpPr>
            <a:spLocks noChangeShapeType="1"/>
          </p:cNvSpPr>
          <p:nvPr/>
        </p:nvSpPr>
        <p:spPr bwMode="auto">
          <a:xfrm flipH="1">
            <a:off x="6753225" y="26146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Text Box 18"/>
          <p:cNvSpPr txBox="1">
            <a:spLocks noChangeArrowheads="1"/>
          </p:cNvSpPr>
          <p:nvPr/>
        </p:nvSpPr>
        <p:spPr bwMode="auto">
          <a:xfrm>
            <a:off x="7200900" y="218281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3806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252A98-82E6-4E79-AD4B-E802CE915FD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  <p:sp>
        <p:nvSpPr>
          <p:cNvPr id="33807" name="TextBox 22"/>
          <p:cNvSpPr txBox="1">
            <a:spLocks noChangeArrowheads="1"/>
          </p:cNvSpPr>
          <p:nvPr/>
        </p:nvSpPr>
        <p:spPr bwMode="auto">
          <a:xfrm>
            <a:off x="1511300" y="4437063"/>
            <a:ext cx="58547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9291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873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397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241300" y="314325"/>
            <a:ext cx="8610600" cy="1577975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</a:t>
            </a:r>
            <a:b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 (1 + the largest index of the used buckets)</a:t>
            </a:r>
            <a:b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46175" y="34623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822" name="Group 6"/>
          <p:cNvGrpSpPr>
            <a:grpSpLocks/>
          </p:cNvGrpSpPr>
          <p:nvPr/>
        </p:nvGrpSpPr>
        <p:grpSpPr bwMode="auto">
          <a:xfrm>
            <a:off x="5368925" y="2495550"/>
            <a:ext cx="1295400" cy="914400"/>
            <a:chOff x="2688" y="1584"/>
            <a:chExt cx="816" cy="576"/>
          </a:xfrm>
        </p:grpSpPr>
        <p:sp>
          <p:nvSpPr>
            <p:cNvPr id="45074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075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4823" name="Group 9"/>
          <p:cNvGrpSpPr>
            <a:grpSpLocks/>
          </p:cNvGrpSpPr>
          <p:nvPr/>
        </p:nvGrpSpPr>
        <p:grpSpPr bwMode="auto">
          <a:xfrm>
            <a:off x="3921125" y="2495550"/>
            <a:ext cx="1295400" cy="914400"/>
            <a:chOff x="2688" y="1584"/>
            <a:chExt cx="816" cy="576"/>
          </a:xfrm>
        </p:grpSpPr>
        <p:sp>
          <p:nvSpPr>
            <p:cNvPr id="45072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073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4824" name="Rectangle 12"/>
          <p:cNvSpPr>
            <a:spLocks noChangeArrowheads="1"/>
          </p:cNvSpPr>
          <p:nvPr/>
        </p:nvSpPr>
        <p:spPr bwMode="auto">
          <a:xfrm>
            <a:off x="2397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4825" name="Rectangle 13"/>
          <p:cNvSpPr>
            <a:spLocks noChangeArrowheads="1"/>
          </p:cNvSpPr>
          <p:nvPr/>
        </p:nvSpPr>
        <p:spPr bwMode="auto">
          <a:xfrm>
            <a:off x="2397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4826" name="Rectangle 14"/>
          <p:cNvSpPr>
            <a:spLocks noChangeArrowheads="1"/>
          </p:cNvSpPr>
          <p:nvPr/>
        </p:nvSpPr>
        <p:spPr bwMode="auto">
          <a:xfrm>
            <a:off x="873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4827" name="Rectangle 15"/>
          <p:cNvSpPr>
            <a:spLocks noChangeArrowheads="1"/>
          </p:cNvSpPr>
          <p:nvPr/>
        </p:nvSpPr>
        <p:spPr bwMode="auto">
          <a:xfrm>
            <a:off x="873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4828" name="Line 16"/>
          <p:cNvSpPr>
            <a:spLocks noChangeShapeType="1"/>
          </p:cNvSpPr>
          <p:nvPr/>
        </p:nvSpPr>
        <p:spPr bwMode="auto">
          <a:xfrm flipH="1">
            <a:off x="6753225" y="26146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9" name="Text Box 18"/>
          <p:cNvSpPr txBox="1">
            <a:spLocks noChangeArrowheads="1"/>
          </p:cNvSpPr>
          <p:nvPr/>
        </p:nvSpPr>
        <p:spPr bwMode="auto">
          <a:xfrm>
            <a:off x="7200900" y="218281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4830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89D1CE-501E-4FFF-8A24-85D6570E3FD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  <p:sp>
        <p:nvSpPr>
          <p:cNvPr id="34831" name="TextBox 22"/>
          <p:cNvSpPr txBox="1">
            <a:spLocks noChangeArrowheads="1"/>
          </p:cNvSpPr>
          <p:nvPr/>
        </p:nvSpPr>
        <p:spPr bwMode="auto">
          <a:xfrm>
            <a:off x="1511300" y="4437063"/>
            <a:ext cx="58547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5809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873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397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241300" y="314325"/>
            <a:ext cx="8610600" cy="1577975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</a:t>
            </a:r>
            <a:b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10 (1 + the largest index of the used buckets)</a:t>
            </a:r>
            <a:b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 |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= 2 (# used bits)</a:t>
            </a:r>
            <a:endParaRPr lang="en-US" altLang="en-US" sz="2800" u="sng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46175" y="34623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</a:t>
            </a:r>
            <a:r>
              <a:rPr lang="en-US" alt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 dirty="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5846" name="Group 6"/>
          <p:cNvGrpSpPr>
            <a:grpSpLocks/>
          </p:cNvGrpSpPr>
          <p:nvPr/>
        </p:nvGrpSpPr>
        <p:grpSpPr bwMode="auto">
          <a:xfrm>
            <a:off x="5368925" y="2495550"/>
            <a:ext cx="1295400" cy="914400"/>
            <a:chOff x="2688" y="1584"/>
            <a:chExt cx="816" cy="576"/>
          </a:xfrm>
        </p:grpSpPr>
        <p:sp>
          <p:nvSpPr>
            <p:cNvPr id="46100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101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5847" name="Group 9"/>
          <p:cNvGrpSpPr>
            <a:grpSpLocks/>
          </p:cNvGrpSpPr>
          <p:nvPr/>
        </p:nvGrpSpPr>
        <p:grpSpPr bwMode="auto">
          <a:xfrm>
            <a:off x="3921125" y="2495550"/>
            <a:ext cx="1295400" cy="914400"/>
            <a:chOff x="2688" y="1584"/>
            <a:chExt cx="816" cy="576"/>
          </a:xfrm>
        </p:grpSpPr>
        <p:sp>
          <p:nvSpPr>
            <p:cNvPr id="46098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099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5848" name="Rectangle 12"/>
          <p:cNvSpPr>
            <a:spLocks noChangeArrowheads="1"/>
          </p:cNvSpPr>
          <p:nvPr/>
        </p:nvSpPr>
        <p:spPr bwMode="auto">
          <a:xfrm>
            <a:off x="2397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5849" name="Rectangle 13"/>
          <p:cNvSpPr>
            <a:spLocks noChangeArrowheads="1"/>
          </p:cNvSpPr>
          <p:nvPr/>
        </p:nvSpPr>
        <p:spPr bwMode="auto">
          <a:xfrm>
            <a:off x="2397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5850" name="Rectangle 14"/>
          <p:cNvSpPr>
            <a:spLocks noChangeArrowheads="1"/>
          </p:cNvSpPr>
          <p:nvPr/>
        </p:nvSpPr>
        <p:spPr bwMode="auto">
          <a:xfrm>
            <a:off x="873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5851" name="Rectangle 15"/>
          <p:cNvSpPr>
            <a:spLocks noChangeArrowheads="1"/>
          </p:cNvSpPr>
          <p:nvPr/>
        </p:nvSpPr>
        <p:spPr bwMode="auto">
          <a:xfrm>
            <a:off x="873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5852" name="Line 16"/>
          <p:cNvSpPr>
            <a:spLocks noChangeShapeType="1"/>
          </p:cNvSpPr>
          <p:nvPr/>
        </p:nvSpPr>
        <p:spPr bwMode="auto">
          <a:xfrm flipH="1">
            <a:off x="6753225" y="26146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3" name="Text Box 18"/>
          <p:cNvSpPr txBox="1">
            <a:spLocks noChangeArrowheads="1"/>
          </p:cNvSpPr>
          <p:nvPr/>
        </p:nvSpPr>
        <p:spPr bwMode="auto">
          <a:xfrm>
            <a:off x="7200900" y="218281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5854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B5B53C-D57A-4582-B9B0-57EAD6221B8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  <p:sp>
        <p:nvSpPr>
          <p:cNvPr id="35855" name="TextBox 22"/>
          <p:cNvSpPr txBox="1">
            <a:spLocks noChangeArrowheads="1"/>
          </p:cNvSpPr>
          <p:nvPr/>
        </p:nvSpPr>
        <p:spPr bwMode="auto">
          <a:xfrm>
            <a:off x="1511300" y="4437063"/>
            <a:ext cx="58547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56" name="Rectangle 19"/>
          <p:cNvSpPr>
            <a:spLocks noChangeArrowheads="1"/>
          </p:cNvSpPr>
          <p:nvPr/>
        </p:nvSpPr>
        <p:spPr bwMode="auto">
          <a:xfrm>
            <a:off x="1517650" y="2536825"/>
            <a:ext cx="330200" cy="800100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57" name="Rectangle 20"/>
          <p:cNvSpPr>
            <a:spLocks noChangeArrowheads="1"/>
          </p:cNvSpPr>
          <p:nvPr/>
        </p:nvSpPr>
        <p:spPr bwMode="auto">
          <a:xfrm>
            <a:off x="3041650" y="2549525"/>
            <a:ext cx="311150" cy="800100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1872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873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2397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869" name="Group 6"/>
          <p:cNvGrpSpPr>
            <a:grpSpLocks/>
          </p:cNvGrpSpPr>
          <p:nvPr/>
        </p:nvGrpSpPr>
        <p:grpSpPr bwMode="auto">
          <a:xfrm>
            <a:off x="5368925" y="2495550"/>
            <a:ext cx="1295400" cy="914400"/>
            <a:chOff x="2688" y="1584"/>
            <a:chExt cx="816" cy="576"/>
          </a:xfrm>
        </p:grpSpPr>
        <p:sp>
          <p:nvSpPr>
            <p:cNvPr id="47122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123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6870" name="Group 9"/>
          <p:cNvGrpSpPr>
            <a:grpSpLocks/>
          </p:cNvGrpSpPr>
          <p:nvPr/>
        </p:nvGrpSpPr>
        <p:grpSpPr bwMode="auto">
          <a:xfrm>
            <a:off x="3921125" y="2495550"/>
            <a:ext cx="1295400" cy="914400"/>
            <a:chOff x="2688" y="1584"/>
            <a:chExt cx="816" cy="576"/>
          </a:xfrm>
        </p:grpSpPr>
        <p:sp>
          <p:nvSpPr>
            <p:cNvPr id="47120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121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6871" name="Rectangle 12"/>
          <p:cNvSpPr>
            <a:spLocks noChangeArrowheads="1"/>
          </p:cNvSpPr>
          <p:nvPr/>
        </p:nvSpPr>
        <p:spPr bwMode="auto">
          <a:xfrm>
            <a:off x="2397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36872" name="Rectangle 13"/>
          <p:cNvSpPr>
            <a:spLocks noChangeArrowheads="1"/>
          </p:cNvSpPr>
          <p:nvPr/>
        </p:nvSpPr>
        <p:spPr bwMode="auto">
          <a:xfrm>
            <a:off x="2397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6873" name="Rectangle 14"/>
          <p:cNvSpPr>
            <a:spLocks noChangeArrowheads="1"/>
          </p:cNvSpPr>
          <p:nvPr/>
        </p:nvSpPr>
        <p:spPr bwMode="auto">
          <a:xfrm>
            <a:off x="873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36874" name="Rectangle 15"/>
          <p:cNvSpPr>
            <a:spLocks noChangeArrowheads="1"/>
          </p:cNvSpPr>
          <p:nvPr/>
        </p:nvSpPr>
        <p:spPr bwMode="auto">
          <a:xfrm>
            <a:off x="873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6875" name="Line 16"/>
          <p:cNvSpPr>
            <a:spLocks noChangeShapeType="1"/>
          </p:cNvSpPr>
          <p:nvPr/>
        </p:nvSpPr>
        <p:spPr bwMode="auto">
          <a:xfrm flipH="1">
            <a:off x="6753225" y="26146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Text Box 18"/>
          <p:cNvSpPr txBox="1">
            <a:spLocks noChangeArrowheads="1"/>
          </p:cNvSpPr>
          <p:nvPr/>
        </p:nvSpPr>
        <p:spPr bwMode="auto">
          <a:xfrm>
            <a:off x="7200900" y="218281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687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1E2791-BFCE-4D76-8723-71231D08E56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  <p:sp>
        <p:nvSpPr>
          <p:cNvPr id="36879" name="Rectangle 4"/>
          <p:cNvSpPr>
            <a:spLocks noGrp="1" noChangeArrowheads="1"/>
          </p:cNvSpPr>
          <p:nvPr>
            <p:ph type="title"/>
          </p:nvPr>
        </p:nvSpPr>
        <p:spPr>
          <a:xfrm>
            <a:off x="241300" y="314325"/>
            <a:ext cx="8610600" cy="1577975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</a:t>
            </a:r>
            <a:b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10 (1 + the largest index of the used buckets)</a:t>
            </a:r>
            <a:b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 |</a:t>
            </a:r>
            <a:r>
              <a:rPr lang="en-US" altLang="en-US" sz="2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= 2 (# used bits)</a:t>
            </a:r>
            <a:endParaRPr lang="en-US" altLang="en-US" sz="2800" u="sng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16D44D6A-5111-4581-AA0B-25C9255E9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435" y="4219780"/>
            <a:ext cx="3151380" cy="18774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&lt;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then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look at bucket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endParaRPr lang="en-US" altLang="en-US" sz="2000" i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≥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then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look at bucket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− 2</a:t>
            </a:r>
            <a:r>
              <a:rPr lang="en-US" alt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 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8F4ABDCC-3537-494F-8BE7-1B19456C6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5" y="3462338"/>
            <a:ext cx="5605463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</a:t>
            </a:r>
            <a:r>
              <a:rPr lang="en-US" altLang="en-US" sz="24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=10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 kern="0" dirty="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497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873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2397125" y="24955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7893" name="Group 6"/>
          <p:cNvGrpSpPr>
            <a:grpSpLocks/>
          </p:cNvGrpSpPr>
          <p:nvPr/>
        </p:nvGrpSpPr>
        <p:grpSpPr bwMode="auto">
          <a:xfrm>
            <a:off x="5368925" y="2495550"/>
            <a:ext cx="1295400" cy="914400"/>
            <a:chOff x="2688" y="1584"/>
            <a:chExt cx="816" cy="576"/>
          </a:xfrm>
        </p:grpSpPr>
        <p:sp>
          <p:nvSpPr>
            <p:cNvPr id="48146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147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7894" name="Group 9"/>
          <p:cNvGrpSpPr>
            <a:grpSpLocks/>
          </p:cNvGrpSpPr>
          <p:nvPr/>
        </p:nvGrpSpPr>
        <p:grpSpPr bwMode="auto">
          <a:xfrm>
            <a:off x="3921125" y="2495550"/>
            <a:ext cx="1295400" cy="914400"/>
            <a:chOff x="2688" y="1584"/>
            <a:chExt cx="816" cy="576"/>
          </a:xfrm>
        </p:grpSpPr>
        <p:sp>
          <p:nvSpPr>
            <p:cNvPr id="48144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145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7895" name="Rectangle 12"/>
          <p:cNvSpPr>
            <a:spLocks noChangeArrowheads="1"/>
          </p:cNvSpPr>
          <p:nvPr/>
        </p:nvSpPr>
        <p:spPr bwMode="auto">
          <a:xfrm>
            <a:off x="2397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7896" name="Rectangle 13"/>
          <p:cNvSpPr>
            <a:spLocks noChangeArrowheads="1"/>
          </p:cNvSpPr>
          <p:nvPr/>
        </p:nvSpPr>
        <p:spPr bwMode="auto">
          <a:xfrm>
            <a:off x="2397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7897" name="Rectangle 14"/>
          <p:cNvSpPr>
            <a:spLocks noChangeArrowheads="1"/>
          </p:cNvSpPr>
          <p:nvPr/>
        </p:nvSpPr>
        <p:spPr bwMode="auto">
          <a:xfrm>
            <a:off x="873125" y="24955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7898" name="Rectangle 15"/>
          <p:cNvSpPr>
            <a:spLocks noChangeArrowheads="1"/>
          </p:cNvSpPr>
          <p:nvPr/>
        </p:nvSpPr>
        <p:spPr bwMode="auto">
          <a:xfrm>
            <a:off x="873125" y="29527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7899" name="Line 16"/>
          <p:cNvSpPr>
            <a:spLocks noChangeShapeType="1"/>
          </p:cNvSpPr>
          <p:nvPr/>
        </p:nvSpPr>
        <p:spPr bwMode="auto">
          <a:xfrm flipH="1">
            <a:off x="6753225" y="26146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0" name="Text Box 18"/>
          <p:cNvSpPr txBox="1">
            <a:spLocks noChangeArrowheads="1"/>
          </p:cNvSpPr>
          <p:nvPr/>
        </p:nvSpPr>
        <p:spPr bwMode="auto">
          <a:xfrm>
            <a:off x="7200900" y="218281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7901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08EC6F-3913-4CCD-973B-3DD27C197E7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903" name="Rectangle 4"/>
          <p:cNvSpPr>
            <a:spLocks noGrp="1" noChangeArrowheads="1"/>
          </p:cNvSpPr>
          <p:nvPr>
            <p:ph type="title"/>
          </p:nvPr>
        </p:nvSpPr>
        <p:spPr>
          <a:xfrm>
            <a:off x="241300" y="314325"/>
            <a:ext cx="8610600" cy="1577975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</a:t>
            </a:r>
            <a:b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10 (1 + the largest index of the used buckets)</a:t>
            </a:r>
            <a:b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 |</a:t>
            </a:r>
            <a:r>
              <a:rPr lang="en-US" altLang="en-US" sz="2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= 2 (# used bits)</a:t>
            </a:r>
            <a:endParaRPr lang="en-US" altLang="en-US" sz="2800" u="sng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B0D5FFD7-D05E-461D-80A4-D006D2A27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5" y="3462338"/>
            <a:ext cx="5605463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</a:t>
            </a:r>
            <a:r>
              <a:rPr lang="en-US" altLang="en-US" sz="24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=10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 kern="0" dirty="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2">
            <a:extLst>
              <a:ext uri="{FF2B5EF4-FFF2-40B4-BE49-F238E27FC236}">
                <a16:creationId xmlns:a16="http://schemas.microsoft.com/office/drawing/2014/main" id="{8864F85A-CC5C-4577-BB8E-6A333605C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435" y="4219780"/>
            <a:ext cx="3151380" cy="18774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Search(</a:t>
            </a:r>
            <a:r>
              <a:rPr lang="en-US" altLang="en-US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&lt;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then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look at bucket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endParaRPr lang="en-US" altLang="en-US" sz="2000" i="1" baseline="-25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≥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then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look at bucket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− 2</a:t>
            </a:r>
            <a:r>
              <a:rPr lang="en-US" altLang="en-US" sz="2000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 </a:t>
            </a:r>
            <a:r>
              <a:rPr lang="en-US" alt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5684789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4302125" y="979488"/>
            <a:ext cx="3052763" cy="82391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238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1762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title"/>
          </p:nvPr>
        </p:nvSpPr>
        <p:spPr>
          <a:xfrm>
            <a:off x="327025" y="180975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0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Insertion: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11175" y="36020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00	          01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919" name="Group 6"/>
          <p:cNvGrpSpPr>
            <a:grpSpLocks/>
          </p:cNvGrpSpPr>
          <p:nvPr/>
        </p:nvGrpSpPr>
        <p:grpSpPr bwMode="auto">
          <a:xfrm>
            <a:off x="4733925" y="2635250"/>
            <a:ext cx="1295400" cy="914400"/>
            <a:chOff x="2688" y="1584"/>
            <a:chExt cx="816" cy="576"/>
          </a:xfrm>
        </p:grpSpPr>
        <p:sp>
          <p:nvSpPr>
            <p:cNvPr id="8223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4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8920" name="Group 9"/>
          <p:cNvGrpSpPr>
            <a:grpSpLocks/>
          </p:cNvGrpSpPr>
          <p:nvPr/>
        </p:nvGrpSpPr>
        <p:grpSpPr bwMode="auto">
          <a:xfrm>
            <a:off x="3286125" y="2635250"/>
            <a:ext cx="1295400" cy="914400"/>
            <a:chOff x="2688" y="1584"/>
            <a:chExt cx="816" cy="576"/>
          </a:xfrm>
        </p:grpSpPr>
        <p:sp>
          <p:nvSpPr>
            <p:cNvPr id="8221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2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8921" name="Rectangle 12"/>
          <p:cNvSpPr>
            <a:spLocks noChangeArrowheads="1"/>
          </p:cNvSpPr>
          <p:nvPr/>
        </p:nvSpPr>
        <p:spPr bwMode="auto">
          <a:xfrm>
            <a:off x="1762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8922" name="Rectangle 13"/>
          <p:cNvSpPr>
            <a:spLocks noChangeArrowheads="1"/>
          </p:cNvSpPr>
          <p:nvPr/>
        </p:nvSpPr>
        <p:spPr bwMode="auto">
          <a:xfrm>
            <a:off x="1762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38923" name="Rectangle 14"/>
          <p:cNvSpPr>
            <a:spLocks noChangeArrowheads="1"/>
          </p:cNvSpPr>
          <p:nvPr/>
        </p:nvSpPr>
        <p:spPr bwMode="auto">
          <a:xfrm>
            <a:off x="238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8924" name="Rectangle 15"/>
          <p:cNvSpPr>
            <a:spLocks noChangeArrowheads="1"/>
          </p:cNvSpPr>
          <p:nvPr/>
        </p:nvSpPr>
        <p:spPr bwMode="auto">
          <a:xfrm>
            <a:off x="238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38925" name="Line 16"/>
          <p:cNvSpPr>
            <a:spLocks noChangeShapeType="1"/>
          </p:cNvSpPr>
          <p:nvPr/>
        </p:nvSpPr>
        <p:spPr bwMode="auto">
          <a:xfrm flipH="1">
            <a:off x="6118225" y="27543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Text Box 18"/>
          <p:cNvSpPr txBox="1">
            <a:spLocks noChangeArrowheads="1"/>
          </p:cNvSpPr>
          <p:nvPr/>
        </p:nvSpPr>
        <p:spPr bwMode="auto">
          <a:xfrm>
            <a:off x="6569075" y="2325688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8927" name="Rectangle 23"/>
          <p:cNvSpPr>
            <a:spLocks noChangeArrowheads="1"/>
          </p:cNvSpPr>
          <p:nvPr/>
        </p:nvSpPr>
        <p:spPr bwMode="auto">
          <a:xfrm>
            <a:off x="1311275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8" name="Rectangle 24"/>
          <p:cNvSpPr>
            <a:spLocks noChangeArrowheads="1"/>
          </p:cNvSpPr>
          <p:nvPr/>
        </p:nvSpPr>
        <p:spPr bwMode="auto">
          <a:xfrm>
            <a:off x="2827338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9" name="Rectangle 25"/>
          <p:cNvSpPr>
            <a:spLocks noChangeArrowheads="1"/>
          </p:cNvSpPr>
          <p:nvPr/>
        </p:nvSpPr>
        <p:spPr bwMode="auto">
          <a:xfrm>
            <a:off x="4343400" y="24003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0" name="Rectangle 26"/>
          <p:cNvSpPr>
            <a:spLocks noChangeArrowheads="1"/>
          </p:cNvSpPr>
          <p:nvPr/>
        </p:nvSpPr>
        <p:spPr bwMode="auto">
          <a:xfrm>
            <a:off x="5791200" y="240506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35" name="Text Box 31"/>
          <p:cNvSpPr txBox="1">
            <a:spLocks noChangeArrowheads="1"/>
          </p:cNvSpPr>
          <p:nvPr/>
        </p:nvSpPr>
        <p:spPr bwMode="auto">
          <a:xfrm>
            <a:off x="4071938" y="1268413"/>
            <a:ext cx="328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(can have overflow chains!)</a:t>
            </a:r>
          </a:p>
        </p:txBody>
      </p:sp>
      <p:sp>
        <p:nvSpPr>
          <p:cNvPr id="38936" name="Text Box 32"/>
          <p:cNvSpPr txBox="1">
            <a:spLocks noChangeArrowheads="1"/>
          </p:cNvSpPr>
          <p:nvPr/>
        </p:nvSpPr>
        <p:spPr bwMode="auto">
          <a:xfrm>
            <a:off x="4302125" y="979488"/>
            <a:ext cx="1549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1101</a:t>
            </a:r>
          </a:p>
        </p:txBody>
      </p:sp>
      <p:sp>
        <p:nvSpPr>
          <p:cNvPr id="38937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E7397A-5230-4275-8DE1-52AEC0AA038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1230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4302125" y="979488"/>
            <a:ext cx="3052763" cy="82391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238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1762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title"/>
          </p:nvPr>
        </p:nvSpPr>
        <p:spPr>
          <a:xfrm>
            <a:off x="327025" y="180975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0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Insertion: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11175" y="36020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00	          01            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alt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 dirty="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919" name="Group 6"/>
          <p:cNvGrpSpPr>
            <a:grpSpLocks/>
          </p:cNvGrpSpPr>
          <p:nvPr/>
        </p:nvGrpSpPr>
        <p:grpSpPr bwMode="auto">
          <a:xfrm>
            <a:off x="4733925" y="2635250"/>
            <a:ext cx="1295400" cy="914400"/>
            <a:chOff x="2688" y="1584"/>
            <a:chExt cx="816" cy="576"/>
          </a:xfrm>
        </p:grpSpPr>
        <p:sp>
          <p:nvSpPr>
            <p:cNvPr id="8223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4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8920" name="Group 9"/>
          <p:cNvGrpSpPr>
            <a:grpSpLocks/>
          </p:cNvGrpSpPr>
          <p:nvPr/>
        </p:nvGrpSpPr>
        <p:grpSpPr bwMode="auto">
          <a:xfrm>
            <a:off x="3286125" y="2635250"/>
            <a:ext cx="1295400" cy="914400"/>
            <a:chOff x="2688" y="1584"/>
            <a:chExt cx="816" cy="576"/>
          </a:xfrm>
        </p:grpSpPr>
        <p:sp>
          <p:nvSpPr>
            <p:cNvPr id="8221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2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8921" name="Rectangle 12"/>
          <p:cNvSpPr>
            <a:spLocks noChangeArrowheads="1"/>
          </p:cNvSpPr>
          <p:nvPr/>
        </p:nvSpPr>
        <p:spPr bwMode="auto">
          <a:xfrm>
            <a:off x="1762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8922" name="Rectangle 13"/>
          <p:cNvSpPr>
            <a:spLocks noChangeArrowheads="1"/>
          </p:cNvSpPr>
          <p:nvPr/>
        </p:nvSpPr>
        <p:spPr bwMode="auto">
          <a:xfrm>
            <a:off x="1762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38923" name="Rectangle 14"/>
          <p:cNvSpPr>
            <a:spLocks noChangeArrowheads="1"/>
          </p:cNvSpPr>
          <p:nvPr/>
        </p:nvSpPr>
        <p:spPr bwMode="auto">
          <a:xfrm>
            <a:off x="238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8924" name="Rectangle 15"/>
          <p:cNvSpPr>
            <a:spLocks noChangeArrowheads="1"/>
          </p:cNvSpPr>
          <p:nvPr/>
        </p:nvSpPr>
        <p:spPr bwMode="auto">
          <a:xfrm>
            <a:off x="238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38925" name="Line 16"/>
          <p:cNvSpPr>
            <a:spLocks noChangeShapeType="1"/>
          </p:cNvSpPr>
          <p:nvPr/>
        </p:nvSpPr>
        <p:spPr bwMode="auto">
          <a:xfrm flipH="1">
            <a:off x="6118225" y="27543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Text Box 18"/>
          <p:cNvSpPr txBox="1">
            <a:spLocks noChangeArrowheads="1"/>
          </p:cNvSpPr>
          <p:nvPr/>
        </p:nvSpPr>
        <p:spPr bwMode="auto">
          <a:xfrm>
            <a:off x="6569075" y="2325688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8927" name="Rectangle 23"/>
          <p:cNvSpPr>
            <a:spLocks noChangeArrowheads="1"/>
          </p:cNvSpPr>
          <p:nvPr/>
        </p:nvSpPr>
        <p:spPr bwMode="auto">
          <a:xfrm>
            <a:off x="1311275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8" name="Rectangle 24"/>
          <p:cNvSpPr>
            <a:spLocks noChangeArrowheads="1"/>
          </p:cNvSpPr>
          <p:nvPr/>
        </p:nvSpPr>
        <p:spPr bwMode="auto">
          <a:xfrm>
            <a:off x="2827338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9" name="Rectangle 25"/>
          <p:cNvSpPr>
            <a:spLocks noChangeArrowheads="1"/>
          </p:cNvSpPr>
          <p:nvPr/>
        </p:nvSpPr>
        <p:spPr bwMode="auto">
          <a:xfrm>
            <a:off x="4343400" y="24003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0" name="Rectangle 26"/>
          <p:cNvSpPr>
            <a:spLocks noChangeArrowheads="1"/>
          </p:cNvSpPr>
          <p:nvPr/>
        </p:nvSpPr>
        <p:spPr bwMode="auto">
          <a:xfrm>
            <a:off x="5791200" y="240506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35" name="Text Box 31"/>
          <p:cNvSpPr txBox="1">
            <a:spLocks noChangeArrowheads="1"/>
          </p:cNvSpPr>
          <p:nvPr/>
        </p:nvSpPr>
        <p:spPr bwMode="auto">
          <a:xfrm>
            <a:off x="4071938" y="1268413"/>
            <a:ext cx="328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(can have overflow chains!)</a:t>
            </a:r>
          </a:p>
        </p:txBody>
      </p:sp>
      <p:sp>
        <p:nvSpPr>
          <p:cNvPr id="38936" name="Text Box 32"/>
          <p:cNvSpPr txBox="1">
            <a:spLocks noChangeArrowheads="1"/>
          </p:cNvSpPr>
          <p:nvPr/>
        </p:nvSpPr>
        <p:spPr bwMode="auto">
          <a:xfrm>
            <a:off x="4302125" y="979488"/>
            <a:ext cx="1549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1101</a:t>
            </a:r>
          </a:p>
        </p:txBody>
      </p:sp>
      <p:sp>
        <p:nvSpPr>
          <p:cNvPr id="38937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E7397A-5230-4275-8DE1-52AEC0AA038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FB413C58-D896-40FC-B1E5-8A51547BD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4123908"/>
            <a:ext cx="5007301" cy="24487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0" rIns="91440" bIns="9144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8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Insert(</a:t>
            </a:r>
            <a:r>
              <a:rPr lang="en-US" altLang="en-US" sz="1800" i="1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tuple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search key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1800" i="1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\\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full, use an overflow block.</a:t>
            </a:r>
          </a:p>
        </p:txBody>
      </p:sp>
    </p:spTree>
    <p:extLst>
      <p:ext uri="{BB962C8B-B14F-4D97-AF65-F5344CB8AC3E}">
        <p14:creationId xmlns:p14="http://schemas.microsoft.com/office/powerpoint/2010/main" val="22005921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4302125" y="979488"/>
            <a:ext cx="3052763" cy="82391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238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1762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title"/>
          </p:nvPr>
        </p:nvSpPr>
        <p:spPr>
          <a:xfrm>
            <a:off x="327025" y="180975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0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Insertion: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11175" y="36020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00	          01            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alt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 dirty="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919" name="Group 6"/>
          <p:cNvGrpSpPr>
            <a:grpSpLocks/>
          </p:cNvGrpSpPr>
          <p:nvPr/>
        </p:nvGrpSpPr>
        <p:grpSpPr bwMode="auto">
          <a:xfrm>
            <a:off x="4733925" y="2635250"/>
            <a:ext cx="1295400" cy="914400"/>
            <a:chOff x="2688" y="1584"/>
            <a:chExt cx="816" cy="576"/>
          </a:xfrm>
        </p:grpSpPr>
        <p:sp>
          <p:nvSpPr>
            <p:cNvPr id="8223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4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8920" name="Group 9"/>
          <p:cNvGrpSpPr>
            <a:grpSpLocks/>
          </p:cNvGrpSpPr>
          <p:nvPr/>
        </p:nvGrpSpPr>
        <p:grpSpPr bwMode="auto">
          <a:xfrm>
            <a:off x="3286125" y="2635250"/>
            <a:ext cx="1295400" cy="914400"/>
            <a:chOff x="2688" y="1584"/>
            <a:chExt cx="816" cy="576"/>
          </a:xfrm>
        </p:grpSpPr>
        <p:sp>
          <p:nvSpPr>
            <p:cNvPr id="8221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2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8921" name="Rectangle 12"/>
          <p:cNvSpPr>
            <a:spLocks noChangeArrowheads="1"/>
          </p:cNvSpPr>
          <p:nvPr/>
        </p:nvSpPr>
        <p:spPr bwMode="auto">
          <a:xfrm>
            <a:off x="1762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8922" name="Rectangle 13"/>
          <p:cNvSpPr>
            <a:spLocks noChangeArrowheads="1"/>
          </p:cNvSpPr>
          <p:nvPr/>
        </p:nvSpPr>
        <p:spPr bwMode="auto">
          <a:xfrm>
            <a:off x="1762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38923" name="Rectangle 14"/>
          <p:cNvSpPr>
            <a:spLocks noChangeArrowheads="1"/>
          </p:cNvSpPr>
          <p:nvPr/>
        </p:nvSpPr>
        <p:spPr bwMode="auto">
          <a:xfrm>
            <a:off x="238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8924" name="Rectangle 15"/>
          <p:cNvSpPr>
            <a:spLocks noChangeArrowheads="1"/>
          </p:cNvSpPr>
          <p:nvPr/>
        </p:nvSpPr>
        <p:spPr bwMode="auto">
          <a:xfrm>
            <a:off x="238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38925" name="Line 16"/>
          <p:cNvSpPr>
            <a:spLocks noChangeShapeType="1"/>
          </p:cNvSpPr>
          <p:nvPr/>
        </p:nvSpPr>
        <p:spPr bwMode="auto">
          <a:xfrm flipH="1">
            <a:off x="6118225" y="27543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Text Box 18"/>
          <p:cNvSpPr txBox="1">
            <a:spLocks noChangeArrowheads="1"/>
          </p:cNvSpPr>
          <p:nvPr/>
        </p:nvSpPr>
        <p:spPr bwMode="auto">
          <a:xfrm>
            <a:off x="6569075" y="2325688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8927" name="Rectangle 23"/>
          <p:cNvSpPr>
            <a:spLocks noChangeArrowheads="1"/>
          </p:cNvSpPr>
          <p:nvPr/>
        </p:nvSpPr>
        <p:spPr bwMode="auto">
          <a:xfrm>
            <a:off x="1311275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8" name="Rectangle 24"/>
          <p:cNvSpPr>
            <a:spLocks noChangeArrowheads="1"/>
          </p:cNvSpPr>
          <p:nvPr/>
        </p:nvSpPr>
        <p:spPr bwMode="auto">
          <a:xfrm>
            <a:off x="2827338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9" name="Rectangle 25"/>
          <p:cNvSpPr>
            <a:spLocks noChangeArrowheads="1"/>
          </p:cNvSpPr>
          <p:nvPr/>
        </p:nvSpPr>
        <p:spPr bwMode="auto">
          <a:xfrm>
            <a:off x="4343400" y="24003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0" name="Rectangle 26"/>
          <p:cNvSpPr>
            <a:spLocks noChangeArrowheads="1"/>
          </p:cNvSpPr>
          <p:nvPr/>
        </p:nvSpPr>
        <p:spPr bwMode="auto">
          <a:xfrm>
            <a:off x="5791200" y="240506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35" name="Text Box 31"/>
          <p:cNvSpPr txBox="1">
            <a:spLocks noChangeArrowheads="1"/>
          </p:cNvSpPr>
          <p:nvPr/>
        </p:nvSpPr>
        <p:spPr bwMode="auto">
          <a:xfrm>
            <a:off x="4071938" y="1268413"/>
            <a:ext cx="328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(can have overflow chains!)</a:t>
            </a:r>
          </a:p>
        </p:txBody>
      </p:sp>
      <p:sp>
        <p:nvSpPr>
          <p:cNvPr id="38936" name="Text Box 32"/>
          <p:cNvSpPr txBox="1">
            <a:spLocks noChangeArrowheads="1"/>
          </p:cNvSpPr>
          <p:nvPr/>
        </p:nvSpPr>
        <p:spPr bwMode="auto">
          <a:xfrm>
            <a:off x="4302125" y="979488"/>
            <a:ext cx="1549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1101</a:t>
            </a:r>
          </a:p>
        </p:txBody>
      </p:sp>
      <p:sp>
        <p:nvSpPr>
          <p:cNvPr id="38937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E7397A-5230-4275-8DE1-52AEC0AA038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FB413C58-D896-40FC-B1E5-8A51547BD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4123908"/>
            <a:ext cx="5007301" cy="24487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0" rIns="91440" bIns="9144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8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Insert(</a:t>
            </a:r>
            <a:r>
              <a:rPr lang="en-US" altLang="en-US" sz="1800" i="1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tuple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search key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1800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1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1800" i="1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\\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full, use an overflow block.</a:t>
            </a:r>
          </a:p>
        </p:txBody>
      </p:sp>
    </p:spTree>
    <p:extLst>
      <p:ext uri="{BB962C8B-B14F-4D97-AF65-F5344CB8AC3E}">
        <p14:creationId xmlns:p14="http://schemas.microsoft.com/office/powerpoint/2010/main" val="18295658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4302125" y="979488"/>
            <a:ext cx="3052763" cy="82391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238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1762125" y="263525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title"/>
          </p:nvPr>
        </p:nvSpPr>
        <p:spPr>
          <a:xfrm>
            <a:off x="327025" y="180975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0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Insertion: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=4 bits, 2 keys/bucket,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0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11175" y="360203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00	          01  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>
              <a:solidFill>
                <a:srgbClr val="BFBF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919" name="Group 6"/>
          <p:cNvGrpSpPr>
            <a:grpSpLocks/>
          </p:cNvGrpSpPr>
          <p:nvPr/>
        </p:nvGrpSpPr>
        <p:grpSpPr bwMode="auto">
          <a:xfrm>
            <a:off x="4733925" y="2635250"/>
            <a:ext cx="1295400" cy="914400"/>
            <a:chOff x="2688" y="1584"/>
            <a:chExt cx="816" cy="576"/>
          </a:xfrm>
        </p:grpSpPr>
        <p:sp>
          <p:nvSpPr>
            <p:cNvPr id="8223" name="Rectangle 7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4" name="Rectangle 8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8920" name="Group 9"/>
          <p:cNvGrpSpPr>
            <a:grpSpLocks/>
          </p:cNvGrpSpPr>
          <p:nvPr/>
        </p:nvGrpSpPr>
        <p:grpSpPr bwMode="auto">
          <a:xfrm>
            <a:off x="3286125" y="2635250"/>
            <a:ext cx="1295400" cy="914400"/>
            <a:chOff x="2688" y="1584"/>
            <a:chExt cx="816" cy="576"/>
          </a:xfrm>
        </p:grpSpPr>
        <p:sp>
          <p:nvSpPr>
            <p:cNvPr id="8221" name="Rectangle 10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22" name="Rectangle 11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8921" name="Rectangle 12"/>
          <p:cNvSpPr>
            <a:spLocks noChangeArrowheads="1"/>
          </p:cNvSpPr>
          <p:nvPr/>
        </p:nvSpPr>
        <p:spPr bwMode="auto">
          <a:xfrm>
            <a:off x="1762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8922" name="Rectangle 13"/>
          <p:cNvSpPr>
            <a:spLocks noChangeArrowheads="1"/>
          </p:cNvSpPr>
          <p:nvPr/>
        </p:nvSpPr>
        <p:spPr bwMode="auto">
          <a:xfrm>
            <a:off x="1762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38923" name="Rectangle 14"/>
          <p:cNvSpPr>
            <a:spLocks noChangeArrowheads="1"/>
          </p:cNvSpPr>
          <p:nvPr/>
        </p:nvSpPr>
        <p:spPr bwMode="auto">
          <a:xfrm>
            <a:off x="238125" y="26352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8924" name="Rectangle 15"/>
          <p:cNvSpPr>
            <a:spLocks noChangeArrowheads="1"/>
          </p:cNvSpPr>
          <p:nvPr/>
        </p:nvSpPr>
        <p:spPr bwMode="auto">
          <a:xfrm>
            <a:off x="238125" y="309245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38925" name="Line 16"/>
          <p:cNvSpPr>
            <a:spLocks noChangeShapeType="1"/>
          </p:cNvSpPr>
          <p:nvPr/>
        </p:nvSpPr>
        <p:spPr bwMode="auto">
          <a:xfrm flipH="1">
            <a:off x="6118225" y="275431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Text Box 18"/>
          <p:cNvSpPr txBox="1">
            <a:spLocks noChangeArrowheads="1"/>
          </p:cNvSpPr>
          <p:nvPr/>
        </p:nvSpPr>
        <p:spPr bwMode="auto">
          <a:xfrm>
            <a:off x="6569075" y="2325688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38927" name="Rectangle 23"/>
          <p:cNvSpPr>
            <a:spLocks noChangeArrowheads="1"/>
          </p:cNvSpPr>
          <p:nvPr/>
        </p:nvSpPr>
        <p:spPr bwMode="auto">
          <a:xfrm>
            <a:off x="1311275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8" name="Rectangle 24"/>
          <p:cNvSpPr>
            <a:spLocks noChangeArrowheads="1"/>
          </p:cNvSpPr>
          <p:nvPr/>
        </p:nvSpPr>
        <p:spPr bwMode="auto">
          <a:xfrm>
            <a:off x="2827338" y="24114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9" name="Rectangle 25"/>
          <p:cNvSpPr>
            <a:spLocks noChangeArrowheads="1"/>
          </p:cNvSpPr>
          <p:nvPr/>
        </p:nvSpPr>
        <p:spPr bwMode="auto">
          <a:xfrm>
            <a:off x="4343400" y="24003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0" name="Rectangle 26"/>
          <p:cNvSpPr>
            <a:spLocks noChangeArrowheads="1"/>
          </p:cNvSpPr>
          <p:nvPr/>
        </p:nvSpPr>
        <p:spPr bwMode="auto">
          <a:xfrm>
            <a:off x="5791200" y="240506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31" name="Rectangle 27"/>
          <p:cNvSpPr>
            <a:spLocks noChangeArrowheads="1"/>
          </p:cNvSpPr>
          <p:nvPr/>
        </p:nvSpPr>
        <p:spPr bwMode="auto">
          <a:xfrm>
            <a:off x="1774825" y="1122363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38932" name="Rectangle 28"/>
          <p:cNvSpPr>
            <a:spLocks noChangeArrowheads="1"/>
          </p:cNvSpPr>
          <p:nvPr/>
        </p:nvSpPr>
        <p:spPr bwMode="auto">
          <a:xfrm>
            <a:off x="1774825" y="1579563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33" name="Rectangle 29"/>
          <p:cNvSpPr>
            <a:spLocks noChangeArrowheads="1"/>
          </p:cNvSpPr>
          <p:nvPr/>
        </p:nvSpPr>
        <p:spPr bwMode="auto">
          <a:xfrm>
            <a:off x="2838450" y="8890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34" name="Freeform 30"/>
          <p:cNvSpPr>
            <a:spLocks/>
          </p:cNvSpPr>
          <p:nvPr/>
        </p:nvSpPr>
        <p:spPr bwMode="auto">
          <a:xfrm>
            <a:off x="2928938" y="1882775"/>
            <a:ext cx="387350" cy="620713"/>
          </a:xfrm>
          <a:custGeom>
            <a:avLst/>
            <a:gdLst>
              <a:gd name="T0" fmla="*/ 0 w 244"/>
              <a:gd name="T1" fmla="*/ 2147483646 h 391"/>
              <a:gd name="T2" fmla="*/ 2147483646 w 244"/>
              <a:gd name="T3" fmla="*/ 2147483646 h 391"/>
              <a:gd name="T4" fmla="*/ 2147483646 w 244"/>
              <a:gd name="T5" fmla="*/ 2147483646 h 391"/>
              <a:gd name="T6" fmla="*/ 2147483646 w 244"/>
              <a:gd name="T7" fmla="*/ 0 h 391"/>
              <a:gd name="T8" fmla="*/ 0 60000 65536"/>
              <a:gd name="T9" fmla="*/ 0 60000 65536"/>
              <a:gd name="T10" fmla="*/ 0 60000 65536"/>
              <a:gd name="T11" fmla="*/ 0 60000 65536"/>
              <a:gd name="T12" fmla="*/ 0 w 244"/>
              <a:gd name="T13" fmla="*/ 0 h 391"/>
              <a:gd name="T14" fmla="*/ 244 w 244"/>
              <a:gd name="T15" fmla="*/ 391 h 3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4" h="391">
                <a:moveTo>
                  <a:pt x="0" y="391"/>
                </a:moveTo>
                <a:cubicBezTo>
                  <a:pt x="69" y="366"/>
                  <a:pt x="139" y="341"/>
                  <a:pt x="178" y="309"/>
                </a:cubicBezTo>
                <a:cubicBezTo>
                  <a:pt x="217" y="277"/>
                  <a:pt x="244" y="250"/>
                  <a:pt x="233" y="199"/>
                </a:cubicBezTo>
                <a:cubicBezTo>
                  <a:pt x="222" y="148"/>
                  <a:pt x="130" y="34"/>
                  <a:pt x="109" y="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5" name="Text Box 31"/>
          <p:cNvSpPr txBox="1">
            <a:spLocks noChangeArrowheads="1"/>
          </p:cNvSpPr>
          <p:nvPr/>
        </p:nvSpPr>
        <p:spPr bwMode="auto">
          <a:xfrm>
            <a:off x="4071938" y="1268413"/>
            <a:ext cx="328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(can have overflow chains!)</a:t>
            </a:r>
          </a:p>
        </p:txBody>
      </p:sp>
      <p:sp>
        <p:nvSpPr>
          <p:cNvPr id="38936" name="Text Box 32"/>
          <p:cNvSpPr txBox="1">
            <a:spLocks noChangeArrowheads="1"/>
          </p:cNvSpPr>
          <p:nvPr/>
        </p:nvSpPr>
        <p:spPr bwMode="auto">
          <a:xfrm>
            <a:off x="4302125" y="979488"/>
            <a:ext cx="1549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1101</a:t>
            </a:r>
          </a:p>
        </p:txBody>
      </p:sp>
      <p:sp>
        <p:nvSpPr>
          <p:cNvPr id="38937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E7397A-5230-4275-8DE1-52AEC0AA038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1626BC59-6553-4A10-94B9-64B3896E5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4123908"/>
            <a:ext cx="5007301" cy="24487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0" rIns="91440" bIns="9144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8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Insert(</a:t>
            </a:r>
            <a:r>
              <a:rPr lang="en-US" altLang="en-US" sz="1800" i="1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 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tuple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search key </a:t>
            </a: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current upper bound, </a:t>
            </a:r>
            <a:r>
              <a:rPr lang="en-US" alt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buFontTx/>
              <a:buNone/>
            </a:pP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the last </a:t>
            </a:r>
            <a:r>
              <a:rPr lang="en-US" alt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bits of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en-US" altLang="en-US" sz="1800" i="1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AutoNum type="arabicPeriod"/>
            </a:pP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insert </a:t>
            </a:r>
            <a:r>
              <a:rPr lang="en-US" altLang="en-US" sz="1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disk block B with the address </a:t>
            </a:r>
            <a:r>
              <a:rPr lang="en-US" altLang="en-US" sz="1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\\ If </a:t>
            </a:r>
            <a:r>
              <a:rPr lang="en-US" altLang="en-US" sz="1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sz="1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full, use an overflow block.</a:t>
            </a:r>
          </a:p>
        </p:txBody>
      </p:sp>
    </p:spTree>
    <p:extLst>
      <p:ext uri="{BB962C8B-B14F-4D97-AF65-F5344CB8AC3E}">
        <p14:creationId xmlns:p14="http://schemas.microsoft.com/office/powerpoint/2010/main" val="14344440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  	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942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39949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50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9943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39944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39945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39946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39947" name="Text Box 20"/>
          <p:cNvSpPr txBox="1">
            <a:spLocks noChangeArrowheads="1"/>
          </p:cNvSpPr>
          <p:nvPr/>
        </p:nvSpPr>
        <p:spPr bwMode="auto">
          <a:xfrm>
            <a:off x="3790950" y="4141788"/>
            <a:ext cx="1049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 </a:t>
            </a:r>
          </a:p>
        </p:txBody>
      </p:sp>
      <p:sp>
        <p:nvSpPr>
          <p:cNvPr id="39948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D65873-D3EC-47AA-A981-1F398D2AB07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7735584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  	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966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0973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974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967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0968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0969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0970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40971" name="Text Box 20"/>
          <p:cNvSpPr txBox="1">
            <a:spLocks noChangeArrowheads="1"/>
          </p:cNvSpPr>
          <p:nvPr/>
        </p:nvSpPr>
        <p:spPr bwMode="auto">
          <a:xfrm>
            <a:off x="3790950" y="4141788"/>
            <a:ext cx="1049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 </a:t>
            </a:r>
          </a:p>
        </p:txBody>
      </p:sp>
      <p:sp>
        <p:nvSpPr>
          <p:cNvPr id="40972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C13B9C-CC1F-42E2-B7C2-7790DA15F1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197505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=10,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01                	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990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1997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998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1991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1992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1993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1994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41995" name="Text Box 20"/>
          <p:cNvSpPr txBox="1">
            <a:spLocks noChangeArrowheads="1"/>
          </p:cNvSpPr>
          <p:nvPr/>
        </p:nvSpPr>
        <p:spPr bwMode="auto">
          <a:xfrm>
            <a:off x="3790950" y="4141788"/>
            <a:ext cx="1049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 </a:t>
            </a:r>
          </a:p>
        </p:txBody>
      </p:sp>
      <p:sp>
        <p:nvSpPr>
          <p:cNvPr id="41996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CCC447-244D-4A64-BEDC-97E21191DEE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6773682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1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=11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013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3021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3022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3014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3015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3016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1993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</a:p>
        </p:txBody>
      </p:sp>
      <p:sp>
        <p:nvSpPr>
          <p:cNvPr id="43018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CA2F27-6896-4C6D-85D2-8992FF651E3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854075" y="4154488"/>
            <a:ext cx="5605463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en-US" sz="24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 ker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2400" ker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01                	</a:t>
            </a:r>
            <a:endParaRPr lang="en-US" altLang="en-US" sz="2400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0" name="Text Box 20"/>
          <p:cNvSpPr txBox="1">
            <a:spLocks noChangeArrowheads="1"/>
          </p:cNvSpPr>
          <p:nvPr/>
        </p:nvSpPr>
        <p:spPr bwMode="auto">
          <a:xfrm>
            <a:off x="3790950" y="4141788"/>
            <a:ext cx="1049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 </a:t>
            </a:r>
          </a:p>
        </p:txBody>
      </p:sp>
    </p:spTree>
    <p:extLst>
      <p:ext uri="{BB962C8B-B14F-4D97-AF65-F5344CB8AC3E}">
        <p14:creationId xmlns:p14="http://schemas.microsoft.com/office/powerpoint/2010/main" val="10071130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=11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01                	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=11</a:t>
            </a:r>
          </a:p>
        </p:txBody>
      </p:sp>
      <p:grpSp>
        <p:nvGrpSpPr>
          <p:cNvPr id="44038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10263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64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4039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4049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4050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4040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4041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4042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4043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44" name="Line 19"/>
          <p:cNvSpPr>
            <a:spLocks noChangeShapeType="1"/>
          </p:cNvSpPr>
          <p:nvPr/>
        </p:nvSpPr>
        <p:spPr bwMode="auto">
          <a:xfrm flipH="1">
            <a:off x="6461125" y="330676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Text Box 21"/>
          <p:cNvSpPr txBox="1">
            <a:spLocks noChangeArrowheads="1"/>
          </p:cNvSpPr>
          <p:nvPr/>
        </p:nvSpPr>
        <p:spPr bwMode="auto">
          <a:xfrm>
            <a:off x="6908800" y="287496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44046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836D98-6961-491B-81BC-A4BB3CECB62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  <p:cxnSp>
        <p:nvCxnSpPr>
          <p:cNvPr id="44047" name="Straight Arrow Connector 23"/>
          <p:cNvCxnSpPr>
            <a:cxnSpLocks noChangeShapeType="1"/>
          </p:cNvCxnSpPr>
          <p:nvPr/>
        </p:nvCxnSpPr>
        <p:spPr bwMode="auto">
          <a:xfrm>
            <a:off x="4876800" y="4410075"/>
            <a:ext cx="381000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8" name="Text Box 20"/>
          <p:cNvSpPr txBox="1">
            <a:spLocks noChangeArrowheads="1"/>
          </p:cNvSpPr>
          <p:nvPr/>
        </p:nvSpPr>
        <p:spPr bwMode="auto">
          <a:xfrm>
            <a:off x="4030663" y="4141788"/>
            <a:ext cx="5699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</a:p>
        </p:txBody>
      </p:sp>
    </p:spTree>
    <p:extLst>
      <p:ext uri="{BB962C8B-B14F-4D97-AF65-F5344CB8AC3E}">
        <p14:creationId xmlns:p14="http://schemas.microsoft.com/office/powerpoint/2010/main" val="18210094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  	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=11</a:t>
            </a:r>
          </a:p>
        </p:txBody>
      </p:sp>
      <p:grpSp>
        <p:nvGrpSpPr>
          <p:cNvPr id="45062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10263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64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5063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5083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5084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5064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5065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5066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5067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8" name="Line 19"/>
          <p:cNvSpPr>
            <a:spLocks noChangeShapeType="1"/>
          </p:cNvSpPr>
          <p:nvPr/>
        </p:nvSpPr>
        <p:spPr bwMode="auto">
          <a:xfrm flipH="1">
            <a:off x="6461125" y="330676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9" name="Text Box 20"/>
          <p:cNvSpPr txBox="1">
            <a:spLocks noChangeArrowheads="1"/>
          </p:cNvSpPr>
          <p:nvPr/>
        </p:nvSpPr>
        <p:spPr bwMode="auto">
          <a:xfrm>
            <a:off x="4030663" y="4170363"/>
            <a:ext cx="5699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</a:p>
        </p:txBody>
      </p:sp>
      <p:sp>
        <p:nvSpPr>
          <p:cNvPr id="45070" name="Text Box 21"/>
          <p:cNvSpPr txBox="1">
            <a:spLocks noChangeArrowheads="1"/>
          </p:cNvSpPr>
          <p:nvPr/>
        </p:nvSpPr>
        <p:spPr bwMode="auto">
          <a:xfrm>
            <a:off x="6908800" y="2874963"/>
            <a:ext cx="8890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buckets</a:t>
            </a:r>
          </a:p>
        </p:txBody>
      </p:sp>
      <p:sp>
        <p:nvSpPr>
          <p:cNvPr id="45071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A62FBA-24FD-4C07-A9B3-BEC9D75932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/>
          </a:p>
        </p:txBody>
      </p:sp>
      <p:cxnSp>
        <p:nvCxnSpPr>
          <p:cNvPr id="45072" name="Straight Arrow Connector 23"/>
          <p:cNvCxnSpPr>
            <a:cxnSpLocks noChangeShapeType="1"/>
          </p:cNvCxnSpPr>
          <p:nvPr/>
        </p:nvCxnSpPr>
        <p:spPr bwMode="auto">
          <a:xfrm>
            <a:off x="4876800" y="4410075"/>
            <a:ext cx="381000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73" name="Rectangle 1"/>
          <p:cNvSpPr>
            <a:spLocks noChangeArrowheads="1"/>
          </p:cNvSpPr>
          <p:nvPr/>
        </p:nvSpPr>
        <p:spPr bwMode="auto">
          <a:xfrm>
            <a:off x="5067300" y="1363663"/>
            <a:ext cx="1687513" cy="61595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45074" name="Rectangle 27"/>
          <p:cNvSpPr>
            <a:spLocks noChangeArrowheads="1"/>
          </p:cNvSpPr>
          <p:nvPr/>
        </p:nvSpPr>
        <p:spPr bwMode="auto">
          <a:xfrm>
            <a:off x="1638300" y="2947988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75" name="Rectangle 28"/>
          <p:cNvSpPr>
            <a:spLocks noChangeArrowheads="1"/>
          </p:cNvSpPr>
          <p:nvPr/>
        </p:nvSpPr>
        <p:spPr bwMode="auto">
          <a:xfrm>
            <a:off x="3162300" y="2947988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76" name="Rectangle 29"/>
          <p:cNvSpPr>
            <a:spLocks noChangeArrowheads="1"/>
          </p:cNvSpPr>
          <p:nvPr/>
        </p:nvSpPr>
        <p:spPr bwMode="auto">
          <a:xfrm>
            <a:off x="4686300" y="2936875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30"/>
          <p:cNvSpPr>
            <a:spLocks noChangeArrowheads="1"/>
          </p:cNvSpPr>
          <p:nvPr/>
        </p:nvSpPr>
        <p:spPr bwMode="auto">
          <a:xfrm>
            <a:off x="6134100" y="2949575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78" name="Rectangle 31"/>
          <p:cNvSpPr>
            <a:spLocks noChangeArrowheads="1"/>
          </p:cNvSpPr>
          <p:nvPr/>
        </p:nvSpPr>
        <p:spPr bwMode="auto">
          <a:xfrm>
            <a:off x="2117725" y="1674813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45079" name="Rectangle 32"/>
          <p:cNvSpPr>
            <a:spLocks noChangeArrowheads="1"/>
          </p:cNvSpPr>
          <p:nvPr/>
        </p:nvSpPr>
        <p:spPr bwMode="auto">
          <a:xfrm>
            <a:off x="2117725" y="2132013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80" name="Rectangle 33"/>
          <p:cNvSpPr>
            <a:spLocks noChangeArrowheads="1"/>
          </p:cNvSpPr>
          <p:nvPr/>
        </p:nvSpPr>
        <p:spPr bwMode="auto">
          <a:xfrm>
            <a:off x="3173413" y="143351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81" name="Freeform 34"/>
          <p:cNvSpPr>
            <a:spLocks/>
          </p:cNvSpPr>
          <p:nvPr/>
        </p:nvSpPr>
        <p:spPr bwMode="auto">
          <a:xfrm>
            <a:off x="3271838" y="2435225"/>
            <a:ext cx="387350" cy="620713"/>
          </a:xfrm>
          <a:custGeom>
            <a:avLst/>
            <a:gdLst>
              <a:gd name="T0" fmla="*/ 0 w 244"/>
              <a:gd name="T1" fmla="*/ 620712 h 391"/>
              <a:gd name="T2" fmla="*/ 282575 w 244"/>
              <a:gd name="T3" fmla="*/ 490537 h 391"/>
              <a:gd name="T4" fmla="*/ 369888 w 244"/>
              <a:gd name="T5" fmla="*/ 315912 h 391"/>
              <a:gd name="T6" fmla="*/ 173038 w 244"/>
              <a:gd name="T7" fmla="*/ 0 h 391"/>
              <a:gd name="T8" fmla="*/ 0 60000 65536"/>
              <a:gd name="T9" fmla="*/ 0 60000 65536"/>
              <a:gd name="T10" fmla="*/ 0 60000 65536"/>
              <a:gd name="T11" fmla="*/ 0 60000 65536"/>
              <a:gd name="T12" fmla="*/ 0 w 244"/>
              <a:gd name="T13" fmla="*/ 0 h 391"/>
              <a:gd name="T14" fmla="*/ 244 w 244"/>
              <a:gd name="T15" fmla="*/ 391 h 3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4" h="391">
                <a:moveTo>
                  <a:pt x="0" y="391"/>
                </a:moveTo>
                <a:cubicBezTo>
                  <a:pt x="69" y="366"/>
                  <a:pt x="139" y="341"/>
                  <a:pt x="178" y="309"/>
                </a:cubicBezTo>
                <a:cubicBezTo>
                  <a:pt x="217" y="277"/>
                  <a:pt x="244" y="250"/>
                  <a:pt x="233" y="199"/>
                </a:cubicBezTo>
                <a:cubicBezTo>
                  <a:pt x="222" y="148"/>
                  <a:pt x="130" y="34"/>
                  <a:pt x="109" y="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2" name="Text Box 35"/>
          <p:cNvSpPr txBox="1">
            <a:spLocks noChangeArrowheads="1"/>
          </p:cNvSpPr>
          <p:nvPr/>
        </p:nvSpPr>
        <p:spPr bwMode="auto">
          <a:xfrm>
            <a:off x="5138738" y="1304925"/>
            <a:ext cx="1587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altLang="en-US" sz="3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33" name="Rectangle 2">
            <a:extLst>
              <a:ext uri="{FF2B5EF4-FFF2-40B4-BE49-F238E27FC236}">
                <a16:creationId xmlns:a16="http://schemas.microsoft.com/office/drawing/2014/main" id="{2BD42846-F674-47DF-AD6A-528874A066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=11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1880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=11,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  	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=11</a:t>
            </a:r>
          </a:p>
        </p:txBody>
      </p:sp>
      <p:grpSp>
        <p:nvGrpSpPr>
          <p:cNvPr id="46086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46105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106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087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6103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6104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6088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6089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6090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6091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92" name="Text Box 20"/>
          <p:cNvSpPr txBox="1">
            <a:spLocks noChangeArrowheads="1"/>
          </p:cNvSpPr>
          <p:nvPr/>
        </p:nvSpPr>
        <p:spPr bwMode="auto">
          <a:xfrm>
            <a:off x="4068763" y="41513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6093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8C919E-395A-4575-ACC5-14C177C5A9A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/>
          </a:p>
        </p:txBody>
      </p:sp>
      <p:grpSp>
        <p:nvGrpSpPr>
          <p:cNvPr id="46094" name="Group 26"/>
          <p:cNvGrpSpPr>
            <a:grpSpLocks/>
          </p:cNvGrpSpPr>
          <p:nvPr/>
        </p:nvGrpSpPr>
        <p:grpSpPr bwMode="auto">
          <a:xfrm>
            <a:off x="1638300" y="1433513"/>
            <a:ext cx="4724400" cy="1744662"/>
            <a:chOff x="816" y="555"/>
            <a:chExt cx="2976" cy="1099"/>
          </a:xfrm>
        </p:grpSpPr>
        <p:sp>
          <p:nvSpPr>
            <p:cNvPr id="46095" name="Rectangle 27"/>
            <p:cNvSpPr>
              <a:spLocks noChangeArrowheads="1"/>
            </p:cNvSpPr>
            <p:nvPr/>
          </p:nvSpPr>
          <p:spPr bwMode="auto">
            <a:xfrm>
              <a:off x="81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096" name="Rectangle 28"/>
            <p:cNvSpPr>
              <a:spLocks noChangeArrowheads="1"/>
            </p:cNvSpPr>
            <p:nvPr/>
          </p:nvSpPr>
          <p:spPr bwMode="auto">
            <a:xfrm>
              <a:off x="177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097" name="Rectangle 29"/>
            <p:cNvSpPr>
              <a:spLocks noChangeArrowheads="1"/>
            </p:cNvSpPr>
            <p:nvPr/>
          </p:nvSpPr>
          <p:spPr bwMode="auto">
            <a:xfrm>
              <a:off x="2736" y="150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098" name="Rectangle 30"/>
            <p:cNvSpPr>
              <a:spLocks noChangeArrowheads="1"/>
            </p:cNvSpPr>
            <p:nvPr/>
          </p:nvSpPr>
          <p:spPr bwMode="auto">
            <a:xfrm>
              <a:off x="3648" y="151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099" name="Rectangle 31"/>
            <p:cNvSpPr>
              <a:spLocks noChangeArrowheads="1"/>
            </p:cNvSpPr>
            <p:nvPr/>
          </p:nvSpPr>
          <p:spPr bwMode="auto">
            <a:xfrm>
              <a:off x="1118" y="707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</a:p>
          </p:txBody>
        </p:sp>
        <p:sp>
          <p:nvSpPr>
            <p:cNvPr id="46100" name="Rectangle 32"/>
            <p:cNvSpPr>
              <a:spLocks noChangeArrowheads="1"/>
            </p:cNvSpPr>
            <p:nvPr/>
          </p:nvSpPr>
          <p:spPr bwMode="auto">
            <a:xfrm>
              <a:off x="1118" y="995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101" name="Rectangle 33"/>
            <p:cNvSpPr>
              <a:spLocks noChangeArrowheads="1"/>
            </p:cNvSpPr>
            <p:nvPr/>
          </p:nvSpPr>
          <p:spPr bwMode="auto">
            <a:xfrm>
              <a:off x="1783" y="555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102" name="Freeform 34"/>
            <p:cNvSpPr>
              <a:spLocks/>
            </p:cNvSpPr>
            <p:nvPr/>
          </p:nvSpPr>
          <p:spPr bwMode="auto">
            <a:xfrm>
              <a:off x="1845" y="1186"/>
              <a:ext cx="244" cy="391"/>
            </a:xfrm>
            <a:custGeom>
              <a:avLst/>
              <a:gdLst>
                <a:gd name="T0" fmla="*/ 0 w 244"/>
                <a:gd name="T1" fmla="*/ 391 h 391"/>
                <a:gd name="T2" fmla="*/ 178 w 244"/>
                <a:gd name="T3" fmla="*/ 309 h 391"/>
                <a:gd name="T4" fmla="*/ 233 w 244"/>
                <a:gd name="T5" fmla="*/ 199 h 391"/>
                <a:gd name="T6" fmla="*/ 109 w 244"/>
                <a:gd name="T7" fmla="*/ 0 h 3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4"/>
                <a:gd name="T13" fmla="*/ 0 h 391"/>
                <a:gd name="T14" fmla="*/ 244 w 244"/>
                <a:gd name="T15" fmla="*/ 391 h 3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4" h="391">
                  <a:moveTo>
                    <a:pt x="0" y="391"/>
                  </a:moveTo>
                  <a:cubicBezTo>
                    <a:pt x="69" y="366"/>
                    <a:pt x="139" y="341"/>
                    <a:pt x="178" y="309"/>
                  </a:cubicBezTo>
                  <a:cubicBezTo>
                    <a:pt x="217" y="277"/>
                    <a:pt x="244" y="250"/>
                    <a:pt x="233" y="199"/>
                  </a:cubicBezTo>
                  <a:cubicBezTo>
                    <a:pt x="222" y="148"/>
                    <a:pt x="130" y="34"/>
                    <a:pt x="109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31151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7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=11,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01                	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=11</a:t>
            </a:r>
          </a:p>
        </p:txBody>
      </p:sp>
      <p:grpSp>
        <p:nvGrpSpPr>
          <p:cNvPr id="47110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47129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30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111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7127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7128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7112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7113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7114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7115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16" name="Text Box 20"/>
          <p:cNvSpPr txBox="1">
            <a:spLocks noChangeArrowheads="1"/>
          </p:cNvSpPr>
          <p:nvPr/>
        </p:nvSpPr>
        <p:spPr bwMode="auto">
          <a:xfrm>
            <a:off x="4068763" y="41513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7117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B7052E-1C7E-4580-8FC6-CADD5AEE2EB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/>
          </a:p>
        </p:txBody>
      </p:sp>
      <p:grpSp>
        <p:nvGrpSpPr>
          <p:cNvPr id="47118" name="Group 26"/>
          <p:cNvGrpSpPr>
            <a:grpSpLocks/>
          </p:cNvGrpSpPr>
          <p:nvPr/>
        </p:nvGrpSpPr>
        <p:grpSpPr bwMode="auto">
          <a:xfrm>
            <a:off x="1638300" y="1433513"/>
            <a:ext cx="4724400" cy="1744662"/>
            <a:chOff x="816" y="555"/>
            <a:chExt cx="2976" cy="1099"/>
          </a:xfrm>
        </p:grpSpPr>
        <p:sp>
          <p:nvSpPr>
            <p:cNvPr id="47119" name="Rectangle 27"/>
            <p:cNvSpPr>
              <a:spLocks noChangeArrowheads="1"/>
            </p:cNvSpPr>
            <p:nvPr/>
          </p:nvSpPr>
          <p:spPr bwMode="auto">
            <a:xfrm>
              <a:off x="81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20" name="Rectangle 28"/>
            <p:cNvSpPr>
              <a:spLocks noChangeArrowheads="1"/>
            </p:cNvSpPr>
            <p:nvPr/>
          </p:nvSpPr>
          <p:spPr bwMode="auto">
            <a:xfrm>
              <a:off x="177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21" name="Rectangle 29"/>
            <p:cNvSpPr>
              <a:spLocks noChangeArrowheads="1"/>
            </p:cNvSpPr>
            <p:nvPr/>
          </p:nvSpPr>
          <p:spPr bwMode="auto">
            <a:xfrm>
              <a:off x="2736" y="150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22" name="Rectangle 30"/>
            <p:cNvSpPr>
              <a:spLocks noChangeArrowheads="1"/>
            </p:cNvSpPr>
            <p:nvPr/>
          </p:nvSpPr>
          <p:spPr bwMode="auto">
            <a:xfrm>
              <a:off x="3648" y="151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23" name="Rectangle 31"/>
            <p:cNvSpPr>
              <a:spLocks noChangeArrowheads="1"/>
            </p:cNvSpPr>
            <p:nvPr/>
          </p:nvSpPr>
          <p:spPr bwMode="auto">
            <a:xfrm>
              <a:off x="1118" y="707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</a:p>
          </p:txBody>
        </p:sp>
        <p:sp>
          <p:nvSpPr>
            <p:cNvPr id="47124" name="Rectangle 32"/>
            <p:cNvSpPr>
              <a:spLocks noChangeArrowheads="1"/>
            </p:cNvSpPr>
            <p:nvPr/>
          </p:nvSpPr>
          <p:spPr bwMode="auto">
            <a:xfrm>
              <a:off x="1118" y="995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25" name="Rectangle 33"/>
            <p:cNvSpPr>
              <a:spLocks noChangeArrowheads="1"/>
            </p:cNvSpPr>
            <p:nvPr/>
          </p:nvSpPr>
          <p:spPr bwMode="auto">
            <a:xfrm>
              <a:off x="1783" y="555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126" name="Freeform 34"/>
            <p:cNvSpPr>
              <a:spLocks/>
            </p:cNvSpPr>
            <p:nvPr/>
          </p:nvSpPr>
          <p:spPr bwMode="auto">
            <a:xfrm>
              <a:off x="1845" y="1186"/>
              <a:ext cx="244" cy="391"/>
            </a:xfrm>
            <a:custGeom>
              <a:avLst/>
              <a:gdLst>
                <a:gd name="T0" fmla="*/ 0 w 244"/>
                <a:gd name="T1" fmla="*/ 391 h 391"/>
                <a:gd name="T2" fmla="*/ 178 w 244"/>
                <a:gd name="T3" fmla="*/ 309 h 391"/>
                <a:gd name="T4" fmla="*/ 233 w 244"/>
                <a:gd name="T5" fmla="*/ 199 h 391"/>
                <a:gd name="T6" fmla="*/ 109 w 244"/>
                <a:gd name="T7" fmla="*/ 0 h 3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4"/>
                <a:gd name="T13" fmla="*/ 0 h 391"/>
                <a:gd name="T14" fmla="*/ 244 w 244"/>
                <a:gd name="T15" fmla="*/ 391 h 3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4" h="391">
                  <a:moveTo>
                    <a:pt x="0" y="391"/>
                  </a:moveTo>
                  <a:cubicBezTo>
                    <a:pt x="69" y="366"/>
                    <a:pt x="139" y="341"/>
                    <a:pt x="178" y="309"/>
                  </a:cubicBezTo>
                  <a:cubicBezTo>
                    <a:pt x="217" y="277"/>
                    <a:pt x="244" y="250"/>
                    <a:pt x="233" y="199"/>
                  </a:cubicBezTo>
                  <a:cubicBezTo>
                    <a:pt x="222" y="148"/>
                    <a:pt x="130" y="34"/>
                    <a:pt x="109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92937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1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	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48133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48153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54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134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8151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8152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8135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8136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8137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8138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9" name="Text Box 20"/>
          <p:cNvSpPr txBox="1">
            <a:spLocks noChangeArrowheads="1"/>
          </p:cNvSpPr>
          <p:nvPr/>
        </p:nvSpPr>
        <p:spPr bwMode="auto">
          <a:xfrm>
            <a:off x="4068763" y="41513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8140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763100-387E-49EF-BD4C-D1D11BE96A0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/>
          </a:p>
        </p:txBody>
      </p:sp>
      <p:grpSp>
        <p:nvGrpSpPr>
          <p:cNvPr id="48141" name="Group 26"/>
          <p:cNvGrpSpPr>
            <a:grpSpLocks/>
          </p:cNvGrpSpPr>
          <p:nvPr/>
        </p:nvGrpSpPr>
        <p:grpSpPr bwMode="auto">
          <a:xfrm>
            <a:off x="1638300" y="1433513"/>
            <a:ext cx="4724400" cy="1744662"/>
            <a:chOff x="816" y="555"/>
            <a:chExt cx="2976" cy="1099"/>
          </a:xfrm>
        </p:grpSpPr>
        <p:sp>
          <p:nvSpPr>
            <p:cNvPr id="48143" name="Rectangle 27"/>
            <p:cNvSpPr>
              <a:spLocks noChangeArrowheads="1"/>
            </p:cNvSpPr>
            <p:nvPr/>
          </p:nvSpPr>
          <p:spPr bwMode="auto">
            <a:xfrm>
              <a:off x="81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44" name="Rectangle 28"/>
            <p:cNvSpPr>
              <a:spLocks noChangeArrowheads="1"/>
            </p:cNvSpPr>
            <p:nvPr/>
          </p:nvSpPr>
          <p:spPr bwMode="auto">
            <a:xfrm>
              <a:off x="177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45" name="Rectangle 29"/>
            <p:cNvSpPr>
              <a:spLocks noChangeArrowheads="1"/>
            </p:cNvSpPr>
            <p:nvPr/>
          </p:nvSpPr>
          <p:spPr bwMode="auto">
            <a:xfrm>
              <a:off x="2736" y="150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46" name="Rectangle 30"/>
            <p:cNvSpPr>
              <a:spLocks noChangeArrowheads="1"/>
            </p:cNvSpPr>
            <p:nvPr/>
          </p:nvSpPr>
          <p:spPr bwMode="auto">
            <a:xfrm>
              <a:off x="3648" y="151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47" name="Rectangle 31"/>
            <p:cNvSpPr>
              <a:spLocks noChangeArrowheads="1"/>
            </p:cNvSpPr>
            <p:nvPr/>
          </p:nvSpPr>
          <p:spPr bwMode="auto">
            <a:xfrm>
              <a:off x="1118" y="707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</a:p>
          </p:txBody>
        </p:sp>
        <p:sp>
          <p:nvSpPr>
            <p:cNvPr id="48148" name="Rectangle 32"/>
            <p:cNvSpPr>
              <a:spLocks noChangeArrowheads="1"/>
            </p:cNvSpPr>
            <p:nvPr/>
          </p:nvSpPr>
          <p:spPr bwMode="auto">
            <a:xfrm>
              <a:off x="1118" y="995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49" name="Rectangle 33"/>
            <p:cNvSpPr>
              <a:spLocks noChangeArrowheads="1"/>
            </p:cNvSpPr>
            <p:nvPr/>
          </p:nvSpPr>
          <p:spPr bwMode="auto">
            <a:xfrm>
              <a:off x="1783" y="555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150" name="Freeform 34"/>
            <p:cNvSpPr>
              <a:spLocks/>
            </p:cNvSpPr>
            <p:nvPr/>
          </p:nvSpPr>
          <p:spPr bwMode="auto">
            <a:xfrm>
              <a:off x="1845" y="1186"/>
              <a:ext cx="244" cy="391"/>
            </a:xfrm>
            <a:custGeom>
              <a:avLst/>
              <a:gdLst>
                <a:gd name="T0" fmla="*/ 0 w 244"/>
                <a:gd name="T1" fmla="*/ 391 h 391"/>
                <a:gd name="T2" fmla="*/ 178 w 244"/>
                <a:gd name="T3" fmla="*/ 309 h 391"/>
                <a:gd name="T4" fmla="*/ 233 w 244"/>
                <a:gd name="T5" fmla="*/ 199 h 391"/>
                <a:gd name="T6" fmla="*/ 109 w 244"/>
                <a:gd name="T7" fmla="*/ 0 h 3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4"/>
                <a:gd name="T13" fmla="*/ 0 h 391"/>
                <a:gd name="T14" fmla="*/ 244 w 244"/>
                <a:gd name="T15" fmla="*/ 391 h 3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4" h="391">
                  <a:moveTo>
                    <a:pt x="0" y="391"/>
                  </a:moveTo>
                  <a:cubicBezTo>
                    <a:pt x="69" y="366"/>
                    <a:pt x="139" y="341"/>
                    <a:pt x="178" y="309"/>
                  </a:cubicBezTo>
                  <a:cubicBezTo>
                    <a:pt x="217" y="277"/>
                    <a:pt x="244" y="250"/>
                    <a:pt x="233" y="199"/>
                  </a:cubicBezTo>
                  <a:cubicBezTo>
                    <a:pt x="222" y="148"/>
                    <a:pt x="130" y="34"/>
                    <a:pt x="109" y="0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327025" y="381000"/>
            <a:ext cx="8054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200" u="sng" ker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 ker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 ker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 ker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 ker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=11, </a:t>
            </a:r>
            <a:r>
              <a:rPr lang="en-US" altLang="en-US" sz="3200" i="1" ker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en-US" altLang="en-US" sz="3600" u="sng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7670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5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=100,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endParaRPr lang="en-US" altLang="en-US" sz="3600" u="sng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	           </a:t>
            </a: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49158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49177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1111</a:t>
              </a:r>
            </a:p>
          </p:txBody>
        </p:sp>
        <p:sp>
          <p:nvSpPr>
            <p:cNvPr id="49178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159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49175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49176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9160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47113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1111</a:t>
            </a:r>
          </a:p>
        </p:txBody>
      </p:sp>
      <p:sp>
        <p:nvSpPr>
          <p:cNvPr id="49162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49163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64" name="Text Box 20"/>
          <p:cNvSpPr txBox="1">
            <a:spLocks noChangeArrowheads="1"/>
          </p:cNvSpPr>
          <p:nvPr/>
        </p:nvSpPr>
        <p:spPr bwMode="auto">
          <a:xfrm>
            <a:off x="4068763" y="41513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9165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6DD29A-1F74-4908-A2DE-60E9EFCF2E6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/>
          </a:p>
        </p:txBody>
      </p:sp>
      <p:grpSp>
        <p:nvGrpSpPr>
          <p:cNvPr id="49166" name="Group 26"/>
          <p:cNvGrpSpPr>
            <a:grpSpLocks/>
          </p:cNvGrpSpPr>
          <p:nvPr/>
        </p:nvGrpSpPr>
        <p:grpSpPr bwMode="auto">
          <a:xfrm>
            <a:off x="1638300" y="1433513"/>
            <a:ext cx="4724400" cy="1744662"/>
            <a:chOff x="816" y="555"/>
            <a:chExt cx="2976" cy="1099"/>
          </a:xfrm>
        </p:grpSpPr>
        <p:sp>
          <p:nvSpPr>
            <p:cNvPr id="49167" name="Rectangle 27"/>
            <p:cNvSpPr>
              <a:spLocks noChangeArrowheads="1"/>
            </p:cNvSpPr>
            <p:nvPr/>
          </p:nvSpPr>
          <p:spPr bwMode="auto">
            <a:xfrm>
              <a:off x="81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168" name="Rectangle 28"/>
            <p:cNvSpPr>
              <a:spLocks noChangeArrowheads="1"/>
            </p:cNvSpPr>
            <p:nvPr/>
          </p:nvSpPr>
          <p:spPr bwMode="auto">
            <a:xfrm>
              <a:off x="177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169" name="Rectangle 29"/>
            <p:cNvSpPr>
              <a:spLocks noChangeArrowheads="1"/>
            </p:cNvSpPr>
            <p:nvPr/>
          </p:nvSpPr>
          <p:spPr bwMode="auto">
            <a:xfrm>
              <a:off x="2736" y="150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170" name="Rectangle 30"/>
            <p:cNvSpPr>
              <a:spLocks noChangeArrowheads="1"/>
            </p:cNvSpPr>
            <p:nvPr/>
          </p:nvSpPr>
          <p:spPr bwMode="auto">
            <a:xfrm>
              <a:off x="3648" y="151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171" name="Rectangle 31"/>
            <p:cNvSpPr>
              <a:spLocks noChangeArrowheads="1"/>
            </p:cNvSpPr>
            <p:nvPr/>
          </p:nvSpPr>
          <p:spPr bwMode="auto">
            <a:xfrm>
              <a:off x="1118" y="707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</a:p>
          </p:txBody>
        </p:sp>
        <p:sp>
          <p:nvSpPr>
            <p:cNvPr id="49172" name="Rectangle 32"/>
            <p:cNvSpPr>
              <a:spLocks noChangeArrowheads="1"/>
            </p:cNvSpPr>
            <p:nvPr/>
          </p:nvSpPr>
          <p:spPr bwMode="auto">
            <a:xfrm>
              <a:off x="1118" y="995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173" name="Rectangle 33"/>
            <p:cNvSpPr>
              <a:spLocks noChangeArrowheads="1"/>
            </p:cNvSpPr>
            <p:nvPr/>
          </p:nvSpPr>
          <p:spPr bwMode="auto">
            <a:xfrm>
              <a:off x="1783" y="555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174" name="Freeform 34"/>
            <p:cNvSpPr>
              <a:spLocks/>
            </p:cNvSpPr>
            <p:nvPr/>
          </p:nvSpPr>
          <p:spPr bwMode="auto">
            <a:xfrm>
              <a:off x="1845" y="1186"/>
              <a:ext cx="244" cy="391"/>
            </a:xfrm>
            <a:custGeom>
              <a:avLst/>
              <a:gdLst>
                <a:gd name="T0" fmla="*/ 0 w 244"/>
                <a:gd name="T1" fmla="*/ 391 h 391"/>
                <a:gd name="T2" fmla="*/ 178 w 244"/>
                <a:gd name="T3" fmla="*/ 309 h 391"/>
                <a:gd name="T4" fmla="*/ 233 w 244"/>
                <a:gd name="T5" fmla="*/ 199 h 391"/>
                <a:gd name="T6" fmla="*/ 109 w 244"/>
                <a:gd name="T7" fmla="*/ 0 h 3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4"/>
                <a:gd name="T13" fmla="*/ 0 h 391"/>
                <a:gd name="T14" fmla="*/ 244 w 244"/>
                <a:gd name="T15" fmla="*/ 391 h 3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4" h="391">
                  <a:moveTo>
                    <a:pt x="0" y="391"/>
                  </a:moveTo>
                  <a:cubicBezTo>
                    <a:pt x="69" y="366"/>
                    <a:pt x="139" y="341"/>
                    <a:pt x="178" y="309"/>
                  </a:cubicBezTo>
                  <a:cubicBezTo>
                    <a:pt x="217" y="277"/>
                    <a:pt x="244" y="250"/>
                    <a:pt x="233" y="199"/>
                  </a:cubicBezTo>
                  <a:cubicBezTo>
                    <a:pt x="222" y="148"/>
                    <a:pt x="130" y="34"/>
                    <a:pt x="109" y="0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47373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9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=100,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endParaRPr lang="en-US" altLang="en-US" sz="3600" u="sng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	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0182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50207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1111</a:t>
              </a:r>
            </a:p>
          </p:txBody>
        </p:sp>
        <p:sp>
          <p:nvSpPr>
            <p:cNvPr id="50208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183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50205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50206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184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50185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6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50187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8" name="Text Box 20"/>
          <p:cNvSpPr txBox="1">
            <a:spLocks noChangeArrowheads="1"/>
          </p:cNvSpPr>
          <p:nvPr/>
        </p:nvSpPr>
        <p:spPr bwMode="auto">
          <a:xfrm>
            <a:off x="4068763" y="41513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0189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CF2053-B3C3-46B0-A543-873731F5ABE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/>
          </a:p>
        </p:txBody>
      </p:sp>
      <p:cxnSp>
        <p:nvCxnSpPr>
          <p:cNvPr id="50190" name="Straight Arrow Connector 23"/>
          <p:cNvCxnSpPr>
            <a:cxnSpLocks noChangeShapeType="1"/>
          </p:cNvCxnSpPr>
          <p:nvPr/>
        </p:nvCxnSpPr>
        <p:spPr bwMode="auto">
          <a:xfrm>
            <a:off x="6210300" y="4410075"/>
            <a:ext cx="381000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0191" name="Group 26"/>
          <p:cNvGrpSpPr>
            <a:grpSpLocks/>
          </p:cNvGrpSpPr>
          <p:nvPr/>
        </p:nvGrpSpPr>
        <p:grpSpPr bwMode="auto">
          <a:xfrm>
            <a:off x="1638300" y="1433513"/>
            <a:ext cx="4724400" cy="1744662"/>
            <a:chOff x="816" y="555"/>
            <a:chExt cx="2976" cy="1099"/>
          </a:xfrm>
        </p:grpSpPr>
        <p:sp>
          <p:nvSpPr>
            <p:cNvPr id="50197" name="Rectangle 27"/>
            <p:cNvSpPr>
              <a:spLocks noChangeArrowheads="1"/>
            </p:cNvSpPr>
            <p:nvPr/>
          </p:nvSpPr>
          <p:spPr bwMode="auto">
            <a:xfrm>
              <a:off x="81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198" name="Rectangle 28"/>
            <p:cNvSpPr>
              <a:spLocks noChangeArrowheads="1"/>
            </p:cNvSpPr>
            <p:nvPr/>
          </p:nvSpPr>
          <p:spPr bwMode="auto">
            <a:xfrm>
              <a:off x="177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199" name="Rectangle 29"/>
            <p:cNvSpPr>
              <a:spLocks noChangeArrowheads="1"/>
            </p:cNvSpPr>
            <p:nvPr/>
          </p:nvSpPr>
          <p:spPr bwMode="auto">
            <a:xfrm>
              <a:off x="2736" y="150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00" name="Rectangle 30"/>
            <p:cNvSpPr>
              <a:spLocks noChangeArrowheads="1"/>
            </p:cNvSpPr>
            <p:nvPr/>
          </p:nvSpPr>
          <p:spPr bwMode="auto">
            <a:xfrm>
              <a:off x="3648" y="151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01" name="Rectangle 31"/>
            <p:cNvSpPr>
              <a:spLocks noChangeArrowheads="1"/>
            </p:cNvSpPr>
            <p:nvPr/>
          </p:nvSpPr>
          <p:spPr bwMode="auto">
            <a:xfrm>
              <a:off x="1118" y="707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</a:t>
              </a:r>
            </a:p>
          </p:txBody>
        </p:sp>
        <p:sp>
          <p:nvSpPr>
            <p:cNvPr id="50202" name="Rectangle 32"/>
            <p:cNvSpPr>
              <a:spLocks noChangeArrowheads="1"/>
            </p:cNvSpPr>
            <p:nvPr/>
          </p:nvSpPr>
          <p:spPr bwMode="auto">
            <a:xfrm>
              <a:off x="1118" y="995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03" name="Rectangle 33"/>
            <p:cNvSpPr>
              <a:spLocks noChangeArrowheads="1"/>
            </p:cNvSpPr>
            <p:nvPr/>
          </p:nvSpPr>
          <p:spPr bwMode="auto">
            <a:xfrm>
              <a:off x="1783" y="555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04" name="Freeform 34"/>
            <p:cNvSpPr>
              <a:spLocks/>
            </p:cNvSpPr>
            <p:nvPr/>
          </p:nvSpPr>
          <p:spPr bwMode="auto">
            <a:xfrm>
              <a:off x="1845" y="1186"/>
              <a:ext cx="244" cy="391"/>
            </a:xfrm>
            <a:custGeom>
              <a:avLst/>
              <a:gdLst>
                <a:gd name="T0" fmla="*/ 0 w 244"/>
                <a:gd name="T1" fmla="*/ 391 h 391"/>
                <a:gd name="T2" fmla="*/ 178 w 244"/>
                <a:gd name="T3" fmla="*/ 309 h 391"/>
                <a:gd name="T4" fmla="*/ 233 w 244"/>
                <a:gd name="T5" fmla="*/ 199 h 391"/>
                <a:gd name="T6" fmla="*/ 109 w 244"/>
                <a:gd name="T7" fmla="*/ 0 h 3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4"/>
                <a:gd name="T13" fmla="*/ 0 h 391"/>
                <a:gd name="T14" fmla="*/ 244 w 244"/>
                <a:gd name="T15" fmla="*/ 391 h 3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4" h="391">
                  <a:moveTo>
                    <a:pt x="0" y="391"/>
                  </a:moveTo>
                  <a:cubicBezTo>
                    <a:pt x="69" y="366"/>
                    <a:pt x="139" y="341"/>
                    <a:pt x="178" y="309"/>
                  </a:cubicBezTo>
                  <a:cubicBezTo>
                    <a:pt x="217" y="277"/>
                    <a:pt x="244" y="250"/>
                    <a:pt x="233" y="199"/>
                  </a:cubicBezTo>
                  <a:cubicBezTo>
                    <a:pt x="222" y="148"/>
                    <a:pt x="130" y="34"/>
                    <a:pt x="109" y="0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0192" name="Group 7"/>
          <p:cNvGrpSpPr>
            <a:grpSpLocks/>
          </p:cNvGrpSpPr>
          <p:nvPr/>
        </p:nvGrpSpPr>
        <p:grpSpPr bwMode="auto">
          <a:xfrm>
            <a:off x="6534150" y="3197225"/>
            <a:ext cx="1295400" cy="914400"/>
            <a:chOff x="2688" y="1584"/>
            <a:chExt cx="816" cy="576"/>
          </a:xfrm>
        </p:grpSpPr>
        <p:sp>
          <p:nvSpPr>
            <p:cNvPr id="35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7" name="Rectangle 30"/>
          <p:cNvSpPr>
            <a:spLocks noChangeArrowheads="1"/>
          </p:cNvSpPr>
          <p:nvPr/>
        </p:nvSpPr>
        <p:spPr bwMode="auto">
          <a:xfrm>
            <a:off x="7600950" y="2968625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94" name="Text Box 20"/>
          <p:cNvSpPr txBox="1">
            <a:spLocks noChangeArrowheads="1"/>
          </p:cNvSpPr>
          <p:nvPr/>
        </p:nvSpPr>
        <p:spPr bwMode="auto">
          <a:xfrm>
            <a:off x="6686550" y="4160838"/>
            <a:ext cx="1049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=100</a:t>
            </a:r>
          </a:p>
        </p:txBody>
      </p:sp>
    </p:spTree>
    <p:extLst>
      <p:ext uri="{BB962C8B-B14F-4D97-AF65-F5344CB8AC3E}">
        <p14:creationId xmlns:p14="http://schemas.microsoft.com/office/powerpoint/2010/main" val="11184302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8"/>
          <p:cNvSpPr>
            <a:spLocks noChangeArrowheads="1"/>
          </p:cNvSpPr>
          <p:nvPr/>
        </p:nvSpPr>
        <p:spPr bwMode="auto">
          <a:xfrm>
            <a:off x="581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3" name="Rectangle 14"/>
          <p:cNvSpPr>
            <a:spLocks noChangeArrowheads="1"/>
          </p:cNvSpPr>
          <p:nvPr/>
        </p:nvSpPr>
        <p:spPr bwMode="auto">
          <a:xfrm>
            <a:off x="2105025" y="31877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381000"/>
            <a:ext cx="8054975" cy="522288"/>
          </a:xfrm>
        </p:spPr>
        <p:txBody>
          <a:bodyPr/>
          <a:lstStyle/>
          <a:p>
            <a:pPr algn="l" eaLnBrk="1" hangingPunct="1"/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Increase size </a:t>
            </a:r>
            <a:r>
              <a:rPr lang="en-US" altLang="en-US" sz="3200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u="sng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=4 bits,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=100, </a:t>
            </a:r>
            <a:r>
              <a:rPr lang="en-US" altLang="en-US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endParaRPr lang="en-US" altLang="en-US" sz="3600" u="sng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4075" y="4154488"/>
            <a:ext cx="5605463" cy="436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00	        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	          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grpSp>
        <p:nvGrpSpPr>
          <p:cNvPr id="51206" name="Group 7"/>
          <p:cNvGrpSpPr>
            <a:grpSpLocks/>
          </p:cNvGrpSpPr>
          <p:nvPr/>
        </p:nvGrpSpPr>
        <p:grpSpPr bwMode="auto">
          <a:xfrm>
            <a:off x="5076825" y="3187700"/>
            <a:ext cx="1295400" cy="914400"/>
            <a:chOff x="2688" y="1584"/>
            <a:chExt cx="816" cy="576"/>
          </a:xfrm>
        </p:grpSpPr>
        <p:sp>
          <p:nvSpPr>
            <p:cNvPr id="51233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1111</a:t>
              </a:r>
            </a:p>
          </p:txBody>
        </p:sp>
        <p:sp>
          <p:nvSpPr>
            <p:cNvPr id="51234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1207" name="Group 8"/>
          <p:cNvGrpSpPr>
            <a:grpSpLocks/>
          </p:cNvGrpSpPr>
          <p:nvPr/>
        </p:nvGrpSpPr>
        <p:grpSpPr bwMode="auto">
          <a:xfrm>
            <a:off x="3629025" y="3187700"/>
            <a:ext cx="1295400" cy="914400"/>
            <a:chOff x="2688" y="1584"/>
            <a:chExt cx="816" cy="576"/>
          </a:xfrm>
        </p:grpSpPr>
        <p:sp>
          <p:nvSpPr>
            <p:cNvPr id="51231" name="Rectangle 9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1010</a:t>
              </a:r>
            </a:p>
          </p:txBody>
        </p:sp>
        <p:sp>
          <p:nvSpPr>
            <p:cNvPr id="51232" name="Rectangle 10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1208" name="Rectangle 12"/>
          <p:cNvSpPr>
            <a:spLocks noChangeArrowheads="1"/>
          </p:cNvSpPr>
          <p:nvPr/>
        </p:nvSpPr>
        <p:spPr bwMode="auto">
          <a:xfrm>
            <a:off x="2105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0101</a:t>
            </a:r>
          </a:p>
        </p:txBody>
      </p:sp>
      <p:sp>
        <p:nvSpPr>
          <p:cNvPr id="51209" name="Rectangle 13"/>
          <p:cNvSpPr>
            <a:spLocks noChangeArrowheads="1"/>
          </p:cNvSpPr>
          <p:nvPr/>
        </p:nvSpPr>
        <p:spPr bwMode="auto">
          <a:xfrm>
            <a:off x="2105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1101</a:t>
            </a:r>
          </a:p>
        </p:txBody>
      </p:sp>
      <p:sp>
        <p:nvSpPr>
          <p:cNvPr id="51210" name="Rectangle 15"/>
          <p:cNvSpPr>
            <a:spLocks noChangeArrowheads="1"/>
          </p:cNvSpPr>
          <p:nvPr/>
        </p:nvSpPr>
        <p:spPr bwMode="auto">
          <a:xfrm>
            <a:off x="581025" y="31877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</a:p>
        </p:txBody>
      </p:sp>
      <p:sp>
        <p:nvSpPr>
          <p:cNvPr id="51211" name="Rectangle 16"/>
          <p:cNvSpPr>
            <a:spLocks noChangeArrowheads="1"/>
          </p:cNvSpPr>
          <p:nvPr/>
        </p:nvSpPr>
        <p:spPr bwMode="auto">
          <a:xfrm>
            <a:off x="581025" y="3644900"/>
            <a:ext cx="1295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12" name="Text Box 20"/>
          <p:cNvSpPr txBox="1">
            <a:spLocks noChangeArrowheads="1"/>
          </p:cNvSpPr>
          <p:nvPr/>
        </p:nvSpPr>
        <p:spPr bwMode="auto">
          <a:xfrm>
            <a:off x="4068763" y="41513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51213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B5089C-0B76-4622-8138-EE90E46A0EB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/>
          </a:p>
        </p:txBody>
      </p:sp>
      <p:cxnSp>
        <p:nvCxnSpPr>
          <p:cNvPr id="51214" name="Straight Arrow Connector 23"/>
          <p:cNvCxnSpPr>
            <a:cxnSpLocks noChangeShapeType="1"/>
          </p:cNvCxnSpPr>
          <p:nvPr/>
        </p:nvCxnSpPr>
        <p:spPr bwMode="auto">
          <a:xfrm>
            <a:off x="6210300" y="4410075"/>
            <a:ext cx="381000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1215" name="Group 26"/>
          <p:cNvGrpSpPr>
            <a:grpSpLocks/>
          </p:cNvGrpSpPr>
          <p:nvPr/>
        </p:nvGrpSpPr>
        <p:grpSpPr bwMode="auto">
          <a:xfrm>
            <a:off x="1638300" y="1433513"/>
            <a:ext cx="4724400" cy="1744662"/>
            <a:chOff x="816" y="555"/>
            <a:chExt cx="2976" cy="1099"/>
          </a:xfrm>
        </p:grpSpPr>
        <p:sp>
          <p:nvSpPr>
            <p:cNvPr id="51223" name="Rectangle 27"/>
            <p:cNvSpPr>
              <a:spLocks noChangeArrowheads="1"/>
            </p:cNvSpPr>
            <p:nvPr/>
          </p:nvSpPr>
          <p:spPr bwMode="auto">
            <a:xfrm>
              <a:off x="81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24" name="Rectangle 28"/>
            <p:cNvSpPr>
              <a:spLocks noChangeArrowheads="1"/>
            </p:cNvSpPr>
            <p:nvPr/>
          </p:nvSpPr>
          <p:spPr bwMode="auto">
            <a:xfrm>
              <a:off x="1776" y="1509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25" name="Rectangle 29"/>
            <p:cNvSpPr>
              <a:spLocks noChangeArrowheads="1"/>
            </p:cNvSpPr>
            <p:nvPr/>
          </p:nvSpPr>
          <p:spPr bwMode="auto">
            <a:xfrm>
              <a:off x="2736" y="150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26" name="Rectangle 30"/>
            <p:cNvSpPr>
              <a:spLocks noChangeArrowheads="1"/>
            </p:cNvSpPr>
            <p:nvPr/>
          </p:nvSpPr>
          <p:spPr bwMode="auto">
            <a:xfrm>
              <a:off x="3648" y="151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27" name="Rectangle 31"/>
            <p:cNvSpPr>
              <a:spLocks noChangeArrowheads="1"/>
            </p:cNvSpPr>
            <p:nvPr/>
          </p:nvSpPr>
          <p:spPr bwMode="auto">
            <a:xfrm>
              <a:off x="1118" y="707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0101</a:t>
              </a:r>
            </a:p>
          </p:txBody>
        </p:sp>
        <p:sp>
          <p:nvSpPr>
            <p:cNvPr id="51228" name="Rectangle 32"/>
            <p:cNvSpPr>
              <a:spLocks noChangeArrowheads="1"/>
            </p:cNvSpPr>
            <p:nvPr/>
          </p:nvSpPr>
          <p:spPr bwMode="auto">
            <a:xfrm>
              <a:off x="1118" y="995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29" name="Rectangle 33"/>
            <p:cNvSpPr>
              <a:spLocks noChangeArrowheads="1"/>
            </p:cNvSpPr>
            <p:nvPr/>
          </p:nvSpPr>
          <p:spPr bwMode="auto">
            <a:xfrm>
              <a:off x="1783" y="555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230" name="Freeform 34"/>
            <p:cNvSpPr>
              <a:spLocks/>
            </p:cNvSpPr>
            <p:nvPr/>
          </p:nvSpPr>
          <p:spPr bwMode="auto">
            <a:xfrm>
              <a:off x="1845" y="1186"/>
              <a:ext cx="244" cy="391"/>
            </a:xfrm>
            <a:custGeom>
              <a:avLst/>
              <a:gdLst>
                <a:gd name="T0" fmla="*/ 0 w 244"/>
                <a:gd name="T1" fmla="*/ 391 h 391"/>
                <a:gd name="T2" fmla="*/ 178 w 244"/>
                <a:gd name="T3" fmla="*/ 309 h 391"/>
                <a:gd name="T4" fmla="*/ 233 w 244"/>
                <a:gd name="T5" fmla="*/ 199 h 391"/>
                <a:gd name="T6" fmla="*/ 109 w 244"/>
                <a:gd name="T7" fmla="*/ 0 h 3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4"/>
                <a:gd name="T13" fmla="*/ 0 h 391"/>
                <a:gd name="T14" fmla="*/ 244 w 244"/>
                <a:gd name="T15" fmla="*/ 391 h 3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4" h="391">
                  <a:moveTo>
                    <a:pt x="0" y="391"/>
                  </a:moveTo>
                  <a:cubicBezTo>
                    <a:pt x="69" y="366"/>
                    <a:pt x="139" y="341"/>
                    <a:pt x="178" y="309"/>
                  </a:cubicBezTo>
                  <a:cubicBezTo>
                    <a:pt x="217" y="277"/>
                    <a:pt x="244" y="250"/>
                    <a:pt x="233" y="199"/>
                  </a:cubicBezTo>
                  <a:cubicBezTo>
                    <a:pt x="222" y="148"/>
                    <a:pt x="130" y="34"/>
                    <a:pt x="109" y="0"/>
                  </a:cubicBezTo>
                </a:path>
              </a:pathLst>
            </a:custGeom>
            <a:noFill/>
            <a:ln w="190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16" name="Group 7"/>
          <p:cNvGrpSpPr>
            <a:grpSpLocks/>
          </p:cNvGrpSpPr>
          <p:nvPr/>
        </p:nvGrpSpPr>
        <p:grpSpPr bwMode="auto">
          <a:xfrm>
            <a:off x="6534150" y="3197225"/>
            <a:ext cx="1295400" cy="914400"/>
            <a:chOff x="2688" y="1584"/>
            <a:chExt cx="816" cy="576"/>
          </a:xfrm>
        </p:grpSpPr>
        <p:sp>
          <p:nvSpPr>
            <p:cNvPr id="35" name="Rectangle 5"/>
            <p:cNvSpPr>
              <a:spLocks noChangeArrowheads="1"/>
            </p:cNvSpPr>
            <p:nvPr/>
          </p:nvSpPr>
          <p:spPr bwMode="auto">
            <a:xfrm>
              <a:off x="2688" y="1584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 6"/>
            <p:cNvSpPr>
              <a:spLocks noChangeArrowheads="1"/>
            </p:cNvSpPr>
            <p:nvPr/>
          </p:nvSpPr>
          <p:spPr bwMode="auto">
            <a:xfrm>
              <a:off x="2688" y="1872"/>
              <a:ext cx="816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7" name="Rectangle 30"/>
          <p:cNvSpPr>
            <a:spLocks noChangeArrowheads="1"/>
          </p:cNvSpPr>
          <p:nvPr/>
        </p:nvSpPr>
        <p:spPr bwMode="auto">
          <a:xfrm>
            <a:off x="7600950" y="2968625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8" name="Text Box 20"/>
          <p:cNvSpPr txBox="1">
            <a:spLocks noChangeArrowheads="1"/>
          </p:cNvSpPr>
          <p:nvPr/>
        </p:nvSpPr>
        <p:spPr bwMode="auto">
          <a:xfrm>
            <a:off x="6686550" y="4160838"/>
            <a:ext cx="1049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=100</a:t>
            </a:r>
          </a:p>
        </p:txBody>
      </p:sp>
      <p:sp>
        <p:nvSpPr>
          <p:cNvPr id="51219" name="Line 69"/>
          <p:cNvSpPr>
            <a:spLocks noChangeShapeType="1"/>
          </p:cNvSpPr>
          <p:nvPr/>
        </p:nvSpPr>
        <p:spPr bwMode="auto">
          <a:xfrm flipV="1">
            <a:off x="1981200" y="1695450"/>
            <a:ext cx="1581150" cy="876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20" name="Line 69"/>
          <p:cNvSpPr>
            <a:spLocks noChangeShapeType="1"/>
          </p:cNvSpPr>
          <p:nvPr/>
        </p:nvSpPr>
        <p:spPr bwMode="auto">
          <a:xfrm>
            <a:off x="2000250" y="1657350"/>
            <a:ext cx="1504950" cy="876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888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88571" y="197645"/>
            <a:ext cx="6531429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Linear hashing: Summary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6975" y="1385403"/>
            <a:ext cx="6423025" cy="16016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00B050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Can handle growing files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less wasted space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no full reorganizations</a:t>
            </a:r>
          </a:p>
        </p:txBody>
      </p:sp>
      <p:sp>
        <p:nvSpPr>
          <p:cNvPr id="94213" name="Oval 5"/>
          <p:cNvSpPr>
            <a:spLocks noChangeArrowheads="1"/>
          </p:cNvSpPr>
          <p:nvPr/>
        </p:nvSpPr>
        <p:spPr bwMode="auto">
          <a:xfrm>
            <a:off x="1088571" y="1532120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421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0F9182-92F5-4070-9E55-77C8603E6A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446203A-174F-6548-ABFE-4FACF2D6F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957" y="3130446"/>
            <a:ext cx="6423025" cy="59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No indirection like extensible hashing</a:t>
            </a:r>
            <a:endParaRPr lang="en-US" altLang="en-US" sz="2800" kern="0" dirty="0">
              <a:solidFill>
                <a:srgbClr val="00B05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Oval 5">
            <a:extLst>
              <a:ext uri="{FF2B5EF4-FFF2-40B4-BE49-F238E27FC236}">
                <a16:creationId xmlns:a16="http://schemas.microsoft.com/office/drawing/2014/main" id="{7D38AF6E-27FB-8D40-7937-E20E23EB6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955" y="3186114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0351734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88571" y="197645"/>
            <a:ext cx="6531429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Linear hashing: Summary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6975" y="1385403"/>
            <a:ext cx="6423025" cy="16016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00B050"/>
                </a:solidFill>
                <a:cs typeface="Times New Roman" panose="02020603050405020304" pitchFamily="18" charset="0"/>
              </a:rPr>
              <a:t>	</a:t>
            </a: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Can handle growing files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less wasted space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		- with no full reorganizations</a:t>
            </a:r>
          </a:p>
        </p:txBody>
      </p:sp>
      <p:sp>
        <p:nvSpPr>
          <p:cNvPr id="94213" name="Oval 5"/>
          <p:cNvSpPr>
            <a:spLocks noChangeArrowheads="1"/>
          </p:cNvSpPr>
          <p:nvPr/>
        </p:nvSpPr>
        <p:spPr bwMode="auto">
          <a:xfrm>
            <a:off x="1088571" y="1532120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4216" name="Rectangle 7"/>
          <p:cNvSpPr>
            <a:spLocks noChangeArrowheads="1"/>
          </p:cNvSpPr>
          <p:nvPr/>
        </p:nvSpPr>
        <p:spPr bwMode="auto">
          <a:xfrm>
            <a:off x="1654629" y="4461887"/>
            <a:ext cx="5704114" cy="48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Overflow chains</a:t>
            </a:r>
          </a:p>
        </p:txBody>
      </p:sp>
      <p:sp>
        <p:nvSpPr>
          <p:cNvPr id="94217" name="Oval 8"/>
          <p:cNvSpPr>
            <a:spLocks noChangeArrowheads="1"/>
          </p:cNvSpPr>
          <p:nvPr/>
        </p:nvSpPr>
        <p:spPr bwMode="auto">
          <a:xfrm>
            <a:off x="1088571" y="4528188"/>
            <a:ext cx="456972" cy="41433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94215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0F9182-92F5-4070-9E55-77C8603E6A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446203A-174F-6548-ABFE-4FACF2D6F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957" y="3130446"/>
            <a:ext cx="6423025" cy="59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cs typeface="Times New Roman" panose="02020603050405020304" pitchFamily="18" charset="0"/>
              </a:rPr>
              <a:t>No indirection like extensible hashing</a:t>
            </a:r>
            <a:endParaRPr lang="en-US" altLang="en-US" sz="2800" kern="0" dirty="0">
              <a:solidFill>
                <a:srgbClr val="00B05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Oval 5">
            <a:extLst>
              <a:ext uri="{FF2B5EF4-FFF2-40B4-BE49-F238E27FC236}">
                <a16:creationId xmlns:a16="http://schemas.microsoft.com/office/drawing/2014/main" id="{7D38AF6E-27FB-8D40-7937-E20E23EB6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955" y="3186114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8258956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950732" y="685800"/>
            <a:ext cx="6135868" cy="735873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Linear Hashing: BAD CASE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full</a:t>
            </a:r>
          </a:p>
          <a:p>
            <a:pPr eaLnBrk="1" hangingPunct="1">
              <a:buFontTx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Very empty				Need to move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here…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Would waste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space…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38862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23622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31242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16002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3886200" y="33528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3886200" y="41148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3886200" y="48006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3" name="Rectangle 11"/>
          <p:cNvSpPr>
            <a:spLocks noChangeArrowheads="1"/>
          </p:cNvSpPr>
          <p:nvPr/>
        </p:nvSpPr>
        <p:spPr bwMode="auto">
          <a:xfrm>
            <a:off x="46482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4" name="Rectangle 12"/>
          <p:cNvSpPr>
            <a:spLocks noChangeArrowheads="1"/>
          </p:cNvSpPr>
          <p:nvPr/>
        </p:nvSpPr>
        <p:spPr bwMode="auto">
          <a:xfrm>
            <a:off x="54864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63246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6" name="Rectangle 14"/>
          <p:cNvSpPr>
            <a:spLocks noChangeArrowheads="1"/>
          </p:cNvSpPr>
          <p:nvPr/>
        </p:nvSpPr>
        <p:spPr bwMode="auto">
          <a:xfrm>
            <a:off x="7086600" y="2667000"/>
            <a:ext cx="533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7" name="AutoShape 15"/>
          <p:cNvSpPr>
            <a:spLocks/>
          </p:cNvSpPr>
          <p:nvPr/>
        </p:nvSpPr>
        <p:spPr bwMode="auto">
          <a:xfrm rot="-5400000">
            <a:off x="2400300" y="2476500"/>
            <a:ext cx="228600" cy="1828800"/>
          </a:xfrm>
          <a:prstGeom prst="leftBrace">
            <a:avLst>
              <a:gd name="adj1" fmla="val 6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8" name="AutoShape 16"/>
          <p:cNvSpPr>
            <a:spLocks/>
          </p:cNvSpPr>
          <p:nvPr/>
        </p:nvSpPr>
        <p:spPr bwMode="auto">
          <a:xfrm rot="5400000" flipV="1">
            <a:off x="4114800" y="2209800"/>
            <a:ext cx="76200" cy="6858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9" name="Line 17"/>
          <p:cNvSpPr>
            <a:spLocks noChangeShapeType="1"/>
          </p:cNvSpPr>
          <p:nvPr/>
        </p:nvSpPr>
        <p:spPr bwMode="auto">
          <a:xfrm>
            <a:off x="7108825" y="3386138"/>
            <a:ext cx="903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0" name="Slide Number Placeholder 2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B91A41-A071-4FB5-80A5-5F2D185FD34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99884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8645" y="2037805"/>
            <a:ext cx="5993674" cy="2782389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  How it works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  Dynamic hashing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	   - Extensible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	   - Linear</a:t>
            </a:r>
            <a:endParaRPr lang="en-US" altLang="en-US" u="sng" dirty="0">
              <a:cs typeface="Times New Roman" panose="02020603050405020304" pitchFamily="18" charset="0"/>
            </a:endParaRPr>
          </a:p>
        </p:txBody>
      </p:sp>
      <p:sp>
        <p:nvSpPr>
          <p:cNvPr id="55299" name="Rectangle 4"/>
          <p:cNvSpPr>
            <a:spLocks noChangeArrowheads="1"/>
          </p:cNvSpPr>
          <p:nvPr/>
        </p:nvSpPr>
        <p:spPr bwMode="auto">
          <a:xfrm>
            <a:off x="825137" y="988423"/>
            <a:ext cx="506185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Hashing: Summary</a:t>
            </a:r>
          </a:p>
        </p:txBody>
      </p:sp>
      <p:sp>
        <p:nvSpPr>
          <p:cNvPr id="5530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6FD786-B4AF-479F-9A67-CB07BC7E2BA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93608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56325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6403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04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326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6399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00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327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56328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56329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56388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89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0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1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2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3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4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5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6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330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56379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80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1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2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3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4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5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6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7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331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56370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56371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2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3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4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5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6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7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8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332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56333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4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56335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56336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7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56338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31764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file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56340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6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manager</a:t>
            </a:r>
          </a:p>
        </p:txBody>
      </p:sp>
      <p:sp>
        <p:nvSpPr>
          <p:cNvPr id="56342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main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memory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buffers</a:t>
            </a:r>
          </a:p>
        </p:txBody>
      </p:sp>
      <p:sp>
        <p:nvSpPr>
          <p:cNvPr id="56344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5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56346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56349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0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56352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3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4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5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6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56357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8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56359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0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56361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2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3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56364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5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6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7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8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58957656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33282</TotalTime>
  <Words>6209</Words>
  <Application>Microsoft Office PowerPoint</Application>
  <PresentationFormat>On-screen Show (4:3)</PresentationFormat>
  <Paragraphs>1018</Paragraphs>
  <Slides>75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0" baseType="lpstr">
      <vt:lpstr>宋体</vt:lpstr>
      <vt:lpstr>Tahoma</vt:lpstr>
      <vt:lpstr>Times New Roman</vt:lpstr>
      <vt:lpstr>Wingdings</vt:lpstr>
      <vt:lpstr>Default Design</vt:lpstr>
      <vt:lpstr>PowerPoint Presentation</vt:lpstr>
      <vt:lpstr>Another Index Structure: Hash Tables</vt:lpstr>
      <vt:lpstr>Dynamic Hashing Schemes</vt:lpstr>
      <vt:lpstr>Extensible Hashing: General framework</vt:lpstr>
      <vt:lpstr>Extensible hashing: Searching</vt:lpstr>
      <vt:lpstr>Extensible hashing: Insertion</vt:lpstr>
      <vt:lpstr>Extensible hashing:  Deletion</vt:lpstr>
      <vt:lpstr>Extensible hashing:  Deletion</vt:lpstr>
      <vt:lpstr>Extensible hashing: Deletion</vt:lpstr>
      <vt:lpstr>Extensible hashing: Deletion</vt:lpstr>
      <vt:lpstr>Extensible hashing: Deletion</vt:lpstr>
      <vt:lpstr>Extensible hashing: Deletion</vt:lpstr>
      <vt:lpstr>Extensible hashing: Deletion</vt:lpstr>
      <vt:lpstr>Extensible hashing: Deletion</vt:lpstr>
      <vt:lpstr>Extensible hashing: Deletion</vt:lpstr>
      <vt:lpstr>Extensible hashing: Deletion</vt:lpstr>
      <vt:lpstr>Note: Still need overflow chains</vt:lpstr>
      <vt:lpstr>Note: Still need overflow chains</vt:lpstr>
      <vt:lpstr>Note: Still need overflow chains</vt:lpstr>
      <vt:lpstr>Solution: overflow chains</vt:lpstr>
      <vt:lpstr>Extensible hashing: Summary</vt:lpstr>
      <vt:lpstr>Extensible hashing: Summary</vt:lpstr>
      <vt:lpstr>Dynamic Hashing Schemes</vt:lpstr>
      <vt:lpstr>Dynamic Hashing Schemes</vt:lpstr>
      <vt:lpstr>Linear hashing</vt:lpstr>
      <vt:lpstr>Linear hashing</vt:lpstr>
      <vt:lpstr>Linear Hashing: Searching</vt:lpstr>
      <vt:lpstr>Linear Hashing: Searching</vt:lpstr>
      <vt:lpstr>Linear Hashing: Searching</vt:lpstr>
      <vt:lpstr>Linear Hashing: Searching</vt:lpstr>
      <vt:lpstr>Linear Hashing: Searching</vt:lpstr>
      <vt:lpstr>PowerPoint Presentation</vt:lpstr>
      <vt:lpstr>PowerPoint Presentation</vt:lpstr>
      <vt:lpstr>Linear Hashing: Increasing Hash Table Size</vt:lpstr>
      <vt:lpstr>Linear Hashing: Increasing Hash Table Size</vt:lpstr>
      <vt:lpstr>Linear Hashing: Increasing Hash Table Size</vt:lpstr>
      <vt:lpstr>Linear Hashing: Increasing Hash Table Size</vt:lpstr>
      <vt:lpstr>Linear Hashing: Increasing Hash Table Size</vt:lpstr>
      <vt:lpstr>Linear Hashing: Increasing Hash Table Size</vt:lpstr>
      <vt:lpstr>Linear Hashing: Increasing Hash Table Size</vt:lpstr>
      <vt:lpstr>PowerPoint Presentation</vt:lpstr>
      <vt:lpstr>PowerPoint Presentation</vt:lpstr>
      <vt:lpstr>Linear Hashing: Decreasing Hash Table Size</vt:lpstr>
      <vt:lpstr>Linear Hashing: Decreasing Hash Table Size</vt:lpstr>
      <vt:lpstr>Linear Hashing: Decreasing Hash Table Size</vt:lpstr>
      <vt:lpstr>Linear Hashing: Decreasing Hash Table Size</vt:lpstr>
      <vt:lpstr>Linear Hashing: Decreasing Hash Table Size</vt:lpstr>
      <vt:lpstr>Linear Hashing: Decreasing Hash Table Size</vt:lpstr>
      <vt:lpstr>Linear Hashing: General framework</vt:lpstr>
      <vt:lpstr>Example   b=4 bits, 2 keys/bucket   </vt:lpstr>
      <vt:lpstr>Example   b=4 bits, 2 keys/bucket  n = 10 (1 + the largest index of the used buckets) </vt:lpstr>
      <vt:lpstr>Example   b=4 bits, 2 keys/bucket  n = 10 (1 + the largest index of the used buckets)  i  =  |n| = 2 (# used bits)</vt:lpstr>
      <vt:lpstr>Example   b=4 bits, 2 keys/bucket  n = 10 (1 + the largest index of the used buckets)  i  =  |n| = 2 (# used bits)</vt:lpstr>
      <vt:lpstr>Example   b=4 bits, 2 keys/bucket  n = 10 (1 + the largest index of the used buckets)  i  =  |n| = 2 (# used bits)</vt:lpstr>
      <vt:lpstr>Insertion:  b=4 bits, 2 keys/bucket, n=10, i=2</vt:lpstr>
      <vt:lpstr>Insertion:  b=4 bits, 2 keys/bucket, n=10, i=2</vt:lpstr>
      <vt:lpstr>Insertion:  b=4 bits, 2 keys/bucket, n=10, i=2</vt:lpstr>
      <vt:lpstr>Insertion:  b=4 bits, 2 keys/bucket, n=10, i=2</vt:lpstr>
      <vt:lpstr>Increase size n:   b=4 bits, n=10, i=2</vt:lpstr>
      <vt:lpstr>Increase size n:   b=4 bits, n=10, i=2</vt:lpstr>
      <vt:lpstr>Increase size n:   b=4 bits, n=10, i=2</vt:lpstr>
      <vt:lpstr>Increase size n:   b=4 bits, n=11, i=2</vt:lpstr>
      <vt:lpstr>Increase size n:   b=4 bits, n=11, i=2</vt:lpstr>
      <vt:lpstr>Increase size n:   b=4 bits, n=11, i=2</vt:lpstr>
      <vt:lpstr>Increase size n:   b=4 bits, n=11, i=2</vt:lpstr>
      <vt:lpstr>Increase size n:   b=4 bits, n=11, i=2</vt:lpstr>
      <vt:lpstr>PowerPoint Presentation</vt:lpstr>
      <vt:lpstr>Increase size n:   b=4 bits, n=100, i=3</vt:lpstr>
      <vt:lpstr>Increase size n:   b=4 bits, n=100, i=3</vt:lpstr>
      <vt:lpstr>Increase size n:   b=4 bits, n=100, i=3</vt:lpstr>
      <vt:lpstr>Linear hashing: Summary</vt:lpstr>
      <vt:lpstr>Linear hashing: Summary</vt:lpstr>
      <vt:lpstr>Linear Hashing: BAD CASE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364</cp:revision>
  <cp:lastPrinted>2000-01-10T02:52:33Z</cp:lastPrinted>
  <dcterms:created xsi:type="dcterms:W3CDTF">1999-07-13T19:55:20Z</dcterms:created>
  <dcterms:modified xsi:type="dcterms:W3CDTF">2024-04-04T18:42:12Z</dcterms:modified>
</cp:coreProperties>
</file>