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9"/>
  </p:notesMasterIdLst>
  <p:handoutMasterIdLst>
    <p:handoutMasterId r:id="rId110"/>
  </p:handoutMasterIdLst>
  <p:sldIdLst>
    <p:sldId id="293" r:id="rId2"/>
    <p:sldId id="731" r:id="rId3"/>
    <p:sldId id="740" r:id="rId4"/>
    <p:sldId id="762" r:id="rId5"/>
    <p:sldId id="806" r:id="rId6"/>
    <p:sldId id="807" r:id="rId7"/>
    <p:sldId id="808" r:id="rId8"/>
    <p:sldId id="809" r:id="rId9"/>
    <p:sldId id="810" r:id="rId10"/>
    <p:sldId id="811" r:id="rId11"/>
    <p:sldId id="812" r:id="rId12"/>
    <p:sldId id="813" r:id="rId13"/>
    <p:sldId id="814" r:id="rId14"/>
    <p:sldId id="820" r:id="rId15"/>
    <p:sldId id="821" r:id="rId16"/>
    <p:sldId id="822" r:id="rId17"/>
    <p:sldId id="823" r:id="rId18"/>
    <p:sldId id="824" r:id="rId19"/>
    <p:sldId id="825" r:id="rId20"/>
    <p:sldId id="826" r:id="rId21"/>
    <p:sldId id="827" r:id="rId22"/>
    <p:sldId id="828" r:id="rId23"/>
    <p:sldId id="829" r:id="rId24"/>
    <p:sldId id="830" r:id="rId25"/>
    <p:sldId id="848" r:id="rId26"/>
    <p:sldId id="849" r:id="rId27"/>
    <p:sldId id="850" r:id="rId28"/>
    <p:sldId id="851" r:id="rId29"/>
    <p:sldId id="852" r:id="rId30"/>
    <p:sldId id="853" r:id="rId31"/>
    <p:sldId id="854" r:id="rId32"/>
    <p:sldId id="855" r:id="rId33"/>
    <p:sldId id="856" r:id="rId34"/>
    <p:sldId id="857" r:id="rId35"/>
    <p:sldId id="858" r:id="rId36"/>
    <p:sldId id="859" r:id="rId37"/>
    <p:sldId id="860" r:id="rId38"/>
    <p:sldId id="861" r:id="rId39"/>
    <p:sldId id="862" r:id="rId40"/>
    <p:sldId id="863" r:id="rId41"/>
    <p:sldId id="864" r:id="rId42"/>
    <p:sldId id="865" r:id="rId43"/>
    <p:sldId id="866" r:id="rId44"/>
    <p:sldId id="867" r:id="rId45"/>
    <p:sldId id="868" r:id="rId46"/>
    <p:sldId id="869" r:id="rId47"/>
    <p:sldId id="870" r:id="rId48"/>
    <p:sldId id="871" r:id="rId49"/>
    <p:sldId id="872" r:id="rId50"/>
    <p:sldId id="873" r:id="rId51"/>
    <p:sldId id="874" r:id="rId52"/>
    <p:sldId id="875" r:id="rId53"/>
    <p:sldId id="876" r:id="rId54"/>
    <p:sldId id="877" r:id="rId55"/>
    <p:sldId id="878" r:id="rId56"/>
    <p:sldId id="879" r:id="rId57"/>
    <p:sldId id="880" r:id="rId58"/>
    <p:sldId id="881" r:id="rId59"/>
    <p:sldId id="882" r:id="rId60"/>
    <p:sldId id="883" r:id="rId61"/>
    <p:sldId id="884" r:id="rId62"/>
    <p:sldId id="885" r:id="rId63"/>
    <p:sldId id="886" r:id="rId64"/>
    <p:sldId id="887" r:id="rId65"/>
    <p:sldId id="888" r:id="rId66"/>
    <p:sldId id="889" r:id="rId67"/>
    <p:sldId id="890" r:id="rId68"/>
    <p:sldId id="891" r:id="rId69"/>
    <p:sldId id="892" r:id="rId70"/>
    <p:sldId id="893" r:id="rId71"/>
    <p:sldId id="894" r:id="rId72"/>
    <p:sldId id="895" r:id="rId73"/>
    <p:sldId id="896" r:id="rId74"/>
    <p:sldId id="897" r:id="rId75"/>
    <p:sldId id="898" r:id="rId76"/>
    <p:sldId id="899" r:id="rId77"/>
    <p:sldId id="900" r:id="rId78"/>
    <p:sldId id="901" r:id="rId79"/>
    <p:sldId id="902" r:id="rId80"/>
    <p:sldId id="903" r:id="rId81"/>
    <p:sldId id="904" r:id="rId82"/>
    <p:sldId id="905" r:id="rId83"/>
    <p:sldId id="906" r:id="rId84"/>
    <p:sldId id="907" r:id="rId85"/>
    <p:sldId id="908" r:id="rId86"/>
    <p:sldId id="909" r:id="rId87"/>
    <p:sldId id="910" r:id="rId88"/>
    <p:sldId id="911" r:id="rId89"/>
    <p:sldId id="912" r:id="rId90"/>
    <p:sldId id="913" r:id="rId91"/>
    <p:sldId id="914" r:id="rId92"/>
    <p:sldId id="915" r:id="rId93"/>
    <p:sldId id="916" r:id="rId94"/>
    <p:sldId id="917" r:id="rId95"/>
    <p:sldId id="918" r:id="rId96"/>
    <p:sldId id="919" r:id="rId97"/>
    <p:sldId id="920" r:id="rId98"/>
    <p:sldId id="921" r:id="rId99"/>
    <p:sldId id="922" r:id="rId100"/>
    <p:sldId id="923" r:id="rId101"/>
    <p:sldId id="924" r:id="rId102"/>
    <p:sldId id="925" r:id="rId103"/>
    <p:sldId id="926" r:id="rId104"/>
    <p:sldId id="927" r:id="rId105"/>
    <p:sldId id="928" r:id="rId106"/>
    <p:sldId id="929" r:id="rId107"/>
    <p:sldId id="930" r:id="rId10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99FF33"/>
    <a:srgbClr val="CCFFCC"/>
    <a:srgbClr val="99CC00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0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4C17503D-A3C0-44B0-8F25-29444E6E67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16137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FA9DC880-278E-4FDE-B2CC-72B16954AF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9777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54126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38652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7455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0367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995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46866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41210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3287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71603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57712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6013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35142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78110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3257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34180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84015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225590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93248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417117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199321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70103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39537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81073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46474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705443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707991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066434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125954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932710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891522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941400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098642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489943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021992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534632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75133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882601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930444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743712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419856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827764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5233088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9366434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1517182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658892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480103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307911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371352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946866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922231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5031119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704025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600408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154813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813305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52091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315620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174910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4247134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0503361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3200973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7426389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6975575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526780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127738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9562235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2760871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4124842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7931993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222988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3871083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2936706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7965911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260368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9539627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7899264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4062723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3557127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82084934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0056394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7867516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190703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3381000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4673954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7961958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2769014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8600918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3659395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9682344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8031222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5366592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491591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0106155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7454935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1555499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7081817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1754751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999478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0791649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7207863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0263931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5616187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7862626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3528135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0339679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13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44643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BF2DD-EE97-49D5-A73B-0FFE781136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42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87C1C-B72A-4206-9B8B-736D79BF35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530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ACBF0-7155-47B8-9A59-0E5B22A994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44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FB24F-B4D4-4C7A-9F31-EEE14D3CC1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796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4CD20-59EF-4E1D-B629-946483E5C8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5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DFEA3-CC28-48AF-9B26-156581B0A4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01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87DBC-1CAB-4607-AA18-30E893ECB6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4829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B86AB-C08C-491A-8BD6-E86AC2E1E9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07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D3DDE-3E05-490B-9682-52EBCA652D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089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8720E-BC89-46FF-8202-5A450F3046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882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281A7-9A30-4E3A-9DD4-E981547150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76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5BFBD335-77A7-493D-9AF3-6794AAC654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26: </a:t>
            </a:r>
            <a:r>
              <a:rPr lang="en-US" altLang="zh-CN" sz="1400" dirty="0" err="1">
                <a:ea typeface="宋体" panose="02010600030101010101" pitchFamily="2" charset="-122"/>
              </a:rPr>
              <a:t>B+trees</a:t>
            </a:r>
            <a:r>
              <a:rPr lang="en-US" altLang="zh-CN" sz="1400" dirty="0">
                <a:ea typeface="宋体" panose="02010600030101010101" pitchFamily="2" charset="-122"/>
              </a:rPr>
              <a:t> (cont.)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Purpose of Index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552575"/>
            <a:ext cx="7772400" cy="45529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Speedup the search process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FB870-7896-4BCB-B53C-A84815605D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13317" name="Pentagon 6"/>
          <p:cNvSpPr>
            <a:spLocks noChangeArrowheads="1"/>
          </p:cNvSpPr>
          <p:nvPr/>
        </p:nvSpPr>
        <p:spPr bwMode="auto">
          <a:xfrm>
            <a:off x="3409950" y="3057525"/>
            <a:ext cx="819150" cy="100965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</a:p>
        </p:txBody>
      </p:sp>
      <p:cxnSp>
        <p:nvCxnSpPr>
          <p:cNvPr id="13318" name="Straight Arrow Connector 8"/>
          <p:cNvCxnSpPr>
            <a:cxnSpLocks noChangeShapeType="1"/>
          </p:cNvCxnSpPr>
          <p:nvPr/>
        </p:nvCxnSpPr>
        <p:spPr bwMode="auto">
          <a:xfrm>
            <a:off x="2981325" y="360045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97589" y="3381375"/>
            <a:ext cx="995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σ</a:t>
            </a:r>
            <a:r>
              <a:rPr lang="en-US" altLang="en-US" sz="2000" i="1" baseline="-25000" dirty="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en-US" sz="2000" baseline="-25000" dirty="0">
                <a:ea typeface="Tahoma" panose="020B0604030504040204" pitchFamily="34" charset="0"/>
                <a:cs typeface="Tahoma" panose="020B0604030504040204" pitchFamily="34" charset="0"/>
              </a:rPr>
              <a:t>=6</a:t>
            </a: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(R)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257800" y="2324100"/>
            <a:ext cx="1276350" cy="25431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blocks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containing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the desired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ea typeface="Tahoma" panose="020B0604030504040204" pitchFamily="34" charset="0"/>
                <a:cs typeface="Tahoma" panose="020B0604030504040204" pitchFamily="34" charset="0"/>
              </a:rPr>
              <a:t>tuples</a:t>
            </a:r>
          </a:p>
        </p:txBody>
      </p:sp>
      <p:cxnSp>
        <p:nvCxnSpPr>
          <p:cNvPr id="13321" name="Straight Arrow Connector 12"/>
          <p:cNvCxnSpPr>
            <a:cxnSpLocks noChangeShapeType="1"/>
            <a:stCxn id="13317" idx="3"/>
          </p:cNvCxnSpPr>
          <p:nvPr/>
        </p:nvCxnSpPr>
        <p:spPr bwMode="auto">
          <a:xfrm flipV="1">
            <a:off x="4229100" y="3552825"/>
            <a:ext cx="1019175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159702" y="2943225"/>
            <a:ext cx="1127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quickly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ea typeface="Tahoma" panose="020B0604030504040204" pitchFamily="34" charset="0"/>
                <a:cs typeface="Tahoma" panose="020B0604030504040204" pitchFamily="34" charset="0"/>
              </a:rPr>
              <a:t>figure out </a:t>
            </a:r>
          </a:p>
        </p:txBody>
      </p:sp>
      <p:sp>
        <p:nvSpPr>
          <p:cNvPr id="13323" name="TextBox 14"/>
          <p:cNvSpPr txBox="1">
            <a:spLocks noChangeArrowheads="1"/>
          </p:cNvSpPr>
          <p:nvPr/>
        </p:nvSpPr>
        <p:spPr bwMode="auto">
          <a:xfrm>
            <a:off x="5494808" y="4819650"/>
            <a:ext cx="854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Tahoma" panose="020B0604030504040204" pitchFamily="34" charset="0"/>
                <a:cs typeface="Tahoma" panose="020B0604030504040204" pitchFamily="34" charset="0"/>
              </a:rPr>
              <a:t>disks</a:t>
            </a:r>
          </a:p>
        </p:txBody>
      </p:sp>
      <p:sp>
        <p:nvSpPr>
          <p:cNvPr id="13324" name="Freeform 26"/>
          <p:cNvSpPr>
            <a:spLocks/>
          </p:cNvSpPr>
          <p:nvPr/>
        </p:nvSpPr>
        <p:spPr bwMode="auto">
          <a:xfrm>
            <a:off x="2638425" y="3790950"/>
            <a:ext cx="2562225" cy="704850"/>
          </a:xfrm>
          <a:custGeom>
            <a:avLst/>
            <a:gdLst>
              <a:gd name="T0" fmla="*/ 0 w 2562225"/>
              <a:gd name="T1" fmla="*/ 0 h 992187"/>
              <a:gd name="T2" fmla="*/ 590550 w 2562225"/>
              <a:gd name="T3" fmla="*/ 20379 h 992187"/>
              <a:gd name="T4" fmla="*/ 2562225 w 2562225"/>
              <a:gd name="T5" fmla="*/ 16171 h 992187"/>
              <a:gd name="T6" fmla="*/ 0 60000 65536"/>
              <a:gd name="T7" fmla="*/ 0 60000 65536"/>
              <a:gd name="T8" fmla="*/ 0 60000 65536"/>
              <a:gd name="T9" fmla="*/ 0 w 2562225"/>
              <a:gd name="T10" fmla="*/ 0 h 992187"/>
              <a:gd name="T11" fmla="*/ 2562225 w 2562225"/>
              <a:gd name="T12" fmla="*/ 992187 h 992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2225" h="992187">
                <a:moveTo>
                  <a:pt x="0" y="0"/>
                </a:moveTo>
                <a:cubicBezTo>
                  <a:pt x="81756" y="380206"/>
                  <a:pt x="163513" y="760413"/>
                  <a:pt x="590550" y="876300"/>
                </a:cubicBezTo>
                <a:cubicBezTo>
                  <a:pt x="1017587" y="992187"/>
                  <a:pt x="1789906" y="843756"/>
                  <a:pt x="2562225" y="69532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5" name="Straight Arrow Connector 28"/>
          <p:cNvCxnSpPr>
            <a:cxnSpLocks noChangeShapeType="1"/>
          </p:cNvCxnSpPr>
          <p:nvPr/>
        </p:nvCxnSpPr>
        <p:spPr bwMode="auto">
          <a:xfrm flipV="1">
            <a:off x="5057775" y="4268788"/>
            <a:ext cx="200025" cy="3651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2828925" y="4467225"/>
            <a:ext cx="170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otherwise have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scan the entire R</a:t>
            </a:r>
          </a:p>
        </p:txBody>
      </p:sp>
      <p:sp>
        <p:nvSpPr>
          <p:cNvPr id="13327" name="TextBox 32"/>
          <p:cNvSpPr txBox="1">
            <a:spLocks noChangeArrowheads="1"/>
          </p:cNvSpPr>
          <p:nvPr/>
        </p:nvSpPr>
        <p:spPr bwMode="auto">
          <a:xfrm>
            <a:off x="527350" y="5600700"/>
            <a:ext cx="711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Tahoma" panose="020B0604030504040204" pitchFamily="34" charset="0"/>
                <a:cs typeface="Tahoma" panose="020B0604030504040204" pitchFamily="34" charset="0"/>
              </a:rPr>
              <a:t>also need to handle dynamic changes of R</a:t>
            </a:r>
          </a:p>
        </p:txBody>
      </p:sp>
    </p:spTree>
    <p:extLst>
      <p:ext uri="{BB962C8B-B14F-4D97-AF65-F5344CB8AC3E}">
        <p14:creationId xmlns:p14="http://schemas.microsoft.com/office/powerpoint/2010/main" val="383071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24010"/>
            <a:ext cx="7772400" cy="2119403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4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400" dirty="0">
                <a:cs typeface="Times New Roman" panose="02020603050405020304" pitchFamily="18" charset="0"/>
              </a:rPr>
              <a:t> Pointers in leaves point to records 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4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967720"/>
              </p:ext>
            </p:extLst>
          </p:nvPr>
        </p:nvGraphicFramePr>
        <p:xfrm>
          <a:off x="1545182" y="4815771"/>
          <a:ext cx="5884279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9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47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99"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Max. #</a:t>
                      </a:r>
                    </a:p>
                    <a:p>
                      <a:pPr algn="ctr"/>
                      <a:r>
                        <a:rPr lang="en-US" sz="1600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Min. #</a:t>
                      </a:r>
                    </a:p>
                    <a:p>
                      <a:pPr algn="ctr"/>
                      <a:r>
                        <a:rPr lang="en-US" sz="1600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ym typeface="Symbol" panose="05050102010706020507" pitchFamily="18" charset="2"/>
                        </a:rPr>
                        <a:t>(n+1)/21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(n+1)/2+1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(n+1)/2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C6459BE5-7A40-4241-B14C-CB6C8ACAB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59440"/>
            <a:ext cx="7772400" cy="46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400" dirty="0">
                <a:cs typeface="Times New Roman" panose="02020603050405020304" pitchFamily="18" charset="0"/>
              </a:rPr>
              <a:t> node of </a:t>
            </a: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kern="0" dirty="0">
                <a:cs typeface="Times New Roman" panose="02020603050405020304" pitchFamily="18" charset="0"/>
              </a:rPr>
              <a:t>	</a:t>
            </a:r>
          </a:p>
        </p:txBody>
      </p:sp>
      <p:grpSp>
        <p:nvGrpSpPr>
          <p:cNvPr id="7" name="Group 29">
            <a:extLst>
              <a:ext uri="{FF2B5EF4-FFF2-40B4-BE49-F238E27FC236}">
                <a16:creationId xmlns:a16="http://schemas.microsoft.com/office/drawing/2014/main" id="{57271B02-0A65-49FB-BA83-87A56BA09ED1}"/>
              </a:ext>
            </a:extLst>
          </p:cNvPr>
          <p:cNvGrpSpPr>
            <a:grpSpLocks/>
          </p:cNvGrpSpPr>
          <p:nvPr/>
        </p:nvGrpSpPr>
        <p:grpSpPr bwMode="auto">
          <a:xfrm>
            <a:off x="1057318" y="1739918"/>
            <a:ext cx="4236787" cy="384795"/>
            <a:chOff x="3701143" y="4540724"/>
            <a:chExt cx="4511227" cy="568305"/>
          </a:xfrm>
        </p:grpSpPr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FD98CE71-2632-4CC2-94BF-F5710F934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+mn-lt"/>
              </a:endParaRPr>
            </a:p>
          </p:txBody>
        </p:sp>
        <p:cxnSp>
          <p:nvCxnSpPr>
            <p:cNvPr id="9" name="Straight Connector 12">
              <a:extLst>
                <a:ext uri="{FF2B5EF4-FFF2-40B4-BE49-F238E27FC236}">
                  <a16:creationId xmlns:a16="http://schemas.microsoft.com/office/drawing/2014/main" id="{6995A527-2E2F-407F-8FAD-11EA1B50D2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898774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13">
              <a:extLst>
                <a:ext uri="{FF2B5EF4-FFF2-40B4-BE49-F238E27FC236}">
                  <a16:creationId xmlns:a16="http://schemas.microsoft.com/office/drawing/2014/main" id="{32A7CB77-A9F0-4346-8948-49FD2226AC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328055" y="4847772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Connector 14">
              <a:extLst>
                <a:ext uri="{FF2B5EF4-FFF2-40B4-BE49-F238E27FC236}">
                  <a16:creationId xmlns:a16="http://schemas.microsoft.com/office/drawing/2014/main" id="{81135303-62E4-47FB-BCF1-C6F9ED54A8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784437" y="4840513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5">
              <a:extLst>
                <a:ext uri="{FF2B5EF4-FFF2-40B4-BE49-F238E27FC236}">
                  <a16:creationId xmlns:a16="http://schemas.microsoft.com/office/drawing/2014/main" id="{02ED24D3-ADC5-4CF4-9B0B-D4ACD2303CB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229657" y="484777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16">
              <a:extLst>
                <a:ext uri="{FF2B5EF4-FFF2-40B4-BE49-F238E27FC236}">
                  <a16:creationId xmlns:a16="http://schemas.microsoft.com/office/drawing/2014/main" id="{073898C4-FB1B-4BB5-AE8C-60F33E97F20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692890" y="4840513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Connector 17">
              <a:extLst>
                <a:ext uri="{FF2B5EF4-FFF2-40B4-BE49-F238E27FC236}">
                  <a16:creationId xmlns:a16="http://schemas.microsoft.com/office/drawing/2014/main" id="{D599D476-9C72-4B86-B551-13EC169DAC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011684" y="4847772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89C9D94F-D183-4FC0-8578-F35D1E7CC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6583" y="4571218"/>
              <a:ext cx="585787" cy="4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i="1" baseline="-25000" dirty="0">
                  <a:latin typeface="+mn-lt"/>
                  <a:cs typeface="Times New Roman" panose="02020603050405020304" pitchFamily="18" charset="0"/>
                </a:rPr>
                <a:t>n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+1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7FF74DC7-6C73-4D98-B560-CBD09A5669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5692" y="4593772"/>
              <a:ext cx="387793" cy="4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16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id="{C8C368AE-8A5C-4159-B020-B2F82DFF7A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5692" y="4638042"/>
              <a:ext cx="386088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8" name="TextBox 23">
              <a:extLst>
                <a:ext uri="{FF2B5EF4-FFF2-40B4-BE49-F238E27FC236}">
                  <a16:creationId xmlns:a16="http://schemas.microsoft.com/office/drawing/2014/main" id="{4EA7BBCB-74EC-4208-9662-0ABEFD8394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791" y="4606014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352517F8-F71C-455A-A3C4-3615A4FC46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0782" y="4627585"/>
              <a:ext cx="386088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A9B7292A-0A15-4677-891E-F7CFB740AF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036" y="4593772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7CB9ACA7-04D8-4E7F-82FF-C31EA7A054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419485" y="484051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52A9EF78-1B30-4B37-B5E0-882D8FD604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3379" y="4601028"/>
              <a:ext cx="39803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3" name="TextBox 28">
              <a:extLst>
                <a:ext uri="{FF2B5EF4-FFF2-40B4-BE49-F238E27FC236}">
                  <a16:creationId xmlns:a16="http://schemas.microsoft.com/office/drawing/2014/main" id="{D4A9B1A6-D903-48E2-B0CE-F698AD836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134" y="4540724"/>
              <a:ext cx="555064" cy="41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+mn-lt"/>
                </a:rPr>
                <a:t>……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3C7374C-DB47-47B9-B721-C21D57316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474899"/>
              </p:ext>
            </p:extLst>
          </p:nvPr>
        </p:nvGraphicFramePr>
        <p:xfrm>
          <a:off x="5996183" y="1691003"/>
          <a:ext cx="2190687" cy="2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96">
                  <a:extLst>
                    <a:ext uri="{9D8B030D-6E8A-4147-A177-3AD203B41FA5}">
                      <a16:colId xmlns:a16="http://schemas.microsoft.com/office/drawing/2014/main" val="362526517"/>
                    </a:ext>
                  </a:extLst>
                </a:gridCol>
                <a:gridCol w="358924">
                  <a:extLst>
                    <a:ext uri="{9D8B030D-6E8A-4147-A177-3AD203B41FA5}">
                      <a16:colId xmlns:a16="http://schemas.microsoft.com/office/drawing/2014/main" val="3120959053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734617751"/>
                    </a:ext>
                  </a:extLst>
                </a:gridCol>
                <a:gridCol w="444380">
                  <a:extLst>
                    <a:ext uri="{9D8B030D-6E8A-4147-A177-3AD203B41FA5}">
                      <a16:colId xmlns:a16="http://schemas.microsoft.com/office/drawing/2014/main" val="1169980304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baseline="-250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‧‧‧‧‧‧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1200" b="0" i="1" baseline="-2500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endParaRPr lang="en-US" altLang="en-US" sz="1200" b="0" i="1" baseline="-250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13759"/>
                  </a:ext>
                </a:extLst>
              </a:tr>
            </a:tbl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AE752CD8-556A-460E-B142-4A391244AA8D}"/>
              </a:ext>
            </a:extLst>
          </p:cNvPr>
          <p:cNvGrpSpPr/>
          <p:nvPr/>
        </p:nvGrpSpPr>
        <p:grpSpPr>
          <a:xfrm>
            <a:off x="5781617" y="1925273"/>
            <a:ext cx="2747000" cy="430733"/>
            <a:chOff x="5781617" y="1925273"/>
            <a:chExt cx="2747000" cy="430733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35BB2FD-4808-4BD9-8524-65D974A9FA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60388" y="1925273"/>
              <a:ext cx="44341" cy="2043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0757FB2-655D-4DDB-9E42-4D019DC76C9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13451" y="1941600"/>
              <a:ext cx="22926" cy="2055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30AC87D-D717-4381-82A2-3D19E33E76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3664" y="194027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3E0CC01-467B-4D8C-AFD7-D66C0E3B0B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8795" y="1932708"/>
              <a:ext cx="38232" cy="2214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FEBFC-90A8-4F8D-98C6-28C343C1E05F}"/>
                </a:ext>
              </a:extLst>
            </p:cNvPr>
            <p:cNvSpPr txBox="1"/>
            <p:nvPr/>
          </p:nvSpPr>
          <p:spPr>
            <a:xfrm>
              <a:off x="5781617" y="20521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1F5ED5-D68C-4720-AE18-F9771530194A}"/>
                </a:ext>
              </a:extLst>
            </p:cNvPr>
            <p:cNvSpPr txBox="1"/>
            <p:nvPr/>
          </p:nvSpPr>
          <p:spPr>
            <a:xfrm>
              <a:off x="6162049" y="206236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77D3E2C-AE56-48FC-812E-33AE800D189E}"/>
                </a:ext>
              </a:extLst>
            </p:cNvPr>
            <p:cNvSpPr txBox="1"/>
            <p:nvPr/>
          </p:nvSpPr>
          <p:spPr>
            <a:xfrm>
              <a:off x="6547891" y="2067204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10F3CE6-31EE-4662-91BC-22EC6E2EDBB0}"/>
                </a:ext>
              </a:extLst>
            </p:cNvPr>
            <p:cNvSpPr txBox="1"/>
            <p:nvPr/>
          </p:nvSpPr>
          <p:spPr>
            <a:xfrm>
              <a:off x="8069837" y="2069884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>
                  <a:cs typeface="Times New Roman" panose="02020603050405020304" pitchFamily="18" charset="0"/>
                </a:rPr>
                <a:t>n+1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1EB01F3-757F-42EA-95B4-F3A641DDFDF0}"/>
                </a:ext>
              </a:extLst>
            </p:cNvPr>
            <p:cNvSpPr txBox="1"/>
            <p:nvPr/>
          </p:nvSpPr>
          <p:spPr>
            <a:xfrm>
              <a:off x="7586787" y="2079007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1200" i="1" dirty="0" err="1">
                  <a:cs typeface="Times New Roman" panose="02020603050405020304" pitchFamily="18" charset="0"/>
                </a:rPr>
                <a:t>p</a:t>
              </a:r>
              <a:r>
                <a:rPr lang="en-US" altLang="en-US" sz="1200" baseline="-25000" dirty="0" err="1">
                  <a:cs typeface="Times New Roman" panose="02020603050405020304" pitchFamily="18" charset="0"/>
                </a:rPr>
                <a:t>n</a:t>
              </a:r>
              <a:endParaRPr lang="en-US" altLang="en-US" sz="1200" baseline="-25000" dirty="0"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975B25EE-B5D9-426D-96C4-21F32D17D4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3362" y="1947351"/>
              <a:ext cx="0" cy="2068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51" name="Straight Connector 16">
            <a:extLst>
              <a:ext uri="{FF2B5EF4-FFF2-40B4-BE49-F238E27FC236}">
                <a16:creationId xmlns:a16="http://schemas.microsoft.com/office/drawing/2014/main" id="{8AA1F0D5-288D-4C96-891B-BF4DF892EA9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850037" y="1960451"/>
            <a:ext cx="3439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Box 20">
            <a:extLst>
              <a:ext uri="{FF2B5EF4-FFF2-40B4-BE49-F238E27FC236}">
                <a16:creationId xmlns:a16="http://schemas.microsoft.com/office/drawing/2014/main" id="{5767A5CF-4F26-442D-8F32-920E77BA0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6000" y="1746875"/>
            <a:ext cx="3754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err="1">
                <a:latin typeface="+mn-lt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+mn-lt"/>
                <a:cs typeface="Times New Roman" panose="02020603050405020304" pitchFamily="18" charset="0"/>
              </a:rPr>
              <a:t>n</a:t>
            </a:r>
            <a:endParaRPr lang="en-US" altLang="en-US" sz="1600" baseline="-250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26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72400" cy="4372898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inserted;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has further room, then insert r into L, and 	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is full, spilt L plus r into two leaves (each is 	about half full): this causes an additional child for 	the parent P of L, thus we need to add a child to P;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P is already full, then we have to split P and add 	an additional child to P’s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53864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37441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38177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8331200" y="2986740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51" name="Straight Arrow Connector 38"/>
          <p:cNvCxnSpPr>
            <a:cxnSpLocks noChangeShapeType="1"/>
            <a:stCxn id="50" idx="2"/>
          </p:cNvCxnSpPr>
          <p:nvPr/>
        </p:nvCxnSpPr>
        <p:spPr bwMode="auto">
          <a:xfrm flipH="1">
            <a:off x="8426819" y="3263739"/>
            <a:ext cx="80071" cy="258939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102578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982805" y="2887949"/>
            <a:ext cx="2371726" cy="695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  <a:endCxn id="52" idx="1"/>
          </p:cNvCxnSpPr>
          <p:nvPr/>
        </p:nvCxnSpPr>
        <p:spPr>
          <a:xfrm>
            <a:off x="5428655" y="3758913"/>
            <a:ext cx="16739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079678" y="3577234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2449901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2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490973" y="497219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>
            <a:endCxn id="32" idx="2"/>
          </p:cNvCxnSpPr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Line 15"/>
          <p:cNvSpPr>
            <a:spLocks noChangeShapeType="1"/>
          </p:cNvSpPr>
          <p:nvPr/>
        </p:nvSpPr>
        <p:spPr bwMode="auto">
          <a:xfrm>
            <a:off x="4982805" y="2887948"/>
            <a:ext cx="1398330" cy="71700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2646103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2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490973" y="497219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ine 15"/>
          <p:cNvSpPr>
            <a:spLocks noChangeShapeType="1"/>
          </p:cNvSpPr>
          <p:nvPr/>
        </p:nvSpPr>
        <p:spPr bwMode="auto">
          <a:xfrm>
            <a:off x="4982805" y="2887948"/>
            <a:ext cx="1398330" cy="71700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042350" y="2830347"/>
            <a:ext cx="2859323" cy="727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18189" y="2663047"/>
            <a:ext cx="75456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room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727539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62561" y="2722886"/>
            <a:ext cx="1618573" cy="8820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7191006" y="227656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8407871" y="264619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40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8712136" y="2590070"/>
            <a:ext cx="10182" cy="363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7044812" y="2128217"/>
            <a:ext cx="1823884" cy="923705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2797111" y="241584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36"/>
          <p:cNvSpPr txBox="1">
            <a:spLocks noChangeArrowheads="1"/>
          </p:cNvSpPr>
          <p:nvPr/>
        </p:nvSpPr>
        <p:spPr bwMode="auto">
          <a:xfrm>
            <a:off x="4489234" y="2882495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30</a:t>
            </a:r>
          </a:p>
        </p:txBody>
      </p:sp>
      <p:cxnSp>
        <p:nvCxnSpPr>
          <p:cNvPr id="4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ounded Rectangle 42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51" name="Straight Arrow Connector 50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310715" y="358320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2743199" y="2345321"/>
            <a:ext cx="3480784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33" idx="1"/>
            <a:endCxn id="61" idx="3"/>
          </p:cNvCxnSpPr>
          <p:nvPr/>
        </p:nvCxnSpPr>
        <p:spPr>
          <a:xfrm flipH="1">
            <a:off x="6223983" y="2590070"/>
            <a:ext cx="820829" cy="15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2612575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21625" y="2772768"/>
            <a:ext cx="1659510" cy="83218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7191006" y="227656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Rounded Rectangle 32"/>
          <p:cNvSpPr/>
          <p:nvPr/>
        </p:nvSpPr>
        <p:spPr>
          <a:xfrm>
            <a:off x="7044812" y="2128217"/>
            <a:ext cx="1823884" cy="923705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4721625" y="2415842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797111" y="241584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3729313" y="159004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90451" y="1836708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75632" y="1861314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683608" y="155470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5422335" y="1277708"/>
            <a:ext cx="804259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new root</a:t>
            </a:r>
          </a:p>
        </p:txBody>
      </p:sp>
      <p:cxnSp>
        <p:nvCxnSpPr>
          <p:cNvPr id="4" name="Straight Arrow Connector 3"/>
          <p:cNvCxnSpPr>
            <a:stCxn id="50" idx="1"/>
          </p:cNvCxnSpPr>
          <p:nvPr/>
        </p:nvCxnSpPr>
        <p:spPr>
          <a:xfrm flipH="1">
            <a:off x="5084935" y="1416208"/>
            <a:ext cx="337400" cy="953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Rounded Rectangle 45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2743199" y="2345321"/>
            <a:ext cx="3480784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223983" y="2590070"/>
            <a:ext cx="820829" cy="15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36"/>
          <p:cNvSpPr txBox="1">
            <a:spLocks noChangeArrowheads="1"/>
          </p:cNvSpPr>
          <p:nvPr/>
        </p:nvSpPr>
        <p:spPr bwMode="auto">
          <a:xfrm>
            <a:off x="8407871" y="264619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40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712136" y="2590070"/>
            <a:ext cx="10182" cy="363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7310715" y="358320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68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84256" y="2725890"/>
            <a:ext cx="1596878" cy="879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3729313" y="159004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90451" y="1836708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75632" y="1861314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2794506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854562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825910" y="1710814"/>
            <a:ext cx="7483885" cy="206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51951" y="693419"/>
            <a:ext cx="94025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24284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839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825910" y="1710814"/>
            <a:ext cx="7483885" cy="206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51951" y="693419"/>
            <a:ext cx="94025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24284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11045" y="2035277"/>
            <a:ext cx="5319252" cy="2949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68822" y="2013484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8" name="Straight Arrow Connector 7"/>
          <p:cNvCxnSpPr>
            <a:stCxn id="10" idx="1"/>
          </p:cNvCxnSpPr>
          <p:nvPr/>
        </p:nvCxnSpPr>
        <p:spPr>
          <a:xfrm flipH="1">
            <a:off x="6430297" y="2182761"/>
            <a:ext cx="10385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639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825910" y="1710814"/>
            <a:ext cx="7483885" cy="206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51951" y="693419"/>
            <a:ext cx="94025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24284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11045" y="2035277"/>
            <a:ext cx="5319252" cy="2949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68822" y="2013484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8" name="Straight Arrow Connector 7"/>
          <p:cNvCxnSpPr>
            <a:stCxn id="10" idx="1"/>
          </p:cNvCxnSpPr>
          <p:nvPr/>
        </p:nvCxnSpPr>
        <p:spPr>
          <a:xfrm flipH="1">
            <a:off x="6430297" y="2182761"/>
            <a:ext cx="10385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111045" y="2359739"/>
            <a:ext cx="7069394" cy="13817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42799" y="4234939"/>
            <a:ext cx="140051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with overflow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351639" y="3741480"/>
            <a:ext cx="591161" cy="508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241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825910" y="1710814"/>
            <a:ext cx="7483885" cy="206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051951" y="693419"/>
            <a:ext cx="94025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24284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11045" y="2035277"/>
            <a:ext cx="5319252" cy="2949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68822" y="2013484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8" name="Straight Arrow Connector 7"/>
          <p:cNvCxnSpPr>
            <a:stCxn id="10" idx="1"/>
          </p:cNvCxnSpPr>
          <p:nvPr/>
        </p:nvCxnSpPr>
        <p:spPr>
          <a:xfrm flipH="1">
            <a:off x="6430297" y="2182761"/>
            <a:ext cx="10385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111045" y="2359739"/>
            <a:ext cx="7069394" cy="13817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42799" y="4234939"/>
            <a:ext cx="140051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with overflow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351639" y="3741480"/>
            <a:ext cx="591161" cy="508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420761" y="3454213"/>
            <a:ext cx="2679291" cy="2949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687826" y="4208208"/>
            <a:ext cx="19535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child to parent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076539" y="3726732"/>
            <a:ext cx="591161" cy="50820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772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59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380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6576" y="4701993"/>
            <a:ext cx="3976030" cy="2949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83523" y="4587069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122606" y="4793673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026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6576" y="4701993"/>
            <a:ext cx="3976030" cy="2949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848192" y="4166492"/>
            <a:ext cx="239261" cy="821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146576" y="5001899"/>
            <a:ext cx="6895018" cy="2186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670435" y="3815752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3523" y="4587069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122606" y="4793673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036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6576" y="4701993"/>
            <a:ext cx="3976030" cy="2949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111045" y="5280805"/>
            <a:ext cx="7069394" cy="12674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5402" y="4597373"/>
            <a:ext cx="95449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with </a:t>
            </a:r>
          </a:p>
          <a:p>
            <a:r>
              <a:rPr lang="en-US" sz="1600" dirty="0"/>
              <a:t>overflow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848192" y="4166492"/>
            <a:ext cx="239261" cy="821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146576" y="5001899"/>
            <a:ext cx="6895018" cy="2186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670435" y="3815752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25895" y="5177507"/>
            <a:ext cx="600077" cy="7065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83523" y="4587069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5122606" y="4793673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251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8041594" y="3003104"/>
            <a:ext cx="102303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80439" y="3565766"/>
            <a:ext cx="129356" cy="60708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6576" y="4701993"/>
            <a:ext cx="3976030" cy="2949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111045" y="5280805"/>
            <a:ext cx="7069394" cy="12674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5402" y="4597373"/>
            <a:ext cx="95449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with </a:t>
            </a:r>
          </a:p>
          <a:p>
            <a:r>
              <a:rPr lang="en-US" sz="1600" dirty="0"/>
              <a:t>overflow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848192" y="4166492"/>
            <a:ext cx="239261" cy="821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397248" y="6238875"/>
            <a:ext cx="2679291" cy="2949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65288" y="6239855"/>
            <a:ext cx="19535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child to parent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128112" y="6418886"/>
            <a:ext cx="1237176" cy="1017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85658" y="3803566"/>
            <a:ext cx="7394781" cy="27447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111045" y="4404216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086" y="335773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12560" y="3697672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146576" y="5001899"/>
            <a:ext cx="6895018" cy="2186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670435" y="3815752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25895" y="5177507"/>
            <a:ext cx="600077" cy="7065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483523" y="4587069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122606" y="4793673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233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659" y="838507"/>
            <a:ext cx="758466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1368221" y="3243723"/>
            <a:ext cx="6656064" cy="2556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35065" y="4284343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root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410632" y="4608480"/>
            <a:ext cx="734847" cy="13598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368220" y="5993067"/>
            <a:ext cx="6656064" cy="2556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5987846" y="3499363"/>
            <a:ext cx="1147219" cy="8095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526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81803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24448"/>
            <a:ext cx="7772400" cy="4658033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deleted;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remains at least half-full after deleting r, then 	delete r, and 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Else consider the sibling L’ of L;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3.1</a:t>
            </a:r>
            <a:r>
              <a:rPr lang="en-US" altLang="en-US" sz="2400" dirty="0">
                <a:cs typeface="Times New Roman" panose="02020603050405020304" pitchFamily="18" charset="0"/>
              </a:rPr>
              <a:t>    If L’ is more than half-full, then move a record 	     from L’ to L, and return; 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3.2</a:t>
            </a:r>
            <a:r>
              <a:rPr lang="en-US" altLang="en-US" sz="2400" dirty="0">
                <a:cs typeface="Times New Roman" panose="02020603050405020304" pitchFamily="18" charset="0"/>
              </a:rPr>
              <a:t>    Else combine L and L’ into a single leaf;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3.3</a:t>
            </a:r>
            <a:r>
              <a:rPr lang="en-US" altLang="en-US" sz="2400" dirty="0">
                <a:cs typeface="Times New Roman" panose="02020603050405020304" pitchFamily="18" charset="0"/>
              </a:rPr>
              <a:t>    But now you need to consider the case of deleting 	   a child from L’s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60213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873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397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</p:spTree>
    <p:extLst>
      <p:ext uri="{BB962C8B-B14F-4D97-AF65-F5344CB8AC3E}">
        <p14:creationId xmlns:p14="http://schemas.microsoft.com/office/powerpoint/2010/main" val="11316886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526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18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526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14393" y="4485069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548301" y="5357027"/>
            <a:ext cx="668593" cy="38309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Delete 35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55690" y="4816720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778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526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14393" y="4485069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548302" y="5357028"/>
            <a:ext cx="1536830" cy="63564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After deletion, the node still keeps at least half-full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55690" y="4816720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93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298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501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8200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111433" y="5286264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1433" y="5193723"/>
            <a:ext cx="2507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endParaRPr lang="en-US" sz="2000" baseline="-25000" dirty="0"/>
          </a:p>
        </p:txBody>
      </p:sp>
      <p:sp>
        <p:nvSpPr>
          <p:cNvPr id="50" name="Rectangle 49"/>
          <p:cNvSpPr/>
          <p:nvPr/>
        </p:nvSpPr>
        <p:spPr bwMode="auto">
          <a:xfrm>
            <a:off x="4752587" y="5286264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>
            <a:off x="2755573" y="4738034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4594079" y="4742808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Rectangle 52"/>
          <p:cNvSpPr/>
          <p:nvPr/>
        </p:nvSpPr>
        <p:spPr bwMode="auto">
          <a:xfrm>
            <a:off x="3313471" y="4391701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81150" y="4323558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55" name="Straight Arrow Connector 54"/>
          <p:cNvCxnSpPr/>
          <p:nvPr/>
        </p:nvCxnSpPr>
        <p:spPr bwMode="auto">
          <a:xfrm>
            <a:off x="5086399" y="4742808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4717947" y="5208316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23200" y="5202959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58" name="Straight Arrow Connector 57"/>
          <p:cNvCxnSpPr>
            <a:endCxn id="50" idx="1"/>
          </p:cNvCxnSpPr>
          <p:nvPr/>
        </p:nvCxnSpPr>
        <p:spPr>
          <a:xfrm flipV="1">
            <a:off x="4463729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609792" y="5202959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7980140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125143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902755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5747988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1245554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2675748" y="56227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17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111433" y="5286264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1433" y="5193723"/>
            <a:ext cx="2507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endParaRPr lang="en-US" sz="2000" baseline="-25000" dirty="0"/>
          </a:p>
        </p:txBody>
      </p:sp>
      <p:sp>
        <p:nvSpPr>
          <p:cNvPr id="50" name="Rectangle 49"/>
          <p:cNvSpPr/>
          <p:nvPr/>
        </p:nvSpPr>
        <p:spPr bwMode="auto">
          <a:xfrm>
            <a:off x="4752587" y="5286264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>
            <a:off x="2755573" y="4738034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4594079" y="4742808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Rectangle 52"/>
          <p:cNvSpPr/>
          <p:nvPr/>
        </p:nvSpPr>
        <p:spPr bwMode="auto">
          <a:xfrm>
            <a:off x="3313471" y="4391701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81150" y="4323558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55" name="Straight Arrow Connector 54"/>
          <p:cNvCxnSpPr/>
          <p:nvPr/>
        </p:nvCxnSpPr>
        <p:spPr bwMode="auto">
          <a:xfrm>
            <a:off x="5086399" y="4742808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4717947" y="5208316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23200" y="5202959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58" name="Straight Arrow Connector 57"/>
          <p:cNvCxnSpPr>
            <a:endCxn id="50" idx="1"/>
          </p:cNvCxnSpPr>
          <p:nvPr/>
        </p:nvCxnSpPr>
        <p:spPr>
          <a:xfrm flipV="1">
            <a:off x="4463729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609792" y="5202959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7980140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125143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902755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5747988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1245554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2675748" y="56227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084178" y="4367576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630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310970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26908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2639086" y="5318968"/>
            <a:ext cx="878576" cy="38309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409561" y="4797106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11784619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10671290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989401" y="5538965"/>
            <a:ext cx="1501540" cy="70943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Less than half-full !!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602662" y="4829775"/>
            <a:ext cx="439092" cy="7410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5327592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766077" y="5467399"/>
            <a:ext cx="2270374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Look at the sibling, </a:t>
            </a:r>
            <a:r>
              <a:rPr lang="en-US" sz="1600" dirty="0">
                <a:solidFill>
                  <a:srgbClr val="FFFF00"/>
                </a:solidFill>
              </a:rPr>
              <a:t>which is more than half-full, so we can redistribute the </a:t>
            </a:r>
            <a:r>
              <a:rPr lang="en-US" sz="1600" dirty="0" err="1">
                <a:solidFill>
                  <a:srgbClr val="FFFF00"/>
                </a:solidFill>
              </a:rPr>
              <a:t>keysa</a:t>
            </a:r>
            <a:endParaRPr lang="en-US" sz="1600" dirty="0">
              <a:solidFill>
                <a:srgbClr val="FFFF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47877" y="4796081"/>
            <a:ext cx="25767" cy="6669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2808125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766077" y="5467399"/>
            <a:ext cx="2270374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Look at the sibling, which is more than half-full, so we can redistribute the keys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47877" y="4796081"/>
            <a:ext cx="25767" cy="6669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53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1067328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647768" y="3696929"/>
            <a:ext cx="84451" cy="69809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90800" y="3971062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41965647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647768" y="3696929"/>
            <a:ext cx="84451" cy="69809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90800" y="3971062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59947" y="3265981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5452622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2646948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2026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4313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>
          <a:xfrm flipH="1">
            <a:off x="3136749" y="5455283"/>
            <a:ext cx="1570056" cy="20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2096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730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9787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0938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1564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849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3116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9768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730998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275289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062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219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5684" y="4699818"/>
            <a:ext cx="708168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  <a:cs typeface="Times New Roman" panose="02020603050405020304" pitchFamily="18" charset="0"/>
              </a:rPr>
              <a:t>Observation: when two siblings both are no more than half full, coalesce them into a single node (which is nearly full)</a:t>
            </a:r>
          </a:p>
        </p:txBody>
      </p:sp>
    </p:spTree>
    <p:extLst>
      <p:ext uri="{BB962C8B-B14F-4D97-AF65-F5344CB8AC3E}">
        <p14:creationId xmlns:p14="http://schemas.microsoft.com/office/powerpoint/2010/main" val="29431186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 dirty="0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Node Coalescence</a:t>
            </a:r>
          </a:p>
        </p:txBody>
      </p:sp>
    </p:spTree>
    <p:extLst>
      <p:ext uri="{BB962C8B-B14F-4D97-AF65-F5344CB8AC3E}">
        <p14:creationId xmlns:p14="http://schemas.microsoft.com/office/powerpoint/2010/main" val="33971171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0855592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0202056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 bwMode="auto">
          <a:xfrm>
            <a:off x="1111433" y="5256205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111433" y="5163664"/>
            <a:ext cx="1493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000" baseline="-25000" dirty="0"/>
          </a:p>
        </p:txBody>
      </p:sp>
      <p:sp>
        <p:nvSpPr>
          <p:cNvPr id="110" name="Rectangle 109"/>
          <p:cNvSpPr/>
          <p:nvPr/>
        </p:nvSpPr>
        <p:spPr bwMode="auto">
          <a:xfrm>
            <a:off x="4752587" y="5256205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1" name="Straight Arrow Connector 110"/>
          <p:cNvCxnSpPr/>
          <p:nvPr/>
        </p:nvCxnSpPr>
        <p:spPr bwMode="auto">
          <a:xfrm flipH="1">
            <a:off x="2755573" y="4707975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2" name="Straight Arrow Connector 111"/>
          <p:cNvCxnSpPr/>
          <p:nvPr/>
        </p:nvCxnSpPr>
        <p:spPr bwMode="auto">
          <a:xfrm>
            <a:off x="4594079" y="4712749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3" name="Rectangle 112"/>
          <p:cNvSpPr/>
          <p:nvPr/>
        </p:nvSpPr>
        <p:spPr bwMode="auto">
          <a:xfrm>
            <a:off x="3313471" y="4361642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881150" y="4293499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115" name="Straight Arrow Connector 114"/>
          <p:cNvCxnSpPr/>
          <p:nvPr/>
        </p:nvCxnSpPr>
        <p:spPr bwMode="auto">
          <a:xfrm>
            <a:off x="5086399" y="4712749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6" name="TextBox 115"/>
          <p:cNvSpPr txBox="1"/>
          <p:nvPr/>
        </p:nvSpPr>
        <p:spPr>
          <a:xfrm>
            <a:off x="2495861" y="5195282"/>
            <a:ext cx="1761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123200" y="5172900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cxnSp>
        <p:nvCxnSpPr>
          <p:cNvPr id="118" name="Straight Arrow Connector 117"/>
          <p:cNvCxnSpPr>
            <a:endCxn id="110" idx="1"/>
          </p:cNvCxnSpPr>
          <p:nvPr/>
        </p:nvCxnSpPr>
        <p:spPr>
          <a:xfrm flipV="1">
            <a:off x="4463729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609792" y="5172900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20" name="Straight Arrow Connector 119"/>
          <p:cNvCxnSpPr/>
          <p:nvPr/>
        </p:nvCxnSpPr>
        <p:spPr>
          <a:xfrm flipV="1">
            <a:off x="7980140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125143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2693039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3506233" y="559550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1245554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4454013" y="5427089"/>
            <a:ext cx="3736258" cy="375568"/>
          </a:xfrm>
          <a:custGeom>
            <a:avLst/>
            <a:gdLst>
              <a:gd name="connsiteX0" fmla="*/ 0 w 3736258"/>
              <a:gd name="connsiteY0" fmla="*/ 10150 h 375568"/>
              <a:gd name="connsiteX1" fmla="*/ 49161 w 3736258"/>
              <a:gd name="connsiteY1" fmla="*/ 317 h 375568"/>
              <a:gd name="connsiteX2" fmla="*/ 98322 w 3736258"/>
              <a:gd name="connsiteY2" fmla="*/ 49479 h 375568"/>
              <a:gd name="connsiteX3" fmla="*/ 127819 w 3736258"/>
              <a:gd name="connsiteY3" fmla="*/ 78976 h 375568"/>
              <a:gd name="connsiteX4" fmla="*/ 167148 w 3736258"/>
              <a:gd name="connsiteY4" fmla="*/ 196963 h 375568"/>
              <a:gd name="connsiteX5" fmla="*/ 176981 w 3736258"/>
              <a:gd name="connsiteY5" fmla="*/ 226459 h 375568"/>
              <a:gd name="connsiteX6" fmla="*/ 206477 w 3736258"/>
              <a:gd name="connsiteY6" fmla="*/ 246124 h 375568"/>
              <a:gd name="connsiteX7" fmla="*/ 226142 w 3736258"/>
              <a:gd name="connsiteY7" fmla="*/ 275621 h 375568"/>
              <a:gd name="connsiteX8" fmla="*/ 373626 w 3736258"/>
              <a:gd name="connsiteY8" fmla="*/ 324782 h 375568"/>
              <a:gd name="connsiteX9" fmla="*/ 639097 w 3736258"/>
              <a:gd name="connsiteY9" fmla="*/ 334614 h 375568"/>
              <a:gd name="connsiteX10" fmla="*/ 737419 w 3736258"/>
              <a:gd name="connsiteY10" fmla="*/ 344446 h 375568"/>
              <a:gd name="connsiteX11" fmla="*/ 786581 w 3736258"/>
              <a:gd name="connsiteY11" fmla="*/ 354279 h 375568"/>
              <a:gd name="connsiteX12" fmla="*/ 1209368 w 3736258"/>
              <a:gd name="connsiteY12" fmla="*/ 364111 h 375568"/>
              <a:gd name="connsiteX13" fmla="*/ 1445342 w 3736258"/>
              <a:gd name="connsiteY13" fmla="*/ 373943 h 375568"/>
              <a:gd name="connsiteX14" fmla="*/ 1809135 w 3736258"/>
              <a:gd name="connsiteY14" fmla="*/ 364111 h 375568"/>
              <a:gd name="connsiteX15" fmla="*/ 1838632 w 3736258"/>
              <a:gd name="connsiteY15" fmla="*/ 354279 h 375568"/>
              <a:gd name="connsiteX16" fmla="*/ 2782529 w 3736258"/>
              <a:gd name="connsiteY16" fmla="*/ 364111 h 375568"/>
              <a:gd name="connsiteX17" fmla="*/ 3352800 w 3736258"/>
              <a:gd name="connsiteY17" fmla="*/ 364111 h 375568"/>
              <a:gd name="connsiteX18" fmla="*/ 3421626 w 3736258"/>
              <a:gd name="connsiteY18" fmla="*/ 344446 h 375568"/>
              <a:gd name="connsiteX19" fmla="*/ 3451122 w 3736258"/>
              <a:gd name="connsiteY19" fmla="*/ 324782 h 375568"/>
              <a:gd name="connsiteX20" fmla="*/ 3529781 w 3736258"/>
              <a:gd name="connsiteY20" fmla="*/ 314950 h 375568"/>
              <a:gd name="connsiteX21" fmla="*/ 3569110 w 3736258"/>
              <a:gd name="connsiteY21" fmla="*/ 226459 h 375568"/>
              <a:gd name="connsiteX22" fmla="*/ 3578942 w 3736258"/>
              <a:gd name="connsiteY22" fmla="*/ 196963 h 375568"/>
              <a:gd name="connsiteX23" fmla="*/ 3608439 w 3736258"/>
              <a:gd name="connsiteY23" fmla="*/ 177298 h 375568"/>
              <a:gd name="connsiteX24" fmla="*/ 3618271 w 3736258"/>
              <a:gd name="connsiteY24" fmla="*/ 147801 h 375568"/>
              <a:gd name="connsiteX25" fmla="*/ 3628103 w 3736258"/>
              <a:gd name="connsiteY25" fmla="*/ 49479 h 375568"/>
              <a:gd name="connsiteX26" fmla="*/ 3657600 w 3736258"/>
              <a:gd name="connsiteY26" fmla="*/ 29814 h 375568"/>
              <a:gd name="connsiteX27" fmla="*/ 3736258 w 3736258"/>
              <a:gd name="connsiteY27" fmla="*/ 19982 h 37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36258" h="375568">
                <a:moveTo>
                  <a:pt x="0" y="10150"/>
                </a:moveTo>
                <a:cubicBezTo>
                  <a:pt x="16387" y="6872"/>
                  <a:pt x="32578" y="-1756"/>
                  <a:pt x="49161" y="317"/>
                </a:cubicBezTo>
                <a:cubicBezTo>
                  <a:pt x="75991" y="3671"/>
                  <a:pt x="84603" y="33015"/>
                  <a:pt x="98322" y="49479"/>
                </a:cubicBezTo>
                <a:cubicBezTo>
                  <a:pt x="107224" y="60161"/>
                  <a:pt x="117987" y="69144"/>
                  <a:pt x="127819" y="78976"/>
                </a:cubicBezTo>
                <a:lnTo>
                  <a:pt x="167148" y="196963"/>
                </a:lnTo>
                <a:cubicBezTo>
                  <a:pt x="170425" y="206795"/>
                  <a:pt x="168358" y="220710"/>
                  <a:pt x="176981" y="226459"/>
                </a:cubicBezTo>
                <a:lnTo>
                  <a:pt x="206477" y="246124"/>
                </a:lnTo>
                <a:cubicBezTo>
                  <a:pt x="213032" y="255956"/>
                  <a:pt x="217249" y="267839"/>
                  <a:pt x="226142" y="275621"/>
                </a:cubicBezTo>
                <a:cubicBezTo>
                  <a:pt x="282508" y="324941"/>
                  <a:pt x="295955" y="320467"/>
                  <a:pt x="373626" y="324782"/>
                </a:cubicBezTo>
                <a:cubicBezTo>
                  <a:pt x="462041" y="329694"/>
                  <a:pt x="550607" y="331337"/>
                  <a:pt x="639097" y="334614"/>
                </a:cubicBezTo>
                <a:cubicBezTo>
                  <a:pt x="671871" y="337891"/>
                  <a:pt x="704770" y="340093"/>
                  <a:pt x="737419" y="344446"/>
                </a:cubicBezTo>
                <a:cubicBezTo>
                  <a:pt x="753984" y="346655"/>
                  <a:pt x="769884" y="353583"/>
                  <a:pt x="786581" y="354279"/>
                </a:cubicBezTo>
                <a:cubicBezTo>
                  <a:pt x="927426" y="360148"/>
                  <a:pt x="1068464" y="359905"/>
                  <a:pt x="1209368" y="364111"/>
                </a:cubicBezTo>
                <a:cubicBezTo>
                  <a:pt x="1288059" y="366460"/>
                  <a:pt x="1366684" y="370666"/>
                  <a:pt x="1445342" y="373943"/>
                </a:cubicBezTo>
                <a:cubicBezTo>
                  <a:pt x="1566606" y="370666"/>
                  <a:pt x="1687978" y="370169"/>
                  <a:pt x="1809135" y="364111"/>
                </a:cubicBezTo>
                <a:cubicBezTo>
                  <a:pt x="1819486" y="363593"/>
                  <a:pt x="1828268" y="354279"/>
                  <a:pt x="1838632" y="354279"/>
                </a:cubicBezTo>
                <a:cubicBezTo>
                  <a:pt x="2153281" y="354279"/>
                  <a:pt x="2467897" y="360834"/>
                  <a:pt x="2782529" y="364111"/>
                </a:cubicBezTo>
                <a:cubicBezTo>
                  <a:pt x="3051259" y="378254"/>
                  <a:pt x="3000849" y="380480"/>
                  <a:pt x="3352800" y="364111"/>
                </a:cubicBezTo>
                <a:cubicBezTo>
                  <a:pt x="3359750" y="363788"/>
                  <a:pt x="3411855" y="349332"/>
                  <a:pt x="3421626" y="344446"/>
                </a:cubicBezTo>
                <a:cubicBezTo>
                  <a:pt x="3432195" y="339161"/>
                  <a:pt x="3439722" y="327891"/>
                  <a:pt x="3451122" y="324782"/>
                </a:cubicBezTo>
                <a:cubicBezTo>
                  <a:pt x="3476615" y="317830"/>
                  <a:pt x="3503561" y="318227"/>
                  <a:pt x="3529781" y="314950"/>
                </a:cubicBezTo>
                <a:cubicBezTo>
                  <a:pt x="3560943" y="268206"/>
                  <a:pt x="3545708" y="296663"/>
                  <a:pt x="3569110" y="226459"/>
                </a:cubicBezTo>
                <a:cubicBezTo>
                  <a:pt x="3572387" y="216627"/>
                  <a:pt x="3570319" y="202712"/>
                  <a:pt x="3578942" y="196963"/>
                </a:cubicBezTo>
                <a:lnTo>
                  <a:pt x="3608439" y="177298"/>
                </a:lnTo>
                <a:cubicBezTo>
                  <a:pt x="3611716" y="167466"/>
                  <a:pt x="3616695" y="158045"/>
                  <a:pt x="3618271" y="147801"/>
                </a:cubicBezTo>
                <a:cubicBezTo>
                  <a:pt x="3623279" y="115247"/>
                  <a:pt x="3617687" y="80726"/>
                  <a:pt x="3628103" y="49479"/>
                </a:cubicBezTo>
                <a:cubicBezTo>
                  <a:pt x="3631840" y="38268"/>
                  <a:pt x="3647031" y="35099"/>
                  <a:pt x="3657600" y="29814"/>
                </a:cubicBezTo>
                <a:cubicBezTo>
                  <a:pt x="3687628" y="14800"/>
                  <a:pt x="3700474" y="19982"/>
                  <a:pt x="3736258" y="1998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8" idx="27"/>
          </p:cNvCxnSpPr>
          <p:nvPr/>
        </p:nvCxnSpPr>
        <p:spPr>
          <a:xfrm flipV="1">
            <a:off x="8190271" y="5430772"/>
            <a:ext cx="78727" cy="162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8804913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 bwMode="auto">
          <a:xfrm>
            <a:off x="1111433" y="5256205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111433" y="5163664"/>
            <a:ext cx="1493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000" baseline="-25000" dirty="0"/>
          </a:p>
        </p:txBody>
      </p:sp>
      <p:sp>
        <p:nvSpPr>
          <p:cNvPr id="110" name="Rectangle 109"/>
          <p:cNvSpPr/>
          <p:nvPr/>
        </p:nvSpPr>
        <p:spPr bwMode="auto">
          <a:xfrm>
            <a:off x="4752587" y="5256205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1" name="Straight Arrow Connector 110"/>
          <p:cNvCxnSpPr/>
          <p:nvPr/>
        </p:nvCxnSpPr>
        <p:spPr bwMode="auto">
          <a:xfrm flipH="1">
            <a:off x="2755573" y="4707975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2" name="Straight Arrow Connector 111"/>
          <p:cNvCxnSpPr/>
          <p:nvPr/>
        </p:nvCxnSpPr>
        <p:spPr bwMode="auto">
          <a:xfrm>
            <a:off x="4594079" y="4712749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3" name="Rectangle 112"/>
          <p:cNvSpPr/>
          <p:nvPr/>
        </p:nvSpPr>
        <p:spPr bwMode="auto">
          <a:xfrm>
            <a:off x="3313471" y="4361642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881150" y="4293499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115" name="Straight Arrow Connector 114"/>
          <p:cNvCxnSpPr/>
          <p:nvPr/>
        </p:nvCxnSpPr>
        <p:spPr bwMode="auto">
          <a:xfrm>
            <a:off x="5086399" y="4712749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6" name="TextBox 115"/>
          <p:cNvSpPr txBox="1"/>
          <p:nvPr/>
        </p:nvSpPr>
        <p:spPr>
          <a:xfrm>
            <a:off x="2495861" y="5195282"/>
            <a:ext cx="1761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123200" y="5172900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cxnSp>
        <p:nvCxnSpPr>
          <p:cNvPr id="118" name="Straight Arrow Connector 117"/>
          <p:cNvCxnSpPr>
            <a:endCxn id="110" idx="1"/>
          </p:cNvCxnSpPr>
          <p:nvPr/>
        </p:nvCxnSpPr>
        <p:spPr>
          <a:xfrm flipV="1">
            <a:off x="4463729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609792" y="5172900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20" name="Straight Arrow Connector 119"/>
          <p:cNvCxnSpPr/>
          <p:nvPr/>
        </p:nvCxnSpPr>
        <p:spPr>
          <a:xfrm flipV="1">
            <a:off x="7980140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125143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2693039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3506233" y="559550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1245554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4454013" y="5427089"/>
            <a:ext cx="3736258" cy="375568"/>
          </a:xfrm>
          <a:custGeom>
            <a:avLst/>
            <a:gdLst>
              <a:gd name="connsiteX0" fmla="*/ 0 w 3736258"/>
              <a:gd name="connsiteY0" fmla="*/ 10150 h 375568"/>
              <a:gd name="connsiteX1" fmla="*/ 49161 w 3736258"/>
              <a:gd name="connsiteY1" fmla="*/ 317 h 375568"/>
              <a:gd name="connsiteX2" fmla="*/ 98322 w 3736258"/>
              <a:gd name="connsiteY2" fmla="*/ 49479 h 375568"/>
              <a:gd name="connsiteX3" fmla="*/ 127819 w 3736258"/>
              <a:gd name="connsiteY3" fmla="*/ 78976 h 375568"/>
              <a:gd name="connsiteX4" fmla="*/ 167148 w 3736258"/>
              <a:gd name="connsiteY4" fmla="*/ 196963 h 375568"/>
              <a:gd name="connsiteX5" fmla="*/ 176981 w 3736258"/>
              <a:gd name="connsiteY5" fmla="*/ 226459 h 375568"/>
              <a:gd name="connsiteX6" fmla="*/ 206477 w 3736258"/>
              <a:gd name="connsiteY6" fmla="*/ 246124 h 375568"/>
              <a:gd name="connsiteX7" fmla="*/ 226142 w 3736258"/>
              <a:gd name="connsiteY7" fmla="*/ 275621 h 375568"/>
              <a:gd name="connsiteX8" fmla="*/ 373626 w 3736258"/>
              <a:gd name="connsiteY8" fmla="*/ 324782 h 375568"/>
              <a:gd name="connsiteX9" fmla="*/ 639097 w 3736258"/>
              <a:gd name="connsiteY9" fmla="*/ 334614 h 375568"/>
              <a:gd name="connsiteX10" fmla="*/ 737419 w 3736258"/>
              <a:gd name="connsiteY10" fmla="*/ 344446 h 375568"/>
              <a:gd name="connsiteX11" fmla="*/ 786581 w 3736258"/>
              <a:gd name="connsiteY11" fmla="*/ 354279 h 375568"/>
              <a:gd name="connsiteX12" fmla="*/ 1209368 w 3736258"/>
              <a:gd name="connsiteY12" fmla="*/ 364111 h 375568"/>
              <a:gd name="connsiteX13" fmla="*/ 1445342 w 3736258"/>
              <a:gd name="connsiteY13" fmla="*/ 373943 h 375568"/>
              <a:gd name="connsiteX14" fmla="*/ 1809135 w 3736258"/>
              <a:gd name="connsiteY14" fmla="*/ 364111 h 375568"/>
              <a:gd name="connsiteX15" fmla="*/ 1838632 w 3736258"/>
              <a:gd name="connsiteY15" fmla="*/ 354279 h 375568"/>
              <a:gd name="connsiteX16" fmla="*/ 2782529 w 3736258"/>
              <a:gd name="connsiteY16" fmla="*/ 364111 h 375568"/>
              <a:gd name="connsiteX17" fmla="*/ 3352800 w 3736258"/>
              <a:gd name="connsiteY17" fmla="*/ 364111 h 375568"/>
              <a:gd name="connsiteX18" fmla="*/ 3421626 w 3736258"/>
              <a:gd name="connsiteY18" fmla="*/ 344446 h 375568"/>
              <a:gd name="connsiteX19" fmla="*/ 3451122 w 3736258"/>
              <a:gd name="connsiteY19" fmla="*/ 324782 h 375568"/>
              <a:gd name="connsiteX20" fmla="*/ 3529781 w 3736258"/>
              <a:gd name="connsiteY20" fmla="*/ 314950 h 375568"/>
              <a:gd name="connsiteX21" fmla="*/ 3569110 w 3736258"/>
              <a:gd name="connsiteY21" fmla="*/ 226459 h 375568"/>
              <a:gd name="connsiteX22" fmla="*/ 3578942 w 3736258"/>
              <a:gd name="connsiteY22" fmla="*/ 196963 h 375568"/>
              <a:gd name="connsiteX23" fmla="*/ 3608439 w 3736258"/>
              <a:gd name="connsiteY23" fmla="*/ 177298 h 375568"/>
              <a:gd name="connsiteX24" fmla="*/ 3618271 w 3736258"/>
              <a:gd name="connsiteY24" fmla="*/ 147801 h 375568"/>
              <a:gd name="connsiteX25" fmla="*/ 3628103 w 3736258"/>
              <a:gd name="connsiteY25" fmla="*/ 49479 h 375568"/>
              <a:gd name="connsiteX26" fmla="*/ 3657600 w 3736258"/>
              <a:gd name="connsiteY26" fmla="*/ 29814 h 375568"/>
              <a:gd name="connsiteX27" fmla="*/ 3736258 w 3736258"/>
              <a:gd name="connsiteY27" fmla="*/ 19982 h 37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36258" h="375568">
                <a:moveTo>
                  <a:pt x="0" y="10150"/>
                </a:moveTo>
                <a:cubicBezTo>
                  <a:pt x="16387" y="6872"/>
                  <a:pt x="32578" y="-1756"/>
                  <a:pt x="49161" y="317"/>
                </a:cubicBezTo>
                <a:cubicBezTo>
                  <a:pt x="75991" y="3671"/>
                  <a:pt x="84603" y="33015"/>
                  <a:pt x="98322" y="49479"/>
                </a:cubicBezTo>
                <a:cubicBezTo>
                  <a:pt x="107224" y="60161"/>
                  <a:pt x="117987" y="69144"/>
                  <a:pt x="127819" y="78976"/>
                </a:cubicBezTo>
                <a:lnTo>
                  <a:pt x="167148" y="196963"/>
                </a:lnTo>
                <a:cubicBezTo>
                  <a:pt x="170425" y="206795"/>
                  <a:pt x="168358" y="220710"/>
                  <a:pt x="176981" y="226459"/>
                </a:cubicBezTo>
                <a:lnTo>
                  <a:pt x="206477" y="246124"/>
                </a:lnTo>
                <a:cubicBezTo>
                  <a:pt x="213032" y="255956"/>
                  <a:pt x="217249" y="267839"/>
                  <a:pt x="226142" y="275621"/>
                </a:cubicBezTo>
                <a:cubicBezTo>
                  <a:pt x="282508" y="324941"/>
                  <a:pt x="295955" y="320467"/>
                  <a:pt x="373626" y="324782"/>
                </a:cubicBezTo>
                <a:cubicBezTo>
                  <a:pt x="462041" y="329694"/>
                  <a:pt x="550607" y="331337"/>
                  <a:pt x="639097" y="334614"/>
                </a:cubicBezTo>
                <a:cubicBezTo>
                  <a:pt x="671871" y="337891"/>
                  <a:pt x="704770" y="340093"/>
                  <a:pt x="737419" y="344446"/>
                </a:cubicBezTo>
                <a:cubicBezTo>
                  <a:pt x="753984" y="346655"/>
                  <a:pt x="769884" y="353583"/>
                  <a:pt x="786581" y="354279"/>
                </a:cubicBezTo>
                <a:cubicBezTo>
                  <a:pt x="927426" y="360148"/>
                  <a:pt x="1068464" y="359905"/>
                  <a:pt x="1209368" y="364111"/>
                </a:cubicBezTo>
                <a:cubicBezTo>
                  <a:pt x="1288059" y="366460"/>
                  <a:pt x="1366684" y="370666"/>
                  <a:pt x="1445342" y="373943"/>
                </a:cubicBezTo>
                <a:cubicBezTo>
                  <a:pt x="1566606" y="370666"/>
                  <a:pt x="1687978" y="370169"/>
                  <a:pt x="1809135" y="364111"/>
                </a:cubicBezTo>
                <a:cubicBezTo>
                  <a:pt x="1819486" y="363593"/>
                  <a:pt x="1828268" y="354279"/>
                  <a:pt x="1838632" y="354279"/>
                </a:cubicBezTo>
                <a:cubicBezTo>
                  <a:pt x="2153281" y="354279"/>
                  <a:pt x="2467897" y="360834"/>
                  <a:pt x="2782529" y="364111"/>
                </a:cubicBezTo>
                <a:cubicBezTo>
                  <a:pt x="3051259" y="378254"/>
                  <a:pt x="3000849" y="380480"/>
                  <a:pt x="3352800" y="364111"/>
                </a:cubicBezTo>
                <a:cubicBezTo>
                  <a:pt x="3359750" y="363788"/>
                  <a:pt x="3411855" y="349332"/>
                  <a:pt x="3421626" y="344446"/>
                </a:cubicBezTo>
                <a:cubicBezTo>
                  <a:pt x="3432195" y="339161"/>
                  <a:pt x="3439722" y="327891"/>
                  <a:pt x="3451122" y="324782"/>
                </a:cubicBezTo>
                <a:cubicBezTo>
                  <a:pt x="3476615" y="317830"/>
                  <a:pt x="3503561" y="318227"/>
                  <a:pt x="3529781" y="314950"/>
                </a:cubicBezTo>
                <a:cubicBezTo>
                  <a:pt x="3560943" y="268206"/>
                  <a:pt x="3545708" y="296663"/>
                  <a:pt x="3569110" y="226459"/>
                </a:cubicBezTo>
                <a:cubicBezTo>
                  <a:pt x="3572387" y="216627"/>
                  <a:pt x="3570319" y="202712"/>
                  <a:pt x="3578942" y="196963"/>
                </a:cubicBezTo>
                <a:lnTo>
                  <a:pt x="3608439" y="177298"/>
                </a:lnTo>
                <a:cubicBezTo>
                  <a:pt x="3611716" y="167466"/>
                  <a:pt x="3616695" y="158045"/>
                  <a:pt x="3618271" y="147801"/>
                </a:cubicBezTo>
                <a:cubicBezTo>
                  <a:pt x="3623279" y="115247"/>
                  <a:pt x="3617687" y="80726"/>
                  <a:pt x="3628103" y="49479"/>
                </a:cubicBezTo>
                <a:cubicBezTo>
                  <a:pt x="3631840" y="38268"/>
                  <a:pt x="3647031" y="35099"/>
                  <a:pt x="3657600" y="29814"/>
                </a:cubicBezTo>
                <a:cubicBezTo>
                  <a:pt x="3687628" y="14800"/>
                  <a:pt x="3700474" y="19982"/>
                  <a:pt x="3736258" y="1998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8" idx="27"/>
          </p:cNvCxnSpPr>
          <p:nvPr/>
        </p:nvCxnSpPr>
        <p:spPr>
          <a:xfrm flipV="1">
            <a:off x="8190271" y="5430772"/>
            <a:ext cx="78727" cy="162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3881150" y="4503174"/>
            <a:ext cx="572863" cy="100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244645" y="4712749"/>
            <a:ext cx="1349434" cy="5434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5718904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</a:t>
            </a:r>
            <a:r>
              <a:rPr lang="en-US" altLang="en-US" sz="36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: Delete key 5</a:t>
            </a:r>
          </a:p>
        </p:txBody>
      </p:sp>
    </p:spTree>
    <p:extLst>
      <p:ext uri="{BB962C8B-B14F-4D97-AF65-F5344CB8AC3E}">
        <p14:creationId xmlns:p14="http://schemas.microsoft.com/office/powerpoint/2010/main" val="23724716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8" name="Straight Arrow Connector 47"/>
          <p:cNvCxnSpPr>
            <a:endCxn id="50" idx="0"/>
          </p:cNvCxnSpPr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021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1959266" y="5245042"/>
            <a:ext cx="99792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 flipV="1">
            <a:off x="1893506" y="4864306"/>
            <a:ext cx="314632" cy="3834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8190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1218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672234" y="448745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2766077" y="5467399"/>
            <a:ext cx="1880727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The sibling is just half-full, so we should coalesce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H="1" flipV="1">
            <a:off x="3299992" y="4934857"/>
            <a:ext cx="47885" cy="5281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7696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486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2100202" y="2885744"/>
            <a:ext cx="541734" cy="28944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04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</a:t>
            </a:r>
            <a:r>
              <a:rPr lang="en-US" sz="1600" dirty="0">
                <a:solidFill>
                  <a:srgbClr val="FFFF00"/>
                </a:solidFill>
              </a:rPr>
              <a:t>so we can re-distribute pointers at </a:t>
            </a:r>
            <a:r>
              <a:rPr lang="en-US" sz="1600" dirty="0" err="1">
                <a:solidFill>
                  <a:srgbClr val="FFFF00"/>
                </a:solidFill>
              </a:rPr>
              <a:t>nonleaves</a:t>
            </a:r>
            <a:endParaRPr lang="en-US" sz="1600" dirty="0">
              <a:solidFill>
                <a:srgbClr val="FFFF00"/>
              </a:solidFill>
            </a:endParaRPr>
          </a:p>
        </p:txBody>
      </p:sp>
      <p:graphicFrame>
        <p:nvGraphicFramePr>
          <p:cNvPr id="75" name="Table 74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797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4" name="Table 73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</p:spTree>
    <p:extLst>
      <p:ext uri="{BB962C8B-B14F-4D97-AF65-F5344CB8AC3E}">
        <p14:creationId xmlns:p14="http://schemas.microsoft.com/office/powerpoint/2010/main" val="4216038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76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4" name="Table 73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539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72234" y="332153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38</a:t>
            </a:r>
          </a:p>
        </p:txBody>
      </p:sp>
      <p:cxnSp>
        <p:nvCxnSpPr>
          <p:cNvPr id="8" name="Straight Arrow Connector 7"/>
          <p:cNvCxnSpPr>
            <a:endCxn id="2" idx="0"/>
          </p:cNvCxnSpPr>
          <p:nvPr/>
        </p:nvCxnSpPr>
        <p:spPr>
          <a:xfrm flipH="1">
            <a:off x="2841511" y="2566422"/>
            <a:ext cx="1956922" cy="755113"/>
          </a:xfrm>
          <a:prstGeom prst="straightConnector1">
            <a:avLst/>
          </a:prstGeom>
          <a:ln w="28575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036457" y="2697161"/>
            <a:ext cx="1015894" cy="629264"/>
          </a:xfrm>
          <a:prstGeom prst="straightConnector1">
            <a:avLst/>
          </a:prstGeom>
          <a:ln w="28575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892356" y="246654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836513" y="327963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753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78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72234" y="332153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38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892356" y="246654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5867513" y="3569350"/>
            <a:ext cx="449842" cy="9672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81" idx="0"/>
          </p:cNvCxnSpPr>
          <p:nvPr/>
        </p:nvCxnSpPr>
        <p:spPr>
          <a:xfrm>
            <a:off x="6278096" y="3573468"/>
            <a:ext cx="1729747" cy="9464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814302" y="327699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836513" y="327963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2358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5867513" y="3569350"/>
            <a:ext cx="449842" cy="967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81" idx="0"/>
          </p:cNvCxnSpPr>
          <p:nvPr/>
        </p:nvCxnSpPr>
        <p:spPr>
          <a:xfrm>
            <a:off x="6278096" y="3573468"/>
            <a:ext cx="1729747" cy="9464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5854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80</a:t>
            </a:fld>
            <a:endParaRPr lang="en-US" altLang="en-US" sz="1400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5970784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12631556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066229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51421" y="5286022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26134527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51421" y="5286022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2643979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80917" y="5266358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3" name="Freeform 2"/>
          <p:cNvSpPr/>
          <p:nvPr/>
        </p:nvSpPr>
        <p:spPr>
          <a:xfrm>
            <a:off x="2549172" y="4729316"/>
            <a:ext cx="2248970" cy="592489"/>
          </a:xfrm>
          <a:custGeom>
            <a:avLst/>
            <a:gdLst>
              <a:gd name="connsiteX0" fmla="*/ 2290916 w 2290916"/>
              <a:gd name="connsiteY0" fmla="*/ 0 h 592489"/>
              <a:gd name="connsiteX1" fmla="*/ 2251587 w 2290916"/>
              <a:gd name="connsiteY1" fmla="*/ 78658 h 592489"/>
              <a:gd name="connsiteX2" fmla="*/ 2192593 w 2290916"/>
              <a:gd name="connsiteY2" fmla="*/ 117987 h 592489"/>
              <a:gd name="connsiteX3" fmla="*/ 2163097 w 2290916"/>
              <a:gd name="connsiteY3" fmla="*/ 137652 h 592489"/>
              <a:gd name="connsiteX4" fmla="*/ 2104103 w 2290916"/>
              <a:gd name="connsiteY4" fmla="*/ 157316 h 592489"/>
              <a:gd name="connsiteX5" fmla="*/ 2074606 w 2290916"/>
              <a:gd name="connsiteY5" fmla="*/ 176981 h 592489"/>
              <a:gd name="connsiteX6" fmla="*/ 2015613 w 2290916"/>
              <a:gd name="connsiteY6" fmla="*/ 196645 h 592489"/>
              <a:gd name="connsiteX7" fmla="*/ 1986116 w 2290916"/>
              <a:gd name="connsiteY7" fmla="*/ 206478 h 592489"/>
              <a:gd name="connsiteX8" fmla="*/ 1946787 w 2290916"/>
              <a:gd name="connsiteY8" fmla="*/ 216310 h 592489"/>
              <a:gd name="connsiteX9" fmla="*/ 1887793 w 2290916"/>
              <a:gd name="connsiteY9" fmla="*/ 235974 h 592489"/>
              <a:gd name="connsiteX10" fmla="*/ 1799303 w 2290916"/>
              <a:gd name="connsiteY10" fmla="*/ 275303 h 592489"/>
              <a:gd name="connsiteX11" fmla="*/ 1681316 w 2290916"/>
              <a:gd name="connsiteY11" fmla="*/ 314632 h 592489"/>
              <a:gd name="connsiteX12" fmla="*/ 481780 w 2290916"/>
              <a:gd name="connsiteY12" fmla="*/ 334297 h 592489"/>
              <a:gd name="connsiteX13" fmla="*/ 255639 w 2290916"/>
              <a:gd name="connsiteY13" fmla="*/ 353961 h 592489"/>
              <a:gd name="connsiteX14" fmla="*/ 226142 w 2290916"/>
              <a:gd name="connsiteY14" fmla="*/ 363794 h 592489"/>
              <a:gd name="connsiteX15" fmla="*/ 176980 w 2290916"/>
              <a:gd name="connsiteY15" fmla="*/ 373626 h 592489"/>
              <a:gd name="connsiteX16" fmla="*/ 117987 w 2290916"/>
              <a:gd name="connsiteY16" fmla="*/ 393290 h 592489"/>
              <a:gd name="connsiteX17" fmla="*/ 49161 w 2290916"/>
              <a:gd name="connsiteY17" fmla="*/ 412955 h 592489"/>
              <a:gd name="connsiteX18" fmla="*/ 9832 w 2290916"/>
              <a:gd name="connsiteY18" fmla="*/ 501445 h 592489"/>
              <a:gd name="connsiteX19" fmla="*/ 0 w 2290916"/>
              <a:gd name="connsiteY19" fmla="*/ 530942 h 592489"/>
              <a:gd name="connsiteX20" fmla="*/ 9832 w 2290916"/>
              <a:gd name="connsiteY20" fmla="*/ 570271 h 59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90916" h="592489">
                <a:moveTo>
                  <a:pt x="2290916" y="0"/>
                </a:moveTo>
                <a:cubicBezTo>
                  <a:pt x="2283784" y="17829"/>
                  <a:pt x="2269711" y="62799"/>
                  <a:pt x="2251587" y="78658"/>
                </a:cubicBezTo>
                <a:cubicBezTo>
                  <a:pt x="2233801" y="94221"/>
                  <a:pt x="2212258" y="104877"/>
                  <a:pt x="2192593" y="117987"/>
                </a:cubicBezTo>
                <a:cubicBezTo>
                  <a:pt x="2182761" y="124542"/>
                  <a:pt x="2174307" y="133915"/>
                  <a:pt x="2163097" y="137652"/>
                </a:cubicBezTo>
                <a:lnTo>
                  <a:pt x="2104103" y="157316"/>
                </a:lnTo>
                <a:cubicBezTo>
                  <a:pt x="2094271" y="163871"/>
                  <a:pt x="2085405" y="172182"/>
                  <a:pt x="2074606" y="176981"/>
                </a:cubicBezTo>
                <a:cubicBezTo>
                  <a:pt x="2055665" y="185399"/>
                  <a:pt x="2035277" y="190090"/>
                  <a:pt x="2015613" y="196645"/>
                </a:cubicBezTo>
                <a:cubicBezTo>
                  <a:pt x="2005781" y="199923"/>
                  <a:pt x="1996171" y="203964"/>
                  <a:pt x="1986116" y="206478"/>
                </a:cubicBezTo>
                <a:cubicBezTo>
                  <a:pt x="1973006" y="209755"/>
                  <a:pt x="1959730" y="212427"/>
                  <a:pt x="1946787" y="216310"/>
                </a:cubicBezTo>
                <a:cubicBezTo>
                  <a:pt x="1926933" y="222266"/>
                  <a:pt x="1887793" y="235974"/>
                  <a:pt x="1887793" y="235974"/>
                </a:cubicBezTo>
                <a:cubicBezTo>
                  <a:pt x="1841049" y="267138"/>
                  <a:pt x="1869510" y="251901"/>
                  <a:pt x="1799303" y="275303"/>
                </a:cubicBezTo>
                <a:lnTo>
                  <a:pt x="1681316" y="314632"/>
                </a:lnTo>
                <a:cubicBezTo>
                  <a:pt x="1281789" y="447810"/>
                  <a:pt x="1662967" y="324371"/>
                  <a:pt x="481780" y="334297"/>
                </a:cubicBezTo>
                <a:cubicBezTo>
                  <a:pt x="425292" y="338063"/>
                  <a:pt x="320247" y="342214"/>
                  <a:pt x="255639" y="353961"/>
                </a:cubicBezTo>
                <a:cubicBezTo>
                  <a:pt x="245442" y="355815"/>
                  <a:pt x="236197" y="361280"/>
                  <a:pt x="226142" y="363794"/>
                </a:cubicBezTo>
                <a:cubicBezTo>
                  <a:pt x="209929" y="367847"/>
                  <a:pt x="193103" y="369229"/>
                  <a:pt x="176980" y="373626"/>
                </a:cubicBezTo>
                <a:cubicBezTo>
                  <a:pt x="156982" y="379080"/>
                  <a:pt x="138096" y="388262"/>
                  <a:pt x="117987" y="393290"/>
                </a:cubicBezTo>
                <a:cubicBezTo>
                  <a:pt x="68603" y="405637"/>
                  <a:pt x="91478" y="398850"/>
                  <a:pt x="49161" y="412955"/>
                </a:cubicBezTo>
                <a:cubicBezTo>
                  <a:pt x="18000" y="459698"/>
                  <a:pt x="33233" y="431243"/>
                  <a:pt x="9832" y="501445"/>
                </a:cubicBezTo>
                <a:lnTo>
                  <a:pt x="0" y="530942"/>
                </a:lnTo>
                <a:cubicBezTo>
                  <a:pt x="10910" y="596402"/>
                  <a:pt x="9832" y="609872"/>
                  <a:pt x="9832" y="570271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546187" y="5279921"/>
            <a:ext cx="367" cy="552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116281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86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80917" y="5266358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411794" y="4758478"/>
            <a:ext cx="1529138" cy="5600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498300" y="4572000"/>
            <a:ext cx="406455" cy="196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4728334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87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</p:spTree>
    <p:extLst>
      <p:ext uri="{BB962C8B-B14F-4D97-AF65-F5344CB8AC3E}">
        <p14:creationId xmlns:p14="http://schemas.microsoft.com/office/powerpoint/2010/main" val="277789724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88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8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5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26770" y="466996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 flipV="1">
            <a:off x="4174765" y="4664942"/>
            <a:ext cx="353386" cy="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725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26770" y="466996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 flipV="1">
            <a:off x="4174765" y="4664942"/>
            <a:ext cx="353386" cy="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2448071" y="5314269"/>
            <a:ext cx="1048839" cy="39262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H="1" flipV="1">
            <a:off x="2428568" y="4825383"/>
            <a:ext cx="421972" cy="4792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04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90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26770" y="466996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 flipV="1">
            <a:off x="4174765" y="4664942"/>
            <a:ext cx="353386" cy="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710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365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1484671" y="2541229"/>
            <a:ext cx="95430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417243" y="2968886"/>
            <a:ext cx="525940" cy="2727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709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1484671" y="2541229"/>
            <a:ext cx="95430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417243" y="2968886"/>
            <a:ext cx="525940" cy="2727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7628140" y="2847130"/>
            <a:ext cx="1171731" cy="70830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just half-full,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so we need to coalesce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031550" y="3241667"/>
            <a:ext cx="622649" cy="836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953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94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62294" y="205185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490538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/>
        </p:nvGraphicFramePr>
        <p:xfrm>
          <a:off x="2031649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Line 7"/>
          <p:cNvSpPr>
            <a:spLocks noChangeShapeType="1"/>
          </p:cNvSpPr>
          <p:nvPr/>
        </p:nvSpPr>
        <p:spPr bwMode="auto">
          <a:xfrm flipH="1">
            <a:off x="2433838" y="20513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Line 7"/>
          <p:cNvSpPr>
            <a:spLocks noChangeShapeType="1"/>
          </p:cNvSpPr>
          <p:nvPr/>
        </p:nvSpPr>
        <p:spPr bwMode="auto">
          <a:xfrm flipH="1">
            <a:off x="2016228" y="20504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458412" y="174821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2007706" y="1757848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235427" y="1570535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Up Arrow 120"/>
          <p:cNvSpPr/>
          <p:nvPr/>
        </p:nvSpPr>
        <p:spPr>
          <a:xfrm rot="10800000">
            <a:off x="3050571" y="2504276"/>
            <a:ext cx="278155" cy="53518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ounded Rectangle 124"/>
          <p:cNvSpPr/>
          <p:nvPr/>
        </p:nvSpPr>
        <p:spPr>
          <a:xfrm>
            <a:off x="688412" y="2679240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nonleaf</a:t>
            </a:r>
            <a:r>
              <a:rPr lang="en-US" sz="1200" dirty="0">
                <a:solidFill>
                  <a:schemeClr val="tx1"/>
                </a:solidFill>
              </a:rPr>
              <a:t> coalescence</a:t>
            </a:r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6585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95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62294" y="205185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490538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/>
        </p:nvGraphicFramePr>
        <p:xfrm>
          <a:off x="2031649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Line 7"/>
          <p:cNvSpPr>
            <a:spLocks noChangeShapeType="1"/>
          </p:cNvSpPr>
          <p:nvPr/>
        </p:nvSpPr>
        <p:spPr bwMode="auto">
          <a:xfrm flipH="1">
            <a:off x="2433838" y="20513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Line 7"/>
          <p:cNvSpPr>
            <a:spLocks noChangeShapeType="1"/>
          </p:cNvSpPr>
          <p:nvPr/>
        </p:nvSpPr>
        <p:spPr bwMode="auto">
          <a:xfrm flipH="1">
            <a:off x="2016228" y="20504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458412" y="174821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2007706" y="1757848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235427" y="1570535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Up Arrow 120"/>
          <p:cNvSpPr/>
          <p:nvPr/>
        </p:nvSpPr>
        <p:spPr>
          <a:xfrm rot="10800000">
            <a:off x="3050571" y="2504276"/>
            <a:ext cx="278155" cy="53518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ounded Rectangle 124"/>
          <p:cNvSpPr/>
          <p:nvPr/>
        </p:nvSpPr>
        <p:spPr>
          <a:xfrm>
            <a:off x="688412" y="2679240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nonleaf</a:t>
            </a:r>
            <a:r>
              <a:rPr lang="en-US" sz="1200" dirty="0">
                <a:solidFill>
                  <a:schemeClr val="tx1"/>
                </a:solidFill>
              </a:rPr>
              <a:t> coalescence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430570" y="2891802"/>
            <a:ext cx="854831" cy="32650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new root</a:t>
            </a:r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3413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96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/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040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6560174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98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438150" y="1944914"/>
            <a:ext cx="6310993" cy="12337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17581" y="2238605"/>
            <a:ext cx="101983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</a:t>
            </a:r>
          </a:p>
          <a:p>
            <a:r>
              <a:rPr lang="en-US" sz="1800" dirty="0"/>
              <a:t>at a leaf</a:t>
            </a:r>
          </a:p>
        </p:txBody>
      </p:sp>
    </p:spTree>
    <p:extLst>
      <p:ext uri="{BB962C8B-B14F-4D97-AF65-F5344CB8AC3E}">
        <p14:creationId xmlns:p14="http://schemas.microsoft.com/office/powerpoint/2010/main" val="37609674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99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140096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100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219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101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2199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102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8" name="Straight Arrow Connector 17"/>
          <p:cNvCxnSpPr>
            <a:endCxn id="16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</p:spTree>
    <p:extLst>
      <p:ext uri="{BB962C8B-B14F-4D97-AF65-F5344CB8AC3E}">
        <p14:creationId xmlns:p14="http://schemas.microsoft.com/office/powerpoint/2010/main" val="345977135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103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8" name="Straight Arrow Connector 17"/>
          <p:cNvCxnSpPr>
            <a:endCxn id="16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435246" y="4926892"/>
            <a:ext cx="4936525" cy="3158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208354" y="5320591"/>
            <a:ext cx="160011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node </a:t>
            </a:r>
            <a:r>
              <a:rPr lang="en-US" altLang="en-US" sz="1400" kern="0" dirty="0">
                <a:cs typeface="Times New Roman" panose="02020603050405020304" pitchFamily="18" charset="0"/>
              </a:rPr>
              <a:t>coalescence</a:t>
            </a:r>
            <a:endParaRPr lang="en-US" sz="1400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6360193" y="5091991"/>
            <a:ext cx="648220" cy="2119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</p:spTree>
    <p:extLst>
      <p:ext uri="{BB962C8B-B14F-4D97-AF65-F5344CB8AC3E}">
        <p14:creationId xmlns:p14="http://schemas.microsoft.com/office/powerpoint/2010/main" val="30846763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</a:t>
            </a:r>
            <a:r>
              <a:rPr lang="en-US" alt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B+tree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104</a:t>
            </a:fld>
            <a:endParaRPr lang="en-US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7342278" y="2250177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8" name="Straight Arrow Connector 17"/>
          <p:cNvCxnSpPr>
            <a:endCxn id="16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435246" y="4926892"/>
            <a:ext cx="4936525" cy="3158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208354" y="5320591"/>
            <a:ext cx="160011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node </a:t>
            </a:r>
            <a:r>
              <a:rPr lang="en-US" altLang="en-US" sz="1400" kern="0" dirty="0">
                <a:cs typeface="Times New Roman" panose="02020603050405020304" pitchFamily="18" charset="0"/>
              </a:rPr>
              <a:t>coalescence</a:t>
            </a:r>
            <a:endParaRPr lang="en-US" sz="1400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6360193" y="5091991"/>
            <a:ext cx="648220" cy="2119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114652" y="5191711"/>
            <a:ext cx="3569700" cy="6210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820002" y="5716756"/>
            <a:ext cx="1783886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decide if a new root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684352" y="5592024"/>
            <a:ext cx="1135650" cy="18646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50598" y="3058433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</p:spTree>
    <p:extLst>
      <p:ext uri="{BB962C8B-B14F-4D97-AF65-F5344CB8AC3E}">
        <p14:creationId xmlns:p14="http://schemas.microsoft.com/office/powerpoint/2010/main" val="6206405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105</a:t>
            </a:fld>
            <a:endParaRPr lang="en-US" altLang="en-US" sz="1400"/>
          </a:p>
        </p:txBody>
      </p:sp>
      <p:sp>
        <p:nvSpPr>
          <p:cNvPr id="2" name="Rounded Rectangle 1"/>
          <p:cNvSpPr/>
          <p:nvPr/>
        </p:nvSpPr>
        <p:spPr>
          <a:xfrm>
            <a:off x="685800" y="2525486"/>
            <a:ext cx="5671457" cy="63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143001" y="5119007"/>
            <a:ext cx="5410200" cy="12237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85606" y="3691350"/>
            <a:ext cx="1782860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report if </a:t>
            </a:r>
            <a:r>
              <a:rPr 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1600" dirty="0"/>
              <a:t> is </a:t>
            </a:r>
          </a:p>
          <a:p>
            <a:r>
              <a:rPr lang="en-US" sz="1600" dirty="0"/>
              <a:t>less than half-full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357257" y="4276125"/>
            <a:ext cx="328350" cy="8712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357257" y="3164114"/>
            <a:ext cx="328349" cy="5325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3525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key-pointer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20463067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8258"/>
          </a:xfrm>
        </p:spPr>
        <p:txBody>
          <a:bodyPr/>
          <a:lstStyle/>
          <a:p>
            <a:pPr algn="l"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deletions in practice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435100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Often, coalescing is 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not</a:t>
            </a:r>
            <a:r>
              <a:rPr lang="en-US" altLang="en-US" dirty="0">
                <a:cs typeface="Times New Roman" panose="02020603050405020304" pitchFamily="18" charset="0"/>
              </a:rPr>
              <a:t> implemented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3200" dirty="0">
                <a:cs typeface="Times New Roman" panose="02020603050405020304" pitchFamily="18" charset="0"/>
              </a:rPr>
              <a:t>	Too hard and not worth it!</a:t>
            </a:r>
          </a:p>
        </p:txBody>
      </p:sp>
      <p:sp>
        <p:nvSpPr>
          <p:cNvPr id="1402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ABF952-0738-4020-A2FC-96E1337D540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4325909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33020</TotalTime>
  <Words>14131</Words>
  <Application>Microsoft Office PowerPoint</Application>
  <PresentationFormat>On-screen Show (4:3)</PresentationFormat>
  <Paragraphs>1857</Paragraphs>
  <Slides>107</Slides>
  <Notes>106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13" baseType="lpstr">
      <vt:lpstr>宋体</vt:lpstr>
      <vt:lpstr>Symbol</vt:lpstr>
      <vt:lpstr>Tahoma</vt:lpstr>
      <vt:lpstr>Times New Roman</vt:lpstr>
      <vt:lpstr>Wingdings</vt:lpstr>
      <vt:lpstr>Default Design</vt:lpstr>
      <vt:lpstr>PowerPoint Presentation</vt:lpstr>
      <vt:lpstr>The Main Purpose of Index Structures</vt:lpstr>
      <vt:lpstr>B+tree rules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Delete in B+tree</vt:lpstr>
      <vt:lpstr>Delete in B+tree</vt:lpstr>
      <vt:lpstr>Delete in B+tree</vt:lpstr>
      <vt:lpstr>Delete in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Delete in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Delete in B+tree</vt:lpstr>
      <vt:lpstr>Delete in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B+tree deletions in practice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345</cp:revision>
  <cp:lastPrinted>2000-01-10T02:52:33Z</cp:lastPrinted>
  <dcterms:created xsi:type="dcterms:W3CDTF">1999-07-13T19:55:20Z</dcterms:created>
  <dcterms:modified xsi:type="dcterms:W3CDTF">2024-03-25T14:56:10Z</dcterms:modified>
</cp:coreProperties>
</file>