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handoutMasterIdLst>
    <p:handoutMasterId r:id="rId67"/>
  </p:handoutMasterIdLst>
  <p:sldIdLst>
    <p:sldId id="293" r:id="rId2"/>
    <p:sldId id="731" r:id="rId3"/>
    <p:sldId id="740" r:id="rId4"/>
    <p:sldId id="746" r:id="rId5"/>
    <p:sldId id="747" r:id="rId6"/>
    <p:sldId id="748" r:id="rId7"/>
    <p:sldId id="749" r:id="rId8"/>
    <p:sldId id="750" r:id="rId9"/>
    <p:sldId id="751" r:id="rId10"/>
    <p:sldId id="752" r:id="rId11"/>
    <p:sldId id="753" r:id="rId12"/>
    <p:sldId id="754" r:id="rId13"/>
    <p:sldId id="755" r:id="rId14"/>
    <p:sldId id="756" r:id="rId15"/>
    <p:sldId id="757" r:id="rId16"/>
    <p:sldId id="758" r:id="rId17"/>
    <p:sldId id="759" r:id="rId18"/>
    <p:sldId id="760" r:id="rId19"/>
    <p:sldId id="761" r:id="rId20"/>
    <p:sldId id="762" r:id="rId21"/>
    <p:sldId id="763" r:id="rId22"/>
    <p:sldId id="764" r:id="rId23"/>
    <p:sldId id="765" r:id="rId24"/>
    <p:sldId id="766" r:id="rId25"/>
    <p:sldId id="767" r:id="rId26"/>
    <p:sldId id="768" r:id="rId27"/>
    <p:sldId id="769" r:id="rId28"/>
    <p:sldId id="815" r:id="rId29"/>
    <p:sldId id="816" r:id="rId30"/>
    <p:sldId id="770" r:id="rId31"/>
    <p:sldId id="771" r:id="rId32"/>
    <p:sldId id="772" r:id="rId33"/>
    <p:sldId id="773" r:id="rId34"/>
    <p:sldId id="774" r:id="rId35"/>
    <p:sldId id="775" r:id="rId36"/>
    <p:sldId id="776" r:id="rId37"/>
    <p:sldId id="777" r:id="rId38"/>
    <p:sldId id="778" r:id="rId39"/>
    <p:sldId id="779" r:id="rId40"/>
    <p:sldId id="780" r:id="rId41"/>
    <p:sldId id="781" r:id="rId42"/>
    <p:sldId id="782" r:id="rId43"/>
    <p:sldId id="783" r:id="rId44"/>
    <p:sldId id="784" r:id="rId45"/>
    <p:sldId id="785" r:id="rId46"/>
    <p:sldId id="786" r:id="rId47"/>
    <p:sldId id="787" r:id="rId48"/>
    <p:sldId id="788" r:id="rId49"/>
    <p:sldId id="789" r:id="rId50"/>
    <p:sldId id="790" r:id="rId51"/>
    <p:sldId id="791" r:id="rId52"/>
    <p:sldId id="792" r:id="rId53"/>
    <p:sldId id="793" r:id="rId54"/>
    <p:sldId id="794" r:id="rId55"/>
    <p:sldId id="795" r:id="rId56"/>
    <p:sldId id="796" r:id="rId57"/>
    <p:sldId id="797" r:id="rId58"/>
    <p:sldId id="798" r:id="rId59"/>
    <p:sldId id="799" r:id="rId60"/>
    <p:sldId id="800" r:id="rId61"/>
    <p:sldId id="801" r:id="rId62"/>
    <p:sldId id="932" r:id="rId63"/>
    <p:sldId id="931" r:id="rId64"/>
    <p:sldId id="933" r:id="rId6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99FF33"/>
    <a:srgbClr val="CCFFCC"/>
    <a:srgbClr val="99CC00"/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969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4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246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4C17503D-A3C0-44B0-8F25-29444E6E67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161377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FA9DC880-278E-4FDE-B2CC-72B16954AF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69777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4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54126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072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438652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21954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891423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726462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532323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321276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20924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489921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9453537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891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1994719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891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574965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6640481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9851157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236711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3210157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2619631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7059385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5745559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1620431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3816856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3673095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4397828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989723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6299218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338790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4385238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4177594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1665783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5161975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6300809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101925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013934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909624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5558792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927954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4762219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95755551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12361164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1421073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09217624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6142922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34119080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82063601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71094869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78077138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21777322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34325135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4156481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32892076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5444732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77240795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4812026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6554886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49412767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24412807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83750503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85491794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78348049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280171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85716690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1423243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113279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3BF2DD-EE97-49D5-A73B-0FFE781136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8426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87C1C-B72A-4206-9B8B-736D79BF35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5307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ACBF0-7155-47B8-9A59-0E5B22A994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6441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BFB24F-B4D4-4C7A-9F31-EEE14D3CC1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3796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4CD20-59EF-4E1D-B629-946483E5C8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951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EDFEA3-CC28-48AF-9B26-156581B0A4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8017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E87DBC-1CAB-4607-AA18-30E893ECB6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4829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B86AB-C08C-491A-8BD6-E86AC2E1E9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7072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D3DDE-3E05-490B-9682-52EBCA652D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1089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8720E-BC89-46FF-8202-5A450F3046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8826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281A7-9A30-4E3A-9DD4-E981547150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5764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5BFBD335-77A7-493D-9AF3-6794AAC654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49.xml"/><Relationship Id="rId16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50.xml"/><Relationship Id="rId16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51.xml"/><Relationship Id="rId16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52.xml"/><Relationship Id="rId16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53.xml"/><Relationship Id="rId16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notesSlide" Target="../notesSlides/notesSlide54.xml"/><Relationship Id="rId16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55125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25: </a:t>
            </a:r>
            <a:r>
              <a:rPr lang="en-US" altLang="zh-CN" sz="1400" dirty="0" err="1">
                <a:ea typeface="宋体" panose="02010600030101010101" pitchFamily="2" charset="-122"/>
              </a:rPr>
              <a:t>B+trees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3900"/>
          </a:xfrm>
        </p:spPr>
        <p:txBody>
          <a:bodyPr/>
          <a:lstStyle/>
          <a:p>
            <a:pPr algn="l" eaLnBrk="1" hangingPunct="1"/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Main Purpose of Index Structures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25" y="1552575"/>
            <a:ext cx="7772400" cy="45529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Speedup the search process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sp>
        <p:nvSpPr>
          <p:cNvPr id="1331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3FB870-7896-4BCB-B53C-A84815605D9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13317" name="Pentagon 6"/>
          <p:cNvSpPr>
            <a:spLocks noChangeArrowheads="1"/>
          </p:cNvSpPr>
          <p:nvPr/>
        </p:nvSpPr>
        <p:spPr bwMode="auto">
          <a:xfrm>
            <a:off x="3409950" y="3057525"/>
            <a:ext cx="819150" cy="1009650"/>
          </a:xfrm>
          <a:prstGeom prst="homePlat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index</a:t>
            </a:r>
          </a:p>
        </p:txBody>
      </p:sp>
      <p:cxnSp>
        <p:nvCxnSpPr>
          <p:cNvPr id="13318" name="Straight Arrow Connector 8"/>
          <p:cNvCxnSpPr>
            <a:cxnSpLocks noChangeShapeType="1"/>
          </p:cNvCxnSpPr>
          <p:nvPr/>
        </p:nvCxnSpPr>
        <p:spPr bwMode="auto">
          <a:xfrm>
            <a:off x="2981325" y="3600450"/>
            <a:ext cx="428625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9" name="TextBox 9"/>
          <p:cNvSpPr txBox="1">
            <a:spLocks noChangeArrowheads="1"/>
          </p:cNvSpPr>
          <p:nvPr/>
        </p:nvSpPr>
        <p:spPr bwMode="auto">
          <a:xfrm>
            <a:off x="1997589" y="3381375"/>
            <a:ext cx="9957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σ</a:t>
            </a:r>
            <a:r>
              <a:rPr lang="en-US" altLang="en-US" sz="2000" i="1" baseline="-25000" dirty="0"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en-US" sz="2000" baseline="-25000" dirty="0">
                <a:ea typeface="Tahoma" panose="020B0604030504040204" pitchFamily="34" charset="0"/>
                <a:cs typeface="Tahoma" panose="020B0604030504040204" pitchFamily="34" charset="0"/>
              </a:rPr>
              <a:t>=6</a:t>
            </a: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(R)</a:t>
            </a:r>
          </a:p>
        </p:txBody>
      </p:sp>
      <p:sp>
        <p:nvSpPr>
          <p:cNvPr id="13320" name="Rectangle 10"/>
          <p:cNvSpPr>
            <a:spLocks noChangeArrowheads="1"/>
          </p:cNvSpPr>
          <p:nvPr/>
        </p:nvSpPr>
        <p:spPr bwMode="auto">
          <a:xfrm>
            <a:off x="5257800" y="2324100"/>
            <a:ext cx="1276350" cy="25431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blocks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containing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the desired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tuples</a:t>
            </a:r>
          </a:p>
        </p:txBody>
      </p:sp>
      <p:cxnSp>
        <p:nvCxnSpPr>
          <p:cNvPr id="13321" name="Straight Arrow Connector 12"/>
          <p:cNvCxnSpPr>
            <a:cxnSpLocks noChangeShapeType="1"/>
            <a:stCxn id="13317" idx="3"/>
          </p:cNvCxnSpPr>
          <p:nvPr/>
        </p:nvCxnSpPr>
        <p:spPr bwMode="auto">
          <a:xfrm flipV="1">
            <a:off x="4229100" y="3552825"/>
            <a:ext cx="1019175" cy="95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2" name="TextBox 13"/>
          <p:cNvSpPr txBox="1">
            <a:spLocks noChangeArrowheads="1"/>
          </p:cNvSpPr>
          <p:nvPr/>
        </p:nvSpPr>
        <p:spPr bwMode="auto">
          <a:xfrm>
            <a:off x="4159702" y="2943225"/>
            <a:ext cx="11278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ea typeface="Tahoma" panose="020B0604030504040204" pitchFamily="34" charset="0"/>
                <a:cs typeface="Tahoma" panose="020B0604030504040204" pitchFamily="34" charset="0"/>
              </a:rPr>
              <a:t>quickly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ea typeface="Tahoma" panose="020B0604030504040204" pitchFamily="34" charset="0"/>
                <a:cs typeface="Tahoma" panose="020B0604030504040204" pitchFamily="34" charset="0"/>
              </a:rPr>
              <a:t>figure out </a:t>
            </a:r>
          </a:p>
        </p:txBody>
      </p:sp>
      <p:sp>
        <p:nvSpPr>
          <p:cNvPr id="13323" name="TextBox 14"/>
          <p:cNvSpPr txBox="1">
            <a:spLocks noChangeArrowheads="1"/>
          </p:cNvSpPr>
          <p:nvPr/>
        </p:nvSpPr>
        <p:spPr bwMode="auto">
          <a:xfrm>
            <a:off x="5494808" y="4819650"/>
            <a:ext cx="8547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Tahoma" panose="020B0604030504040204" pitchFamily="34" charset="0"/>
                <a:cs typeface="Tahoma" panose="020B0604030504040204" pitchFamily="34" charset="0"/>
              </a:rPr>
              <a:t>disks</a:t>
            </a:r>
          </a:p>
        </p:txBody>
      </p:sp>
      <p:sp>
        <p:nvSpPr>
          <p:cNvPr id="13324" name="Freeform 26"/>
          <p:cNvSpPr>
            <a:spLocks/>
          </p:cNvSpPr>
          <p:nvPr/>
        </p:nvSpPr>
        <p:spPr bwMode="auto">
          <a:xfrm>
            <a:off x="2638425" y="3790950"/>
            <a:ext cx="2562225" cy="704850"/>
          </a:xfrm>
          <a:custGeom>
            <a:avLst/>
            <a:gdLst>
              <a:gd name="T0" fmla="*/ 0 w 2562225"/>
              <a:gd name="T1" fmla="*/ 0 h 992187"/>
              <a:gd name="T2" fmla="*/ 590550 w 2562225"/>
              <a:gd name="T3" fmla="*/ 20379 h 992187"/>
              <a:gd name="T4" fmla="*/ 2562225 w 2562225"/>
              <a:gd name="T5" fmla="*/ 16171 h 992187"/>
              <a:gd name="T6" fmla="*/ 0 60000 65536"/>
              <a:gd name="T7" fmla="*/ 0 60000 65536"/>
              <a:gd name="T8" fmla="*/ 0 60000 65536"/>
              <a:gd name="T9" fmla="*/ 0 w 2562225"/>
              <a:gd name="T10" fmla="*/ 0 h 992187"/>
              <a:gd name="T11" fmla="*/ 2562225 w 2562225"/>
              <a:gd name="T12" fmla="*/ 992187 h 9921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62225" h="992187">
                <a:moveTo>
                  <a:pt x="0" y="0"/>
                </a:moveTo>
                <a:cubicBezTo>
                  <a:pt x="81756" y="380206"/>
                  <a:pt x="163513" y="760413"/>
                  <a:pt x="590550" y="876300"/>
                </a:cubicBezTo>
                <a:cubicBezTo>
                  <a:pt x="1017587" y="992187"/>
                  <a:pt x="1789906" y="843756"/>
                  <a:pt x="2562225" y="695325"/>
                </a:cubicBez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3325" name="Straight Arrow Connector 28"/>
          <p:cNvCxnSpPr>
            <a:cxnSpLocks noChangeShapeType="1"/>
          </p:cNvCxnSpPr>
          <p:nvPr/>
        </p:nvCxnSpPr>
        <p:spPr bwMode="auto">
          <a:xfrm flipV="1">
            <a:off x="5057775" y="4268788"/>
            <a:ext cx="200025" cy="36512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6" name="TextBox 29"/>
          <p:cNvSpPr txBox="1">
            <a:spLocks noChangeArrowheads="1"/>
          </p:cNvSpPr>
          <p:nvPr/>
        </p:nvSpPr>
        <p:spPr bwMode="auto">
          <a:xfrm>
            <a:off x="2828925" y="4467225"/>
            <a:ext cx="1704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otherwise have 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scan the entire R</a:t>
            </a:r>
          </a:p>
        </p:txBody>
      </p:sp>
      <p:sp>
        <p:nvSpPr>
          <p:cNvPr id="13327" name="TextBox 32"/>
          <p:cNvSpPr txBox="1">
            <a:spLocks noChangeArrowheads="1"/>
          </p:cNvSpPr>
          <p:nvPr/>
        </p:nvSpPr>
        <p:spPr bwMode="auto">
          <a:xfrm>
            <a:off x="527350" y="5600700"/>
            <a:ext cx="7114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Tahoma" panose="020B0604030504040204" pitchFamily="34" charset="0"/>
                <a:cs typeface="Tahoma" panose="020B0604030504040204" pitchFamily="34" charset="0"/>
              </a:rPr>
              <a:t>also need to handle dynamic changes of R</a:t>
            </a:r>
          </a:p>
        </p:txBody>
      </p:sp>
    </p:spTree>
    <p:extLst>
      <p:ext uri="{BB962C8B-B14F-4D97-AF65-F5344CB8AC3E}">
        <p14:creationId xmlns:p14="http://schemas.microsoft.com/office/powerpoint/2010/main" val="3830719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0942"/>
            <a:ext cx="7772400" cy="560439"/>
          </a:xfrm>
        </p:spPr>
        <p:txBody>
          <a:bodyPr/>
          <a:lstStyle/>
          <a:p>
            <a:pPr eaLnBrk="1" hangingPunct="1"/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r>
              <a:rPr lang="en-US" altLang="en-US" dirty="0">
                <a:latin typeface="+mn-lt"/>
                <a:cs typeface="Times New Roman" panose="02020603050405020304" pitchFamily="18" charset="0"/>
              </a:rPr>
              <a:t> rules</a:t>
            </a:r>
            <a:endParaRPr lang="en-US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524010"/>
            <a:ext cx="7772400" cy="2119403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00B0F0"/>
                </a:solidFill>
                <a:cs typeface="Times New Roman" panose="02020603050405020304" pitchFamily="18" charset="0"/>
              </a:rPr>
              <a:t>Rule 1.</a:t>
            </a:r>
            <a:r>
              <a:rPr lang="en-US" altLang="en-US" sz="2400" dirty="0">
                <a:cs typeface="Times New Roman" panose="02020603050405020304" pitchFamily="18" charset="0"/>
              </a:rPr>
              <a:t> All leaves are at same lowest level 	(balanced tree)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00B0F0"/>
                </a:solidFill>
                <a:cs typeface="Times New Roman" panose="02020603050405020304" pitchFamily="18" charset="0"/>
              </a:rPr>
              <a:t>Rule 2.</a:t>
            </a:r>
            <a:r>
              <a:rPr lang="en-US" altLang="en-US" sz="2400" dirty="0">
                <a:cs typeface="Times New Roman" panose="02020603050405020304" pitchFamily="18" charset="0"/>
              </a:rPr>
              <a:t> Pointers in leaves point to records except for “sequence pointer”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00B0F0"/>
                </a:solidFill>
                <a:cs typeface="Times New Roman" panose="02020603050405020304" pitchFamily="18" charset="0"/>
              </a:rPr>
              <a:t>Rule 3.</a:t>
            </a:r>
            <a:r>
              <a:rPr lang="en-US" altLang="en-US" sz="2400" dirty="0">
                <a:cs typeface="Times New Roman" panose="02020603050405020304" pitchFamily="18" charset="0"/>
              </a:rPr>
              <a:t> Number of keys/pointers in nodes:</a:t>
            </a:r>
          </a:p>
        </p:txBody>
      </p:sp>
      <p:sp>
        <p:nvSpPr>
          <p:cNvPr id="2970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B41530-5E3C-4D96-B771-80E078ED2A5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967720"/>
              </p:ext>
            </p:extLst>
          </p:nvPr>
        </p:nvGraphicFramePr>
        <p:xfrm>
          <a:off x="1545182" y="4815771"/>
          <a:ext cx="5884279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7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57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9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47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8699"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Max. #</a:t>
                      </a:r>
                    </a:p>
                    <a:p>
                      <a:pPr algn="ctr"/>
                      <a:r>
                        <a:rPr lang="en-US" sz="1600" b="0" dirty="0"/>
                        <a:t>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Max. # keys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Min. #</a:t>
                      </a:r>
                    </a:p>
                    <a:p>
                      <a:pPr algn="ctr"/>
                      <a:r>
                        <a:rPr lang="en-US" sz="1600" b="0" dirty="0"/>
                        <a:t>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Min. #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keys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8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Non-leaf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ym typeface="Symbol" panose="05050102010706020507" pitchFamily="18" charset="2"/>
                        </a:rPr>
                        <a:t>(n+1)/2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ym typeface="Symbol" panose="05050102010706020507" pitchFamily="18" charset="2"/>
                        </a:rPr>
                        <a:t>(n+1)/21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8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ym typeface="Symbol" panose="05050102010706020507" pitchFamily="18" charset="2"/>
                        </a:rPr>
                        <a:t>(n+1)/2+1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ym typeface="Symbol" panose="05050102010706020507" pitchFamily="18" charset="2"/>
                        </a:rPr>
                        <a:t>(n+1)/2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8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Root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3">
            <a:extLst>
              <a:ext uri="{FF2B5EF4-FFF2-40B4-BE49-F238E27FC236}">
                <a16:creationId xmlns:a16="http://schemas.microsoft.com/office/drawing/2014/main" id="{C6459BE5-7A40-4241-B14C-CB6C8ACAB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59440"/>
            <a:ext cx="7772400" cy="46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cs typeface="Times New Roman" panose="02020603050405020304" pitchFamily="18" charset="0"/>
              </a:rPr>
              <a:t>B+tree</a:t>
            </a:r>
            <a:r>
              <a:rPr lang="en-US" altLang="en-US" sz="2400" dirty="0">
                <a:cs typeface="Times New Roman" panose="02020603050405020304" pitchFamily="18" charset="0"/>
              </a:rPr>
              <a:t> node of </a:t>
            </a:r>
            <a:r>
              <a:rPr lang="en-US" altLang="en-US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order n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kern="0" dirty="0">
                <a:cs typeface="Times New Roman" panose="02020603050405020304" pitchFamily="18" charset="0"/>
              </a:rPr>
              <a:t>	</a:t>
            </a:r>
          </a:p>
        </p:txBody>
      </p:sp>
      <p:grpSp>
        <p:nvGrpSpPr>
          <p:cNvPr id="7" name="Group 29">
            <a:extLst>
              <a:ext uri="{FF2B5EF4-FFF2-40B4-BE49-F238E27FC236}">
                <a16:creationId xmlns:a16="http://schemas.microsoft.com/office/drawing/2014/main" id="{57271B02-0A65-49FB-BA83-87A56BA09ED1}"/>
              </a:ext>
            </a:extLst>
          </p:cNvPr>
          <p:cNvGrpSpPr>
            <a:grpSpLocks/>
          </p:cNvGrpSpPr>
          <p:nvPr/>
        </p:nvGrpSpPr>
        <p:grpSpPr bwMode="auto">
          <a:xfrm>
            <a:off x="1057318" y="1739918"/>
            <a:ext cx="4236787" cy="384795"/>
            <a:chOff x="3701143" y="4540724"/>
            <a:chExt cx="4511227" cy="568305"/>
          </a:xfrm>
        </p:grpSpPr>
        <p:sp>
          <p:nvSpPr>
            <p:cNvPr id="8" name="Rectangle 4">
              <a:extLst>
                <a:ext uri="{FF2B5EF4-FFF2-40B4-BE49-F238E27FC236}">
                  <a16:creationId xmlns:a16="http://schemas.microsoft.com/office/drawing/2014/main" id="{FD98CE71-2632-4CC2-94BF-F5710F9346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1143" y="4586514"/>
              <a:ext cx="4455886" cy="52251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+mn-lt"/>
              </a:endParaRPr>
            </a:p>
          </p:txBody>
        </p:sp>
        <p:cxnSp>
          <p:nvCxnSpPr>
            <p:cNvPr id="9" name="Straight Connector 12">
              <a:extLst>
                <a:ext uri="{FF2B5EF4-FFF2-40B4-BE49-F238E27FC236}">
                  <a16:creationId xmlns:a16="http://schemas.microsoft.com/office/drawing/2014/main" id="{6995A527-2E2F-407F-8FAD-11EA1B50D27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3898774" y="4855028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Connector 13">
              <a:extLst>
                <a:ext uri="{FF2B5EF4-FFF2-40B4-BE49-F238E27FC236}">
                  <a16:creationId xmlns:a16="http://schemas.microsoft.com/office/drawing/2014/main" id="{32A7CB77-A9F0-4346-8948-49FD2226AC1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4328055" y="4847772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Connector 14">
              <a:extLst>
                <a:ext uri="{FF2B5EF4-FFF2-40B4-BE49-F238E27FC236}">
                  <a16:creationId xmlns:a16="http://schemas.microsoft.com/office/drawing/2014/main" id="{81135303-62E4-47FB-BCF1-C6F9ED54A87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4784437" y="4840513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Straight Connector 15">
              <a:extLst>
                <a:ext uri="{FF2B5EF4-FFF2-40B4-BE49-F238E27FC236}">
                  <a16:creationId xmlns:a16="http://schemas.microsoft.com/office/drawing/2014/main" id="{02ED24D3-ADC5-4CF4-9B0B-D4ACD2303CB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229657" y="4847774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Straight Connector 16">
              <a:extLst>
                <a:ext uri="{FF2B5EF4-FFF2-40B4-BE49-F238E27FC236}">
                  <a16:creationId xmlns:a16="http://schemas.microsoft.com/office/drawing/2014/main" id="{073898C4-FB1B-4BB5-AE8C-60F33E97F20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692890" y="4840513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Connector 17">
              <a:extLst>
                <a:ext uri="{FF2B5EF4-FFF2-40B4-BE49-F238E27FC236}">
                  <a16:creationId xmlns:a16="http://schemas.microsoft.com/office/drawing/2014/main" id="{D599D476-9C72-4B86-B551-13EC169DAC7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7011684" y="4847772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TextBox 20">
              <a:extLst>
                <a:ext uri="{FF2B5EF4-FFF2-40B4-BE49-F238E27FC236}">
                  <a16:creationId xmlns:a16="http://schemas.microsoft.com/office/drawing/2014/main" id="{89C9D94F-D183-4FC0-8578-F35D1E7CC2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6583" y="4571218"/>
              <a:ext cx="585787" cy="418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1600" i="1" baseline="-25000" dirty="0">
                  <a:latin typeface="+mn-lt"/>
                  <a:cs typeface="Times New Roman" panose="02020603050405020304" pitchFamily="18" charset="0"/>
                </a:rPr>
                <a:t>n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+1</a:t>
              </a:r>
            </a:p>
          </p:txBody>
        </p:sp>
        <p:sp>
          <p:nvSpPr>
            <p:cNvPr id="16" name="TextBox 21">
              <a:extLst>
                <a:ext uri="{FF2B5EF4-FFF2-40B4-BE49-F238E27FC236}">
                  <a16:creationId xmlns:a16="http://schemas.microsoft.com/office/drawing/2014/main" id="{7FF74DC7-6C73-4D98-B560-CBD09A5669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85692" y="4593772"/>
              <a:ext cx="387793" cy="418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 err="1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1600" i="1" baseline="-25000" dirty="0" err="1">
                  <a:latin typeface="+mn-lt"/>
                  <a:cs typeface="Times New Roman" panose="02020603050405020304" pitchFamily="18" charset="0"/>
                </a:rPr>
                <a:t>n</a:t>
              </a:r>
              <a:endParaRPr lang="en-US" altLang="en-US" sz="1600" i="1" baseline="-25000" dirty="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22">
              <a:extLst>
                <a:ext uri="{FF2B5EF4-FFF2-40B4-BE49-F238E27FC236}">
                  <a16:creationId xmlns:a16="http://schemas.microsoft.com/office/drawing/2014/main" id="{C8C368AE-8A5C-4159-B020-B2F82DFF7A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5692" y="4638042"/>
              <a:ext cx="386088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8" name="TextBox 23">
              <a:extLst>
                <a:ext uri="{FF2B5EF4-FFF2-40B4-BE49-F238E27FC236}">
                  <a16:creationId xmlns:a16="http://schemas.microsoft.com/office/drawing/2014/main" id="{4EA7BBCB-74EC-4208-9662-0ABEFD8394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2791" y="4606014"/>
              <a:ext cx="398034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352517F8-F71C-455A-A3C4-3615A4FC46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0782" y="4627585"/>
              <a:ext cx="386088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0" name="TextBox 25">
              <a:extLst>
                <a:ext uri="{FF2B5EF4-FFF2-40B4-BE49-F238E27FC236}">
                  <a16:creationId xmlns:a16="http://schemas.microsoft.com/office/drawing/2014/main" id="{A9B7292A-0A15-4677-891E-F7CFB740AF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1036" y="4593772"/>
              <a:ext cx="398034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1</a:t>
              </a: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7CB9ACA7-04D8-4E7F-82FF-C31EA7A054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7419485" y="4840515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" name="TextBox 27">
              <a:extLst>
                <a:ext uri="{FF2B5EF4-FFF2-40B4-BE49-F238E27FC236}">
                  <a16:creationId xmlns:a16="http://schemas.microsoft.com/office/drawing/2014/main" id="{52A9EF78-1B30-4B37-B5E0-882D8FD604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3379" y="4601028"/>
              <a:ext cx="398034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3" name="TextBox 28">
              <a:extLst>
                <a:ext uri="{FF2B5EF4-FFF2-40B4-BE49-F238E27FC236}">
                  <a16:creationId xmlns:a16="http://schemas.microsoft.com/office/drawing/2014/main" id="{D4A9B1A6-D903-48E2-B0CE-F698AD836F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5134" y="4540724"/>
              <a:ext cx="555064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+mn-lt"/>
                </a:rPr>
                <a:t>……</a:t>
              </a: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3C7374C-DB47-47B9-B721-C21D57316F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474899"/>
              </p:ext>
            </p:extLst>
          </p:nvPr>
        </p:nvGraphicFramePr>
        <p:xfrm>
          <a:off x="5996183" y="1691003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46" name="Group 45">
            <a:extLst>
              <a:ext uri="{FF2B5EF4-FFF2-40B4-BE49-F238E27FC236}">
                <a16:creationId xmlns:a16="http://schemas.microsoft.com/office/drawing/2014/main" id="{AE752CD8-556A-460E-B142-4A391244AA8D}"/>
              </a:ext>
            </a:extLst>
          </p:cNvPr>
          <p:cNvGrpSpPr/>
          <p:nvPr/>
        </p:nvGrpSpPr>
        <p:grpSpPr>
          <a:xfrm>
            <a:off x="5781617" y="1925273"/>
            <a:ext cx="2747000" cy="430733"/>
            <a:chOff x="5781617" y="1925273"/>
            <a:chExt cx="2747000" cy="430733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535BB2FD-4808-4BD9-8524-65D974A9FA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0757FB2-655D-4DDB-9E42-4D019DC76C9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630AC87D-D717-4381-82A2-3D19E33E76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83E0CC01-467B-4D8C-AFD7-D66C0E3B0B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1FFEBFC-90A8-4F8D-98C6-28C343C1E05F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E1F5ED5-D68C-4720-AE18-F9771530194A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77D3E2C-AE56-48FC-812E-33AE800D189E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10F3CE6-31EE-4662-91BC-22EC6E2EDBB0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1EB01F3-757F-42EA-95B4-F3A641DDFDF0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975B25EE-B5D9-426D-96C4-21F32D17D41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51" name="Straight Connector 16">
            <a:extLst>
              <a:ext uri="{FF2B5EF4-FFF2-40B4-BE49-F238E27FC236}">
                <a16:creationId xmlns:a16="http://schemas.microsoft.com/office/drawing/2014/main" id="{8AA1F0D5-288D-4C96-891B-BF4DF892EA9D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850037" y="1960451"/>
            <a:ext cx="3439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" name="TextBox 20">
            <a:extLst>
              <a:ext uri="{FF2B5EF4-FFF2-40B4-BE49-F238E27FC236}">
                <a16:creationId xmlns:a16="http://schemas.microsoft.com/office/drawing/2014/main" id="{5767A5CF-4F26-442D-8F32-920E77BA0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6000" y="1746875"/>
            <a:ext cx="3754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 err="1">
                <a:latin typeface="+mn-lt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+mn-lt"/>
                <a:cs typeface="Times New Roman" panose="02020603050405020304" pitchFamily="18" charset="0"/>
              </a:rPr>
              <a:t>n</a:t>
            </a:r>
            <a:endParaRPr lang="en-US" altLang="en-US" sz="1600" baseline="-25000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526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69925" y="383458"/>
            <a:ext cx="7772400" cy="61595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+mn-lt"/>
                <a:cs typeface="Times New Roman" panose="02020603050405020304" pitchFamily="18" charset="0"/>
              </a:rPr>
              <a:t>Search in a </a:t>
            </a:r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66658"/>
            <a:ext cx="7772400" cy="1822348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rabicPeriod"/>
            </a:pPr>
            <a:r>
              <a:rPr lang="en-US" altLang="en-US" sz="2800" dirty="0">
                <a:cs typeface="Times New Roman" panose="02020603050405020304" pitchFamily="18" charset="0"/>
              </a:rPr>
              <a:t>Start from the root</a:t>
            </a:r>
          </a:p>
          <a:p>
            <a:pPr marL="514350" indent="-514350" eaLnBrk="1" hangingPunct="1"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dirty="0">
                <a:cs typeface="Times New Roman" panose="02020603050405020304" pitchFamily="18" charset="0"/>
              </a:rPr>
              <a:t>Search in a leaf block</a:t>
            </a:r>
          </a:p>
          <a:p>
            <a:pPr marL="514350" indent="-514350" eaLnBrk="1" hangingPunct="1"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dirty="0">
                <a:cs typeface="Times New Roman" panose="02020603050405020304" pitchFamily="18" charset="0"/>
              </a:rPr>
              <a:t>May not have to go to the data file</a:t>
            </a:r>
            <a:r>
              <a:rPr lang="en-US" altLang="en-US" dirty="0"/>
              <a:t>		</a:t>
            </a: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371702" y="2961968"/>
            <a:ext cx="6368845" cy="328643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Search(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 eaLnBrk="1" hangingPunct="1">
              <a:buFontTx/>
              <a:buNone/>
            </a:pPr>
            <a:endParaRPr lang="en-US" altLang="en-US" sz="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0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0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endParaRPr lang="en-US" altLang="en-US" sz="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0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400" kern="0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785296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70127" y="542131"/>
            <a:ext cx="4121329" cy="61595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66" name="TextBox 65"/>
          <p:cNvSpPr txBox="1"/>
          <p:nvPr/>
        </p:nvSpPr>
        <p:spPr>
          <a:xfrm>
            <a:off x="2040674" y="1973530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088524" y="146588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469A72-41E9-4D7A-83ED-C7D68D3C29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093926"/>
              </p:ext>
            </p:extLst>
          </p:nvPr>
        </p:nvGraphicFramePr>
        <p:xfrm>
          <a:off x="1498880" y="1290345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70AB7F86-E08D-4D62-B3C9-3C8E9AAC53EF}"/>
              </a:ext>
            </a:extLst>
          </p:cNvPr>
          <p:cNvGrpSpPr/>
          <p:nvPr/>
        </p:nvGrpSpPr>
        <p:grpSpPr>
          <a:xfrm>
            <a:off x="1280377" y="1522594"/>
            <a:ext cx="2747000" cy="430733"/>
            <a:chOff x="5781617" y="1925273"/>
            <a:chExt cx="2747000" cy="430733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A4D1FFE-953E-4D0A-BBD4-C928B9FAC1B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6742924D-99CA-46D9-BF94-57C93765163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AEFC5C1-D543-466E-BC57-C8A6A2FD69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8ABF456-12D9-43C5-A254-2CDCD753D2D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58CFC18-34FF-4D9F-BF1B-39B225FB9055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7625BDB-2D41-401D-8154-FD96AF48C4EE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D548EEB-1DDB-41CB-892A-96194834F959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C994B14-3AE0-40D0-AB99-AF7E0FA5CD68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5CF51E4-24BF-44AA-A6AB-EAD683A636B1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3FF2997-31EE-43AB-91FD-F9B9F834433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838875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70127" y="542131"/>
            <a:ext cx="4121329" cy="61595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5088524" y="146588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93EA105-18B0-4933-933B-0F944FD381FE}"/>
              </a:ext>
            </a:extLst>
          </p:cNvPr>
          <p:cNvSpPr txBox="1"/>
          <p:nvPr/>
        </p:nvSpPr>
        <p:spPr>
          <a:xfrm>
            <a:off x="2040674" y="1973530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FC5CBECE-DEFB-4DC0-A825-27F52482FC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285838"/>
              </p:ext>
            </p:extLst>
          </p:nvPr>
        </p:nvGraphicFramePr>
        <p:xfrm>
          <a:off x="1498880" y="1290345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47" name="Group 46">
            <a:extLst>
              <a:ext uri="{FF2B5EF4-FFF2-40B4-BE49-F238E27FC236}">
                <a16:creationId xmlns:a16="http://schemas.microsoft.com/office/drawing/2014/main" id="{0A6DF320-DE6F-4AEA-9346-567E57FBF814}"/>
              </a:ext>
            </a:extLst>
          </p:cNvPr>
          <p:cNvGrpSpPr/>
          <p:nvPr/>
        </p:nvGrpSpPr>
        <p:grpSpPr>
          <a:xfrm>
            <a:off x="1280377" y="1522594"/>
            <a:ext cx="2747000" cy="430733"/>
            <a:chOff x="5781617" y="1925273"/>
            <a:chExt cx="2747000" cy="430733"/>
          </a:xfrm>
        </p:grpSpPr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85867448-3FDB-45BF-904A-4999828B3FD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A93CA4EF-579F-408D-91EB-CFA2D96A3E9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9C607744-E0B6-438A-A325-038E8BE786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85827A8A-2CF0-4C06-B43B-AFD8DC2A45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577E468-44A2-4496-BBF0-B3DE934C9ACC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FE3A8C5-B361-47BA-820B-4365F5C9D8D6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52DE47B-4AA5-4FEF-B2CD-1CC1D531626C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94E3E92-7276-412A-9722-49A90F2A129F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D379187-2DB6-45E6-8595-60BE5A186B6E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D164BFED-49E9-4FE0-B834-94127484FBF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358837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70127" y="542131"/>
            <a:ext cx="4121329" cy="61595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5717" y="2483301"/>
            <a:ext cx="1581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Search(*</a:t>
            </a:r>
            <a:r>
              <a:rPr lang="en-US" sz="1400" dirty="0" err="1">
                <a:solidFill>
                  <a:srgbClr val="FF0000"/>
                </a:solidFill>
              </a:rPr>
              <a:t>prt</a:t>
            </a:r>
            <a:r>
              <a:rPr lang="en-US" sz="1400" dirty="0">
                <a:solidFill>
                  <a:srgbClr val="FF0000"/>
                </a:solidFill>
              </a:rPr>
              <a:t>, 130)</a:t>
            </a: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5088524" y="146588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F26C581-C834-4B04-81EF-1C3C4D34BB43}"/>
              </a:ext>
            </a:extLst>
          </p:cNvPr>
          <p:cNvSpPr txBox="1"/>
          <p:nvPr/>
        </p:nvSpPr>
        <p:spPr>
          <a:xfrm>
            <a:off x="2040674" y="1973530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3A0E6C0F-0150-4022-84CE-4846E7CF04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285838"/>
              </p:ext>
            </p:extLst>
          </p:nvPr>
        </p:nvGraphicFramePr>
        <p:xfrm>
          <a:off x="1498880" y="1290345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48" name="Group 47">
            <a:extLst>
              <a:ext uri="{FF2B5EF4-FFF2-40B4-BE49-F238E27FC236}">
                <a16:creationId xmlns:a16="http://schemas.microsoft.com/office/drawing/2014/main" id="{9C8CF686-8467-4DB4-B487-25F51AAF2C8B}"/>
              </a:ext>
            </a:extLst>
          </p:cNvPr>
          <p:cNvGrpSpPr/>
          <p:nvPr/>
        </p:nvGrpSpPr>
        <p:grpSpPr>
          <a:xfrm>
            <a:off x="1280377" y="1522594"/>
            <a:ext cx="2747000" cy="430733"/>
            <a:chOff x="5781617" y="1925273"/>
            <a:chExt cx="2747000" cy="430733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FC3960FB-065C-41D0-B9D9-036DB206614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DC40870D-3981-409C-B258-045BEEB0C51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259FFD6C-A87C-4413-B805-5A781104D9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E00A73AD-197E-4543-8D12-3E1EB7B131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4B488AD-3834-4264-8DB7-219598D15C82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B2EEAF2-2C9F-4E9B-810A-3E779EA5FCDD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48730DF-7420-48DC-A606-513DC88488E1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DA0B8DD-B653-4856-9B53-1A003DD4E4CB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668BF93-64FE-4B72-8E8F-4A0313AEA995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219215A8-B269-452A-8228-EAF0EE87A71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158447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70127" y="542131"/>
            <a:ext cx="4121329" cy="61595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5717" y="2483301"/>
            <a:ext cx="1581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Search(*</a:t>
            </a:r>
            <a:r>
              <a:rPr lang="en-US" sz="1400" dirty="0" err="1">
                <a:solidFill>
                  <a:srgbClr val="FF0000"/>
                </a:solidFill>
              </a:rPr>
              <a:t>prt</a:t>
            </a:r>
            <a:r>
              <a:rPr lang="en-US" sz="1400" dirty="0">
                <a:solidFill>
                  <a:srgbClr val="FF0000"/>
                </a:solidFill>
              </a:rPr>
              <a:t>, 130)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877803" y="3048670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5088524" y="146588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50D740B-3040-4C72-A8C8-26812216802E}"/>
              </a:ext>
            </a:extLst>
          </p:cNvPr>
          <p:cNvSpPr txBox="1"/>
          <p:nvPr/>
        </p:nvSpPr>
        <p:spPr>
          <a:xfrm>
            <a:off x="2040674" y="1973530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454F1082-9767-4AED-8FFF-DF03314D91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285838"/>
              </p:ext>
            </p:extLst>
          </p:nvPr>
        </p:nvGraphicFramePr>
        <p:xfrm>
          <a:off x="1498880" y="1290345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49" name="Group 48">
            <a:extLst>
              <a:ext uri="{FF2B5EF4-FFF2-40B4-BE49-F238E27FC236}">
                <a16:creationId xmlns:a16="http://schemas.microsoft.com/office/drawing/2014/main" id="{8D712C5B-9BB1-4004-A80A-B178DFDF7926}"/>
              </a:ext>
            </a:extLst>
          </p:cNvPr>
          <p:cNvGrpSpPr/>
          <p:nvPr/>
        </p:nvGrpSpPr>
        <p:grpSpPr>
          <a:xfrm>
            <a:off x="1280377" y="1522594"/>
            <a:ext cx="2747000" cy="430733"/>
            <a:chOff x="5781617" y="1925273"/>
            <a:chExt cx="2747000" cy="430733"/>
          </a:xfrm>
        </p:grpSpPr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B09C3F0F-4737-4178-BF2B-5C4D887FBA0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21666B2D-849A-47D2-A251-1A6AF624DB2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75708EFB-63E2-4CA8-A84D-4E7A94BFEBA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7A8EC4F9-3CAF-4DAE-9E0C-FEB6C56230C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3F27F4E-55D9-4709-B69C-4231ADC8682E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48E782C-809D-41E4-AE67-526823634F7D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81FB67C-3E98-4C1C-A583-A08A25A8FB83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A420629-70B9-45D4-B1ED-CE05485D6848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B55464C-6085-48C6-84FC-F24654812981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919D5585-3EB8-4D9E-9CD3-8112CB5DA5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541001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70127" y="542131"/>
            <a:ext cx="4121329" cy="61595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5717" y="2483301"/>
            <a:ext cx="1581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Search(*</a:t>
            </a:r>
            <a:r>
              <a:rPr lang="en-US" sz="1400" dirty="0" err="1">
                <a:solidFill>
                  <a:srgbClr val="FF0000"/>
                </a:solidFill>
              </a:rPr>
              <a:t>prt</a:t>
            </a:r>
            <a:r>
              <a:rPr lang="en-US" sz="1400" dirty="0">
                <a:solidFill>
                  <a:srgbClr val="FF0000"/>
                </a:solidFill>
              </a:rPr>
              <a:t>, 130)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877803" y="3048670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5726608" y="4012628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4956463" y="3466765"/>
            <a:ext cx="1323527" cy="420056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 rot="1134417">
            <a:off x="5483301" y="3458620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100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130</a:t>
            </a:r>
            <a:endParaRPr lang="en-US" sz="1000" dirty="0"/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5088524" y="146588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817460C-A5D1-4A39-B6F9-07AFC93BDEBA}"/>
              </a:ext>
            </a:extLst>
          </p:cNvPr>
          <p:cNvSpPr txBox="1"/>
          <p:nvPr/>
        </p:nvSpPr>
        <p:spPr>
          <a:xfrm>
            <a:off x="2040674" y="1973530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171EB02A-9681-4FEA-9225-A41B8FE8F1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285838"/>
              </p:ext>
            </p:extLst>
          </p:nvPr>
        </p:nvGraphicFramePr>
        <p:xfrm>
          <a:off x="1498880" y="1290345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52" name="Group 51">
            <a:extLst>
              <a:ext uri="{FF2B5EF4-FFF2-40B4-BE49-F238E27FC236}">
                <a16:creationId xmlns:a16="http://schemas.microsoft.com/office/drawing/2014/main" id="{1EC0A073-6564-4E72-8110-FEC1300A2EE0}"/>
              </a:ext>
            </a:extLst>
          </p:cNvPr>
          <p:cNvGrpSpPr/>
          <p:nvPr/>
        </p:nvGrpSpPr>
        <p:grpSpPr>
          <a:xfrm>
            <a:off x="1280377" y="1522594"/>
            <a:ext cx="2747000" cy="430733"/>
            <a:chOff x="5781617" y="1925273"/>
            <a:chExt cx="2747000" cy="430733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BCFDDCF0-0286-4A32-B004-5BFF65101DA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834927C-68F8-48A0-89C5-38411128F9B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DD8E995E-B90C-4997-B7EF-145BB9A9E2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78974A56-8E4C-4A5B-A7CB-4A46F43698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F14FC4E-985A-439C-A783-07C0532E06D1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1BB3F7D-8467-4C21-878C-E878E97AD13A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F637053-3656-4E3A-9758-A4CA3DB89673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ED9C5EA-543F-4377-BAA0-A33A6D659024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10DF4E9-BCAD-4079-A9AE-CB7F909AC783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07BAABE5-4443-427F-875C-EF9223DDAC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308484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70127" y="542131"/>
            <a:ext cx="4121329" cy="61595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5717" y="2483301"/>
            <a:ext cx="1581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Search(*</a:t>
            </a:r>
            <a:r>
              <a:rPr lang="en-US" sz="1400" dirty="0" err="1">
                <a:solidFill>
                  <a:srgbClr val="FF0000"/>
                </a:solidFill>
              </a:rPr>
              <a:t>prt</a:t>
            </a:r>
            <a:r>
              <a:rPr lang="en-US" sz="1400" dirty="0">
                <a:solidFill>
                  <a:srgbClr val="FF0000"/>
                </a:solidFill>
              </a:rPr>
              <a:t>, 130)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956463" y="3466765"/>
            <a:ext cx="1323527" cy="420056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 rot="1134417">
            <a:off x="5483301" y="3458620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100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130</a:t>
            </a:r>
            <a:endParaRPr lang="en-US" sz="1000" dirty="0"/>
          </a:p>
        </p:txBody>
      </p:sp>
      <p:cxnSp>
        <p:nvCxnSpPr>
          <p:cNvPr id="67" name="Straight Arrow Connector 66"/>
          <p:cNvCxnSpPr/>
          <p:nvPr/>
        </p:nvCxnSpPr>
        <p:spPr>
          <a:xfrm flipH="1">
            <a:off x="5447072" y="4395922"/>
            <a:ext cx="772810" cy="703956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 rot="19068478">
            <a:off x="5498441" y="4619714"/>
            <a:ext cx="11031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120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130</a:t>
            </a:r>
            <a:r>
              <a:rPr lang="en-US" sz="1000" dirty="0"/>
              <a:t> &lt;150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877803" y="3048670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4620953" y="5080705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5726608" y="4012628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3"/>
          <p:cNvSpPr txBox="1">
            <a:spLocks noChangeArrowheads="1"/>
          </p:cNvSpPr>
          <p:nvPr/>
        </p:nvSpPr>
        <p:spPr bwMode="auto">
          <a:xfrm>
            <a:off x="5088524" y="146588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184BC4F-E01C-484D-9D90-DC43E470BD95}"/>
              </a:ext>
            </a:extLst>
          </p:cNvPr>
          <p:cNvSpPr txBox="1"/>
          <p:nvPr/>
        </p:nvSpPr>
        <p:spPr>
          <a:xfrm>
            <a:off x="2040674" y="1973530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4E9CBF49-E836-4C24-BD96-C1A54F52BB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285838"/>
              </p:ext>
            </p:extLst>
          </p:nvPr>
        </p:nvGraphicFramePr>
        <p:xfrm>
          <a:off x="1498880" y="1290345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55" name="Group 54">
            <a:extLst>
              <a:ext uri="{FF2B5EF4-FFF2-40B4-BE49-F238E27FC236}">
                <a16:creationId xmlns:a16="http://schemas.microsoft.com/office/drawing/2014/main" id="{82029EB1-89FF-4DA8-985C-7114574F0E23}"/>
              </a:ext>
            </a:extLst>
          </p:cNvPr>
          <p:cNvGrpSpPr/>
          <p:nvPr/>
        </p:nvGrpSpPr>
        <p:grpSpPr>
          <a:xfrm>
            <a:off x="1280377" y="1522594"/>
            <a:ext cx="2747000" cy="430733"/>
            <a:chOff x="5781617" y="1925273"/>
            <a:chExt cx="2747000" cy="430733"/>
          </a:xfrm>
        </p:grpSpPr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6F5B5FBD-8E54-4A6C-9AD3-8A58A17EB6E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BBB640B2-29B1-49F8-8001-BA7B927F933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247CDCE2-0BF2-49D5-BB9B-AB9B7F9EC7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86473952-BFAC-4728-875E-3A189605BE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F167F59-E328-4E14-A80F-44E1CA02F7D4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2FF8CA2-292E-43C9-9A67-8BE8F8C789B1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ECC3C99-D82A-4219-B10A-4F329023D47A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FCD6961-909E-4ADF-A145-5B176DADBB37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C5BB6F6-23CE-436E-8A74-ABCABCBB1408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01EDCD0B-FB5B-463D-83F9-3FB801379A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410429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70127" y="542131"/>
            <a:ext cx="4121329" cy="61595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5717" y="2483301"/>
            <a:ext cx="1581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Search(*</a:t>
            </a:r>
            <a:r>
              <a:rPr lang="en-US" sz="1400" dirty="0" err="1">
                <a:solidFill>
                  <a:srgbClr val="FF0000"/>
                </a:solidFill>
              </a:rPr>
              <a:t>prt</a:t>
            </a:r>
            <a:r>
              <a:rPr lang="en-US" sz="1400" dirty="0">
                <a:solidFill>
                  <a:srgbClr val="FF0000"/>
                </a:solidFill>
              </a:rPr>
              <a:t>, 130)</a:t>
            </a:r>
          </a:p>
        </p:txBody>
      </p:sp>
      <p:cxnSp>
        <p:nvCxnSpPr>
          <p:cNvPr id="67" name="Straight Arrow Connector 66"/>
          <p:cNvCxnSpPr/>
          <p:nvPr/>
        </p:nvCxnSpPr>
        <p:spPr>
          <a:xfrm flipH="1">
            <a:off x="5447072" y="4395922"/>
            <a:ext cx="772810" cy="703956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 rot="19068478">
            <a:off x="5498441" y="4619714"/>
            <a:ext cx="11031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120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130</a:t>
            </a:r>
            <a:r>
              <a:rPr lang="en-US" sz="1000" dirty="0"/>
              <a:t> &lt;150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142455" y="5444576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130</a:t>
            </a:r>
            <a:r>
              <a:rPr lang="en-US" sz="1000" dirty="0"/>
              <a:t> =130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791456" y="5751800"/>
            <a:ext cx="6022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return</a:t>
            </a:r>
          </a:p>
        </p:txBody>
      </p:sp>
      <p:sp>
        <p:nvSpPr>
          <p:cNvPr id="70" name="Oval 69"/>
          <p:cNvSpPr/>
          <p:nvPr/>
        </p:nvSpPr>
        <p:spPr>
          <a:xfrm>
            <a:off x="4968468" y="5517758"/>
            <a:ext cx="215379" cy="2111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3877803" y="3048670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4620953" y="5080705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5726608" y="4012628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/>
          <p:cNvCxnSpPr/>
          <p:nvPr/>
        </p:nvCxnSpPr>
        <p:spPr>
          <a:xfrm>
            <a:off x="4956463" y="3466765"/>
            <a:ext cx="1323527" cy="420056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 rot="1134417">
            <a:off x="5483301" y="3458620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100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130</a:t>
            </a:r>
            <a:endParaRPr lang="en-US" sz="1000" dirty="0"/>
          </a:p>
        </p:txBody>
      </p:sp>
      <p:sp>
        <p:nvSpPr>
          <p:cNvPr id="73" name="Rectangle 3"/>
          <p:cNvSpPr txBox="1">
            <a:spLocks noChangeArrowheads="1"/>
          </p:cNvSpPr>
          <p:nvPr/>
        </p:nvSpPr>
        <p:spPr bwMode="auto">
          <a:xfrm>
            <a:off x="5088524" y="146588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1F52C7C-77B2-4EE9-9F3A-14007CBD4323}"/>
              </a:ext>
            </a:extLst>
          </p:cNvPr>
          <p:cNvSpPr txBox="1"/>
          <p:nvPr/>
        </p:nvSpPr>
        <p:spPr>
          <a:xfrm>
            <a:off x="2040674" y="1973530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05330F9B-56B9-494D-A1A7-75748E739C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285838"/>
              </p:ext>
            </p:extLst>
          </p:nvPr>
        </p:nvGraphicFramePr>
        <p:xfrm>
          <a:off x="1498880" y="1290345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58" name="Group 57">
            <a:extLst>
              <a:ext uri="{FF2B5EF4-FFF2-40B4-BE49-F238E27FC236}">
                <a16:creationId xmlns:a16="http://schemas.microsoft.com/office/drawing/2014/main" id="{E93F1768-3037-42E0-A15D-5ACD2D286DAA}"/>
              </a:ext>
            </a:extLst>
          </p:cNvPr>
          <p:cNvGrpSpPr/>
          <p:nvPr/>
        </p:nvGrpSpPr>
        <p:grpSpPr>
          <a:xfrm>
            <a:off x="1280377" y="1522594"/>
            <a:ext cx="2747000" cy="430733"/>
            <a:chOff x="5781617" y="1925273"/>
            <a:chExt cx="2747000" cy="430733"/>
          </a:xfrm>
        </p:grpSpPr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D73724F1-EB5F-42A8-9323-53696462FC8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B19DAD78-DC5C-428F-9EF2-7BFD89C76EA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B7B1A6E6-EE74-4506-83A1-A76AFC7839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A2DD0B85-90B8-4512-B57B-F6D2D38D03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297E973-A2B6-40A7-AB16-6799FFA9A0A0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E316319-19A7-42A0-8392-6A124254FA71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56FC454-EB7A-4866-95E3-74BF0E774104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4B51854-4815-4C3D-A856-619B985F8EAC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59F6A4C-3D17-4D4B-8CC5-D4024953B82F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BEE800CB-751A-4B85-A352-E50C58F6C5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390559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50606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+mn-lt"/>
                <a:cs typeface="Times New Roman" panose="02020603050405020304" pitchFamily="18" charset="0"/>
              </a:rPr>
              <a:t>Range Search in </a:t>
            </a:r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789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DAE3C0-23C4-4219-B5C4-A881FC30FD8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84864" y="1513553"/>
            <a:ext cx="739222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-548640" defTabSz="548640" eaLnBrk="1" hangingPunct="1">
              <a:buFontTx/>
              <a:buNone/>
            </a:pPr>
            <a:r>
              <a:rPr lang="en-US" altLang="en-US" sz="2800" kern="0" dirty="0">
                <a:cs typeface="Times New Roman" panose="02020603050405020304" pitchFamily="18" charset="0"/>
              </a:rPr>
              <a:t>To research all records whose key values are between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1</a:t>
            </a:r>
            <a:r>
              <a:rPr lang="en-US" altLang="en-US" sz="2800" kern="0" dirty="0">
                <a:cs typeface="Times New Roman" panose="02020603050405020304" pitchFamily="18" charset="0"/>
              </a:rPr>
              <a:t> and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2</a:t>
            </a:r>
            <a:r>
              <a:rPr lang="en-US" altLang="en-US" sz="2800" kern="0" dirty="0"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829536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50606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+mn-lt"/>
                <a:cs typeface="Times New Roman" panose="02020603050405020304" pitchFamily="18" charset="0"/>
              </a:rPr>
              <a:t>Range Search in </a:t>
            </a:r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789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DAE3C0-23C4-4219-B5C4-A881FC30FD8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84864" y="1513553"/>
            <a:ext cx="739222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-548640" defTabSz="548640" eaLnBrk="1" hangingPunct="1">
              <a:buFontTx/>
              <a:buNone/>
            </a:pPr>
            <a:r>
              <a:rPr lang="en-US" altLang="en-US" sz="2800" kern="0" dirty="0">
                <a:cs typeface="Times New Roman" panose="02020603050405020304" pitchFamily="18" charset="0"/>
              </a:rPr>
              <a:t>To research all records whose key values are between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1</a:t>
            </a:r>
            <a:r>
              <a:rPr lang="en-US" altLang="en-US" sz="2800" kern="0" dirty="0">
                <a:cs typeface="Times New Roman" panose="02020603050405020304" pitchFamily="18" charset="0"/>
              </a:rPr>
              <a:t> and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2</a:t>
            </a:r>
            <a:r>
              <a:rPr lang="en-US" altLang="en-US" sz="2800" kern="0" dirty="0">
                <a:cs typeface="Times New Roman" panose="02020603050405020304" pitchFamily="18" charset="0"/>
              </a:rPr>
              <a:t>:</a:t>
            </a:r>
          </a:p>
          <a:p>
            <a:pPr marL="0" indent="-548640" defTabSz="548640" eaLnBrk="1" hangingPunct="1">
              <a:buFontTx/>
              <a:buNone/>
            </a:pPr>
            <a:endParaRPr lang="en-US" altLang="en-US" sz="1400" kern="0" dirty="0">
              <a:cs typeface="Times New Roman" panose="02020603050405020304" pitchFamily="18" charset="0"/>
            </a:endParaRPr>
          </a:p>
          <a:p>
            <a:pPr marL="0" indent="-548640" defTabSz="548640" eaLnBrk="1" hangingPunct="1">
              <a:buFontTx/>
              <a:buNone/>
            </a:pPr>
            <a:r>
              <a:rPr lang="en-US" altLang="en-US" sz="2800" b="1" kern="0" dirty="0">
                <a:cs typeface="Times New Roman" panose="02020603050405020304" pitchFamily="18" charset="0"/>
              </a:rPr>
              <a:t>Range-Search(</a:t>
            </a:r>
            <a:r>
              <a:rPr lang="en-US" altLang="en-US" sz="2800" kern="0" dirty="0" err="1">
                <a:cs typeface="Times New Roman" panose="02020603050405020304" pitchFamily="18" charset="0"/>
              </a:rPr>
              <a:t>ptr</a:t>
            </a:r>
            <a:r>
              <a:rPr lang="en-US" altLang="en-US" sz="2800" kern="0" dirty="0">
                <a:cs typeface="Times New Roman" panose="02020603050405020304" pitchFamily="18" charset="0"/>
              </a:rPr>
              <a:t>,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1</a:t>
            </a:r>
            <a:r>
              <a:rPr lang="en-US" altLang="en-US" sz="2800" kern="0" dirty="0">
                <a:cs typeface="Times New Roman" panose="02020603050405020304" pitchFamily="18" charset="0"/>
              </a:rPr>
              <a:t>,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2</a:t>
            </a:r>
            <a:r>
              <a:rPr lang="en-US" altLang="en-US" sz="2800" b="1" kern="0" dirty="0">
                <a:cs typeface="Times New Roman" panose="02020603050405020304" pitchFamily="18" charset="0"/>
              </a:rPr>
              <a:t>)</a:t>
            </a:r>
          </a:p>
          <a:p>
            <a:pPr marL="0" indent="-548640" defTabSz="548640" eaLnBrk="1" hangingPunct="1">
              <a:buFont typeface="+mj-lt"/>
              <a:buAutoNum type="arabicPeriod"/>
            </a:pPr>
            <a:r>
              <a:rPr lang="en-US" altLang="en-US" sz="2800" kern="0" dirty="0">
                <a:cs typeface="Times New Roman" panose="02020603050405020304" pitchFamily="18" charset="0"/>
              </a:rPr>
              <a:t>Call Search(</a:t>
            </a:r>
            <a:r>
              <a:rPr lang="en-US" altLang="en-US" sz="2800" kern="0" dirty="0" err="1">
                <a:cs typeface="Times New Roman" panose="02020603050405020304" pitchFamily="18" charset="0"/>
              </a:rPr>
              <a:t>ptr</a:t>
            </a:r>
            <a:r>
              <a:rPr lang="en-US" altLang="en-US" sz="2800" kern="0" dirty="0">
                <a:cs typeface="Times New Roman" panose="02020603050405020304" pitchFamily="18" charset="0"/>
              </a:rPr>
              <a:t>,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1</a:t>
            </a:r>
            <a:r>
              <a:rPr lang="en-US" altLang="en-US" sz="2800" kern="0" dirty="0">
                <a:cs typeface="Times New Roman" panose="02020603050405020304" pitchFamily="18" charset="0"/>
              </a:rPr>
              <a:t>);</a:t>
            </a:r>
          </a:p>
          <a:p>
            <a:pPr marL="0" indent="-548640" defTabSz="548640" eaLnBrk="1" hangingPunct="1">
              <a:buFont typeface="+mj-lt"/>
              <a:buAutoNum type="arabicPeriod"/>
            </a:pPr>
            <a:r>
              <a:rPr lang="en-US" altLang="en-US" sz="2800" kern="0" dirty="0">
                <a:cs typeface="Times New Roman" panose="02020603050405020304" pitchFamily="18" charset="0"/>
              </a:rPr>
              <a:t>Follow the sequence pointers until the 	search key value is larger than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2</a:t>
            </a:r>
            <a:r>
              <a:rPr lang="en-US" altLang="en-US" sz="2800" kern="0" dirty="0"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2404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84889" y="345110"/>
            <a:ext cx="3708685" cy="1190259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Range 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219882" y="2145155"/>
            <a:ext cx="2799015" cy="9889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-548640" defTabSz="548640" eaLnBrk="1" hangingPunct="1"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Range-Search(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 Search(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the sequence pointers until the 	search key value is larger than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/>
              <a:t>	</a:t>
            </a:r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5120509" y="52983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E79EADC-8BBD-4817-BAEE-BDD329E9D8C9}"/>
              </a:ext>
            </a:extLst>
          </p:cNvPr>
          <p:cNvSpPr txBox="1"/>
          <p:nvPr/>
        </p:nvSpPr>
        <p:spPr>
          <a:xfrm>
            <a:off x="1235695" y="2415458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EE34B45C-29B6-4BAA-AAA0-FEECB2BB0F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520249"/>
              </p:ext>
            </p:extLst>
          </p:nvPr>
        </p:nvGraphicFramePr>
        <p:xfrm>
          <a:off x="693901" y="1732273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61" name="Group 60">
            <a:extLst>
              <a:ext uri="{FF2B5EF4-FFF2-40B4-BE49-F238E27FC236}">
                <a16:creationId xmlns:a16="http://schemas.microsoft.com/office/drawing/2014/main" id="{12CDBB5C-8C06-4844-9CF1-18BBEA4ED661}"/>
              </a:ext>
            </a:extLst>
          </p:cNvPr>
          <p:cNvGrpSpPr/>
          <p:nvPr/>
        </p:nvGrpSpPr>
        <p:grpSpPr>
          <a:xfrm>
            <a:off x="475398" y="1964522"/>
            <a:ext cx="2747000" cy="430733"/>
            <a:chOff x="5781617" y="1925273"/>
            <a:chExt cx="2747000" cy="430733"/>
          </a:xfrm>
        </p:grpSpPr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586B9AB7-A2BC-4227-9351-D9C041973EB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F7DF16D7-383F-47E5-AE44-CEE1397D284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7F11474B-FF72-4CA8-B425-32C819D6A5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16E0D04D-7190-4726-9806-CF55436DCE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49607A0-A165-4E07-BCCA-E3714F881750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A6930B0-31C1-4CFB-910C-9C795E26653A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1816A6-4512-4FE6-90D6-F94B4ED6EE62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10CE407-BB93-4AF4-A38B-1D403CD16B74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44F7C68-2613-465A-A06B-7FEA4FE53B9E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4DEA0B77-C67E-4903-B81C-DDF06E8D03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27973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84889" y="345110"/>
            <a:ext cx="3708685" cy="1190259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Range 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219882" y="2145155"/>
            <a:ext cx="2799015" cy="9889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-548640" defTabSz="548640" eaLnBrk="1" hangingPunct="1"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Range-Search(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 Search(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the sequence pointers until the 	search key value is larger than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/>
              <a:t>	</a:t>
            </a:r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52076" y="2294089"/>
            <a:ext cx="2450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Range-Search(*</a:t>
            </a:r>
            <a:r>
              <a:rPr lang="en-US" sz="1400" dirty="0" err="1">
                <a:solidFill>
                  <a:srgbClr val="FF0000"/>
                </a:solidFill>
              </a:rPr>
              <a:t>prt</a:t>
            </a:r>
            <a:r>
              <a:rPr lang="en-US" sz="1400" dirty="0">
                <a:solidFill>
                  <a:srgbClr val="FF0000"/>
                </a:solidFill>
              </a:rPr>
              <a:t>, 50, 125)</a:t>
            </a: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5120509" y="52983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3CBDFC3-041A-44A5-87CC-AA27B345A833}"/>
              </a:ext>
            </a:extLst>
          </p:cNvPr>
          <p:cNvSpPr txBox="1"/>
          <p:nvPr/>
        </p:nvSpPr>
        <p:spPr>
          <a:xfrm>
            <a:off x="1235695" y="2415458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C6D8A065-37E7-409D-9F1A-5E3EFD5751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256062"/>
              </p:ext>
            </p:extLst>
          </p:nvPr>
        </p:nvGraphicFramePr>
        <p:xfrm>
          <a:off x="693901" y="1732273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49" name="Group 48">
            <a:extLst>
              <a:ext uri="{FF2B5EF4-FFF2-40B4-BE49-F238E27FC236}">
                <a16:creationId xmlns:a16="http://schemas.microsoft.com/office/drawing/2014/main" id="{7932CF31-CB79-4967-85A5-15EEFEEB850A}"/>
              </a:ext>
            </a:extLst>
          </p:cNvPr>
          <p:cNvGrpSpPr/>
          <p:nvPr/>
        </p:nvGrpSpPr>
        <p:grpSpPr>
          <a:xfrm>
            <a:off x="475398" y="1964522"/>
            <a:ext cx="2747000" cy="430733"/>
            <a:chOff x="5781617" y="1925273"/>
            <a:chExt cx="2747000" cy="430733"/>
          </a:xfrm>
        </p:grpSpPr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5EADA09E-36F3-4E0A-8991-B46E4DE89E8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68FCCFBD-D6B7-482F-B0EA-E11BC2A0718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321DA167-B345-4B04-A537-3B5E82ABBD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D377BABD-E041-4BA1-A2FF-168FCEFC6A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A7E9D63-31A9-4D88-9CA9-A8BAA6E02428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E0DA385-C95D-4E40-8DD5-0E0B3B4D9C4A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D84733C-2846-4B48-A51A-CDAEF3F9AB60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AE943A4-C54A-4880-BA7C-1584744CB729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2A1C6DD-7FE9-4F99-AAA8-B2FE24F5208D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A9A2F0DF-5BB6-45F5-AEC7-CFDA17C63B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397509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84889" y="345110"/>
            <a:ext cx="3708685" cy="1190259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Range 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219882" y="2145155"/>
            <a:ext cx="2799015" cy="9889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-548640" defTabSz="548640" eaLnBrk="1" hangingPunct="1"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Range-Search(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 Search(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the sequence pointers until the 	search key value is larger than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/>
              <a:t>	</a:t>
            </a:r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52076" y="2294089"/>
            <a:ext cx="2450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CCC"/>
                </a:solidFill>
              </a:rPr>
              <a:t>Range-Search(*</a:t>
            </a:r>
            <a:r>
              <a:rPr lang="en-US" sz="1400" dirty="0" err="1">
                <a:solidFill>
                  <a:srgbClr val="FFCCCC"/>
                </a:solidFill>
              </a:rPr>
              <a:t>prt</a:t>
            </a:r>
            <a:r>
              <a:rPr lang="en-US" sz="1400" dirty="0">
                <a:solidFill>
                  <a:srgbClr val="FFCCCC"/>
                </a:solidFill>
              </a:rPr>
              <a:t>, 50, 125)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812074" y="2520527"/>
            <a:ext cx="1530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Search(*</a:t>
            </a:r>
            <a:r>
              <a:rPr lang="en-US" sz="1400" dirty="0" err="1">
                <a:solidFill>
                  <a:srgbClr val="FF0000"/>
                </a:solidFill>
              </a:rPr>
              <a:t>prt</a:t>
            </a:r>
            <a:r>
              <a:rPr lang="en-US" sz="1400" dirty="0">
                <a:solidFill>
                  <a:srgbClr val="FF0000"/>
                </a:solidFill>
              </a:rPr>
              <a:t>, 50)</a:t>
            </a: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5120509" y="52983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8829177-517C-4FDF-97A2-7B4525C40762}"/>
              </a:ext>
            </a:extLst>
          </p:cNvPr>
          <p:cNvSpPr txBox="1"/>
          <p:nvPr/>
        </p:nvSpPr>
        <p:spPr>
          <a:xfrm>
            <a:off x="1235695" y="2415458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2BA63B8D-FAA8-48B5-8B7B-14F271EEAD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520249"/>
              </p:ext>
            </p:extLst>
          </p:nvPr>
        </p:nvGraphicFramePr>
        <p:xfrm>
          <a:off x="693901" y="1732273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50" name="Group 49">
            <a:extLst>
              <a:ext uri="{FF2B5EF4-FFF2-40B4-BE49-F238E27FC236}">
                <a16:creationId xmlns:a16="http://schemas.microsoft.com/office/drawing/2014/main" id="{4883D774-EA4A-42E7-BC2F-A3F0C56A62F8}"/>
              </a:ext>
            </a:extLst>
          </p:cNvPr>
          <p:cNvGrpSpPr/>
          <p:nvPr/>
        </p:nvGrpSpPr>
        <p:grpSpPr>
          <a:xfrm>
            <a:off x="475398" y="1964522"/>
            <a:ext cx="2747000" cy="430733"/>
            <a:chOff x="5781617" y="1925273"/>
            <a:chExt cx="2747000" cy="430733"/>
          </a:xfrm>
        </p:grpSpPr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27D91A5B-A0EB-49AB-862B-A4925241612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327B6D33-DBA6-4EAE-B69E-79F271022BF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8A771A97-5C17-4E63-AC2F-48F0AB9BF6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03FA1CCC-EAC9-4C8A-A6A4-5A1E8E8B4B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49BACD0-ECAD-4956-9600-C21F0A5B15F2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F095C65-C8A1-48D5-B141-4727A0BF9481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A3DF4B3-6F75-4FEE-AEA2-57261581C0A4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E9C10C0-C43B-42AD-9AC4-BC044E84F823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9894800-D24E-46DA-94FC-7994537559E2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77B564BD-CB3D-4A85-8A1B-A0DD2F70EE9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526336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84889" y="345110"/>
            <a:ext cx="3708685" cy="1190259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Range 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219882" y="2145155"/>
            <a:ext cx="2799015" cy="9889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-548640" defTabSz="548640" eaLnBrk="1" hangingPunct="1"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Range-Search(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 Search(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the sequence pointers until the 	search key value is larger than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/>
              <a:t>	</a:t>
            </a:r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877803" y="3048670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2068140" y="4031303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/>
          <p:cNvCxnSpPr/>
          <p:nvPr/>
        </p:nvCxnSpPr>
        <p:spPr>
          <a:xfrm flipH="1">
            <a:off x="2690839" y="3359810"/>
            <a:ext cx="1004609" cy="611482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 rot="19733181">
            <a:off x="2662674" y="3490228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50</a:t>
            </a:r>
            <a:r>
              <a:rPr lang="en-US" sz="1000" dirty="0"/>
              <a:t> </a:t>
            </a:r>
            <a:r>
              <a:rPr lang="en-US" sz="1000" dirty="0">
                <a:sym typeface="Symbol" panose="05050102010706020507" pitchFamily="18" charset="2"/>
              </a:rPr>
              <a:t>&lt;</a:t>
            </a:r>
            <a:r>
              <a:rPr lang="en-US" sz="1000" dirty="0"/>
              <a:t> 100</a:t>
            </a:r>
          </a:p>
        </p:txBody>
      </p:sp>
      <p:cxnSp>
        <p:nvCxnSpPr>
          <p:cNvPr id="78" name="Straight Arrow Connector 77"/>
          <p:cNvCxnSpPr/>
          <p:nvPr/>
        </p:nvCxnSpPr>
        <p:spPr>
          <a:xfrm flipH="1">
            <a:off x="2519960" y="4405927"/>
            <a:ext cx="88338" cy="634959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2563593" y="4596856"/>
            <a:ext cx="6174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30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50</a:t>
            </a:r>
            <a:endParaRPr lang="en-US" sz="1000" dirty="0"/>
          </a:p>
        </p:txBody>
      </p:sp>
      <p:sp>
        <p:nvSpPr>
          <p:cNvPr id="94" name="Rectangle 93"/>
          <p:cNvSpPr/>
          <p:nvPr/>
        </p:nvSpPr>
        <p:spPr>
          <a:xfrm>
            <a:off x="1779667" y="5080723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3"/>
          <p:cNvSpPr txBox="1">
            <a:spLocks noChangeArrowheads="1"/>
          </p:cNvSpPr>
          <p:nvPr/>
        </p:nvSpPr>
        <p:spPr bwMode="auto">
          <a:xfrm>
            <a:off x="5120509" y="52983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352076" y="2294089"/>
            <a:ext cx="2450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CCC"/>
                </a:solidFill>
              </a:rPr>
              <a:t>Range-Search(*</a:t>
            </a:r>
            <a:r>
              <a:rPr lang="en-US" sz="1400" dirty="0" err="1">
                <a:solidFill>
                  <a:srgbClr val="FFCCCC"/>
                </a:solidFill>
              </a:rPr>
              <a:t>prt</a:t>
            </a:r>
            <a:r>
              <a:rPr lang="en-US" sz="1400" dirty="0">
                <a:solidFill>
                  <a:srgbClr val="FFCCCC"/>
                </a:solidFill>
              </a:rPr>
              <a:t>, 50, 125)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812074" y="2520527"/>
            <a:ext cx="1530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Search(*</a:t>
            </a:r>
            <a:r>
              <a:rPr lang="en-US" sz="1400" dirty="0" err="1">
                <a:solidFill>
                  <a:srgbClr val="FF0000"/>
                </a:solidFill>
              </a:rPr>
              <a:t>prt</a:t>
            </a:r>
            <a:r>
              <a:rPr lang="en-US" sz="1400" dirty="0">
                <a:solidFill>
                  <a:srgbClr val="FF0000"/>
                </a:solidFill>
              </a:rPr>
              <a:t>, 50)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4923C98-B66C-4764-BD03-F57C66FE39A8}"/>
              </a:ext>
            </a:extLst>
          </p:cNvPr>
          <p:cNvSpPr txBox="1"/>
          <p:nvPr/>
        </p:nvSpPr>
        <p:spPr>
          <a:xfrm>
            <a:off x="1235695" y="2415458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FD23765E-EBA6-496D-86AB-5CB01E89FB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520249"/>
              </p:ext>
            </p:extLst>
          </p:nvPr>
        </p:nvGraphicFramePr>
        <p:xfrm>
          <a:off x="693901" y="1732273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57" name="Group 56">
            <a:extLst>
              <a:ext uri="{FF2B5EF4-FFF2-40B4-BE49-F238E27FC236}">
                <a16:creationId xmlns:a16="http://schemas.microsoft.com/office/drawing/2014/main" id="{9336822B-2909-46E1-9BDF-BF60B10F1870}"/>
              </a:ext>
            </a:extLst>
          </p:cNvPr>
          <p:cNvGrpSpPr/>
          <p:nvPr/>
        </p:nvGrpSpPr>
        <p:grpSpPr>
          <a:xfrm>
            <a:off x="475398" y="1964522"/>
            <a:ext cx="2747000" cy="430733"/>
            <a:chOff x="5781617" y="1925273"/>
            <a:chExt cx="2747000" cy="430733"/>
          </a:xfrm>
        </p:grpSpPr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21BEB902-43D8-4C85-BD51-2BEE3295ECF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B3151617-E466-456F-B40B-6E853443165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8CAEA994-47B5-48D0-A04D-F24EBB2A02A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755AD92C-2B3A-4E3B-A8F8-EEB0B0B2F5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C2EC48E-94AB-4B0D-9A29-DC884285A2E9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65D68E8-71F7-4A08-A2E9-19802DE6E532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B8D0172-FDD4-4886-84F9-4477E2EFF1E4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C43DD1B-CBD8-4FD1-8219-4AED13BEF07E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7D46FAC-9240-433C-AD66-15AF2E82CF16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522C1977-79AC-4FD2-8577-5CEF3CCED9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145680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84889" y="345110"/>
            <a:ext cx="3708685" cy="1190259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Range 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219882" y="2145155"/>
            <a:ext cx="2799015" cy="9889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-548640" defTabSz="548640" eaLnBrk="1" hangingPunct="1"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Range-Search(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 Search(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the sequence pointers until the 	search key value is larger than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/>
              <a:t>	</a:t>
            </a:r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283725" y="6084802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120 </a:t>
            </a:r>
            <a:r>
              <a:rPr lang="en-US" sz="1000" dirty="0">
                <a:sym typeface="Symbol" panose="05050102010706020507" pitchFamily="18" charset="2"/>
              </a:rPr>
              <a:t> </a:t>
            </a:r>
            <a:r>
              <a:rPr lang="en-US" sz="1000" dirty="0">
                <a:solidFill>
                  <a:srgbClr val="FF0000"/>
                </a:solidFill>
              </a:rPr>
              <a:t>125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377671" y="6216884"/>
            <a:ext cx="5645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return</a:t>
            </a:r>
          </a:p>
        </p:txBody>
      </p:sp>
      <p:sp>
        <p:nvSpPr>
          <p:cNvPr id="70" name="Oval 69"/>
          <p:cNvSpPr/>
          <p:nvPr/>
        </p:nvSpPr>
        <p:spPr>
          <a:xfrm>
            <a:off x="4545688" y="5517758"/>
            <a:ext cx="215379" cy="2111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3877803" y="3048670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4620953" y="5080705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2068140" y="4031303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/>
          <p:cNvCxnSpPr/>
          <p:nvPr/>
        </p:nvCxnSpPr>
        <p:spPr>
          <a:xfrm flipH="1">
            <a:off x="2690839" y="3359810"/>
            <a:ext cx="1004609" cy="611482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 rot="19733181">
            <a:off x="2662674" y="3490228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50</a:t>
            </a:r>
            <a:r>
              <a:rPr lang="en-US" sz="1000" dirty="0"/>
              <a:t> </a:t>
            </a:r>
            <a:r>
              <a:rPr lang="en-US" sz="1000" dirty="0">
                <a:sym typeface="Symbol" panose="05050102010706020507" pitchFamily="18" charset="2"/>
              </a:rPr>
              <a:t>&lt;</a:t>
            </a:r>
            <a:r>
              <a:rPr lang="en-US" sz="1000" dirty="0"/>
              <a:t> 100</a:t>
            </a:r>
          </a:p>
        </p:txBody>
      </p:sp>
      <p:cxnSp>
        <p:nvCxnSpPr>
          <p:cNvPr id="78" name="Straight Arrow Connector 77"/>
          <p:cNvCxnSpPr/>
          <p:nvPr/>
        </p:nvCxnSpPr>
        <p:spPr>
          <a:xfrm flipH="1">
            <a:off x="2519960" y="4405927"/>
            <a:ext cx="88338" cy="634959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2563593" y="4596856"/>
            <a:ext cx="6174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30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50</a:t>
            </a:r>
            <a:endParaRPr lang="en-US" sz="1000" dirty="0"/>
          </a:p>
        </p:txBody>
      </p:sp>
      <p:sp>
        <p:nvSpPr>
          <p:cNvPr id="84" name="Oval 83"/>
          <p:cNvSpPr/>
          <p:nvPr/>
        </p:nvSpPr>
        <p:spPr>
          <a:xfrm>
            <a:off x="3123369" y="5541638"/>
            <a:ext cx="215379" cy="2111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3544449" y="5548667"/>
            <a:ext cx="215379" cy="2111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3940277" y="5548668"/>
            <a:ext cx="215379" cy="2111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3681713" y="5756564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110 </a:t>
            </a:r>
            <a:r>
              <a:rPr lang="en-US" sz="1000" dirty="0">
                <a:sym typeface="Symbol" panose="05050102010706020507" pitchFamily="18" charset="2"/>
              </a:rPr>
              <a:t> </a:t>
            </a:r>
            <a:r>
              <a:rPr lang="en-US" sz="1000" dirty="0">
                <a:solidFill>
                  <a:srgbClr val="FF0000"/>
                </a:solidFill>
              </a:rPr>
              <a:t>125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257573" y="6072665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101 </a:t>
            </a:r>
            <a:r>
              <a:rPr lang="en-US" sz="1000" dirty="0">
                <a:sym typeface="Symbol" panose="05050102010706020507" pitchFamily="18" charset="2"/>
              </a:rPr>
              <a:t> </a:t>
            </a:r>
            <a:r>
              <a:rPr lang="en-US" sz="1000" dirty="0">
                <a:solidFill>
                  <a:srgbClr val="FF0000"/>
                </a:solidFill>
              </a:rPr>
              <a:t>125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822771" y="5763129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100 </a:t>
            </a:r>
            <a:r>
              <a:rPr lang="en-US" sz="1000" dirty="0">
                <a:sym typeface="Symbol" panose="05050102010706020507" pitchFamily="18" charset="2"/>
              </a:rPr>
              <a:t> </a:t>
            </a:r>
            <a:r>
              <a:rPr lang="en-US" sz="1000" dirty="0">
                <a:solidFill>
                  <a:srgbClr val="FF0000"/>
                </a:solidFill>
              </a:rPr>
              <a:t>125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3358580" y="6200218"/>
            <a:ext cx="5645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return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784602" y="5893358"/>
            <a:ext cx="5645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return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2943175" y="5896111"/>
            <a:ext cx="5645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return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190555" y="5087059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1779667" y="5080723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/>
          <p:cNvSpPr txBox="1"/>
          <p:nvPr/>
        </p:nvSpPr>
        <p:spPr>
          <a:xfrm>
            <a:off x="4691800" y="5737870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135 </a:t>
            </a:r>
            <a:r>
              <a:rPr lang="en-US" sz="1000" dirty="0">
                <a:sym typeface="Symbol" panose="05050102010706020507" pitchFamily="18" charset="2"/>
              </a:rPr>
              <a:t>&gt; </a:t>
            </a:r>
            <a:r>
              <a:rPr lang="en-US" sz="1000" dirty="0">
                <a:solidFill>
                  <a:srgbClr val="FF0000"/>
                </a:solidFill>
              </a:rPr>
              <a:t>125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804075" y="5877884"/>
            <a:ext cx="5629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00B0F0"/>
                </a:solidFill>
              </a:rPr>
              <a:t>STOP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867025" y="5684408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35 </a:t>
            </a:r>
            <a:r>
              <a:rPr lang="en-US" sz="1000" dirty="0">
                <a:sym typeface="Symbol" panose="05050102010706020507" pitchFamily="18" charset="2"/>
              </a:rPr>
              <a:t>&lt; </a:t>
            </a:r>
            <a:r>
              <a:rPr lang="en-US" sz="1000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902484" y="5844653"/>
            <a:ext cx="6703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B0F0"/>
                </a:solidFill>
              </a:rPr>
              <a:t>Not</a:t>
            </a:r>
          </a:p>
          <a:p>
            <a:pPr algn="ctr"/>
            <a:r>
              <a:rPr lang="en-US" sz="1100" b="1" dirty="0">
                <a:solidFill>
                  <a:srgbClr val="00B0F0"/>
                </a:solidFill>
              </a:rPr>
              <a:t>Return</a:t>
            </a:r>
          </a:p>
        </p:txBody>
      </p:sp>
      <p:sp>
        <p:nvSpPr>
          <p:cNvPr id="99" name="Rectangle 3"/>
          <p:cNvSpPr txBox="1">
            <a:spLocks noChangeArrowheads="1"/>
          </p:cNvSpPr>
          <p:nvPr/>
        </p:nvSpPr>
        <p:spPr bwMode="auto">
          <a:xfrm>
            <a:off x="5120509" y="52983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352076" y="2294089"/>
            <a:ext cx="2450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Range-Search(*</a:t>
            </a:r>
            <a:r>
              <a:rPr lang="en-US" sz="1400" dirty="0" err="1">
                <a:solidFill>
                  <a:srgbClr val="FF0000"/>
                </a:solidFill>
              </a:rPr>
              <a:t>prt</a:t>
            </a:r>
            <a:r>
              <a:rPr lang="en-US" sz="1400" dirty="0">
                <a:solidFill>
                  <a:srgbClr val="FF0000"/>
                </a:solidFill>
              </a:rPr>
              <a:t>, 50, 125)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812074" y="2520527"/>
            <a:ext cx="1530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CCC"/>
                </a:solidFill>
              </a:rPr>
              <a:t>Search(*</a:t>
            </a:r>
            <a:r>
              <a:rPr lang="en-US" sz="1400" dirty="0" err="1">
                <a:solidFill>
                  <a:srgbClr val="FFCCCC"/>
                </a:solidFill>
              </a:rPr>
              <a:t>prt</a:t>
            </a:r>
            <a:r>
              <a:rPr lang="en-US" sz="1400" dirty="0">
                <a:solidFill>
                  <a:srgbClr val="FFCCCC"/>
                </a:solidFill>
              </a:rPr>
              <a:t>, 50)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3DDF0AD-3E0A-49DF-BF04-97816BDD66D9}"/>
              </a:ext>
            </a:extLst>
          </p:cNvPr>
          <p:cNvSpPr txBox="1"/>
          <p:nvPr/>
        </p:nvSpPr>
        <p:spPr>
          <a:xfrm>
            <a:off x="1235695" y="2415458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75" name="Table 74">
            <a:extLst>
              <a:ext uri="{FF2B5EF4-FFF2-40B4-BE49-F238E27FC236}">
                <a16:creationId xmlns:a16="http://schemas.microsoft.com/office/drawing/2014/main" id="{703E2B94-AFDA-4C85-8167-9CC9950A9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520249"/>
              </p:ext>
            </p:extLst>
          </p:nvPr>
        </p:nvGraphicFramePr>
        <p:xfrm>
          <a:off x="693901" y="1732273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77" name="Group 76">
            <a:extLst>
              <a:ext uri="{FF2B5EF4-FFF2-40B4-BE49-F238E27FC236}">
                <a16:creationId xmlns:a16="http://schemas.microsoft.com/office/drawing/2014/main" id="{40F4B952-C208-4A40-BE2F-1D661F7E21A8}"/>
              </a:ext>
            </a:extLst>
          </p:cNvPr>
          <p:cNvGrpSpPr/>
          <p:nvPr/>
        </p:nvGrpSpPr>
        <p:grpSpPr>
          <a:xfrm>
            <a:off x="475398" y="1964522"/>
            <a:ext cx="2747000" cy="430733"/>
            <a:chOff x="5781617" y="1925273"/>
            <a:chExt cx="2747000" cy="430733"/>
          </a:xfrm>
        </p:grpSpPr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420F313C-CD61-4A98-BD84-8564712AC9F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DED636A5-877A-487A-A0AA-079AED79B4B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07A3DBC1-BD05-4D96-9AF8-5631ACC8820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524E15FE-7B30-4348-A0E4-5E839A3FF4B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9E05F20E-754C-4DBA-94EC-E5B583948421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C81D3584-0419-448B-93EF-673159D8C143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F0221DC-2A67-4458-8A01-91655A1DBAA3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52388D89-EE0B-47E7-9391-151ED421D100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4F67EAD-5DE7-4A09-8B58-3B22B7FB2572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CC2B2608-77DA-41D4-9E37-211A40945F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5014244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640835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72400" cy="4372898"/>
          </a:xfrm>
        </p:spPr>
        <p:txBody>
          <a:bodyPr/>
          <a:lstStyle/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dirty="0">
                <a:cs typeface="Times New Roman" panose="02020603050405020304" pitchFamily="18" charset="0"/>
              </a:rPr>
              <a:t>Basic idea: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Find the leaf L where the record r should be 	inserted;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If L has further room, then insert r into L, and 	return;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If L is full, spilt L plus r into two leaves (each is 	about half full): this causes an additional child for 	the parent P of L, thus we need to add a child to P;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If P is already full, then we have to split P and add 	an additional child to P’s parent … (recursively) 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0538649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01116" cy="299638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Simple case (space available for new 	child)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Non-leaf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New root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523714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01116" cy="299638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Simple case (space available for new 	child)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Non-leaf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New root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558475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6662644" y="607080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 flipH="1">
            <a:off x="1982431" y="4673681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2997513" y="457445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 flipH="1">
            <a:off x="3995489" y="2601655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>
            <a:off x="5094135" y="2601655"/>
            <a:ext cx="272954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 flipH="1">
            <a:off x="2408907" y="3489999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8" name="Line 18"/>
          <p:cNvSpPr>
            <a:spLocks noChangeShapeType="1"/>
          </p:cNvSpPr>
          <p:nvPr/>
        </p:nvSpPr>
        <p:spPr bwMode="auto">
          <a:xfrm>
            <a:off x="3803758" y="3483875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10253" y="533400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I. Simple case: Insert key 32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681289" y="234376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389992" y="323091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1774317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3315428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221112" y="3483875"/>
            <a:ext cx="873023" cy="874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 flipH="1">
            <a:off x="2397843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>
            <a:off x="2813255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H="1">
            <a:off x="3904226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 flipH="1">
            <a:off x="3513800" y="468470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0128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6662644" y="607080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 flipH="1">
            <a:off x="1982431" y="4673681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2997513" y="457445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 flipH="1">
            <a:off x="3995489" y="2601655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>
            <a:off x="5094135" y="2601655"/>
            <a:ext cx="272954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 flipH="1">
            <a:off x="2408907" y="3489999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8" name="Line 18"/>
          <p:cNvSpPr>
            <a:spLocks noChangeShapeType="1"/>
          </p:cNvSpPr>
          <p:nvPr/>
        </p:nvSpPr>
        <p:spPr bwMode="auto">
          <a:xfrm>
            <a:off x="3803758" y="3483875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10253" y="533400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I. Simple case: Insert key 32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681289" y="234376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389992" y="323091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1774317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3315428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221112" y="3483875"/>
            <a:ext cx="873023" cy="874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 flipH="1">
            <a:off x="2397843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>
            <a:off x="2813255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H="1">
            <a:off x="3904226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 flipH="1">
            <a:off x="3513800" y="468470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64580" y="1901866"/>
            <a:ext cx="1480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32)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640456" y="230948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4384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6662644" y="607080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 flipH="1">
            <a:off x="1982431" y="4673681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2997513" y="457445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 flipH="1">
            <a:off x="3995489" y="2601655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>
            <a:off x="5094135" y="2601655"/>
            <a:ext cx="272954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 flipH="1">
            <a:off x="2408907" y="3489999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8" name="Line 18"/>
          <p:cNvSpPr>
            <a:spLocks noChangeShapeType="1"/>
          </p:cNvSpPr>
          <p:nvPr/>
        </p:nvSpPr>
        <p:spPr bwMode="auto">
          <a:xfrm>
            <a:off x="3803758" y="3483875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10253" y="533400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I. Simple case: Insert key 32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681289" y="234376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389992" y="323091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1774317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3315428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221112" y="3483875"/>
            <a:ext cx="873023" cy="874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 flipH="1">
            <a:off x="2397843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>
            <a:off x="2813255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H="1">
            <a:off x="3904226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 flipH="1">
            <a:off x="3513800" y="468470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64580" y="1901866"/>
            <a:ext cx="1480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32)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3938954" y="2573371"/>
            <a:ext cx="680570" cy="57162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904226" y="3556285"/>
            <a:ext cx="109292" cy="76933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 rot="19263512">
            <a:off x="3785035" y="2625677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32</a:t>
            </a:r>
            <a:r>
              <a:rPr lang="en-US" sz="1000" dirty="0"/>
              <a:t> </a:t>
            </a:r>
            <a:r>
              <a:rPr lang="en-US" sz="1000" dirty="0">
                <a:sym typeface="Symbol" panose="05050102010706020507" pitchFamily="18" charset="2"/>
              </a:rPr>
              <a:t>&lt;</a:t>
            </a:r>
            <a:r>
              <a:rPr lang="en-US" sz="1000" dirty="0"/>
              <a:t> 100</a:t>
            </a:r>
          </a:p>
        </p:txBody>
      </p:sp>
      <p:sp>
        <p:nvSpPr>
          <p:cNvPr id="45" name="TextBox 44"/>
          <p:cNvSpPr txBox="1"/>
          <p:nvPr/>
        </p:nvSpPr>
        <p:spPr>
          <a:xfrm rot="4863043">
            <a:off x="3694465" y="3800963"/>
            <a:ext cx="8915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30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32</a:t>
            </a:r>
            <a:r>
              <a:rPr lang="en-US" sz="1000" dirty="0"/>
              <a:t> &lt;40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640456" y="230948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285932" y="438956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352571" y="3204225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7690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6662644" y="607080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 flipH="1">
            <a:off x="1982431" y="4673681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2997513" y="457445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 flipH="1">
            <a:off x="3995489" y="2601655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>
            <a:off x="5094135" y="2601655"/>
            <a:ext cx="272954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 flipH="1">
            <a:off x="2408907" y="3489999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8" name="Line 18"/>
          <p:cNvSpPr>
            <a:spLocks noChangeShapeType="1"/>
          </p:cNvSpPr>
          <p:nvPr/>
        </p:nvSpPr>
        <p:spPr bwMode="auto">
          <a:xfrm>
            <a:off x="3803758" y="3483875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10253" y="533400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I. Simple case: Insert key 32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681289" y="234376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389992" y="323091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1774317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3315428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221112" y="3483875"/>
            <a:ext cx="873023" cy="874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 flipH="1">
            <a:off x="2397843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>
            <a:off x="2813255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H="1">
            <a:off x="3904226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 flipH="1">
            <a:off x="3513800" y="468470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64580" y="1901866"/>
            <a:ext cx="1480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32)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3938954" y="2573371"/>
            <a:ext cx="680570" cy="57162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904226" y="3556285"/>
            <a:ext cx="109292" cy="76933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 rot="19263512">
            <a:off x="3785035" y="2625677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32</a:t>
            </a:r>
            <a:r>
              <a:rPr lang="en-US" sz="1000" dirty="0"/>
              <a:t> </a:t>
            </a:r>
            <a:r>
              <a:rPr lang="en-US" sz="1000" dirty="0">
                <a:sym typeface="Symbol" panose="05050102010706020507" pitchFamily="18" charset="2"/>
              </a:rPr>
              <a:t>&lt;</a:t>
            </a:r>
            <a:r>
              <a:rPr lang="en-US" sz="1000" dirty="0"/>
              <a:t> 100</a:t>
            </a:r>
          </a:p>
        </p:txBody>
      </p:sp>
      <p:sp>
        <p:nvSpPr>
          <p:cNvPr id="45" name="TextBox 44"/>
          <p:cNvSpPr txBox="1"/>
          <p:nvPr/>
        </p:nvSpPr>
        <p:spPr>
          <a:xfrm rot="4863043">
            <a:off x="3694465" y="3800963"/>
            <a:ext cx="8915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30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32</a:t>
            </a:r>
            <a:r>
              <a:rPr lang="en-US" sz="1000" dirty="0"/>
              <a:t> &lt;40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4331221" y="4574457"/>
            <a:ext cx="919206" cy="39665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287967" y="4977478"/>
            <a:ext cx="125726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room for 32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640456" y="230948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285932" y="438956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3352571" y="3204225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8865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6662644" y="607080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 flipH="1">
            <a:off x="1982431" y="4673681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2997513" y="457445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 flipH="1">
            <a:off x="3995489" y="2601655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>
            <a:off x="5094135" y="2601655"/>
            <a:ext cx="272954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 flipH="1">
            <a:off x="2408907" y="3489999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8" name="Line 18"/>
          <p:cNvSpPr>
            <a:spLocks noChangeShapeType="1"/>
          </p:cNvSpPr>
          <p:nvPr/>
        </p:nvSpPr>
        <p:spPr bwMode="auto">
          <a:xfrm>
            <a:off x="3803758" y="3483875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10253" y="533400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I. Simple case: Insert key 32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681289" y="234376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389992" y="323091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1774317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3315428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221112" y="3483875"/>
            <a:ext cx="873023" cy="874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 flipH="1">
            <a:off x="2397843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>
            <a:off x="2813255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H="1">
            <a:off x="3904226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 flipH="1">
            <a:off x="3513800" y="468470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64580" y="1901866"/>
            <a:ext cx="1480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32)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3938954" y="2573371"/>
            <a:ext cx="680570" cy="57162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904226" y="3556285"/>
            <a:ext cx="109292" cy="76933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4321114" y="4680052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 rot="19263512">
            <a:off x="3785035" y="2625677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32</a:t>
            </a:r>
            <a:r>
              <a:rPr lang="en-US" sz="1000" dirty="0"/>
              <a:t> </a:t>
            </a:r>
            <a:r>
              <a:rPr lang="en-US" sz="1000" dirty="0">
                <a:sym typeface="Symbol" panose="05050102010706020507" pitchFamily="18" charset="2"/>
              </a:rPr>
              <a:t>&lt;</a:t>
            </a:r>
            <a:r>
              <a:rPr lang="en-US" sz="1000" dirty="0"/>
              <a:t> 100</a:t>
            </a:r>
          </a:p>
        </p:txBody>
      </p:sp>
      <p:sp>
        <p:nvSpPr>
          <p:cNvPr id="45" name="TextBox 44"/>
          <p:cNvSpPr txBox="1"/>
          <p:nvPr/>
        </p:nvSpPr>
        <p:spPr>
          <a:xfrm rot="4863043">
            <a:off x="3694465" y="3800963"/>
            <a:ext cx="8915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30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32</a:t>
            </a:r>
            <a:r>
              <a:rPr lang="en-US" sz="1000" dirty="0"/>
              <a:t> &lt;40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640456" y="230948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285932" y="438956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352571" y="3204225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0757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01116" cy="299638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99FF33"/>
                </a:solidFill>
                <a:cs typeface="Times New Roman" panose="02020603050405020304" pitchFamily="18" charset="0"/>
              </a:rPr>
              <a:t>Simple case (space available for new 	child)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Non-leaf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New root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0966838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01116" cy="299638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Simple case (space available for new 	child)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Non-leaf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New root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2571512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01116" cy="299638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Simple case (space available for new 	child)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Non-leaf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New root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  <p:sp>
        <p:nvSpPr>
          <p:cNvPr id="5" name="TextBox 4"/>
          <p:cNvSpPr txBox="1"/>
          <p:nvPr/>
        </p:nvSpPr>
        <p:spPr>
          <a:xfrm>
            <a:off x="1282477" y="4806192"/>
            <a:ext cx="63458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FF00"/>
                </a:solidFill>
                <a:latin typeface="+mn-lt"/>
                <a:cs typeface="Times New Roman" panose="02020603050405020304" pitchFamily="18" charset="0"/>
              </a:rPr>
              <a:t>Idea:</a:t>
            </a:r>
            <a:r>
              <a:rPr lang="en-US" sz="2400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+mn-lt"/>
                <a:cs typeface="Times New Roman" panose="02020603050405020304" pitchFamily="18" charset="0"/>
              </a:rPr>
              <a:t>when there is no space for a new child </a:t>
            </a:r>
          </a:p>
          <a:p>
            <a:r>
              <a:rPr lang="en-US" sz="2400" dirty="0">
                <a:latin typeface="+mn-lt"/>
                <a:cs typeface="Times New Roman" panose="02020603050405020304" pitchFamily="18" charset="0"/>
              </a:rPr>
              <a:t>(all pointers are in use), split the node into </a:t>
            </a:r>
          </a:p>
          <a:p>
            <a:r>
              <a:rPr lang="en-US" sz="2400" dirty="0">
                <a:latin typeface="+mn-lt"/>
                <a:cs typeface="Times New Roman" panose="02020603050405020304" pitchFamily="18" charset="0"/>
              </a:rPr>
              <a:t>two nodes, with both at least half full.</a:t>
            </a:r>
          </a:p>
        </p:txBody>
      </p:sp>
    </p:spTree>
    <p:extLst>
      <p:ext uri="{BB962C8B-B14F-4D97-AF65-F5344CB8AC3E}">
        <p14:creationId xmlns:p14="http://schemas.microsoft.com/office/powerpoint/2010/main" val="41264069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node overflow</a:t>
            </a:r>
          </a:p>
        </p:txBody>
      </p:sp>
    </p:spTree>
    <p:extLst>
      <p:ext uri="{BB962C8B-B14F-4D97-AF65-F5344CB8AC3E}">
        <p14:creationId xmlns:p14="http://schemas.microsoft.com/office/powerpoint/2010/main" val="1109037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dirty="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99FF33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</p:spTree>
    <p:extLst>
      <p:ext uri="{BB962C8B-B14F-4D97-AF65-F5344CB8AC3E}">
        <p14:creationId xmlns:p14="http://schemas.microsoft.com/office/powerpoint/2010/main" val="34307486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dirty="0"/>
          </a:p>
        </p:txBody>
      </p:sp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99FF33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Straight Arrow Connector 62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7" name="Straight Arrow Connector 76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888542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56052" y="2418993"/>
            <a:ext cx="3563653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0" y="2359704"/>
            <a:ext cx="3617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--- 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p**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59777" y="2418993"/>
            <a:ext cx="447294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137" y="2382610"/>
            <a:ext cx="450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dirty="0">
              <a:solidFill>
                <a:srgbClr val="33CC33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361961" y="2761328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H="1">
            <a:off x="1183764" y="2758347"/>
            <a:ext cx="16259" cy="50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3828692" y="2582449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4391156" y="2766468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6440130" y="2767169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7029524" y="2766468"/>
            <a:ext cx="128058" cy="502514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Up Arrow 12"/>
          <p:cNvSpPr/>
          <p:nvPr/>
        </p:nvSpPr>
        <p:spPr bwMode="auto">
          <a:xfrm>
            <a:off x="3675203" y="3412202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chemeClr val="tx1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9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8496676" y="2625133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99FF33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6477" y="2392442"/>
            <a:ext cx="3641879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148254" y="2387588"/>
            <a:ext cx="4513965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 bwMode="auto">
          <a:xfrm flipH="1">
            <a:off x="2787241" y="1662010"/>
            <a:ext cx="3122500" cy="5207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8" name="Rectangle 47"/>
          <p:cNvSpPr/>
          <p:nvPr/>
        </p:nvSpPr>
        <p:spPr bwMode="auto">
          <a:xfrm>
            <a:off x="4386768" y="1332399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75992" y="1261900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>
            <a:off x="7518866" y="1699802"/>
            <a:ext cx="939334" cy="404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Rectangle 54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Straight Arrow Connector 62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7" name="Straight Arrow Connector 76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322008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56052" y="2418993"/>
            <a:ext cx="3563653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0" y="2359704"/>
            <a:ext cx="3617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--- 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p**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59777" y="2418993"/>
            <a:ext cx="447294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137" y="2382610"/>
            <a:ext cx="450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dirty="0">
              <a:solidFill>
                <a:srgbClr val="33CC33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361961" y="2761328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H="1">
            <a:off x="1183764" y="2758347"/>
            <a:ext cx="16259" cy="50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3828692" y="2582449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4391156" y="2766468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6440130" y="2767169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7029524" y="2766468"/>
            <a:ext cx="128058" cy="502514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Up Arrow 12"/>
          <p:cNvSpPr/>
          <p:nvPr/>
        </p:nvSpPr>
        <p:spPr bwMode="auto">
          <a:xfrm>
            <a:off x="3675203" y="3412202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chemeClr val="tx1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9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8496676" y="2625133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99FF33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6477" y="2392442"/>
            <a:ext cx="3641879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148254" y="2387588"/>
            <a:ext cx="4513965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 bwMode="auto">
          <a:xfrm flipH="1">
            <a:off x="2094807" y="1662010"/>
            <a:ext cx="3814933" cy="7569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8" name="Rectangle 47"/>
          <p:cNvSpPr/>
          <p:nvPr/>
        </p:nvSpPr>
        <p:spPr bwMode="auto">
          <a:xfrm>
            <a:off x="4386768" y="1332399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75992" y="1261900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>
            <a:off x="7518866" y="1699802"/>
            <a:ext cx="939334" cy="404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Rectangle 54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Straight Arrow Connector 62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7" name="Straight Arrow Connector 76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8872801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56052" y="2418993"/>
            <a:ext cx="3563653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0" y="2359704"/>
            <a:ext cx="3617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--- 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p**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59777" y="2418993"/>
            <a:ext cx="447294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137" y="2382610"/>
            <a:ext cx="450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dirty="0">
              <a:solidFill>
                <a:srgbClr val="33CC33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361961" y="2761328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H="1">
            <a:off x="1183764" y="2758347"/>
            <a:ext cx="16259" cy="50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3828692" y="2582449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4391156" y="2766468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6440130" y="2767169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7029524" y="2766468"/>
            <a:ext cx="128058" cy="502514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Up Arrow 12"/>
          <p:cNvSpPr/>
          <p:nvPr/>
        </p:nvSpPr>
        <p:spPr bwMode="auto">
          <a:xfrm>
            <a:off x="3675203" y="3412202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chemeClr val="tx1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9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8496676" y="2625133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99FF33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6477" y="2392442"/>
            <a:ext cx="3641879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148254" y="2387588"/>
            <a:ext cx="4513965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 bwMode="auto">
          <a:xfrm flipH="1">
            <a:off x="2094807" y="1662010"/>
            <a:ext cx="3814933" cy="7569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7" name="Straight Arrow Connector 46"/>
          <p:cNvCxnSpPr/>
          <p:nvPr/>
        </p:nvCxnSpPr>
        <p:spPr bwMode="auto">
          <a:xfrm flipH="1">
            <a:off x="6378930" y="1699802"/>
            <a:ext cx="714471" cy="6828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8" name="Rectangle 47"/>
          <p:cNvSpPr/>
          <p:nvPr/>
        </p:nvSpPr>
        <p:spPr bwMode="auto">
          <a:xfrm>
            <a:off x="4386768" y="1332399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75992" y="1261900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>
            <a:off x="7518866" y="1699802"/>
            <a:ext cx="939334" cy="404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6" name="TextBox 55"/>
          <p:cNvSpPr txBox="1"/>
          <p:nvPr/>
        </p:nvSpPr>
        <p:spPr>
          <a:xfrm>
            <a:off x="6635283" y="1238658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q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353401" y="1310156"/>
            <a:ext cx="3951313" cy="38964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9" name="Straight Arrow Connector 78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0" name="Straight Arrow Connector 79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9113295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56052" y="2418993"/>
            <a:ext cx="3563653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0" y="2359704"/>
            <a:ext cx="3617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--- 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p**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59777" y="2418993"/>
            <a:ext cx="447294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137" y="2382610"/>
            <a:ext cx="450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dirty="0">
              <a:solidFill>
                <a:srgbClr val="33CC33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361961" y="2761328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H="1">
            <a:off x="1183764" y="2758347"/>
            <a:ext cx="16259" cy="50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3828692" y="2582449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4391156" y="2766468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6440130" y="2767169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7029524" y="2766468"/>
            <a:ext cx="128058" cy="502514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Up Arrow 12"/>
          <p:cNvSpPr/>
          <p:nvPr/>
        </p:nvSpPr>
        <p:spPr bwMode="auto">
          <a:xfrm>
            <a:off x="3675203" y="3412202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094807" y="1662010"/>
            <a:ext cx="3814933" cy="7569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/>
          <p:cNvCxnSpPr>
            <a:endCxn id="10" idx="0"/>
          </p:cNvCxnSpPr>
          <p:nvPr/>
        </p:nvCxnSpPr>
        <p:spPr bwMode="auto">
          <a:xfrm flipH="1">
            <a:off x="6378930" y="1699802"/>
            <a:ext cx="714471" cy="6828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8" name="Rectangle 87"/>
          <p:cNvSpPr/>
          <p:nvPr/>
        </p:nvSpPr>
        <p:spPr bwMode="auto">
          <a:xfrm>
            <a:off x="4386768" y="1332399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775992" y="1261900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0" name="Straight Arrow Connector 89"/>
          <p:cNvCxnSpPr/>
          <p:nvPr/>
        </p:nvCxnSpPr>
        <p:spPr bwMode="auto">
          <a:xfrm>
            <a:off x="7518866" y="1699802"/>
            <a:ext cx="939334" cy="404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6635283" y="1238658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chemeClr val="tx1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9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Rectangle 71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5" name="Straight Arrow Connector 74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Line 10"/>
          <p:cNvSpPr>
            <a:spLocks noChangeShapeType="1"/>
          </p:cNvSpPr>
          <p:nvPr/>
        </p:nvSpPr>
        <p:spPr bwMode="auto">
          <a:xfrm>
            <a:off x="6222115" y="5522890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8496676" y="2625133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99FF33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06477" y="2392442"/>
            <a:ext cx="3641879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148254" y="2387588"/>
            <a:ext cx="4513965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353401" y="1310156"/>
            <a:ext cx="3951313" cy="38964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6326077" y="1288481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2" name="Oval Callout 61"/>
          <p:cNvSpPr/>
          <p:nvPr/>
        </p:nvSpPr>
        <p:spPr>
          <a:xfrm>
            <a:off x="4940914" y="1868690"/>
            <a:ext cx="1352386" cy="450364"/>
          </a:xfrm>
          <a:prstGeom prst="wedgeEllipseCallout">
            <a:avLst>
              <a:gd name="adj1" fmla="val 57753"/>
              <a:gd name="adj2" fmla="val -11332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What is the key here?</a:t>
            </a:r>
          </a:p>
        </p:txBody>
      </p:sp>
    </p:spTree>
    <p:extLst>
      <p:ext uri="{BB962C8B-B14F-4D97-AF65-F5344CB8AC3E}">
        <p14:creationId xmlns:p14="http://schemas.microsoft.com/office/powerpoint/2010/main" val="42925015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56052" y="2418993"/>
            <a:ext cx="3563653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0" y="2359704"/>
            <a:ext cx="3617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--- 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p**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59777" y="2418993"/>
            <a:ext cx="447294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137" y="2382610"/>
            <a:ext cx="450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dirty="0">
              <a:solidFill>
                <a:srgbClr val="33CC33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361961" y="2761328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H="1">
            <a:off x="1183764" y="2758347"/>
            <a:ext cx="16259" cy="50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3828692" y="2582449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4391156" y="2766468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6440130" y="2767169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7029524" y="2766468"/>
            <a:ext cx="128058" cy="502514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Up Arrow 12"/>
          <p:cNvSpPr/>
          <p:nvPr/>
        </p:nvSpPr>
        <p:spPr bwMode="auto">
          <a:xfrm>
            <a:off x="3675203" y="3412202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094807" y="1662010"/>
            <a:ext cx="3814933" cy="7569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/>
          <p:cNvCxnSpPr>
            <a:endCxn id="10" idx="0"/>
          </p:cNvCxnSpPr>
          <p:nvPr/>
        </p:nvCxnSpPr>
        <p:spPr bwMode="auto">
          <a:xfrm flipH="1">
            <a:off x="6378930" y="1699802"/>
            <a:ext cx="714471" cy="6828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8" name="Rectangle 87"/>
          <p:cNvSpPr/>
          <p:nvPr/>
        </p:nvSpPr>
        <p:spPr bwMode="auto">
          <a:xfrm>
            <a:off x="4386768" y="1332399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775992" y="1261900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0" name="Straight Arrow Connector 89"/>
          <p:cNvCxnSpPr/>
          <p:nvPr/>
        </p:nvCxnSpPr>
        <p:spPr bwMode="auto">
          <a:xfrm>
            <a:off x="7518866" y="1699802"/>
            <a:ext cx="939334" cy="404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6635283" y="1238658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rgbClr val="FF0000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9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Rectangle 71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5" name="Straight Arrow Connector 74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Line 10"/>
          <p:cNvSpPr>
            <a:spLocks noChangeShapeType="1"/>
          </p:cNvSpPr>
          <p:nvPr/>
        </p:nvSpPr>
        <p:spPr bwMode="auto">
          <a:xfrm>
            <a:off x="6222115" y="5522890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8496676" y="2625133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99FF33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06477" y="2392442"/>
            <a:ext cx="3641879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148254" y="2387588"/>
            <a:ext cx="4513965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353401" y="1310156"/>
            <a:ext cx="3951313" cy="38964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6326077" y="1288481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2" name="Oval Callout 61"/>
          <p:cNvSpPr/>
          <p:nvPr/>
        </p:nvSpPr>
        <p:spPr>
          <a:xfrm>
            <a:off x="4940914" y="1868690"/>
            <a:ext cx="1352386" cy="450364"/>
          </a:xfrm>
          <a:prstGeom prst="wedgeEllipseCallout">
            <a:avLst>
              <a:gd name="adj1" fmla="val 57753"/>
              <a:gd name="adj2" fmla="val -11332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What is the key here?</a:t>
            </a:r>
          </a:p>
        </p:txBody>
      </p:sp>
    </p:spTree>
    <p:extLst>
      <p:ext uri="{BB962C8B-B14F-4D97-AF65-F5344CB8AC3E}">
        <p14:creationId xmlns:p14="http://schemas.microsoft.com/office/powerpoint/2010/main" val="27083887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56052" y="2418993"/>
            <a:ext cx="3563653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0" y="2359704"/>
            <a:ext cx="3617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--- 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p**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59777" y="2418993"/>
            <a:ext cx="447294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137" y="2382610"/>
            <a:ext cx="450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dirty="0">
              <a:solidFill>
                <a:srgbClr val="33CC33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361961" y="2761328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H="1">
            <a:off x="1183764" y="2758347"/>
            <a:ext cx="16259" cy="50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3828692" y="2582449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4391156" y="2766468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6440130" y="2767169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7029524" y="2766468"/>
            <a:ext cx="128058" cy="502514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Up Arrow 12"/>
          <p:cNvSpPr/>
          <p:nvPr/>
        </p:nvSpPr>
        <p:spPr bwMode="auto">
          <a:xfrm>
            <a:off x="3675203" y="3412202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094807" y="1662010"/>
            <a:ext cx="3814933" cy="7569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/>
          <p:cNvCxnSpPr>
            <a:endCxn id="10" idx="0"/>
          </p:cNvCxnSpPr>
          <p:nvPr/>
        </p:nvCxnSpPr>
        <p:spPr bwMode="auto">
          <a:xfrm flipH="1">
            <a:off x="6378930" y="1699802"/>
            <a:ext cx="714471" cy="6828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8" name="Rectangle 87"/>
          <p:cNvSpPr/>
          <p:nvPr/>
        </p:nvSpPr>
        <p:spPr bwMode="auto">
          <a:xfrm>
            <a:off x="4386768" y="1332399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775992" y="1261900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0" name="Straight Arrow Connector 89"/>
          <p:cNvCxnSpPr/>
          <p:nvPr/>
        </p:nvCxnSpPr>
        <p:spPr bwMode="auto">
          <a:xfrm>
            <a:off x="7518866" y="1699802"/>
            <a:ext cx="939334" cy="404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6635283" y="1238658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rgbClr val="FF0000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9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Rectangle 71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5" name="Straight Arrow Connector 74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Freeform 48"/>
          <p:cNvSpPr/>
          <p:nvPr/>
        </p:nvSpPr>
        <p:spPr bwMode="auto">
          <a:xfrm>
            <a:off x="5427396" y="1737594"/>
            <a:ext cx="737006" cy="760082"/>
          </a:xfrm>
          <a:custGeom>
            <a:avLst/>
            <a:gdLst>
              <a:gd name="connsiteX0" fmla="*/ 0 w 1041145"/>
              <a:gd name="connsiteY0" fmla="*/ 947651 h 947651"/>
              <a:gd name="connsiteX1" fmla="*/ 16625 w 1041145"/>
              <a:gd name="connsiteY1" fmla="*/ 881149 h 947651"/>
              <a:gd name="connsiteX2" fmla="*/ 33251 w 1041145"/>
              <a:gd name="connsiteY2" fmla="*/ 864524 h 947651"/>
              <a:gd name="connsiteX3" fmla="*/ 49876 w 1041145"/>
              <a:gd name="connsiteY3" fmla="*/ 814647 h 947651"/>
              <a:gd name="connsiteX4" fmla="*/ 66502 w 1041145"/>
              <a:gd name="connsiteY4" fmla="*/ 798022 h 947651"/>
              <a:gd name="connsiteX5" fmla="*/ 116378 w 1041145"/>
              <a:gd name="connsiteY5" fmla="*/ 756458 h 947651"/>
              <a:gd name="connsiteX6" fmla="*/ 149629 w 1041145"/>
              <a:gd name="connsiteY6" fmla="*/ 714895 h 947651"/>
              <a:gd name="connsiteX7" fmla="*/ 174567 w 1041145"/>
              <a:gd name="connsiteY7" fmla="*/ 698269 h 947651"/>
              <a:gd name="connsiteX8" fmla="*/ 207818 w 1041145"/>
              <a:gd name="connsiteY8" fmla="*/ 665018 h 947651"/>
              <a:gd name="connsiteX9" fmla="*/ 232756 w 1041145"/>
              <a:gd name="connsiteY9" fmla="*/ 648393 h 947651"/>
              <a:gd name="connsiteX10" fmla="*/ 249382 w 1041145"/>
              <a:gd name="connsiteY10" fmla="*/ 631767 h 947651"/>
              <a:gd name="connsiteX11" fmla="*/ 274320 w 1041145"/>
              <a:gd name="connsiteY11" fmla="*/ 623455 h 947651"/>
              <a:gd name="connsiteX12" fmla="*/ 290945 w 1041145"/>
              <a:gd name="connsiteY12" fmla="*/ 606829 h 947651"/>
              <a:gd name="connsiteX13" fmla="*/ 340822 w 1041145"/>
              <a:gd name="connsiteY13" fmla="*/ 590204 h 947651"/>
              <a:gd name="connsiteX14" fmla="*/ 365760 w 1041145"/>
              <a:gd name="connsiteY14" fmla="*/ 581891 h 947651"/>
              <a:gd name="connsiteX15" fmla="*/ 440574 w 1041145"/>
              <a:gd name="connsiteY15" fmla="*/ 548640 h 947651"/>
              <a:gd name="connsiteX16" fmla="*/ 490451 w 1041145"/>
              <a:gd name="connsiteY16" fmla="*/ 532015 h 947651"/>
              <a:gd name="connsiteX17" fmla="*/ 515389 w 1041145"/>
              <a:gd name="connsiteY17" fmla="*/ 523702 h 947651"/>
              <a:gd name="connsiteX18" fmla="*/ 556953 w 1041145"/>
              <a:gd name="connsiteY18" fmla="*/ 515389 h 947651"/>
              <a:gd name="connsiteX19" fmla="*/ 581891 w 1041145"/>
              <a:gd name="connsiteY19" fmla="*/ 507077 h 947651"/>
              <a:gd name="connsiteX20" fmla="*/ 656705 w 1041145"/>
              <a:gd name="connsiteY20" fmla="*/ 490451 h 947651"/>
              <a:gd name="connsiteX21" fmla="*/ 681643 w 1041145"/>
              <a:gd name="connsiteY21" fmla="*/ 482138 h 947651"/>
              <a:gd name="connsiteX22" fmla="*/ 714894 w 1041145"/>
              <a:gd name="connsiteY22" fmla="*/ 473826 h 947651"/>
              <a:gd name="connsiteX23" fmla="*/ 773083 w 1041145"/>
              <a:gd name="connsiteY23" fmla="*/ 448887 h 947651"/>
              <a:gd name="connsiteX24" fmla="*/ 798022 w 1041145"/>
              <a:gd name="connsiteY24" fmla="*/ 432262 h 947651"/>
              <a:gd name="connsiteX25" fmla="*/ 847898 w 1041145"/>
              <a:gd name="connsiteY25" fmla="*/ 415637 h 947651"/>
              <a:gd name="connsiteX26" fmla="*/ 872836 w 1041145"/>
              <a:gd name="connsiteY26" fmla="*/ 407324 h 947651"/>
              <a:gd name="connsiteX27" fmla="*/ 922713 w 1041145"/>
              <a:gd name="connsiteY27" fmla="*/ 390698 h 947651"/>
              <a:gd name="connsiteX28" fmla="*/ 947651 w 1041145"/>
              <a:gd name="connsiteY28" fmla="*/ 382386 h 947651"/>
              <a:gd name="connsiteX29" fmla="*/ 997527 w 1041145"/>
              <a:gd name="connsiteY29" fmla="*/ 332509 h 947651"/>
              <a:gd name="connsiteX30" fmla="*/ 1014153 w 1041145"/>
              <a:gd name="connsiteY30" fmla="*/ 315884 h 947651"/>
              <a:gd name="connsiteX31" fmla="*/ 1030778 w 1041145"/>
              <a:gd name="connsiteY31" fmla="*/ 266007 h 947651"/>
              <a:gd name="connsiteX32" fmla="*/ 1039091 w 1041145"/>
              <a:gd name="connsiteY32" fmla="*/ 0 h 947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41145" h="947651">
                <a:moveTo>
                  <a:pt x="0" y="947651"/>
                </a:moveTo>
                <a:cubicBezTo>
                  <a:pt x="1787" y="938717"/>
                  <a:pt x="8958" y="893927"/>
                  <a:pt x="16625" y="881149"/>
                </a:cubicBezTo>
                <a:cubicBezTo>
                  <a:pt x="20657" y="874429"/>
                  <a:pt x="27709" y="870066"/>
                  <a:pt x="33251" y="864524"/>
                </a:cubicBezTo>
                <a:cubicBezTo>
                  <a:pt x="38793" y="847898"/>
                  <a:pt x="37484" y="827039"/>
                  <a:pt x="49876" y="814647"/>
                </a:cubicBezTo>
                <a:cubicBezTo>
                  <a:pt x="55418" y="809105"/>
                  <a:pt x="60481" y="803039"/>
                  <a:pt x="66502" y="798022"/>
                </a:cubicBezTo>
                <a:cubicBezTo>
                  <a:pt x="85907" y="781852"/>
                  <a:pt x="101336" y="775261"/>
                  <a:pt x="116378" y="756458"/>
                </a:cubicBezTo>
                <a:cubicBezTo>
                  <a:pt x="135583" y="732451"/>
                  <a:pt x="127325" y="732738"/>
                  <a:pt x="149629" y="714895"/>
                </a:cubicBezTo>
                <a:cubicBezTo>
                  <a:pt x="157430" y="708654"/>
                  <a:pt x="166982" y="704771"/>
                  <a:pt x="174567" y="698269"/>
                </a:cubicBezTo>
                <a:cubicBezTo>
                  <a:pt x="186468" y="688068"/>
                  <a:pt x="194776" y="673713"/>
                  <a:pt x="207818" y="665018"/>
                </a:cubicBezTo>
                <a:cubicBezTo>
                  <a:pt x="216131" y="659476"/>
                  <a:pt x="224955" y="654634"/>
                  <a:pt x="232756" y="648393"/>
                </a:cubicBezTo>
                <a:cubicBezTo>
                  <a:pt x="238876" y="643497"/>
                  <a:pt x="242661" y="635799"/>
                  <a:pt x="249382" y="631767"/>
                </a:cubicBezTo>
                <a:cubicBezTo>
                  <a:pt x="256896" y="627259"/>
                  <a:pt x="266007" y="626226"/>
                  <a:pt x="274320" y="623455"/>
                </a:cubicBezTo>
                <a:cubicBezTo>
                  <a:pt x="279862" y="617913"/>
                  <a:pt x="283935" y="610334"/>
                  <a:pt x="290945" y="606829"/>
                </a:cubicBezTo>
                <a:cubicBezTo>
                  <a:pt x="306620" y="598992"/>
                  <a:pt x="324196" y="595746"/>
                  <a:pt x="340822" y="590204"/>
                </a:cubicBezTo>
                <a:cubicBezTo>
                  <a:pt x="349135" y="587433"/>
                  <a:pt x="358469" y="586751"/>
                  <a:pt x="365760" y="581891"/>
                </a:cubicBezTo>
                <a:cubicBezTo>
                  <a:pt x="405279" y="555545"/>
                  <a:pt x="381221" y="568425"/>
                  <a:pt x="440574" y="548640"/>
                </a:cubicBezTo>
                <a:lnTo>
                  <a:pt x="490451" y="532015"/>
                </a:lnTo>
                <a:cubicBezTo>
                  <a:pt x="498764" y="529244"/>
                  <a:pt x="506797" y="525420"/>
                  <a:pt x="515389" y="523702"/>
                </a:cubicBezTo>
                <a:cubicBezTo>
                  <a:pt x="529244" y="520931"/>
                  <a:pt x="543246" y="518816"/>
                  <a:pt x="556953" y="515389"/>
                </a:cubicBezTo>
                <a:cubicBezTo>
                  <a:pt x="565454" y="513264"/>
                  <a:pt x="573466" y="509484"/>
                  <a:pt x="581891" y="507077"/>
                </a:cubicBezTo>
                <a:cubicBezTo>
                  <a:pt x="641654" y="490002"/>
                  <a:pt x="588103" y="507602"/>
                  <a:pt x="656705" y="490451"/>
                </a:cubicBezTo>
                <a:cubicBezTo>
                  <a:pt x="665206" y="488326"/>
                  <a:pt x="673218" y="484545"/>
                  <a:pt x="681643" y="482138"/>
                </a:cubicBezTo>
                <a:cubicBezTo>
                  <a:pt x="692628" y="478999"/>
                  <a:pt x="703810" y="476597"/>
                  <a:pt x="714894" y="473826"/>
                </a:cubicBezTo>
                <a:cubicBezTo>
                  <a:pt x="777501" y="432088"/>
                  <a:pt x="697937" y="481092"/>
                  <a:pt x="773083" y="448887"/>
                </a:cubicBezTo>
                <a:cubicBezTo>
                  <a:pt x="782266" y="444951"/>
                  <a:pt x="788892" y="436320"/>
                  <a:pt x="798022" y="432262"/>
                </a:cubicBezTo>
                <a:cubicBezTo>
                  <a:pt x="814036" y="425145"/>
                  <a:pt x="831273" y="421179"/>
                  <a:pt x="847898" y="415637"/>
                </a:cubicBezTo>
                <a:lnTo>
                  <a:pt x="872836" y="407324"/>
                </a:lnTo>
                <a:lnTo>
                  <a:pt x="922713" y="390698"/>
                </a:lnTo>
                <a:lnTo>
                  <a:pt x="947651" y="382386"/>
                </a:lnTo>
                <a:lnTo>
                  <a:pt x="997527" y="332509"/>
                </a:lnTo>
                <a:lnTo>
                  <a:pt x="1014153" y="315884"/>
                </a:lnTo>
                <a:cubicBezTo>
                  <a:pt x="1019695" y="299258"/>
                  <a:pt x="1028604" y="283397"/>
                  <a:pt x="1030778" y="266007"/>
                </a:cubicBezTo>
                <a:cubicBezTo>
                  <a:pt x="1047340" y="133518"/>
                  <a:pt x="1039091" y="221846"/>
                  <a:pt x="1039091" y="0"/>
                </a:cubicBezTo>
              </a:path>
            </a:pathLst>
          </a:custGeom>
          <a:noFill/>
          <a:ln w="28575" cap="flat" cmpd="sng" algn="ctr">
            <a:solidFill>
              <a:srgbClr val="00B0F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0" name="Straight Arrow Connector 49"/>
          <p:cNvCxnSpPr>
            <a:stCxn id="49" idx="31"/>
          </p:cNvCxnSpPr>
          <p:nvPr/>
        </p:nvCxnSpPr>
        <p:spPr bwMode="auto">
          <a:xfrm flipV="1">
            <a:off x="6157063" y="1709557"/>
            <a:ext cx="10979" cy="24139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51" name="Line 10"/>
          <p:cNvSpPr>
            <a:spLocks noChangeShapeType="1"/>
          </p:cNvSpPr>
          <p:nvPr/>
        </p:nvSpPr>
        <p:spPr bwMode="auto">
          <a:xfrm>
            <a:off x="6222115" y="5522890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8496676" y="2625133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99FF33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06477" y="2392442"/>
            <a:ext cx="3641879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148254" y="2387588"/>
            <a:ext cx="4513965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353401" y="1310156"/>
            <a:ext cx="3951313" cy="38964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6042961" y="1434127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rgbClr val="FF0000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961" y="1434127"/>
                <a:ext cx="1017073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70010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4" name="Line 6"/>
          <p:cNvSpPr>
            <a:spLocks noChangeShapeType="1"/>
          </p:cNvSpPr>
          <p:nvPr/>
        </p:nvSpPr>
        <p:spPr bwMode="auto">
          <a:xfrm>
            <a:off x="2726811" y="4419192"/>
            <a:ext cx="161044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2050639" y="3504792"/>
            <a:ext cx="1420763" cy="7820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918773" y="3504792"/>
            <a:ext cx="1076014" cy="7772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372829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265107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818968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372829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</p:spTree>
    <p:extLst>
      <p:ext uri="{BB962C8B-B14F-4D97-AF65-F5344CB8AC3E}">
        <p14:creationId xmlns:p14="http://schemas.microsoft.com/office/powerpoint/2010/main" val="5925907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4" name="Line 6"/>
          <p:cNvSpPr>
            <a:spLocks noChangeShapeType="1"/>
          </p:cNvSpPr>
          <p:nvPr/>
        </p:nvSpPr>
        <p:spPr bwMode="auto">
          <a:xfrm>
            <a:off x="2726811" y="4419192"/>
            <a:ext cx="161044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2050639" y="3504792"/>
            <a:ext cx="1420763" cy="7820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918773" y="3504792"/>
            <a:ext cx="1076014" cy="7772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372829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265107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818968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372829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19" name="TextBox 19"/>
          <p:cNvSpPr txBox="1">
            <a:spLocks noChangeArrowheads="1"/>
          </p:cNvSpPr>
          <p:nvPr/>
        </p:nvSpPr>
        <p:spPr bwMode="auto">
          <a:xfrm>
            <a:off x="1304880" y="3670802"/>
            <a:ext cx="2680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531117" y="3888274"/>
            <a:ext cx="341978" cy="270771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348384" y="427422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5862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2020272" y="3504792"/>
            <a:ext cx="1451130" cy="654253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918773" y="3504792"/>
            <a:ext cx="1076014" cy="7772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136854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677421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582993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136854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2679266" y="428047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3123560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102573" y="426730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339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2020272" y="3504792"/>
            <a:ext cx="1451130" cy="654253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918773" y="3504792"/>
            <a:ext cx="1076014" cy="7772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136854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677421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582993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136854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2679266" y="428047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3123560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875554" y="546392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" name="TextBox 19"/>
          <p:cNvSpPr txBox="1">
            <a:spLocks noChangeArrowheads="1"/>
          </p:cNvSpPr>
          <p:nvPr/>
        </p:nvSpPr>
        <p:spPr bwMode="auto">
          <a:xfrm>
            <a:off x="2497590" y="6038025"/>
            <a:ext cx="2680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2765612" y="5730595"/>
            <a:ext cx="11270" cy="36341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1589804" y="5330484"/>
            <a:ext cx="1927122" cy="1146516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1102573" y="426730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852748" y="5431736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993058" y="4159045"/>
            <a:ext cx="3156156" cy="70792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stCxn id="4" idx="0"/>
            <a:endCxn id="3" idx="2"/>
          </p:cNvCxnSpPr>
          <p:nvPr/>
        </p:nvCxnSpPr>
        <p:spPr>
          <a:xfrm flipV="1">
            <a:off x="2553365" y="4866968"/>
            <a:ext cx="17771" cy="463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8361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2020272" y="3504792"/>
            <a:ext cx="1451130" cy="654253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918773" y="3504792"/>
            <a:ext cx="1076014" cy="7772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136854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677421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582993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136854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2679266" y="428047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3123560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2"/>
          <p:cNvSpPr>
            <a:spLocks noChangeShapeType="1"/>
          </p:cNvSpPr>
          <p:nvPr/>
        </p:nvSpPr>
        <p:spPr bwMode="auto">
          <a:xfrm>
            <a:off x="2492475" y="4424026"/>
            <a:ext cx="18494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4034888" y="4424026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875554" y="546392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" name="TextBox 19"/>
          <p:cNvSpPr txBox="1">
            <a:spLocks noChangeArrowheads="1"/>
          </p:cNvSpPr>
          <p:nvPr/>
        </p:nvSpPr>
        <p:spPr bwMode="auto">
          <a:xfrm>
            <a:off x="2497590" y="6038025"/>
            <a:ext cx="2680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2765612" y="5730595"/>
            <a:ext cx="11270" cy="36341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1589804" y="5330484"/>
            <a:ext cx="1927122" cy="1146516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1102573" y="426730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993058" y="4159045"/>
            <a:ext cx="3156156" cy="70792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>
            <a:endCxn id="42" idx="2"/>
          </p:cNvCxnSpPr>
          <p:nvPr/>
        </p:nvCxnSpPr>
        <p:spPr>
          <a:xfrm flipV="1">
            <a:off x="2553365" y="4866968"/>
            <a:ext cx="17771" cy="463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9693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1838632" y="3504792"/>
            <a:ext cx="1632770" cy="7659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918773" y="3504792"/>
            <a:ext cx="1076014" cy="7772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136854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677421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582993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136854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2679266" y="428047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3123560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2"/>
          <p:cNvSpPr>
            <a:spLocks noChangeShapeType="1"/>
          </p:cNvSpPr>
          <p:nvPr/>
        </p:nvSpPr>
        <p:spPr bwMode="auto">
          <a:xfrm>
            <a:off x="2492475" y="4424026"/>
            <a:ext cx="18494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4034888" y="4424026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1875554" y="546392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TextBox 19"/>
          <p:cNvSpPr txBox="1">
            <a:spLocks noChangeArrowheads="1"/>
          </p:cNvSpPr>
          <p:nvPr/>
        </p:nvSpPr>
        <p:spPr bwMode="auto">
          <a:xfrm>
            <a:off x="2497590" y="6038025"/>
            <a:ext cx="2680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2765612" y="5730595"/>
            <a:ext cx="11270" cy="36341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1589804" y="5330484"/>
            <a:ext cx="1927122" cy="1146516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1102573" y="426730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993058" y="4159045"/>
            <a:ext cx="3156156" cy="70792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>
            <a:endCxn id="42" idx="2"/>
          </p:cNvCxnSpPr>
          <p:nvPr/>
        </p:nvCxnSpPr>
        <p:spPr>
          <a:xfrm flipV="1">
            <a:off x="2553365" y="4866968"/>
            <a:ext cx="17771" cy="463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79662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1838632" y="3504792"/>
            <a:ext cx="1632770" cy="7659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918773" y="3504792"/>
            <a:ext cx="1076014" cy="7772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136854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677421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582993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136854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2679266" y="428047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3123560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2"/>
          <p:cNvSpPr>
            <a:spLocks noChangeShapeType="1"/>
          </p:cNvSpPr>
          <p:nvPr/>
        </p:nvSpPr>
        <p:spPr bwMode="auto">
          <a:xfrm>
            <a:off x="2492475" y="4424026"/>
            <a:ext cx="18494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4034888" y="4424026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4" name="Straight Arrow Connector 33"/>
          <p:cNvCxnSpPr>
            <a:stCxn id="30" idx="0"/>
          </p:cNvCxnSpPr>
          <p:nvPr/>
        </p:nvCxnSpPr>
        <p:spPr>
          <a:xfrm flipV="1">
            <a:off x="3357077" y="3519521"/>
            <a:ext cx="114325" cy="760957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1875554" y="546392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TextBox 19"/>
          <p:cNvSpPr txBox="1">
            <a:spLocks noChangeArrowheads="1"/>
          </p:cNvSpPr>
          <p:nvPr/>
        </p:nvSpPr>
        <p:spPr bwMode="auto">
          <a:xfrm>
            <a:off x="2497590" y="6038025"/>
            <a:ext cx="2680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2765612" y="5730595"/>
            <a:ext cx="11270" cy="36341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1589804" y="5330484"/>
            <a:ext cx="1927122" cy="1146516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102573" y="426730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993058" y="4159045"/>
            <a:ext cx="3156156" cy="70792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/>
          <p:cNvCxnSpPr>
            <a:endCxn id="43" idx="2"/>
          </p:cNvCxnSpPr>
          <p:nvPr/>
        </p:nvCxnSpPr>
        <p:spPr>
          <a:xfrm flipV="1">
            <a:off x="2553365" y="4866968"/>
            <a:ext cx="17771" cy="463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15637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1838632" y="3504792"/>
            <a:ext cx="1632770" cy="7659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4366755" y="3504792"/>
            <a:ext cx="657528" cy="77724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136854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677421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582993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136854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2679266" y="428047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3123560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2"/>
          <p:cNvSpPr>
            <a:spLocks noChangeShapeType="1"/>
          </p:cNvSpPr>
          <p:nvPr/>
        </p:nvSpPr>
        <p:spPr bwMode="auto">
          <a:xfrm>
            <a:off x="2492475" y="4424026"/>
            <a:ext cx="18494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4034888" y="4424026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8"/>
          <p:cNvSpPr>
            <a:spLocks noChangeShapeType="1"/>
          </p:cNvSpPr>
          <p:nvPr/>
        </p:nvSpPr>
        <p:spPr bwMode="auto">
          <a:xfrm flipH="1">
            <a:off x="3352800" y="3498364"/>
            <a:ext cx="548754" cy="77236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1875554" y="546392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TextBox 19"/>
          <p:cNvSpPr txBox="1">
            <a:spLocks noChangeArrowheads="1"/>
          </p:cNvSpPr>
          <p:nvPr/>
        </p:nvSpPr>
        <p:spPr bwMode="auto">
          <a:xfrm>
            <a:off x="2497590" y="6038025"/>
            <a:ext cx="2680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2765612" y="5730595"/>
            <a:ext cx="11270" cy="36341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1589804" y="5330484"/>
            <a:ext cx="1927122" cy="1146516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102573" y="426730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652183" y="4243078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993058" y="4159045"/>
            <a:ext cx="3156156" cy="70792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Arrow Connector 44"/>
          <p:cNvCxnSpPr>
            <a:endCxn id="44" idx="2"/>
          </p:cNvCxnSpPr>
          <p:nvPr/>
        </p:nvCxnSpPr>
        <p:spPr>
          <a:xfrm flipV="1">
            <a:off x="2553365" y="4866968"/>
            <a:ext cx="17771" cy="463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8742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 dirty="0"/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99FF33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</p:spTree>
    <p:extLst>
      <p:ext uri="{BB962C8B-B14F-4D97-AF65-F5344CB8AC3E}">
        <p14:creationId xmlns:p14="http://schemas.microsoft.com/office/powerpoint/2010/main" val="28375464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9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99FF33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</p:spTree>
    <p:extLst>
      <p:ext uri="{BB962C8B-B14F-4D97-AF65-F5344CB8AC3E}">
        <p14:creationId xmlns:p14="http://schemas.microsoft.com/office/powerpoint/2010/main" val="16694660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394284" y="2428456"/>
            <a:ext cx="4116051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72" y="2335915"/>
            <a:ext cx="38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blipFill rotWithShape="0">
                <a:blip r:embed="rId10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4673693" y="2428456"/>
            <a:ext cx="41126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39053" y="2380001"/>
            <a:ext cx="4355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393700" y="2780822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 flipH="1">
            <a:off x="1071180" y="2780822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 flipH="1">
            <a:off x="1882703" y="2782114"/>
            <a:ext cx="57958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3807715" y="27752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4800751" y="2767898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auto">
          <a:xfrm>
            <a:off x="6971072" y="2776832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"/>
          <p:cNvSpPr>
            <a:spLocks noChangeShapeType="1"/>
          </p:cNvSpPr>
          <p:nvPr/>
        </p:nvSpPr>
        <p:spPr bwMode="auto">
          <a:xfrm>
            <a:off x="7476381" y="2787861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8458200" y="2779051"/>
            <a:ext cx="128058" cy="502514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Up Arrow 50"/>
          <p:cNvSpPr/>
          <p:nvPr/>
        </p:nvSpPr>
        <p:spPr bwMode="auto">
          <a:xfrm>
            <a:off x="3817989" y="3395341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2977840" y="1776995"/>
            <a:ext cx="2120069" cy="617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5158613" y="1393139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 bwMode="auto">
          <a:xfrm>
            <a:off x="3817989" y="144472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63992" y="1398023"/>
            <a:ext cx="1908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61348" y="13768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6531991" y="1789294"/>
            <a:ext cx="566667" cy="1934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blipFill rotWithShape="0">
                <a:blip r:embed="rId14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15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99FF33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2" name="Rectangle 1"/>
          <p:cNvSpPr/>
          <p:nvPr/>
        </p:nvSpPr>
        <p:spPr>
          <a:xfrm>
            <a:off x="393700" y="2394724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4658847" y="2402302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199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394284" y="2428456"/>
            <a:ext cx="4116051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72" y="2335915"/>
            <a:ext cx="38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blipFill rotWithShape="0">
                <a:blip r:embed="rId10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4673693" y="2428456"/>
            <a:ext cx="41126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39053" y="2380001"/>
            <a:ext cx="4355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393700" y="2780822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 flipH="1">
            <a:off x="1071180" y="2780822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 flipH="1">
            <a:off x="1882703" y="2782114"/>
            <a:ext cx="57958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3807715" y="27752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4800751" y="2767898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auto">
          <a:xfrm>
            <a:off x="6971072" y="2776832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"/>
          <p:cNvSpPr>
            <a:spLocks noChangeShapeType="1"/>
          </p:cNvSpPr>
          <p:nvPr/>
        </p:nvSpPr>
        <p:spPr bwMode="auto">
          <a:xfrm>
            <a:off x="7476381" y="2787861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8458200" y="2779051"/>
            <a:ext cx="128058" cy="502514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Up Arrow 50"/>
          <p:cNvSpPr/>
          <p:nvPr/>
        </p:nvSpPr>
        <p:spPr bwMode="auto">
          <a:xfrm>
            <a:off x="3817989" y="3395341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2977840" y="1776995"/>
            <a:ext cx="2120069" cy="617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5158613" y="1393139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 bwMode="auto">
          <a:xfrm>
            <a:off x="3817989" y="144472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63992" y="1398023"/>
            <a:ext cx="1908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61348" y="13768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6531991" y="1789294"/>
            <a:ext cx="566667" cy="1934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blipFill rotWithShape="0">
                <a:blip r:embed="rId14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15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99FF33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93700" y="2394724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658847" y="2402302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4418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394284" y="2428456"/>
            <a:ext cx="4116051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72" y="2335915"/>
            <a:ext cx="38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blipFill rotWithShape="0">
                <a:blip r:embed="rId10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4673693" y="2428456"/>
            <a:ext cx="41126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39053" y="2380001"/>
            <a:ext cx="4355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393700" y="2780822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 flipH="1">
            <a:off x="1071180" y="2780822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 flipH="1">
            <a:off x="1882703" y="2782114"/>
            <a:ext cx="57958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3807715" y="27752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4800751" y="2767898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auto">
          <a:xfrm>
            <a:off x="6971072" y="2776832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"/>
          <p:cNvSpPr>
            <a:spLocks noChangeShapeType="1"/>
          </p:cNvSpPr>
          <p:nvPr/>
        </p:nvSpPr>
        <p:spPr bwMode="auto">
          <a:xfrm>
            <a:off x="7476381" y="2787861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8458200" y="2779051"/>
            <a:ext cx="128058" cy="502514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Up Arrow 50"/>
          <p:cNvSpPr/>
          <p:nvPr/>
        </p:nvSpPr>
        <p:spPr bwMode="auto">
          <a:xfrm>
            <a:off x="3817989" y="3395341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2977840" y="1776995"/>
            <a:ext cx="2120069" cy="617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5158613" y="1393139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 bwMode="auto">
          <a:xfrm>
            <a:off x="3817989" y="144472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63992" y="1398023"/>
            <a:ext cx="1908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61348" y="13768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6531991" y="1789294"/>
            <a:ext cx="566667" cy="1934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blipFill rotWithShape="0">
                <a:blip r:embed="rId14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15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99FF33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69" name="Line 8"/>
          <p:cNvSpPr>
            <a:spLocks noChangeShapeType="1"/>
          </p:cNvSpPr>
          <p:nvPr/>
        </p:nvSpPr>
        <p:spPr bwMode="auto">
          <a:xfrm>
            <a:off x="6149350" y="1781879"/>
            <a:ext cx="403850" cy="63748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393700" y="2394724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58847" y="2402302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8857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394284" y="2428456"/>
            <a:ext cx="4116051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72" y="2335915"/>
            <a:ext cx="38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blipFill rotWithShape="0">
                <a:blip r:embed="rId10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4673693" y="2428456"/>
            <a:ext cx="41126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39053" y="2380001"/>
            <a:ext cx="4355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393700" y="2780822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 flipH="1">
            <a:off x="1071180" y="2780822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 flipH="1">
            <a:off x="1882703" y="2782114"/>
            <a:ext cx="57958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3807715" y="27752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4800751" y="2767898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auto">
          <a:xfrm>
            <a:off x="6971072" y="2776832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"/>
          <p:cNvSpPr>
            <a:spLocks noChangeShapeType="1"/>
          </p:cNvSpPr>
          <p:nvPr/>
        </p:nvSpPr>
        <p:spPr bwMode="auto">
          <a:xfrm>
            <a:off x="7476381" y="2787861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8458200" y="2779051"/>
            <a:ext cx="128058" cy="502514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Up Arrow 50"/>
          <p:cNvSpPr/>
          <p:nvPr/>
        </p:nvSpPr>
        <p:spPr bwMode="auto">
          <a:xfrm>
            <a:off x="3817989" y="3395341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2977840" y="1776995"/>
            <a:ext cx="2120069" cy="617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5158613" y="1393139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 bwMode="auto">
          <a:xfrm>
            <a:off x="3817989" y="144472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63992" y="1398023"/>
            <a:ext cx="1908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61348" y="13768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6531991" y="1789294"/>
            <a:ext cx="566667" cy="1934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blipFill rotWithShape="0">
                <a:blip r:embed="rId14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15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99FF33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69" name="Line 8"/>
          <p:cNvSpPr>
            <a:spLocks noChangeShapeType="1"/>
          </p:cNvSpPr>
          <p:nvPr/>
        </p:nvSpPr>
        <p:spPr bwMode="auto">
          <a:xfrm>
            <a:off x="6149350" y="1781879"/>
            <a:ext cx="403850" cy="63748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5486070" y="1411931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1" name="Oval Callout 70"/>
          <p:cNvSpPr/>
          <p:nvPr/>
        </p:nvSpPr>
        <p:spPr>
          <a:xfrm>
            <a:off x="4581129" y="1900165"/>
            <a:ext cx="1352386" cy="450364"/>
          </a:xfrm>
          <a:prstGeom prst="wedgeEllipseCallout">
            <a:avLst>
              <a:gd name="adj1" fmla="val 23582"/>
              <a:gd name="adj2" fmla="val -8931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What is the key here?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93700" y="2394724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4658847" y="2402302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563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rgbClr val="FF0000"/>
                      </a:solidFill>
                    </a:rPr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394284" y="2428456"/>
            <a:ext cx="4116051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72" y="2335915"/>
            <a:ext cx="38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blipFill rotWithShape="0">
                <a:blip r:embed="rId10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4673693" y="2428456"/>
            <a:ext cx="41126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39053" y="2380001"/>
            <a:ext cx="4355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393700" y="2780822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 flipH="1">
            <a:off x="1071180" y="2780822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 flipH="1">
            <a:off x="1882703" y="2782114"/>
            <a:ext cx="57958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3807715" y="27752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4800751" y="2767898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auto">
          <a:xfrm>
            <a:off x="6971072" y="2776832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"/>
          <p:cNvSpPr>
            <a:spLocks noChangeShapeType="1"/>
          </p:cNvSpPr>
          <p:nvPr/>
        </p:nvSpPr>
        <p:spPr bwMode="auto">
          <a:xfrm>
            <a:off x="7476381" y="2787861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8458200" y="2779051"/>
            <a:ext cx="128058" cy="502514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Up Arrow 50"/>
          <p:cNvSpPr/>
          <p:nvPr/>
        </p:nvSpPr>
        <p:spPr bwMode="auto">
          <a:xfrm>
            <a:off x="3817989" y="3395341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2977840" y="1776995"/>
            <a:ext cx="2120069" cy="617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5158613" y="1393139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 bwMode="auto">
          <a:xfrm>
            <a:off x="3817989" y="144472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63992" y="1398023"/>
            <a:ext cx="1908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61348" y="13768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6531991" y="1789294"/>
            <a:ext cx="566667" cy="1934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blipFill rotWithShape="0">
                <a:blip r:embed="rId14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15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99FF33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69" name="Line 8"/>
          <p:cNvSpPr>
            <a:spLocks noChangeShapeType="1"/>
          </p:cNvSpPr>
          <p:nvPr/>
        </p:nvSpPr>
        <p:spPr bwMode="auto">
          <a:xfrm>
            <a:off x="6149350" y="1781879"/>
            <a:ext cx="403850" cy="63748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5486070" y="1411931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1" name="Oval Callout 70"/>
          <p:cNvSpPr/>
          <p:nvPr/>
        </p:nvSpPr>
        <p:spPr bwMode="auto">
          <a:xfrm>
            <a:off x="4497180" y="4726552"/>
            <a:ext cx="914400" cy="292748"/>
          </a:xfrm>
          <a:prstGeom prst="wedgeEllipseCallout">
            <a:avLst>
              <a:gd name="adj1" fmla="val -96288"/>
              <a:gd name="adj2" fmla="val 133489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not used</a:t>
            </a:r>
          </a:p>
        </p:txBody>
      </p:sp>
      <p:sp>
        <p:nvSpPr>
          <p:cNvPr id="73" name="Oval Callout 72"/>
          <p:cNvSpPr/>
          <p:nvPr/>
        </p:nvSpPr>
        <p:spPr>
          <a:xfrm>
            <a:off x="4581129" y="1900165"/>
            <a:ext cx="1352386" cy="450364"/>
          </a:xfrm>
          <a:prstGeom prst="wedgeEllipseCallout">
            <a:avLst>
              <a:gd name="adj1" fmla="val 23582"/>
              <a:gd name="adj2" fmla="val -8931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What is the key here?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93700" y="2394724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4658847" y="2402302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0367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rgbClr val="FF0000"/>
                      </a:solidFill>
                    </a:rPr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394284" y="2428456"/>
            <a:ext cx="4116051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72" y="2335915"/>
            <a:ext cx="38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blipFill rotWithShape="0">
                <a:blip r:embed="rId10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4673693" y="2428456"/>
            <a:ext cx="41126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39053" y="2380001"/>
            <a:ext cx="4355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393700" y="2780822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 flipH="1">
            <a:off x="1071180" y="2780822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 flipH="1">
            <a:off x="1882703" y="2782114"/>
            <a:ext cx="57958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3807715" y="27752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4800751" y="2767898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auto">
          <a:xfrm>
            <a:off x="6971072" y="2776832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"/>
          <p:cNvSpPr>
            <a:spLocks noChangeShapeType="1"/>
          </p:cNvSpPr>
          <p:nvPr/>
        </p:nvSpPr>
        <p:spPr bwMode="auto">
          <a:xfrm>
            <a:off x="7476381" y="2787861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8458200" y="2779051"/>
            <a:ext cx="128058" cy="502514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Up Arrow 50"/>
          <p:cNvSpPr/>
          <p:nvPr/>
        </p:nvSpPr>
        <p:spPr bwMode="auto">
          <a:xfrm>
            <a:off x="3817989" y="3395341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2977840" y="1776995"/>
            <a:ext cx="2120069" cy="617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5158613" y="1393139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 bwMode="auto">
          <a:xfrm>
            <a:off x="3817989" y="144472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63992" y="1398023"/>
            <a:ext cx="1908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61348" y="13768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6531991" y="1789294"/>
            <a:ext cx="566667" cy="1934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blipFill rotWithShape="0">
                <a:blip r:embed="rId14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15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99FF33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69" name="Line 8"/>
          <p:cNvSpPr>
            <a:spLocks noChangeShapeType="1"/>
          </p:cNvSpPr>
          <p:nvPr/>
        </p:nvSpPr>
        <p:spPr bwMode="auto">
          <a:xfrm>
            <a:off x="6149350" y="1781879"/>
            <a:ext cx="403850" cy="63748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Freeform 71"/>
          <p:cNvSpPr/>
          <p:nvPr/>
        </p:nvSpPr>
        <p:spPr bwMode="auto">
          <a:xfrm>
            <a:off x="3410835" y="1905161"/>
            <a:ext cx="2150340" cy="3316182"/>
          </a:xfrm>
          <a:custGeom>
            <a:avLst/>
            <a:gdLst>
              <a:gd name="connsiteX0" fmla="*/ 548640 w 1970117"/>
              <a:gd name="connsiteY0" fmla="*/ 3217025 h 3217025"/>
              <a:gd name="connsiteX1" fmla="*/ 540327 w 1970117"/>
              <a:gd name="connsiteY1" fmla="*/ 3167149 h 3217025"/>
              <a:gd name="connsiteX2" fmla="*/ 523702 w 1970117"/>
              <a:gd name="connsiteY2" fmla="*/ 3117272 h 3217025"/>
              <a:gd name="connsiteX3" fmla="*/ 515389 w 1970117"/>
              <a:gd name="connsiteY3" fmla="*/ 3092334 h 3217025"/>
              <a:gd name="connsiteX4" fmla="*/ 498764 w 1970117"/>
              <a:gd name="connsiteY4" fmla="*/ 3034145 h 3217025"/>
              <a:gd name="connsiteX5" fmla="*/ 482138 w 1970117"/>
              <a:gd name="connsiteY5" fmla="*/ 3017520 h 3217025"/>
              <a:gd name="connsiteX6" fmla="*/ 465513 w 1970117"/>
              <a:gd name="connsiteY6" fmla="*/ 2967643 h 3217025"/>
              <a:gd name="connsiteX7" fmla="*/ 457200 w 1970117"/>
              <a:gd name="connsiteY7" fmla="*/ 2934392 h 3217025"/>
              <a:gd name="connsiteX8" fmla="*/ 440575 w 1970117"/>
              <a:gd name="connsiteY8" fmla="*/ 2884516 h 3217025"/>
              <a:gd name="connsiteX9" fmla="*/ 423949 w 1970117"/>
              <a:gd name="connsiteY9" fmla="*/ 2859578 h 3217025"/>
              <a:gd name="connsiteX10" fmla="*/ 407324 w 1970117"/>
              <a:gd name="connsiteY10" fmla="*/ 2809701 h 3217025"/>
              <a:gd name="connsiteX11" fmla="*/ 390698 w 1970117"/>
              <a:gd name="connsiteY11" fmla="*/ 2793076 h 3217025"/>
              <a:gd name="connsiteX12" fmla="*/ 357447 w 1970117"/>
              <a:gd name="connsiteY12" fmla="*/ 2751512 h 3217025"/>
              <a:gd name="connsiteX13" fmla="*/ 349135 w 1970117"/>
              <a:gd name="connsiteY13" fmla="*/ 2726574 h 3217025"/>
              <a:gd name="connsiteX14" fmla="*/ 324197 w 1970117"/>
              <a:gd name="connsiteY14" fmla="*/ 2718261 h 3217025"/>
              <a:gd name="connsiteX15" fmla="*/ 282633 w 1970117"/>
              <a:gd name="connsiteY15" fmla="*/ 2693323 h 3217025"/>
              <a:gd name="connsiteX16" fmla="*/ 266007 w 1970117"/>
              <a:gd name="connsiteY16" fmla="*/ 2676698 h 3217025"/>
              <a:gd name="connsiteX17" fmla="*/ 216131 w 1970117"/>
              <a:gd name="connsiteY17" fmla="*/ 2651760 h 3217025"/>
              <a:gd name="connsiteX18" fmla="*/ 166255 w 1970117"/>
              <a:gd name="connsiteY18" fmla="*/ 2601883 h 3217025"/>
              <a:gd name="connsiteX19" fmla="*/ 133004 w 1970117"/>
              <a:gd name="connsiteY19" fmla="*/ 2568632 h 3217025"/>
              <a:gd name="connsiteX20" fmla="*/ 99753 w 1970117"/>
              <a:gd name="connsiteY20" fmla="*/ 2518756 h 3217025"/>
              <a:gd name="connsiteX21" fmla="*/ 83127 w 1970117"/>
              <a:gd name="connsiteY21" fmla="*/ 2493818 h 3217025"/>
              <a:gd name="connsiteX22" fmla="*/ 74815 w 1970117"/>
              <a:gd name="connsiteY22" fmla="*/ 2468880 h 3217025"/>
              <a:gd name="connsiteX23" fmla="*/ 41564 w 1970117"/>
              <a:gd name="connsiteY23" fmla="*/ 2419003 h 3217025"/>
              <a:gd name="connsiteX24" fmla="*/ 33251 w 1970117"/>
              <a:gd name="connsiteY24" fmla="*/ 2377440 h 3217025"/>
              <a:gd name="connsiteX25" fmla="*/ 24938 w 1970117"/>
              <a:gd name="connsiteY25" fmla="*/ 2344189 h 3217025"/>
              <a:gd name="connsiteX26" fmla="*/ 0 w 1970117"/>
              <a:gd name="connsiteY26" fmla="*/ 2161309 h 3217025"/>
              <a:gd name="connsiteX27" fmla="*/ 8313 w 1970117"/>
              <a:gd name="connsiteY27" fmla="*/ 2103120 h 3217025"/>
              <a:gd name="connsiteX28" fmla="*/ 16626 w 1970117"/>
              <a:gd name="connsiteY28" fmla="*/ 2078181 h 3217025"/>
              <a:gd name="connsiteX29" fmla="*/ 33251 w 1970117"/>
              <a:gd name="connsiteY29" fmla="*/ 2003367 h 3217025"/>
              <a:gd name="connsiteX30" fmla="*/ 41564 w 1970117"/>
              <a:gd name="connsiteY30" fmla="*/ 1795549 h 3217025"/>
              <a:gd name="connsiteX31" fmla="*/ 58189 w 1970117"/>
              <a:gd name="connsiteY31" fmla="*/ 1670858 h 3217025"/>
              <a:gd name="connsiteX32" fmla="*/ 66502 w 1970117"/>
              <a:gd name="connsiteY32" fmla="*/ 1645920 h 3217025"/>
              <a:gd name="connsiteX33" fmla="*/ 83127 w 1970117"/>
              <a:gd name="connsiteY33" fmla="*/ 1620981 h 3217025"/>
              <a:gd name="connsiteX34" fmla="*/ 108066 w 1970117"/>
              <a:gd name="connsiteY34" fmla="*/ 1571105 h 3217025"/>
              <a:gd name="connsiteX35" fmla="*/ 141317 w 1970117"/>
              <a:gd name="connsiteY35" fmla="*/ 1521229 h 3217025"/>
              <a:gd name="connsiteX36" fmla="*/ 157942 w 1970117"/>
              <a:gd name="connsiteY36" fmla="*/ 1496290 h 3217025"/>
              <a:gd name="connsiteX37" fmla="*/ 166255 w 1970117"/>
              <a:gd name="connsiteY37" fmla="*/ 1471352 h 3217025"/>
              <a:gd name="connsiteX38" fmla="*/ 191193 w 1970117"/>
              <a:gd name="connsiteY38" fmla="*/ 1454727 h 3217025"/>
              <a:gd name="connsiteX39" fmla="*/ 199506 w 1970117"/>
              <a:gd name="connsiteY39" fmla="*/ 1429789 h 3217025"/>
              <a:gd name="connsiteX40" fmla="*/ 232757 w 1970117"/>
              <a:gd name="connsiteY40" fmla="*/ 1396538 h 3217025"/>
              <a:gd name="connsiteX41" fmla="*/ 282633 w 1970117"/>
              <a:gd name="connsiteY41" fmla="*/ 1330036 h 3217025"/>
              <a:gd name="connsiteX42" fmla="*/ 340822 w 1970117"/>
              <a:gd name="connsiteY42" fmla="*/ 1271847 h 3217025"/>
              <a:gd name="connsiteX43" fmla="*/ 374073 w 1970117"/>
              <a:gd name="connsiteY43" fmla="*/ 1238596 h 3217025"/>
              <a:gd name="connsiteX44" fmla="*/ 399011 w 1970117"/>
              <a:gd name="connsiteY44" fmla="*/ 1221970 h 3217025"/>
              <a:gd name="connsiteX45" fmla="*/ 440575 w 1970117"/>
              <a:gd name="connsiteY45" fmla="*/ 1180407 h 3217025"/>
              <a:gd name="connsiteX46" fmla="*/ 457200 w 1970117"/>
              <a:gd name="connsiteY46" fmla="*/ 1163781 h 3217025"/>
              <a:gd name="connsiteX47" fmla="*/ 498764 w 1970117"/>
              <a:gd name="connsiteY47" fmla="*/ 1155469 h 3217025"/>
              <a:gd name="connsiteX48" fmla="*/ 548640 w 1970117"/>
              <a:gd name="connsiteY48" fmla="*/ 1122218 h 3217025"/>
              <a:gd name="connsiteX49" fmla="*/ 565266 w 1970117"/>
              <a:gd name="connsiteY49" fmla="*/ 1105592 h 3217025"/>
              <a:gd name="connsiteX50" fmla="*/ 615142 w 1970117"/>
              <a:gd name="connsiteY50" fmla="*/ 1072341 h 3217025"/>
              <a:gd name="connsiteX51" fmla="*/ 665018 w 1970117"/>
              <a:gd name="connsiteY51" fmla="*/ 1014152 h 3217025"/>
              <a:gd name="connsiteX52" fmla="*/ 689957 w 1970117"/>
              <a:gd name="connsiteY52" fmla="*/ 1005840 h 3217025"/>
              <a:gd name="connsiteX53" fmla="*/ 739833 w 1970117"/>
              <a:gd name="connsiteY53" fmla="*/ 972589 h 3217025"/>
              <a:gd name="connsiteX54" fmla="*/ 773084 w 1970117"/>
              <a:gd name="connsiteY54" fmla="*/ 939338 h 3217025"/>
              <a:gd name="connsiteX55" fmla="*/ 789709 w 1970117"/>
              <a:gd name="connsiteY55" fmla="*/ 922712 h 3217025"/>
              <a:gd name="connsiteX56" fmla="*/ 806335 w 1970117"/>
              <a:gd name="connsiteY56" fmla="*/ 897774 h 3217025"/>
              <a:gd name="connsiteX57" fmla="*/ 831273 w 1970117"/>
              <a:gd name="connsiteY57" fmla="*/ 847898 h 3217025"/>
              <a:gd name="connsiteX58" fmla="*/ 856211 w 1970117"/>
              <a:gd name="connsiteY58" fmla="*/ 806334 h 3217025"/>
              <a:gd name="connsiteX59" fmla="*/ 881149 w 1970117"/>
              <a:gd name="connsiteY59" fmla="*/ 731520 h 3217025"/>
              <a:gd name="connsiteX60" fmla="*/ 889462 w 1970117"/>
              <a:gd name="connsiteY60" fmla="*/ 706581 h 3217025"/>
              <a:gd name="connsiteX61" fmla="*/ 897775 w 1970117"/>
              <a:gd name="connsiteY61" fmla="*/ 673330 h 3217025"/>
              <a:gd name="connsiteX62" fmla="*/ 914400 w 1970117"/>
              <a:gd name="connsiteY62" fmla="*/ 623454 h 3217025"/>
              <a:gd name="connsiteX63" fmla="*/ 922713 w 1970117"/>
              <a:gd name="connsiteY63" fmla="*/ 548640 h 3217025"/>
              <a:gd name="connsiteX64" fmla="*/ 931026 w 1970117"/>
              <a:gd name="connsiteY64" fmla="*/ 523701 h 3217025"/>
              <a:gd name="connsiteX65" fmla="*/ 939338 w 1970117"/>
              <a:gd name="connsiteY65" fmla="*/ 490450 h 3217025"/>
              <a:gd name="connsiteX66" fmla="*/ 955964 w 1970117"/>
              <a:gd name="connsiteY66" fmla="*/ 440574 h 3217025"/>
              <a:gd name="connsiteX67" fmla="*/ 997527 w 1970117"/>
              <a:gd name="connsiteY67" fmla="*/ 407323 h 3217025"/>
              <a:gd name="connsiteX68" fmla="*/ 1022466 w 1970117"/>
              <a:gd name="connsiteY68" fmla="*/ 390698 h 3217025"/>
              <a:gd name="connsiteX69" fmla="*/ 1039091 w 1970117"/>
              <a:gd name="connsiteY69" fmla="*/ 374072 h 3217025"/>
              <a:gd name="connsiteX70" fmla="*/ 1105593 w 1970117"/>
              <a:gd name="connsiteY70" fmla="*/ 357447 h 3217025"/>
              <a:gd name="connsiteX71" fmla="*/ 1155469 w 1970117"/>
              <a:gd name="connsiteY71" fmla="*/ 340821 h 3217025"/>
              <a:gd name="connsiteX72" fmla="*/ 1562793 w 1970117"/>
              <a:gd name="connsiteY72" fmla="*/ 332509 h 3217025"/>
              <a:gd name="connsiteX73" fmla="*/ 1654233 w 1970117"/>
              <a:gd name="connsiteY73" fmla="*/ 324196 h 3217025"/>
              <a:gd name="connsiteX74" fmla="*/ 1837113 w 1970117"/>
              <a:gd name="connsiteY74" fmla="*/ 315883 h 3217025"/>
              <a:gd name="connsiteX75" fmla="*/ 1878677 w 1970117"/>
              <a:gd name="connsiteY75" fmla="*/ 307570 h 3217025"/>
              <a:gd name="connsiteX76" fmla="*/ 1928553 w 1970117"/>
              <a:gd name="connsiteY76" fmla="*/ 290945 h 3217025"/>
              <a:gd name="connsiteX77" fmla="*/ 1945178 w 1970117"/>
              <a:gd name="connsiteY77" fmla="*/ 266007 h 3217025"/>
              <a:gd name="connsiteX78" fmla="*/ 1961804 w 1970117"/>
              <a:gd name="connsiteY78" fmla="*/ 249381 h 3217025"/>
              <a:gd name="connsiteX79" fmla="*/ 1970117 w 1970117"/>
              <a:gd name="connsiteY79" fmla="*/ 191192 h 3217025"/>
              <a:gd name="connsiteX80" fmla="*/ 1961804 w 1970117"/>
              <a:gd name="connsiteY80" fmla="*/ 0 h 321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970117" h="3217025">
                <a:moveTo>
                  <a:pt x="548640" y="3217025"/>
                </a:moveTo>
                <a:cubicBezTo>
                  <a:pt x="545869" y="3200400"/>
                  <a:pt x="544415" y="3183500"/>
                  <a:pt x="540327" y="3167149"/>
                </a:cubicBezTo>
                <a:cubicBezTo>
                  <a:pt x="536077" y="3150147"/>
                  <a:pt x="529244" y="3133898"/>
                  <a:pt x="523702" y="3117272"/>
                </a:cubicBezTo>
                <a:cubicBezTo>
                  <a:pt x="520931" y="3108959"/>
                  <a:pt x="517514" y="3100835"/>
                  <a:pt x="515389" y="3092334"/>
                </a:cubicBezTo>
                <a:cubicBezTo>
                  <a:pt x="513836" y="3086119"/>
                  <a:pt x="503877" y="3042666"/>
                  <a:pt x="498764" y="3034145"/>
                </a:cubicBezTo>
                <a:cubicBezTo>
                  <a:pt x="494732" y="3027425"/>
                  <a:pt x="487680" y="3023062"/>
                  <a:pt x="482138" y="3017520"/>
                </a:cubicBezTo>
                <a:cubicBezTo>
                  <a:pt x="476596" y="3000894"/>
                  <a:pt x="469764" y="2984645"/>
                  <a:pt x="465513" y="2967643"/>
                </a:cubicBezTo>
                <a:cubicBezTo>
                  <a:pt x="462742" y="2956559"/>
                  <a:pt x="460483" y="2945335"/>
                  <a:pt x="457200" y="2934392"/>
                </a:cubicBezTo>
                <a:cubicBezTo>
                  <a:pt x="452164" y="2917606"/>
                  <a:pt x="450296" y="2899097"/>
                  <a:pt x="440575" y="2884516"/>
                </a:cubicBezTo>
                <a:lnTo>
                  <a:pt x="423949" y="2859578"/>
                </a:lnTo>
                <a:cubicBezTo>
                  <a:pt x="418407" y="2842952"/>
                  <a:pt x="419716" y="2822093"/>
                  <a:pt x="407324" y="2809701"/>
                </a:cubicBezTo>
                <a:cubicBezTo>
                  <a:pt x="401782" y="2804159"/>
                  <a:pt x="395594" y="2799196"/>
                  <a:pt x="390698" y="2793076"/>
                </a:cubicBezTo>
                <a:cubicBezTo>
                  <a:pt x="348747" y="2740638"/>
                  <a:pt x="397595" y="2791660"/>
                  <a:pt x="357447" y="2751512"/>
                </a:cubicBezTo>
                <a:cubicBezTo>
                  <a:pt x="354676" y="2743199"/>
                  <a:pt x="355331" y="2732770"/>
                  <a:pt x="349135" y="2726574"/>
                </a:cubicBezTo>
                <a:cubicBezTo>
                  <a:pt x="342939" y="2720378"/>
                  <a:pt x="331711" y="2722769"/>
                  <a:pt x="324197" y="2718261"/>
                </a:cubicBezTo>
                <a:cubicBezTo>
                  <a:pt x="267143" y="2684029"/>
                  <a:pt x="353278" y="2716872"/>
                  <a:pt x="282633" y="2693323"/>
                </a:cubicBezTo>
                <a:cubicBezTo>
                  <a:pt x="277091" y="2687781"/>
                  <a:pt x="272727" y="2680730"/>
                  <a:pt x="266007" y="2676698"/>
                </a:cubicBezTo>
                <a:cubicBezTo>
                  <a:pt x="216843" y="2647200"/>
                  <a:pt x="265175" y="2693797"/>
                  <a:pt x="216131" y="2651760"/>
                </a:cubicBezTo>
                <a:cubicBezTo>
                  <a:pt x="216108" y="2651740"/>
                  <a:pt x="174579" y="2610207"/>
                  <a:pt x="166255" y="2601883"/>
                </a:cubicBezTo>
                <a:lnTo>
                  <a:pt x="133004" y="2568632"/>
                </a:lnTo>
                <a:lnTo>
                  <a:pt x="99753" y="2518756"/>
                </a:lnTo>
                <a:lnTo>
                  <a:pt x="83127" y="2493818"/>
                </a:lnTo>
                <a:cubicBezTo>
                  <a:pt x="80356" y="2485505"/>
                  <a:pt x="79070" y="2476540"/>
                  <a:pt x="74815" y="2468880"/>
                </a:cubicBezTo>
                <a:cubicBezTo>
                  <a:pt x="65111" y="2451413"/>
                  <a:pt x="41564" y="2419003"/>
                  <a:pt x="41564" y="2419003"/>
                </a:cubicBezTo>
                <a:cubicBezTo>
                  <a:pt x="38793" y="2405149"/>
                  <a:pt x="36316" y="2391232"/>
                  <a:pt x="33251" y="2377440"/>
                </a:cubicBezTo>
                <a:cubicBezTo>
                  <a:pt x="30773" y="2366287"/>
                  <a:pt x="26816" y="2355458"/>
                  <a:pt x="24938" y="2344189"/>
                </a:cubicBezTo>
                <a:cubicBezTo>
                  <a:pt x="15050" y="2284858"/>
                  <a:pt x="7532" y="2221565"/>
                  <a:pt x="0" y="2161309"/>
                </a:cubicBezTo>
                <a:cubicBezTo>
                  <a:pt x="2771" y="2141913"/>
                  <a:pt x="4470" y="2122333"/>
                  <a:pt x="8313" y="2103120"/>
                </a:cubicBezTo>
                <a:cubicBezTo>
                  <a:pt x="10032" y="2094528"/>
                  <a:pt x="14219" y="2086607"/>
                  <a:pt x="16626" y="2078181"/>
                </a:cubicBezTo>
                <a:cubicBezTo>
                  <a:pt x="24449" y="2050799"/>
                  <a:pt x="27540" y="2031923"/>
                  <a:pt x="33251" y="2003367"/>
                </a:cubicBezTo>
                <a:cubicBezTo>
                  <a:pt x="36022" y="1934094"/>
                  <a:pt x="37718" y="1864770"/>
                  <a:pt x="41564" y="1795549"/>
                </a:cubicBezTo>
                <a:cubicBezTo>
                  <a:pt x="44944" y="1734703"/>
                  <a:pt x="44682" y="1718134"/>
                  <a:pt x="58189" y="1670858"/>
                </a:cubicBezTo>
                <a:cubicBezTo>
                  <a:pt x="60596" y="1662433"/>
                  <a:pt x="62583" y="1653757"/>
                  <a:pt x="66502" y="1645920"/>
                </a:cubicBezTo>
                <a:cubicBezTo>
                  <a:pt x="70970" y="1636984"/>
                  <a:pt x="78659" y="1629917"/>
                  <a:pt x="83127" y="1620981"/>
                </a:cubicBezTo>
                <a:cubicBezTo>
                  <a:pt x="117536" y="1552161"/>
                  <a:pt x="60427" y="1642560"/>
                  <a:pt x="108066" y="1571105"/>
                </a:cubicBezTo>
                <a:cubicBezTo>
                  <a:pt x="122674" y="1527277"/>
                  <a:pt x="106722" y="1562743"/>
                  <a:pt x="141317" y="1521229"/>
                </a:cubicBezTo>
                <a:cubicBezTo>
                  <a:pt x="147713" y="1513554"/>
                  <a:pt x="153474" y="1505226"/>
                  <a:pt x="157942" y="1496290"/>
                </a:cubicBezTo>
                <a:cubicBezTo>
                  <a:pt x="161861" y="1488453"/>
                  <a:pt x="160781" y="1478194"/>
                  <a:pt x="166255" y="1471352"/>
                </a:cubicBezTo>
                <a:cubicBezTo>
                  <a:pt x="172496" y="1463551"/>
                  <a:pt x="182880" y="1460269"/>
                  <a:pt x="191193" y="1454727"/>
                </a:cubicBezTo>
                <a:cubicBezTo>
                  <a:pt x="193964" y="1446414"/>
                  <a:pt x="194413" y="1436919"/>
                  <a:pt x="199506" y="1429789"/>
                </a:cubicBezTo>
                <a:cubicBezTo>
                  <a:pt x="208617" y="1417034"/>
                  <a:pt x="232757" y="1396538"/>
                  <a:pt x="232757" y="1396538"/>
                </a:cubicBezTo>
                <a:cubicBezTo>
                  <a:pt x="247265" y="1353011"/>
                  <a:pt x="234873" y="1377797"/>
                  <a:pt x="282633" y="1330036"/>
                </a:cubicBezTo>
                <a:lnTo>
                  <a:pt x="340822" y="1271847"/>
                </a:lnTo>
                <a:lnTo>
                  <a:pt x="374073" y="1238596"/>
                </a:lnTo>
                <a:lnTo>
                  <a:pt x="399011" y="1221970"/>
                </a:lnTo>
                <a:cubicBezTo>
                  <a:pt x="427514" y="1179216"/>
                  <a:pt x="400989" y="1212077"/>
                  <a:pt x="440575" y="1180407"/>
                </a:cubicBezTo>
                <a:cubicBezTo>
                  <a:pt x="446695" y="1175511"/>
                  <a:pt x="449996" y="1166868"/>
                  <a:pt x="457200" y="1163781"/>
                </a:cubicBezTo>
                <a:cubicBezTo>
                  <a:pt x="470187" y="1158215"/>
                  <a:pt x="484909" y="1158240"/>
                  <a:pt x="498764" y="1155469"/>
                </a:cubicBezTo>
                <a:cubicBezTo>
                  <a:pt x="515389" y="1144385"/>
                  <a:pt x="534511" y="1136347"/>
                  <a:pt x="548640" y="1122218"/>
                </a:cubicBezTo>
                <a:cubicBezTo>
                  <a:pt x="554182" y="1116676"/>
                  <a:pt x="558996" y="1110295"/>
                  <a:pt x="565266" y="1105592"/>
                </a:cubicBezTo>
                <a:cubicBezTo>
                  <a:pt x="581251" y="1093603"/>
                  <a:pt x="615142" y="1072341"/>
                  <a:pt x="615142" y="1072341"/>
                </a:cubicBezTo>
                <a:cubicBezTo>
                  <a:pt x="625778" y="1056386"/>
                  <a:pt x="647740" y="1019911"/>
                  <a:pt x="665018" y="1014152"/>
                </a:cubicBezTo>
                <a:lnTo>
                  <a:pt x="689957" y="1005840"/>
                </a:lnTo>
                <a:cubicBezTo>
                  <a:pt x="706582" y="994756"/>
                  <a:pt x="725704" y="986718"/>
                  <a:pt x="739833" y="972589"/>
                </a:cubicBezTo>
                <a:lnTo>
                  <a:pt x="773084" y="939338"/>
                </a:lnTo>
                <a:cubicBezTo>
                  <a:pt x="778626" y="933796"/>
                  <a:pt x="785362" y="929233"/>
                  <a:pt x="789709" y="922712"/>
                </a:cubicBezTo>
                <a:lnTo>
                  <a:pt x="806335" y="897774"/>
                </a:lnTo>
                <a:cubicBezTo>
                  <a:pt x="826835" y="815767"/>
                  <a:pt x="799511" y="900832"/>
                  <a:pt x="831273" y="847898"/>
                </a:cubicBezTo>
                <a:cubicBezTo>
                  <a:pt x="863651" y="793937"/>
                  <a:pt x="814082" y="848465"/>
                  <a:pt x="856211" y="806334"/>
                </a:cubicBezTo>
                <a:lnTo>
                  <a:pt x="881149" y="731520"/>
                </a:lnTo>
                <a:cubicBezTo>
                  <a:pt x="883920" y="723207"/>
                  <a:pt x="887337" y="715082"/>
                  <a:pt x="889462" y="706581"/>
                </a:cubicBezTo>
                <a:cubicBezTo>
                  <a:pt x="892233" y="695497"/>
                  <a:pt x="894492" y="684273"/>
                  <a:pt x="897775" y="673330"/>
                </a:cubicBezTo>
                <a:cubicBezTo>
                  <a:pt x="902811" y="656544"/>
                  <a:pt x="914400" y="623454"/>
                  <a:pt x="914400" y="623454"/>
                </a:cubicBezTo>
                <a:cubicBezTo>
                  <a:pt x="917171" y="598516"/>
                  <a:pt x="918588" y="573390"/>
                  <a:pt x="922713" y="548640"/>
                </a:cubicBezTo>
                <a:cubicBezTo>
                  <a:pt x="924154" y="539997"/>
                  <a:pt x="928619" y="532127"/>
                  <a:pt x="931026" y="523701"/>
                </a:cubicBezTo>
                <a:cubicBezTo>
                  <a:pt x="934164" y="512716"/>
                  <a:pt x="936055" y="501393"/>
                  <a:pt x="939338" y="490450"/>
                </a:cubicBezTo>
                <a:cubicBezTo>
                  <a:pt x="944374" y="473664"/>
                  <a:pt x="941382" y="450295"/>
                  <a:pt x="955964" y="440574"/>
                </a:cubicBezTo>
                <a:cubicBezTo>
                  <a:pt x="1032731" y="389397"/>
                  <a:pt x="938295" y="454708"/>
                  <a:pt x="997527" y="407323"/>
                </a:cubicBezTo>
                <a:cubicBezTo>
                  <a:pt x="1005329" y="401082"/>
                  <a:pt x="1014664" y="396939"/>
                  <a:pt x="1022466" y="390698"/>
                </a:cubicBezTo>
                <a:cubicBezTo>
                  <a:pt x="1028586" y="385802"/>
                  <a:pt x="1032371" y="378104"/>
                  <a:pt x="1039091" y="374072"/>
                </a:cubicBezTo>
                <a:cubicBezTo>
                  <a:pt x="1053100" y="365667"/>
                  <a:pt x="1094674" y="360425"/>
                  <a:pt x="1105593" y="357447"/>
                </a:cubicBezTo>
                <a:cubicBezTo>
                  <a:pt x="1122500" y="352836"/>
                  <a:pt x="1137948" y="341179"/>
                  <a:pt x="1155469" y="340821"/>
                </a:cubicBezTo>
                <a:lnTo>
                  <a:pt x="1562793" y="332509"/>
                </a:lnTo>
                <a:cubicBezTo>
                  <a:pt x="1593273" y="329738"/>
                  <a:pt x="1623683" y="326048"/>
                  <a:pt x="1654233" y="324196"/>
                </a:cubicBezTo>
                <a:cubicBezTo>
                  <a:pt x="1715144" y="320504"/>
                  <a:pt x="1776257" y="320391"/>
                  <a:pt x="1837113" y="315883"/>
                </a:cubicBezTo>
                <a:cubicBezTo>
                  <a:pt x="1851203" y="314839"/>
                  <a:pt x="1865046" y="311288"/>
                  <a:pt x="1878677" y="307570"/>
                </a:cubicBezTo>
                <a:cubicBezTo>
                  <a:pt x="1895584" y="302959"/>
                  <a:pt x="1928553" y="290945"/>
                  <a:pt x="1928553" y="290945"/>
                </a:cubicBezTo>
                <a:cubicBezTo>
                  <a:pt x="1934095" y="282632"/>
                  <a:pt x="1938937" y="273808"/>
                  <a:pt x="1945178" y="266007"/>
                </a:cubicBezTo>
                <a:cubicBezTo>
                  <a:pt x="1950074" y="259887"/>
                  <a:pt x="1959325" y="256816"/>
                  <a:pt x="1961804" y="249381"/>
                </a:cubicBezTo>
                <a:cubicBezTo>
                  <a:pt x="1968000" y="230793"/>
                  <a:pt x="1967346" y="210588"/>
                  <a:pt x="1970117" y="191192"/>
                </a:cubicBezTo>
                <a:cubicBezTo>
                  <a:pt x="1957520" y="77823"/>
                  <a:pt x="1961804" y="141469"/>
                  <a:pt x="1961804" y="0"/>
                </a:cubicBezTo>
              </a:path>
            </a:pathLst>
          </a:custGeom>
          <a:noFill/>
          <a:ln w="28575" cap="flat" cmpd="sng" algn="ctr">
            <a:solidFill>
              <a:srgbClr val="00FF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 bwMode="auto">
          <a:xfrm flipV="1">
            <a:off x="5550937" y="1744306"/>
            <a:ext cx="9912" cy="28263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FFFF"/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76" name="TextBox 75"/>
          <p:cNvSpPr txBox="1"/>
          <p:nvPr/>
        </p:nvSpPr>
        <p:spPr>
          <a:xfrm>
            <a:off x="5177045" y="1425036"/>
            <a:ext cx="32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20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5231338" y="1562288"/>
                <a:ext cx="89300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338" y="1562288"/>
                <a:ext cx="893001" cy="246221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Rectangle 69"/>
          <p:cNvSpPr/>
          <p:nvPr/>
        </p:nvSpPr>
        <p:spPr>
          <a:xfrm>
            <a:off x="393700" y="2394724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58847" y="2402302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3802504" y="1423565"/>
            <a:ext cx="3894103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7846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397918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2" name="Line 11"/>
          <p:cNvSpPr>
            <a:spLocks noChangeShapeType="1"/>
          </p:cNvSpPr>
          <p:nvPr/>
        </p:nvSpPr>
        <p:spPr bwMode="auto">
          <a:xfrm>
            <a:off x="4012304" y="3725534"/>
            <a:ext cx="1813896" cy="190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342968" y="2967216"/>
            <a:ext cx="7811" cy="6327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3786032" y="2967216"/>
            <a:ext cx="2767168" cy="623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656681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3554661" y="3863631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3111240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665101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36"/>
          <p:cNvSpPr txBox="1">
            <a:spLocks noChangeArrowheads="1"/>
          </p:cNvSpPr>
          <p:nvPr/>
        </p:nvSpPr>
        <p:spPr bwMode="auto">
          <a:xfrm>
            <a:off x="3419146" y="3053211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46" name="Straight Arrow Connector 38"/>
          <p:cNvCxnSpPr>
            <a:cxnSpLocks noChangeShapeType="1"/>
          </p:cNvCxnSpPr>
          <p:nvPr/>
        </p:nvCxnSpPr>
        <p:spPr bwMode="auto">
          <a:xfrm flipH="1">
            <a:off x="3542730" y="3287286"/>
            <a:ext cx="93783" cy="29786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Rectangle 24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426503" y="268099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617606" y="3570836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9724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342968" y="2967216"/>
            <a:ext cx="7811" cy="63278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3786032" y="2967216"/>
            <a:ext cx="2767168" cy="623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2426503" y="268099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>
            <a:stCxn id="5" idx="0"/>
          </p:cNvCxnSpPr>
          <p:nvPr/>
        </p:nvCxnSpPr>
        <p:spPr>
          <a:xfrm flipV="1">
            <a:off x="3933889" y="4077473"/>
            <a:ext cx="23595" cy="9462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2000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5" y="2967216"/>
            <a:ext cx="206303" cy="62303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3786032" y="2967216"/>
            <a:ext cx="2767168" cy="623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2426503" y="268099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3933889" y="4077473"/>
            <a:ext cx="23595" cy="9462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3975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5" y="2967216"/>
            <a:ext cx="206303" cy="62303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3786032" y="2967216"/>
            <a:ext cx="2767168" cy="623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5"/>
          <p:cNvSpPr>
            <a:spLocks noChangeShapeType="1"/>
          </p:cNvSpPr>
          <p:nvPr/>
        </p:nvSpPr>
        <p:spPr bwMode="auto">
          <a:xfrm>
            <a:off x="3421626" y="3023227"/>
            <a:ext cx="1347018" cy="56702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TextBox 36"/>
          <p:cNvSpPr txBox="1">
            <a:spLocks noChangeArrowheads="1"/>
          </p:cNvSpPr>
          <p:nvPr/>
        </p:nvSpPr>
        <p:spPr bwMode="auto">
          <a:xfrm>
            <a:off x="4173167" y="3411100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2426503" y="268099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>
            <a:endCxn id="55" idx="2"/>
          </p:cNvCxnSpPr>
          <p:nvPr/>
        </p:nvCxnSpPr>
        <p:spPr>
          <a:xfrm flipV="1">
            <a:off x="3933889" y="4077473"/>
            <a:ext cx="23595" cy="946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6405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5" y="2967216"/>
            <a:ext cx="206303" cy="62303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3786032" y="2967216"/>
            <a:ext cx="2767168" cy="623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5"/>
          <p:cNvSpPr>
            <a:spLocks noChangeShapeType="1"/>
          </p:cNvSpPr>
          <p:nvPr/>
        </p:nvSpPr>
        <p:spPr bwMode="auto">
          <a:xfrm>
            <a:off x="3421626" y="3023227"/>
            <a:ext cx="1347018" cy="56702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437194" y="3112446"/>
            <a:ext cx="805862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no room!</a:t>
            </a:r>
          </a:p>
        </p:txBody>
      </p:sp>
      <p:sp>
        <p:nvSpPr>
          <p:cNvPr id="48" name="TextBox 36"/>
          <p:cNvSpPr txBox="1">
            <a:spLocks noChangeArrowheads="1"/>
          </p:cNvSpPr>
          <p:nvPr/>
        </p:nvSpPr>
        <p:spPr bwMode="auto">
          <a:xfrm>
            <a:off x="4173167" y="3411100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2426503" y="268099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>
            <a:endCxn id="55" idx="2"/>
          </p:cNvCxnSpPr>
          <p:nvPr/>
        </p:nvCxnSpPr>
        <p:spPr>
          <a:xfrm flipV="1">
            <a:off x="3933889" y="4077473"/>
            <a:ext cx="23595" cy="946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17841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636643" y="305389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4" y="2993434"/>
            <a:ext cx="1061035" cy="59681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5146344" y="2986530"/>
            <a:ext cx="1406855" cy="6037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400609"/>
              </p:ext>
            </p:extLst>
          </p:nvPr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208246"/>
              </p:ext>
            </p:extLst>
          </p:nvPr>
        </p:nvGraphicFramePr>
        <p:xfrm>
          <a:off x="5009439" y="11630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" name="TextBox 36"/>
          <p:cNvSpPr txBox="1">
            <a:spLocks noChangeArrowheads="1"/>
          </p:cNvSpPr>
          <p:nvPr/>
        </p:nvSpPr>
        <p:spPr bwMode="auto">
          <a:xfrm>
            <a:off x="5722562" y="1590322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sp>
        <p:nvSpPr>
          <p:cNvPr id="51" name="Line 15"/>
          <p:cNvSpPr>
            <a:spLocks noChangeShapeType="1"/>
          </p:cNvSpPr>
          <p:nvPr/>
        </p:nvSpPr>
        <p:spPr bwMode="auto">
          <a:xfrm>
            <a:off x="5983008" y="1562628"/>
            <a:ext cx="341582" cy="225524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4811856" y="1060510"/>
            <a:ext cx="1751489" cy="826169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3" name="Table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370623"/>
              </p:ext>
            </p:extLst>
          </p:nvPr>
        </p:nvGraphicFramePr>
        <p:xfrm>
          <a:off x="4216120" y="26968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4" name="TextBox 36"/>
          <p:cNvSpPr txBox="1">
            <a:spLocks noChangeArrowheads="1"/>
          </p:cNvSpPr>
          <p:nvPr/>
        </p:nvSpPr>
        <p:spPr bwMode="auto">
          <a:xfrm>
            <a:off x="3816595" y="2752678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101282" y="356771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2427305" y="26846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4674992" y="2982489"/>
            <a:ext cx="37374" cy="57547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4986539" y="111781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ounded Rectangle 63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Arrow Connector 64"/>
          <p:cNvCxnSpPr>
            <a:endCxn id="64" idx="2"/>
          </p:cNvCxnSpPr>
          <p:nvPr/>
        </p:nvCxnSpPr>
        <p:spPr>
          <a:xfrm flipV="1">
            <a:off x="3933889" y="4077473"/>
            <a:ext cx="23595" cy="946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/>
          <p:cNvSpPr/>
          <p:nvPr/>
        </p:nvSpPr>
        <p:spPr>
          <a:xfrm>
            <a:off x="2353864" y="2582025"/>
            <a:ext cx="3309517" cy="49571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/>
          <p:cNvCxnSpPr>
            <a:cxnSpLocks/>
            <a:stCxn id="52" idx="2"/>
          </p:cNvCxnSpPr>
          <p:nvPr/>
        </p:nvCxnSpPr>
        <p:spPr>
          <a:xfrm flipH="1">
            <a:off x="4593203" y="1886679"/>
            <a:ext cx="1094398" cy="695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32482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4" y="2993434"/>
            <a:ext cx="1061035" cy="59681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5146344" y="2986530"/>
            <a:ext cx="1406855" cy="6037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040275"/>
              </p:ext>
            </p:extLst>
          </p:nvPr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216120" y="26968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4" name="TextBox 36"/>
          <p:cNvSpPr txBox="1">
            <a:spLocks noChangeArrowheads="1"/>
          </p:cNvSpPr>
          <p:nvPr/>
        </p:nvSpPr>
        <p:spPr bwMode="auto">
          <a:xfrm>
            <a:off x="3816595" y="2752678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101282" y="356771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2427305" y="26846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4674992" y="2982489"/>
            <a:ext cx="37374" cy="57547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ounded Rectangle 63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Arrow Connector 64"/>
          <p:cNvCxnSpPr>
            <a:endCxn id="64" idx="2"/>
          </p:cNvCxnSpPr>
          <p:nvPr/>
        </p:nvCxnSpPr>
        <p:spPr>
          <a:xfrm flipV="1">
            <a:off x="3933889" y="4077473"/>
            <a:ext cx="23595" cy="946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/>
          <p:cNvSpPr/>
          <p:nvPr/>
        </p:nvSpPr>
        <p:spPr>
          <a:xfrm>
            <a:off x="2353864" y="2582025"/>
            <a:ext cx="3309517" cy="49571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Line 15">
            <a:extLst>
              <a:ext uri="{FF2B5EF4-FFF2-40B4-BE49-F238E27FC236}">
                <a16:creationId xmlns:a16="http://schemas.microsoft.com/office/drawing/2014/main" id="{F9B2D792-B9F3-4D8F-A2A4-38E6021C70BB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3131" y="2119221"/>
            <a:ext cx="2264339" cy="55522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81E2D22E-AA3E-4536-873A-9643604F961E}"/>
              </a:ext>
            </a:extLst>
          </p:cNvPr>
          <p:cNvGraphicFramePr>
            <a:graphicFrameLocks noGrp="1"/>
          </p:cNvGraphicFramePr>
          <p:nvPr/>
        </p:nvGraphicFramePr>
        <p:xfrm>
          <a:off x="5009439" y="11630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7" name="TextBox 36">
            <a:extLst>
              <a:ext uri="{FF2B5EF4-FFF2-40B4-BE49-F238E27FC236}">
                <a16:creationId xmlns:a16="http://schemas.microsoft.com/office/drawing/2014/main" id="{5496E531-3696-447C-A98F-31319D914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2562" y="1590322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sp>
        <p:nvSpPr>
          <p:cNvPr id="68" name="Line 15">
            <a:extLst>
              <a:ext uri="{FF2B5EF4-FFF2-40B4-BE49-F238E27FC236}">
                <a16:creationId xmlns:a16="http://schemas.microsoft.com/office/drawing/2014/main" id="{1DA584EF-394A-400C-9D5A-B08022F797CC}"/>
              </a:ext>
            </a:extLst>
          </p:cNvPr>
          <p:cNvSpPr>
            <a:spLocks noChangeShapeType="1"/>
          </p:cNvSpPr>
          <p:nvPr/>
        </p:nvSpPr>
        <p:spPr bwMode="auto">
          <a:xfrm>
            <a:off x="5983008" y="1562628"/>
            <a:ext cx="341582" cy="225524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Rounded Rectangle 51">
            <a:extLst>
              <a:ext uri="{FF2B5EF4-FFF2-40B4-BE49-F238E27FC236}">
                <a16:creationId xmlns:a16="http://schemas.microsoft.com/office/drawing/2014/main" id="{0B78084F-5A6A-45C6-AF88-46CD84D1F990}"/>
              </a:ext>
            </a:extLst>
          </p:cNvPr>
          <p:cNvSpPr/>
          <p:nvPr/>
        </p:nvSpPr>
        <p:spPr>
          <a:xfrm>
            <a:off x="4811856" y="1060510"/>
            <a:ext cx="1751489" cy="826169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C6FF463-92FB-468E-A13D-54E6A15C24DE}"/>
              </a:ext>
            </a:extLst>
          </p:cNvPr>
          <p:cNvSpPr/>
          <p:nvPr/>
        </p:nvSpPr>
        <p:spPr>
          <a:xfrm>
            <a:off x="4986539" y="111781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FEFADB96-B512-42B9-9411-795FCB817801}"/>
              </a:ext>
            </a:extLst>
          </p:cNvPr>
          <p:cNvCxnSpPr>
            <a:cxnSpLocks/>
            <a:stCxn id="69" idx="2"/>
          </p:cNvCxnSpPr>
          <p:nvPr/>
        </p:nvCxnSpPr>
        <p:spPr>
          <a:xfrm flipH="1">
            <a:off x="4593203" y="1886679"/>
            <a:ext cx="1094398" cy="695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07506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4" y="2993434"/>
            <a:ext cx="1061035" cy="59681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5146344" y="2986530"/>
            <a:ext cx="1406855" cy="6037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173083"/>
              </p:ext>
            </p:extLst>
          </p:nvPr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216120" y="26968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4" name="TextBox 36"/>
          <p:cNvSpPr txBox="1">
            <a:spLocks noChangeArrowheads="1"/>
          </p:cNvSpPr>
          <p:nvPr/>
        </p:nvSpPr>
        <p:spPr bwMode="auto">
          <a:xfrm>
            <a:off x="3816595" y="2752678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101282" y="356771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2427305" y="26846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4674992" y="2982489"/>
            <a:ext cx="37374" cy="57547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ounded Rectangle 63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Arrow Connector 64"/>
          <p:cNvCxnSpPr>
            <a:endCxn id="64" idx="2"/>
          </p:cNvCxnSpPr>
          <p:nvPr/>
        </p:nvCxnSpPr>
        <p:spPr>
          <a:xfrm flipV="1">
            <a:off x="3933889" y="4077473"/>
            <a:ext cx="23595" cy="946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/>
          <p:cNvSpPr/>
          <p:nvPr/>
        </p:nvSpPr>
        <p:spPr>
          <a:xfrm>
            <a:off x="2353864" y="2582025"/>
            <a:ext cx="3309517" cy="49571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Line 15">
            <a:extLst>
              <a:ext uri="{FF2B5EF4-FFF2-40B4-BE49-F238E27FC236}">
                <a16:creationId xmlns:a16="http://schemas.microsoft.com/office/drawing/2014/main" id="{F9B2D792-B9F3-4D8F-A2A4-38E6021C70BB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3131" y="2119221"/>
            <a:ext cx="2264339" cy="55522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Freeform 1">
            <a:extLst>
              <a:ext uri="{FF2B5EF4-FFF2-40B4-BE49-F238E27FC236}">
                <a16:creationId xmlns:a16="http://schemas.microsoft.com/office/drawing/2014/main" id="{3DD97631-C4D4-40EC-B2FA-49AA19A68EC7}"/>
              </a:ext>
            </a:extLst>
          </p:cNvPr>
          <p:cNvSpPr/>
          <p:nvPr/>
        </p:nvSpPr>
        <p:spPr>
          <a:xfrm>
            <a:off x="2620671" y="2314920"/>
            <a:ext cx="1401421" cy="470443"/>
          </a:xfrm>
          <a:custGeom>
            <a:avLst/>
            <a:gdLst>
              <a:gd name="connsiteX0" fmla="*/ 1671484 w 1671484"/>
              <a:gd name="connsiteY0" fmla="*/ 953729 h 953729"/>
              <a:gd name="connsiteX1" fmla="*/ 1651820 w 1671484"/>
              <a:gd name="connsiteY1" fmla="*/ 619432 h 953729"/>
              <a:gd name="connsiteX2" fmla="*/ 1641988 w 1671484"/>
              <a:gd name="connsiteY2" fmla="*/ 589935 h 953729"/>
              <a:gd name="connsiteX3" fmla="*/ 1622323 w 1671484"/>
              <a:gd name="connsiteY3" fmla="*/ 560439 h 953729"/>
              <a:gd name="connsiteX4" fmla="*/ 1582994 w 1671484"/>
              <a:gd name="connsiteY4" fmla="*/ 511277 h 953729"/>
              <a:gd name="connsiteX5" fmla="*/ 1563330 w 1671484"/>
              <a:gd name="connsiteY5" fmla="*/ 481781 h 953729"/>
              <a:gd name="connsiteX6" fmla="*/ 1533833 w 1671484"/>
              <a:gd name="connsiteY6" fmla="*/ 471948 h 953729"/>
              <a:gd name="connsiteX7" fmla="*/ 1504336 w 1671484"/>
              <a:gd name="connsiteY7" fmla="*/ 452284 h 953729"/>
              <a:gd name="connsiteX8" fmla="*/ 1396181 w 1671484"/>
              <a:gd name="connsiteY8" fmla="*/ 422787 h 953729"/>
              <a:gd name="connsiteX9" fmla="*/ 1366684 w 1671484"/>
              <a:gd name="connsiteY9" fmla="*/ 412955 h 953729"/>
              <a:gd name="connsiteX10" fmla="*/ 1258530 w 1671484"/>
              <a:gd name="connsiteY10" fmla="*/ 383458 h 953729"/>
              <a:gd name="connsiteX11" fmla="*/ 1229033 w 1671484"/>
              <a:gd name="connsiteY11" fmla="*/ 373626 h 953729"/>
              <a:gd name="connsiteX12" fmla="*/ 1199536 w 1671484"/>
              <a:gd name="connsiteY12" fmla="*/ 363794 h 953729"/>
              <a:gd name="connsiteX13" fmla="*/ 1101213 w 1671484"/>
              <a:gd name="connsiteY13" fmla="*/ 353961 h 953729"/>
              <a:gd name="connsiteX14" fmla="*/ 1042220 w 1671484"/>
              <a:gd name="connsiteY14" fmla="*/ 334297 h 953729"/>
              <a:gd name="connsiteX15" fmla="*/ 1002891 w 1671484"/>
              <a:gd name="connsiteY15" fmla="*/ 324465 h 953729"/>
              <a:gd name="connsiteX16" fmla="*/ 943897 w 1671484"/>
              <a:gd name="connsiteY16" fmla="*/ 304800 h 953729"/>
              <a:gd name="connsiteX17" fmla="*/ 914400 w 1671484"/>
              <a:gd name="connsiteY17" fmla="*/ 285135 h 953729"/>
              <a:gd name="connsiteX18" fmla="*/ 855407 w 1671484"/>
              <a:gd name="connsiteY18" fmla="*/ 265471 h 953729"/>
              <a:gd name="connsiteX19" fmla="*/ 766917 w 1671484"/>
              <a:gd name="connsiteY19" fmla="*/ 226142 h 953729"/>
              <a:gd name="connsiteX20" fmla="*/ 737420 w 1671484"/>
              <a:gd name="connsiteY20" fmla="*/ 216310 h 953729"/>
              <a:gd name="connsiteX21" fmla="*/ 707923 w 1671484"/>
              <a:gd name="connsiteY21" fmla="*/ 206477 h 953729"/>
              <a:gd name="connsiteX22" fmla="*/ 462117 w 1671484"/>
              <a:gd name="connsiteY22" fmla="*/ 186813 h 953729"/>
              <a:gd name="connsiteX23" fmla="*/ 422788 w 1671484"/>
              <a:gd name="connsiteY23" fmla="*/ 176981 h 953729"/>
              <a:gd name="connsiteX24" fmla="*/ 393291 w 1671484"/>
              <a:gd name="connsiteY24" fmla="*/ 167148 h 953729"/>
              <a:gd name="connsiteX25" fmla="*/ 294968 w 1671484"/>
              <a:gd name="connsiteY25" fmla="*/ 147484 h 953729"/>
              <a:gd name="connsiteX26" fmla="*/ 117988 w 1671484"/>
              <a:gd name="connsiteY26" fmla="*/ 88490 h 953729"/>
              <a:gd name="connsiteX27" fmla="*/ 29497 w 1671484"/>
              <a:gd name="connsiteY27" fmla="*/ 39329 h 953729"/>
              <a:gd name="connsiteX28" fmla="*/ 0 w 1671484"/>
              <a:gd name="connsiteY28" fmla="*/ 0 h 95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671484" h="953729">
                <a:moveTo>
                  <a:pt x="1671484" y="953729"/>
                </a:moveTo>
                <a:cubicBezTo>
                  <a:pt x="1668269" y="863718"/>
                  <a:pt x="1675156" y="724450"/>
                  <a:pt x="1651820" y="619432"/>
                </a:cubicBezTo>
                <a:cubicBezTo>
                  <a:pt x="1649572" y="609315"/>
                  <a:pt x="1646623" y="599205"/>
                  <a:pt x="1641988" y="589935"/>
                </a:cubicBezTo>
                <a:cubicBezTo>
                  <a:pt x="1636703" y="579366"/>
                  <a:pt x="1628878" y="570271"/>
                  <a:pt x="1622323" y="560439"/>
                </a:cubicBezTo>
                <a:cubicBezTo>
                  <a:pt x="1603182" y="503015"/>
                  <a:pt x="1627467" y="555750"/>
                  <a:pt x="1582994" y="511277"/>
                </a:cubicBezTo>
                <a:cubicBezTo>
                  <a:pt x="1574638" y="502921"/>
                  <a:pt x="1572557" y="489163"/>
                  <a:pt x="1563330" y="481781"/>
                </a:cubicBezTo>
                <a:cubicBezTo>
                  <a:pt x="1555237" y="475306"/>
                  <a:pt x="1543103" y="476583"/>
                  <a:pt x="1533833" y="471948"/>
                </a:cubicBezTo>
                <a:cubicBezTo>
                  <a:pt x="1523264" y="466663"/>
                  <a:pt x="1515134" y="457083"/>
                  <a:pt x="1504336" y="452284"/>
                </a:cubicBezTo>
                <a:cubicBezTo>
                  <a:pt x="1450092" y="428176"/>
                  <a:pt x="1449056" y="436006"/>
                  <a:pt x="1396181" y="422787"/>
                </a:cubicBezTo>
                <a:cubicBezTo>
                  <a:pt x="1386126" y="420273"/>
                  <a:pt x="1376739" y="415469"/>
                  <a:pt x="1366684" y="412955"/>
                </a:cubicBezTo>
                <a:cubicBezTo>
                  <a:pt x="1255507" y="385161"/>
                  <a:pt x="1385088" y="425644"/>
                  <a:pt x="1258530" y="383458"/>
                </a:cubicBezTo>
                <a:lnTo>
                  <a:pt x="1229033" y="373626"/>
                </a:lnTo>
                <a:cubicBezTo>
                  <a:pt x="1219201" y="370349"/>
                  <a:pt x="1209849" y="364825"/>
                  <a:pt x="1199536" y="363794"/>
                </a:cubicBezTo>
                <a:lnTo>
                  <a:pt x="1101213" y="353961"/>
                </a:lnTo>
                <a:cubicBezTo>
                  <a:pt x="1081549" y="347406"/>
                  <a:pt x="1062329" y="339324"/>
                  <a:pt x="1042220" y="334297"/>
                </a:cubicBezTo>
                <a:cubicBezTo>
                  <a:pt x="1029110" y="331020"/>
                  <a:pt x="1015834" y="328348"/>
                  <a:pt x="1002891" y="324465"/>
                </a:cubicBezTo>
                <a:cubicBezTo>
                  <a:pt x="983037" y="318509"/>
                  <a:pt x="943897" y="304800"/>
                  <a:pt x="943897" y="304800"/>
                </a:cubicBezTo>
                <a:cubicBezTo>
                  <a:pt x="934065" y="298245"/>
                  <a:pt x="925199" y="289934"/>
                  <a:pt x="914400" y="285135"/>
                </a:cubicBezTo>
                <a:cubicBezTo>
                  <a:pt x="895459" y="276717"/>
                  <a:pt x="855407" y="265471"/>
                  <a:pt x="855407" y="265471"/>
                </a:cubicBezTo>
                <a:cubicBezTo>
                  <a:pt x="808664" y="234308"/>
                  <a:pt x="837120" y="249543"/>
                  <a:pt x="766917" y="226142"/>
                </a:cubicBezTo>
                <a:lnTo>
                  <a:pt x="737420" y="216310"/>
                </a:lnTo>
                <a:cubicBezTo>
                  <a:pt x="727588" y="213032"/>
                  <a:pt x="718236" y="207508"/>
                  <a:pt x="707923" y="206477"/>
                </a:cubicBezTo>
                <a:cubicBezTo>
                  <a:pt x="560574" y="191743"/>
                  <a:pt x="642465" y="198836"/>
                  <a:pt x="462117" y="186813"/>
                </a:cubicBezTo>
                <a:cubicBezTo>
                  <a:pt x="449007" y="183536"/>
                  <a:pt x="435781" y="180693"/>
                  <a:pt x="422788" y="176981"/>
                </a:cubicBezTo>
                <a:cubicBezTo>
                  <a:pt x="412823" y="174134"/>
                  <a:pt x="403390" y="169479"/>
                  <a:pt x="393291" y="167148"/>
                </a:cubicBezTo>
                <a:cubicBezTo>
                  <a:pt x="360724" y="159632"/>
                  <a:pt x="326676" y="158054"/>
                  <a:pt x="294968" y="147484"/>
                </a:cubicBezTo>
                <a:lnTo>
                  <a:pt x="117988" y="88490"/>
                </a:lnTo>
                <a:cubicBezTo>
                  <a:pt x="85837" y="77773"/>
                  <a:pt x="52038" y="69384"/>
                  <a:pt x="29497" y="39329"/>
                </a:cubicBezTo>
                <a:lnTo>
                  <a:pt x="0" y="0"/>
                </a:lnTo>
              </a:path>
            </a:pathLst>
          </a:cu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1B9C87F8-0CFE-4C15-96E2-D853A55E7600}"/>
              </a:ext>
            </a:extLst>
          </p:cNvPr>
          <p:cNvCxnSpPr>
            <a:cxnSpLocks/>
          </p:cNvCxnSpPr>
          <p:nvPr/>
        </p:nvCxnSpPr>
        <p:spPr>
          <a:xfrm flipH="1" flipV="1">
            <a:off x="2359077" y="2120710"/>
            <a:ext cx="261594" cy="19421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81E2D22E-AA3E-4536-873A-9643604F96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024452"/>
              </p:ext>
            </p:extLst>
          </p:nvPr>
        </p:nvGraphicFramePr>
        <p:xfrm>
          <a:off x="5009439" y="11630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7" name="TextBox 36">
            <a:extLst>
              <a:ext uri="{FF2B5EF4-FFF2-40B4-BE49-F238E27FC236}">
                <a16:creationId xmlns:a16="http://schemas.microsoft.com/office/drawing/2014/main" id="{5496E531-3696-447C-A98F-31319D914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2562" y="1590322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sp>
        <p:nvSpPr>
          <p:cNvPr id="68" name="Line 15">
            <a:extLst>
              <a:ext uri="{FF2B5EF4-FFF2-40B4-BE49-F238E27FC236}">
                <a16:creationId xmlns:a16="http://schemas.microsoft.com/office/drawing/2014/main" id="{1DA584EF-394A-400C-9D5A-B08022F797CC}"/>
              </a:ext>
            </a:extLst>
          </p:cNvPr>
          <p:cNvSpPr>
            <a:spLocks noChangeShapeType="1"/>
          </p:cNvSpPr>
          <p:nvPr/>
        </p:nvSpPr>
        <p:spPr bwMode="auto">
          <a:xfrm>
            <a:off x="5983008" y="1562628"/>
            <a:ext cx="341582" cy="225524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Rounded Rectangle 51">
            <a:extLst>
              <a:ext uri="{FF2B5EF4-FFF2-40B4-BE49-F238E27FC236}">
                <a16:creationId xmlns:a16="http://schemas.microsoft.com/office/drawing/2014/main" id="{0B78084F-5A6A-45C6-AF88-46CD84D1F990}"/>
              </a:ext>
            </a:extLst>
          </p:cNvPr>
          <p:cNvSpPr/>
          <p:nvPr/>
        </p:nvSpPr>
        <p:spPr>
          <a:xfrm>
            <a:off x="4811856" y="1060510"/>
            <a:ext cx="1751489" cy="826169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C6FF463-92FB-468E-A13D-54E6A15C24DE}"/>
              </a:ext>
            </a:extLst>
          </p:cNvPr>
          <p:cNvSpPr/>
          <p:nvPr/>
        </p:nvSpPr>
        <p:spPr>
          <a:xfrm>
            <a:off x="4986539" y="111781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FEFADB96-B512-42B9-9411-795FCB817801}"/>
              </a:ext>
            </a:extLst>
          </p:cNvPr>
          <p:cNvCxnSpPr>
            <a:cxnSpLocks/>
            <a:stCxn id="69" idx="2"/>
          </p:cNvCxnSpPr>
          <p:nvPr/>
        </p:nvCxnSpPr>
        <p:spPr>
          <a:xfrm flipH="1">
            <a:off x="4593203" y="1886679"/>
            <a:ext cx="1094398" cy="695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08453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4" y="2993434"/>
            <a:ext cx="1061035" cy="596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5146344" y="2986530"/>
            <a:ext cx="1406855" cy="6037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351869"/>
              </p:ext>
            </p:extLst>
          </p:nvPr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216120" y="26968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4674992" y="2982489"/>
            <a:ext cx="37374" cy="5754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15">
            <a:extLst>
              <a:ext uri="{FF2B5EF4-FFF2-40B4-BE49-F238E27FC236}">
                <a16:creationId xmlns:a16="http://schemas.microsoft.com/office/drawing/2014/main" id="{F9B2D792-B9F3-4D8F-A2A4-38E6021C70BB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3131" y="2119221"/>
            <a:ext cx="2264339" cy="5552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5885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33020</TotalTime>
  <Words>4825</Words>
  <Application>Microsoft Office PowerPoint</Application>
  <PresentationFormat>On-screen Show (4:3)</PresentationFormat>
  <Paragraphs>1332</Paragraphs>
  <Slides>64</Slides>
  <Notes>63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1" baseType="lpstr">
      <vt:lpstr>宋体</vt:lpstr>
      <vt:lpstr>Cambria Math</vt:lpstr>
      <vt:lpstr>Symbol</vt:lpstr>
      <vt:lpstr>Tahoma</vt:lpstr>
      <vt:lpstr>Times New Roman</vt:lpstr>
      <vt:lpstr>Wingdings</vt:lpstr>
      <vt:lpstr>Default Design</vt:lpstr>
      <vt:lpstr>PowerPoint Presentation</vt:lpstr>
      <vt:lpstr>The Main Purpose of Index Structures</vt:lpstr>
      <vt:lpstr>B+tree rules</vt:lpstr>
      <vt:lpstr>Search in a B+tree</vt:lpstr>
      <vt:lpstr>Search in B+tree</vt:lpstr>
      <vt:lpstr>Search in B+tree</vt:lpstr>
      <vt:lpstr>Search in B+tree</vt:lpstr>
      <vt:lpstr>Search in B+tree</vt:lpstr>
      <vt:lpstr>Search in B+tree</vt:lpstr>
      <vt:lpstr>Search in B+tree</vt:lpstr>
      <vt:lpstr>Search in B+tree</vt:lpstr>
      <vt:lpstr>Range Search in B+tree</vt:lpstr>
      <vt:lpstr>Range Search in B+tree</vt:lpstr>
      <vt:lpstr>Range Search in B+tree</vt:lpstr>
      <vt:lpstr>Range Search in B+tree</vt:lpstr>
      <vt:lpstr>Range Search in B+tree</vt:lpstr>
      <vt:lpstr>Range Search in B+tree</vt:lpstr>
      <vt:lpstr>Range Search in B+tree</vt:lpstr>
      <vt:lpstr>Insert into B+tree</vt:lpstr>
      <vt:lpstr>Insert into B+tree</vt:lpstr>
      <vt:lpstr>Insert into B+tree</vt:lpstr>
      <vt:lpstr>Insert into B+tree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Insert into B+tree</vt:lpstr>
      <vt:lpstr>Insert into B+tree</vt:lpstr>
      <vt:lpstr>Insert into B+tree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345</cp:revision>
  <cp:lastPrinted>2000-01-10T02:52:33Z</cp:lastPrinted>
  <dcterms:created xsi:type="dcterms:W3CDTF">1999-07-13T19:55:20Z</dcterms:created>
  <dcterms:modified xsi:type="dcterms:W3CDTF">2024-03-25T14:52:52Z</dcterms:modified>
</cp:coreProperties>
</file>