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93" r:id="rId2"/>
    <p:sldId id="721" r:id="rId3"/>
    <p:sldId id="708" r:id="rId4"/>
    <p:sldId id="709" r:id="rId5"/>
    <p:sldId id="710" r:id="rId6"/>
    <p:sldId id="711" r:id="rId7"/>
    <p:sldId id="712" r:id="rId8"/>
    <p:sldId id="713" r:id="rId9"/>
    <p:sldId id="714" r:id="rId10"/>
    <p:sldId id="715" r:id="rId11"/>
    <p:sldId id="716" r:id="rId12"/>
    <p:sldId id="717" r:id="rId13"/>
    <p:sldId id="821" r:id="rId14"/>
    <p:sldId id="818" r:id="rId15"/>
    <p:sldId id="817" r:id="rId16"/>
    <p:sldId id="819" r:id="rId17"/>
    <p:sldId id="822" r:id="rId18"/>
    <p:sldId id="823" r:id="rId19"/>
    <p:sldId id="722" r:id="rId20"/>
    <p:sldId id="824" r:id="rId21"/>
    <p:sldId id="724" r:id="rId22"/>
    <p:sldId id="726" r:id="rId23"/>
    <p:sldId id="727" r:id="rId24"/>
    <p:sldId id="729" r:id="rId25"/>
    <p:sldId id="730" r:id="rId26"/>
    <p:sldId id="731" r:id="rId27"/>
    <p:sldId id="732" r:id="rId28"/>
    <p:sldId id="733" r:id="rId29"/>
    <p:sldId id="734" r:id="rId30"/>
    <p:sldId id="735" r:id="rId31"/>
    <p:sldId id="736" r:id="rId32"/>
    <p:sldId id="737" r:id="rId33"/>
    <p:sldId id="738" r:id="rId34"/>
    <p:sldId id="739" r:id="rId35"/>
    <p:sldId id="740" r:id="rId36"/>
    <p:sldId id="741" r:id="rId3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3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6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91066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82519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54126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15757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6941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63362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84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16609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58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35339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048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88260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253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96227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867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42319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38652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28238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24: Converting LQP to PQP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/>
              <a:t>58</a:t>
            </a:r>
            <a:endParaRPr lang="en-US" altLang="en-US" sz="1400" dirty="0"/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20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 </a:t>
            </a:r>
            <a:r>
              <a:rPr lang="en-US" altLang="en-US" sz="1200">
                <a:solidFill>
                  <a:srgbClr val="00B050"/>
                </a:solidFill>
              </a:rPr>
              <a:t>a2=1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b2=2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51950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2</a:t>
            </a:r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20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 </a:t>
            </a:r>
            <a:r>
              <a:rPr lang="en-US" altLang="en-US" sz="1200">
                <a:solidFill>
                  <a:srgbClr val="00B050"/>
                </a:solidFill>
              </a:rPr>
              <a:t>a2=1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b2=2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01238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43050"/>
            <a:ext cx="4867275" cy="47339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623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198216" y="3524250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365142" y="3113519"/>
            <a:ext cx="3850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F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703719" y="4571711"/>
            <a:ext cx="2792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7186542" y="4474727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468964" y="4895272"/>
            <a:ext cx="2872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736531" y="3608819"/>
            <a:ext cx="2872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6044411" y="3667125"/>
            <a:ext cx="295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7852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73433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2009297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2065190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edge e in T, decide if e should be “materialized”;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58"/>
          <p:cNvCxnSpPr>
            <a:cxnSpLocks noChangeShapeType="1"/>
          </p:cNvCxnSpPr>
          <p:nvPr/>
        </p:nvCxnSpPr>
        <p:spPr bwMode="auto">
          <a:xfrm rot="5400000">
            <a:off x="7197733" y="33813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59"/>
          <p:cNvCxnSpPr>
            <a:cxnSpLocks noChangeShapeType="1"/>
          </p:cNvCxnSpPr>
          <p:nvPr/>
        </p:nvCxnSpPr>
        <p:spPr bwMode="auto">
          <a:xfrm rot="5400000">
            <a:off x="7235833" y="3429000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Straight Connector 60"/>
          <p:cNvCxnSpPr>
            <a:cxnSpLocks noChangeShapeType="1"/>
          </p:cNvCxnSpPr>
          <p:nvPr/>
        </p:nvCxnSpPr>
        <p:spPr bwMode="auto">
          <a:xfrm rot="5400000">
            <a:off x="7378708" y="24288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Straight Connector 61"/>
          <p:cNvCxnSpPr>
            <a:cxnSpLocks noChangeShapeType="1"/>
          </p:cNvCxnSpPr>
          <p:nvPr/>
        </p:nvCxnSpPr>
        <p:spPr bwMode="auto">
          <a:xfrm rot="5400000">
            <a:off x="7426333" y="24669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2764866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edge e in T, decide if e should be “materialized”;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58"/>
          <p:cNvCxnSpPr>
            <a:cxnSpLocks noChangeShapeType="1"/>
          </p:cNvCxnSpPr>
          <p:nvPr/>
        </p:nvCxnSpPr>
        <p:spPr bwMode="auto">
          <a:xfrm rot="5400000">
            <a:off x="7197733" y="33813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59"/>
          <p:cNvCxnSpPr>
            <a:cxnSpLocks noChangeShapeType="1"/>
          </p:cNvCxnSpPr>
          <p:nvPr/>
        </p:nvCxnSpPr>
        <p:spPr bwMode="auto">
          <a:xfrm rot="5400000">
            <a:off x="7235833" y="3429000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Straight Connector 60"/>
          <p:cNvCxnSpPr>
            <a:cxnSpLocks noChangeShapeType="1"/>
          </p:cNvCxnSpPr>
          <p:nvPr/>
        </p:nvCxnSpPr>
        <p:spPr bwMode="auto">
          <a:xfrm rot="5400000">
            <a:off x="7378708" y="24288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Straight Connector 61"/>
          <p:cNvCxnSpPr>
            <a:cxnSpLocks noChangeShapeType="1"/>
          </p:cNvCxnSpPr>
          <p:nvPr/>
        </p:nvCxnSpPr>
        <p:spPr bwMode="auto">
          <a:xfrm rot="5400000">
            <a:off x="7426333" y="24669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" name="Arc 65"/>
          <p:cNvSpPr/>
          <p:nvPr/>
        </p:nvSpPr>
        <p:spPr bwMode="auto">
          <a:xfrm flipH="1">
            <a:off x="385901" y="3341836"/>
            <a:ext cx="323850" cy="609600"/>
          </a:xfrm>
          <a:prstGeom prst="arc">
            <a:avLst>
              <a:gd name="adj1" fmla="val 16200000"/>
              <a:gd name="adj2" fmla="val 5329852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7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228357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edge e in T, decide if e should be “materialized”;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 all materialized edges;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48" name="Freeform 62"/>
          <p:cNvSpPr>
            <a:spLocks/>
          </p:cNvSpPr>
          <p:nvPr/>
        </p:nvSpPr>
        <p:spPr bwMode="auto">
          <a:xfrm>
            <a:off x="5481210" y="3495675"/>
            <a:ext cx="3457575" cy="1943100"/>
          </a:xfrm>
          <a:custGeom>
            <a:avLst/>
            <a:gdLst>
              <a:gd name="T0" fmla="*/ 0 w 3457575"/>
              <a:gd name="T1" fmla="*/ 1428750 h 1943100"/>
              <a:gd name="T2" fmla="*/ 361950 w 3457575"/>
              <a:gd name="T3" fmla="*/ 952500 h 1943100"/>
              <a:gd name="T4" fmla="*/ 1238258 w 3457575"/>
              <a:gd name="T5" fmla="*/ 485775 h 1943100"/>
              <a:gd name="T6" fmla="*/ 1771658 w 3457575"/>
              <a:gd name="T7" fmla="*/ 390525 h 1943100"/>
              <a:gd name="T8" fmla="*/ 1838333 w 3457575"/>
              <a:gd name="T9" fmla="*/ 104775 h 1943100"/>
              <a:gd name="T10" fmla="*/ 2152651 w 3457575"/>
              <a:gd name="T11" fmla="*/ 0 h 1943100"/>
              <a:gd name="T12" fmla="*/ 2438401 w 3457575"/>
              <a:gd name="T13" fmla="*/ 38100 h 1943100"/>
              <a:gd name="T14" fmla="*/ 2552701 w 3457575"/>
              <a:gd name="T15" fmla="*/ 295275 h 1943100"/>
              <a:gd name="T16" fmla="*/ 2524125 w 3457575"/>
              <a:gd name="T17" fmla="*/ 504825 h 1943100"/>
              <a:gd name="T18" fmla="*/ 2847975 w 3457575"/>
              <a:gd name="T19" fmla="*/ 876300 h 1943100"/>
              <a:gd name="T20" fmla="*/ 3438525 w 3457575"/>
              <a:gd name="T21" fmla="*/ 962025 h 1943100"/>
              <a:gd name="T22" fmla="*/ 3457575 w 3457575"/>
              <a:gd name="T23" fmla="*/ 1143000 h 1943100"/>
              <a:gd name="T24" fmla="*/ 2771775 w 3457575"/>
              <a:gd name="T25" fmla="*/ 1238250 h 1943100"/>
              <a:gd name="T26" fmla="*/ 2552701 w 3457575"/>
              <a:gd name="T27" fmla="*/ 1581150 h 1943100"/>
              <a:gd name="T28" fmla="*/ 2257425 w 3457575"/>
              <a:gd name="T29" fmla="*/ 1600200 h 1943100"/>
              <a:gd name="T30" fmla="*/ 1981208 w 3457575"/>
              <a:gd name="T31" fmla="*/ 1314450 h 1943100"/>
              <a:gd name="T32" fmla="*/ 1562108 w 3457575"/>
              <a:gd name="T33" fmla="*/ 1333500 h 1943100"/>
              <a:gd name="T34" fmla="*/ 1495433 w 3457575"/>
              <a:gd name="T35" fmla="*/ 1762125 h 1943100"/>
              <a:gd name="T36" fmla="*/ 1228733 w 3457575"/>
              <a:gd name="T37" fmla="*/ 1943100 h 1943100"/>
              <a:gd name="T38" fmla="*/ 685800 w 3457575"/>
              <a:gd name="T39" fmla="*/ 1838325 h 1943100"/>
              <a:gd name="T40" fmla="*/ 0 w 3457575"/>
              <a:gd name="T41" fmla="*/ 1428750 h 19431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457575"/>
              <a:gd name="T64" fmla="*/ 0 h 1943100"/>
              <a:gd name="T65" fmla="*/ 3457575 w 3457575"/>
              <a:gd name="T66" fmla="*/ 1943100 h 19431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457575" h="1943100">
                <a:moveTo>
                  <a:pt x="0" y="1428750"/>
                </a:moveTo>
                <a:lnTo>
                  <a:pt x="361950" y="952500"/>
                </a:lnTo>
                <a:lnTo>
                  <a:pt x="1238250" y="485775"/>
                </a:lnTo>
                <a:lnTo>
                  <a:pt x="1771650" y="390525"/>
                </a:lnTo>
                <a:lnTo>
                  <a:pt x="1838325" y="104775"/>
                </a:lnTo>
                <a:lnTo>
                  <a:pt x="2152650" y="0"/>
                </a:lnTo>
                <a:lnTo>
                  <a:pt x="2438400" y="38100"/>
                </a:lnTo>
                <a:lnTo>
                  <a:pt x="2552700" y="295275"/>
                </a:lnTo>
                <a:lnTo>
                  <a:pt x="2524125" y="504825"/>
                </a:lnTo>
                <a:lnTo>
                  <a:pt x="2847975" y="876300"/>
                </a:lnTo>
                <a:lnTo>
                  <a:pt x="3438525" y="962025"/>
                </a:lnTo>
                <a:lnTo>
                  <a:pt x="3457575" y="1143000"/>
                </a:lnTo>
                <a:lnTo>
                  <a:pt x="2771775" y="1238250"/>
                </a:lnTo>
                <a:lnTo>
                  <a:pt x="2552700" y="1581150"/>
                </a:lnTo>
                <a:lnTo>
                  <a:pt x="2257425" y="1600200"/>
                </a:lnTo>
                <a:lnTo>
                  <a:pt x="1981200" y="1314450"/>
                </a:lnTo>
                <a:lnTo>
                  <a:pt x="1562100" y="1333500"/>
                </a:lnTo>
                <a:lnTo>
                  <a:pt x="1495425" y="1762125"/>
                </a:lnTo>
                <a:lnTo>
                  <a:pt x="1228725" y="1943100"/>
                </a:lnTo>
                <a:lnTo>
                  <a:pt x="685800" y="1838325"/>
                </a:lnTo>
                <a:lnTo>
                  <a:pt x="0" y="1428750"/>
                </a:lnTo>
                <a:close/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49" name="Freeform 63"/>
          <p:cNvSpPr>
            <a:spLocks/>
          </p:cNvSpPr>
          <p:nvPr/>
        </p:nvSpPr>
        <p:spPr bwMode="auto">
          <a:xfrm>
            <a:off x="5776485" y="2057400"/>
            <a:ext cx="1752600" cy="2085975"/>
          </a:xfrm>
          <a:custGeom>
            <a:avLst/>
            <a:gdLst>
              <a:gd name="T0" fmla="*/ 1562100 w 1752600"/>
              <a:gd name="T1" fmla="*/ 0 h 2085975"/>
              <a:gd name="T2" fmla="*/ 1133475 w 1752600"/>
              <a:gd name="T3" fmla="*/ 38100 h 2085975"/>
              <a:gd name="T4" fmla="*/ 781050 w 1752600"/>
              <a:gd name="T5" fmla="*/ 352425 h 2085975"/>
              <a:gd name="T6" fmla="*/ 95250 w 1752600"/>
              <a:gd name="T7" fmla="*/ 1123950 h 2085975"/>
              <a:gd name="T8" fmla="*/ 0 w 1752600"/>
              <a:gd name="T9" fmla="*/ 1733550 h 2085975"/>
              <a:gd name="T10" fmla="*/ 228600 w 1752600"/>
              <a:gd name="T11" fmla="*/ 2085975 h 2085975"/>
              <a:gd name="T12" fmla="*/ 600075 w 1752600"/>
              <a:gd name="T13" fmla="*/ 2028825 h 2085975"/>
              <a:gd name="T14" fmla="*/ 828675 w 1752600"/>
              <a:gd name="T15" fmla="*/ 1752600 h 2085975"/>
              <a:gd name="T16" fmla="*/ 1209675 w 1752600"/>
              <a:gd name="T17" fmla="*/ 1762125 h 2085975"/>
              <a:gd name="T18" fmla="*/ 1390650 w 1752600"/>
              <a:gd name="T19" fmla="*/ 1762125 h 2085975"/>
              <a:gd name="T20" fmla="*/ 1485900 w 1752600"/>
              <a:gd name="T21" fmla="*/ 1562100 h 2085975"/>
              <a:gd name="T22" fmla="*/ 1562100 w 1752600"/>
              <a:gd name="T23" fmla="*/ 1200150 h 2085975"/>
              <a:gd name="T24" fmla="*/ 1495425 w 1752600"/>
              <a:gd name="T25" fmla="*/ 752475 h 2085975"/>
              <a:gd name="T26" fmla="*/ 1752600 w 1752600"/>
              <a:gd name="T27" fmla="*/ 361950 h 2085975"/>
              <a:gd name="T28" fmla="*/ 1714500 w 1752600"/>
              <a:gd name="T29" fmla="*/ 66675 h 2085975"/>
              <a:gd name="T30" fmla="*/ 1562100 w 1752600"/>
              <a:gd name="T31" fmla="*/ 0 h 20859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52600"/>
              <a:gd name="T49" fmla="*/ 0 h 2085975"/>
              <a:gd name="T50" fmla="*/ 1752600 w 1752600"/>
              <a:gd name="T51" fmla="*/ 2085975 h 20859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52600" h="2085975">
                <a:moveTo>
                  <a:pt x="1562100" y="0"/>
                </a:moveTo>
                <a:lnTo>
                  <a:pt x="1133475" y="38100"/>
                </a:lnTo>
                <a:lnTo>
                  <a:pt x="781050" y="352425"/>
                </a:lnTo>
                <a:lnTo>
                  <a:pt x="95250" y="1123950"/>
                </a:lnTo>
                <a:lnTo>
                  <a:pt x="0" y="1733550"/>
                </a:lnTo>
                <a:lnTo>
                  <a:pt x="228600" y="2085975"/>
                </a:lnTo>
                <a:lnTo>
                  <a:pt x="600075" y="2028825"/>
                </a:lnTo>
                <a:lnTo>
                  <a:pt x="828675" y="1752600"/>
                </a:lnTo>
                <a:lnTo>
                  <a:pt x="1209675" y="1762125"/>
                </a:lnTo>
                <a:lnTo>
                  <a:pt x="1390650" y="1762125"/>
                </a:lnTo>
                <a:lnTo>
                  <a:pt x="1485900" y="1562100"/>
                </a:lnTo>
                <a:lnTo>
                  <a:pt x="1562100" y="1200150"/>
                </a:lnTo>
                <a:lnTo>
                  <a:pt x="1495425" y="752475"/>
                </a:lnTo>
                <a:lnTo>
                  <a:pt x="1752600" y="361950"/>
                </a:lnTo>
                <a:lnTo>
                  <a:pt x="1714500" y="66675"/>
                </a:lnTo>
                <a:lnTo>
                  <a:pt x="1562100" y="0"/>
                </a:lnTo>
                <a:close/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0" name="Freeform 64"/>
          <p:cNvSpPr>
            <a:spLocks/>
          </p:cNvSpPr>
          <p:nvPr/>
        </p:nvSpPr>
        <p:spPr bwMode="auto">
          <a:xfrm>
            <a:off x="7443360" y="2543175"/>
            <a:ext cx="1285875" cy="1504950"/>
          </a:xfrm>
          <a:custGeom>
            <a:avLst/>
            <a:gdLst>
              <a:gd name="T0" fmla="*/ 590550 w 1285875"/>
              <a:gd name="T1" fmla="*/ 0 h 1504950"/>
              <a:gd name="T2" fmla="*/ 285750 w 1285875"/>
              <a:gd name="T3" fmla="*/ 9525 h 1504950"/>
              <a:gd name="T4" fmla="*/ 47625 w 1285875"/>
              <a:gd name="T5" fmla="*/ 361950 h 1504950"/>
              <a:gd name="T6" fmla="*/ 0 w 1285875"/>
              <a:gd name="T7" fmla="*/ 581025 h 1504950"/>
              <a:gd name="T8" fmla="*/ 19050 w 1285875"/>
              <a:gd name="T9" fmla="*/ 828675 h 1504950"/>
              <a:gd name="T10" fmla="*/ 466725 w 1285875"/>
              <a:gd name="T11" fmla="*/ 828675 h 1504950"/>
              <a:gd name="T12" fmla="*/ 561975 w 1285875"/>
              <a:gd name="T13" fmla="*/ 828675 h 1504950"/>
              <a:gd name="T14" fmla="*/ 590550 w 1285875"/>
              <a:gd name="T15" fmla="*/ 1085850 h 1504950"/>
              <a:gd name="T16" fmla="*/ 657225 w 1285875"/>
              <a:gd name="T17" fmla="*/ 1304925 h 1504950"/>
              <a:gd name="T18" fmla="*/ 828675 w 1285875"/>
              <a:gd name="T19" fmla="*/ 1504950 h 1504950"/>
              <a:gd name="T20" fmla="*/ 1076325 w 1285875"/>
              <a:gd name="T21" fmla="*/ 1476375 h 1504950"/>
              <a:gd name="T22" fmla="*/ 1285875 w 1285875"/>
              <a:gd name="T23" fmla="*/ 1143000 h 1504950"/>
              <a:gd name="T24" fmla="*/ 1238250 w 1285875"/>
              <a:gd name="T25" fmla="*/ 657225 h 1504950"/>
              <a:gd name="T26" fmla="*/ 1085850 w 1285875"/>
              <a:gd name="T27" fmla="*/ 390525 h 1504950"/>
              <a:gd name="T28" fmla="*/ 885825 w 1285875"/>
              <a:gd name="T29" fmla="*/ 104775 h 1504950"/>
              <a:gd name="T30" fmla="*/ 590550 w 1285875"/>
              <a:gd name="T31" fmla="*/ 0 h 15049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285875"/>
              <a:gd name="T49" fmla="*/ 0 h 1504950"/>
              <a:gd name="T50" fmla="*/ 1285875 w 1285875"/>
              <a:gd name="T51" fmla="*/ 1504950 h 15049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285875" h="1504950">
                <a:moveTo>
                  <a:pt x="590550" y="0"/>
                </a:moveTo>
                <a:lnTo>
                  <a:pt x="285750" y="9525"/>
                </a:lnTo>
                <a:lnTo>
                  <a:pt x="47625" y="361950"/>
                </a:lnTo>
                <a:lnTo>
                  <a:pt x="0" y="581025"/>
                </a:lnTo>
                <a:lnTo>
                  <a:pt x="19050" y="828675"/>
                </a:lnTo>
                <a:lnTo>
                  <a:pt x="466725" y="828675"/>
                </a:lnTo>
                <a:lnTo>
                  <a:pt x="561975" y="828675"/>
                </a:lnTo>
                <a:lnTo>
                  <a:pt x="590550" y="1085850"/>
                </a:lnTo>
                <a:lnTo>
                  <a:pt x="657225" y="1304925"/>
                </a:lnTo>
                <a:lnTo>
                  <a:pt x="828675" y="1504950"/>
                </a:lnTo>
                <a:lnTo>
                  <a:pt x="1076325" y="1476375"/>
                </a:lnTo>
                <a:lnTo>
                  <a:pt x="1285875" y="1143000"/>
                </a:lnTo>
                <a:lnTo>
                  <a:pt x="1238250" y="657225"/>
                </a:lnTo>
                <a:lnTo>
                  <a:pt x="1085850" y="390525"/>
                </a:lnTo>
                <a:lnTo>
                  <a:pt x="885825" y="104775"/>
                </a:lnTo>
                <a:lnTo>
                  <a:pt x="590550" y="0"/>
                </a:lnTo>
                <a:close/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sp>
        <p:nvSpPr>
          <p:cNvPr id="60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1339355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edge e in T, decide if e should be “materialized”;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 all materialized edges;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subtree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call to the subroutine at the root of the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subtree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The order of the calls follows the bottom-up order in the structure. 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48" name="Freeform 62"/>
          <p:cNvSpPr>
            <a:spLocks/>
          </p:cNvSpPr>
          <p:nvPr/>
        </p:nvSpPr>
        <p:spPr bwMode="auto">
          <a:xfrm>
            <a:off x="5481210" y="3495675"/>
            <a:ext cx="3457575" cy="1943100"/>
          </a:xfrm>
          <a:custGeom>
            <a:avLst/>
            <a:gdLst>
              <a:gd name="T0" fmla="*/ 0 w 3457575"/>
              <a:gd name="T1" fmla="*/ 1428750 h 1943100"/>
              <a:gd name="T2" fmla="*/ 361950 w 3457575"/>
              <a:gd name="T3" fmla="*/ 952500 h 1943100"/>
              <a:gd name="T4" fmla="*/ 1238258 w 3457575"/>
              <a:gd name="T5" fmla="*/ 485775 h 1943100"/>
              <a:gd name="T6" fmla="*/ 1771658 w 3457575"/>
              <a:gd name="T7" fmla="*/ 390525 h 1943100"/>
              <a:gd name="T8" fmla="*/ 1838333 w 3457575"/>
              <a:gd name="T9" fmla="*/ 104775 h 1943100"/>
              <a:gd name="T10" fmla="*/ 2152651 w 3457575"/>
              <a:gd name="T11" fmla="*/ 0 h 1943100"/>
              <a:gd name="T12" fmla="*/ 2438401 w 3457575"/>
              <a:gd name="T13" fmla="*/ 38100 h 1943100"/>
              <a:gd name="T14" fmla="*/ 2552701 w 3457575"/>
              <a:gd name="T15" fmla="*/ 295275 h 1943100"/>
              <a:gd name="T16" fmla="*/ 2524125 w 3457575"/>
              <a:gd name="T17" fmla="*/ 504825 h 1943100"/>
              <a:gd name="T18" fmla="*/ 2847975 w 3457575"/>
              <a:gd name="T19" fmla="*/ 876300 h 1943100"/>
              <a:gd name="T20" fmla="*/ 3438525 w 3457575"/>
              <a:gd name="T21" fmla="*/ 962025 h 1943100"/>
              <a:gd name="T22" fmla="*/ 3457575 w 3457575"/>
              <a:gd name="T23" fmla="*/ 1143000 h 1943100"/>
              <a:gd name="T24" fmla="*/ 2771775 w 3457575"/>
              <a:gd name="T25" fmla="*/ 1238250 h 1943100"/>
              <a:gd name="T26" fmla="*/ 2552701 w 3457575"/>
              <a:gd name="T27" fmla="*/ 1581150 h 1943100"/>
              <a:gd name="T28" fmla="*/ 2257425 w 3457575"/>
              <a:gd name="T29" fmla="*/ 1600200 h 1943100"/>
              <a:gd name="T30" fmla="*/ 1981208 w 3457575"/>
              <a:gd name="T31" fmla="*/ 1314450 h 1943100"/>
              <a:gd name="T32" fmla="*/ 1562108 w 3457575"/>
              <a:gd name="T33" fmla="*/ 1333500 h 1943100"/>
              <a:gd name="T34" fmla="*/ 1495433 w 3457575"/>
              <a:gd name="T35" fmla="*/ 1762125 h 1943100"/>
              <a:gd name="T36" fmla="*/ 1228733 w 3457575"/>
              <a:gd name="T37" fmla="*/ 1943100 h 1943100"/>
              <a:gd name="T38" fmla="*/ 685800 w 3457575"/>
              <a:gd name="T39" fmla="*/ 1838325 h 1943100"/>
              <a:gd name="T40" fmla="*/ 0 w 3457575"/>
              <a:gd name="T41" fmla="*/ 1428750 h 19431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457575"/>
              <a:gd name="T64" fmla="*/ 0 h 1943100"/>
              <a:gd name="T65" fmla="*/ 3457575 w 3457575"/>
              <a:gd name="T66" fmla="*/ 1943100 h 19431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457575" h="1943100">
                <a:moveTo>
                  <a:pt x="0" y="1428750"/>
                </a:moveTo>
                <a:lnTo>
                  <a:pt x="361950" y="952500"/>
                </a:lnTo>
                <a:lnTo>
                  <a:pt x="1238250" y="485775"/>
                </a:lnTo>
                <a:lnTo>
                  <a:pt x="1771650" y="390525"/>
                </a:lnTo>
                <a:lnTo>
                  <a:pt x="1838325" y="104775"/>
                </a:lnTo>
                <a:lnTo>
                  <a:pt x="2152650" y="0"/>
                </a:lnTo>
                <a:lnTo>
                  <a:pt x="2438400" y="38100"/>
                </a:lnTo>
                <a:lnTo>
                  <a:pt x="2552700" y="295275"/>
                </a:lnTo>
                <a:lnTo>
                  <a:pt x="2524125" y="504825"/>
                </a:lnTo>
                <a:lnTo>
                  <a:pt x="2847975" y="876300"/>
                </a:lnTo>
                <a:lnTo>
                  <a:pt x="3438525" y="962025"/>
                </a:lnTo>
                <a:lnTo>
                  <a:pt x="3457575" y="1143000"/>
                </a:lnTo>
                <a:lnTo>
                  <a:pt x="2771775" y="1238250"/>
                </a:lnTo>
                <a:lnTo>
                  <a:pt x="2552700" y="1581150"/>
                </a:lnTo>
                <a:lnTo>
                  <a:pt x="2257425" y="1600200"/>
                </a:lnTo>
                <a:lnTo>
                  <a:pt x="1981200" y="1314450"/>
                </a:lnTo>
                <a:lnTo>
                  <a:pt x="1562100" y="1333500"/>
                </a:lnTo>
                <a:lnTo>
                  <a:pt x="1495425" y="1762125"/>
                </a:lnTo>
                <a:lnTo>
                  <a:pt x="1228725" y="1943100"/>
                </a:lnTo>
                <a:lnTo>
                  <a:pt x="685800" y="1838325"/>
                </a:lnTo>
                <a:lnTo>
                  <a:pt x="0" y="142875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49" name="Freeform 63"/>
          <p:cNvSpPr>
            <a:spLocks/>
          </p:cNvSpPr>
          <p:nvPr/>
        </p:nvSpPr>
        <p:spPr bwMode="auto">
          <a:xfrm>
            <a:off x="5776485" y="2057400"/>
            <a:ext cx="1752600" cy="2085975"/>
          </a:xfrm>
          <a:custGeom>
            <a:avLst/>
            <a:gdLst>
              <a:gd name="T0" fmla="*/ 1562100 w 1752600"/>
              <a:gd name="T1" fmla="*/ 0 h 2085975"/>
              <a:gd name="T2" fmla="*/ 1133475 w 1752600"/>
              <a:gd name="T3" fmla="*/ 38100 h 2085975"/>
              <a:gd name="T4" fmla="*/ 781050 w 1752600"/>
              <a:gd name="T5" fmla="*/ 352425 h 2085975"/>
              <a:gd name="T6" fmla="*/ 95250 w 1752600"/>
              <a:gd name="T7" fmla="*/ 1123950 h 2085975"/>
              <a:gd name="T8" fmla="*/ 0 w 1752600"/>
              <a:gd name="T9" fmla="*/ 1733550 h 2085975"/>
              <a:gd name="T10" fmla="*/ 228600 w 1752600"/>
              <a:gd name="T11" fmla="*/ 2085975 h 2085975"/>
              <a:gd name="T12" fmla="*/ 600075 w 1752600"/>
              <a:gd name="T13" fmla="*/ 2028825 h 2085975"/>
              <a:gd name="T14" fmla="*/ 828675 w 1752600"/>
              <a:gd name="T15" fmla="*/ 1752600 h 2085975"/>
              <a:gd name="T16" fmla="*/ 1209675 w 1752600"/>
              <a:gd name="T17" fmla="*/ 1762125 h 2085975"/>
              <a:gd name="T18" fmla="*/ 1390650 w 1752600"/>
              <a:gd name="T19" fmla="*/ 1762125 h 2085975"/>
              <a:gd name="T20" fmla="*/ 1485900 w 1752600"/>
              <a:gd name="T21" fmla="*/ 1562100 h 2085975"/>
              <a:gd name="T22" fmla="*/ 1562100 w 1752600"/>
              <a:gd name="T23" fmla="*/ 1200150 h 2085975"/>
              <a:gd name="T24" fmla="*/ 1495425 w 1752600"/>
              <a:gd name="T25" fmla="*/ 752475 h 2085975"/>
              <a:gd name="T26" fmla="*/ 1752600 w 1752600"/>
              <a:gd name="T27" fmla="*/ 361950 h 2085975"/>
              <a:gd name="T28" fmla="*/ 1714500 w 1752600"/>
              <a:gd name="T29" fmla="*/ 66675 h 2085975"/>
              <a:gd name="T30" fmla="*/ 1562100 w 1752600"/>
              <a:gd name="T31" fmla="*/ 0 h 20859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52600"/>
              <a:gd name="T49" fmla="*/ 0 h 2085975"/>
              <a:gd name="T50" fmla="*/ 1752600 w 1752600"/>
              <a:gd name="T51" fmla="*/ 2085975 h 20859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52600" h="2085975">
                <a:moveTo>
                  <a:pt x="1562100" y="0"/>
                </a:moveTo>
                <a:lnTo>
                  <a:pt x="1133475" y="38100"/>
                </a:lnTo>
                <a:lnTo>
                  <a:pt x="781050" y="352425"/>
                </a:lnTo>
                <a:lnTo>
                  <a:pt x="95250" y="1123950"/>
                </a:lnTo>
                <a:lnTo>
                  <a:pt x="0" y="1733550"/>
                </a:lnTo>
                <a:lnTo>
                  <a:pt x="228600" y="2085975"/>
                </a:lnTo>
                <a:lnTo>
                  <a:pt x="600075" y="2028825"/>
                </a:lnTo>
                <a:lnTo>
                  <a:pt x="828675" y="1752600"/>
                </a:lnTo>
                <a:lnTo>
                  <a:pt x="1209675" y="1762125"/>
                </a:lnTo>
                <a:lnTo>
                  <a:pt x="1390650" y="1762125"/>
                </a:lnTo>
                <a:lnTo>
                  <a:pt x="1485900" y="1562100"/>
                </a:lnTo>
                <a:lnTo>
                  <a:pt x="1562100" y="1200150"/>
                </a:lnTo>
                <a:lnTo>
                  <a:pt x="1495425" y="752475"/>
                </a:lnTo>
                <a:lnTo>
                  <a:pt x="1752600" y="361950"/>
                </a:lnTo>
                <a:lnTo>
                  <a:pt x="1714500" y="66675"/>
                </a:lnTo>
                <a:lnTo>
                  <a:pt x="1562100" y="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0" name="Freeform 64"/>
          <p:cNvSpPr>
            <a:spLocks/>
          </p:cNvSpPr>
          <p:nvPr/>
        </p:nvSpPr>
        <p:spPr bwMode="auto">
          <a:xfrm>
            <a:off x="7443360" y="2543175"/>
            <a:ext cx="1285875" cy="1504950"/>
          </a:xfrm>
          <a:custGeom>
            <a:avLst/>
            <a:gdLst>
              <a:gd name="T0" fmla="*/ 590550 w 1285875"/>
              <a:gd name="T1" fmla="*/ 0 h 1504950"/>
              <a:gd name="T2" fmla="*/ 285750 w 1285875"/>
              <a:gd name="T3" fmla="*/ 9525 h 1504950"/>
              <a:gd name="T4" fmla="*/ 47625 w 1285875"/>
              <a:gd name="T5" fmla="*/ 361950 h 1504950"/>
              <a:gd name="T6" fmla="*/ 0 w 1285875"/>
              <a:gd name="T7" fmla="*/ 581025 h 1504950"/>
              <a:gd name="T8" fmla="*/ 19050 w 1285875"/>
              <a:gd name="T9" fmla="*/ 828675 h 1504950"/>
              <a:gd name="T10" fmla="*/ 466725 w 1285875"/>
              <a:gd name="T11" fmla="*/ 828675 h 1504950"/>
              <a:gd name="T12" fmla="*/ 561975 w 1285875"/>
              <a:gd name="T13" fmla="*/ 828675 h 1504950"/>
              <a:gd name="T14" fmla="*/ 590550 w 1285875"/>
              <a:gd name="T15" fmla="*/ 1085850 h 1504950"/>
              <a:gd name="T16" fmla="*/ 657225 w 1285875"/>
              <a:gd name="T17" fmla="*/ 1304925 h 1504950"/>
              <a:gd name="T18" fmla="*/ 828675 w 1285875"/>
              <a:gd name="T19" fmla="*/ 1504950 h 1504950"/>
              <a:gd name="T20" fmla="*/ 1076325 w 1285875"/>
              <a:gd name="T21" fmla="*/ 1476375 h 1504950"/>
              <a:gd name="T22" fmla="*/ 1285875 w 1285875"/>
              <a:gd name="T23" fmla="*/ 1143000 h 1504950"/>
              <a:gd name="T24" fmla="*/ 1238250 w 1285875"/>
              <a:gd name="T25" fmla="*/ 657225 h 1504950"/>
              <a:gd name="T26" fmla="*/ 1085850 w 1285875"/>
              <a:gd name="T27" fmla="*/ 390525 h 1504950"/>
              <a:gd name="T28" fmla="*/ 885825 w 1285875"/>
              <a:gd name="T29" fmla="*/ 104775 h 1504950"/>
              <a:gd name="T30" fmla="*/ 590550 w 1285875"/>
              <a:gd name="T31" fmla="*/ 0 h 15049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285875"/>
              <a:gd name="T49" fmla="*/ 0 h 1504950"/>
              <a:gd name="T50" fmla="*/ 1285875 w 1285875"/>
              <a:gd name="T51" fmla="*/ 1504950 h 15049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285875" h="1504950">
                <a:moveTo>
                  <a:pt x="590550" y="0"/>
                </a:moveTo>
                <a:lnTo>
                  <a:pt x="285750" y="9525"/>
                </a:lnTo>
                <a:lnTo>
                  <a:pt x="47625" y="361950"/>
                </a:lnTo>
                <a:lnTo>
                  <a:pt x="0" y="581025"/>
                </a:lnTo>
                <a:lnTo>
                  <a:pt x="19050" y="828675"/>
                </a:lnTo>
                <a:lnTo>
                  <a:pt x="466725" y="828675"/>
                </a:lnTo>
                <a:lnTo>
                  <a:pt x="561975" y="828675"/>
                </a:lnTo>
                <a:lnTo>
                  <a:pt x="590550" y="1085850"/>
                </a:lnTo>
                <a:lnTo>
                  <a:pt x="657225" y="1304925"/>
                </a:lnTo>
                <a:lnTo>
                  <a:pt x="828675" y="1504950"/>
                </a:lnTo>
                <a:lnTo>
                  <a:pt x="1076325" y="1476375"/>
                </a:lnTo>
                <a:lnTo>
                  <a:pt x="1285875" y="1143000"/>
                </a:lnTo>
                <a:lnTo>
                  <a:pt x="1238250" y="657225"/>
                </a:lnTo>
                <a:lnTo>
                  <a:pt x="1085850" y="390525"/>
                </a:lnTo>
                <a:lnTo>
                  <a:pt x="885825" y="104775"/>
                </a:lnTo>
                <a:lnTo>
                  <a:pt x="590550" y="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1" name="Oval 57"/>
          <p:cNvSpPr>
            <a:spLocks noChangeArrowheads="1"/>
          </p:cNvSpPr>
          <p:nvPr/>
        </p:nvSpPr>
        <p:spPr bwMode="auto">
          <a:xfrm>
            <a:off x="7424310" y="3895725"/>
            <a:ext cx="257175" cy="25717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0952" name="Oval 58"/>
          <p:cNvSpPr>
            <a:spLocks noChangeArrowheads="1"/>
          </p:cNvSpPr>
          <p:nvPr/>
        </p:nvSpPr>
        <p:spPr bwMode="auto">
          <a:xfrm>
            <a:off x="8119635" y="2314575"/>
            <a:ext cx="257175" cy="2571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953" name="Oval 59"/>
          <p:cNvSpPr>
            <a:spLocks noChangeArrowheads="1"/>
          </p:cNvSpPr>
          <p:nvPr/>
        </p:nvSpPr>
        <p:spPr bwMode="auto">
          <a:xfrm>
            <a:off x="6938535" y="1790700"/>
            <a:ext cx="257175" cy="2571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sp>
        <p:nvSpPr>
          <p:cNvPr id="60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728898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edge e in T, decide if e should be “materialized”;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 all materialized edges;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subtree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call to the subroutine at the root of the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subtree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The order of the calls follows the bottom-up order in the structure. 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48" name="Freeform 62"/>
          <p:cNvSpPr>
            <a:spLocks/>
          </p:cNvSpPr>
          <p:nvPr/>
        </p:nvSpPr>
        <p:spPr bwMode="auto">
          <a:xfrm>
            <a:off x="5481210" y="3495675"/>
            <a:ext cx="3457575" cy="1943100"/>
          </a:xfrm>
          <a:custGeom>
            <a:avLst/>
            <a:gdLst>
              <a:gd name="T0" fmla="*/ 0 w 3457575"/>
              <a:gd name="T1" fmla="*/ 1428750 h 1943100"/>
              <a:gd name="T2" fmla="*/ 361950 w 3457575"/>
              <a:gd name="T3" fmla="*/ 952500 h 1943100"/>
              <a:gd name="T4" fmla="*/ 1238258 w 3457575"/>
              <a:gd name="T5" fmla="*/ 485775 h 1943100"/>
              <a:gd name="T6" fmla="*/ 1771658 w 3457575"/>
              <a:gd name="T7" fmla="*/ 390525 h 1943100"/>
              <a:gd name="T8" fmla="*/ 1838333 w 3457575"/>
              <a:gd name="T9" fmla="*/ 104775 h 1943100"/>
              <a:gd name="T10" fmla="*/ 2152651 w 3457575"/>
              <a:gd name="T11" fmla="*/ 0 h 1943100"/>
              <a:gd name="T12" fmla="*/ 2438401 w 3457575"/>
              <a:gd name="T13" fmla="*/ 38100 h 1943100"/>
              <a:gd name="T14" fmla="*/ 2552701 w 3457575"/>
              <a:gd name="T15" fmla="*/ 295275 h 1943100"/>
              <a:gd name="T16" fmla="*/ 2524125 w 3457575"/>
              <a:gd name="T17" fmla="*/ 504825 h 1943100"/>
              <a:gd name="T18" fmla="*/ 2847975 w 3457575"/>
              <a:gd name="T19" fmla="*/ 876300 h 1943100"/>
              <a:gd name="T20" fmla="*/ 3438525 w 3457575"/>
              <a:gd name="T21" fmla="*/ 962025 h 1943100"/>
              <a:gd name="T22" fmla="*/ 3457575 w 3457575"/>
              <a:gd name="T23" fmla="*/ 1143000 h 1943100"/>
              <a:gd name="T24" fmla="*/ 2771775 w 3457575"/>
              <a:gd name="T25" fmla="*/ 1238250 h 1943100"/>
              <a:gd name="T26" fmla="*/ 2552701 w 3457575"/>
              <a:gd name="T27" fmla="*/ 1581150 h 1943100"/>
              <a:gd name="T28" fmla="*/ 2257425 w 3457575"/>
              <a:gd name="T29" fmla="*/ 1600200 h 1943100"/>
              <a:gd name="T30" fmla="*/ 1981208 w 3457575"/>
              <a:gd name="T31" fmla="*/ 1314450 h 1943100"/>
              <a:gd name="T32" fmla="*/ 1562108 w 3457575"/>
              <a:gd name="T33" fmla="*/ 1333500 h 1943100"/>
              <a:gd name="T34" fmla="*/ 1495433 w 3457575"/>
              <a:gd name="T35" fmla="*/ 1762125 h 1943100"/>
              <a:gd name="T36" fmla="*/ 1228733 w 3457575"/>
              <a:gd name="T37" fmla="*/ 1943100 h 1943100"/>
              <a:gd name="T38" fmla="*/ 685800 w 3457575"/>
              <a:gd name="T39" fmla="*/ 1838325 h 1943100"/>
              <a:gd name="T40" fmla="*/ 0 w 3457575"/>
              <a:gd name="T41" fmla="*/ 1428750 h 19431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457575"/>
              <a:gd name="T64" fmla="*/ 0 h 1943100"/>
              <a:gd name="T65" fmla="*/ 3457575 w 3457575"/>
              <a:gd name="T66" fmla="*/ 1943100 h 19431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457575" h="1943100">
                <a:moveTo>
                  <a:pt x="0" y="1428750"/>
                </a:moveTo>
                <a:lnTo>
                  <a:pt x="361950" y="952500"/>
                </a:lnTo>
                <a:lnTo>
                  <a:pt x="1238250" y="485775"/>
                </a:lnTo>
                <a:lnTo>
                  <a:pt x="1771650" y="390525"/>
                </a:lnTo>
                <a:lnTo>
                  <a:pt x="1838325" y="104775"/>
                </a:lnTo>
                <a:lnTo>
                  <a:pt x="2152650" y="0"/>
                </a:lnTo>
                <a:lnTo>
                  <a:pt x="2438400" y="38100"/>
                </a:lnTo>
                <a:lnTo>
                  <a:pt x="2552700" y="295275"/>
                </a:lnTo>
                <a:lnTo>
                  <a:pt x="2524125" y="504825"/>
                </a:lnTo>
                <a:lnTo>
                  <a:pt x="2847975" y="876300"/>
                </a:lnTo>
                <a:lnTo>
                  <a:pt x="3438525" y="962025"/>
                </a:lnTo>
                <a:lnTo>
                  <a:pt x="3457575" y="1143000"/>
                </a:lnTo>
                <a:lnTo>
                  <a:pt x="2771775" y="1238250"/>
                </a:lnTo>
                <a:lnTo>
                  <a:pt x="2552700" y="1581150"/>
                </a:lnTo>
                <a:lnTo>
                  <a:pt x="2257425" y="1600200"/>
                </a:lnTo>
                <a:lnTo>
                  <a:pt x="1981200" y="1314450"/>
                </a:lnTo>
                <a:lnTo>
                  <a:pt x="1562100" y="1333500"/>
                </a:lnTo>
                <a:lnTo>
                  <a:pt x="1495425" y="1762125"/>
                </a:lnTo>
                <a:lnTo>
                  <a:pt x="1228725" y="1943100"/>
                </a:lnTo>
                <a:lnTo>
                  <a:pt x="685800" y="1838325"/>
                </a:lnTo>
                <a:lnTo>
                  <a:pt x="0" y="142875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49" name="Freeform 63"/>
          <p:cNvSpPr>
            <a:spLocks/>
          </p:cNvSpPr>
          <p:nvPr/>
        </p:nvSpPr>
        <p:spPr bwMode="auto">
          <a:xfrm>
            <a:off x="5776485" y="2057400"/>
            <a:ext cx="1752600" cy="2085975"/>
          </a:xfrm>
          <a:custGeom>
            <a:avLst/>
            <a:gdLst>
              <a:gd name="T0" fmla="*/ 1562100 w 1752600"/>
              <a:gd name="T1" fmla="*/ 0 h 2085975"/>
              <a:gd name="T2" fmla="*/ 1133475 w 1752600"/>
              <a:gd name="T3" fmla="*/ 38100 h 2085975"/>
              <a:gd name="T4" fmla="*/ 781050 w 1752600"/>
              <a:gd name="T5" fmla="*/ 352425 h 2085975"/>
              <a:gd name="T6" fmla="*/ 95250 w 1752600"/>
              <a:gd name="T7" fmla="*/ 1123950 h 2085975"/>
              <a:gd name="T8" fmla="*/ 0 w 1752600"/>
              <a:gd name="T9" fmla="*/ 1733550 h 2085975"/>
              <a:gd name="T10" fmla="*/ 228600 w 1752600"/>
              <a:gd name="T11" fmla="*/ 2085975 h 2085975"/>
              <a:gd name="T12" fmla="*/ 600075 w 1752600"/>
              <a:gd name="T13" fmla="*/ 2028825 h 2085975"/>
              <a:gd name="T14" fmla="*/ 828675 w 1752600"/>
              <a:gd name="T15" fmla="*/ 1752600 h 2085975"/>
              <a:gd name="T16" fmla="*/ 1209675 w 1752600"/>
              <a:gd name="T17" fmla="*/ 1762125 h 2085975"/>
              <a:gd name="T18" fmla="*/ 1390650 w 1752600"/>
              <a:gd name="T19" fmla="*/ 1762125 h 2085975"/>
              <a:gd name="T20" fmla="*/ 1485900 w 1752600"/>
              <a:gd name="T21" fmla="*/ 1562100 h 2085975"/>
              <a:gd name="T22" fmla="*/ 1562100 w 1752600"/>
              <a:gd name="T23" fmla="*/ 1200150 h 2085975"/>
              <a:gd name="T24" fmla="*/ 1495425 w 1752600"/>
              <a:gd name="T25" fmla="*/ 752475 h 2085975"/>
              <a:gd name="T26" fmla="*/ 1752600 w 1752600"/>
              <a:gd name="T27" fmla="*/ 361950 h 2085975"/>
              <a:gd name="T28" fmla="*/ 1714500 w 1752600"/>
              <a:gd name="T29" fmla="*/ 66675 h 2085975"/>
              <a:gd name="T30" fmla="*/ 1562100 w 1752600"/>
              <a:gd name="T31" fmla="*/ 0 h 20859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52600"/>
              <a:gd name="T49" fmla="*/ 0 h 2085975"/>
              <a:gd name="T50" fmla="*/ 1752600 w 1752600"/>
              <a:gd name="T51" fmla="*/ 2085975 h 20859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52600" h="2085975">
                <a:moveTo>
                  <a:pt x="1562100" y="0"/>
                </a:moveTo>
                <a:lnTo>
                  <a:pt x="1133475" y="38100"/>
                </a:lnTo>
                <a:lnTo>
                  <a:pt x="781050" y="352425"/>
                </a:lnTo>
                <a:lnTo>
                  <a:pt x="95250" y="1123950"/>
                </a:lnTo>
                <a:lnTo>
                  <a:pt x="0" y="1733550"/>
                </a:lnTo>
                <a:lnTo>
                  <a:pt x="228600" y="2085975"/>
                </a:lnTo>
                <a:lnTo>
                  <a:pt x="600075" y="2028825"/>
                </a:lnTo>
                <a:lnTo>
                  <a:pt x="828675" y="1752600"/>
                </a:lnTo>
                <a:lnTo>
                  <a:pt x="1209675" y="1762125"/>
                </a:lnTo>
                <a:lnTo>
                  <a:pt x="1390650" y="1762125"/>
                </a:lnTo>
                <a:lnTo>
                  <a:pt x="1485900" y="1562100"/>
                </a:lnTo>
                <a:lnTo>
                  <a:pt x="1562100" y="1200150"/>
                </a:lnTo>
                <a:lnTo>
                  <a:pt x="1495425" y="752475"/>
                </a:lnTo>
                <a:lnTo>
                  <a:pt x="1752600" y="361950"/>
                </a:lnTo>
                <a:lnTo>
                  <a:pt x="1714500" y="66675"/>
                </a:lnTo>
                <a:lnTo>
                  <a:pt x="1562100" y="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0" name="Freeform 64"/>
          <p:cNvSpPr>
            <a:spLocks/>
          </p:cNvSpPr>
          <p:nvPr/>
        </p:nvSpPr>
        <p:spPr bwMode="auto">
          <a:xfrm>
            <a:off x="7443360" y="2543175"/>
            <a:ext cx="1285875" cy="1504950"/>
          </a:xfrm>
          <a:custGeom>
            <a:avLst/>
            <a:gdLst>
              <a:gd name="T0" fmla="*/ 590550 w 1285875"/>
              <a:gd name="T1" fmla="*/ 0 h 1504950"/>
              <a:gd name="T2" fmla="*/ 285750 w 1285875"/>
              <a:gd name="T3" fmla="*/ 9525 h 1504950"/>
              <a:gd name="T4" fmla="*/ 47625 w 1285875"/>
              <a:gd name="T5" fmla="*/ 361950 h 1504950"/>
              <a:gd name="T6" fmla="*/ 0 w 1285875"/>
              <a:gd name="T7" fmla="*/ 581025 h 1504950"/>
              <a:gd name="T8" fmla="*/ 19050 w 1285875"/>
              <a:gd name="T9" fmla="*/ 828675 h 1504950"/>
              <a:gd name="T10" fmla="*/ 466725 w 1285875"/>
              <a:gd name="T11" fmla="*/ 828675 h 1504950"/>
              <a:gd name="T12" fmla="*/ 561975 w 1285875"/>
              <a:gd name="T13" fmla="*/ 828675 h 1504950"/>
              <a:gd name="T14" fmla="*/ 590550 w 1285875"/>
              <a:gd name="T15" fmla="*/ 1085850 h 1504950"/>
              <a:gd name="T16" fmla="*/ 657225 w 1285875"/>
              <a:gd name="T17" fmla="*/ 1304925 h 1504950"/>
              <a:gd name="T18" fmla="*/ 828675 w 1285875"/>
              <a:gd name="T19" fmla="*/ 1504950 h 1504950"/>
              <a:gd name="T20" fmla="*/ 1076325 w 1285875"/>
              <a:gd name="T21" fmla="*/ 1476375 h 1504950"/>
              <a:gd name="T22" fmla="*/ 1285875 w 1285875"/>
              <a:gd name="T23" fmla="*/ 1143000 h 1504950"/>
              <a:gd name="T24" fmla="*/ 1238250 w 1285875"/>
              <a:gd name="T25" fmla="*/ 657225 h 1504950"/>
              <a:gd name="T26" fmla="*/ 1085850 w 1285875"/>
              <a:gd name="T27" fmla="*/ 390525 h 1504950"/>
              <a:gd name="T28" fmla="*/ 885825 w 1285875"/>
              <a:gd name="T29" fmla="*/ 104775 h 1504950"/>
              <a:gd name="T30" fmla="*/ 590550 w 1285875"/>
              <a:gd name="T31" fmla="*/ 0 h 15049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285875"/>
              <a:gd name="T49" fmla="*/ 0 h 1504950"/>
              <a:gd name="T50" fmla="*/ 1285875 w 1285875"/>
              <a:gd name="T51" fmla="*/ 1504950 h 15049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285875" h="1504950">
                <a:moveTo>
                  <a:pt x="590550" y="0"/>
                </a:moveTo>
                <a:lnTo>
                  <a:pt x="285750" y="9525"/>
                </a:lnTo>
                <a:lnTo>
                  <a:pt x="47625" y="361950"/>
                </a:lnTo>
                <a:lnTo>
                  <a:pt x="0" y="581025"/>
                </a:lnTo>
                <a:lnTo>
                  <a:pt x="19050" y="828675"/>
                </a:lnTo>
                <a:lnTo>
                  <a:pt x="466725" y="828675"/>
                </a:lnTo>
                <a:lnTo>
                  <a:pt x="561975" y="828675"/>
                </a:lnTo>
                <a:lnTo>
                  <a:pt x="590550" y="1085850"/>
                </a:lnTo>
                <a:lnTo>
                  <a:pt x="657225" y="1304925"/>
                </a:lnTo>
                <a:lnTo>
                  <a:pt x="828675" y="1504950"/>
                </a:lnTo>
                <a:lnTo>
                  <a:pt x="1076325" y="1476375"/>
                </a:lnTo>
                <a:lnTo>
                  <a:pt x="1285875" y="1143000"/>
                </a:lnTo>
                <a:lnTo>
                  <a:pt x="1238250" y="657225"/>
                </a:lnTo>
                <a:lnTo>
                  <a:pt x="1085850" y="390525"/>
                </a:lnTo>
                <a:lnTo>
                  <a:pt x="885825" y="104775"/>
                </a:lnTo>
                <a:lnTo>
                  <a:pt x="590550" y="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1" name="Oval 57"/>
          <p:cNvSpPr>
            <a:spLocks noChangeArrowheads="1"/>
          </p:cNvSpPr>
          <p:nvPr/>
        </p:nvSpPr>
        <p:spPr bwMode="auto">
          <a:xfrm>
            <a:off x="7424310" y="3895725"/>
            <a:ext cx="257175" cy="257175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0952" name="Oval 58"/>
          <p:cNvSpPr>
            <a:spLocks noChangeArrowheads="1"/>
          </p:cNvSpPr>
          <p:nvPr/>
        </p:nvSpPr>
        <p:spPr bwMode="auto">
          <a:xfrm>
            <a:off x="8119635" y="2314575"/>
            <a:ext cx="257175" cy="257175"/>
          </a:xfrm>
          <a:prstGeom prst="ellipse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953" name="Oval 59"/>
          <p:cNvSpPr>
            <a:spLocks noChangeArrowheads="1"/>
          </p:cNvSpPr>
          <p:nvPr/>
        </p:nvSpPr>
        <p:spPr bwMode="auto">
          <a:xfrm>
            <a:off x="6938535" y="1790700"/>
            <a:ext cx="257175" cy="257175"/>
          </a:xfrm>
          <a:prstGeom prst="ellipse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0954" name="TextBox 61"/>
          <p:cNvSpPr txBox="1">
            <a:spLocks noChangeArrowheads="1"/>
          </p:cNvSpPr>
          <p:nvPr/>
        </p:nvSpPr>
        <p:spPr bwMode="auto">
          <a:xfrm>
            <a:off x="516938" y="5984590"/>
            <a:ext cx="693997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This produces an executable code for the input DB program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sp>
        <p:nvSpPr>
          <p:cNvPr id="60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68356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b="1" dirty="0">
                <a:cs typeface="Tahoma" panose="020B0604030504040204" pitchFamily="34" charset="0"/>
              </a:rPr>
              <a:t>Physical Query Plan: Summary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76425"/>
            <a:ext cx="8191500" cy="440055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Replacing internal nodes of an LQP by proper algorithms;</a:t>
            </a:r>
          </a:p>
          <a:p>
            <a:pPr eaLnBrk="1" hangingPunct="1">
              <a:defRPr/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Deciding if a subroutine call should be pipelined or materialized;</a:t>
            </a:r>
          </a:p>
          <a:p>
            <a:pPr eaLnBrk="1" hangingPunct="1">
              <a:defRPr/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Many optimization techniques are involved here;</a:t>
            </a:r>
          </a:p>
          <a:p>
            <a:pPr eaLnBrk="1" hangingPunct="1">
              <a:defRPr/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In practice, heuristic optimization techniques are used to construct good physical query plans;</a:t>
            </a:r>
          </a:p>
          <a:p>
            <a:pPr eaLnBrk="1" hangingPunct="1">
              <a:defRPr/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The resulting physical query plan is an executable code.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169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2</a:t>
            </a:r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20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 </a:t>
            </a:r>
            <a:r>
              <a:rPr lang="en-US" altLang="en-US" sz="1200">
                <a:solidFill>
                  <a:srgbClr val="00B050"/>
                </a:solidFill>
              </a:rPr>
              <a:t>a2=1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b2=2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886738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err="1">
                <a:ea typeface="宋体" panose="02010600030101010101" pitchFamily="2" charset="-122"/>
              </a:rPr>
              <a:t>Lqp-pqp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CCFFCC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CCFFCC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2</a:t>
            </a:r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20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 </a:t>
            </a:r>
            <a:r>
              <a:rPr lang="en-US" altLang="en-US" sz="1200">
                <a:solidFill>
                  <a:srgbClr val="00B050"/>
                </a:solidFill>
              </a:rPr>
              <a:t>a2=1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b2=2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7501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2950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83026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27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28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29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951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83022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23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24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25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952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2953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2954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3013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14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5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6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7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8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9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20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21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955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3004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05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6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7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8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9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0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1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2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956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2995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2996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97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98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99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0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1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2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3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957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2958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9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2960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2961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2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2963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296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965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967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2969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0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971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29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2974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5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82977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8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9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0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1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98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3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2984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5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2986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7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8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2989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90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91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92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93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3534228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397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405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5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97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404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97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3977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3978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403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403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979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402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402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980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401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402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981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3982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83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3984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3985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86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3987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3988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3989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90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3991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92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3993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94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3995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3998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99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4001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2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3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4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5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4006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7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4008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4010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1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2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4013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4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5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6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7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1536499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499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5077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8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499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5073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4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0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500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500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5062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63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4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5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6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7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8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9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0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0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5053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54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5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6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7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8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9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0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1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0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5044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45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6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7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8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9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0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1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2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0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500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500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500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501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501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501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502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502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3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503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503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503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4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4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5043" name="Cloud Callout 85"/>
          <p:cNvSpPr>
            <a:spLocks noChangeArrowheads="1"/>
          </p:cNvSpPr>
          <p:nvPr/>
        </p:nvSpPr>
        <p:spPr bwMode="auto">
          <a:xfrm>
            <a:off x="3305175" y="1504950"/>
            <a:ext cx="3619500" cy="26289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What is still missing?</a:t>
            </a:r>
          </a:p>
        </p:txBody>
      </p:sp>
    </p:spTree>
    <p:extLst>
      <p:ext uri="{BB962C8B-B14F-4D97-AF65-F5344CB8AC3E}">
        <p14:creationId xmlns:p14="http://schemas.microsoft.com/office/powerpoint/2010/main" val="1504090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60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10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10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09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6025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602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608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8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607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7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606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6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603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603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4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603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604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4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604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6049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0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1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2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3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54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5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6056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7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6058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9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0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6061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2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3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4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5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6067" name="Can 86"/>
          <p:cNvSpPr>
            <a:spLocks noChangeArrowheads="1"/>
          </p:cNvSpPr>
          <p:nvPr/>
        </p:nvSpPr>
        <p:spPr bwMode="auto">
          <a:xfrm>
            <a:off x="3095625" y="2105025"/>
            <a:ext cx="4095750" cy="2486025"/>
          </a:xfrm>
          <a:prstGeom prst="can">
            <a:avLst>
              <a:gd name="adj" fmla="val 25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Efficient Algorithms for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Relational algebriac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operations </a:t>
            </a:r>
          </a:p>
        </p:txBody>
      </p:sp>
    </p:spTree>
    <p:extLst>
      <p:ext uri="{BB962C8B-B14F-4D97-AF65-F5344CB8AC3E}">
        <p14:creationId xmlns:p14="http://schemas.microsoft.com/office/powerpoint/2010/main" val="1853857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704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7125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6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04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7121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2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704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7049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7050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7110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7111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2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3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4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5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6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7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8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051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7101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7102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3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4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5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6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7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8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9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052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7092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7093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4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5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6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7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8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9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0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7053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7054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5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7056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7057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8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7059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176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7061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7063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main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memory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buffers</a:t>
            </a:r>
          </a:p>
        </p:txBody>
      </p:sp>
      <p:sp>
        <p:nvSpPr>
          <p:cNvPr id="87065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0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index/file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7067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8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7069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7070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1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2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87073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4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5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6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7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7078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9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7080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1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7082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3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4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7085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6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7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8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Can 85"/>
          <p:cNvSpPr/>
          <p:nvPr/>
        </p:nvSpPr>
        <p:spPr bwMode="auto">
          <a:xfrm>
            <a:off x="3095625" y="2105025"/>
            <a:ext cx="4095750" cy="2486025"/>
          </a:xfrm>
          <a:prstGeom prst="can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Efficient Algorithms for</a:t>
            </a:r>
          </a:p>
          <a:p>
            <a:pPr algn="ctr" eaLnBrk="1" hangingPunct="1">
              <a:defRPr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Relational </a:t>
            </a:r>
            <a:r>
              <a:rPr lang="en-US" sz="2400" dirty="0" err="1">
                <a:solidFill>
                  <a:schemeClr val="bg1">
                    <a:lumMod val="75000"/>
                  </a:schemeClr>
                </a:solidFill>
              </a:rPr>
              <a:t>algebriac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operations </a:t>
            </a:r>
          </a:p>
        </p:txBody>
      </p:sp>
      <p:sp>
        <p:nvSpPr>
          <p:cNvPr id="87090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2277901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909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917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09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916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09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9097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9098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915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915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099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914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914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100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913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914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101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9102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3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9104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9105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6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9107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176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9109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9111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main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memory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buffers</a:t>
            </a:r>
          </a:p>
        </p:txBody>
      </p:sp>
      <p:sp>
        <p:nvSpPr>
          <p:cNvPr id="89113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0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index/file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9115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16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9117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9118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19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0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89121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2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3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4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5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9126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7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9128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9130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1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2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9133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4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5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6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7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32831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901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901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901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01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01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01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01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01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01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01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01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01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01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01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17313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Purpose of Index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FB870-7896-4BCB-B53C-A84815605D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13317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</a:p>
        </p:txBody>
      </p:sp>
      <p:cxnSp>
        <p:nvCxnSpPr>
          <p:cNvPr id="13318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97589" y="3381375"/>
            <a:ext cx="995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σ</a:t>
            </a:r>
            <a:r>
              <a:rPr lang="en-US" altLang="en-US" sz="2000" i="1" baseline="-25000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000" baseline="-25000" dirty="0">
                <a:ea typeface="Tahoma" panose="020B0604030504040204" pitchFamily="34" charset="0"/>
                <a:cs typeface="Tahoma" panose="020B0604030504040204" pitchFamily="34" charset="0"/>
              </a:rPr>
              <a:t>=6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containing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tuples</a:t>
            </a:r>
          </a:p>
        </p:txBody>
      </p:sp>
      <p:cxnSp>
        <p:nvCxnSpPr>
          <p:cNvPr id="13321" name="Straight Arrow Connector 12"/>
          <p:cNvCxnSpPr>
            <a:cxnSpLocks noChangeShapeType="1"/>
            <a:stCxn id="13317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159702" y="2943225"/>
            <a:ext cx="1127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figure out </a:t>
            </a:r>
          </a:p>
        </p:txBody>
      </p:sp>
      <p:sp>
        <p:nvSpPr>
          <p:cNvPr id="13323" name="TextBox 14"/>
          <p:cNvSpPr txBox="1">
            <a:spLocks noChangeArrowheads="1"/>
          </p:cNvSpPr>
          <p:nvPr/>
        </p:nvSpPr>
        <p:spPr bwMode="auto">
          <a:xfrm>
            <a:off x="5494808" y="4819650"/>
            <a:ext cx="854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disks</a:t>
            </a:r>
          </a:p>
        </p:txBody>
      </p:sp>
    </p:spTree>
    <p:extLst>
      <p:ext uri="{BB962C8B-B14F-4D97-AF65-F5344CB8AC3E}">
        <p14:creationId xmlns:p14="http://schemas.microsoft.com/office/powerpoint/2010/main" val="3563372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Purpose of Index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FB870-7896-4BCB-B53C-A84815605D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13317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</a:p>
        </p:txBody>
      </p:sp>
      <p:cxnSp>
        <p:nvCxnSpPr>
          <p:cNvPr id="13318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97589" y="3381375"/>
            <a:ext cx="995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σ</a:t>
            </a:r>
            <a:r>
              <a:rPr lang="en-US" altLang="en-US" sz="2000" i="1" baseline="-25000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000" baseline="-25000" dirty="0">
                <a:ea typeface="Tahoma" panose="020B0604030504040204" pitchFamily="34" charset="0"/>
                <a:cs typeface="Tahoma" panose="020B0604030504040204" pitchFamily="34" charset="0"/>
              </a:rPr>
              <a:t>=6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containing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tuples</a:t>
            </a:r>
          </a:p>
        </p:txBody>
      </p:sp>
      <p:cxnSp>
        <p:nvCxnSpPr>
          <p:cNvPr id="13321" name="Straight Arrow Connector 12"/>
          <p:cNvCxnSpPr>
            <a:cxnSpLocks noChangeShapeType="1"/>
            <a:stCxn id="13317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159702" y="2943225"/>
            <a:ext cx="1127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figure out </a:t>
            </a:r>
          </a:p>
        </p:txBody>
      </p:sp>
      <p:sp>
        <p:nvSpPr>
          <p:cNvPr id="13323" name="TextBox 14"/>
          <p:cNvSpPr txBox="1">
            <a:spLocks noChangeArrowheads="1"/>
          </p:cNvSpPr>
          <p:nvPr/>
        </p:nvSpPr>
        <p:spPr bwMode="auto">
          <a:xfrm>
            <a:off x="5494808" y="4819650"/>
            <a:ext cx="854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disks</a:t>
            </a:r>
          </a:p>
        </p:txBody>
      </p:sp>
      <p:sp>
        <p:nvSpPr>
          <p:cNvPr id="13324" name="Freeform 26"/>
          <p:cNvSpPr>
            <a:spLocks/>
          </p:cNvSpPr>
          <p:nvPr/>
        </p:nvSpPr>
        <p:spPr bwMode="auto">
          <a:xfrm>
            <a:off x="2638425" y="3790950"/>
            <a:ext cx="2562225" cy="704850"/>
          </a:xfrm>
          <a:custGeom>
            <a:avLst/>
            <a:gdLst>
              <a:gd name="T0" fmla="*/ 0 w 2562225"/>
              <a:gd name="T1" fmla="*/ 0 h 992187"/>
              <a:gd name="T2" fmla="*/ 590550 w 2562225"/>
              <a:gd name="T3" fmla="*/ 20379 h 992187"/>
              <a:gd name="T4" fmla="*/ 2562225 w 2562225"/>
              <a:gd name="T5" fmla="*/ 16171 h 992187"/>
              <a:gd name="T6" fmla="*/ 0 60000 65536"/>
              <a:gd name="T7" fmla="*/ 0 60000 65536"/>
              <a:gd name="T8" fmla="*/ 0 60000 65536"/>
              <a:gd name="T9" fmla="*/ 0 w 2562225"/>
              <a:gd name="T10" fmla="*/ 0 h 992187"/>
              <a:gd name="T11" fmla="*/ 2562225 w 2562225"/>
              <a:gd name="T12" fmla="*/ 992187 h 992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2225" h="992187">
                <a:moveTo>
                  <a:pt x="0" y="0"/>
                </a:moveTo>
                <a:cubicBezTo>
                  <a:pt x="81756" y="380206"/>
                  <a:pt x="163513" y="760413"/>
                  <a:pt x="590550" y="876300"/>
                </a:cubicBezTo>
                <a:cubicBezTo>
                  <a:pt x="1017587" y="992187"/>
                  <a:pt x="1789906" y="843756"/>
                  <a:pt x="2562225" y="695325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25" name="Straight Arrow Connector 28"/>
          <p:cNvCxnSpPr>
            <a:cxnSpLocks noChangeShapeType="1"/>
          </p:cNvCxnSpPr>
          <p:nvPr/>
        </p:nvCxnSpPr>
        <p:spPr bwMode="auto">
          <a:xfrm flipV="1">
            <a:off x="5057775" y="4268788"/>
            <a:ext cx="200025" cy="3651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6" name="TextBox 29"/>
          <p:cNvSpPr txBox="1">
            <a:spLocks noChangeArrowheads="1"/>
          </p:cNvSpPr>
          <p:nvPr/>
        </p:nvSpPr>
        <p:spPr bwMode="auto">
          <a:xfrm>
            <a:off x="2828925" y="4467225"/>
            <a:ext cx="1704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otherwise have 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scan the entire R</a:t>
            </a:r>
          </a:p>
        </p:txBody>
      </p:sp>
    </p:spTree>
    <p:extLst>
      <p:ext uri="{BB962C8B-B14F-4D97-AF65-F5344CB8AC3E}">
        <p14:creationId xmlns:p14="http://schemas.microsoft.com/office/powerpoint/2010/main" val="4076190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Purpose of Index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FB870-7896-4BCB-B53C-A84815605D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13317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</a:p>
        </p:txBody>
      </p:sp>
      <p:cxnSp>
        <p:nvCxnSpPr>
          <p:cNvPr id="13318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97589" y="3381375"/>
            <a:ext cx="995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σ</a:t>
            </a:r>
            <a:r>
              <a:rPr lang="en-US" altLang="en-US" sz="2000" i="1" baseline="-25000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000" baseline="-25000" dirty="0">
                <a:ea typeface="Tahoma" panose="020B0604030504040204" pitchFamily="34" charset="0"/>
                <a:cs typeface="Tahoma" panose="020B0604030504040204" pitchFamily="34" charset="0"/>
              </a:rPr>
              <a:t>=6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containing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tuples</a:t>
            </a:r>
          </a:p>
        </p:txBody>
      </p:sp>
      <p:cxnSp>
        <p:nvCxnSpPr>
          <p:cNvPr id="13321" name="Straight Arrow Connector 12"/>
          <p:cNvCxnSpPr>
            <a:cxnSpLocks noChangeShapeType="1"/>
            <a:stCxn id="13317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159702" y="2943225"/>
            <a:ext cx="1127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figure out </a:t>
            </a:r>
          </a:p>
        </p:txBody>
      </p:sp>
      <p:sp>
        <p:nvSpPr>
          <p:cNvPr id="13323" name="TextBox 14"/>
          <p:cNvSpPr txBox="1">
            <a:spLocks noChangeArrowheads="1"/>
          </p:cNvSpPr>
          <p:nvPr/>
        </p:nvSpPr>
        <p:spPr bwMode="auto">
          <a:xfrm>
            <a:off x="5494808" y="4819650"/>
            <a:ext cx="854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disks</a:t>
            </a:r>
          </a:p>
        </p:txBody>
      </p:sp>
      <p:sp>
        <p:nvSpPr>
          <p:cNvPr id="13324" name="Freeform 26"/>
          <p:cNvSpPr>
            <a:spLocks/>
          </p:cNvSpPr>
          <p:nvPr/>
        </p:nvSpPr>
        <p:spPr bwMode="auto">
          <a:xfrm>
            <a:off x="2638425" y="3790950"/>
            <a:ext cx="2562225" cy="704850"/>
          </a:xfrm>
          <a:custGeom>
            <a:avLst/>
            <a:gdLst>
              <a:gd name="T0" fmla="*/ 0 w 2562225"/>
              <a:gd name="T1" fmla="*/ 0 h 992187"/>
              <a:gd name="T2" fmla="*/ 590550 w 2562225"/>
              <a:gd name="T3" fmla="*/ 20379 h 992187"/>
              <a:gd name="T4" fmla="*/ 2562225 w 2562225"/>
              <a:gd name="T5" fmla="*/ 16171 h 992187"/>
              <a:gd name="T6" fmla="*/ 0 60000 65536"/>
              <a:gd name="T7" fmla="*/ 0 60000 65536"/>
              <a:gd name="T8" fmla="*/ 0 60000 65536"/>
              <a:gd name="T9" fmla="*/ 0 w 2562225"/>
              <a:gd name="T10" fmla="*/ 0 h 992187"/>
              <a:gd name="T11" fmla="*/ 2562225 w 2562225"/>
              <a:gd name="T12" fmla="*/ 992187 h 992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2225" h="992187">
                <a:moveTo>
                  <a:pt x="0" y="0"/>
                </a:moveTo>
                <a:cubicBezTo>
                  <a:pt x="81756" y="380206"/>
                  <a:pt x="163513" y="760413"/>
                  <a:pt x="590550" y="876300"/>
                </a:cubicBezTo>
                <a:cubicBezTo>
                  <a:pt x="1017587" y="992187"/>
                  <a:pt x="1789906" y="843756"/>
                  <a:pt x="2562225" y="695325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25" name="Straight Arrow Connector 28"/>
          <p:cNvCxnSpPr>
            <a:cxnSpLocks noChangeShapeType="1"/>
          </p:cNvCxnSpPr>
          <p:nvPr/>
        </p:nvCxnSpPr>
        <p:spPr bwMode="auto">
          <a:xfrm flipV="1">
            <a:off x="5057775" y="4268788"/>
            <a:ext cx="200025" cy="3651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6" name="TextBox 29"/>
          <p:cNvSpPr txBox="1">
            <a:spLocks noChangeArrowheads="1"/>
          </p:cNvSpPr>
          <p:nvPr/>
        </p:nvSpPr>
        <p:spPr bwMode="auto">
          <a:xfrm>
            <a:off x="2828925" y="4467225"/>
            <a:ext cx="1704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otherwise have 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scan the entire R</a:t>
            </a:r>
          </a:p>
        </p:txBody>
      </p:sp>
      <p:sp>
        <p:nvSpPr>
          <p:cNvPr id="13327" name="TextBox 32"/>
          <p:cNvSpPr txBox="1">
            <a:spLocks noChangeArrowheads="1"/>
          </p:cNvSpPr>
          <p:nvPr/>
        </p:nvSpPr>
        <p:spPr bwMode="auto">
          <a:xfrm>
            <a:off x="310944" y="5600700"/>
            <a:ext cx="75473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Tahoma" panose="020B0604030504040204" pitchFamily="34" charset="0"/>
                <a:cs typeface="Tahoma" panose="020B0604030504040204" pitchFamily="34" charset="0"/>
              </a:rPr>
              <a:t>But also need to handle dynamic changes of R</a:t>
            </a:r>
          </a:p>
        </p:txBody>
      </p:sp>
    </p:spTree>
    <p:extLst>
      <p:ext uri="{BB962C8B-B14F-4D97-AF65-F5344CB8AC3E}">
        <p14:creationId xmlns:p14="http://schemas.microsoft.com/office/powerpoint/2010/main" val="38307193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65263"/>
            <a:ext cx="7848600" cy="4697412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fast search</a:t>
            </a:r>
          </a:p>
          <a:p>
            <a:pPr eaLnBrk="1" hangingPunct="1"/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range search </a:t>
            </a:r>
          </a:p>
          <a:p>
            <a:pPr eaLnBrk="1" hangingPunct="1"/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dynamic changes</a:t>
            </a:r>
          </a:p>
          <a:p>
            <a:pPr eaLnBrk="1" hangingPunct="1"/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Could be either dense or sparse 	       </a:t>
            </a:r>
            <a:r>
              <a:rPr lang="en-US" altLang="en-US" sz="2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dense</a:t>
            </a: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pointers to all records 				              </a:t>
            </a:r>
            <a:r>
              <a:rPr lang="en-US" altLang="en-US" sz="2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sparse</a:t>
            </a: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one pointer per block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B+Trees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9475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65263"/>
            <a:ext cx="7651955" cy="4697412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A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cs typeface="Times New Roman" panose="02020603050405020304" pitchFamily="18" charset="0"/>
              </a:rPr>
              <a:t>B+tree</a:t>
            </a:r>
            <a:r>
              <a:rPr lang="en-US" altLang="en-US" sz="2800" dirty="0">
                <a:cs typeface="Times New Roman" panose="02020603050405020304" pitchFamily="18" charset="0"/>
              </a:rPr>
              <a:t> node of 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order n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dirty="0"/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sz="1600" dirty="0"/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/>
              <a:t>	where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h</a:t>
            </a:r>
            <a:r>
              <a:rPr lang="en-US" altLang="en-US" sz="2400" dirty="0"/>
              <a:t> are </a:t>
            </a:r>
            <a:r>
              <a:rPr lang="en-US" altLang="en-US" sz="2400" dirty="0">
                <a:solidFill>
                  <a:srgbClr val="FF0000"/>
                </a:solidFill>
              </a:rPr>
              <a:t>pointers</a:t>
            </a:r>
            <a:r>
              <a:rPr lang="en-US" altLang="en-US" sz="2400" dirty="0"/>
              <a:t> (disk addresses) and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h</a:t>
            </a:r>
            <a:r>
              <a:rPr lang="en-US" altLang="en-US" sz="2400" dirty="0"/>
              <a:t> are 	</a:t>
            </a:r>
            <a:r>
              <a:rPr lang="en-US" altLang="en-US" sz="2400" dirty="0">
                <a:solidFill>
                  <a:srgbClr val="FF0000"/>
                </a:solidFill>
              </a:rPr>
              <a:t>search-keys</a:t>
            </a:r>
            <a:r>
              <a:rPr lang="en-US" altLang="en-US" sz="2400" dirty="0"/>
              <a:t> (values of the attributes in the index)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B+Trees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22" name="Group 29"/>
          <p:cNvGrpSpPr>
            <a:grpSpLocks/>
          </p:cNvGrpSpPr>
          <p:nvPr/>
        </p:nvGrpSpPr>
        <p:grpSpPr bwMode="auto">
          <a:xfrm>
            <a:off x="2382044" y="2122284"/>
            <a:ext cx="4529151" cy="573087"/>
            <a:chOff x="3701143" y="4542972"/>
            <a:chExt cx="4528919" cy="573313"/>
          </a:xfrm>
        </p:grpSpPr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3701143" y="4586514"/>
              <a:ext cx="4455886" cy="5225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+mn-lt"/>
              </a:endParaRPr>
            </a:p>
          </p:txBody>
        </p:sp>
        <p:cxnSp>
          <p:nvCxnSpPr>
            <p:cNvPr id="25" name="Straight Connector 12"/>
            <p:cNvCxnSpPr>
              <a:cxnSpLocks noChangeShapeType="1"/>
            </p:cNvCxnSpPr>
            <p:nvPr/>
          </p:nvCxnSpPr>
          <p:spPr bwMode="auto">
            <a:xfrm rot="5400000">
              <a:off x="3926114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Connector 13"/>
            <p:cNvCxnSpPr>
              <a:cxnSpLocks noChangeShapeType="1"/>
            </p:cNvCxnSpPr>
            <p:nvPr/>
          </p:nvCxnSpPr>
          <p:spPr bwMode="auto">
            <a:xfrm rot="5400000">
              <a:off x="4397829" y="4847771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14"/>
            <p:cNvCxnSpPr>
              <a:cxnSpLocks noChangeShapeType="1"/>
            </p:cNvCxnSpPr>
            <p:nvPr/>
          </p:nvCxnSpPr>
          <p:spPr bwMode="auto">
            <a:xfrm rot="5400000">
              <a:off x="4884056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15"/>
            <p:cNvCxnSpPr>
              <a:cxnSpLocks noChangeShapeType="1"/>
            </p:cNvCxnSpPr>
            <p:nvPr/>
          </p:nvCxnSpPr>
          <p:spPr bwMode="auto">
            <a:xfrm rot="5400000">
              <a:off x="5341258" y="4862285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Connector 16"/>
            <p:cNvCxnSpPr>
              <a:cxnSpLocks noChangeShapeType="1"/>
            </p:cNvCxnSpPr>
            <p:nvPr/>
          </p:nvCxnSpPr>
          <p:spPr bwMode="auto">
            <a:xfrm rot="5400000">
              <a:off x="5872629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17"/>
            <p:cNvCxnSpPr>
              <a:cxnSpLocks noChangeShapeType="1"/>
            </p:cNvCxnSpPr>
            <p:nvPr/>
          </p:nvCxnSpPr>
          <p:spPr bwMode="auto">
            <a:xfrm rot="5400000">
              <a:off x="6802011" y="4847771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TextBox 20"/>
            <p:cNvSpPr txBox="1">
              <a:spLocks noChangeArrowheads="1"/>
            </p:cNvSpPr>
            <p:nvPr/>
          </p:nvSpPr>
          <p:spPr bwMode="auto">
            <a:xfrm>
              <a:off x="7500411" y="4572000"/>
              <a:ext cx="72965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i="1" baseline="-25000" dirty="0">
                  <a:latin typeface="+mn-lt"/>
                  <a:cs typeface="Times New Roman" panose="02020603050405020304" pitchFamily="18" charset="0"/>
                </a:rPr>
                <a:t>n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+1</a:t>
              </a:r>
            </a:p>
          </p:txBody>
        </p:sp>
        <p:sp>
          <p:nvSpPr>
            <p:cNvPr id="32" name="TextBox 21"/>
            <p:cNvSpPr txBox="1">
              <a:spLocks noChangeArrowheads="1"/>
            </p:cNvSpPr>
            <p:nvPr/>
          </p:nvSpPr>
          <p:spPr bwMode="auto">
            <a:xfrm>
              <a:off x="7071211" y="4579257"/>
              <a:ext cx="452345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latin typeface="+mn-lt"/>
                  <a:cs typeface="Times New Roman" panose="02020603050405020304" pitchFamily="18" charset="0"/>
                </a:rPr>
                <a:t>n</a:t>
              </a:r>
              <a:endParaRPr lang="en-US" altLang="en-US" sz="2400" i="1" baseline="-25000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22"/>
            <p:cNvSpPr txBox="1">
              <a:spLocks noChangeArrowheads="1"/>
            </p:cNvSpPr>
            <p:nvPr/>
          </p:nvSpPr>
          <p:spPr bwMode="auto">
            <a:xfrm>
              <a:off x="5150195" y="4586514"/>
              <a:ext cx="450742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4" name="TextBox 23"/>
            <p:cNvSpPr txBox="1">
              <a:spLocks noChangeArrowheads="1"/>
            </p:cNvSpPr>
            <p:nvPr/>
          </p:nvSpPr>
          <p:spPr bwMode="auto">
            <a:xfrm>
              <a:off x="4670467" y="4593771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5" name="TextBox 24"/>
            <p:cNvSpPr txBox="1">
              <a:spLocks noChangeArrowheads="1"/>
            </p:cNvSpPr>
            <p:nvPr/>
          </p:nvSpPr>
          <p:spPr bwMode="auto">
            <a:xfrm>
              <a:off x="4192253" y="4601029"/>
              <a:ext cx="450742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6" name="TextBox 25"/>
            <p:cNvSpPr txBox="1">
              <a:spLocks noChangeArrowheads="1"/>
            </p:cNvSpPr>
            <p:nvPr/>
          </p:nvSpPr>
          <p:spPr bwMode="auto">
            <a:xfrm>
              <a:off x="3727038" y="4593771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37" name="Straight Connector 26"/>
            <p:cNvCxnSpPr>
              <a:cxnSpLocks noChangeShapeType="1"/>
            </p:cNvCxnSpPr>
            <p:nvPr/>
          </p:nvCxnSpPr>
          <p:spPr bwMode="auto">
            <a:xfrm rot="5400000">
              <a:off x="7292104" y="4855028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TextBox 27"/>
            <p:cNvSpPr txBox="1">
              <a:spLocks noChangeArrowheads="1"/>
            </p:cNvSpPr>
            <p:nvPr/>
          </p:nvSpPr>
          <p:spPr bwMode="auto">
            <a:xfrm>
              <a:off x="5632740" y="4601028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9" name="TextBox 28"/>
            <p:cNvSpPr txBox="1">
              <a:spLocks noChangeArrowheads="1"/>
            </p:cNvSpPr>
            <p:nvPr/>
          </p:nvSpPr>
          <p:spPr bwMode="auto">
            <a:xfrm>
              <a:off x="6267765" y="4542972"/>
              <a:ext cx="7152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+mn-lt"/>
                </a:rPr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1036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65263"/>
            <a:ext cx="7651955" cy="4697412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A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cs typeface="Times New Roman" panose="02020603050405020304" pitchFamily="18" charset="0"/>
              </a:rPr>
              <a:t>B+tree</a:t>
            </a:r>
            <a:r>
              <a:rPr lang="en-US" altLang="en-US" sz="2800" dirty="0">
                <a:cs typeface="Times New Roman" panose="02020603050405020304" pitchFamily="18" charset="0"/>
              </a:rPr>
              <a:t> node of 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order n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dirty="0"/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sz="1600" dirty="0"/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/>
              <a:t>	where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h</a:t>
            </a:r>
            <a:r>
              <a:rPr lang="en-US" altLang="en-US" sz="2400" dirty="0"/>
              <a:t> are </a:t>
            </a:r>
            <a:r>
              <a:rPr lang="en-US" altLang="en-US" sz="2400" dirty="0">
                <a:solidFill>
                  <a:srgbClr val="FF0000"/>
                </a:solidFill>
              </a:rPr>
              <a:t>pointers</a:t>
            </a:r>
            <a:r>
              <a:rPr lang="en-US" altLang="en-US" sz="2400" dirty="0"/>
              <a:t> (disk addresses) and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h</a:t>
            </a:r>
            <a:r>
              <a:rPr lang="en-US" altLang="en-US" sz="2400" dirty="0"/>
              <a:t> are 	</a:t>
            </a:r>
            <a:r>
              <a:rPr lang="en-US" altLang="en-US" sz="2400" dirty="0">
                <a:solidFill>
                  <a:srgbClr val="FF0000"/>
                </a:solidFill>
              </a:rPr>
              <a:t>search-keys</a:t>
            </a:r>
            <a:r>
              <a:rPr lang="en-US" altLang="en-US" sz="2400" dirty="0"/>
              <a:t> (values of the attributes in the index)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How big is n?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800" dirty="0"/>
              <a:t>	Basically we want each </a:t>
            </a:r>
            <a:r>
              <a:rPr lang="en-US" altLang="en-US" sz="2800" dirty="0" err="1"/>
              <a:t>B+tree</a:t>
            </a:r>
            <a:r>
              <a:rPr lang="en-US" altLang="en-US" sz="2800" dirty="0"/>
              <a:t> node to fit 	in a disk block so that a </a:t>
            </a:r>
            <a:r>
              <a:rPr lang="en-US" altLang="en-US" sz="2800" dirty="0" err="1"/>
              <a:t>B+tree</a:t>
            </a:r>
            <a:r>
              <a:rPr lang="en-US" altLang="en-US" sz="2800" dirty="0"/>
              <a:t> node can 	be 	read/written by a single disk I/O. 	Typically, 	n ~ 100-200.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382044" y="2122284"/>
            <a:ext cx="4529151" cy="573087"/>
            <a:chOff x="3701143" y="4542972"/>
            <a:chExt cx="4528919" cy="573313"/>
          </a:xfrm>
        </p:grpSpPr>
        <p:sp>
          <p:nvSpPr>
            <p:cNvPr id="15366" name="Rectangle 4"/>
            <p:cNvSpPr>
              <a:spLocks noChangeArrowheads="1"/>
            </p:cNvSpPr>
            <p:nvPr/>
          </p:nvSpPr>
          <p:spPr bwMode="auto">
            <a:xfrm>
              <a:off x="3701143" y="4586514"/>
              <a:ext cx="4455886" cy="5225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+mn-lt"/>
              </a:endParaRPr>
            </a:p>
          </p:txBody>
        </p:sp>
        <p:cxnSp>
          <p:nvCxnSpPr>
            <p:cNvPr id="15367" name="Straight Connector 12"/>
            <p:cNvCxnSpPr>
              <a:cxnSpLocks noChangeShapeType="1"/>
            </p:cNvCxnSpPr>
            <p:nvPr/>
          </p:nvCxnSpPr>
          <p:spPr bwMode="auto">
            <a:xfrm rot="5400000">
              <a:off x="3926114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68" name="Straight Connector 13"/>
            <p:cNvCxnSpPr>
              <a:cxnSpLocks noChangeShapeType="1"/>
            </p:cNvCxnSpPr>
            <p:nvPr/>
          </p:nvCxnSpPr>
          <p:spPr bwMode="auto">
            <a:xfrm rot="5400000">
              <a:off x="4397829" y="4847771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69" name="Straight Connector 14"/>
            <p:cNvCxnSpPr>
              <a:cxnSpLocks noChangeShapeType="1"/>
            </p:cNvCxnSpPr>
            <p:nvPr/>
          </p:nvCxnSpPr>
          <p:spPr bwMode="auto">
            <a:xfrm rot="5400000">
              <a:off x="4884056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0" name="Straight Connector 15"/>
            <p:cNvCxnSpPr>
              <a:cxnSpLocks noChangeShapeType="1"/>
            </p:cNvCxnSpPr>
            <p:nvPr/>
          </p:nvCxnSpPr>
          <p:spPr bwMode="auto">
            <a:xfrm rot="5400000">
              <a:off x="5341258" y="4862285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1" name="Straight Connector 16"/>
            <p:cNvCxnSpPr>
              <a:cxnSpLocks noChangeShapeType="1"/>
            </p:cNvCxnSpPr>
            <p:nvPr/>
          </p:nvCxnSpPr>
          <p:spPr bwMode="auto">
            <a:xfrm rot="5400000">
              <a:off x="5872629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2" name="Straight Connector 17"/>
            <p:cNvCxnSpPr>
              <a:cxnSpLocks noChangeShapeType="1"/>
            </p:cNvCxnSpPr>
            <p:nvPr/>
          </p:nvCxnSpPr>
          <p:spPr bwMode="auto">
            <a:xfrm rot="5400000">
              <a:off x="6802011" y="4847771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73" name="TextBox 20"/>
            <p:cNvSpPr txBox="1">
              <a:spLocks noChangeArrowheads="1"/>
            </p:cNvSpPr>
            <p:nvPr/>
          </p:nvSpPr>
          <p:spPr bwMode="auto">
            <a:xfrm>
              <a:off x="7500411" y="4572000"/>
              <a:ext cx="72965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i="1" baseline="-25000" dirty="0">
                  <a:latin typeface="+mn-lt"/>
                  <a:cs typeface="Times New Roman" panose="02020603050405020304" pitchFamily="18" charset="0"/>
                </a:rPr>
                <a:t>n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+1</a:t>
              </a:r>
            </a:p>
          </p:txBody>
        </p:sp>
        <p:sp>
          <p:nvSpPr>
            <p:cNvPr id="15374" name="TextBox 21"/>
            <p:cNvSpPr txBox="1">
              <a:spLocks noChangeArrowheads="1"/>
            </p:cNvSpPr>
            <p:nvPr/>
          </p:nvSpPr>
          <p:spPr bwMode="auto">
            <a:xfrm>
              <a:off x="7071211" y="4579257"/>
              <a:ext cx="452345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latin typeface="+mn-lt"/>
                  <a:cs typeface="Times New Roman" panose="02020603050405020304" pitchFamily="18" charset="0"/>
                </a:rPr>
                <a:t>n</a:t>
              </a:r>
              <a:endParaRPr lang="en-US" altLang="en-US" sz="2400" i="1" baseline="-25000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5375" name="TextBox 22"/>
            <p:cNvSpPr txBox="1">
              <a:spLocks noChangeArrowheads="1"/>
            </p:cNvSpPr>
            <p:nvPr/>
          </p:nvSpPr>
          <p:spPr bwMode="auto">
            <a:xfrm>
              <a:off x="5150195" y="4586514"/>
              <a:ext cx="450742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376" name="TextBox 23"/>
            <p:cNvSpPr txBox="1">
              <a:spLocks noChangeArrowheads="1"/>
            </p:cNvSpPr>
            <p:nvPr/>
          </p:nvSpPr>
          <p:spPr bwMode="auto">
            <a:xfrm>
              <a:off x="4670467" y="4593771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377" name="TextBox 24"/>
            <p:cNvSpPr txBox="1">
              <a:spLocks noChangeArrowheads="1"/>
            </p:cNvSpPr>
            <p:nvPr/>
          </p:nvSpPr>
          <p:spPr bwMode="auto">
            <a:xfrm>
              <a:off x="4192253" y="4601029"/>
              <a:ext cx="450742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5378" name="TextBox 25"/>
            <p:cNvSpPr txBox="1">
              <a:spLocks noChangeArrowheads="1"/>
            </p:cNvSpPr>
            <p:nvPr/>
          </p:nvSpPr>
          <p:spPr bwMode="auto">
            <a:xfrm>
              <a:off x="3727038" y="4593771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15379" name="Straight Connector 26"/>
            <p:cNvCxnSpPr>
              <a:cxnSpLocks noChangeShapeType="1"/>
            </p:cNvCxnSpPr>
            <p:nvPr/>
          </p:nvCxnSpPr>
          <p:spPr bwMode="auto">
            <a:xfrm rot="5400000">
              <a:off x="7292104" y="4855028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80" name="TextBox 27"/>
            <p:cNvSpPr txBox="1">
              <a:spLocks noChangeArrowheads="1"/>
            </p:cNvSpPr>
            <p:nvPr/>
          </p:nvSpPr>
          <p:spPr bwMode="auto">
            <a:xfrm>
              <a:off x="5632740" y="4601028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5381" name="TextBox 28"/>
            <p:cNvSpPr txBox="1">
              <a:spLocks noChangeArrowheads="1"/>
            </p:cNvSpPr>
            <p:nvPr/>
          </p:nvSpPr>
          <p:spPr bwMode="auto">
            <a:xfrm>
              <a:off x="6267765" y="4542972"/>
              <a:ext cx="7152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+mn-lt"/>
                </a:rPr>
                <a:t>……</a:t>
              </a:r>
            </a:p>
          </p:txBody>
        </p:sp>
      </p:grp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B+Trees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68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Line 33"/>
          <p:cNvSpPr>
            <a:spLocks noChangeShapeType="1"/>
          </p:cNvSpPr>
          <p:nvPr/>
        </p:nvSpPr>
        <p:spPr bwMode="auto">
          <a:xfrm>
            <a:off x="7295713" y="467076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33"/>
          <p:cNvSpPr>
            <a:spLocks noChangeShapeType="1"/>
          </p:cNvSpPr>
          <p:nvPr/>
        </p:nvSpPr>
        <p:spPr bwMode="auto">
          <a:xfrm>
            <a:off x="5862572" y="4667330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33"/>
          <p:cNvSpPr>
            <a:spLocks noChangeShapeType="1"/>
          </p:cNvSpPr>
          <p:nvPr/>
        </p:nvSpPr>
        <p:spPr bwMode="auto">
          <a:xfrm>
            <a:off x="4443793" y="4667330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33"/>
          <p:cNvSpPr>
            <a:spLocks noChangeShapeType="1"/>
          </p:cNvSpPr>
          <p:nvPr/>
        </p:nvSpPr>
        <p:spPr bwMode="auto">
          <a:xfrm>
            <a:off x="3012073" y="466547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33"/>
          <p:cNvSpPr>
            <a:spLocks noChangeShapeType="1"/>
          </p:cNvSpPr>
          <p:nvPr/>
        </p:nvSpPr>
        <p:spPr bwMode="auto">
          <a:xfrm>
            <a:off x="1603603" y="466547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807369" y="516007"/>
            <a:ext cx="741972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Example	order n</a:t>
            </a:r>
            <a:r>
              <a:rPr lang="en-US" altLang="en-US" sz="4000" i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= 3</a:t>
            </a:r>
          </a:p>
        </p:txBody>
      </p:sp>
      <p:sp>
        <p:nvSpPr>
          <p:cNvPr id="17425" name="Line 26"/>
          <p:cNvSpPr>
            <a:spLocks noChangeShapeType="1"/>
          </p:cNvSpPr>
          <p:nvPr/>
        </p:nvSpPr>
        <p:spPr bwMode="auto">
          <a:xfrm flipH="1">
            <a:off x="3815468" y="3712457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Line 27"/>
          <p:cNvSpPr>
            <a:spLocks noChangeShapeType="1"/>
          </p:cNvSpPr>
          <p:nvPr/>
        </p:nvSpPr>
        <p:spPr bwMode="auto">
          <a:xfrm flipH="1">
            <a:off x="5304052" y="3712458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Line 28"/>
          <p:cNvSpPr>
            <a:spLocks noChangeShapeType="1"/>
          </p:cNvSpPr>
          <p:nvPr/>
        </p:nvSpPr>
        <p:spPr bwMode="auto">
          <a:xfrm>
            <a:off x="6599852" y="3719777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8" name="Line 29"/>
          <p:cNvSpPr>
            <a:spLocks noChangeShapeType="1"/>
          </p:cNvSpPr>
          <p:nvPr/>
        </p:nvSpPr>
        <p:spPr bwMode="auto">
          <a:xfrm>
            <a:off x="7013772" y="3719776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Slide Number Placeholder 3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47ED91-0706-4A79-94E7-8D7974DC56B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17415" name="Line 10"/>
          <p:cNvSpPr>
            <a:spLocks noChangeShapeType="1"/>
          </p:cNvSpPr>
          <p:nvPr/>
        </p:nvSpPr>
        <p:spPr bwMode="auto">
          <a:xfrm flipH="1">
            <a:off x="2773675" y="2751699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Line 11"/>
          <p:cNvSpPr>
            <a:spLocks noChangeShapeType="1"/>
          </p:cNvSpPr>
          <p:nvPr/>
        </p:nvSpPr>
        <p:spPr bwMode="auto">
          <a:xfrm>
            <a:off x="4321892" y="2759636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Line 24"/>
          <p:cNvSpPr>
            <a:spLocks noChangeShapeType="1"/>
          </p:cNvSpPr>
          <p:nvPr/>
        </p:nvSpPr>
        <p:spPr bwMode="auto">
          <a:xfrm flipH="1">
            <a:off x="1014116" y="3758174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Line 25"/>
          <p:cNvSpPr>
            <a:spLocks noChangeShapeType="1"/>
          </p:cNvSpPr>
          <p:nvPr/>
        </p:nvSpPr>
        <p:spPr bwMode="auto">
          <a:xfrm flipH="1">
            <a:off x="2425033" y="3739440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Line 33"/>
          <p:cNvSpPr>
            <a:spLocks noChangeShapeType="1"/>
          </p:cNvSpPr>
          <p:nvPr/>
        </p:nvSpPr>
        <p:spPr bwMode="auto">
          <a:xfrm>
            <a:off x="394422" y="475517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17131" y="24926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2105024" y="348036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5767444" y="345686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394423" y="452223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33"/>
          <p:cNvSpPr>
            <a:spLocks noChangeShapeType="1"/>
          </p:cNvSpPr>
          <p:nvPr/>
        </p:nvSpPr>
        <p:spPr bwMode="auto">
          <a:xfrm>
            <a:off x="802741" y="477905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>
            <a:off x="1217191" y="4779795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33"/>
          <p:cNvSpPr>
            <a:spLocks noChangeShapeType="1"/>
          </p:cNvSpPr>
          <p:nvPr/>
        </p:nvSpPr>
        <p:spPr bwMode="auto">
          <a:xfrm>
            <a:off x="7912164" y="478608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1813185" y="452700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33"/>
          <p:cNvSpPr>
            <a:spLocks noChangeShapeType="1"/>
          </p:cNvSpPr>
          <p:nvPr/>
        </p:nvSpPr>
        <p:spPr bwMode="auto">
          <a:xfrm>
            <a:off x="2224853" y="478608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33"/>
          <p:cNvSpPr>
            <a:spLocks noChangeShapeType="1"/>
          </p:cNvSpPr>
          <p:nvPr/>
        </p:nvSpPr>
        <p:spPr bwMode="auto">
          <a:xfrm>
            <a:off x="1808267" y="478044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3225464" y="453139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Line 33"/>
          <p:cNvSpPr>
            <a:spLocks noChangeShapeType="1"/>
          </p:cNvSpPr>
          <p:nvPr/>
        </p:nvSpPr>
        <p:spPr bwMode="auto">
          <a:xfrm>
            <a:off x="4043051" y="4782005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33"/>
          <p:cNvSpPr>
            <a:spLocks noChangeShapeType="1"/>
          </p:cNvSpPr>
          <p:nvPr/>
        </p:nvSpPr>
        <p:spPr bwMode="auto">
          <a:xfrm>
            <a:off x="3634257" y="4765004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33"/>
          <p:cNvSpPr>
            <a:spLocks noChangeShapeType="1"/>
          </p:cNvSpPr>
          <p:nvPr/>
        </p:nvSpPr>
        <p:spPr bwMode="auto">
          <a:xfrm>
            <a:off x="3222246" y="479196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9" name="Table 68"/>
          <p:cNvGraphicFramePr>
            <a:graphicFrameLocks noGrp="1"/>
          </p:cNvGraphicFramePr>
          <p:nvPr/>
        </p:nvGraphicFramePr>
        <p:xfrm>
          <a:off x="4659962" y="453779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0" name="Line 33"/>
          <p:cNvSpPr>
            <a:spLocks noChangeShapeType="1"/>
          </p:cNvSpPr>
          <p:nvPr/>
        </p:nvSpPr>
        <p:spPr bwMode="auto">
          <a:xfrm>
            <a:off x="5063021" y="47904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33"/>
          <p:cNvSpPr>
            <a:spLocks noChangeShapeType="1"/>
          </p:cNvSpPr>
          <p:nvPr/>
        </p:nvSpPr>
        <p:spPr bwMode="auto">
          <a:xfrm>
            <a:off x="4655044" y="478608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6075964" y="453779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" name="Line 33"/>
          <p:cNvSpPr>
            <a:spLocks noChangeShapeType="1"/>
          </p:cNvSpPr>
          <p:nvPr/>
        </p:nvSpPr>
        <p:spPr bwMode="auto">
          <a:xfrm>
            <a:off x="6902026" y="480045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33"/>
          <p:cNvSpPr>
            <a:spLocks noChangeShapeType="1"/>
          </p:cNvSpPr>
          <p:nvPr/>
        </p:nvSpPr>
        <p:spPr bwMode="auto">
          <a:xfrm>
            <a:off x="6485987" y="478703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33"/>
          <p:cNvSpPr>
            <a:spLocks noChangeShapeType="1"/>
          </p:cNvSpPr>
          <p:nvPr/>
        </p:nvSpPr>
        <p:spPr bwMode="auto">
          <a:xfrm>
            <a:off x="6085795" y="478703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7509104" y="453779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9" name="Line 33"/>
          <p:cNvSpPr>
            <a:spLocks noChangeShapeType="1"/>
          </p:cNvSpPr>
          <p:nvPr/>
        </p:nvSpPr>
        <p:spPr bwMode="auto">
          <a:xfrm>
            <a:off x="7511621" y="479097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65847" y="2112293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</p:spTree>
    <p:extLst>
      <p:ext uri="{BB962C8B-B14F-4D97-AF65-F5344CB8AC3E}">
        <p14:creationId xmlns:p14="http://schemas.microsoft.com/office/powerpoint/2010/main" val="256904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44500"/>
            <a:ext cx="7772400" cy="889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A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of order 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333500"/>
            <a:ext cx="7766050" cy="4838700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Each node has:	n keys and n+1 pointers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	  These are fixed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To keep the nodes not too empty, also for 	the operations to be applied efficiently: 	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	* </a:t>
            </a:r>
            <a:r>
              <a:rPr lang="en-US" altLang="en-US" sz="2400" dirty="0">
                <a:cs typeface="Times New Roman" panose="02020603050405020304" pitchFamily="18" charset="0"/>
              </a:rPr>
              <a:t>Non-leaf:	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		at least (</a:t>
            </a:r>
            <a:r>
              <a:rPr lang="en-US" altLang="en-US" sz="2400" dirty="0">
                <a:cs typeface="Times New Roman" panose="02020603050405020304" pitchFamily="18" charset="0"/>
              </a:rPr>
              <a:t>n+1)/2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r>
              <a:rPr lang="en-US" altLang="en-US" sz="2400" dirty="0">
                <a:cs typeface="Times New Roman" panose="02020603050405020304" pitchFamily="18" charset="0"/>
              </a:rPr>
              <a:t>pointers (to children)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	* Leaf:		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		at least </a:t>
            </a:r>
            <a:r>
              <a:rPr lang="en-US" altLang="en-US" sz="2400" dirty="0">
                <a:cs typeface="Times New Roman" panose="02020603050405020304" pitchFamily="18" charset="0"/>
              </a:rPr>
              <a:t>(n+1)/2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2400" dirty="0">
                <a:cs typeface="Times New Roman" panose="02020603050405020304" pitchFamily="18" charset="0"/>
              </a:rPr>
              <a:t>  pointers to data 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		(plus a “sequence pointer” to the next leaf)</a:t>
            </a:r>
          </a:p>
          <a:p>
            <a:pPr eaLnBrk="1" hangingPunct="1">
              <a:buNone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	Basically: use at least one half of the pointers</a:t>
            </a:r>
          </a:p>
          <a:p>
            <a:pPr eaLnBrk="1" hangingPunct="1">
              <a:buFontTx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80E406-D254-463A-B1B1-7BDBD7F5192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86495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95325" y="495300"/>
            <a:ext cx="7772400" cy="7810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Sample non-leaf		order </a:t>
            </a:r>
            <a:r>
              <a:rPr lang="en-US" altLang="en-US" sz="4000" i="1" dirty="0">
                <a:latin typeface="+mn-lt"/>
                <a:cs typeface="Times New Roman" panose="02020603050405020304" pitchFamily="18" charset="0"/>
              </a:rPr>
              <a:t>n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= 3</a:t>
            </a:r>
            <a:endParaRPr lang="en-US" altLang="en-US" sz="4000" u="sng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9461" name="Line 6"/>
          <p:cNvSpPr>
            <a:spLocks noChangeShapeType="1"/>
          </p:cNvSpPr>
          <p:nvPr/>
        </p:nvSpPr>
        <p:spPr bwMode="auto">
          <a:xfrm flipH="1">
            <a:off x="4382012" y="1945930"/>
            <a:ext cx="314325" cy="525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 flipH="1">
            <a:off x="1897626" y="2857629"/>
            <a:ext cx="1567014" cy="140004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8"/>
          <p:cNvSpPr>
            <a:spLocks noChangeShapeType="1"/>
          </p:cNvSpPr>
          <p:nvPr/>
        </p:nvSpPr>
        <p:spPr bwMode="auto">
          <a:xfrm flipH="1">
            <a:off x="3618270" y="2857628"/>
            <a:ext cx="442451" cy="139711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9"/>
          <p:cNvSpPr>
            <a:spLocks noChangeShapeType="1"/>
          </p:cNvSpPr>
          <p:nvPr/>
        </p:nvSpPr>
        <p:spPr bwMode="auto">
          <a:xfrm>
            <a:off x="4690295" y="2878995"/>
            <a:ext cx="774284" cy="138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10"/>
          <p:cNvSpPr>
            <a:spLocks noChangeShapeType="1"/>
          </p:cNvSpPr>
          <p:nvPr/>
        </p:nvSpPr>
        <p:spPr bwMode="auto">
          <a:xfrm>
            <a:off x="5299382" y="2857628"/>
            <a:ext cx="1730683" cy="137574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14D61D-DAC2-4006-9ADF-B8F0719F166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464642" y="2492759"/>
          <a:ext cx="1834740" cy="36486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86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02057" y="4267508"/>
            <a:ext cx="1018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k &lt; 57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07927" y="4268698"/>
            <a:ext cx="131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  57</a:t>
            </a:r>
            <a:r>
              <a:rPr lang="en-US" sz="1800" dirty="0">
                <a:sym typeface="Symbol" panose="05050102010706020507" pitchFamily="18" charset="2"/>
              </a:rPr>
              <a:t> k&lt;81</a:t>
            </a:r>
            <a:endParaRPr lang="en-US" sz="1800" dirty="0"/>
          </a:p>
        </p:txBody>
      </p:sp>
      <p:sp>
        <p:nvSpPr>
          <p:cNvPr id="18" name="TextBox 17"/>
          <p:cNvSpPr txBox="1"/>
          <p:nvPr/>
        </p:nvSpPr>
        <p:spPr>
          <a:xfrm>
            <a:off x="4746933" y="4254744"/>
            <a:ext cx="131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  81</a:t>
            </a:r>
            <a:r>
              <a:rPr lang="en-US" sz="1800" dirty="0">
                <a:sym typeface="Symbol" panose="05050102010706020507" pitchFamily="18" charset="2"/>
              </a:rPr>
              <a:t> k&lt;95</a:t>
            </a:r>
            <a:endParaRPr lang="en-US" sz="1800" dirty="0"/>
          </a:p>
        </p:txBody>
      </p:sp>
      <p:sp>
        <p:nvSpPr>
          <p:cNvPr id="19" name="TextBox 18"/>
          <p:cNvSpPr txBox="1"/>
          <p:nvPr/>
        </p:nvSpPr>
        <p:spPr>
          <a:xfrm>
            <a:off x="6553200" y="4254743"/>
            <a:ext cx="1018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  </a:t>
            </a:r>
            <a:r>
              <a:rPr lang="en-US" sz="1800" dirty="0">
                <a:sym typeface="Symbol" panose="05050102010706020507" pitchFamily="18" charset="2"/>
              </a:rPr>
              <a:t>k  95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01066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44500"/>
            <a:ext cx="7772400" cy="88900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Sample leaf node	  order </a:t>
            </a:r>
            <a:r>
              <a:rPr lang="en-US" altLang="en-US" sz="4000" i="1" dirty="0">
                <a:latin typeface="+mn-lt"/>
                <a:cs typeface="Times New Roman" panose="02020603050405020304" pitchFamily="18" charset="0"/>
              </a:rPr>
              <a:t>n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= 3</a:t>
            </a:r>
            <a:endParaRPr lang="en-US" altLang="en-US" sz="4000" u="sng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682750"/>
            <a:ext cx="1165225" cy="9080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					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 dirty="0"/>
          </a:p>
          <a:p>
            <a:pPr eaLnBrk="1" hangingPunct="1">
              <a:buFontTx/>
              <a:buNone/>
            </a:pPr>
            <a:r>
              <a:rPr lang="en-US" altLang="en-US" sz="2400" dirty="0"/>
              <a:t>							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9" name="Line 6"/>
          <p:cNvSpPr>
            <a:spLocks noChangeShapeType="1"/>
          </p:cNvSpPr>
          <p:nvPr/>
        </p:nvSpPr>
        <p:spPr bwMode="auto">
          <a:xfrm flipH="1">
            <a:off x="4021393" y="2177042"/>
            <a:ext cx="112507" cy="668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Line 7"/>
          <p:cNvSpPr>
            <a:spLocks noChangeShapeType="1"/>
          </p:cNvSpPr>
          <p:nvPr/>
        </p:nvSpPr>
        <p:spPr bwMode="auto">
          <a:xfrm flipV="1">
            <a:off x="4951413" y="2990850"/>
            <a:ext cx="1011237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Line 9"/>
          <p:cNvSpPr>
            <a:spLocks noChangeShapeType="1"/>
          </p:cNvSpPr>
          <p:nvPr/>
        </p:nvSpPr>
        <p:spPr bwMode="auto">
          <a:xfrm flipH="1">
            <a:off x="2357398" y="3214688"/>
            <a:ext cx="779757" cy="11663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Line 10"/>
          <p:cNvSpPr>
            <a:spLocks noChangeShapeType="1"/>
          </p:cNvSpPr>
          <p:nvPr/>
        </p:nvSpPr>
        <p:spPr bwMode="auto">
          <a:xfrm>
            <a:off x="3741379" y="3195022"/>
            <a:ext cx="176264" cy="11761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CA2FE4-B9FD-41E3-BC96-FAE60A7309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21521" name="TextBox 17"/>
          <p:cNvSpPr txBox="1">
            <a:spLocks noChangeArrowheads="1"/>
          </p:cNvSpPr>
          <p:nvPr/>
        </p:nvSpPr>
        <p:spPr bwMode="auto">
          <a:xfrm>
            <a:off x="3121966" y="1828800"/>
            <a:ext cx="21888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  <a:cs typeface="Times New Roman" panose="02020603050405020304" pitchFamily="18" charset="0"/>
              </a:rPr>
              <a:t>From non-leaf node</a:t>
            </a:r>
          </a:p>
        </p:txBody>
      </p:sp>
      <p:sp>
        <p:nvSpPr>
          <p:cNvPr id="21522" name="TextBox 18"/>
          <p:cNvSpPr txBox="1">
            <a:spLocks noChangeArrowheads="1"/>
          </p:cNvSpPr>
          <p:nvPr/>
        </p:nvSpPr>
        <p:spPr bwMode="auto">
          <a:xfrm>
            <a:off x="6072136" y="2667684"/>
            <a:ext cx="14483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To next leaf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in sequence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137156" y="2845439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675962" y="4348846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record </a:t>
            </a:r>
          </a:p>
          <a:p>
            <a:pPr algn="ctr"/>
            <a:r>
              <a:rPr lang="en-US" sz="1800" dirty="0"/>
              <a:t>with key 57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4769" y="4349529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record </a:t>
            </a:r>
          </a:p>
          <a:p>
            <a:pPr algn="ctr"/>
            <a:r>
              <a:rPr lang="en-US" sz="1800" dirty="0"/>
              <a:t>with key 81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3093" y="4348845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record </a:t>
            </a:r>
          </a:p>
          <a:p>
            <a:pPr algn="ctr"/>
            <a:r>
              <a:rPr lang="en-US" sz="1800" dirty="0"/>
              <a:t>with key 95</a:t>
            </a:r>
          </a:p>
        </p:txBody>
      </p:sp>
      <p:sp>
        <p:nvSpPr>
          <p:cNvPr id="21513" name="Line 11"/>
          <p:cNvSpPr>
            <a:spLocks noChangeShapeType="1"/>
          </p:cNvSpPr>
          <p:nvPr/>
        </p:nvSpPr>
        <p:spPr bwMode="auto">
          <a:xfrm>
            <a:off x="4359121" y="3204855"/>
            <a:ext cx="1079385" cy="11663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468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609600" y="495300"/>
            <a:ext cx="7772400" cy="63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Example (B+ tree of order n=3)</a:t>
            </a:r>
          </a:p>
        </p:txBody>
      </p:sp>
      <p:sp>
        <p:nvSpPr>
          <p:cNvPr id="27652" name="AutoShape 15"/>
          <p:cNvSpPr>
            <a:spLocks/>
          </p:cNvSpPr>
          <p:nvPr/>
        </p:nvSpPr>
        <p:spPr bwMode="auto">
          <a:xfrm>
            <a:off x="2197099" y="23241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53" name="AutoShape 16"/>
          <p:cNvSpPr>
            <a:spLocks/>
          </p:cNvSpPr>
          <p:nvPr/>
        </p:nvSpPr>
        <p:spPr bwMode="auto">
          <a:xfrm>
            <a:off x="2120899" y="40640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58" name="Line 21"/>
          <p:cNvSpPr>
            <a:spLocks noChangeShapeType="1"/>
          </p:cNvSpPr>
          <p:nvPr/>
        </p:nvSpPr>
        <p:spPr bwMode="auto">
          <a:xfrm flipH="1">
            <a:off x="5827147" y="2749076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9" name="Line 22"/>
          <p:cNvSpPr>
            <a:spLocks noChangeShapeType="1"/>
          </p:cNvSpPr>
          <p:nvPr/>
        </p:nvSpPr>
        <p:spPr bwMode="auto">
          <a:xfrm flipH="1">
            <a:off x="6439717" y="2749076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4" name="Line 27"/>
          <p:cNvSpPr>
            <a:spLocks noChangeShapeType="1"/>
          </p:cNvSpPr>
          <p:nvPr/>
        </p:nvSpPr>
        <p:spPr bwMode="auto">
          <a:xfrm>
            <a:off x="4678516" y="4367981"/>
            <a:ext cx="51209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5" name="Line 28"/>
          <p:cNvSpPr>
            <a:spLocks noChangeShapeType="1"/>
          </p:cNvSpPr>
          <p:nvPr/>
        </p:nvSpPr>
        <p:spPr bwMode="auto">
          <a:xfrm>
            <a:off x="3032328" y="4566124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6" name="Line 29"/>
          <p:cNvSpPr>
            <a:spLocks noChangeShapeType="1"/>
          </p:cNvSpPr>
          <p:nvPr/>
        </p:nvSpPr>
        <p:spPr bwMode="auto">
          <a:xfrm>
            <a:off x="3644898" y="45624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7" name="Line 30"/>
          <p:cNvSpPr>
            <a:spLocks noChangeShapeType="1"/>
          </p:cNvSpPr>
          <p:nvPr/>
        </p:nvSpPr>
        <p:spPr bwMode="auto">
          <a:xfrm>
            <a:off x="4246715" y="455629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8" name="Line 31"/>
          <p:cNvSpPr>
            <a:spLocks noChangeShapeType="1"/>
          </p:cNvSpPr>
          <p:nvPr/>
        </p:nvSpPr>
        <p:spPr bwMode="auto">
          <a:xfrm>
            <a:off x="6469213" y="455629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9" name="Line 32"/>
          <p:cNvSpPr>
            <a:spLocks noChangeShapeType="1"/>
          </p:cNvSpPr>
          <p:nvPr/>
        </p:nvSpPr>
        <p:spPr bwMode="auto">
          <a:xfrm>
            <a:off x="5867398" y="454646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0" name="Line 33"/>
          <p:cNvSpPr>
            <a:spLocks noChangeShapeType="1"/>
          </p:cNvSpPr>
          <p:nvPr/>
        </p:nvSpPr>
        <p:spPr bwMode="auto">
          <a:xfrm>
            <a:off x="7531099" y="4374126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1" name="AutoShape 35"/>
          <p:cNvSpPr>
            <a:spLocks/>
          </p:cNvSpPr>
          <p:nvPr/>
        </p:nvSpPr>
        <p:spPr bwMode="auto">
          <a:xfrm rot="5400000">
            <a:off x="3873499" y="13589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72" name="AutoShape 36"/>
          <p:cNvSpPr>
            <a:spLocks/>
          </p:cNvSpPr>
          <p:nvPr/>
        </p:nvSpPr>
        <p:spPr bwMode="auto">
          <a:xfrm rot="5400000">
            <a:off x="6640049" y="1377476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73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D4A3F8-88D5-4CE0-973A-8B76C18EACE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4869227" y="2741470"/>
            <a:ext cx="252970" cy="7072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9"/>
          <p:cNvSpPr>
            <a:spLocks noChangeShapeType="1"/>
          </p:cNvSpPr>
          <p:nvPr/>
        </p:nvSpPr>
        <p:spPr bwMode="auto">
          <a:xfrm flipH="1">
            <a:off x="2730498" y="2741862"/>
            <a:ext cx="307865" cy="7369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 flipH="1">
            <a:off x="3480618" y="2736708"/>
            <a:ext cx="154448" cy="7120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4270116" y="2738309"/>
            <a:ext cx="56077" cy="7104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038364" y="2379828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5836979" y="2385142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3032328" y="4196876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5865349" y="4187044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460747" y="1585665"/>
            <a:ext cx="1217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Full node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33342" y="1576244"/>
            <a:ext cx="129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Min. node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9634" y="2847945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Non-leaf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99638" y="4576921"/>
            <a:ext cx="663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Leaf</a:t>
            </a:r>
          </a:p>
        </p:txBody>
      </p:sp>
    </p:spTree>
    <p:extLst>
      <p:ext uri="{BB962C8B-B14F-4D97-AF65-F5344CB8AC3E}">
        <p14:creationId xmlns:p14="http://schemas.microsoft.com/office/powerpoint/2010/main" val="30266329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0942"/>
            <a:ext cx="7772400" cy="560439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rules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3787" y="1420756"/>
            <a:ext cx="7772400" cy="2482645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1.</a:t>
            </a:r>
            <a:r>
              <a:rPr lang="en-US" altLang="en-US" sz="2800" dirty="0">
                <a:cs typeface="Times New Roman" panose="02020603050405020304" pitchFamily="18" charset="0"/>
              </a:rPr>
              <a:t> All leaves are at same lowest level 	(balanced tree)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2.</a:t>
            </a:r>
            <a:r>
              <a:rPr lang="en-US" altLang="en-US" sz="2800" dirty="0">
                <a:cs typeface="Times New Roman" panose="02020603050405020304" pitchFamily="18" charset="0"/>
              </a:rPr>
              <a:t> Pointers in leaves point to records 	except for “sequence pointer”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3.</a:t>
            </a:r>
            <a:r>
              <a:rPr lang="en-US" altLang="en-US" sz="2800" dirty="0">
                <a:cs typeface="Times New Roman" panose="02020603050405020304" pitchFamily="18" charset="0"/>
              </a:rPr>
              <a:t> Number of keys/pointers in nodes:</a:t>
            </a:r>
          </a:p>
        </p:txBody>
      </p:sp>
      <p:sp>
        <p:nvSpPr>
          <p:cNvPr id="297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41530-5E3C-4D96-B771-80E078ED2A5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8360" y="3977144"/>
          <a:ext cx="6607279" cy="1757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0606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Min.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Min. #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Non-leaf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 1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 + 1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5261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0942"/>
            <a:ext cx="7772400" cy="560439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rules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3787" y="1420756"/>
            <a:ext cx="7772400" cy="2482645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1.</a:t>
            </a:r>
            <a:r>
              <a:rPr lang="en-US" altLang="en-US" sz="2800" dirty="0">
                <a:cs typeface="Times New Roman" panose="02020603050405020304" pitchFamily="18" charset="0"/>
              </a:rPr>
              <a:t> All leaves are at same lowest level 	(balanced tree)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2.</a:t>
            </a:r>
            <a:r>
              <a:rPr lang="en-US" altLang="en-US" sz="2800" dirty="0">
                <a:cs typeface="Times New Roman" panose="02020603050405020304" pitchFamily="18" charset="0"/>
              </a:rPr>
              <a:t> Pointers in leaves point to records 	except for “sequence pointer”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3.</a:t>
            </a:r>
            <a:r>
              <a:rPr lang="en-US" altLang="en-US" sz="2800" dirty="0">
                <a:cs typeface="Times New Roman" panose="02020603050405020304" pitchFamily="18" charset="0"/>
              </a:rPr>
              <a:t> Number of keys/pointers in nodes:</a:t>
            </a:r>
          </a:p>
        </p:txBody>
      </p:sp>
      <p:sp>
        <p:nvSpPr>
          <p:cNvPr id="297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41530-5E3C-4D96-B771-80E078ED2A5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8360" y="3977144"/>
          <a:ext cx="6607279" cy="1757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0606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Min.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Min. #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Non-leaf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 1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 + 1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892675" y="6041920"/>
            <a:ext cx="1252538" cy="40005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be 1</a:t>
            </a:r>
          </a:p>
        </p:txBody>
      </p:sp>
      <p:cxnSp>
        <p:nvCxnSpPr>
          <p:cNvPr id="3" name="Straight Arrow Connector 2"/>
          <p:cNvCxnSpPr>
            <a:stCxn id="6" idx="0"/>
          </p:cNvCxnSpPr>
          <p:nvPr/>
        </p:nvCxnSpPr>
        <p:spPr>
          <a:xfrm flipV="1">
            <a:off x="5518944" y="5663381"/>
            <a:ext cx="6785" cy="3785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3566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10.1|5.6|5.9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14480</TotalTime>
  <Words>2744</Words>
  <Application>Microsoft Office PowerPoint</Application>
  <PresentationFormat>On-screen Show (4:3)</PresentationFormat>
  <Paragraphs>956</Paragraphs>
  <Slides>36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宋体</vt:lpstr>
      <vt:lpstr>Arial</vt:lpstr>
      <vt:lpstr>Symbol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Physical Query Plan: Summary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Main Purpose of Index Structures</vt:lpstr>
      <vt:lpstr>The Main Purpose of Index Structures</vt:lpstr>
      <vt:lpstr>The Main Purpose of Index Structures</vt:lpstr>
      <vt:lpstr>B+Trees</vt:lpstr>
      <vt:lpstr>B+Trees</vt:lpstr>
      <vt:lpstr>B+Trees</vt:lpstr>
      <vt:lpstr>PowerPoint Presentation</vt:lpstr>
      <vt:lpstr>A B+Tree of order n</vt:lpstr>
      <vt:lpstr>Sample non-leaf  order n = 3</vt:lpstr>
      <vt:lpstr>Sample leaf node   order n = 3</vt:lpstr>
      <vt:lpstr>PowerPoint Presentation</vt:lpstr>
      <vt:lpstr>B+tree rules</vt:lpstr>
      <vt:lpstr>B+tree rules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356</cp:revision>
  <cp:lastPrinted>2001-02-01T17:43:24Z</cp:lastPrinted>
  <dcterms:created xsi:type="dcterms:W3CDTF">1999-07-13T19:55:20Z</dcterms:created>
  <dcterms:modified xsi:type="dcterms:W3CDTF">2024-03-22T14:31:53Z</dcterms:modified>
</cp:coreProperties>
</file>