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93" r:id="rId2"/>
    <p:sldId id="825" r:id="rId3"/>
    <p:sldId id="462" r:id="rId4"/>
    <p:sldId id="723" r:id="rId5"/>
    <p:sldId id="631" r:id="rId6"/>
    <p:sldId id="563" r:id="rId7"/>
    <p:sldId id="574" r:id="rId8"/>
    <p:sldId id="575" r:id="rId9"/>
    <p:sldId id="422" r:id="rId10"/>
    <p:sldId id="582" r:id="rId11"/>
    <p:sldId id="576" r:id="rId12"/>
    <p:sldId id="577" r:id="rId13"/>
    <p:sldId id="578" r:id="rId14"/>
    <p:sldId id="718" r:id="rId15"/>
    <p:sldId id="719" r:id="rId16"/>
    <p:sldId id="581" r:id="rId17"/>
    <p:sldId id="583" r:id="rId18"/>
    <p:sldId id="584" r:id="rId19"/>
    <p:sldId id="585" r:id="rId20"/>
    <p:sldId id="586" r:id="rId21"/>
    <p:sldId id="623" r:id="rId22"/>
    <p:sldId id="634" r:id="rId23"/>
    <p:sldId id="638" r:id="rId24"/>
    <p:sldId id="637" r:id="rId25"/>
    <p:sldId id="635" r:id="rId26"/>
    <p:sldId id="636" r:id="rId27"/>
    <p:sldId id="625" r:id="rId28"/>
    <p:sldId id="640" r:id="rId29"/>
    <p:sldId id="639" r:id="rId30"/>
    <p:sldId id="620" r:id="rId31"/>
    <p:sldId id="588" r:id="rId32"/>
    <p:sldId id="589" r:id="rId33"/>
    <p:sldId id="590" r:id="rId34"/>
    <p:sldId id="592" r:id="rId35"/>
    <p:sldId id="593" r:id="rId36"/>
    <p:sldId id="594" r:id="rId37"/>
    <p:sldId id="595" r:id="rId38"/>
    <p:sldId id="597" r:id="rId39"/>
    <p:sldId id="596" r:id="rId40"/>
    <p:sldId id="641" r:id="rId41"/>
    <p:sldId id="626" r:id="rId42"/>
    <p:sldId id="720" r:id="rId43"/>
    <p:sldId id="721" r:id="rId4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3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9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23: LQP Optimization </a:t>
            </a:r>
            <a:r>
              <a:rPr lang="en-US" altLang="zh-CN" sz="1400">
                <a:ea typeface="宋体" panose="02010600030101010101" pitchFamily="2" charset="-122"/>
              </a:rPr>
              <a:t>by Dyn. </a:t>
            </a:r>
            <a:r>
              <a:rPr lang="en-US" altLang="zh-CN" sz="1400" dirty="0">
                <a:ea typeface="宋体" panose="02010600030101010101" pitchFamily="2" charset="-122"/>
              </a:rPr>
              <a:t>Prog.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09507" y="648789"/>
            <a:ext cx="7724983" cy="633413"/>
          </a:xfrm>
        </p:spPr>
        <p:txBody>
          <a:bodyPr/>
          <a:lstStyle/>
          <a:p>
            <a:pPr eaLnBrk="1" hangingPunct="1"/>
            <a:r>
              <a:rPr lang="en-US" altLang="en-US" sz="2800" b="1" dirty="0">
                <a:cs typeface="Tahoma" panose="020B0604030504040204" pitchFamily="34" charset="0"/>
              </a:rPr>
              <a:t>Report: Midterm Examination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CB0471-4500-4929-9F06-053587DCC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170" y="1500187"/>
            <a:ext cx="4025659" cy="386660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Max:		89/100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Min:		62/100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Avg:		81.1/100</a:t>
            </a:r>
          </a:p>
          <a:p>
            <a:pPr algn="l" eaLnBrk="1" hangingPunct="1"/>
            <a:endParaRPr lang="en-US" altLang="en-US" sz="2800" kern="0" dirty="0">
              <a:cs typeface="Tahoma" panose="020B0604030504040204" pitchFamily="34" charset="0"/>
            </a:endParaRP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100 – 90:	0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  89 – 85:	4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  84 – 80:	1 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  79 – 70:	3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      &lt; 70:	1</a:t>
            </a:r>
          </a:p>
        </p:txBody>
      </p:sp>
    </p:spTree>
    <p:extLst>
      <p:ext uri="{BB962C8B-B14F-4D97-AF65-F5344CB8AC3E}">
        <p14:creationId xmlns:p14="http://schemas.microsoft.com/office/powerpoint/2010/main" val="665611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4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5" name="Straight Arrow Connector 156"/>
          <p:cNvCxnSpPr>
            <a:cxnSpLocks noChangeShapeType="1"/>
            <a:stCxn id="29714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971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972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9726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8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intermediate results</a:t>
            </a:r>
          </a:p>
        </p:txBody>
      </p:sp>
      <p:cxnSp>
        <p:nvCxnSpPr>
          <p:cNvPr id="29729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1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Collect size parameters for stored relations: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Use logic laws to convert a logic query into the one that minimizes the (estimated) sizes of intermediate relations.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Decide the computational order of </a:t>
            </a:r>
            <a:r>
              <a:rPr lang="en-US" altLang="zh-CN" sz="2800" dirty="0">
                <a:solidFill>
                  <a:srgbClr val="FF0000"/>
                </a:solidFill>
              </a:rPr>
              <a:t>grouped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</a:rPr>
              <a:t>    operations (e.g.,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altLang="zh-CN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U,     )</a:t>
            </a:r>
            <a:endParaRPr 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FB97A33E-DA96-2426-F7C3-E58159B0E42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781393" y="5962080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85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14425"/>
            <a:ext cx="8185150" cy="52593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Two techniques:</a:t>
            </a: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Estimating sizes of immediate relations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    For natural join:  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T(R(X, y)    S(y, Z)) = T(R)•T(S)/max{V(R, y), V(S, y)}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cs typeface="Times New Roman" panose="02020603050405020304" pitchFamily="18" charset="0"/>
              </a:rPr>
              <a:t>also note: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V(R(X, y)    S(y, Z), y) = min{V(R, y), V(S, y)}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V(R(X, y)    S(y, Z), z) = max{V(R, z), V(S, z)}  for z ≠ y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Consider different order of an operation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(((R    S)    T)    U) = (R    U)    (S    T) </a:t>
            </a:r>
          </a:p>
        </p:txBody>
      </p:sp>
      <p:sp>
        <p:nvSpPr>
          <p:cNvPr id="1945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86A3B1-EFE5-462A-B026-BF119A0F66C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rot="-5400000">
            <a:off x="2341562" y="2889251"/>
            <a:ext cx="161925" cy="2286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9227" name="Rectangle 2"/>
          <p:cNvSpPr>
            <a:spLocks noGrp="1" noChangeArrowheads="1"/>
          </p:cNvSpPr>
          <p:nvPr>
            <p:ph type="title"/>
          </p:nvPr>
        </p:nvSpPr>
        <p:spPr>
          <a:xfrm>
            <a:off x="844550" y="407988"/>
            <a:ext cx="7797800" cy="6477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en-US" sz="2800" b="1" dirty="0">
                <a:latin typeface="+mn-lt"/>
                <a:cs typeface="Times New Roman" panose="02020603050405020304" pitchFamily="18" charset="0"/>
              </a:rPr>
              <a:t>Logic Plan Improvement for Join via Size</a:t>
            </a:r>
          </a:p>
        </p:txBody>
      </p:sp>
      <p:sp>
        <p:nvSpPr>
          <p:cNvPr id="19462" name="AutoShape 4"/>
          <p:cNvSpPr>
            <a:spLocks noChangeArrowheads="1"/>
          </p:cNvSpPr>
          <p:nvPr/>
        </p:nvSpPr>
        <p:spPr bwMode="auto">
          <a:xfrm rot="-5400000">
            <a:off x="2055019" y="3828257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3" name="AutoShape 4"/>
          <p:cNvSpPr>
            <a:spLocks noChangeArrowheads="1"/>
          </p:cNvSpPr>
          <p:nvPr/>
        </p:nvSpPr>
        <p:spPr bwMode="auto">
          <a:xfrm rot="-5400000">
            <a:off x="2032794" y="4193382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4" name="AutoShape 4"/>
          <p:cNvSpPr>
            <a:spLocks noChangeArrowheads="1"/>
          </p:cNvSpPr>
          <p:nvPr/>
        </p:nvSpPr>
        <p:spPr bwMode="auto">
          <a:xfrm rot="-5400000">
            <a:off x="1426369" y="5063331"/>
            <a:ext cx="149225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5" name="AutoShape 4"/>
          <p:cNvSpPr>
            <a:spLocks noChangeArrowheads="1"/>
          </p:cNvSpPr>
          <p:nvPr/>
        </p:nvSpPr>
        <p:spPr bwMode="auto">
          <a:xfrm rot="-5400000">
            <a:off x="2001838" y="5068888"/>
            <a:ext cx="150812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6" name="AutoShape 4"/>
          <p:cNvSpPr>
            <a:spLocks noChangeArrowheads="1"/>
          </p:cNvSpPr>
          <p:nvPr/>
        </p:nvSpPr>
        <p:spPr bwMode="auto">
          <a:xfrm rot="-5400000">
            <a:off x="2598737" y="5054601"/>
            <a:ext cx="150813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7" name="AutoShape 4"/>
          <p:cNvSpPr>
            <a:spLocks noChangeArrowheads="1"/>
          </p:cNvSpPr>
          <p:nvPr/>
        </p:nvSpPr>
        <p:spPr bwMode="auto">
          <a:xfrm rot="-5400000">
            <a:off x="3849688" y="5072063"/>
            <a:ext cx="150812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8" name="AutoShape 4"/>
          <p:cNvSpPr>
            <a:spLocks noChangeArrowheads="1"/>
          </p:cNvSpPr>
          <p:nvPr/>
        </p:nvSpPr>
        <p:spPr bwMode="auto">
          <a:xfrm rot="-5400000">
            <a:off x="4483101" y="5072062"/>
            <a:ext cx="150812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9" name="AutoShape 4"/>
          <p:cNvSpPr>
            <a:spLocks noChangeArrowheads="1"/>
          </p:cNvSpPr>
          <p:nvPr/>
        </p:nvSpPr>
        <p:spPr bwMode="auto">
          <a:xfrm rot="-5400000">
            <a:off x="5060157" y="5071268"/>
            <a:ext cx="152400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253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C63DC8-FB99-4EC2-9B9A-4FE9B80853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22533" name="AutoShape 4"/>
          <p:cNvSpPr>
            <a:spLocks noChangeArrowheads="1"/>
          </p:cNvSpPr>
          <p:nvPr/>
        </p:nvSpPr>
        <p:spPr bwMode="auto">
          <a:xfrm rot="-5400000">
            <a:off x="4546600" y="13716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2534" name="AutoShape 4"/>
          <p:cNvSpPr>
            <a:spLocks noChangeArrowheads="1"/>
          </p:cNvSpPr>
          <p:nvPr/>
        </p:nvSpPr>
        <p:spPr bwMode="auto">
          <a:xfrm rot="-5400000">
            <a:off x="3911600" y="21590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2535" name="AutoShape 4"/>
          <p:cNvSpPr>
            <a:spLocks noChangeArrowheads="1"/>
          </p:cNvSpPr>
          <p:nvPr/>
        </p:nvSpPr>
        <p:spPr bwMode="auto">
          <a:xfrm rot="-5400000">
            <a:off x="3314700" y="30988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22536" name="Straight Connector 9"/>
          <p:cNvCxnSpPr>
            <a:cxnSpLocks noChangeShapeType="1"/>
          </p:cNvCxnSpPr>
          <p:nvPr/>
        </p:nvCxnSpPr>
        <p:spPr bwMode="auto">
          <a:xfrm rot="5400000">
            <a:off x="4102100" y="1727200"/>
            <a:ext cx="406400" cy="330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7" name="Straight Connector 11"/>
          <p:cNvCxnSpPr>
            <a:cxnSpLocks noChangeShapeType="1"/>
          </p:cNvCxnSpPr>
          <p:nvPr/>
        </p:nvCxnSpPr>
        <p:spPr bwMode="auto">
          <a:xfrm rot="5400000">
            <a:off x="3390900" y="2552700"/>
            <a:ext cx="533400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8" name="Straight Connector 13"/>
          <p:cNvCxnSpPr>
            <a:cxnSpLocks noChangeShapeType="1"/>
          </p:cNvCxnSpPr>
          <p:nvPr/>
        </p:nvCxnSpPr>
        <p:spPr bwMode="auto">
          <a:xfrm rot="16200000" flipH="1">
            <a:off x="4768850" y="1758950"/>
            <a:ext cx="381000" cy="266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9" name="Straight Connector 15"/>
          <p:cNvCxnSpPr>
            <a:cxnSpLocks noChangeShapeType="1"/>
          </p:cNvCxnSpPr>
          <p:nvPr/>
        </p:nvCxnSpPr>
        <p:spPr bwMode="auto">
          <a:xfrm rot="16200000" flipH="1">
            <a:off x="4038600" y="2590800"/>
            <a:ext cx="520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0" name="Straight Connector 17"/>
          <p:cNvCxnSpPr>
            <a:cxnSpLocks noChangeShapeType="1"/>
          </p:cNvCxnSpPr>
          <p:nvPr/>
        </p:nvCxnSpPr>
        <p:spPr bwMode="auto">
          <a:xfrm rot="5400000">
            <a:off x="2882900" y="3467100"/>
            <a:ext cx="393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1" name="Straight Connector 19"/>
          <p:cNvCxnSpPr>
            <a:cxnSpLocks noChangeShapeType="1"/>
          </p:cNvCxnSpPr>
          <p:nvPr/>
        </p:nvCxnSpPr>
        <p:spPr bwMode="auto">
          <a:xfrm rot="16200000" flipH="1">
            <a:off x="3409950" y="3511550"/>
            <a:ext cx="4445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2" name="TextBox 20"/>
          <p:cNvSpPr txBox="1">
            <a:spLocks noChangeArrowheads="1"/>
          </p:cNvSpPr>
          <p:nvPr/>
        </p:nvSpPr>
        <p:spPr bwMode="auto">
          <a:xfrm>
            <a:off x="2674938" y="37973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3" name="TextBox 21"/>
          <p:cNvSpPr txBox="1">
            <a:spLocks noChangeArrowheads="1"/>
          </p:cNvSpPr>
          <p:nvPr/>
        </p:nvSpPr>
        <p:spPr bwMode="auto">
          <a:xfrm>
            <a:off x="3690938" y="37846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4" name="TextBox 22"/>
          <p:cNvSpPr txBox="1">
            <a:spLocks noChangeArrowheads="1"/>
          </p:cNvSpPr>
          <p:nvPr/>
        </p:nvSpPr>
        <p:spPr bwMode="auto">
          <a:xfrm>
            <a:off x="4364038" y="29083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5" name="TextBox 23"/>
          <p:cNvSpPr txBox="1">
            <a:spLocks noChangeArrowheads="1"/>
          </p:cNvSpPr>
          <p:nvPr/>
        </p:nvSpPr>
        <p:spPr bwMode="auto">
          <a:xfrm>
            <a:off x="4986338" y="20066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37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0EFF5E-BD06-4E25-9E71-3B7E51B8BB8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grpSp>
        <p:nvGrpSpPr>
          <p:cNvPr id="33796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3413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3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3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135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6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7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8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9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40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141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42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43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144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797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128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29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30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131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798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3410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0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0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109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0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1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2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3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4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115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16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17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118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799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102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03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04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105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0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89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90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91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92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1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76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77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78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79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2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3405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05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05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057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58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59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0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1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2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063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64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65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66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3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50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51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52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53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4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37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38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39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40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5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24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25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26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27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6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11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12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13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14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7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98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99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00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01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08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85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86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87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88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9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72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73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74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75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0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59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60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61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62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1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339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40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1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2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3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4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5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46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47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48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49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12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3392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2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2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2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28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29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0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1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33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34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35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36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3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339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14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5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6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7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8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9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20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21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22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23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4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338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01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2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3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4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5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6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07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08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09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10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15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338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88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89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0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1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2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3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94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95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96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97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6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3387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7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7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75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6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7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8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9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80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81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82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83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84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17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3385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6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6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62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3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4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5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6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7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68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69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70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71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18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3384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4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4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49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0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1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2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3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4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55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56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57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58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19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3383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3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3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36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7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8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9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0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1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42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43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44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45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33820" name="TextBox 340"/>
          <p:cNvSpPr txBox="1">
            <a:spLocks noChangeArrowheads="1"/>
          </p:cNvSpPr>
          <p:nvPr/>
        </p:nvSpPr>
        <p:spPr bwMode="auto">
          <a:xfrm>
            <a:off x="6951663" y="18288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60000</a:t>
            </a:r>
          </a:p>
        </p:txBody>
      </p:sp>
      <p:sp>
        <p:nvSpPr>
          <p:cNvPr id="33821" name="TextBox 341"/>
          <p:cNvSpPr txBox="1">
            <a:spLocks noChangeArrowheads="1"/>
          </p:cNvSpPr>
          <p:nvPr/>
        </p:nvSpPr>
        <p:spPr bwMode="auto">
          <a:xfrm>
            <a:off x="6969125" y="32099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1050000</a:t>
            </a:r>
          </a:p>
        </p:txBody>
      </p:sp>
      <p:sp>
        <p:nvSpPr>
          <p:cNvPr id="33822" name="TextBox 342"/>
          <p:cNvSpPr txBox="1">
            <a:spLocks noChangeArrowheads="1"/>
          </p:cNvSpPr>
          <p:nvPr/>
        </p:nvSpPr>
        <p:spPr bwMode="auto">
          <a:xfrm>
            <a:off x="2741613" y="17526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33823" name="TextBox 343"/>
          <p:cNvSpPr txBox="1">
            <a:spLocks noChangeArrowheads="1"/>
          </p:cNvSpPr>
          <p:nvPr/>
        </p:nvSpPr>
        <p:spPr bwMode="auto">
          <a:xfrm>
            <a:off x="4064000" y="17811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1010000</a:t>
            </a:r>
          </a:p>
        </p:txBody>
      </p:sp>
      <p:sp>
        <p:nvSpPr>
          <p:cNvPr id="33824" name="TextBox 344"/>
          <p:cNvSpPr txBox="1">
            <a:spLocks noChangeArrowheads="1"/>
          </p:cNvSpPr>
          <p:nvPr/>
        </p:nvSpPr>
        <p:spPr bwMode="auto">
          <a:xfrm>
            <a:off x="5473700" y="18002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1010000</a:t>
            </a:r>
          </a:p>
        </p:txBody>
      </p:sp>
      <p:sp>
        <p:nvSpPr>
          <p:cNvPr id="33825" name="TextBox 345"/>
          <p:cNvSpPr txBox="1">
            <a:spLocks noChangeArrowheads="1"/>
          </p:cNvSpPr>
          <p:nvPr/>
        </p:nvSpPr>
        <p:spPr bwMode="auto">
          <a:xfrm>
            <a:off x="1389063" y="17811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15000</a:t>
            </a:r>
          </a:p>
        </p:txBody>
      </p:sp>
      <p:sp>
        <p:nvSpPr>
          <p:cNvPr id="33826" name="TextBox 346"/>
          <p:cNvSpPr txBox="1">
            <a:spLocks noChangeArrowheads="1"/>
          </p:cNvSpPr>
          <p:nvPr/>
        </p:nvSpPr>
        <p:spPr bwMode="auto">
          <a:xfrm>
            <a:off x="8399463" y="18192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</a:t>
            </a:r>
          </a:p>
        </p:txBody>
      </p:sp>
      <p:sp>
        <p:nvSpPr>
          <p:cNvPr id="33827" name="TextBox 347"/>
          <p:cNvSpPr txBox="1">
            <a:spLocks noChangeArrowheads="1"/>
          </p:cNvSpPr>
          <p:nvPr/>
        </p:nvSpPr>
        <p:spPr bwMode="auto">
          <a:xfrm>
            <a:off x="8382000" y="32099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1002000</a:t>
            </a:r>
          </a:p>
        </p:txBody>
      </p:sp>
      <p:sp>
        <p:nvSpPr>
          <p:cNvPr id="33828" name="TextBox 348"/>
          <p:cNvSpPr txBox="1">
            <a:spLocks noChangeArrowheads="1"/>
          </p:cNvSpPr>
          <p:nvPr/>
        </p:nvSpPr>
        <p:spPr bwMode="auto">
          <a:xfrm>
            <a:off x="4160838" y="31527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33829" name="TextBox 349"/>
          <p:cNvSpPr txBox="1">
            <a:spLocks noChangeArrowheads="1"/>
          </p:cNvSpPr>
          <p:nvPr/>
        </p:nvSpPr>
        <p:spPr bwMode="auto">
          <a:xfrm>
            <a:off x="5646738" y="31813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4000</a:t>
            </a:r>
          </a:p>
        </p:txBody>
      </p:sp>
      <p:sp>
        <p:nvSpPr>
          <p:cNvPr id="33830" name="TextBox 350"/>
          <p:cNvSpPr txBox="1">
            <a:spLocks noChangeArrowheads="1"/>
          </p:cNvSpPr>
          <p:nvPr/>
        </p:nvSpPr>
        <p:spPr bwMode="auto">
          <a:xfrm>
            <a:off x="7037388" y="46482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33831" name="TextBox 351"/>
          <p:cNvSpPr txBox="1">
            <a:spLocks noChangeArrowheads="1"/>
          </p:cNvSpPr>
          <p:nvPr/>
        </p:nvSpPr>
        <p:spPr bwMode="auto">
          <a:xfrm>
            <a:off x="8456613" y="4657725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3832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48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75D02E-42DC-44F9-855B-2A2D25234A1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grpSp>
        <p:nvGrpSpPr>
          <p:cNvPr id="34820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749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9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9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99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0" name="Straight Connector 34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1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2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3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4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65" name="TextBox 43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66" name="TextBox 44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67" name="TextBox 45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68" name="TextBox 46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1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52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53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54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55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2" name="Group 62"/>
          <p:cNvGrpSpPr>
            <a:grpSpLocks/>
          </p:cNvGrpSpPr>
          <p:nvPr/>
        </p:nvGrpSpPr>
        <p:grpSpPr bwMode="auto">
          <a:xfrm>
            <a:off x="2012950" y="850900"/>
            <a:ext cx="1196975" cy="1152525"/>
            <a:chOff x="193662" y="898525"/>
            <a:chExt cx="1340458" cy="1293195"/>
          </a:xfrm>
        </p:grpSpPr>
        <p:sp>
          <p:nvSpPr>
            <p:cNvPr id="747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7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7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73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4" name="Straight Connector 6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5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6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7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8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39" name="TextBox 7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40" name="TextBox 7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41" name="TextBox 7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42" name="TextBox 7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3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26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27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28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29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4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13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14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15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16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5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00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01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02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03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26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7418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19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20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21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2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3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4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5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6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87" name="TextBox 12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88" name="TextBox 12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89" name="TextBox 130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90" name="TextBox 13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7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74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75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76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77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8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61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62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63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64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9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48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49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50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51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0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35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36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37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38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31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22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23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24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25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2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09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10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11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12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3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96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97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98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99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4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83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84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85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86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5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730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0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0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04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5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6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7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8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9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70" name="TextBox 25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71" name="TextBox 25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72" name="TextBox 25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73" name="TextBox 25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6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3494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94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95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9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57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58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59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60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7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727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7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7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78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79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0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1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2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3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44" name="TextBox 28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45" name="TextBox 28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46" name="TextBox 28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47" name="TextBox 28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8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726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6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6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65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6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7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8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9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70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31" name="TextBox 29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32" name="TextBox 29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33" name="TextBox 29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34" name="TextBox 29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39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724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5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5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52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3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4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5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6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7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18" name="TextBox 31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19" name="TextBox 31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20" name="TextBox 31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21" name="TextBox 31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40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723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3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3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39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0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1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2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3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4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05" name="TextBox 32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06" name="TextBox 32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07" name="TextBox 326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08" name="TextBox 32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41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722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2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2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26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7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8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9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30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31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92" name="TextBox 33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93" name="TextBox 33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894" name="TextBox 340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95" name="TextBox 34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42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721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1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1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13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4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5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6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7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8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79" name="TextBox 35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80" name="TextBox 353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81" name="TextBox 354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882" name="TextBox 35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43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719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19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19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00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1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2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3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4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5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66" name="TextBox 36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67" name="TextBox 36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68" name="TextBox 36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869" name="TextBox 36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341" name="TextBox 340"/>
          <p:cNvSpPr txBox="1"/>
          <p:nvPr/>
        </p:nvSpPr>
        <p:spPr>
          <a:xfrm>
            <a:off x="6951663" y="18288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60000</a:t>
            </a:r>
          </a:p>
        </p:txBody>
      </p:sp>
      <p:sp>
        <p:nvSpPr>
          <p:cNvPr id="342" name="TextBox 341"/>
          <p:cNvSpPr txBox="1"/>
          <p:nvPr/>
        </p:nvSpPr>
        <p:spPr>
          <a:xfrm>
            <a:off x="6969125" y="320992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1050000</a:t>
            </a:r>
          </a:p>
        </p:txBody>
      </p:sp>
      <p:sp>
        <p:nvSpPr>
          <p:cNvPr id="343" name="TextBox 342"/>
          <p:cNvSpPr txBox="1"/>
          <p:nvPr/>
        </p:nvSpPr>
        <p:spPr>
          <a:xfrm>
            <a:off x="2741613" y="17526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55000</a:t>
            </a:r>
          </a:p>
        </p:txBody>
      </p:sp>
      <p:sp>
        <p:nvSpPr>
          <p:cNvPr id="344" name="TextBox 343"/>
          <p:cNvSpPr txBox="1"/>
          <p:nvPr/>
        </p:nvSpPr>
        <p:spPr>
          <a:xfrm>
            <a:off x="4064000" y="178117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1010000</a:t>
            </a:r>
          </a:p>
        </p:txBody>
      </p:sp>
      <p:sp>
        <p:nvSpPr>
          <p:cNvPr id="345" name="TextBox 344"/>
          <p:cNvSpPr txBox="1"/>
          <p:nvPr/>
        </p:nvSpPr>
        <p:spPr>
          <a:xfrm>
            <a:off x="5473700" y="180022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1010000</a:t>
            </a:r>
          </a:p>
        </p:txBody>
      </p:sp>
      <p:sp>
        <p:nvSpPr>
          <p:cNvPr id="346" name="TextBox 345"/>
          <p:cNvSpPr txBox="1"/>
          <p:nvPr/>
        </p:nvSpPr>
        <p:spPr>
          <a:xfrm>
            <a:off x="1389063" y="17811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15000</a:t>
            </a:r>
          </a:p>
        </p:txBody>
      </p:sp>
      <p:sp>
        <p:nvSpPr>
          <p:cNvPr id="347" name="TextBox 346"/>
          <p:cNvSpPr txBox="1"/>
          <p:nvPr/>
        </p:nvSpPr>
        <p:spPr>
          <a:xfrm>
            <a:off x="8399463" y="18192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20000</a:t>
            </a:r>
          </a:p>
        </p:txBody>
      </p:sp>
      <p:sp>
        <p:nvSpPr>
          <p:cNvPr id="348" name="TextBox 347"/>
          <p:cNvSpPr txBox="1"/>
          <p:nvPr/>
        </p:nvSpPr>
        <p:spPr>
          <a:xfrm>
            <a:off x="8382000" y="3209925"/>
            <a:ext cx="7239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1002000</a:t>
            </a:r>
          </a:p>
        </p:txBody>
      </p:sp>
      <p:sp>
        <p:nvSpPr>
          <p:cNvPr id="349" name="TextBox 348"/>
          <p:cNvSpPr txBox="1"/>
          <p:nvPr/>
        </p:nvSpPr>
        <p:spPr>
          <a:xfrm>
            <a:off x="4160838" y="31527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12000</a:t>
            </a:r>
          </a:p>
        </p:txBody>
      </p:sp>
      <p:sp>
        <p:nvSpPr>
          <p:cNvPr id="350" name="TextBox 349"/>
          <p:cNvSpPr txBox="1"/>
          <p:nvPr/>
        </p:nvSpPr>
        <p:spPr>
          <a:xfrm>
            <a:off x="5646738" y="3181350"/>
            <a:ext cx="492125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4000</a:t>
            </a:r>
          </a:p>
        </p:txBody>
      </p:sp>
      <p:sp>
        <p:nvSpPr>
          <p:cNvPr id="351" name="TextBox 350"/>
          <p:cNvSpPr txBox="1"/>
          <p:nvPr/>
        </p:nvSpPr>
        <p:spPr>
          <a:xfrm>
            <a:off x="7037388" y="46482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11000</a:t>
            </a:r>
          </a:p>
        </p:txBody>
      </p:sp>
      <p:sp>
        <p:nvSpPr>
          <p:cNvPr id="34855" name="TextBox 351"/>
          <p:cNvSpPr txBox="1">
            <a:spLocks noChangeArrowheads="1"/>
          </p:cNvSpPr>
          <p:nvPr/>
        </p:nvSpPr>
        <p:spPr bwMode="auto">
          <a:xfrm>
            <a:off x="8456613" y="4657725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4856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52475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cs typeface="Tahoma" panose="020B0604030504040204" pitchFamily="34" charset="0"/>
              </a:rPr>
              <a:t>Left-deep tree: general algorithm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524000"/>
            <a:ext cx="7772400" cy="45815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Input: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20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Output: the best left-deep join of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20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Construct a left-deep tree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leaves;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each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the permutations of the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Do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assign the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to the leaves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in order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evaluate the cost of the plan;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3.   Pick the plan with the permutation that gives the minimum cost. </a:t>
            </a:r>
          </a:p>
        </p:txBody>
      </p:sp>
      <p:sp>
        <p:nvSpPr>
          <p:cNvPr id="3584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275B91-2F46-4A57-87B0-423799826D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 all tree structures.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EC3D26-41AF-4480-8461-8FAB727E209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 all tree structures.</a:t>
            </a:r>
          </a:p>
          <a:p>
            <a:pPr eaLnBrk="1" hangingPunct="1"/>
            <a:r>
              <a:rPr lang="en-US" altLang="en-US" sz="2400">
                <a:cs typeface="Tahoma" panose="020B0604030504040204" pitchFamily="34" charset="0"/>
              </a:rPr>
              <a:t>Again consider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  B   C   D</a:t>
            </a:r>
          </a:p>
          <a:p>
            <a:pPr eaLnBrk="1" hangingPunct="1"/>
            <a:r>
              <a:rPr lang="en-US" altLang="en-US" sz="2400">
                <a:cs typeface="Tahoma" panose="020B0604030504040204" pitchFamily="34" charset="0"/>
              </a:rPr>
              <a:t>Five tree structures: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400">
                <a:cs typeface="Tahoma" panose="020B0604030504040204" pitchFamily="34" charset="0"/>
              </a:rPr>
              <a:t>Each of (a)-(d) has 12 different assignments, and (e) has 3 different assignments. So totally there are 51 different ways to join the 4 relations. </a:t>
            </a:r>
          </a:p>
          <a:p>
            <a:pPr eaLnBrk="1" hangingPunct="1"/>
            <a:r>
              <a:rPr lang="en-US" altLang="en-US" sz="2400">
                <a:cs typeface="Tahoma" panose="020B0604030504040204" pitchFamily="34" charset="0"/>
              </a:rPr>
              <a:t>Too many when the number of relations is relatively large.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660400" y="2844800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sp>
        <p:nvSpPr>
          <p:cNvPr id="3789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F780F5-A7DA-46BB-A0C0-38A46437F45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37893" name="AutoShape 4"/>
          <p:cNvSpPr>
            <a:spLocks noChangeArrowheads="1"/>
          </p:cNvSpPr>
          <p:nvPr/>
        </p:nvSpPr>
        <p:spPr bwMode="auto">
          <a:xfrm rot="-5400000">
            <a:off x="3384550" y="1746250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894" name="AutoShape 4"/>
          <p:cNvSpPr>
            <a:spLocks noChangeArrowheads="1"/>
          </p:cNvSpPr>
          <p:nvPr/>
        </p:nvSpPr>
        <p:spPr bwMode="auto">
          <a:xfrm rot="-5400000">
            <a:off x="4260850" y="1727200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895" name="AutoShape 4"/>
          <p:cNvSpPr>
            <a:spLocks noChangeArrowheads="1"/>
          </p:cNvSpPr>
          <p:nvPr/>
        </p:nvSpPr>
        <p:spPr bwMode="auto">
          <a:xfrm rot="-5400000">
            <a:off x="3822700" y="173672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37896" name="Group 48"/>
          <p:cNvGrpSpPr>
            <a:grpSpLocks/>
          </p:cNvGrpSpPr>
          <p:nvPr/>
        </p:nvGrpSpPr>
        <p:grpSpPr bwMode="auto">
          <a:xfrm>
            <a:off x="4279900" y="2794000"/>
            <a:ext cx="735013" cy="936625"/>
            <a:chOff x="3460719" y="2813050"/>
            <a:chExt cx="735117" cy="937366"/>
          </a:xfrm>
        </p:grpSpPr>
        <p:sp>
          <p:nvSpPr>
            <p:cNvPr id="37947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48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49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795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1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2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3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4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56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957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897" name="Group 258"/>
          <p:cNvGrpSpPr>
            <a:grpSpLocks/>
          </p:cNvGrpSpPr>
          <p:nvPr/>
        </p:nvGrpSpPr>
        <p:grpSpPr bwMode="auto">
          <a:xfrm>
            <a:off x="1327150" y="2794000"/>
            <a:ext cx="931863" cy="955675"/>
            <a:chOff x="428625" y="898525"/>
            <a:chExt cx="1043527" cy="1073149"/>
          </a:xfrm>
        </p:grpSpPr>
        <p:sp>
          <p:nvSpPr>
            <p:cNvPr id="3793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3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3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793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0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1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2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3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45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946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898" name="Group 47"/>
          <p:cNvGrpSpPr>
            <a:grpSpLocks/>
          </p:cNvGrpSpPr>
          <p:nvPr/>
        </p:nvGrpSpPr>
        <p:grpSpPr bwMode="auto">
          <a:xfrm>
            <a:off x="6924675" y="2870200"/>
            <a:ext cx="757238" cy="623888"/>
            <a:chOff x="5372159" y="2822575"/>
            <a:chExt cx="757252" cy="624313"/>
          </a:xfrm>
        </p:grpSpPr>
        <p:sp>
          <p:nvSpPr>
            <p:cNvPr id="37926" name="AutoShape 4"/>
            <p:cNvSpPr>
              <a:spLocks noChangeArrowheads="1"/>
            </p:cNvSpPr>
            <p:nvPr/>
          </p:nvSpPr>
          <p:spPr bwMode="auto">
            <a:xfrm rot="-5400000">
              <a:off x="5710447" y="2794113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27" name="AutoShape 4"/>
            <p:cNvSpPr>
              <a:spLocks noChangeArrowheads="1"/>
            </p:cNvSpPr>
            <p:nvPr/>
          </p:nvSpPr>
          <p:spPr bwMode="auto">
            <a:xfrm rot="-5400000">
              <a:off x="5446554" y="312518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28" name="AutoShape 4"/>
            <p:cNvSpPr>
              <a:spLocks noChangeArrowheads="1"/>
            </p:cNvSpPr>
            <p:nvPr/>
          </p:nvSpPr>
          <p:spPr bwMode="auto">
            <a:xfrm rot="-5400000">
              <a:off x="5926185" y="3108724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792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5553119" y="3002150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0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5338278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1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5844418" y="3307641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2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010475" y="3298106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3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5510940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5821023" y="3006402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35" name="TextBox 271"/>
            <p:cNvSpPr txBox="1">
              <a:spLocks noChangeArrowheads="1"/>
            </p:cNvSpPr>
            <p:nvPr/>
          </p:nvSpPr>
          <p:spPr bwMode="auto">
            <a:xfrm>
              <a:off x="5894036" y="3070051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899" name="AutoShape 4"/>
          <p:cNvSpPr>
            <a:spLocks noChangeArrowheads="1"/>
          </p:cNvSpPr>
          <p:nvPr/>
        </p:nvSpPr>
        <p:spPr bwMode="auto">
          <a:xfrm rot="-5400000">
            <a:off x="3167062" y="2822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900" name="AutoShape 4"/>
          <p:cNvSpPr>
            <a:spLocks noChangeArrowheads="1"/>
          </p:cNvSpPr>
          <p:nvPr/>
        </p:nvSpPr>
        <p:spPr bwMode="auto">
          <a:xfrm rot="-5400000">
            <a:off x="2932113" y="3154363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901" name="AutoShape 4"/>
          <p:cNvSpPr>
            <a:spLocks noChangeArrowheads="1"/>
          </p:cNvSpPr>
          <p:nvPr/>
        </p:nvSpPr>
        <p:spPr bwMode="auto">
          <a:xfrm rot="-5400000">
            <a:off x="3097212" y="346075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7902" name="Straight Connector 262"/>
          <p:cNvCxnSpPr>
            <a:cxnSpLocks noChangeShapeType="1"/>
          </p:cNvCxnSpPr>
          <p:nvPr/>
        </p:nvCxnSpPr>
        <p:spPr bwMode="auto">
          <a:xfrm rot="5400000">
            <a:off x="3009900" y="303053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3" name="Straight Connector 263"/>
          <p:cNvCxnSpPr>
            <a:cxnSpLocks noChangeShapeType="1"/>
          </p:cNvCxnSpPr>
          <p:nvPr/>
        </p:nvCxnSpPr>
        <p:spPr bwMode="auto">
          <a:xfrm rot="5400000">
            <a:off x="2775743" y="337423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4" name="Straight Connector 264"/>
          <p:cNvCxnSpPr>
            <a:cxnSpLocks noChangeShapeType="1"/>
          </p:cNvCxnSpPr>
          <p:nvPr/>
        </p:nvCxnSpPr>
        <p:spPr bwMode="auto">
          <a:xfrm rot="5400000">
            <a:off x="3024982" y="363140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5" name="Straight Connector 265"/>
          <p:cNvCxnSpPr>
            <a:cxnSpLocks noChangeShapeType="1"/>
          </p:cNvCxnSpPr>
          <p:nvPr/>
        </p:nvCxnSpPr>
        <p:spPr bwMode="auto">
          <a:xfrm rot="16200000" flipH="1">
            <a:off x="3153569" y="36218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6" name="Straight Connector 266"/>
          <p:cNvCxnSpPr>
            <a:cxnSpLocks noChangeShapeType="1"/>
          </p:cNvCxnSpPr>
          <p:nvPr/>
        </p:nvCxnSpPr>
        <p:spPr bwMode="auto">
          <a:xfrm rot="16200000" flipH="1">
            <a:off x="3043237" y="3370263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7" name="Straight Connector 267"/>
          <p:cNvCxnSpPr>
            <a:cxnSpLocks noChangeShapeType="1"/>
          </p:cNvCxnSpPr>
          <p:nvPr/>
        </p:nvCxnSpPr>
        <p:spPr bwMode="auto">
          <a:xfrm rot="16200000" flipH="1">
            <a:off x="3278187" y="303530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08" name="TextBox 270"/>
          <p:cNvSpPr txBox="1">
            <a:spLocks noChangeArrowheads="1"/>
          </p:cNvSpPr>
          <p:nvPr/>
        </p:nvSpPr>
        <p:spPr bwMode="auto">
          <a:xfrm>
            <a:off x="3114675" y="3429000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09" name="TextBox 271"/>
          <p:cNvSpPr txBox="1">
            <a:spLocks noChangeArrowheads="1"/>
          </p:cNvSpPr>
          <p:nvPr/>
        </p:nvSpPr>
        <p:spPr bwMode="auto">
          <a:xfrm>
            <a:off x="3370263" y="309880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10" name="AutoShape 4"/>
          <p:cNvSpPr>
            <a:spLocks noChangeArrowheads="1"/>
          </p:cNvSpPr>
          <p:nvPr/>
        </p:nvSpPr>
        <p:spPr bwMode="auto">
          <a:xfrm rot="-5400000">
            <a:off x="5757862" y="2794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911" name="AutoShape 4"/>
          <p:cNvSpPr>
            <a:spLocks noChangeArrowheads="1"/>
          </p:cNvSpPr>
          <p:nvPr/>
        </p:nvSpPr>
        <p:spPr bwMode="auto">
          <a:xfrm rot="-5400000">
            <a:off x="5951538" y="3116263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912" name="AutoShape 4"/>
          <p:cNvSpPr>
            <a:spLocks noChangeArrowheads="1"/>
          </p:cNvSpPr>
          <p:nvPr/>
        </p:nvSpPr>
        <p:spPr bwMode="auto">
          <a:xfrm rot="-5400000">
            <a:off x="5802312" y="34417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7913" name="Straight Connector 262"/>
          <p:cNvCxnSpPr>
            <a:cxnSpLocks noChangeShapeType="1"/>
          </p:cNvCxnSpPr>
          <p:nvPr/>
        </p:nvCxnSpPr>
        <p:spPr bwMode="auto">
          <a:xfrm rot="5400000">
            <a:off x="5600700" y="30019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4" name="Straight Connector 263"/>
          <p:cNvCxnSpPr>
            <a:cxnSpLocks noChangeShapeType="1"/>
          </p:cNvCxnSpPr>
          <p:nvPr/>
        </p:nvCxnSpPr>
        <p:spPr bwMode="auto">
          <a:xfrm rot="5400000">
            <a:off x="5842793" y="33456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5" name="Straight Connector 264"/>
          <p:cNvCxnSpPr>
            <a:cxnSpLocks noChangeShapeType="1"/>
          </p:cNvCxnSpPr>
          <p:nvPr/>
        </p:nvCxnSpPr>
        <p:spPr bwMode="auto">
          <a:xfrm rot="5400000">
            <a:off x="5730082" y="36028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6" name="Straight Connector 265"/>
          <p:cNvCxnSpPr>
            <a:cxnSpLocks noChangeShapeType="1"/>
          </p:cNvCxnSpPr>
          <p:nvPr/>
        </p:nvCxnSpPr>
        <p:spPr bwMode="auto">
          <a:xfrm rot="16200000" flipH="1">
            <a:off x="5858669" y="361235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7" name="Straight Connector 266"/>
          <p:cNvCxnSpPr>
            <a:cxnSpLocks noChangeShapeType="1"/>
          </p:cNvCxnSpPr>
          <p:nvPr/>
        </p:nvCxnSpPr>
        <p:spPr bwMode="auto">
          <a:xfrm rot="16200000" flipH="1">
            <a:off x="6053137" y="3332163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8" name="Straight Connector 267"/>
          <p:cNvCxnSpPr>
            <a:cxnSpLocks noChangeShapeType="1"/>
          </p:cNvCxnSpPr>
          <p:nvPr/>
        </p:nvCxnSpPr>
        <p:spPr bwMode="auto">
          <a:xfrm rot="16200000" flipH="1">
            <a:off x="5868987" y="30067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19" name="TextBox 271"/>
          <p:cNvSpPr txBox="1">
            <a:spLocks noChangeArrowheads="1"/>
          </p:cNvSpPr>
          <p:nvPr/>
        </p:nvSpPr>
        <p:spPr bwMode="auto">
          <a:xfrm>
            <a:off x="5961063" y="3070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20" name="TextBox 73"/>
          <p:cNvSpPr txBox="1">
            <a:spLocks noChangeArrowheads="1"/>
          </p:cNvSpPr>
          <p:nvPr/>
        </p:nvSpPr>
        <p:spPr bwMode="auto">
          <a:xfrm>
            <a:off x="1647825" y="3771900"/>
            <a:ext cx="414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37921" name="TextBox 74"/>
          <p:cNvSpPr txBox="1">
            <a:spLocks noChangeArrowheads="1"/>
          </p:cNvSpPr>
          <p:nvPr/>
        </p:nvSpPr>
        <p:spPr bwMode="auto">
          <a:xfrm>
            <a:off x="7127875" y="3790950"/>
            <a:ext cx="425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</a:p>
        </p:txBody>
      </p:sp>
      <p:sp>
        <p:nvSpPr>
          <p:cNvPr id="37922" name="TextBox 75"/>
          <p:cNvSpPr txBox="1">
            <a:spLocks noChangeArrowheads="1"/>
          </p:cNvSpPr>
          <p:nvPr/>
        </p:nvSpPr>
        <p:spPr bwMode="auto">
          <a:xfrm>
            <a:off x="5661025" y="3810000"/>
            <a:ext cx="425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</a:p>
        </p:txBody>
      </p:sp>
      <p:sp>
        <p:nvSpPr>
          <p:cNvPr id="37923" name="TextBox 76"/>
          <p:cNvSpPr txBox="1">
            <a:spLocks noChangeArrowheads="1"/>
          </p:cNvSpPr>
          <p:nvPr/>
        </p:nvSpPr>
        <p:spPr bwMode="auto">
          <a:xfrm>
            <a:off x="4467225" y="3800475"/>
            <a:ext cx="414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</a:p>
        </p:txBody>
      </p:sp>
      <p:sp>
        <p:nvSpPr>
          <p:cNvPr id="37924" name="TextBox 77"/>
          <p:cNvSpPr txBox="1">
            <a:spLocks noChangeArrowheads="1"/>
          </p:cNvSpPr>
          <p:nvPr/>
        </p:nvSpPr>
        <p:spPr bwMode="auto">
          <a:xfrm>
            <a:off x="2974975" y="3800475"/>
            <a:ext cx="425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3792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14BFFC-F4E1-4D33-86F5-F8E97E3B94C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38917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38968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69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70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897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77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78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918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3895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5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5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896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1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2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3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4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66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67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919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20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21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8922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3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4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5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6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7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8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9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30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31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32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8933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4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5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6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7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8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9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40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8941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8942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8943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8944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945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946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947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948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49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50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51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52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953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954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955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95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04CF66-79F9-4FC8-81EE-D8CC46B18DC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39941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39996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9997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9998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99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0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1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2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3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005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006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942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399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99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99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998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89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90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91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92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9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994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95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943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9944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9945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9946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7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8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9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0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1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52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53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54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9955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9956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9957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8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9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60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61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62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63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64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65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66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67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68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969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970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971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972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73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74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75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76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977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978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979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980" name="Oval 71"/>
          <p:cNvSpPr>
            <a:spLocks noChangeArrowheads="1"/>
          </p:cNvSpPr>
          <p:nvPr/>
        </p:nvSpPr>
        <p:spPr bwMode="auto">
          <a:xfrm>
            <a:off x="1419225" y="1971675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81" name="Oval 73"/>
          <p:cNvSpPr>
            <a:spLocks noChangeArrowheads="1"/>
          </p:cNvSpPr>
          <p:nvPr/>
        </p:nvSpPr>
        <p:spPr bwMode="auto">
          <a:xfrm>
            <a:off x="2828925" y="203835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82" name="Oval 74"/>
          <p:cNvSpPr>
            <a:spLocks noChangeArrowheads="1"/>
          </p:cNvSpPr>
          <p:nvPr/>
        </p:nvSpPr>
        <p:spPr bwMode="auto">
          <a:xfrm>
            <a:off x="4581525" y="19812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83" name="Oval 75"/>
          <p:cNvSpPr>
            <a:spLocks noChangeArrowheads="1"/>
          </p:cNvSpPr>
          <p:nvPr/>
        </p:nvSpPr>
        <p:spPr bwMode="auto">
          <a:xfrm>
            <a:off x="5838825" y="20193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84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We really only need to find the best way to join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A   B   C , then join D with this best join.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 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41A75D-6D6E-49FC-A2DD-18E07ED9469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40965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41022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1023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1024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102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6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7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8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9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3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031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032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966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410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10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10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101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5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6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7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8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020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021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967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0968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0969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0970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1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2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3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4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5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6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7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8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0979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0980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0981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2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3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4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5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6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87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88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89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90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91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92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993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994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995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996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0997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0998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0999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1000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1001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1002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1003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1004" name="Oval 71"/>
          <p:cNvSpPr>
            <a:spLocks noChangeArrowheads="1"/>
          </p:cNvSpPr>
          <p:nvPr/>
        </p:nvSpPr>
        <p:spPr bwMode="auto">
          <a:xfrm>
            <a:off x="1419225" y="1971675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1005" name="Oval 73"/>
          <p:cNvSpPr>
            <a:spLocks noChangeArrowheads="1"/>
          </p:cNvSpPr>
          <p:nvPr/>
        </p:nvSpPr>
        <p:spPr bwMode="auto">
          <a:xfrm>
            <a:off x="2828925" y="203835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1006" name="Oval 74"/>
          <p:cNvSpPr>
            <a:spLocks noChangeArrowheads="1"/>
          </p:cNvSpPr>
          <p:nvPr/>
        </p:nvSpPr>
        <p:spPr bwMode="auto">
          <a:xfrm>
            <a:off x="4581525" y="19812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1007" name="Oval 75"/>
          <p:cNvSpPr>
            <a:spLocks noChangeArrowheads="1"/>
          </p:cNvSpPr>
          <p:nvPr/>
        </p:nvSpPr>
        <p:spPr bwMode="auto">
          <a:xfrm>
            <a:off x="5838825" y="20193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1008" name="AutoShape 4"/>
          <p:cNvSpPr>
            <a:spLocks noChangeArrowheads="1"/>
          </p:cNvSpPr>
          <p:nvPr/>
        </p:nvSpPr>
        <p:spPr bwMode="auto">
          <a:xfrm rot="-5400000">
            <a:off x="1274762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1009" name="AutoShape 4"/>
          <p:cNvSpPr>
            <a:spLocks noChangeArrowheads="1"/>
          </p:cNvSpPr>
          <p:nvPr/>
        </p:nvSpPr>
        <p:spPr bwMode="auto">
          <a:xfrm rot="-5400000">
            <a:off x="1754187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We really only need to find the best way to join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A   B   C , then join D with this best join.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How do we find the best join of A   B   C?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 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D7253E-7830-4D0C-AAB4-846D46A4C42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41989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42048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2049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2050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20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57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058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990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420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20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20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204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1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2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3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4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46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047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991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1992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1993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1994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5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6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7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8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9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00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01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02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03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04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2005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6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7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8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9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10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11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12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2013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2014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2015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2016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017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018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019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020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2021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2022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2023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2024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025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026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027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028" name="Oval 71"/>
          <p:cNvSpPr>
            <a:spLocks noChangeArrowheads="1"/>
          </p:cNvSpPr>
          <p:nvPr/>
        </p:nvSpPr>
        <p:spPr bwMode="auto">
          <a:xfrm>
            <a:off x="1419225" y="1971675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2029" name="Oval 73"/>
          <p:cNvSpPr>
            <a:spLocks noChangeArrowheads="1"/>
          </p:cNvSpPr>
          <p:nvPr/>
        </p:nvSpPr>
        <p:spPr bwMode="auto">
          <a:xfrm>
            <a:off x="2828925" y="203835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2030" name="Oval 74"/>
          <p:cNvSpPr>
            <a:spLocks noChangeArrowheads="1"/>
          </p:cNvSpPr>
          <p:nvPr/>
        </p:nvSpPr>
        <p:spPr bwMode="auto">
          <a:xfrm>
            <a:off x="4581525" y="19812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2031" name="Oval 75"/>
          <p:cNvSpPr>
            <a:spLocks noChangeArrowheads="1"/>
          </p:cNvSpPr>
          <p:nvPr/>
        </p:nvSpPr>
        <p:spPr bwMode="auto">
          <a:xfrm>
            <a:off x="5838825" y="20193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2032" name="AutoShape 4"/>
          <p:cNvSpPr>
            <a:spLocks noChangeArrowheads="1"/>
          </p:cNvSpPr>
          <p:nvPr/>
        </p:nvSpPr>
        <p:spPr bwMode="auto">
          <a:xfrm rot="-5400000">
            <a:off x="1274762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33" name="AutoShape 4"/>
          <p:cNvSpPr>
            <a:spLocks noChangeArrowheads="1"/>
          </p:cNvSpPr>
          <p:nvPr/>
        </p:nvSpPr>
        <p:spPr bwMode="auto">
          <a:xfrm rot="-5400000">
            <a:off x="1754187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34" name="AutoShape 4"/>
          <p:cNvSpPr>
            <a:spLocks noChangeArrowheads="1"/>
          </p:cNvSpPr>
          <p:nvPr/>
        </p:nvSpPr>
        <p:spPr bwMode="auto">
          <a:xfrm rot="-5400000">
            <a:off x="5324475" y="437197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35" name="AutoShape 4"/>
          <p:cNvSpPr>
            <a:spLocks noChangeArrowheads="1"/>
          </p:cNvSpPr>
          <p:nvPr/>
        </p:nvSpPr>
        <p:spPr bwMode="auto">
          <a:xfrm rot="-5400000">
            <a:off x="5803900" y="437197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3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We really only need to find the best way to join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A   B   C , then join D with this best join.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How do we find the best join of A   B   C?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  We consider all possible ways: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 (A   B)   C,     (A   C)   B,    (B   C)   A.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8EC0BD-2401-43C3-A109-E96D58642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43013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43078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3079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3080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308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87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088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014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4306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306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306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307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1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2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3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4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76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077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015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16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17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3018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9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0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1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2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3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24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5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6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27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28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3029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0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1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2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3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4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5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36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3037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3038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3039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3040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041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042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043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044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45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46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47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48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3049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3050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3051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3052" name="Oval 71"/>
          <p:cNvSpPr>
            <a:spLocks noChangeArrowheads="1"/>
          </p:cNvSpPr>
          <p:nvPr/>
        </p:nvSpPr>
        <p:spPr bwMode="auto">
          <a:xfrm>
            <a:off x="1419225" y="1971675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53" name="Oval 73"/>
          <p:cNvSpPr>
            <a:spLocks noChangeArrowheads="1"/>
          </p:cNvSpPr>
          <p:nvPr/>
        </p:nvSpPr>
        <p:spPr bwMode="auto">
          <a:xfrm>
            <a:off x="2828925" y="203835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54" name="Oval 74"/>
          <p:cNvSpPr>
            <a:spLocks noChangeArrowheads="1"/>
          </p:cNvSpPr>
          <p:nvPr/>
        </p:nvSpPr>
        <p:spPr bwMode="auto">
          <a:xfrm>
            <a:off x="4581525" y="19812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55" name="Oval 75"/>
          <p:cNvSpPr>
            <a:spLocks noChangeArrowheads="1"/>
          </p:cNvSpPr>
          <p:nvPr/>
        </p:nvSpPr>
        <p:spPr bwMode="auto">
          <a:xfrm>
            <a:off x="5838825" y="20193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56" name="AutoShape 4"/>
          <p:cNvSpPr>
            <a:spLocks noChangeArrowheads="1"/>
          </p:cNvSpPr>
          <p:nvPr/>
        </p:nvSpPr>
        <p:spPr bwMode="auto">
          <a:xfrm rot="-5400000">
            <a:off x="1274762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57" name="AutoShape 4"/>
          <p:cNvSpPr>
            <a:spLocks noChangeArrowheads="1"/>
          </p:cNvSpPr>
          <p:nvPr/>
        </p:nvSpPr>
        <p:spPr bwMode="auto">
          <a:xfrm rot="-5400000">
            <a:off x="1754187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58" name="AutoShape 4"/>
          <p:cNvSpPr>
            <a:spLocks noChangeArrowheads="1"/>
          </p:cNvSpPr>
          <p:nvPr/>
        </p:nvSpPr>
        <p:spPr bwMode="auto">
          <a:xfrm rot="-5400000">
            <a:off x="5324475" y="437197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59" name="AutoShape 4"/>
          <p:cNvSpPr>
            <a:spLocks noChangeArrowheads="1"/>
          </p:cNvSpPr>
          <p:nvPr/>
        </p:nvSpPr>
        <p:spPr bwMode="auto">
          <a:xfrm rot="-5400000">
            <a:off x="5803900" y="437197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0" name="AutoShape 4"/>
          <p:cNvSpPr>
            <a:spLocks noChangeArrowheads="1"/>
          </p:cNvSpPr>
          <p:nvPr/>
        </p:nvSpPr>
        <p:spPr bwMode="auto">
          <a:xfrm rot="-5400000">
            <a:off x="1492251" y="5256212"/>
            <a:ext cx="112712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1" name="AutoShape 4"/>
          <p:cNvSpPr>
            <a:spLocks noChangeArrowheads="1"/>
          </p:cNvSpPr>
          <p:nvPr/>
        </p:nvSpPr>
        <p:spPr bwMode="auto">
          <a:xfrm rot="-5400000">
            <a:off x="5818187" y="52419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2" name="AutoShape 4"/>
          <p:cNvSpPr>
            <a:spLocks noChangeArrowheads="1"/>
          </p:cNvSpPr>
          <p:nvPr/>
        </p:nvSpPr>
        <p:spPr bwMode="auto">
          <a:xfrm rot="-5400000">
            <a:off x="5226051" y="5246687"/>
            <a:ext cx="112712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3" name="AutoShape 4"/>
          <p:cNvSpPr>
            <a:spLocks noChangeArrowheads="1"/>
          </p:cNvSpPr>
          <p:nvPr/>
        </p:nvSpPr>
        <p:spPr bwMode="auto">
          <a:xfrm rot="-5400000">
            <a:off x="3997326" y="5256212"/>
            <a:ext cx="112712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4" name="AutoShape 4"/>
          <p:cNvSpPr>
            <a:spLocks noChangeArrowheads="1"/>
          </p:cNvSpPr>
          <p:nvPr/>
        </p:nvSpPr>
        <p:spPr bwMode="auto">
          <a:xfrm rot="-5400000">
            <a:off x="3414712" y="52673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5" name="AutoShape 4"/>
          <p:cNvSpPr>
            <a:spLocks noChangeArrowheads="1"/>
          </p:cNvSpPr>
          <p:nvPr/>
        </p:nvSpPr>
        <p:spPr bwMode="auto">
          <a:xfrm rot="-5400000">
            <a:off x="2070101" y="5256212"/>
            <a:ext cx="112712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42925"/>
            <a:ext cx="8077200" cy="523875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general algorithm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543050"/>
            <a:ext cx="7772400" cy="45815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Input: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relations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16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Output: the best join of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16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each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DO {cost(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= 0;  size(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= 0};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each pair of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DO {cost(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= 0;  compute size(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)};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= 3 TO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DO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FOR any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relations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of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DO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FOR each partition  P = {(S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baseline="-4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), 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>
                <a:latin typeface="Times New Roman" pitchFamily="18" charset="0"/>
                <a:cs typeface="Times New Roman" pitchFamily="18" charset="0"/>
              </a:rPr>
              <a:t>j+1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)} of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DO 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      cost(P) = cost(S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baseline="-4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+ size(S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baseline="-4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… 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+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                     cost(S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>
                <a:latin typeface="Times New Roman" pitchFamily="18" charset="0"/>
                <a:cs typeface="Times New Roman" pitchFamily="18" charset="0"/>
              </a:rPr>
              <a:t>j+1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+ size(S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>
                <a:latin typeface="Times New Roman" pitchFamily="18" charset="0"/>
                <a:cs typeface="Times New Roman" pitchFamily="18" charset="0"/>
              </a:rPr>
              <a:t>j+1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…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);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let cost(S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be the smallest cost(P) among the above partitions;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compute size(S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…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(and remember this partition P);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4.        Return cost(R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4403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2080BE-53C4-4B5C-A484-9D590C5C97B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44037" name="AutoShape 4"/>
          <p:cNvSpPr>
            <a:spLocks noChangeArrowheads="1"/>
          </p:cNvSpPr>
          <p:nvPr/>
        </p:nvSpPr>
        <p:spPr bwMode="auto">
          <a:xfrm rot="-5400000">
            <a:off x="6671469" y="2842419"/>
            <a:ext cx="92075" cy="10953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38" name="AutoShape 4"/>
          <p:cNvSpPr>
            <a:spLocks noChangeArrowheads="1"/>
          </p:cNvSpPr>
          <p:nvPr/>
        </p:nvSpPr>
        <p:spPr bwMode="auto">
          <a:xfrm rot="-5400000">
            <a:off x="5363369" y="4021932"/>
            <a:ext cx="92075" cy="10953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39" name="AutoShape 4"/>
          <p:cNvSpPr>
            <a:spLocks noChangeArrowheads="1"/>
          </p:cNvSpPr>
          <p:nvPr/>
        </p:nvSpPr>
        <p:spPr bwMode="auto">
          <a:xfrm rot="-5400000">
            <a:off x="4936331" y="4021932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0" name="AutoShape 4"/>
          <p:cNvSpPr>
            <a:spLocks noChangeArrowheads="1"/>
          </p:cNvSpPr>
          <p:nvPr/>
        </p:nvSpPr>
        <p:spPr bwMode="auto">
          <a:xfrm rot="-5400000">
            <a:off x="5441156" y="4309269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1" name="AutoShape 4"/>
          <p:cNvSpPr>
            <a:spLocks noChangeArrowheads="1"/>
          </p:cNvSpPr>
          <p:nvPr/>
        </p:nvSpPr>
        <p:spPr bwMode="auto">
          <a:xfrm rot="-5400000">
            <a:off x="5088731" y="4307682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2" name="AutoShape 4"/>
          <p:cNvSpPr>
            <a:spLocks noChangeArrowheads="1"/>
          </p:cNvSpPr>
          <p:nvPr/>
        </p:nvSpPr>
        <p:spPr bwMode="auto">
          <a:xfrm rot="-5400000">
            <a:off x="3447256" y="4880769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3" name="AutoShape 4"/>
          <p:cNvSpPr>
            <a:spLocks noChangeArrowheads="1"/>
          </p:cNvSpPr>
          <p:nvPr/>
        </p:nvSpPr>
        <p:spPr bwMode="auto">
          <a:xfrm rot="-5400000">
            <a:off x="3780631" y="4890294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4" name="AutoShape 4"/>
          <p:cNvSpPr>
            <a:spLocks noChangeArrowheads="1"/>
          </p:cNvSpPr>
          <p:nvPr/>
        </p:nvSpPr>
        <p:spPr bwMode="auto">
          <a:xfrm rot="-5400000">
            <a:off x="3102769" y="4880769"/>
            <a:ext cx="92075" cy="10953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44F49C-FAE0-445C-A9BF-1B7524A640C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45061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5062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5063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5064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5065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75A368-3E0E-4042-9771-A49385A0BE6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608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608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608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608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4608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4609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609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4609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4609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6094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609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B26EEF-18AB-4F3D-BFDE-1FA2A07EE6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7109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7110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7111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7112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47113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47114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7115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47116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47117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7118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47119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47120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47121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47122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7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61F502-7637-460D-975A-889D50B285F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8133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8134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8135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8136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48137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48138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8139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48140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48141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8142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48143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48144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48145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48146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8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4087DE-9ADA-43AB-9821-763253D9C6F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9157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9158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9159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9160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49161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49162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9163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49164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49165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9166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49167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49168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49169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49170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49171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4920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20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0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2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4919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20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0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3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4919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19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9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4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4919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19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9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5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4919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19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9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6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4918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18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8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177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9178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9179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9180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9181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9182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9183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9184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9185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721884-5ED6-4A13-BD8B-0F98927462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0181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0182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0183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0184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0185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0186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0187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0188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0189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0190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0191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0192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0193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0194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0195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022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2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2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196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022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2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2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197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022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2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2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198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021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1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1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199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021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1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1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200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021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1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1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0201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0202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0203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0204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0205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0206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0207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0208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0209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FE8FC5-E01F-4ED3-BA52-CF1B223CDA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120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120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120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120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120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121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121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121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121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1214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1215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1216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1217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1218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1219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125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5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5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0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124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4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5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1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124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4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2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124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4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3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123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4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4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123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3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3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225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1226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1227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1228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1229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1230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1231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1232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1233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1234" name="Oval 52"/>
          <p:cNvSpPr>
            <a:spLocks noChangeArrowheads="1"/>
          </p:cNvSpPr>
          <p:nvPr/>
        </p:nvSpPr>
        <p:spPr bwMode="auto">
          <a:xfrm>
            <a:off x="4333875" y="2628900"/>
            <a:ext cx="1162050" cy="809625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3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FDF4A7-D4FA-452F-A57A-15359D814D4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2229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2230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2231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2232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2233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2234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2235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2236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2237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2238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2239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2240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2241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2242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2243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227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B050"/>
                  </a:solidFill>
                </a:rPr>
                <a:t> </a:t>
              </a:r>
            </a:p>
          </p:txBody>
        </p:sp>
        <p:cxnSp>
          <p:nvCxnSpPr>
            <p:cNvPr id="5227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4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227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227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5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227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B050"/>
                  </a:solidFill>
                </a:rPr>
                <a:t> </a:t>
              </a:r>
            </a:p>
          </p:txBody>
        </p:sp>
        <p:cxnSp>
          <p:nvCxnSpPr>
            <p:cNvPr id="5227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6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226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226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7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226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226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8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226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226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249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2250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2251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2252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2253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2254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2255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2256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2257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2258" name="TextBox 52"/>
          <p:cNvSpPr txBox="1">
            <a:spLocks noChangeArrowheads="1"/>
          </p:cNvSpPr>
          <p:nvPr/>
        </p:nvSpPr>
        <p:spPr bwMode="auto">
          <a:xfrm>
            <a:off x="5586413" y="4133850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2259" name="Oval 60"/>
          <p:cNvSpPr>
            <a:spLocks noChangeArrowheads="1"/>
          </p:cNvSpPr>
          <p:nvPr/>
        </p:nvSpPr>
        <p:spPr bwMode="auto">
          <a:xfrm>
            <a:off x="4333875" y="2628900"/>
            <a:ext cx="1162050" cy="809625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2260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6DA1D0-7F3E-41F5-AEB8-F82086A8F09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3253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3254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3255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3256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3257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3258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3259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3260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3261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3262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3263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3264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3265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3266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3267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330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B050"/>
                  </a:solidFill>
                </a:rPr>
                <a:t> </a:t>
              </a:r>
            </a:p>
          </p:txBody>
        </p:sp>
        <p:cxnSp>
          <p:nvCxnSpPr>
            <p:cNvPr id="5330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30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8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329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32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30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9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329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B050"/>
                  </a:solidFill>
                </a:rPr>
                <a:t> </a:t>
              </a:r>
            </a:p>
          </p:txBody>
        </p:sp>
        <p:cxnSp>
          <p:nvCxnSpPr>
            <p:cNvPr id="5329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9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0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329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329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9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1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328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329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9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2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328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328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8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3273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3274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3275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3276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3277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3278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3279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3280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3281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3282" name="TextBox 52"/>
          <p:cNvSpPr txBox="1">
            <a:spLocks noChangeArrowheads="1"/>
          </p:cNvSpPr>
          <p:nvPr/>
        </p:nvSpPr>
        <p:spPr bwMode="auto">
          <a:xfrm>
            <a:off x="5849938" y="4895850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3283" name="TextBox 52"/>
          <p:cNvSpPr txBox="1">
            <a:spLocks noChangeArrowheads="1"/>
          </p:cNvSpPr>
          <p:nvPr/>
        </p:nvSpPr>
        <p:spPr bwMode="auto">
          <a:xfrm>
            <a:off x="5586413" y="4133850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3284" name="Oval 60"/>
          <p:cNvSpPr>
            <a:spLocks noChangeArrowheads="1"/>
          </p:cNvSpPr>
          <p:nvPr/>
        </p:nvSpPr>
        <p:spPr bwMode="auto">
          <a:xfrm>
            <a:off x="4333875" y="2628900"/>
            <a:ext cx="1162050" cy="809625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8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58FD39-23A7-43D6-AA38-04DBAB2988E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4277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4278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4280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4281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4282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4283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4284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4285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4286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4287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4288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4289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4290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4291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432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2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3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2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432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2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2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3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432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2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2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4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431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2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2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5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431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1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1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6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431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1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1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4297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4298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4299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4300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4301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4302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4303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4304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4305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4306" name="TextBox 52"/>
          <p:cNvSpPr txBox="1">
            <a:spLocks noChangeArrowheads="1"/>
          </p:cNvSpPr>
          <p:nvPr/>
        </p:nvSpPr>
        <p:spPr bwMode="auto">
          <a:xfrm>
            <a:off x="5849938" y="4895850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4307" name="TextBox 53"/>
          <p:cNvSpPr txBox="1">
            <a:spLocks noChangeArrowheads="1"/>
          </p:cNvSpPr>
          <p:nvPr/>
        </p:nvSpPr>
        <p:spPr bwMode="auto">
          <a:xfrm>
            <a:off x="8269288" y="482917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54308" name="TextBox 54"/>
          <p:cNvSpPr txBox="1">
            <a:spLocks noChangeArrowheads="1"/>
          </p:cNvSpPr>
          <p:nvPr/>
        </p:nvSpPr>
        <p:spPr bwMode="auto">
          <a:xfrm>
            <a:off x="6981825" y="4848225"/>
            <a:ext cx="812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</p:txBody>
      </p:sp>
      <p:sp>
        <p:nvSpPr>
          <p:cNvPr id="54309" name="TextBox 52"/>
          <p:cNvSpPr txBox="1">
            <a:spLocks noChangeArrowheads="1"/>
          </p:cNvSpPr>
          <p:nvPr/>
        </p:nvSpPr>
        <p:spPr bwMode="auto">
          <a:xfrm>
            <a:off x="6670675" y="4124325"/>
            <a:ext cx="635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</p:txBody>
      </p:sp>
      <p:sp>
        <p:nvSpPr>
          <p:cNvPr id="54310" name="TextBox 52"/>
          <p:cNvSpPr txBox="1">
            <a:spLocks noChangeArrowheads="1"/>
          </p:cNvSpPr>
          <p:nvPr/>
        </p:nvSpPr>
        <p:spPr bwMode="auto">
          <a:xfrm>
            <a:off x="5586413" y="4133850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4311" name="TextBox 52"/>
          <p:cNvSpPr txBox="1">
            <a:spLocks noChangeArrowheads="1"/>
          </p:cNvSpPr>
          <p:nvPr/>
        </p:nvSpPr>
        <p:spPr bwMode="auto">
          <a:xfrm>
            <a:off x="7929563" y="4124325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54312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31E99A-5C8D-4E31-B866-825E9F9BE4B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55300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5301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5302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5303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5304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5305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5306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5307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5308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5309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5310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5311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5312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5313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5314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5315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535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5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5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16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535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5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17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534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4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4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18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534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4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4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19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534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4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4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20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533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3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4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5321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322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5323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5324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5325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5326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327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328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5329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5330" name="TextBox 52"/>
          <p:cNvSpPr txBox="1">
            <a:spLocks noChangeArrowheads="1"/>
          </p:cNvSpPr>
          <p:nvPr/>
        </p:nvSpPr>
        <p:spPr bwMode="auto">
          <a:xfrm>
            <a:off x="5849938" y="4895850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5331" name="TextBox 53"/>
          <p:cNvSpPr txBox="1">
            <a:spLocks noChangeArrowheads="1"/>
          </p:cNvSpPr>
          <p:nvPr/>
        </p:nvSpPr>
        <p:spPr bwMode="auto">
          <a:xfrm>
            <a:off x="8269288" y="482917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55332" name="TextBox 54"/>
          <p:cNvSpPr txBox="1">
            <a:spLocks noChangeArrowheads="1"/>
          </p:cNvSpPr>
          <p:nvPr/>
        </p:nvSpPr>
        <p:spPr bwMode="auto">
          <a:xfrm>
            <a:off x="6981825" y="4848225"/>
            <a:ext cx="812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</p:txBody>
      </p:sp>
      <p:sp>
        <p:nvSpPr>
          <p:cNvPr id="55333" name="TextBox 52"/>
          <p:cNvSpPr txBox="1">
            <a:spLocks noChangeArrowheads="1"/>
          </p:cNvSpPr>
          <p:nvPr/>
        </p:nvSpPr>
        <p:spPr bwMode="auto">
          <a:xfrm>
            <a:off x="6670675" y="4124325"/>
            <a:ext cx="635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</p:txBody>
      </p:sp>
      <p:sp>
        <p:nvSpPr>
          <p:cNvPr id="55334" name="TextBox 52"/>
          <p:cNvSpPr txBox="1">
            <a:spLocks noChangeArrowheads="1"/>
          </p:cNvSpPr>
          <p:nvPr/>
        </p:nvSpPr>
        <p:spPr bwMode="auto">
          <a:xfrm>
            <a:off x="5586413" y="4133850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5335" name="TextBox 52"/>
          <p:cNvSpPr txBox="1">
            <a:spLocks noChangeArrowheads="1"/>
          </p:cNvSpPr>
          <p:nvPr/>
        </p:nvSpPr>
        <p:spPr bwMode="auto">
          <a:xfrm>
            <a:off x="7929563" y="4124325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55336" name="Oval 60"/>
          <p:cNvSpPr>
            <a:spLocks noChangeArrowheads="1"/>
          </p:cNvSpPr>
          <p:nvPr/>
        </p:nvSpPr>
        <p:spPr bwMode="auto">
          <a:xfrm>
            <a:off x="7848600" y="3867150"/>
            <a:ext cx="1133475" cy="130492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C70EBC-8099-4BA5-B73F-EC2BEF6B97F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632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632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632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632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632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633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633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633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633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6334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6335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6336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6337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6338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6339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5634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634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5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40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5634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634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4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6341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6342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6343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6344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7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7348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7349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7350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7351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7352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7353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7354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7355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7356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7357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7358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7359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7360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57361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7362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5737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737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7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363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5736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736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7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7364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7365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7366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736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131543-C07F-4BB5-893B-E7E3FBBDB2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58372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8373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8374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8375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8376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8377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8378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8379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8380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8381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8382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8383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8384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8385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58386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sp>
        <p:nvSpPr>
          <p:cNvPr id="58387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8388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5839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839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9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8389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5839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839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9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8390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8391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8392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839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41E976-4C1E-4F5A-99C5-335DE4E8948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59396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9397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9398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9399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9400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9401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9402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9403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9404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9405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9406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9407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9408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9409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59410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59411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5946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6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6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9412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59413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5946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6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6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14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5945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5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15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5945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5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9416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59417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9418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9419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9420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59421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59422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59423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5945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5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24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5944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4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25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5944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4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4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9426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59427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59428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59429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59430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59431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59432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9433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5944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4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4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34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5943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4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4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9435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9436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9437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943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2177E4-625E-42E2-B284-ACCA0DE477B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60420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0421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0422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0423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0424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0425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0426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0427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0428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0429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0430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0431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0432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0433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0434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0435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048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8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9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36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0437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048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8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8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38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048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8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8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39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047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8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8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40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0441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0442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0443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0444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0445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0446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0447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047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7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48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047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7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49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047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7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50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0451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0452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0453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0454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0455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0456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0457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0458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046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6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59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046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6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60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0461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0462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046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A85E7C-BC83-4D8C-BA6B-BE68D35016E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144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144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144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144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144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145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145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145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145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1454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1455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1456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1457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1458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1459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151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1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1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60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1461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151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1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1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62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150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0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63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150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0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64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1465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1466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1467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1468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1469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1470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1471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150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0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72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149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4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73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149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49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74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1475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1476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1477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1478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1479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1480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1481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1482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1483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149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49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84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148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49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85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1486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1487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148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B219EE-CD3E-424A-9408-E00EB444A7D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62468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2470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2471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2472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2473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2474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2475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2476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2477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2478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2479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2480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2481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2482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2483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254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4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4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484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2485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253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4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4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86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253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3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3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87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253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3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3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488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2489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2490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2491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2492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2493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2494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2495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253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3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3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96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252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2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97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252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2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498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2499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2500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2501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2502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2503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2504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2505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2506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2507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2508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2509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2510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2511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2512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252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2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513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251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1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514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2515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2516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251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0806AD-086A-4594-906B-CE51E4A6BBD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63492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3493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3494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3495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3496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3497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3498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3499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3500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3501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3502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3503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3504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3505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3506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3507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356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6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08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3509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356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6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10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356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6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11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355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5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12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3513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3514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3515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3516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3517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3518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3519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355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5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5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20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355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5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5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21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354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5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5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22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3523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3524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3525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3526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3527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3528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3529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3530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3531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3532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3533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3534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3535" name="Oval 71"/>
          <p:cNvSpPr>
            <a:spLocks noChangeArrowheads="1"/>
          </p:cNvSpPr>
          <p:nvPr/>
        </p:nvSpPr>
        <p:spPr bwMode="auto">
          <a:xfrm>
            <a:off x="314325" y="5086350"/>
            <a:ext cx="962025" cy="9239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3536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3537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354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4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4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38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354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4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4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39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3540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3541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3542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6E6648-FAEE-477E-B3A3-09946E78EFA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4517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4518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4519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4520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4521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4522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4523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4524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4525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4526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4527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4528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4529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4530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4531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459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60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32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4533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459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9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9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34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459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9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9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35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458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9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9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36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4537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4538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4539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4540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4541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4542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4543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458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8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8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44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458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8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8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45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458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8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8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46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4547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4548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4549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4550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4551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4552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4553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4554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4555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4556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4557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4558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4559" name="Oval 71"/>
          <p:cNvSpPr>
            <a:spLocks noChangeArrowheads="1"/>
          </p:cNvSpPr>
          <p:nvPr/>
        </p:nvSpPr>
        <p:spPr bwMode="auto">
          <a:xfrm>
            <a:off x="314325" y="5086350"/>
            <a:ext cx="962025" cy="9239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4560" name="AutoShape 4"/>
          <p:cNvSpPr>
            <a:spLocks noChangeArrowheads="1"/>
          </p:cNvSpPr>
          <p:nvPr/>
        </p:nvSpPr>
        <p:spPr bwMode="auto">
          <a:xfrm rot="-5400000">
            <a:off x="7843837" y="4365626"/>
            <a:ext cx="112713" cy="1698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4561" name="Straight Connector 262"/>
          <p:cNvCxnSpPr>
            <a:cxnSpLocks noChangeShapeType="1"/>
          </p:cNvCxnSpPr>
          <p:nvPr/>
        </p:nvCxnSpPr>
        <p:spPr bwMode="auto">
          <a:xfrm rot="5400000">
            <a:off x="7686675" y="4573588"/>
            <a:ext cx="136525" cy="1111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62" name="Straight Connector 267"/>
          <p:cNvCxnSpPr>
            <a:cxnSpLocks noChangeShapeType="1"/>
          </p:cNvCxnSpPr>
          <p:nvPr/>
        </p:nvCxnSpPr>
        <p:spPr bwMode="auto">
          <a:xfrm rot="16200000" flipH="1">
            <a:off x="7954168" y="4577557"/>
            <a:ext cx="119063" cy="101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63" name="TextBox 83"/>
          <p:cNvSpPr txBox="1">
            <a:spLocks noChangeArrowheads="1"/>
          </p:cNvSpPr>
          <p:nvPr/>
        </p:nvSpPr>
        <p:spPr bwMode="auto">
          <a:xfrm>
            <a:off x="7507288" y="4657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4564" name="AutoShape 4"/>
          <p:cNvSpPr>
            <a:spLocks noChangeArrowheads="1"/>
          </p:cNvSpPr>
          <p:nvPr/>
        </p:nvSpPr>
        <p:spPr bwMode="auto">
          <a:xfrm rot="-5400000">
            <a:off x="8053387" y="4699001"/>
            <a:ext cx="112713" cy="1698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4565" name="Straight Connector 267"/>
          <p:cNvCxnSpPr>
            <a:cxnSpLocks noChangeShapeType="1"/>
          </p:cNvCxnSpPr>
          <p:nvPr/>
        </p:nvCxnSpPr>
        <p:spPr bwMode="auto">
          <a:xfrm rot="16200000" flipH="1">
            <a:off x="8211343" y="4891882"/>
            <a:ext cx="119063" cy="101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66" name="Straight Connector 262"/>
          <p:cNvCxnSpPr>
            <a:cxnSpLocks noChangeShapeType="1"/>
          </p:cNvCxnSpPr>
          <p:nvPr/>
        </p:nvCxnSpPr>
        <p:spPr bwMode="auto">
          <a:xfrm rot="5400000">
            <a:off x="7905750" y="4878388"/>
            <a:ext cx="136525" cy="1111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67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4568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457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7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7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69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457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7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7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70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4571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4572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457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C40D4C-C67A-413B-A562-1C12ABD4F0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5541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5542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5543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5544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5545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5546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5547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5548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5549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5550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5551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5552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5553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5554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5555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562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2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2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56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5557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562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2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2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58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561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1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59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561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1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60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5561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5562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5563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5564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5565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5566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5567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561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1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68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560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0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69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560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0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0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70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5571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5572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5573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5574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5575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5576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5577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5578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5579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5580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5581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5582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5583" name="Oval 71"/>
          <p:cNvSpPr>
            <a:spLocks noChangeArrowheads="1"/>
          </p:cNvSpPr>
          <p:nvPr/>
        </p:nvSpPr>
        <p:spPr bwMode="auto">
          <a:xfrm>
            <a:off x="314325" y="5086350"/>
            <a:ext cx="962025" cy="9239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5584" name="AutoShape 4"/>
          <p:cNvSpPr>
            <a:spLocks noChangeArrowheads="1"/>
          </p:cNvSpPr>
          <p:nvPr/>
        </p:nvSpPr>
        <p:spPr bwMode="auto">
          <a:xfrm rot="-5400000">
            <a:off x="7843837" y="4365626"/>
            <a:ext cx="112713" cy="1698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5585" name="Straight Connector 262"/>
          <p:cNvCxnSpPr>
            <a:cxnSpLocks noChangeShapeType="1"/>
          </p:cNvCxnSpPr>
          <p:nvPr/>
        </p:nvCxnSpPr>
        <p:spPr bwMode="auto">
          <a:xfrm rot="5400000">
            <a:off x="7686675" y="4573588"/>
            <a:ext cx="136525" cy="1111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586" name="Straight Connector 267"/>
          <p:cNvCxnSpPr>
            <a:cxnSpLocks noChangeShapeType="1"/>
          </p:cNvCxnSpPr>
          <p:nvPr/>
        </p:nvCxnSpPr>
        <p:spPr bwMode="auto">
          <a:xfrm rot="16200000" flipH="1">
            <a:off x="7954168" y="4577557"/>
            <a:ext cx="119063" cy="101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87" name="TextBox 83"/>
          <p:cNvSpPr txBox="1">
            <a:spLocks noChangeArrowheads="1"/>
          </p:cNvSpPr>
          <p:nvPr/>
        </p:nvSpPr>
        <p:spPr bwMode="auto">
          <a:xfrm>
            <a:off x="7507288" y="4657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5588" name="AutoShape 4"/>
          <p:cNvSpPr>
            <a:spLocks noChangeArrowheads="1"/>
          </p:cNvSpPr>
          <p:nvPr/>
        </p:nvSpPr>
        <p:spPr bwMode="auto">
          <a:xfrm rot="-5400000">
            <a:off x="8053387" y="4699001"/>
            <a:ext cx="112713" cy="1698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5589" name="Straight Connector 267"/>
          <p:cNvCxnSpPr>
            <a:cxnSpLocks noChangeShapeType="1"/>
          </p:cNvCxnSpPr>
          <p:nvPr/>
        </p:nvCxnSpPr>
        <p:spPr bwMode="auto">
          <a:xfrm rot="16200000" flipH="1">
            <a:off x="8211343" y="4891882"/>
            <a:ext cx="119063" cy="101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590" name="Straight Connector 262"/>
          <p:cNvCxnSpPr>
            <a:cxnSpLocks noChangeShapeType="1"/>
          </p:cNvCxnSpPr>
          <p:nvPr/>
        </p:nvCxnSpPr>
        <p:spPr bwMode="auto">
          <a:xfrm rot="5400000">
            <a:off x="7905750" y="4878388"/>
            <a:ext cx="136525" cy="1111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91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5592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560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0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0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93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559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0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0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94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5595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5596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5597" name="Oval 90"/>
          <p:cNvSpPr>
            <a:spLocks noChangeArrowheads="1"/>
          </p:cNvSpPr>
          <p:nvPr/>
        </p:nvSpPr>
        <p:spPr bwMode="auto">
          <a:xfrm>
            <a:off x="6572250" y="3314700"/>
            <a:ext cx="1781175" cy="981075"/>
          </a:xfrm>
          <a:prstGeom prst="ellipse">
            <a:avLst/>
          </a:prstGeom>
          <a:noFill/>
          <a:ln w="2857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559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2E6FC8-0D0E-4197-9520-EEC4BBEA522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6656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656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656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656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656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656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657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657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657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657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6574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6575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6576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6577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6578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6579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665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5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5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580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6581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665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5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82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664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4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83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664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4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584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6585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6586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6587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6588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6589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6590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6591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664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4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92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663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3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93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663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3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3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594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6595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6596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6597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6598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6599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6600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6601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6602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6603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6604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6605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6606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6607" name="Oval 71"/>
          <p:cNvSpPr>
            <a:spLocks noChangeArrowheads="1"/>
          </p:cNvSpPr>
          <p:nvPr/>
        </p:nvSpPr>
        <p:spPr bwMode="auto">
          <a:xfrm>
            <a:off x="314325" y="5086350"/>
            <a:ext cx="962025" cy="9239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6608" name="AutoShape 4"/>
          <p:cNvSpPr>
            <a:spLocks noChangeArrowheads="1"/>
          </p:cNvSpPr>
          <p:nvPr/>
        </p:nvSpPr>
        <p:spPr bwMode="auto">
          <a:xfrm rot="-5400000">
            <a:off x="7843837" y="4365626"/>
            <a:ext cx="112713" cy="169862"/>
          </a:xfrm>
          <a:prstGeom prst="flowChartCollate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6609" name="Straight Connector 262"/>
          <p:cNvCxnSpPr>
            <a:cxnSpLocks noChangeShapeType="1"/>
          </p:cNvCxnSpPr>
          <p:nvPr/>
        </p:nvCxnSpPr>
        <p:spPr bwMode="auto">
          <a:xfrm rot="5400000">
            <a:off x="7686675" y="4573588"/>
            <a:ext cx="136525" cy="1111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610" name="Straight Connector 267"/>
          <p:cNvCxnSpPr>
            <a:cxnSpLocks noChangeShapeType="1"/>
          </p:cNvCxnSpPr>
          <p:nvPr/>
        </p:nvCxnSpPr>
        <p:spPr bwMode="auto">
          <a:xfrm rot="16200000" flipH="1">
            <a:off x="7954168" y="4577557"/>
            <a:ext cx="119063" cy="10160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611" name="TextBox 83"/>
          <p:cNvSpPr txBox="1">
            <a:spLocks noChangeArrowheads="1"/>
          </p:cNvSpPr>
          <p:nvPr/>
        </p:nvSpPr>
        <p:spPr bwMode="auto">
          <a:xfrm>
            <a:off x="7507288" y="4657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6612" name="AutoShape 4"/>
          <p:cNvSpPr>
            <a:spLocks noChangeArrowheads="1"/>
          </p:cNvSpPr>
          <p:nvPr/>
        </p:nvSpPr>
        <p:spPr bwMode="auto">
          <a:xfrm rot="-5400000">
            <a:off x="8053387" y="4699001"/>
            <a:ext cx="112713" cy="169862"/>
          </a:xfrm>
          <a:prstGeom prst="flowChartCollate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6613" name="Straight Connector 267"/>
          <p:cNvCxnSpPr>
            <a:cxnSpLocks noChangeShapeType="1"/>
          </p:cNvCxnSpPr>
          <p:nvPr/>
        </p:nvCxnSpPr>
        <p:spPr bwMode="auto">
          <a:xfrm rot="16200000" flipH="1">
            <a:off x="8211343" y="4891882"/>
            <a:ext cx="119063" cy="10160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614" name="Straight Connector 262"/>
          <p:cNvCxnSpPr>
            <a:cxnSpLocks noChangeShapeType="1"/>
          </p:cNvCxnSpPr>
          <p:nvPr/>
        </p:nvCxnSpPr>
        <p:spPr bwMode="auto">
          <a:xfrm rot="5400000">
            <a:off x="7905750" y="4878388"/>
            <a:ext cx="136525" cy="1111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615" name="TextBox 116"/>
          <p:cNvSpPr txBox="1">
            <a:spLocks noChangeArrowheads="1"/>
          </p:cNvSpPr>
          <p:nvPr/>
        </p:nvSpPr>
        <p:spPr bwMode="auto">
          <a:xfrm>
            <a:off x="8221663" y="49530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6616" name="AutoShape 4"/>
          <p:cNvSpPr>
            <a:spLocks noChangeArrowheads="1"/>
          </p:cNvSpPr>
          <p:nvPr/>
        </p:nvSpPr>
        <p:spPr bwMode="auto">
          <a:xfrm rot="-5400000">
            <a:off x="7862887" y="4984751"/>
            <a:ext cx="112713" cy="169862"/>
          </a:xfrm>
          <a:prstGeom prst="flowChartCollate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6617" name="Straight Connector 267"/>
          <p:cNvCxnSpPr>
            <a:cxnSpLocks noChangeShapeType="1"/>
          </p:cNvCxnSpPr>
          <p:nvPr/>
        </p:nvCxnSpPr>
        <p:spPr bwMode="auto">
          <a:xfrm rot="16200000" flipH="1">
            <a:off x="7992268" y="5158582"/>
            <a:ext cx="119063" cy="10160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618" name="Straight Connector 262"/>
          <p:cNvCxnSpPr>
            <a:cxnSpLocks noChangeShapeType="1"/>
          </p:cNvCxnSpPr>
          <p:nvPr/>
        </p:nvCxnSpPr>
        <p:spPr bwMode="auto">
          <a:xfrm rot="5400000">
            <a:off x="7743825" y="5164138"/>
            <a:ext cx="136525" cy="1111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619" name="TextBox 120"/>
          <p:cNvSpPr txBox="1">
            <a:spLocks noChangeArrowheads="1"/>
          </p:cNvSpPr>
          <p:nvPr/>
        </p:nvSpPr>
        <p:spPr bwMode="auto">
          <a:xfrm>
            <a:off x="7573963" y="52387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6620" name="TextBox 121"/>
          <p:cNvSpPr txBox="1">
            <a:spLocks noChangeArrowheads="1"/>
          </p:cNvSpPr>
          <p:nvPr/>
        </p:nvSpPr>
        <p:spPr bwMode="auto">
          <a:xfrm>
            <a:off x="7974013" y="52197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6621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6622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663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3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3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623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662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3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3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624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6625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6626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6627" name="Oval 95"/>
          <p:cNvSpPr>
            <a:spLocks noChangeArrowheads="1"/>
          </p:cNvSpPr>
          <p:nvPr/>
        </p:nvSpPr>
        <p:spPr bwMode="auto">
          <a:xfrm>
            <a:off x="6572250" y="3314700"/>
            <a:ext cx="1781175" cy="981075"/>
          </a:xfrm>
          <a:prstGeom prst="ellipse">
            <a:avLst/>
          </a:prstGeom>
          <a:noFill/>
          <a:ln w="2857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B77C8F-6652-4F32-B813-D557A7B473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7589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7590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7591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7592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7593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7594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7595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7596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7597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7598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7599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7600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7601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7602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3000</a:t>
            </a:r>
          </a:p>
        </p:txBody>
      </p:sp>
      <p:grpSp>
        <p:nvGrpSpPr>
          <p:cNvPr id="67603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766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6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6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7604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7605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766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6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6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06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766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6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6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07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765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5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5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7608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7609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7610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7611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7612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7613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7614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7615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765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5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16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765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5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5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17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764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4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5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7618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7619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7620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7621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7622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7623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7624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7625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7626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7627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7628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7629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7630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7631" name="AutoShape 4"/>
          <p:cNvSpPr>
            <a:spLocks noChangeArrowheads="1"/>
          </p:cNvSpPr>
          <p:nvPr/>
        </p:nvSpPr>
        <p:spPr bwMode="auto">
          <a:xfrm rot="-5400000">
            <a:off x="7843837" y="43656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7632" name="Straight Connector 262"/>
          <p:cNvCxnSpPr>
            <a:cxnSpLocks noChangeShapeType="1"/>
          </p:cNvCxnSpPr>
          <p:nvPr/>
        </p:nvCxnSpPr>
        <p:spPr bwMode="auto">
          <a:xfrm rot="5400000">
            <a:off x="7686675" y="45735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633" name="Straight Connector 267"/>
          <p:cNvCxnSpPr>
            <a:cxnSpLocks noChangeShapeType="1"/>
          </p:cNvCxnSpPr>
          <p:nvPr/>
        </p:nvCxnSpPr>
        <p:spPr bwMode="auto">
          <a:xfrm rot="16200000" flipH="1">
            <a:off x="7954168" y="4577557"/>
            <a:ext cx="119063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34" name="TextBox 83"/>
          <p:cNvSpPr txBox="1">
            <a:spLocks noChangeArrowheads="1"/>
          </p:cNvSpPr>
          <p:nvPr/>
        </p:nvSpPr>
        <p:spPr bwMode="auto">
          <a:xfrm>
            <a:off x="7507288" y="4657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7635" name="AutoShape 4"/>
          <p:cNvSpPr>
            <a:spLocks noChangeArrowheads="1"/>
          </p:cNvSpPr>
          <p:nvPr/>
        </p:nvSpPr>
        <p:spPr bwMode="auto">
          <a:xfrm rot="-5400000">
            <a:off x="8053387" y="4699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7636" name="Straight Connector 267"/>
          <p:cNvCxnSpPr>
            <a:cxnSpLocks noChangeShapeType="1"/>
          </p:cNvCxnSpPr>
          <p:nvPr/>
        </p:nvCxnSpPr>
        <p:spPr bwMode="auto">
          <a:xfrm rot="16200000" flipH="1">
            <a:off x="8211343" y="4891882"/>
            <a:ext cx="119063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637" name="Straight Connector 262"/>
          <p:cNvCxnSpPr>
            <a:cxnSpLocks noChangeShapeType="1"/>
          </p:cNvCxnSpPr>
          <p:nvPr/>
        </p:nvCxnSpPr>
        <p:spPr bwMode="auto">
          <a:xfrm rot="5400000">
            <a:off x="7905750" y="48783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38" name="TextBox 116"/>
          <p:cNvSpPr txBox="1">
            <a:spLocks noChangeArrowheads="1"/>
          </p:cNvSpPr>
          <p:nvPr/>
        </p:nvSpPr>
        <p:spPr bwMode="auto">
          <a:xfrm>
            <a:off x="8221663" y="49530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7639" name="AutoShape 4"/>
          <p:cNvSpPr>
            <a:spLocks noChangeArrowheads="1"/>
          </p:cNvSpPr>
          <p:nvPr/>
        </p:nvSpPr>
        <p:spPr bwMode="auto">
          <a:xfrm rot="-5400000">
            <a:off x="7862887" y="498475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7640" name="Straight Connector 267"/>
          <p:cNvCxnSpPr>
            <a:cxnSpLocks noChangeShapeType="1"/>
          </p:cNvCxnSpPr>
          <p:nvPr/>
        </p:nvCxnSpPr>
        <p:spPr bwMode="auto">
          <a:xfrm rot="16200000" flipH="1">
            <a:off x="7992268" y="5158582"/>
            <a:ext cx="119063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641" name="Straight Connector 262"/>
          <p:cNvCxnSpPr>
            <a:cxnSpLocks noChangeShapeType="1"/>
          </p:cNvCxnSpPr>
          <p:nvPr/>
        </p:nvCxnSpPr>
        <p:spPr bwMode="auto">
          <a:xfrm rot="5400000">
            <a:off x="7743825" y="516413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42" name="TextBox 120"/>
          <p:cNvSpPr txBox="1">
            <a:spLocks noChangeArrowheads="1"/>
          </p:cNvSpPr>
          <p:nvPr/>
        </p:nvSpPr>
        <p:spPr bwMode="auto">
          <a:xfrm>
            <a:off x="7573963" y="52387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7643" name="TextBox 121"/>
          <p:cNvSpPr txBox="1">
            <a:spLocks noChangeArrowheads="1"/>
          </p:cNvSpPr>
          <p:nvPr/>
        </p:nvSpPr>
        <p:spPr bwMode="auto">
          <a:xfrm>
            <a:off x="7974013" y="52197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7644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67645" name="Oval 85"/>
          <p:cNvSpPr>
            <a:spLocks noChangeArrowheads="1"/>
          </p:cNvSpPr>
          <p:nvPr/>
        </p:nvSpPr>
        <p:spPr bwMode="auto">
          <a:xfrm>
            <a:off x="3781425" y="4229100"/>
            <a:ext cx="1276350" cy="6191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7646" name="Oval 84"/>
          <p:cNvSpPr>
            <a:spLocks noChangeArrowheads="1"/>
          </p:cNvSpPr>
          <p:nvPr/>
        </p:nvSpPr>
        <p:spPr bwMode="auto">
          <a:xfrm>
            <a:off x="7372350" y="4295775"/>
            <a:ext cx="1133475" cy="14097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764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1050"/>
            <a:ext cx="8204200" cy="41148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ahoma" panose="020B0604030504040204" pitchFamily="34" charset="0"/>
              </a:rPr>
              <a:t>Estimating sizes of immediate relations</a:t>
            </a:r>
          </a:p>
          <a:p>
            <a:pPr eaLnBrk="1" hangingPunct="1"/>
            <a:r>
              <a:rPr lang="en-US" altLang="en-US" sz="2800">
                <a:cs typeface="Tahoma" panose="020B0604030504040204" pitchFamily="34" charset="0"/>
              </a:rPr>
              <a:t>Consider different order of an operation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cs typeface="Tahoma" panose="020B0604030504040204" pitchFamily="34" charset="0"/>
              </a:rPr>
              <a:t>         left-deep tree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cs typeface="Tahoma" panose="020B0604030504040204" pitchFamily="34" charset="0"/>
              </a:rPr>
              <a:t>         dynamic programming</a:t>
            </a:r>
          </a:p>
        </p:txBody>
      </p:sp>
      <p:sp>
        <p:nvSpPr>
          <p:cNvPr id="6861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AD74A5-B5EB-4C89-B4FE-6F69F6C09CD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1800"/>
            <a:ext cx="7772400" cy="1347788"/>
          </a:xfrm>
        </p:spPr>
        <p:txBody>
          <a:bodyPr/>
          <a:lstStyle/>
          <a:p>
            <a:pPr algn="l" eaLnBrk="1" hangingPunct="1"/>
            <a:r>
              <a:rPr lang="en-US" altLang="en-US" sz="3200" b="1">
                <a:cs typeface="Tahoma" panose="020B0604030504040204" pitchFamily="34" charset="0"/>
              </a:rPr>
              <a:t>Summary:</a:t>
            </a:r>
            <a:br>
              <a:rPr lang="en-US" altLang="en-US" sz="3200">
                <a:cs typeface="Tahoma" panose="020B0604030504040204" pitchFamily="34" charset="0"/>
              </a:rPr>
            </a:br>
            <a:r>
              <a:rPr lang="en-US" altLang="en-US" sz="3200">
                <a:cs typeface="Tahoma" panose="020B0604030504040204" pitchFamily="34" charset="0"/>
              </a:rPr>
              <a:t>Logic Plan Improvement for Join via Size: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/>
              <a:t>57</a:t>
            </a:r>
            <a:endParaRPr lang="en-US" altLang="en-US" sz="1400" dirty="0"/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SELECT</a:t>
            </a:r>
            <a:r>
              <a:rPr lang="en-US" altLang="en-US" sz="1200" dirty="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FROM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WHERE </a:t>
            </a:r>
            <a:r>
              <a:rPr lang="en-US" altLang="en-US" sz="1200" dirty="0">
                <a:solidFill>
                  <a:srgbClr val="00B050"/>
                </a:solidFill>
              </a:rPr>
              <a:t>a2=1</a:t>
            </a:r>
            <a:r>
              <a:rPr lang="en-US" altLang="en-US" sz="1200" dirty="0">
                <a:solidFill>
                  <a:srgbClr val="FFC000"/>
                </a:solidFill>
              </a:rPr>
              <a:t> AND </a:t>
            </a:r>
            <a:r>
              <a:rPr lang="en-US" altLang="en-US" sz="1200" dirty="0">
                <a:solidFill>
                  <a:srgbClr val="00B050"/>
                </a:solidFill>
              </a:rPr>
              <a:t>b2=2</a:t>
            </a:r>
            <a:r>
              <a:rPr lang="en-US" altLang="en-US" sz="1200" dirty="0">
                <a:solidFill>
                  <a:srgbClr val="FFC000"/>
                </a:solidFill>
              </a:rPr>
              <a:t> AND </a:t>
            </a:r>
            <a:r>
              <a:rPr lang="en-US" altLang="en-US" sz="1200" dirty="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593172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/>
              <a:t>58</a:t>
            </a:r>
            <a:endParaRPr lang="en-US" altLang="en-US" sz="1400" dirty="0"/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519504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14464</TotalTime>
  <Words>9077</Words>
  <Application>Microsoft Office PowerPoint</Application>
  <PresentationFormat>On-screen Show (4:3)</PresentationFormat>
  <Paragraphs>2241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SimSun</vt:lpstr>
      <vt:lpstr>SimSun</vt:lpstr>
      <vt:lpstr>Arial</vt:lpstr>
      <vt:lpstr>Tahoma</vt:lpstr>
      <vt:lpstr>Times New Roman</vt:lpstr>
      <vt:lpstr>Default Design</vt:lpstr>
      <vt:lpstr>PowerPoint Presentation</vt:lpstr>
      <vt:lpstr>Report: Midterm Examination</vt:lpstr>
      <vt:lpstr>PowerPoint Presentation</vt:lpstr>
      <vt:lpstr>Improving logic plan via relation size</vt:lpstr>
      <vt:lpstr>Logic Plan Improvement for Join via Size</vt:lpstr>
      <vt:lpstr>Left-deep join tree</vt:lpstr>
      <vt:lpstr>Left-deep join tree (all 4! = 24 permutations)</vt:lpstr>
      <vt:lpstr>Left-deep join tree (all 4! = 24 permutations)</vt:lpstr>
      <vt:lpstr>Left-deep tree: general algorithm</vt:lpstr>
      <vt:lpstr>Dynamic Programming</vt:lpstr>
      <vt:lpstr>Dynamic Programming</vt:lpstr>
      <vt:lpstr>Dynamic Programming</vt:lpstr>
      <vt:lpstr>Dynamic Programming</vt:lpstr>
      <vt:lpstr>Dynamic Programming</vt:lpstr>
      <vt:lpstr>Dynamic Programming</vt:lpstr>
      <vt:lpstr>Dynamic Programming</vt:lpstr>
      <vt:lpstr>Dynamic programming: general algorithm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Summary: Logic Plan Improvement for Join via Size: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355</cp:revision>
  <cp:lastPrinted>2001-02-01T17:43:24Z</cp:lastPrinted>
  <dcterms:created xsi:type="dcterms:W3CDTF">1999-07-13T19:55:20Z</dcterms:created>
  <dcterms:modified xsi:type="dcterms:W3CDTF">2024-03-20T14:43:52Z</dcterms:modified>
</cp:coreProperties>
</file>