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2"/>
  </p:notesMasterIdLst>
  <p:handoutMasterIdLst>
    <p:handoutMasterId r:id="rId53"/>
  </p:handoutMasterIdLst>
  <p:sldIdLst>
    <p:sldId id="293" r:id="rId2"/>
    <p:sldId id="462" r:id="rId3"/>
    <p:sldId id="470" r:id="rId4"/>
    <p:sldId id="678" r:id="rId5"/>
    <p:sldId id="679" r:id="rId6"/>
    <p:sldId id="680" r:id="rId7"/>
    <p:sldId id="681" r:id="rId8"/>
    <p:sldId id="682" r:id="rId9"/>
    <p:sldId id="683" r:id="rId10"/>
    <p:sldId id="684" r:id="rId11"/>
    <p:sldId id="707" r:id="rId12"/>
    <p:sldId id="708" r:id="rId13"/>
    <p:sldId id="709" r:id="rId14"/>
    <p:sldId id="710" r:id="rId15"/>
    <p:sldId id="711" r:id="rId16"/>
    <p:sldId id="690" r:id="rId17"/>
    <p:sldId id="691" r:id="rId18"/>
    <p:sldId id="692" r:id="rId19"/>
    <p:sldId id="693" r:id="rId20"/>
    <p:sldId id="694" r:id="rId21"/>
    <p:sldId id="695" r:id="rId22"/>
    <p:sldId id="696" r:id="rId23"/>
    <p:sldId id="697" r:id="rId24"/>
    <p:sldId id="698" r:id="rId25"/>
    <p:sldId id="699" r:id="rId26"/>
    <p:sldId id="700" r:id="rId27"/>
    <p:sldId id="701" r:id="rId28"/>
    <p:sldId id="702" r:id="rId29"/>
    <p:sldId id="703" r:id="rId30"/>
    <p:sldId id="704" r:id="rId31"/>
    <p:sldId id="705" r:id="rId32"/>
    <p:sldId id="706" r:id="rId33"/>
    <p:sldId id="723" r:id="rId34"/>
    <p:sldId id="631" r:id="rId35"/>
    <p:sldId id="559" r:id="rId36"/>
    <p:sldId id="562" r:id="rId37"/>
    <p:sldId id="563" r:id="rId38"/>
    <p:sldId id="564" r:id="rId39"/>
    <p:sldId id="566" r:id="rId40"/>
    <p:sldId id="567" r:id="rId41"/>
    <p:sldId id="568" r:id="rId42"/>
    <p:sldId id="569" r:id="rId43"/>
    <p:sldId id="565" r:id="rId44"/>
    <p:sldId id="570" r:id="rId45"/>
    <p:sldId id="571" r:id="rId46"/>
    <p:sldId id="572" r:id="rId47"/>
    <p:sldId id="717" r:id="rId48"/>
    <p:sldId id="573" r:id="rId49"/>
    <p:sldId id="574" r:id="rId50"/>
    <p:sldId id="575" r:id="rId51"/>
  </p:sldIdLst>
  <p:sldSz cx="9144000" cy="6858000" type="screen4x3"/>
  <p:notesSz cx="7315200" cy="96012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2DA46"/>
    <a:srgbClr val="1A9655"/>
    <a:srgbClr val="FF9900"/>
    <a:srgbClr val="FF0000"/>
    <a:srgbClr val="008000"/>
    <a:srgbClr val="CCFFCC"/>
    <a:srgbClr val="FFCC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5932" autoAdjust="0"/>
    <p:restoredTop sz="94660"/>
  </p:normalViewPr>
  <p:slideViewPr>
    <p:cSldViewPr snapToGrid="0">
      <p:cViewPr varScale="1">
        <p:scale>
          <a:sx n="110" d="100"/>
          <a:sy n="110" d="100"/>
        </p:scale>
        <p:origin x="804" y="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66" d="100"/>
        <a:sy n="66" d="100"/>
      </p:scale>
      <p:origin x="0" y="1794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ableStyles" Target="tableStyle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8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4704" tIns="47352" rIns="94704" bIns="47352" numCol="1" anchor="t" anchorCtr="0" compatLnSpc="1">
            <a:prstTxWarp prst="textNoShape">
              <a:avLst/>
            </a:prstTxWarp>
          </a:bodyPr>
          <a:lstStyle>
            <a:lvl1pPr defTabSz="947738" eaLnBrk="1" hangingPunct="1">
              <a:defRPr sz="120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20685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143375" y="0"/>
            <a:ext cx="3170238" cy="47942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4704" tIns="47352" rIns="94704" bIns="47352" numCol="1" anchor="t" anchorCtr="0" compatLnSpc="1">
            <a:prstTxWarp prst="textNoShape">
              <a:avLst/>
            </a:prstTxWarp>
          </a:bodyPr>
          <a:lstStyle>
            <a:lvl1pPr algn="r" defTabSz="947738" eaLnBrk="1" hangingPunct="1">
              <a:defRPr sz="120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20685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120188"/>
            <a:ext cx="3170238" cy="47942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4704" tIns="47352" rIns="94704" bIns="47352" numCol="1" anchor="b" anchorCtr="0" compatLnSpc="1">
            <a:prstTxWarp prst="textNoShape">
              <a:avLst/>
            </a:prstTxWarp>
          </a:bodyPr>
          <a:lstStyle>
            <a:lvl1pPr defTabSz="947738" eaLnBrk="1" hangingPunct="1">
              <a:defRPr sz="120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20685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143375" y="9120188"/>
            <a:ext cx="3170238" cy="47942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4704" tIns="47352" rIns="94704" bIns="47352" numCol="1" anchor="b" anchorCtr="0" compatLnSpc="1">
            <a:prstTxWarp prst="textNoShape">
              <a:avLst/>
            </a:prstTxWarp>
          </a:bodyPr>
          <a:lstStyle>
            <a:lvl1pPr algn="r" defTabSz="947738" eaLnBrk="1" hangingPunct="1">
              <a:defRPr sz="1200"/>
            </a:lvl1pPr>
          </a:lstStyle>
          <a:p>
            <a:pPr>
              <a:defRPr/>
            </a:pPr>
            <a:fld id="{FAE45341-DE3D-45B6-9A08-0AFAA8FFF58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2177320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6656" tIns="48328" rIns="96656" bIns="48328" numCol="1" anchor="t" anchorCtr="0" compatLnSpc="1">
            <a:prstTxWarp prst="textNoShape">
              <a:avLst/>
            </a:prstTxWarp>
          </a:bodyPr>
          <a:lstStyle>
            <a:lvl1pPr defTabSz="966788" eaLnBrk="1" hangingPunct="1">
              <a:defRPr sz="120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144963" y="0"/>
            <a:ext cx="3170237" cy="47942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6656" tIns="48328" rIns="96656" bIns="48328" numCol="1" anchor="t" anchorCtr="0" compatLnSpc="1">
            <a:prstTxWarp prst="textNoShape">
              <a:avLst/>
            </a:prstTxWarp>
          </a:bodyPr>
          <a:lstStyle>
            <a:lvl1pPr algn="r" defTabSz="966788" eaLnBrk="1" hangingPunct="1">
              <a:defRPr sz="120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205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257300" y="720725"/>
            <a:ext cx="4800600" cy="3600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74725" y="4560888"/>
            <a:ext cx="5365750" cy="4319587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6656" tIns="48328" rIns="96656" bIns="4832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noProof="0"/>
              <a:t>Click to edit Master text styles</a:t>
            </a:r>
          </a:p>
          <a:p>
            <a:pPr lvl="1"/>
            <a:r>
              <a:rPr lang="en-US" altLang="en-US" noProof="0"/>
              <a:t>Second level</a:t>
            </a:r>
          </a:p>
          <a:p>
            <a:pPr lvl="2"/>
            <a:r>
              <a:rPr lang="en-US" altLang="en-US" noProof="0"/>
              <a:t>Third level</a:t>
            </a:r>
          </a:p>
          <a:p>
            <a:pPr lvl="3"/>
            <a:r>
              <a:rPr lang="en-US" altLang="en-US" noProof="0"/>
              <a:t>Fourth level</a:t>
            </a:r>
          </a:p>
          <a:p>
            <a:pPr lvl="4"/>
            <a:r>
              <a:rPr lang="en-US" altLang="en-US" noProof="0"/>
              <a:t>Fifth level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21775"/>
            <a:ext cx="3170238" cy="47942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6656" tIns="48328" rIns="96656" bIns="48328" numCol="1" anchor="b" anchorCtr="0" compatLnSpc="1">
            <a:prstTxWarp prst="textNoShape">
              <a:avLst/>
            </a:prstTxWarp>
          </a:bodyPr>
          <a:lstStyle>
            <a:lvl1pPr defTabSz="966788" eaLnBrk="1" hangingPunct="1">
              <a:defRPr sz="120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4963" y="9121775"/>
            <a:ext cx="3170237" cy="47942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6656" tIns="48328" rIns="96656" bIns="48328" numCol="1" anchor="b" anchorCtr="0" compatLnSpc="1">
            <a:prstTxWarp prst="textNoShape">
              <a:avLst/>
            </a:prstTxWarp>
          </a:bodyPr>
          <a:lstStyle>
            <a:lvl1pPr algn="r" defTabSz="966788" eaLnBrk="1" hangingPunct="1">
              <a:defRPr sz="1200"/>
            </a:lvl1pPr>
          </a:lstStyle>
          <a:p>
            <a:pPr>
              <a:defRPr/>
            </a:pPr>
            <a:fld id="{4A49C730-E63D-408D-B5EC-300235D67F9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3753752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Notes 6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AE688D0-71EB-4B8A-962C-74B39DB87D0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353953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Notes 6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FF3B59-CBC9-4052-870F-B3215C84E1F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456079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Notes 6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AE611CD-D64F-4C5C-B6CE-B53F2C6D6A5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767256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CS 245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Notes 6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F01005-2047-41CA-B7EA-DAC922386D1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733073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CS 245</a:t>
            </a: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Notes 6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2DC7E2E-9466-4B58-8DCE-A32FE2218E6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641037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CS 245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Notes 6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085A6E-C8E9-4F1F-BBC3-91F29805E92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165622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CS 245</a:t>
            </a: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Notes 6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C5A0F1-26C4-443F-927D-95CF4B5CF85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373165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CS 245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Notes 6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0AA492F-AB5E-4668-AA35-9E03F184FBF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735936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CS 245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Notes 6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239B9E1-BA21-40FB-BEC6-8D8162541BF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904022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Notes 6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E7F625-0590-4AEE-8663-6A26A4F4AFF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266788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Notes 6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895AF50-AFB4-4912-9CC2-895FB50F739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069243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/>
            </a:lvl1pPr>
          </a:lstStyle>
          <a:p>
            <a:pPr>
              <a:defRPr/>
            </a:pPr>
            <a:r>
              <a:rPr lang="en-US" altLang="en-US"/>
              <a:t>CS 245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/>
            </a:lvl1pPr>
          </a:lstStyle>
          <a:p>
            <a:pPr>
              <a:defRPr/>
            </a:pPr>
            <a:r>
              <a:rPr lang="en-US" altLang="en-US"/>
              <a:t>Notes 6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>
              <a:defRPr/>
            </a:pPr>
            <a:fld id="{FF57E18A-2732-4115-BC2C-33E67D54B60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anose="020B060403050404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anose="020B060403050404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anose="020B060403050404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anose="020B060403050404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anose="020B060403050404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anose="020B060403050404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anose="020B060403050404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anose="020B060403050404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4" Type="http://schemas.openxmlformats.org/officeDocument/2006/relationships/image" Target="NUL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4" Type="http://schemas.openxmlformats.org/officeDocument/2006/relationships/image" Target="NUL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4" Type="http://schemas.openxmlformats.org/officeDocument/2006/relationships/image" Target="NUL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4" Type="http://schemas.openxmlformats.org/officeDocument/2006/relationships/image" Target="NUL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00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00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0.png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0.png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0.png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0.png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0.png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Text Box 46"/>
          <p:cNvSpPr txBox="1">
            <a:spLocks noChangeArrowheads="1"/>
          </p:cNvSpPr>
          <p:nvPr/>
        </p:nvSpPr>
        <p:spPr bwMode="auto">
          <a:xfrm>
            <a:off x="1022350" y="2071688"/>
            <a:ext cx="7065963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4000" dirty="0">
                <a:ea typeface="宋体" panose="02010600030101010101" pitchFamily="2" charset="-122"/>
              </a:rPr>
              <a:t>CSCE-608 Database Systems</a:t>
            </a:r>
          </a:p>
        </p:txBody>
      </p:sp>
      <p:sp>
        <p:nvSpPr>
          <p:cNvPr id="13316" name="Text Box 47"/>
          <p:cNvSpPr txBox="1">
            <a:spLocks noChangeArrowheads="1"/>
          </p:cNvSpPr>
          <p:nvPr/>
        </p:nvSpPr>
        <p:spPr bwMode="auto">
          <a:xfrm>
            <a:off x="3575050" y="3071813"/>
            <a:ext cx="230176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800" dirty="0">
                <a:ea typeface="宋体" panose="02010600030101010101" pitchFamily="2" charset="-122"/>
              </a:rPr>
              <a:t>Spring  2024</a:t>
            </a:r>
          </a:p>
        </p:txBody>
      </p:sp>
      <p:sp>
        <p:nvSpPr>
          <p:cNvPr id="13317" name="Text Box 48"/>
          <p:cNvSpPr txBox="1">
            <a:spLocks noChangeArrowheads="1"/>
          </p:cNvSpPr>
          <p:nvPr/>
        </p:nvSpPr>
        <p:spPr bwMode="auto">
          <a:xfrm>
            <a:off x="2603500" y="4110038"/>
            <a:ext cx="3878263" cy="157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Instructor: </a:t>
            </a:r>
            <a:r>
              <a:rPr lang="en-US" altLang="zh-CN" sz="2400" dirty="0" err="1">
                <a:ea typeface="宋体" panose="02010600030101010101" pitchFamily="2" charset="-122"/>
              </a:rPr>
              <a:t>Jianer</a:t>
            </a:r>
            <a:r>
              <a:rPr lang="en-US" altLang="zh-CN" sz="2400" dirty="0">
                <a:ea typeface="宋体" panose="02010600030101010101" pitchFamily="2" charset="-122"/>
              </a:rPr>
              <a:t> Chen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Office: PETR 428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Phone: 845-4259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Email: chen@cse.tamu.edu</a:t>
            </a:r>
          </a:p>
        </p:txBody>
      </p:sp>
      <p:sp>
        <p:nvSpPr>
          <p:cNvPr id="13318" name="Text Box 49"/>
          <p:cNvSpPr txBox="1">
            <a:spLocks noChangeArrowheads="1"/>
          </p:cNvSpPr>
          <p:nvPr/>
        </p:nvSpPr>
        <p:spPr bwMode="auto">
          <a:xfrm>
            <a:off x="0" y="6553200"/>
            <a:ext cx="310896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Notes 22: Cost-Based Plan Analysis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extBox 1"/>
          <p:cNvSpPr txBox="1">
            <a:spLocks noChangeArrowheads="1"/>
          </p:cNvSpPr>
          <p:nvPr/>
        </p:nvSpPr>
        <p:spPr bwMode="auto">
          <a:xfrm>
            <a:off x="2465388" y="352425"/>
            <a:ext cx="4192587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b="1"/>
              <a:t>Query Optimization</a:t>
            </a:r>
          </a:p>
        </p:txBody>
      </p:sp>
      <p:sp>
        <p:nvSpPr>
          <p:cNvPr id="29699" name="TextBox 1"/>
          <p:cNvSpPr txBox="1">
            <a:spLocks noChangeArrowheads="1"/>
          </p:cNvSpPr>
          <p:nvPr/>
        </p:nvSpPr>
        <p:spPr bwMode="auto">
          <a:xfrm>
            <a:off x="0" y="1196975"/>
            <a:ext cx="1751013" cy="2246313"/>
          </a:xfrm>
          <a:prstGeom prst="rect">
            <a:avLst/>
          </a:prstGeom>
          <a:solidFill>
            <a:srgbClr val="FFC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000">
                <a:solidFill>
                  <a:srgbClr val="00B050"/>
                </a:solidFill>
                <a:ea typeface="宋体" panose="02010600030101010101" pitchFamily="2" charset="-122"/>
              </a:rPr>
              <a:t>Prepare a collection C of efficient algorithms for operations in relational algebra;</a:t>
            </a:r>
          </a:p>
        </p:txBody>
      </p:sp>
      <p:sp>
        <p:nvSpPr>
          <p:cNvPr id="29700" name="TextBox 3"/>
          <p:cNvSpPr txBox="1">
            <a:spLocks noChangeArrowheads="1"/>
          </p:cNvSpPr>
          <p:nvPr/>
        </p:nvSpPr>
        <p:spPr bwMode="auto">
          <a:xfrm>
            <a:off x="2770188" y="1014413"/>
            <a:ext cx="2497137" cy="306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An input database program P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605213" y="1576388"/>
            <a:ext cx="889000" cy="400050"/>
          </a:xfrm>
          <a:prstGeom prst="rect">
            <a:avLst/>
          </a:prstGeom>
          <a:solidFill>
            <a:srgbClr val="92D050"/>
          </a:solidFill>
          <a:ln>
            <a:solidFill>
              <a:schemeClr val="tx2">
                <a:lumMod val="95000"/>
                <a:lumOff val="5000"/>
              </a:schemeClr>
            </a:solidFill>
          </a:ln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altLang="zh-CN" sz="2000" dirty="0">
                <a:ea typeface="宋体" pitchFamily="2" charset="-122"/>
              </a:rPr>
              <a:t>parser</a:t>
            </a:r>
          </a:p>
        </p:txBody>
      </p:sp>
      <p:sp>
        <p:nvSpPr>
          <p:cNvPr id="29702" name="TextBox 5"/>
          <p:cNvSpPr txBox="1">
            <a:spLocks noChangeArrowheads="1"/>
          </p:cNvSpPr>
          <p:nvPr/>
        </p:nvSpPr>
        <p:spPr bwMode="auto">
          <a:xfrm>
            <a:off x="2630488" y="3109913"/>
            <a:ext cx="2909887" cy="400050"/>
          </a:xfrm>
          <a:prstGeom prst="rect">
            <a:avLst/>
          </a:prstGeom>
          <a:solidFill>
            <a:srgbClr val="92D05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2000">
                <a:ea typeface="宋体" panose="02010600030101010101" pitchFamily="2" charset="-122"/>
              </a:rPr>
              <a:t>parse tree-lqp convertor</a:t>
            </a:r>
          </a:p>
        </p:txBody>
      </p:sp>
      <p:sp>
        <p:nvSpPr>
          <p:cNvPr id="29703" name="TextBox 8"/>
          <p:cNvSpPr txBox="1">
            <a:spLocks noChangeArrowheads="1"/>
          </p:cNvSpPr>
          <p:nvPr/>
        </p:nvSpPr>
        <p:spPr bwMode="auto">
          <a:xfrm>
            <a:off x="2962275" y="5127625"/>
            <a:ext cx="2262188" cy="400050"/>
          </a:xfrm>
          <a:prstGeom prst="rect">
            <a:avLst/>
          </a:prstGeom>
          <a:solidFill>
            <a:srgbClr val="92D05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2000">
                <a:ea typeface="宋体" panose="02010600030101010101" pitchFamily="2" charset="-122"/>
              </a:rPr>
              <a:t>Lqp-pqp convertor</a:t>
            </a:r>
          </a:p>
        </p:txBody>
      </p:sp>
      <p:sp>
        <p:nvSpPr>
          <p:cNvPr id="29704" name="TextBox 9"/>
          <p:cNvSpPr txBox="1">
            <a:spLocks noChangeArrowheads="1"/>
          </p:cNvSpPr>
          <p:nvPr/>
        </p:nvSpPr>
        <p:spPr bwMode="auto">
          <a:xfrm>
            <a:off x="0" y="5335588"/>
            <a:ext cx="1751013" cy="1323975"/>
          </a:xfrm>
          <a:prstGeom prst="rect">
            <a:avLst/>
          </a:prstGeom>
          <a:solidFill>
            <a:srgbClr val="FFC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000">
                <a:solidFill>
                  <a:srgbClr val="00B050"/>
                </a:solidFill>
                <a:ea typeface="宋体" panose="02010600030101010101" pitchFamily="2" charset="-122"/>
              </a:rPr>
              <a:t>take care of issues in </a:t>
            </a:r>
            <a:r>
              <a:rPr lang="en-US" altLang="zh-CN" sz="2000">
                <a:solidFill>
                  <a:srgbClr val="FF0000"/>
                </a:solidFill>
                <a:ea typeface="宋体" panose="02010600030101010101" pitchFamily="2" charset="-122"/>
              </a:rPr>
              <a:t>optimization</a:t>
            </a:r>
            <a:r>
              <a:rPr lang="en-US" altLang="zh-CN" sz="2000">
                <a:solidFill>
                  <a:srgbClr val="00B050"/>
                </a:solidFill>
                <a:ea typeface="宋体" panose="02010600030101010101" pitchFamily="2" charset="-122"/>
              </a:rPr>
              <a:t> and security.</a:t>
            </a:r>
          </a:p>
        </p:txBody>
      </p:sp>
      <p:sp>
        <p:nvSpPr>
          <p:cNvPr id="29705" name="Down Arrow 13"/>
          <p:cNvSpPr>
            <a:spLocks noChangeArrowheads="1"/>
          </p:cNvSpPr>
          <p:nvPr/>
        </p:nvSpPr>
        <p:spPr bwMode="auto">
          <a:xfrm>
            <a:off x="3948113" y="1281113"/>
            <a:ext cx="233362" cy="261937"/>
          </a:xfrm>
          <a:prstGeom prst="downArrow">
            <a:avLst>
              <a:gd name="adj1" fmla="val 50000"/>
              <a:gd name="adj2" fmla="val 49902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29706" name="Down Arrow 18"/>
          <p:cNvSpPr>
            <a:spLocks noChangeArrowheads="1"/>
          </p:cNvSpPr>
          <p:nvPr/>
        </p:nvSpPr>
        <p:spPr bwMode="auto">
          <a:xfrm>
            <a:off x="3959225" y="5524500"/>
            <a:ext cx="233363" cy="304800"/>
          </a:xfrm>
          <a:prstGeom prst="downArrow">
            <a:avLst>
              <a:gd name="adj1" fmla="val 50000"/>
              <a:gd name="adj2" fmla="val 49850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29707" name="TextBox 21"/>
          <p:cNvSpPr txBox="1">
            <a:spLocks noChangeArrowheads="1"/>
          </p:cNvSpPr>
          <p:nvPr/>
        </p:nvSpPr>
        <p:spPr bwMode="auto">
          <a:xfrm>
            <a:off x="3033713" y="6381750"/>
            <a:ext cx="2170112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Machine executable code</a:t>
            </a:r>
          </a:p>
        </p:txBody>
      </p:sp>
      <p:sp>
        <p:nvSpPr>
          <p:cNvPr id="29708" name="TextBox 24"/>
          <p:cNvSpPr txBox="1">
            <a:spLocks noChangeArrowheads="1"/>
          </p:cNvSpPr>
          <p:nvPr/>
        </p:nvSpPr>
        <p:spPr bwMode="auto">
          <a:xfrm>
            <a:off x="2319338" y="5457825"/>
            <a:ext cx="17081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physical query plan</a:t>
            </a:r>
          </a:p>
        </p:txBody>
      </p:sp>
      <p:sp>
        <p:nvSpPr>
          <p:cNvPr id="29709" name="Down Arrow 16"/>
          <p:cNvSpPr>
            <a:spLocks noChangeArrowheads="1"/>
          </p:cNvSpPr>
          <p:nvPr/>
        </p:nvSpPr>
        <p:spPr bwMode="auto">
          <a:xfrm>
            <a:off x="3948113" y="2000250"/>
            <a:ext cx="242887" cy="381000"/>
          </a:xfrm>
          <a:prstGeom prst="downArrow">
            <a:avLst>
              <a:gd name="adj1" fmla="val 50000"/>
              <a:gd name="adj2" fmla="val 49862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29710" name="TextBox 22"/>
          <p:cNvSpPr txBox="1">
            <a:spLocks noChangeArrowheads="1"/>
          </p:cNvSpPr>
          <p:nvPr/>
        </p:nvSpPr>
        <p:spPr bwMode="auto">
          <a:xfrm>
            <a:off x="3051175" y="1989138"/>
            <a:ext cx="984250" cy="306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parse tree</a:t>
            </a:r>
          </a:p>
        </p:txBody>
      </p:sp>
      <p:sp>
        <p:nvSpPr>
          <p:cNvPr id="150" name="TextBox 149"/>
          <p:cNvSpPr txBox="1"/>
          <p:nvPr/>
        </p:nvSpPr>
        <p:spPr>
          <a:xfrm>
            <a:off x="3348038" y="2376488"/>
            <a:ext cx="1436687" cy="338137"/>
          </a:xfrm>
          <a:prstGeom prst="rect">
            <a:avLst/>
          </a:prstGeom>
          <a:solidFill>
            <a:srgbClr val="FFFF00"/>
          </a:solidFill>
          <a:ln>
            <a:solidFill>
              <a:schemeClr val="tx2">
                <a:lumMod val="95000"/>
                <a:lumOff val="5000"/>
              </a:schemeClr>
            </a:solidFill>
          </a:ln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zh-CN" sz="1600" dirty="0">
                <a:ea typeface="宋体" pitchFamily="2" charset="-122"/>
              </a:rPr>
              <a:t>preprocessing</a:t>
            </a:r>
          </a:p>
        </p:txBody>
      </p:sp>
      <p:sp>
        <p:nvSpPr>
          <p:cNvPr id="29712" name="Down Arrow 16"/>
          <p:cNvSpPr>
            <a:spLocks noChangeArrowheads="1"/>
          </p:cNvSpPr>
          <p:nvPr/>
        </p:nvSpPr>
        <p:spPr bwMode="auto">
          <a:xfrm>
            <a:off x="3948113" y="2705100"/>
            <a:ext cx="242887" cy="409575"/>
          </a:xfrm>
          <a:prstGeom prst="downArrow">
            <a:avLst>
              <a:gd name="adj1" fmla="val 50000"/>
              <a:gd name="adj2" fmla="val 49862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29713" name="TextBox 22"/>
          <p:cNvSpPr txBox="1">
            <a:spLocks noChangeArrowheads="1"/>
          </p:cNvSpPr>
          <p:nvPr/>
        </p:nvSpPr>
        <p:spPr bwMode="auto">
          <a:xfrm>
            <a:off x="3051175" y="2703513"/>
            <a:ext cx="984250" cy="306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parse tree</a:t>
            </a:r>
          </a:p>
        </p:txBody>
      </p:sp>
      <p:sp>
        <p:nvSpPr>
          <p:cNvPr id="29714" name="Flowchart: Process 155"/>
          <p:cNvSpPr>
            <a:spLocks noChangeArrowheads="1"/>
          </p:cNvSpPr>
          <p:nvPr/>
        </p:nvSpPr>
        <p:spPr bwMode="auto">
          <a:xfrm>
            <a:off x="5476875" y="1847850"/>
            <a:ext cx="1609725" cy="612775"/>
          </a:xfrm>
          <a:prstGeom prst="flowChartProcess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C000"/>
                </a:solidFill>
              </a:rPr>
              <a:t>View processing,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C000"/>
                </a:solidFill>
              </a:rPr>
              <a:t>Semantic checking</a:t>
            </a:r>
          </a:p>
        </p:txBody>
      </p:sp>
      <p:cxnSp>
        <p:nvCxnSpPr>
          <p:cNvPr id="29715" name="Straight Arrow Connector 156"/>
          <p:cNvCxnSpPr>
            <a:cxnSpLocks noChangeShapeType="1"/>
            <a:stCxn id="29714" idx="1"/>
          </p:cNvCxnSpPr>
          <p:nvPr/>
        </p:nvCxnSpPr>
        <p:spPr bwMode="auto">
          <a:xfrm rot="10800000" flipV="1">
            <a:off x="4953000" y="2154238"/>
            <a:ext cx="523875" cy="179387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9716" name="Down Arrow 17"/>
          <p:cNvSpPr>
            <a:spLocks noChangeArrowheads="1"/>
          </p:cNvSpPr>
          <p:nvPr/>
        </p:nvSpPr>
        <p:spPr bwMode="auto">
          <a:xfrm>
            <a:off x="3957638" y="3519488"/>
            <a:ext cx="252412" cy="280987"/>
          </a:xfrm>
          <a:prstGeom prst="downArrow">
            <a:avLst>
              <a:gd name="adj1" fmla="val 50000"/>
              <a:gd name="adj2" fmla="val 49888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29717" name="TextBox 23"/>
          <p:cNvSpPr txBox="1">
            <a:spLocks noChangeArrowheads="1"/>
          </p:cNvSpPr>
          <p:nvPr/>
        </p:nvSpPr>
        <p:spPr bwMode="auto">
          <a:xfrm>
            <a:off x="4229100" y="3492500"/>
            <a:ext cx="144303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logic query plan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2919413" y="3805238"/>
            <a:ext cx="2338387" cy="307975"/>
          </a:xfrm>
          <a:prstGeom prst="rect">
            <a:avLst/>
          </a:prstGeom>
          <a:solidFill>
            <a:srgbClr val="FFFF00"/>
          </a:solidFill>
          <a:ln>
            <a:solidFill>
              <a:schemeClr val="tx2">
                <a:lumMod val="95000"/>
                <a:lumOff val="5000"/>
              </a:schemeClr>
            </a:solidFill>
          </a:ln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en-US" altLang="zh-CN" sz="1400" dirty="0">
                <a:ea typeface="宋体" pitchFamily="2" charset="-122"/>
              </a:rPr>
              <a:t>apply logic laws</a:t>
            </a:r>
          </a:p>
        </p:txBody>
      </p:sp>
      <p:sp>
        <p:nvSpPr>
          <p:cNvPr id="29719" name="TextBox 23"/>
          <p:cNvSpPr txBox="1">
            <a:spLocks noChangeArrowheads="1"/>
          </p:cNvSpPr>
          <p:nvPr/>
        </p:nvSpPr>
        <p:spPr bwMode="auto">
          <a:xfrm>
            <a:off x="4248150" y="4067175"/>
            <a:ext cx="144303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logic query plan</a:t>
            </a:r>
          </a:p>
        </p:txBody>
      </p:sp>
      <p:sp>
        <p:nvSpPr>
          <p:cNvPr id="29720" name="TextBox 23"/>
          <p:cNvSpPr txBox="1">
            <a:spLocks noChangeArrowheads="1"/>
          </p:cNvSpPr>
          <p:nvPr/>
        </p:nvSpPr>
        <p:spPr bwMode="auto">
          <a:xfrm>
            <a:off x="4257675" y="4752975"/>
            <a:ext cx="144303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logic query plan</a:t>
            </a:r>
          </a:p>
        </p:txBody>
      </p:sp>
      <p:sp>
        <p:nvSpPr>
          <p:cNvPr id="29721" name="Down Arrow 17"/>
          <p:cNvSpPr>
            <a:spLocks noChangeArrowheads="1"/>
          </p:cNvSpPr>
          <p:nvPr/>
        </p:nvSpPr>
        <p:spPr bwMode="auto">
          <a:xfrm>
            <a:off x="3967163" y="4110038"/>
            <a:ext cx="252412" cy="366712"/>
          </a:xfrm>
          <a:prstGeom prst="downArrow">
            <a:avLst>
              <a:gd name="adj1" fmla="val 50000"/>
              <a:gd name="adj2" fmla="val 49887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28" name="TextBox 27"/>
          <p:cNvSpPr txBox="1"/>
          <p:nvPr/>
        </p:nvSpPr>
        <p:spPr>
          <a:xfrm>
            <a:off x="2795588" y="4462463"/>
            <a:ext cx="2595562" cy="307975"/>
          </a:xfrm>
          <a:prstGeom prst="rect">
            <a:avLst/>
          </a:prstGeom>
          <a:solidFill>
            <a:srgbClr val="FF0000"/>
          </a:solidFill>
          <a:ln>
            <a:solidFill>
              <a:schemeClr val="tx2">
                <a:lumMod val="95000"/>
                <a:lumOff val="5000"/>
              </a:schemeClr>
            </a:solidFill>
          </a:ln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zh-CN" sz="1400" dirty="0">
                <a:ea typeface="宋体" pitchFamily="2" charset="-122"/>
              </a:rPr>
              <a:t>Optimization via logic and size</a:t>
            </a:r>
          </a:p>
        </p:txBody>
      </p:sp>
      <p:sp>
        <p:nvSpPr>
          <p:cNvPr id="29723" name="Down Arrow 17"/>
          <p:cNvSpPr>
            <a:spLocks noChangeArrowheads="1"/>
          </p:cNvSpPr>
          <p:nvPr/>
        </p:nvSpPr>
        <p:spPr bwMode="auto">
          <a:xfrm>
            <a:off x="3986213" y="4767263"/>
            <a:ext cx="252412" cy="366712"/>
          </a:xfrm>
          <a:prstGeom prst="downArrow">
            <a:avLst>
              <a:gd name="adj1" fmla="val 50000"/>
              <a:gd name="adj2" fmla="val 49887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30" name="TextBox 29"/>
          <p:cNvSpPr txBox="1"/>
          <p:nvPr/>
        </p:nvSpPr>
        <p:spPr>
          <a:xfrm>
            <a:off x="2538413" y="5843588"/>
            <a:ext cx="3081337" cy="307975"/>
          </a:xfrm>
          <a:prstGeom prst="rect">
            <a:avLst/>
          </a:prstGeom>
          <a:solidFill>
            <a:srgbClr val="FFFF00"/>
          </a:solidFill>
          <a:ln>
            <a:solidFill>
              <a:schemeClr val="tx2">
                <a:lumMod val="95000"/>
                <a:lumOff val="5000"/>
              </a:schemeClr>
            </a:solidFill>
          </a:ln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zh-CN" sz="1400" dirty="0">
                <a:ea typeface="宋体" pitchFamily="2" charset="-122"/>
              </a:rPr>
              <a:t>Optimization via algorithms and cost</a:t>
            </a:r>
          </a:p>
        </p:txBody>
      </p:sp>
      <p:sp>
        <p:nvSpPr>
          <p:cNvPr id="29725" name="Down Arrow 18"/>
          <p:cNvSpPr>
            <a:spLocks noChangeArrowheads="1"/>
          </p:cNvSpPr>
          <p:nvPr/>
        </p:nvSpPr>
        <p:spPr bwMode="auto">
          <a:xfrm>
            <a:off x="3959225" y="6153150"/>
            <a:ext cx="233363" cy="304800"/>
          </a:xfrm>
          <a:prstGeom prst="downArrow">
            <a:avLst>
              <a:gd name="adj1" fmla="val 50000"/>
              <a:gd name="adj2" fmla="val 49850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cxnSp>
        <p:nvCxnSpPr>
          <p:cNvPr id="29726" name="Straight Arrow Connector 31"/>
          <p:cNvCxnSpPr>
            <a:cxnSpLocks noChangeShapeType="1"/>
          </p:cNvCxnSpPr>
          <p:nvPr/>
        </p:nvCxnSpPr>
        <p:spPr bwMode="auto">
          <a:xfrm rot="10800000" flipV="1">
            <a:off x="5467350" y="3821113"/>
            <a:ext cx="723900" cy="93662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9727" name="Flowchart: Process 32"/>
          <p:cNvSpPr>
            <a:spLocks noChangeArrowheads="1"/>
          </p:cNvSpPr>
          <p:nvPr/>
        </p:nvSpPr>
        <p:spPr bwMode="auto">
          <a:xfrm>
            <a:off x="6172200" y="3457575"/>
            <a:ext cx="1609725" cy="612775"/>
          </a:xfrm>
          <a:prstGeom prst="flowChartProcess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C000"/>
                </a:solidFill>
              </a:rPr>
              <a:t>push selections,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C000"/>
                </a:solidFill>
              </a:rPr>
              <a:t>group joins</a:t>
            </a:r>
          </a:p>
        </p:txBody>
      </p:sp>
      <p:sp>
        <p:nvSpPr>
          <p:cNvPr id="29728" name="Flowchart: Process 33"/>
          <p:cNvSpPr>
            <a:spLocks noChangeArrowheads="1"/>
          </p:cNvSpPr>
          <p:nvPr/>
        </p:nvSpPr>
        <p:spPr bwMode="auto">
          <a:xfrm>
            <a:off x="6210300" y="4333875"/>
            <a:ext cx="1771650" cy="612775"/>
          </a:xfrm>
          <a:prstGeom prst="flowChartProcess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</a:rPr>
              <a:t>reduce the size of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</a:rPr>
              <a:t>intermediate results</a:t>
            </a:r>
          </a:p>
        </p:txBody>
      </p:sp>
      <p:cxnSp>
        <p:nvCxnSpPr>
          <p:cNvPr id="29729" name="Straight Arrow Connector 34"/>
          <p:cNvCxnSpPr>
            <a:cxnSpLocks noChangeShapeType="1"/>
          </p:cNvCxnSpPr>
          <p:nvPr/>
        </p:nvCxnSpPr>
        <p:spPr bwMode="auto">
          <a:xfrm rot="10800000" flipV="1">
            <a:off x="5581650" y="4649788"/>
            <a:ext cx="657225" cy="17462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9730" name="Straight Arrow Connector 36"/>
          <p:cNvCxnSpPr>
            <a:cxnSpLocks noChangeShapeType="1"/>
          </p:cNvCxnSpPr>
          <p:nvPr/>
        </p:nvCxnSpPr>
        <p:spPr bwMode="auto">
          <a:xfrm rot="10800000">
            <a:off x="5734050" y="6038850"/>
            <a:ext cx="638175" cy="20638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9731" name="Flowchart: Process 37"/>
          <p:cNvSpPr>
            <a:spLocks noChangeArrowheads="1"/>
          </p:cNvSpPr>
          <p:nvPr/>
        </p:nvSpPr>
        <p:spPr bwMode="auto">
          <a:xfrm>
            <a:off x="6334125" y="5734050"/>
            <a:ext cx="1876425" cy="612775"/>
          </a:xfrm>
          <a:prstGeom prst="flowChartProcess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C000"/>
                </a:solidFill>
              </a:rPr>
              <a:t>choices of algorithms,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C000"/>
                </a:solidFill>
              </a:rPr>
              <a:t>data structures, and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C000"/>
                </a:solidFill>
              </a:rPr>
              <a:t>computational modes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itle 1"/>
          <p:cNvSpPr>
            <a:spLocks noGrp="1"/>
          </p:cNvSpPr>
          <p:nvPr>
            <p:ph type="title"/>
          </p:nvPr>
        </p:nvSpPr>
        <p:spPr>
          <a:xfrm>
            <a:off x="685800" y="238125"/>
            <a:ext cx="7772400" cy="520700"/>
          </a:xfrm>
        </p:spPr>
        <p:txBody>
          <a:bodyPr/>
          <a:lstStyle/>
          <a:p>
            <a:r>
              <a:rPr lang="en-US" altLang="en-US" sz="3200" b="1"/>
              <a:t>Improving logic plan via relation size</a:t>
            </a:r>
            <a:endParaRPr lang="en-US" altLang="en-US" sz="320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2288" y="1112838"/>
            <a:ext cx="8259762" cy="5313362"/>
          </a:xfrm>
          <a:ln w="12700">
            <a:solidFill>
              <a:schemeClr val="accent1"/>
            </a:solidFill>
          </a:ln>
        </p:spPr>
        <p:txBody>
          <a:bodyPr/>
          <a:lstStyle/>
          <a:p>
            <a:pPr marL="0" indent="0">
              <a:buFontTx/>
              <a:buNone/>
              <a:defRPr/>
            </a:pPr>
            <a:r>
              <a:rPr lang="en-US" sz="2800" dirty="0"/>
              <a:t>Major Steps: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en-US" sz="2800" dirty="0"/>
              <a:t>Collect size parameters for stored relations:</a:t>
            </a:r>
            <a:r>
              <a:rPr lang="en-US" sz="2800" dirty="0">
                <a:ea typeface="SimSun" panose="02010600030101010101" pitchFamily="2" charset="-122"/>
              </a:rPr>
              <a:t> T(R), B(R), V(R,A) </a:t>
            </a:r>
            <a:r>
              <a:rPr lang="en-US" sz="1800" dirty="0">
                <a:ea typeface="SimSun" panose="02010600030101010101" pitchFamily="2" charset="-122"/>
              </a:rPr>
              <a:t>(the # of different values on attribute A)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en-US" sz="2800" dirty="0">
                <a:solidFill>
                  <a:srgbClr val="FF0000"/>
                </a:solidFill>
                <a:ea typeface="SimSun" panose="02010600030101010101" pitchFamily="2" charset="-122"/>
              </a:rPr>
              <a:t>Set up estimation rules for size parameters on relational algebraic operators;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en-US" sz="2800" dirty="0">
                <a:ea typeface="SimSun" panose="02010600030101010101" pitchFamily="2" charset="-122"/>
              </a:rPr>
              <a:t>Using logic laws to convert a logic query into the one that minimizes the (estimated) sizes of intermediate relations. </a:t>
            </a:r>
          </a:p>
        </p:txBody>
      </p:sp>
      <p:grpSp>
        <p:nvGrpSpPr>
          <p:cNvPr id="38916" name="Group 9"/>
          <p:cNvGrpSpPr>
            <a:grpSpLocks/>
          </p:cNvGrpSpPr>
          <p:nvPr/>
        </p:nvGrpSpPr>
        <p:grpSpPr bwMode="auto">
          <a:xfrm>
            <a:off x="3379788" y="4811713"/>
            <a:ext cx="4210050" cy="1258887"/>
            <a:chOff x="2352675" y="2759075"/>
            <a:chExt cx="4210050" cy="1258888"/>
          </a:xfrm>
        </p:grpSpPr>
        <p:grpSp>
          <p:nvGrpSpPr>
            <p:cNvPr id="38928" name="Group 40"/>
            <p:cNvGrpSpPr>
              <a:grpSpLocks/>
            </p:cNvGrpSpPr>
            <p:nvPr/>
          </p:nvGrpSpPr>
          <p:grpSpPr bwMode="auto">
            <a:xfrm>
              <a:off x="2352675" y="2759075"/>
              <a:ext cx="1165225" cy="1189038"/>
              <a:chOff x="1828064" y="2684548"/>
              <a:chExt cx="1165300" cy="1188177"/>
            </a:xfrm>
          </p:grpSpPr>
          <p:sp>
            <p:nvSpPr>
              <p:cNvPr id="38939" name="Rectangle 14"/>
              <p:cNvSpPr>
                <a:spLocks noChangeArrowheads="1"/>
              </p:cNvSpPr>
              <p:nvPr/>
            </p:nvSpPr>
            <p:spPr bwMode="auto">
              <a:xfrm>
                <a:off x="1828064" y="3629630"/>
                <a:ext cx="302661" cy="2286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600">
                    <a:solidFill>
                      <a:srgbClr val="00B050"/>
                    </a:solidFill>
                  </a:rPr>
                  <a:t>R</a:t>
                </a:r>
              </a:p>
            </p:txBody>
          </p:sp>
          <p:sp>
            <p:nvSpPr>
              <p:cNvPr id="38940" name="Rectangle 15"/>
              <p:cNvSpPr>
                <a:spLocks noChangeArrowheads="1"/>
              </p:cNvSpPr>
              <p:nvPr/>
            </p:nvSpPr>
            <p:spPr bwMode="auto">
              <a:xfrm>
                <a:off x="2720155" y="3647093"/>
                <a:ext cx="273209" cy="22563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600">
                    <a:solidFill>
                      <a:srgbClr val="00B050"/>
                    </a:solidFill>
                  </a:rPr>
                  <a:t>S</a:t>
                </a:r>
              </a:p>
            </p:txBody>
          </p:sp>
          <p:sp>
            <p:nvSpPr>
              <p:cNvPr id="38941" name="TextBox 179"/>
              <p:cNvSpPr txBox="1">
                <a:spLocks noChangeArrowheads="1"/>
              </p:cNvSpPr>
              <p:nvPr/>
            </p:nvSpPr>
            <p:spPr bwMode="auto">
              <a:xfrm>
                <a:off x="2273200" y="2684548"/>
                <a:ext cx="304892" cy="4001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l-GR" altLang="en-US" sz="2000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δ</a:t>
                </a:r>
                <a:endParaRPr lang="en-US" altLang="en-US" sz="2000" b="1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38942" name="Straight Connector 20"/>
              <p:cNvCxnSpPr>
                <a:cxnSpLocks noChangeShapeType="1"/>
              </p:cNvCxnSpPr>
              <p:nvPr/>
            </p:nvCxnSpPr>
            <p:spPr bwMode="auto">
              <a:xfrm>
                <a:off x="2542960" y="3489966"/>
                <a:ext cx="270670" cy="157127"/>
              </a:xfrm>
              <a:prstGeom prst="line">
                <a:avLst/>
              </a:prstGeom>
              <a:noFill/>
              <a:ln w="19050" algn="ctr">
                <a:solidFill>
                  <a:srgbClr val="1A9655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38943" name="Straight Connector 21"/>
              <p:cNvCxnSpPr>
                <a:cxnSpLocks noChangeShapeType="1"/>
              </p:cNvCxnSpPr>
              <p:nvPr/>
            </p:nvCxnSpPr>
            <p:spPr bwMode="auto">
              <a:xfrm flipH="1">
                <a:off x="2070340" y="3464530"/>
                <a:ext cx="234751" cy="165100"/>
              </a:xfrm>
              <a:prstGeom prst="line">
                <a:avLst/>
              </a:prstGeom>
              <a:noFill/>
              <a:ln w="19050" algn="ctr">
                <a:solidFill>
                  <a:srgbClr val="1A9655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38944" name="Straight Connector 23"/>
              <p:cNvCxnSpPr>
                <a:cxnSpLocks noChangeShapeType="1"/>
              </p:cNvCxnSpPr>
              <p:nvPr/>
            </p:nvCxnSpPr>
            <p:spPr bwMode="auto">
              <a:xfrm rot="5400000">
                <a:off x="2307710" y="3164906"/>
                <a:ext cx="238125" cy="5"/>
              </a:xfrm>
              <a:prstGeom prst="line">
                <a:avLst/>
              </a:prstGeom>
              <a:noFill/>
              <a:ln w="19050" algn="ctr">
                <a:solidFill>
                  <a:srgbClr val="00B05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38945" name="AutoShape 4"/>
              <p:cNvSpPr>
                <a:spLocks noChangeArrowheads="1"/>
              </p:cNvSpPr>
              <p:nvPr/>
            </p:nvSpPr>
            <p:spPr bwMode="auto">
              <a:xfrm rot="-5400000">
                <a:off x="2354532" y="3277322"/>
                <a:ext cx="142228" cy="195039"/>
              </a:xfrm>
              <a:prstGeom prst="flowChartCollate">
                <a:avLst/>
              </a:prstGeom>
              <a:solidFill>
                <a:schemeClr val="bg1"/>
              </a:solidFill>
              <a:ln w="19050">
                <a:solidFill>
                  <a:srgbClr val="FF0000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600"/>
                  <a:t> </a:t>
                </a:r>
              </a:p>
            </p:txBody>
          </p:sp>
        </p:grpSp>
        <p:sp>
          <p:nvSpPr>
            <p:cNvPr id="38929" name="Rectangle 42"/>
            <p:cNvSpPr>
              <a:spLocks noChangeArrowheads="1"/>
            </p:cNvSpPr>
            <p:nvPr/>
          </p:nvSpPr>
          <p:spPr bwMode="auto">
            <a:xfrm>
              <a:off x="5432425" y="3789363"/>
              <a:ext cx="301625" cy="228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>
                  <a:solidFill>
                    <a:srgbClr val="00B050"/>
                  </a:solidFill>
                </a:rPr>
                <a:t>R</a:t>
              </a:r>
            </a:p>
          </p:txBody>
        </p:sp>
        <p:sp>
          <p:nvSpPr>
            <p:cNvPr id="38930" name="Rectangle 43"/>
            <p:cNvSpPr>
              <a:spLocks noChangeArrowheads="1"/>
            </p:cNvSpPr>
            <p:nvPr/>
          </p:nvSpPr>
          <p:spPr bwMode="auto">
            <a:xfrm>
              <a:off x="6289675" y="3789363"/>
              <a:ext cx="273050" cy="22542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>
                  <a:solidFill>
                    <a:srgbClr val="00B050"/>
                  </a:solidFill>
                </a:rPr>
                <a:t>S</a:t>
              </a:r>
            </a:p>
          </p:txBody>
        </p:sp>
        <p:sp>
          <p:nvSpPr>
            <p:cNvPr id="38931" name="TextBox 179"/>
            <p:cNvSpPr txBox="1">
              <a:spLocks noChangeArrowheads="1"/>
            </p:cNvSpPr>
            <p:nvPr/>
          </p:nvSpPr>
          <p:spPr bwMode="auto">
            <a:xfrm>
              <a:off x="5451475" y="3140075"/>
              <a:ext cx="304800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l-GR" altLang="en-US" sz="20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δ</a:t>
              </a:r>
              <a:endParaRPr lang="en-US" altLang="en-US" sz="20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cxnSp>
          <p:nvCxnSpPr>
            <p:cNvPr id="38932" name="Straight Connector 45"/>
            <p:cNvCxnSpPr>
              <a:cxnSpLocks noChangeShapeType="1"/>
            </p:cNvCxnSpPr>
            <p:nvPr/>
          </p:nvCxnSpPr>
          <p:spPr bwMode="auto">
            <a:xfrm>
              <a:off x="6126163" y="3038475"/>
              <a:ext cx="269875" cy="157163"/>
            </a:xfrm>
            <a:prstGeom prst="line">
              <a:avLst/>
            </a:prstGeom>
            <a:noFill/>
            <a:ln w="19050" algn="ctr">
              <a:solidFill>
                <a:srgbClr val="1A9655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8933" name="Straight Connector 46"/>
            <p:cNvCxnSpPr>
              <a:cxnSpLocks noChangeShapeType="1"/>
            </p:cNvCxnSpPr>
            <p:nvPr/>
          </p:nvCxnSpPr>
          <p:spPr bwMode="auto">
            <a:xfrm flipH="1">
              <a:off x="5653088" y="3013075"/>
              <a:ext cx="234950" cy="165100"/>
            </a:xfrm>
            <a:prstGeom prst="line">
              <a:avLst/>
            </a:prstGeom>
            <a:noFill/>
            <a:ln w="19050" algn="ctr">
              <a:solidFill>
                <a:srgbClr val="1A9655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8934" name="Straight Connector 47"/>
            <p:cNvCxnSpPr>
              <a:cxnSpLocks noChangeShapeType="1"/>
            </p:cNvCxnSpPr>
            <p:nvPr/>
          </p:nvCxnSpPr>
          <p:spPr bwMode="auto">
            <a:xfrm rot="5400000">
              <a:off x="5468937" y="3605213"/>
              <a:ext cx="238125" cy="0"/>
            </a:xfrm>
            <a:prstGeom prst="line">
              <a:avLst/>
            </a:prstGeom>
            <a:noFill/>
            <a:ln w="19050" algn="ctr">
              <a:solidFill>
                <a:srgbClr val="00B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38935" name="AutoShape 4"/>
            <p:cNvSpPr>
              <a:spLocks noChangeArrowheads="1"/>
            </p:cNvSpPr>
            <p:nvPr/>
          </p:nvSpPr>
          <p:spPr bwMode="auto">
            <a:xfrm rot="-5400000">
              <a:off x="5937250" y="2827338"/>
              <a:ext cx="142875" cy="193675"/>
            </a:xfrm>
            <a:prstGeom prst="flowChartCollate">
              <a:avLst/>
            </a:prstGeom>
            <a:solidFill>
              <a:schemeClr val="bg1"/>
            </a:solidFill>
            <a:ln w="19050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38936" name="TextBox 179"/>
            <p:cNvSpPr txBox="1">
              <a:spLocks noChangeArrowheads="1"/>
            </p:cNvSpPr>
            <p:nvPr/>
          </p:nvSpPr>
          <p:spPr bwMode="auto">
            <a:xfrm>
              <a:off x="6257925" y="3152775"/>
              <a:ext cx="304800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l-GR" altLang="en-US" sz="20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δ</a:t>
              </a:r>
              <a:endParaRPr lang="en-US" altLang="en-US" sz="20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cxnSp>
          <p:nvCxnSpPr>
            <p:cNvPr id="38937" name="Straight Connector 50"/>
            <p:cNvCxnSpPr>
              <a:cxnSpLocks noChangeShapeType="1"/>
            </p:cNvCxnSpPr>
            <p:nvPr/>
          </p:nvCxnSpPr>
          <p:spPr bwMode="auto">
            <a:xfrm rot="5400000">
              <a:off x="6311900" y="3605213"/>
              <a:ext cx="238125" cy="0"/>
            </a:xfrm>
            <a:prstGeom prst="line">
              <a:avLst/>
            </a:prstGeom>
            <a:noFill/>
            <a:ln w="19050" algn="ctr">
              <a:solidFill>
                <a:srgbClr val="00B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38938" name="Left-Right Arrow 51"/>
            <p:cNvSpPr>
              <a:spLocks noChangeArrowheads="1"/>
            </p:cNvSpPr>
            <p:nvPr/>
          </p:nvSpPr>
          <p:spPr bwMode="auto">
            <a:xfrm>
              <a:off x="3889375" y="3249613"/>
              <a:ext cx="1087438" cy="344487"/>
            </a:xfrm>
            <a:prstGeom prst="leftRightArrow">
              <a:avLst>
                <a:gd name="adj1" fmla="val 50000"/>
                <a:gd name="adj2" fmla="val 49952"/>
              </a:avLst>
            </a:prstGeom>
            <a:solidFill>
              <a:schemeClr val="bg1"/>
            </a:solidFill>
            <a:ln w="9525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</p:grpSp>
      <p:sp>
        <p:nvSpPr>
          <p:cNvPr id="38917" name="TextBox 1"/>
          <p:cNvSpPr txBox="1">
            <a:spLocks noChangeArrowheads="1"/>
          </p:cNvSpPr>
          <p:nvPr/>
        </p:nvSpPr>
        <p:spPr bwMode="auto">
          <a:xfrm>
            <a:off x="3271838" y="5986463"/>
            <a:ext cx="517525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200"/>
              <a:t>5000</a:t>
            </a:r>
          </a:p>
        </p:txBody>
      </p:sp>
      <p:sp>
        <p:nvSpPr>
          <p:cNvPr id="38918" name="TextBox 29"/>
          <p:cNvSpPr txBox="1">
            <a:spLocks noChangeArrowheads="1"/>
          </p:cNvSpPr>
          <p:nvPr/>
        </p:nvSpPr>
        <p:spPr bwMode="auto">
          <a:xfrm>
            <a:off x="6350000" y="6043613"/>
            <a:ext cx="51911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200"/>
              <a:t>5000</a:t>
            </a:r>
          </a:p>
        </p:txBody>
      </p:sp>
      <p:sp>
        <p:nvSpPr>
          <p:cNvPr id="38919" name="TextBox 30"/>
          <p:cNvSpPr txBox="1">
            <a:spLocks noChangeArrowheads="1"/>
          </p:cNvSpPr>
          <p:nvPr/>
        </p:nvSpPr>
        <p:spPr bwMode="auto">
          <a:xfrm>
            <a:off x="4178300" y="5962650"/>
            <a:ext cx="51752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200"/>
              <a:t>2000</a:t>
            </a:r>
          </a:p>
        </p:txBody>
      </p:sp>
      <p:sp>
        <p:nvSpPr>
          <p:cNvPr id="38920" name="TextBox 31"/>
          <p:cNvSpPr txBox="1">
            <a:spLocks noChangeArrowheads="1"/>
          </p:cNvSpPr>
          <p:nvPr/>
        </p:nvSpPr>
        <p:spPr bwMode="auto">
          <a:xfrm>
            <a:off x="7192963" y="6043613"/>
            <a:ext cx="519112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200"/>
              <a:t>2000</a:t>
            </a:r>
          </a:p>
        </p:txBody>
      </p:sp>
      <p:sp>
        <p:nvSpPr>
          <p:cNvPr id="38921" name="TextBox 32"/>
          <p:cNvSpPr txBox="1">
            <a:spLocks noChangeArrowheads="1"/>
          </p:cNvSpPr>
          <p:nvPr/>
        </p:nvSpPr>
        <p:spPr bwMode="auto">
          <a:xfrm>
            <a:off x="3422650" y="5210175"/>
            <a:ext cx="517525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</a:rPr>
              <a:t>1500</a:t>
            </a:r>
          </a:p>
        </p:txBody>
      </p:sp>
      <p:sp>
        <p:nvSpPr>
          <p:cNvPr id="38922" name="TextBox 33"/>
          <p:cNvSpPr txBox="1">
            <a:spLocks noChangeArrowheads="1"/>
          </p:cNvSpPr>
          <p:nvPr/>
        </p:nvSpPr>
        <p:spPr bwMode="auto">
          <a:xfrm>
            <a:off x="6205538" y="5059363"/>
            <a:ext cx="433387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</a:rPr>
              <a:t>500</a:t>
            </a:r>
          </a:p>
        </p:txBody>
      </p:sp>
      <p:sp>
        <p:nvSpPr>
          <p:cNvPr id="38923" name="TextBox 34"/>
          <p:cNvSpPr txBox="1">
            <a:spLocks noChangeArrowheads="1"/>
          </p:cNvSpPr>
          <p:nvPr/>
        </p:nvSpPr>
        <p:spPr bwMode="auto">
          <a:xfrm>
            <a:off x="7416800" y="5048250"/>
            <a:ext cx="433388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</a:rPr>
              <a:t>150</a:t>
            </a:r>
          </a:p>
        </p:txBody>
      </p:sp>
      <p:sp>
        <p:nvSpPr>
          <p:cNvPr id="38924" name="Oval 3"/>
          <p:cNvSpPr>
            <a:spLocks noChangeArrowheads="1"/>
          </p:cNvSpPr>
          <p:nvPr/>
        </p:nvSpPr>
        <p:spPr bwMode="auto">
          <a:xfrm>
            <a:off x="3451225" y="5222875"/>
            <a:ext cx="455613" cy="239713"/>
          </a:xfrm>
          <a:prstGeom prst="ellips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38925" name="Oval 4"/>
          <p:cNvSpPr>
            <a:spLocks noChangeArrowheads="1"/>
          </p:cNvSpPr>
          <p:nvPr/>
        </p:nvSpPr>
        <p:spPr bwMode="auto">
          <a:xfrm>
            <a:off x="6205538" y="5065713"/>
            <a:ext cx="409575" cy="236537"/>
          </a:xfrm>
          <a:prstGeom prst="ellips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38926" name="Oval 35"/>
          <p:cNvSpPr>
            <a:spLocks noChangeArrowheads="1"/>
          </p:cNvSpPr>
          <p:nvPr/>
        </p:nvSpPr>
        <p:spPr bwMode="auto">
          <a:xfrm>
            <a:off x="7427913" y="5073650"/>
            <a:ext cx="409575" cy="236538"/>
          </a:xfrm>
          <a:prstGeom prst="ellips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38927" name="TextBox 5"/>
          <p:cNvSpPr txBox="1">
            <a:spLocks noChangeArrowheads="1"/>
          </p:cNvSpPr>
          <p:nvPr/>
        </p:nvSpPr>
        <p:spPr bwMode="auto">
          <a:xfrm>
            <a:off x="7735888" y="5375275"/>
            <a:ext cx="40957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4000">
                <a:solidFill>
                  <a:srgbClr val="00B050"/>
                </a:solidFill>
              </a:rPr>
              <a:t>√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itle 1"/>
          <p:cNvSpPr>
            <a:spLocks noGrp="1"/>
          </p:cNvSpPr>
          <p:nvPr>
            <p:ph type="title"/>
          </p:nvPr>
        </p:nvSpPr>
        <p:spPr>
          <a:xfrm>
            <a:off x="685800" y="238125"/>
            <a:ext cx="7772400" cy="520700"/>
          </a:xfrm>
        </p:spPr>
        <p:txBody>
          <a:bodyPr/>
          <a:lstStyle/>
          <a:p>
            <a:r>
              <a:rPr lang="en-US" altLang="en-US" sz="3200" b="1" dirty="0"/>
              <a:t>Estimating size parameters (</a:t>
            </a:r>
            <a:r>
              <a:rPr lang="en-US" altLang="en-US" sz="3200" b="1" dirty="0">
                <a:solidFill>
                  <a:srgbClr val="FF0000"/>
                </a:solidFill>
              </a:rPr>
              <a:t>T</a:t>
            </a:r>
            <a:r>
              <a:rPr lang="en-US" altLang="en-US" sz="3200" b="1" dirty="0"/>
              <a:t>,B,V)</a:t>
            </a:r>
            <a:endParaRPr lang="en-US" altLang="en-US" sz="3200" dirty="0"/>
          </a:p>
        </p:txBody>
      </p:sp>
      <p:sp>
        <p:nvSpPr>
          <p:cNvPr id="39939" name="Content Placeholder 2"/>
          <p:cNvSpPr>
            <a:spLocks noGrp="1"/>
          </p:cNvSpPr>
          <p:nvPr>
            <p:ph idx="1"/>
          </p:nvPr>
        </p:nvSpPr>
        <p:spPr>
          <a:xfrm>
            <a:off x="414338" y="922338"/>
            <a:ext cx="8367712" cy="5599112"/>
          </a:xfrm>
          <a:ln w="12700">
            <a:solidFill>
              <a:schemeClr val="accent1"/>
            </a:solidFill>
            <a:miter lim="800000"/>
            <a:headEnd/>
            <a:tailEnd/>
          </a:ln>
        </p:spPr>
        <p:txBody>
          <a:bodyPr/>
          <a:lstStyle/>
          <a:p>
            <a:pPr marL="0" indent="0">
              <a:buFontTx/>
              <a:buNone/>
            </a:pPr>
            <a:r>
              <a:rPr lang="en-US" altLang="en-US" sz="2800" dirty="0"/>
              <a:t> </a:t>
            </a:r>
          </a:p>
        </p:txBody>
      </p:sp>
      <p:sp>
        <p:nvSpPr>
          <p:cNvPr id="39940" name="Rectangle 1"/>
          <p:cNvSpPr>
            <a:spLocks noChangeArrowheads="1"/>
          </p:cNvSpPr>
          <p:nvPr/>
        </p:nvSpPr>
        <p:spPr bwMode="auto">
          <a:xfrm>
            <a:off x="622300" y="922338"/>
            <a:ext cx="7943850" cy="51090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π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τ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,×:  size parameters can be calculated precisely</a:t>
            </a:r>
            <a:endParaRPr lang="en-US" altLang="en-US" sz="2400" dirty="0">
              <a:solidFill>
                <a:srgbClr val="00B05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en-US" altLang="en-US" sz="500" dirty="0">
              <a:solidFill>
                <a:srgbClr val="00B05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δ 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:  T(</a:t>
            </a: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δ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(R)) = min{ T(R)/2, </a:t>
            </a:r>
            <a:r>
              <a:rPr lang="en-US" altLang="en-US" dirty="0">
                <a:solidFill>
                  <a:srgbClr val="1A9655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∏</a:t>
            </a:r>
            <a:r>
              <a:rPr lang="en-US" altLang="en-US" sz="2400" baseline="-250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V(R,A) } 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500" dirty="0">
              <a:solidFill>
                <a:srgbClr val="00B050"/>
              </a:solidFill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γ 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:  T(</a:t>
            </a: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γ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(R)) = min{ T(R)/2, </a:t>
            </a:r>
            <a:r>
              <a:rPr lang="en-US" altLang="en-US" dirty="0">
                <a:solidFill>
                  <a:srgbClr val="1A9655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∏</a:t>
            </a:r>
            <a:r>
              <a:rPr lang="en-US" altLang="en-US" sz="2400" baseline="-250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grouping A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V(R,A) }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000" dirty="0">
              <a:solidFill>
                <a:srgbClr val="00B050"/>
              </a:solidFill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altLang="en-US" sz="2400" baseline="-250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A=c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: T(</a:t>
            </a: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altLang="en-US" sz="2400" baseline="-250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A=c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(R)) = T(R)/V(R,A) 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000" dirty="0">
              <a:solidFill>
                <a:srgbClr val="00B050"/>
              </a:solidFill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altLang="en-US" sz="2400" baseline="-250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A&lt;c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: T(</a:t>
            </a: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altLang="en-US" sz="2400" baseline="-250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A&lt;c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(R)) = T(R)/3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0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∩ :  T(R ∩ S) = T(S)/2  </a:t>
            </a:r>
            <a:r>
              <a:rPr lang="en-US" altLang="en-US" sz="20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(assume S is smaller)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000" dirty="0">
              <a:solidFill>
                <a:srgbClr val="00B050"/>
              </a:solidFill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U :  T(R U S) = T(R)+T(S)/2  </a:t>
            </a:r>
            <a:r>
              <a:rPr lang="en-US" altLang="en-US" sz="20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(assume S is smaller)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000" dirty="0">
              <a:solidFill>
                <a:srgbClr val="00B050"/>
              </a:solidFill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‒ :  T(R ‒ S) = T(R) ‒ T(S)/2 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000" dirty="0"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>
                <a:ea typeface="宋体" panose="02010600030101010101" pitchFamily="2" charset="-122"/>
                <a:cs typeface="Times New Roman" panose="02020603050405020304" pitchFamily="18" charset="0"/>
              </a:rPr>
              <a:t>   :  </a:t>
            </a:r>
            <a:r>
              <a:rPr lang="en-US" altLang="en-US" sz="2400" dirty="0">
                <a:solidFill>
                  <a:schemeClr val="bg1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T(R   S) = T(R)T(S)/max{V(R,A),V(S,A)} 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2400" dirty="0"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39941" name="AutoShape 4"/>
          <p:cNvSpPr>
            <a:spLocks noChangeArrowheads="1"/>
          </p:cNvSpPr>
          <p:nvPr/>
        </p:nvSpPr>
        <p:spPr bwMode="auto">
          <a:xfrm rot="-5400000">
            <a:off x="758032" y="5295106"/>
            <a:ext cx="177800" cy="239713"/>
          </a:xfrm>
          <a:prstGeom prst="flowChartCollate">
            <a:avLst/>
          </a:prstGeom>
          <a:solidFill>
            <a:schemeClr val="bg1"/>
          </a:solidFill>
          <a:ln w="1905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360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0155564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itle 1"/>
          <p:cNvSpPr>
            <a:spLocks noGrp="1"/>
          </p:cNvSpPr>
          <p:nvPr>
            <p:ph type="title"/>
          </p:nvPr>
        </p:nvSpPr>
        <p:spPr>
          <a:xfrm>
            <a:off x="685800" y="238125"/>
            <a:ext cx="7772400" cy="520700"/>
          </a:xfrm>
        </p:spPr>
        <p:txBody>
          <a:bodyPr/>
          <a:lstStyle/>
          <a:p>
            <a:r>
              <a:rPr lang="en-US" altLang="en-US" sz="3200" b="1" dirty="0"/>
              <a:t>Estimating size parameters (</a:t>
            </a:r>
            <a:r>
              <a:rPr lang="en-US" altLang="en-US" sz="3200" b="1" dirty="0">
                <a:solidFill>
                  <a:srgbClr val="FF0000"/>
                </a:solidFill>
              </a:rPr>
              <a:t>T</a:t>
            </a:r>
            <a:r>
              <a:rPr lang="en-US" altLang="en-US" sz="3200" b="1" dirty="0"/>
              <a:t>,B,V)</a:t>
            </a:r>
            <a:endParaRPr lang="en-US" altLang="en-US" sz="3200" dirty="0"/>
          </a:p>
        </p:txBody>
      </p:sp>
      <p:sp>
        <p:nvSpPr>
          <p:cNvPr id="39939" name="Content Placeholder 2"/>
          <p:cNvSpPr>
            <a:spLocks noGrp="1"/>
          </p:cNvSpPr>
          <p:nvPr>
            <p:ph idx="1"/>
          </p:nvPr>
        </p:nvSpPr>
        <p:spPr>
          <a:xfrm>
            <a:off x="414338" y="922338"/>
            <a:ext cx="8367712" cy="5599112"/>
          </a:xfrm>
          <a:ln w="12700">
            <a:solidFill>
              <a:schemeClr val="accent1"/>
            </a:solidFill>
            <a:miter lim="800000"/>
            <a:headEnd/>
            <a:tailEnd/>
          </a:ln>
        </p:spPr>
        <p:txBody>
          <a:bodyPr/>
          <a:lstStyle/>
          <a:p>
            <a:pPr marL="0" indent="0">
              <a:buFontTx/>
              <a:buNone/>
            </a:pPr>
            <a:r>
              <a:rPr lang="en-US" altLang="en-US" sz="2800" dirty="0"/>
              <a:t> </a:t>
            </a:r>
          </a:p>
        </p:txBody>
      </p:sp>
      <p:sp>
        <p:nvSpPr>
          <p:cNvPr id="39940" name="Rectangle 1"/>
          <p:cNvSpPr>
            <a:spLocks noChangeArrowheads="1"/>
          </p:cNvSpPr>
          <p:nvPr/>
        </p:nvSpPr>
        <p:spPr bwMode="auto">
          <a:xfrm>
            <a:off x="622300" y="922338"/>
            <a:ext cx="7943850" cy="51090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π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τ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,×:  size parameters can be calculated precisely</a:t>
            </a:r>
            <a:endParaRPr lang="en-US" altLang="en-US" sz="2400" dirty="0">
              <a:solidFill>
                <a:srgbClr val="00B05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en-US" altLang="en-US" sz="500" dirty="0">
              <a:solidFill>
                <a:srgbClr val="00B05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δ 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:  T(</a:t>
            </a: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δ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(R)) = min{ T(R)/2, </a:t>
            </a:r>
            <a:r>
              <a:rPr lang="en-US" altLang="en-US" dirty="0">
                <a:solidFill>
                  <a:srgbClr val="1A9655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∏</a:t>
            </a:r>
            <a:r>
              <a:rPr lang="en-US" altLang="en-US" sz="2400" baseline="-250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V(R,A) } 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500" dirty="0">
              <a:solidFill>
                <a:srgbClr val="00B050"/>
              </a:solidFill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γ 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:  T(</a:t>
            </a: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γ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(R)) = min{ T(R)/2, </a:t>
            </a:r>
            <a:r>
              <a:rPr lang="en-US" altLang="en-US" dirty="0">
                <a:solidFill>
                  <a:srgbClr val="1A9655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∏</a:t>
            </a:r>
            <a:r>
              <a:rPr lang="en-US" altLang="en-US" sz="2400" baseline="-250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grouping A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V(R,A) }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000" dirty="0">
              <a:solidFill>
                <a:srgbClr val="00B050"/>
              </a:solidFill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altLang="en-US" sz="2400" baseline="-250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A=c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: T(</a:t>
            </a: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altLang="en-US" sz="2400" baseline="-250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A=c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(R)) = T(R)/V(R,A) 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000" dirty="0">
              <a:solidFill>
                <a:srgbClr val="00B050"/>
              </a:solidFill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altLang="en-US" sz="2400" baseline="-250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A&lt;c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: T(</a:t>
            </a: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altLang="en-US" sz="2400" baseline="-250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A&lt;c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(R)) = T(R)/3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0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∩ :  T(R ∩ S) = T(S)/2  </a:t>
            </a:r>
            <a:r>
              <a:rPr lang="en-US" altLang="en-US" sz="20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(assume S is smaller)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000" dirty="0">
              <a:solidFill>
                <a:srgbClr val="00B050"/>
              </a:solidFill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U :  T(R U S) = T(R)+T(S))/2  </a:t>
            </a:r>
            <a:r>
              <a:rPr lang="en-US" altLang="en-US" sz="20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(assume S is smaller)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000" dirty="0">
              <a:solidFill>
                <a:srgbClr val="00B050"/>
              </a:solidFill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‒ :  T(R ‒ S) = T(R) ‒ T(S)/2 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000" dirty="0"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>
                <a:ea typeface="宋体" panose="02010600030101010101" pitchFamily="2" charset="-122"/>
                <a:cs typeface="Times New Roman" panose="02020603050405020304" pitchFamily="18" charset="0"/>
              </a:rPr>
              <a:t>   :  </a:t>
            </a:r>
            <a:r>
              <a:rPr lang="en-US" altLang="en-US" sz="2400" dirty="0">
                <a:solidFill>
                  <a:schemeClr val="bg1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T(R   S) = T(R)T(S)/max{V(R,A),V(S,A)} 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2400" dirty="0"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39941" name="AutoShape 4"/>
          <p:cNvSpPr>
            <a:spLocks noChangeArrowheads="1"/>
          </p:cNvSpPr>
          <p:nvPr/>
        </p:nvSpPr>
        <p:spPr bwMode="auto">
          <a:xfrm rot="-5400000">
            <a:off x="758032" y="5295106"/>
            <a:ext cx="177800" cy="239713"/>
          </a:xfrm>
          <a:prstGeom prst="flowChartCollate">
            <a:avLst/>
          </a:prstGeom>
          <a:solidFill>
            <a:schemeClr val="bg1"/>
          </a:solidFill>
          <a:ln w="1905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3600"/>
              <a:t>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4061460" y="2816444"/>
                <a:ext cx="4712652" cy="2246769"/>
              </a:xfrm>
              <a:prstGeom prst="rect">
                <a:avLst/>
              </a:prstGeom>
              <a:solidFill>
                <a:srgbClr val="A2DA46"/>
              </a:solidFill>
              <a:ln w="28575"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altLang="en-US" sz="2000" u="sng" dirty="0">
                    <a:solidFill>
                      <a:srgbClr val="FF9900"/>
                    </a:solidFill>
                    <a:ea typeface="宋体" panose="02010600030101010101" pitchFamily="2" charset="-122"/>
                    <a:cs typeface="Times New Roman" panose="02020603050405020304" pitchFamily="18" charset="0"/>
                  </a:rPr>
                  <a:t>Assumption.</a:t>
                </a:r>
                <a:r>
                  <a:rPr lang="en-US" altLang="en-US" sz="2000" dirty="0">
                    <a:ea typeface="宋体" panose="02010600030101010101" pitchFamily="2" charset="-122"/>
                    <a:cs typeface="Times New Roman" panose="02020603050405020304" pitchFamily="18" charset="0"/>
                  </a:rPr>
                  <a:t> </a:t>
                </a:r>
                <a:r>
                  <a:rPr lang="en-US" altLang="en-US" sz="2000" dirty="0">
                    <a:solidFill>
                      <a:srgbClr val="FF9900"/>
                    </a:solidFill>
                    <a:ea typeface="宋体" panose="02010600030101010101" pitchFamily="2" charset="-122"/>
                    <a:cs typeface="Times New Roman" panose="02020603050405020304" pitchFamily="18" charset="0"/>
                  </a:rPr>
                  <a:t>If V(R,A) &gt; V(S,A), then every A-value in S will appear in R.</a:t>
                </a:r>
              </a:p>
              <a:p>
                <a:r>
                  <a:rPr lang="en-US" altLang="en-US" sz="2000" dirty="0">
                    <a:solidFill>
                      <a:srgbClr val="A2DA46"/>
                    </a:solidFill>
                    <a:ea typeface="宋体" panose="02010600030101010101" pitchFamily="2" charset="-122"/>
                    <a:cs typeface="Times New Roman" panose="02020603050405020304" pitchFamily="18" charset="0"/>
                  </a:rPr>
                  <a:t>Thus, for a tuple </a:t>
                </a:r>
                <a:r>
                  <a:rPr lang="en-US" altLang="en-US" sz="2000" i="1" dirty="0">
                    <a:solidFill>
                      <a:srgbClr val="A2DA46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t</a:t>
                </a:r>
                <a:r>
                  <a:rPr lang="en-US" altLang="en-US" sz="2000" dirty="0">
                    <a:solidFill>
                      <a:srgbClr val="A2DA46"/>
                    </a:solidFill>
                    <a:ea typeface="宋体" panose="02010600030101010101" pitchFamily="2" charset="-122"/>
                    <a:cs typeface="Times New Roman" panose="02020603050405020304" pitchFamily="18" charset="0"/>
                  </a:rPr>
                  <a:t> with an A-value </a:t>
                </a:r>
                <a:r>
                  <a:rPr lang="en-US" altLang="en-US" sz="2000" i="1" dirty="0">
                    <a:solidFill>
                      <a:srgbClr val="A2DA46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a</a:t>
                </a:r>
                <a:r>
                  <a:rPr lang="en-US" altLang="en-US" sz="2000" dirty="0">
                    <a:solidFill>
                      <a:srgbClr val="A2DA46"/>
                    </a:solidFill>
                    <a:ea typeface="宋体" panose="02010600030101010101" pitchFamily="2" charset="-122"/>
                    <a:cs typeface="Times New Roman" panose="02020603050405020304" pitchFamily="18" charset="0"/>
                  </a:rPr>
                  <a:t> in  S, in average </a:t>
                </a:r>
                <a:r>
                  <a:rPr lang="en-US" altLang="en-US" sz="2000" i="1" dirty="0">
                    <a:solidFill>
                      <a:srgbClr val="A2DA46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a</a:t>
                </a:r>
                <a:r>
                  <a:rPr lang="en-US" altLang="en-US" sz="2000" dirty="0">
                    <a:solidFill>
                      <a:srgbClr val="A2DA46"/>
                    </a:solidFill>
                    <a:ea typeface="宋体" panose="02010600030101010101" pitchFamily="2" charset="-122"/>
                    <a:cs typeface="Times New Roman" panose="02020603050405020304" pitchFamily="18" charset="0"/>
                  </a:rPr>
                  <a:t> appears T(R)/V(R,A) times in R. Thus, </a:t>
                </a:r>
                <a:r>
                  <a:rPr lang="en-US" altLang="en-US" sz="2000" i="1" dirty="0">
                    <a:solidFill>
                      <a:srgbClr val="A2DA46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t</a:t>
                </a:r>
                <a:r>
                  <a:rPr lang="en-US" altLang="en-US" sz="2000" dirty="0">
                    <a:solidFill>
                      <a:srgbClr val="A2DA46"/>
                    </a:solidFill>
                    <a:ea typeface="宋体" panose="02010600030101010101" pitchFamily="2" charset="-122"/>
                    <a:cs typeface="Times New Roman" panose="02020603050405020304" pitchFamily="18" charset="0"/>
                  </a:rPr>
                  <a:t> can be joined with T(R)/V(R,A) tuples in R. This gives  T(R</a:t>
                </a:r>
                <a14:m>
                  <m:oMath xmlns:m="http://schemas.openxmlformats.org/officeDocument/2006/math">
                    <m:r>
                      <a:rPr lang="en-US" altLang="en-US" sz="2000" b="0" i="1" dirty="0" smtClean="0">
                        <a:solidFill>
                          <a:srgbClr val="A2DA46"/>
                        </a:solidFill>
                        <a:latin typeface="Cambria Math" panose="020405030504060302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rPr>
                      <m:t>⋈</m:t>
                    </m:r>
                  </m:oMath>
                </a14:m>
                <a:r>
                  <a:rPr lang="en-US" altLang="en-US" sz="2000" dirty="0">
                    <a:solidFill>
                      <a:srgbClr val="A2DA46"/>
                    </a:solidFill>
                    <a:ea typeface="宋体" panose="02010600030101010101" pitchFamily="2" charset="-122"/>
                    <a:cs typeface="Times New Roman" panose="02020603050405020304" pitchFamily="18" charset="0"/>
                  </a:rPr>
                  <a:t>S) = T(R)T(S)/max{V(R,A),V(S,A)}</a:t>
                </a: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61460" y="2816444"/>
                <a:ext cx="4712652" cy="2246769"/>
              </a:xfrm>
              <a:prstGeom prst="rect">
                <a:avLst/>
              </a:prstGeom>
              <a:blipFill rotWithShape="0">
                <a:blip r:embed="rId4"/>
                <a:stretch>
                  <a:fillRect l="-1028" t="-802" r="-1028" b="-2941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201452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itle 1"/>
          <p:cNvSpPr>
            <a:spLocks noGrp="1"/>
          </p:cNvSpPr>
          <p:nvPr>
            <p:ph type="title"/>
          </p:nvPr>
        </p:nvSpPr>
        <p:spPr>
          <a:xfrm>
            <a:off x="685800" y="238125"/>
            <a:ext cx="7772400" cy="520700"/>
          </a:xfrm>
        </p:spPr>
        <p:txBody>
          <a:bodyPr/>
          <a:lstStyle/>
          <a:p>
            <a:r>
              <a:rPr lang="en-US" altLang="en-US" sz="3200" b="1" dirty="0"/>
              <a:t>Estimating size parameters (</a:t>
            </a:r>
            <a:r>
              <a:rPr lang="en-US" altLang="en-US" sz="3200" b="1" dirty="0">
                <a:solidFill>
                  <a:srgbClr val="FF0000"/>
                </a:solidFill>
              </a:rPr>
              <a:t>T</a:t>
            </a:r>
            <a:r>
              <a:rPr lang="en-US" altLang="en-US" sz="3200" b="1" dirty="0"/>
              <a:t>,B,V)</a:t>
            </a:r>
            <a:endParaRPr lang="en-US" altLang="en-US" sz="3200" dirty="0"/>
          </a:p>
        </p:txBody>
      </p:sp>
      <p:sp>
        <p:nvSpPr>
          <p:cNvPr id="39939" name="Content Placeholder 2"/>
          <p:cNvSpPr>
            <a:spLocks noGrp="1"/>
          </p:cNvSpPr>
          <p:nvPr>
            <p:ph idx="1"/>
          </p:nvPr>
        </p:nvSpPr>
        <p:spPr>
          <a:xfrm>
            <a:off x="414338" y="922338"/>
            <a:ext cx="8367712" cy="5599112"/>
          </a:xfrm>
          <a:ln w="12700">
            <a:solidFill>
              <a:schemeClr val="accent1"/>
            </a:solidFill>
            <a:miter lim="800000"/>
            <a:headEnd/>
            <a:tailEnd/>
          </a:ln>
        </p:spPr>
        <p:txBody>
          <a:bodyPr/>
          <a:lstStyle/>
          <a:p>
            <a:pPr marL="0" indent="0">
              <a:buFontTx/>
              <a:buNone/>
            </a:pPr>
            <a:r>
              <a:rPr lang="en-US" altLang="en-US" sz="2800" dirty="0"/>
              <a:t> </a:t>
            </a:r>
          </a:p>
        </p:txBody>
      </p:sp>
      <p:sp>
        <p:nvSpPr>
          <p:cNvPr id="39940" name="Rectangle 1"/>
          <p:cNvSpPr>
            <a:spLocks noChangeArrowheads="1"/>
          </p:cNvSpPr>
          <p:nvPr/>
        </p:nvSpPr>
        <p:spPr bwMode="auto">
          <a:xfrm>
            <a:off x="622300" y="922338"/>
            <a:ext cx="7943850" cy="51090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π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τ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,×:  size parameters can be calculated precisely</a:t>
            </a:r>
            <a:endParaRPr lang="en-US" altLang="en-US" sz="2400" dirty="0">
              <a:solidFill>
                <a:srgbClr val="00B05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en-US" altLang="en-US" sz="500" dirty="0">
              <a:solidFill>
                <a:srgbClr val="00B05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δ 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:  T(</a:t>
            </a: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δ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(R)) = min{ T(R)/2, </a:t>
            </a:r>
            <a:r>
              <a:rPr lang="en-US" altLang="en-US" dirty="0">
                <a:solidFill>
                  <a:srgbClr val="1A9655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∏</a:t>
            </a:r>
            <a:r>
              <a:rPr lang="en-US" altLang="en-US" sz="2400" baseline="-250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V(R,A) } 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500" dirty="0">
              <a:solidFill>
                <a:srgbClr val="00B050"/>
              </a:solidFill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γ 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:  T(</a:t>
            </a: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γ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(R)) = min{ T(R)/2, </a:t>
            </a:r>
            <a:r>
              <a:rPr lang="en-US" altLang="en-US" dirty="0">
                <a:solidFill>
                  <a:srgbClr val="1A9655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∏</a:t>
            </a:r>
            <a:r>
              <a:rPr lang="en-US" altLang="en-US" sz="2400" baseline="-250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grouping A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V(R,A) }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000" dirty="0">
              <a:solidFill>
                <a:srgbClr val="00B050"/>
              </a:solidFill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altLang="en-US" sz="2400" baseline="-250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A=c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: T(</a:t>
            </a: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altLang="en-US" sz="2400" baseline="-250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A=c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(R)) = T(R)/V(R,A) 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000" dirty="0">
              <a:solidFill>
                <a:srgbClr val="00B050"/>
              </a:solidFill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altLang="en-US" sz="2400" baseline="-250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A&lt;c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: T(</a:t>
            </a: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altLang="en-US" sz="2400" baseline="-250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A&lt;c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(R)) = T(R)/3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0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∩ :  T(R ∩ S) = T(S)/2  </a:t>
            </a:r>
            <a:r>
              <a:rPr lang="en-US" altLang="en-US" sz="20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(assume S is smaller)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000" dirty="0">
              <a:solidFill>
                <a:srgbClr val="00B050"/>
              </a:solidFill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U :  T(R U S) = T(R)+T(S))/2  </a:t>
            </a:r>
            <a:r>
              <a:rPr lang="en-US" altLang="en-US" sz="20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(assume S is smaller)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000" dirty="0">
              <a:solidFill>
                <a:srgbClr val="00B050"/>
              </a:solidFill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‒ :  T(R ‒ S) = T(R) ‒ T(S)/2 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000" dirty="0"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>
                <a:ea typeface="宋体" panose="02010600030101010101" pitchFamily="2" charset="-122"/>
                <a:cs typeface="Times New Roman" panose="02020603050405020304" pitchFamily="18" charset="0"/>
              </a:rPr>
              <a:t>   :  </a:t>
            </a:r>
            <a:r>
              <a:rPr lang="en-US" altLang="en-US" sz="2400" dirty="0">
                <a:solidFill>
                  <a:schemeClr val="bg1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T(R   S) = T(R)T(S)/max{V(R,A),V(S,A)} 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2400" dirty="0"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39941" name="AutoShape 4"/>
          <p:cNvSpPr>
            <a:spLocks noChangeArrowheads="1"/>
          </p:cNvSpPr>
          <p:nvPr/>
        </p:nvSpPr>
        <p:spPr bwMode="auto">
          <a:xfrm rot="-5400000">
            <a:off x="758032" y="5295106"/>
            <a:ext cx="177800" cy="239713"/>
          </a:xfrm>
          <a:prstGeom prst="flowChartCollate">
            <a:avLst/>
          </a:prstGeom>
          <a:solidFill>
            <a:schemeClr val="bg1"/>
          </a:solidFill>
          <a:ln w="1905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3600"/>
              <a:t>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4061460" y="2816444"/>
                <a:ext cx="4712652" cy="2246769"/>
              </a:xfrm>
              <a:prstGeom prst="rect">
                <a:avLst/>
              </a:prstGeom>
              <a:solidFill>
                <a:srgbClr val="A2DA46"/>
              </a:solidFill>
              <a:ln w="28575"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altLang="en-US" sz="2000" u="sng" dirty="0">
                    <a:solidFill>
                      <a:srgbClr val="FF9900"/>
                    </a:solidFill>
                    <a:ea typeface="宋体" panose="02010600030101010101" pitchFamily="2" charset="-122"/>
                    <a:cs typeface="Times New Roman" panose="02020603050405020304" pitchFamily="18" charset="0"/>
                  </a:rPr>
                  <a:t>Assumption.</a:t>
                </a:r>
                <a:r>
                  <a:rPr lang="en-US" altLang="en-US" sz="2000" dirty="0">
                    <a:ea typeface="宋体" panose="02010600030101010101" pitchFamily="2" charset="-122"/>
                    <a:cs typeface="Times New Roman" panose="02020603050405020304" pitchFamily="18" charset="0"/>
                  </a:rPr>
                  <a:t> </a:t>
                </a:r>
                <a:r>
                  <a:rPr lang="en-US" altLang="en-US" sz="2000" dirty="0">
                    <a:solidFill>
                      <a:srgbClr val="FF9900"/>
                    </a:solidFill>
                    <a:ea typeface="宋体" panose="02010600030101010101" pitchFamily="2" charset="-122"/>
                    <a:cs typeface="Times New Roman" panose="02020603050405020304" pitchFamily="18" charset="0"/>
                  </a:rPr>
                  <a:t>If V(R,A) &gt; V(S,A), then every A-value in S will appear in R.</a:t>
                </a:r>
              </a:p>
              <a:p>
                <a:r>
                  <a:rPr lang="en-US" altLang="en-US" sz="2000" dirty="0">
                    <a:ea typeface="宋体" panose="02010600030101010101" pitchFamily="2" charset="-122"/>
                    <a:cs typeface="Times New Roman" panose="02020603050405020304" pitchFamily="18" charset="0"/>
                  </a:rPr>
                  <a:t>Thus, for a tuple </a:t>
                </a:r>
                <a:r>
                  <a:rPr lang="en-US" altLang="en-US" sz="2000" i="1" dirty="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t</a:t>
                </a:r>
                <a:r>
                  <a:rPr lang="en-US" altLang="en-US" sz="2000" dirty="0">
                    <a:ea typeface="宋体" panose="02010600030101010101" pitchFamily="2" charset="-122"/>
                    <a:cs typeface="Times New Roman" panose="02020603050405020304" pitchFamily="18" charset="0"/>
                  </a:rPr>
                  <a:t> with an A-value </a:t>
                </a:r>
                <a:r>
                  <a:rPr lang="en-US" altLang="en-US" sz="2000" i="1" dirty="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a</a:t>
                </a:r>
                <a:r>
                  <a:rPr lang="en-US" altLang="en-US" sz="2000" dirty="0">
                    <a:ea typeface="宋体" panose="02010600030101010101" pitchFamily="2" charset="-122"/>
                    <a:cs typeface="Times New Roman" panose="02020603050405020304" pitchFamily="18" charset="0"/>
                  </a:rPr>
                  <a:t> in  S, in average </a:t>
                </a:r>
                <a:r>
                  <a:rPr lang="en-US" altLang="en-US" sz="2000" i="1" dirty="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a</a:t>
                </a:r>
                <a:r>
                  <a:rPr lang="en-US" altLang="en-US" sz="2000" dirty="0">
                    <a:ea typeface="宋体" panose="02010600030101010101" pitchFamily="2" charset="-122"/>
                    <a:cs typeface="Times New Roman" panose="02020603050405020304" pitchFamily="18" charset="0"/>
                  </a:rPr>
                  <a:t> appears T(R)/V(R,A) times in R. Thus, </a:t>
                </a:r>
                <a:r>
                  <a:rPr lang="en-US" altLang="en-US" sz="2000" i="1" dirty="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t</a:t>
                </a:r>
                <a:r>
                  <a:rPr lang="en-US" altLang="en-US" sz="2000" dirty="0">
                    <a:ea typeface="宋体" panose="02010600030101010101" pitchFamily="2" charset="-122"/>
                    <a:cs typeface="Times New Roman" panose="02020603050405020304" pitchFamily="18" charset="0"/>
                  </a:rPr>
                  <a:t> can be joined with T(R)/V(R,A) tuples in R. </a:t>
                </a:r>
                <a:r>
                  <a:rPr lang="en-US" altLang="en-US" sz="2000" dirty="0">
                    <a:solidFill>
                      <a:srgbClr val="A2DA46"/>
                    </a:solidFill>
                    <a:ea typeface="宋体" panose="02010600030101010101" pitchFamily="2" charset="-122"/>
                    <a:cs typeface="Times New Roman" panose="02020603050405020304" pitchFamily="18" charset="0"/>
                  </a:rPr>
                  <a:t>This gives  T(R</a:t>
                </a:r>
                <a14:m>
                  <m:oMath xmlns:m="http://schemas.openxmlformats.org/officeDocument/2006/math">
                    <m:r>
                      <a:rPr lang="en-US" altLang="en-US" sz="2000" b="0" i="1" dirty="0" smtClean="0">
                        <a:solidFill>
                          <a:srgbClr val="A2DA46"/>
                        </a:solidFill>
                        <a:latin typeface="Cambria Math" panose="020405030504060302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rPr>
                      <m:t>⋈</m:t>
                    </m:r>
                  </m:oMath>
                </a14:m>
                <a:r>
                  <a:rPr lang="en-US" altLang="en-US" sz="2000" dirty="0">
                    <a:solidFill>
                      <a:srgbClr val="A2DA46"/>
                    </a:solidFill>
                    <a:ea typeface="宋体" panose="02010600030101010101" pitchFamily="2" charset="-122"/>
                    <a:cs typeface="Times New Roman" panose="02020603050405020304" pitchFamily="18" charset="0"/>
                  </a:rPr>
                  <a:t>S) = T(R)T(S)/max{V(R,A),V(S,A)}</a:t>
                </a: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61460" y="2816444"/>
                <a:ext cx="4712652" cy="2246769"/>
              </a:xfrm>
              <a:prstGeom prst="rect">
                <a:avLst/>
              </a:prstGeom>
              <a:blipFill rotWithShape="0">
                <a:blip r:embed="rId4"/>
                <a:stretch>
                  <a:fillRect l="-1028" t="-802" r="-1028" b="-2941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780418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itle 1"/>
          <p:cNvSpPr>
            <a:spLocks noGrp="1"/>
          </p:cNvSpPr>
          <p:nvPr>
            <p:ph type="title"/>
          </p:nvPr>
        </p:nvSpPr>
        <p:spPr>
          <a:xfrm>
            <a:off x="685800" y="238125"/>
            <a:ext cx="7772400" cy="520700"/>
          </a:xfrm>
        </p:spPr>
        <p:txBody>
          <a:bodyPr/>
          <a:lstStyle/>
          <a:p>
            <a:r>
              <a:rPr lang="en-US" altLang="en-US" sz="3200" b="1" dirty="0"/>
              <a:t>Estimating size parameters (</a:t>
            </a:r>
            <a:r>
              <a:rPr lang="en-US" altLang="en-US" sz="3200" b="1" dirty="0">
                <a:solidFill>
                  <a:srgbClr val="FF0000"/>
                </a:solidFill>
              </a:rPr>
              <a:t>T</a:t>
            </a:r>
            <a:r>
              <a:rPr lang="en-US" altLang="en-US" sz="3200" b="1" dirty="0"/>
              <a:t>,B,V)</a:t>
            </a:r>
            <a:endParaRPr lang="en-US" altLang="en-US" sz="3200" dirty="0"/>
          </a:p>
        </p:txBody>
      </p:sp>
      <p:sp>
        <p:nvSpPr>
          <p:cNvPr id="39939" name="Content Placeholder 2"/>
          <p:cNvSpPr>
            <a:spLocks noGrp="1"/>
          </p:cNvSpPr>
          <p:nvPr>
            <p:ph idx="1"/>
          </p:nvPr>
        </p:nvSpPr>
        <p:spPr>
          <a:xfrm>
            <a:off x="414338" y="922338"/>
            <a:ext cx="8367712" cy="5599112"/>
          </a:xfrm>
          <a:ln w="12700">
            <a:solidFill>
              <a:schemeClr val="accent1"/>
            </a:solidFill>
            <a:miter lim="800000"/>
            <a:headEnd/>
            <a:tailEnd/>
          </a:ln>
        </p:spPr>
        <p:txBody>
          <a:bodyPr/>
          <a:lstStyle/>
          <a:p>
            <a:pPr marL="0" indent="0">
              <a:buFontTx/>
              <a:buNone/>
            </a:pPr>
            <a:r>
              <a:rPr lang="en-US" altLang="en-US" sz="2800" dirty="0"/>
              <a:t> </a:t>
            </a:r>
          </a:p>
        </p:txBody>
      </p:sp>
      <p:sp>
        <p:nvSpPr>
          <p:cNvPr id="39940" name="Rectangle 1"/>
          <p:cNvSpPr>
            <a:spLocks noChangeArrowheads="1"/>
          </p:cNvSpPr>
          <p:nvPr/>
        </p:nvSpPr>
        <p:spPr bwMode="auto">
          <a:xfrm>
            <a:off x="622300" y="922338"/>
            <a:ext cx="7943850" cy="51090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π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τ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,×:  size parameters can be calculated precisely</a:t>
            </a:r>
            <a:endParaRPr lang="en-US" altLang="en-US" sz="2400" dirty="0">
              <a:solidFill>
                <a:srgbClr val="00B05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en-US" altLang="en-US" sz="500" dirty="0">
              <a:solidFill>
                <a:srgbClr val="00B05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δ 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:  T(</a:t>
            </a: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δ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(R)) = min{ T(R)/2, </a:t>
            </a:r>
            <a:r>
              <a:rPr lang="en-US" altLang="en-US" dirty="0">
                <a:solidFill>
                  <a:srgbClr val="1A9655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∏</a:t>
            </a:r>
            <a:r>
              <a:rPr lang="en-US" altLang="en-US" sz="2400" baseline="-250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V(R,A) } 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500" dirty="0">
              <a:solidFill>
                <a:srgbClr val="00B050"/>
              </a:solidFill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γ 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:  T(</a:t>
            </a: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γ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(R)) = min{ T(R)/2, </a:t>
            </a:r>
            <a:r>
              <a:rPr lang="en-US" altLang="en-US" dirty="0">
                <a:solidFill>
                  <a:srgbClr val="1A9655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∏</a:t>
            </a:r>
            <a:r>
              <a:rPr lang="en-US" altLang="en-US" sz="2400" baseline="-250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grouping A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V(R,A) }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000" dirty="0">
              <a:solidFill>
                <a:srgbClr val="00B050"/>
              </a:solidFill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altLang="en-US" sz="2400" baseline="-250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A=c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: T(</a:t>
            </a: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altLang="en-US" sz="2400" baseline="-250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A=c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(R)) = T(R)/V(R,A) 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000" dirty="0">
              <a:solidFill>
                <a:srgbClr val="00B050"/>
              </a:solidFill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altLang="en-US" sz="2400" baseline="-250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A&lt;c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: T(</a:t>
            </a: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altLang="en-US" sz="2400" baseline="-250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A&lt;c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(R)) = T(R)/3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0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∩ :  T(R ∩ S) = T(S)/2  </a:t>
            </a:r>
            <a:r>
              <a:rPr lang="en-US" altLang="en-US" sz="20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(assume S is smaller)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000" dirty="0">
              <a:solidFill>
                <a:srgbClr val="00B050"/>
              </a:solidFill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U :  T(R U S) = T(R)+T(S))/2  </a:t>
            </a:r>
            <a:r>
              <a:rPr lang="en-US" altLang="en-US" sz="20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(assume S is smaller)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000" dirty="0">
              <a:solidFill>
                <a:srgbClr val="00B050"/>
              </a:solidFill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‒ :  T(R ‒ S) = T(R) ‒ T(S)/2 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000" dirty="0"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>
                <a:ea typeface="宋体" panose="02010600030101010101" pitchFamily="2" charset="-122"/>
                <a:cs typeface="Times New Roman" panose="02020603050405020304" pitchFamily="18" charset="0"/>
              </a:rPr>
              <a:t>   :  </a:t>
            </a:r>
            <a:r>
              <a:rPr lang="en-US" altLang="en-US" sz="2400" dirty="0">
                <a:solidFill>
                  <a:schemeClr val="bg1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T(R   S) = T(R)T(S)/max{V(R,A),V(S,A)} 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2400" dirty="0"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39941" name="AutoShape 4"/>
          <p:cNvSpPr>
            <a:spLocks noChangeArrowheads="1"/>
          </p:cNvSpPr>
          <p:nvPr/>
        </p:nvSpPr>
        <p:spPr bwMode="auto">
          <a:xfrm rot="-5400000">
            <a:off x="758032" y="5295106"/>
            <a:ext cx="177800" cy="239713"/>
          </a:xfrm>
          <a:prstGeom prst="flowChartCollate">
            <a:avLst/>
          </a:prstGeom>
          <a:solidFill>
            <a:schemeClr val="bg1"/>
          </a:solidFill>
          <a:ln w="1905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3600"/>
              <a:t>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4061460" y="2816444"/>
                <a:ext cx="4712652" cy="2246769"/>
              </a:xfrm>
              <a:prstGeom prst="rect">
                <a:avLst/>
              </a:prstGeom>
              <a:solidFill>
                <a:srgbClr val="A2DA46"/>
              </a:solidFill>
              <a:ln w="28575"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altLang="en-US" sz="2000" u="sng" dirty="0">
                    <a:solidFill>
                      <a:srgbClr val="FF9900"/>
                    </a:solidFill>
                    <a:ea typeface="宋体" panose="02010600030101010101" pitchFamily="2" charset="-122"/>
                    <a:cs typeface="Times New Roman" panose="02020603050405020304" pitchFamily="18" charset="0"/>
                  </a:rPr>
                  <a:t>Assumption.</a:t>
                </a:r>
                <a:r>
                  <a:rPr lang="en-US" altLang="en-US" sz="2000" dirty="0">
                    <a:ea typeface="宋体" panose="02010600030101010101" pitchFamily="2" charset="-122"/>
                    <a:cs typeface="Times New Roman" panose="02020603050405020304" pitchFamily="18" charset="0"/>
                  </a:rPr>
                  <a:t> </a:t>
                </a:r>
                <a:r>
                  <a:rPr lang="en-US" altLang="en-US" sz="2000" dirty="0">
                    <a:solidFill>
                      <a:srgbClr val="FF9900"/>
                    </a:solidFill>
                    <a:ea typeface="宋体" panose="02010600030101010101" pitchFamily="2" charset="-122"/>
                    <a:cs typeface="Times New Roman" panose="02020603050405020304" pitchFamily="18" charset="0"/>
                  </a:rPr>
                  <a:t>If V(R,A) &gt; V(S,A), then every A-value in S will appear in R.</a:t>
                </a:r>
              </a:p>
              <a:p>
                <a:r>
                  <a:rPr lang="en-US" altLang="en-US" sz="2000" dirty="0">
                    <a:ea typeface="宋体" panose="02010600030101010101" pitchFamily="2" charset="-122"/>
                    <a:cs typeface="Times New Roman" panose="02020603050405020304" pitchFamily="18" charset="0"/>
                  </a:rPr>
                  <a:t>Thus, for a tuple </a:t>
                </a:r>
                <a:r>
                  <a:rPr lang="en-US" altLang="en-US" sz="2000" i="1" dirty="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t</a:t>
                </a:r>
                <a:r>
                  <a:rPr lang="en-US" altLang="en-US" sz="2000" dirty="0">
                    <a:ea typeface="宋体" panose="02010600030101010101" pitchFamily="2" charset="-122"/>
                    <a:cs typeface="Times New Roman" panose="02020603050405020304" pitchFamily="18" charset="0"/>
                  </a:rPr>
                  <a:t> with an A-value </a:t>
                </a:r>
                <a:r>
                  <a:rPr lang="en-US" altLang="en-US" sz="2000" i="1" dirty="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a</a:t>
                </a:r>
                <a:r>
                  <a:rPr lang="en-US" altLang="en-US" sz="2000" dirty="0">
                    <a:ea typeface="宋体" panose="02010600030101010101" pitchFamily="2" charset="-122"/>
                    <a:cs typeface="Times New Roman" panose="02020603050405020304" pitchFamily="18" charset="0"/>
                  </a:rPr>
                  <a:t> in  S, in average </a:t>
                </a:r>
                <a:r>
                  <a:rPr lang="en-US" altLang="en-US" sz="2000" i="1" dirty="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a</a:t>
                </a:r>
                <a:r>
                  <a:rPr lang="en-US" altLang="en-US" sz="2000" dirty="0">
                    <a:ea typeface="宋体" panose="02010600030101010101" pitchFamily="2" charset="-122"/>
                    <a:cs typeface="Times New Roman" panose="02020603050405020304" pitchFamily="18" charset="0"/>
                  </a:rPr>
                  <a:t> appears T(R)/V(R,A) times in R. Thus, </a:t>
                </a:r>
                <a:r>
                  <a:rPr lang="en-US" altLang="en-US" sz="2000" i="1" dirty="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t</a:t>
                </a:r>
                <a:r>
                  <a:rPr lang="en-US" altLang="en-US" sz="2000" dirty="0">
                    <a:ea typeface="宋体" panose="02010600030101010101" pitchFamily="2" charset="-122"/>
                    <a:cs typeface="Times New Roman" panose="02020603050405020304" pitchFamily="18" charset="0"/>
                  </a:rPr>
                  <a:t> can be joined with T(R)/V(R,A) tuples in R. This gives  </a:t>
                </a:r>
                <a:r>
                  <a:rPr lang="en-US" altLang="en-US" sz="2000" dirty="0">
                    <a:solidFill>
                      <a:srgbClr val="FF0000"/>
                    </a:solidFill>
                    <a:ea typeface="宋体" panose="02010600030101010101" pitchFamily="2" charset="-122"/>
                    <a:cs typeface="Times New Roman" panose="02020603050405020304" pitchFamily="18" charset="0"/>
                  </a:rPr>
                  <a:t>T(R</a:t>
                </a:r>
                <a14:m>
                  <m:oMath xmlns:m="http://schemas.openxmlformats.org/officeDocument/2006/math">
                    <m:r>
                      <a:rPr lang="en-US" altLang="en-US" sz="2000" b="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rPr>
                      <m:t>⋈</m:t>
                    </m:r>
                  </m:oMath>
                </a14:m>
                <a:r>
                  <a:rPr lang="en-US" altLang="en-US" sz="2000" dirty="0">
                    <a:solidFill>
                      <a:srgbClr val="FF0000"/>
                    </a:solidFill>
                    <a:ea typeface="宋体" panose="02010600030101010101" pitchFamily="2" charset="-122"/>
                    <a:cs typeface="Times New Roman" panose="02020603050405020304" pitchFamily="18" charset="0"/>
                  </a:rPr>
                  <a:t>S) = T(R)T(S)/max{V(R,A),V(S,A)}</a:t>
                </a:r>
                <a:endParaRPr lang="en-US" altLang="en-US" sz="2000" dirty="0"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61460" y="2816444"/>
                <a:ext cx="4712652" cy="2246769"/>
              </a:xfrm>
              <a:prstGeom prst="rect">
                <a:avLst/>
              </a:prstGeom>
              <a:blipFill rotWithShape="0">
                <a:blip r:embed="rId4"/>
                <a:stretch>
                  <a:fillRect l="-1028" t="-802" r="-1028" b="-2941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4546950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itle 1"/>
          <p:cNvSpPr>
            <a:spLocks noGrp="1"/>
          </p:cNvSpPr>
          <p:nvPr>
            <p:ph type="title"/>
          </p:nvPr>
        </p:nvSpPr>
        <p:spPr>
          <a:xfrm>
            <a:off x="685800" y="238125"/>
            <a:ext cx="7772400" cy="520700"/>
          </a:xfrm>
        </p:spPr>
        <p:txBody>
          <a:bodyPr/>
          <a:lstStyle/>
          <a:p>
            <a:r>
              <a:rPr lang="en-US" altLang="en-US" sz="3200" b="1" dirty="0"/>
              <a:t>Estimating size parameters (</a:t>
            </a:r>
            <a:r>
              <a:rPr lang="en-US" altLang="en-US" sz="3200" b="1" dirty="0">
                <a:solidFill>
                  <a:srgbClr val="FF0000"/>
                </a:solidFill>
              </a:rPr>
              <a:t>T</a:t>
            </a:r>
            <a:r>
              <a:rPr lang="en-US" altLang="en-US" sz="3200" b="1" dirty="0"/>
              <a:t>,B,V)</a:t>
            </a:r>
            <a:endParaRPr lang="en-US" altLang="en-US" sz="3200" dirty="0"/>
          </a:p>
        </p:txBody>
      </p:sp>
      <p:sp>
        <p:nvSpPr>
          <p:cNvPr id="39939" name="Content Placeholder 2"/>
          <p:cNvSpPr>
            <a:spLocks noGrp="1"/>
          </p:cNvSpPr>
          <p:nvPr>
            <p:ph idx="1"/>
          </p:nvPr>
        </p:nvSpPr>
        <p:spPr>
          <a:xfrm>
            <a:off x="414338" y="922338"/>
            <a:ext cx="8367712" cy="5599112"/>
          </a:xfrm>
          <a:ln w="12700">
            <a:solidFill>
              <a:schemeClr val="accent1"/>
            </a:solidFill>
            <a:miter lim="800000"/>
            <a:headEnd/>
            <a:tailEnd/>
          </a:ln>
        </p:spPr>
        <p:txBody>
          <a:bodyPr/>
          <a:lstStyle/>
          <a:p>
            <a:pPr marL="0" indent="0">
              <a:buFontTx/>
              <a:buNone/>
            </a:pPr>
            <a:r>
              <a:rPr lang="en-US" altLang="en-US" sz="2800" dirty="0"/>
              <a:t> </a:t>
            </a:r>
          </a:p>
        </p:txBody>
      </p:sp>
      <p:sp>
        <p:nvSpPr>
          <p:cNvPr id="39940" name="Rectangle 1"/>
          <p:cNvSpPr>
            <a:spLocks noChangeArrowheads="1"/>
          </p:cNvSpPr>
          <p:nvPr/>
        </p:nvSpPr>
        <p:spPr bwMode="auto">
          <a:xfrm>
            <a:off x="622300" y="922338"/>
            <a:ext cx="7943850" cy="51090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π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τ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,×:  size parameters can be calculated precisely</a:t>
            </a:r>
            <a:endParaRPr lang="en-US" altLang="en-US" sz="2400" dirty="0">
              <a:solidFill>
                <a:srgbClr val="00B05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en-US" altLang="en-US" sz="500" dirty="0">
              <a:solidFill>
                <a:srgbClr val="00B05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δ 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:  T(</a:t>
            </a: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δ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(R)) = min{ T(R)/2, </a:t>
            </a:r>
            <a:r>
              <a:rPr lang="en-US" altLang="en-US" dirty="0">
                <a:solidFill>
                  <a:srgbClr val="1A9655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∏</a:t>
            </a:r>
            <a:r>
              <a:rPr lang="en-US" altLang="en-US" sz="2400" baseline="-250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V(R,A) } 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500" dirty="0">
              <a:solidFill>
                <a:srgbClr val="00B050"/>
              </a:solidFill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γ 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:  T(</a:t>
            </a: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γ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(R)) = min{ T(R)/2, </a:t>
            </a:r>
            <a:r>
              <a:rPr lang="en-US" altLang="en-US" dirty="0">
                <a:solidFill>
                  <a:srgbClr val="1A9655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∏</a:t>
            </a:r>
            <a:r>
              <a:rPr lang="en-US" altLang="en-US" sz="2400" baseline="-250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grouping A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V(R,A) }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000" dirty="0">
              <a:solidFill>
                <a:srgbClr val="00B050"/>
              </a:solidFill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altLang="en-US" sz="2400" baseline="-250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A=c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: T(</a:t>
            </a: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altLang="en-US" sz="2400" baseline="-250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A=c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(R)) = T(R)/V(R,A) 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000" dirty="0">
              <a:solidFill>
                <a:srgbClr val="00B050"/>
              </a:solidFill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altLang="en-US" sz="2400" baseline="-250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A&lt;c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: T(</a:t>
            </a: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altLang="en-US" sz="2400" baseline="-250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A&lt;c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(R)) = T(R)/3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0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∩ :  T(R ∩ S) = T(S)/2  </a:t>
            </a:r>
            <a:r>
              <a:rPr lang="en-US" altLang="en-US" sz="20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(assume S is smaller)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000" dirty="0">
              <a:solidFill>
                <a:srgbClr val="00B050"/>
              </a:solidFill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U :  T(R U S) = T(R)+T(S))/2  </a:t>
            </a:r>
            <a:r>
              <a:rPr lang="en-US" altLang="en-US" sz="20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(assume S is smaller)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000" dirty="0">
              <a:solidFill>
                <a:srgbClr val="00B050"/>
              </a:solidFill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‒ :  T(R ‒ S) = T(R) ‒ T(S)/2 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000" dirty="0"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>
                <a:ea typeface="宋体" panose="02010600030101010101" pitchFamily="2" charset="-122"/>
                <a:cs typeface="Times New Roman" panose="02020603050405020304" pitchFamily="18" charset="0"/>
              </a:rPr>
              <a:t>   :  T(R   S) = T(R)T(S)/max{V(R,A),V(S,A)} 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2400" dirty="0"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39941" name="AutoShape 4"/>
          <p:cNvSpPr>
            <a:spLocks noChangeArrowheads="1"/>
          </p:cNvSpPr>
          <p:nvPr/>
        </p:nvSpPr>
        <p:spPr bwMode="auto">
          <a:xfrm rot="-5400000">
            <a:off x="758032" y="5295106"/>
            <a:ext cx="177800" cy="239713"/>
          </a:xfrm>
          <a:prstGeom prst="flowChartCollate">
            <a:avLst/>
          </a:prstGeom>
          <a:solidFill>
            <a:schemeClr val="bg1"/>
          </a:solidFill>
          <a:ln w="1905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3600"/>
              <a:t>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4061460" y="2816444"/>
                <a:ext cx="4712652" cy="2246769"/>
              </a:xfrm>
              <a:prstGeom prst="rect">
                <a:avLst/>
              </a:prstGeom>
              <a:solidFill>
                <a:srgbClr val="A2DA46"/>
              </a:solidFill>
              <a:ln w="28575"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altLang="en-US" sz="2000" u="sng" dirty="0">
                    <a:solidFill>
                      <a:srgbClr val="FF9900"/>
                    </a:solidFill>
                    <a:ea typeface="宋体" panose="02010600030101010101" pitchFamily="2" charset="-122"/>
                    <a:cs typeface="Times New Roman" panose="02020603050405020304" pitchFamily="18" charset="0"/>
                  </a:rPr>
                  <a:t>Assumption.</a:t>
                </a:r>
                <a:r>
                  <a:rPr lang="en-US" altLang="en-US" sz="2000" dirty="0">
                    <a:ea typeface="宋体" panose="02010600030101010101" pitchFamily="2" charset="-122"/>
                    <a:cs typeface="Times New Roman" panose="02020603050405020304" pitchFamily="18" charset="0"/>
                  </a:rPr>
                  <a:t> </a:t>
                </a:r>
                <a:r>
                  <a:rPr lang="en-US" altLang="en-US" sz="2000" dirty="0">
                    <a:solidFill>
                      <a:srgbClr val="FF9900"/>
                    </a:solidFill>
                    <a:ea typeface="宋体" panose="02010600030101010101" pitchFamily="2" charset="-122"/>
                    <a:cs typeface="Times New Roman" panose="02020603050405020304" pitchFamily="18" charset="0"/>
                  </a:rPr>
                  <a:t>If V(R,A) &gt; V(S,A), then every A-value in S will appear in R.</a:t>
                </a:r>
              </a:p>
              <a:p>
                <a:r>
                  <a:rPr lang="en-US" altLang="en-US" sz="2000" dirty="0">
                    <a:ea typeface="宋体" panose="02010600030101010101" pitchFamily="2" charset="-122"/>
                    <a:cs typeface="Times New Roman" panose="02020603050405020304" pitchFamily="18" charset="0"/>
                  </a:rPr>
                  <a:t>Thus, for a tuple </a:t>
                </a:r>
                <a:r>
                  <a:rPr lang="en-US" altLang="en-US" sz="2000" i="1" dirty="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t</a:t>
                </a:r>
                <a:r>
                  <a:rPr lang="en-US" altLang="en-US" sz="2000" dirty="0">
                    <a:ea typeface="宋体" panose="02010600030101010101" pitchFamily="2" charset="-122"/>
                    <a:cs typeface="Times New Roman" panose="02020603050405020304" pitchFamily="18" charset="0"/>
                  </a:rPr>
                  <a:t> with an A-value </a:t>
                </a:r>
                <a:r>
                  <a:rPr lang="en-US" altLang="en-US" sz="2000" i="1" dirty="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a</a:t>
                </a:r>
                <a:r>
                  <a:rPr lang="en-US" altLang="en-US" sz="2000" dirty="0">
                    <a:ea typeface="宋体" panose="02010600030101010101" pitchFamily="2" charset="-122"/>
                    <a:cs typeface="Times New Roman" panose="02020603050405020304" pitchFamily="18" charset="0"/>
                  </a:rPr>
                  <a:t> in  S, in average </a:t>
                </a:r>
                <a:r>
                  <a:rPr lang="en-US" altLang="en-US" sz="2000" i="1" dirty="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a</a:t>
                </a:r>
                <a:r>
                  <a:rPr lang="en-US" altLang="en-US" sz="2000" dirty="0">
                    <a:ea typeface="宋体" panose="02010600030101010101" pitchFamily="2" charset="-122"/>
                    <a:cs typeface="Times New Roman" panose="02020603050405020304" pitchFamily="18" charset="0"/>
                  </a:rPr>
                  <a:t> appears T(R)/V(R,A) times in R. Thus, </a:t>
                </a:r>
                <a:r>
                  <a:rPr lang="en-US" altLang="en-US" sz="2000" i="1" dirty="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t</a:t>
                </a:r>
                <a:r>
                  <a:rPr lang="en-US" altLang="en-US" sz="2000" dirty="0">
                    <a:ea typeface="宋体" panose="02010600030101010101" pitchFamily="2" charset="-122"/>
                    <a:cs typeface="Times New Roman" panose="02020603050405020304" pitchFamily="18" charset="0"/>
                  </a:rPr>
                  <a:t> can be joined with T(R)/V(R,A) tuples in R. This gives  </a:t>
                </a:r>
                <a:r>
                  <a:rPr lang="en-US" altLang="en-US" sz="2000" dirty="0">
                    <a:solidFill>
                      <a:srgbClr val="FF0000"/>
                    </a:solidFill>
                    <a:ea typeface="宋体" panose="02010600030101010101" pitchFamily="2" charset="-122"/>
                    <a:cs typeface="Times New Roman" panose="02020603050405020304" pitchFamily="18" charset="0"/>
                  </a:rPr>
                  <a:t>T(R</a:t>
                </a:r>
                <a14:m>
                  <m:oMath xmlns:m="http://schemas.openxmlformats.org/officeDocument/2006/math">
                    <m:r>
                      <a:rPr lang="en-US" altLang="en-US" sz="2000" b="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rPr>
                      <m:t>⋈</m:t>
                    </m:r>
                  </m:oMath>
                </a14:m>
                <a:r>
                  <a:rPr lang="en-US" altLang="en-US" sz="2000" dirty="0">
                    <a:solidFill>
                      <a:srgbClr val="FF0000"/>
                    </a:solidFill>
                    <a:ea typeface="宋体" panose="02010600030101010101" pitchFamily="2" charset="-122"/>
                    <a:cs typeface="Times New Roman" panose="02020603050405020304" pitchFamily="18" charset="0"/>
                  </a:rPr>
                  <a:t>S) = T(R)T(S)/max{V(R,A),V(S,A)}</a:t>
                </a:r>
                <a:endParaRPr lang="en-US" altLang="en-US" sz="2000" dirty="0"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61460" y="2816444"/>
                <a:ext cx="4712652" cy="2246769"/>
              </a:xfrm>
              <a:prstGeom prst="rect">
                <a:avLst/>
              </a:prstGeom>
              <a:blipFill rotWithShape="0">
                <a:blip r:embed="rId4"/>
                <a:stretch>
                  <a:fillRect l="-1028" t="-802" r="-1028" b="-2941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AutoShape 4"/>
          <p:cNvSpPr>
            <a:spLocks noChangeArrowheads="1"/>
          </p:cNvSpPr>
          <p:nvPr/>
        </p:nvSpPr>
        <p:spPr bwMode="auto">
          <a:xfrm rot="-5400000">
            <a:off x="1832769" y="5285582"/>
            <a:ext cx="177800" cy="239712"/>
          </a:xfrm>
          <a:prstGeom prst="flowChartCollate">
            <a:avLst/>
          </a:prstGeom>
          <a:solidFill>
            <a:schemeClr val="bg1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36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82398041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itle 1"/>
          <p:cNvSpPr>
            <a:spLocks noGrp="1"/>
          </p:cNvSpPr>
          <p:nvPr>
            <p:ph type="title"/>
          </p:nvPr>
        </p:nvSpPr>
        <p:spPr>
          <a:xfrm>
            <a:off x="685800" y="238125"/>
            <a:ext cx="7772400" cy="520700"/>
          </a:xfrm>
        </p:spPr>
        <p:txBody>
          <a:bodyPr/>
          <a:lstStyle/>
          <a:p>
            <a:r>
              <a:rPr lang="en-US" altLang="en-US" sz="3200" b="1" dirty="0"/>
              <a:t>Estimating size parameters (</a:t>
            </a:r>
            <a:r>
              <a:rPr lang="en-US" altLang="en-US" sz="3200" b="1" dirty="0">
                <a:solidFill>
                  <a:srgbClr val="FF0000"/>
                </a:solidFill>
              </a:rPr>
              <a:t>T</a:t>
            </a:r>
            <a:r>
              <a:rPr lang="en-US" altLang="en-US" sz="3200" b="1" dirty="0"/>
              <a:t>,B,V)</a:t>
            </a:r>
            <a:endParaRPr lang="en-US" altLang="en-US" sz="3200" dirty="0"/>
          </a:p>
        </p:txBody>
      </p:sp>
      <p:sp>
        <p:nvSpPr>
          <p:cNvPr id="39939" name="Content Placeholder 2"/>
          <p:cNvSpPr>
            <a:spLocks noGrp="1"/>
          </p:cNvSpPr>
          <p:nvPr>
            <p:ph idx="1"/>
          </p:nvPr>
        </p:nvSpPr>
        <p:spPr>
          <a:xfrm>
            <a:off x="414338" y="922338"/>
            <a:ext cx="8367712" cy="5599112"/>
          </a:xfrm>
          <a:ln w="12700">
            <a:solidFill>
              <a:schemeClr val="accent1"/>
            </a:solidFill>
            <a:miter lim="800000"/>
            <a:headEnd/>
            <a:tailEnd/>
          </a:ln>
        </p:spPr>
        <p:txBody>
          <a:bodyPr/>
          <a:lstStyle/>
          <a:p>
            <a:pPr marL="0" indent="0">
              <a:buFontTx/>
              <a:buNone/>
            </a:pPr>
            <a:r>
              <a:rPr lang="en-US" altLang="en-US" sz="2800" dirty="0"/>
              <a:t> </a:t>
            </a:r>
          </a:p>
        </p:txBody>
      </p:sp>
      <p:sp>
        <p:nvSpPr>
          <p:cNvPr id="39940" name="Rectangle 1"/>
          <p:cNvSpPr>
            <a:spLocks noChangeArrowheads="1"/>
          </p:cNvSpPr>
          <p:nvPr/>
        </p:nvSpPr>
        <p:spPr bwMode="auto">
          <a:xfrm>
            <a:off x="622300" y="922338"/>
            <a:ext cx="7943850" cy="52629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π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τ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,×:  size parameters can be calculated precisely</a:t>
            </a:r>
            <a:endParaRPr lang="en-US" altLang="en-US" sz="2400" dirty="0">
              <a:solidFill>
                <a:srgbClr val="00B05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en-US" altLang="en-US" sz="500" dirty="0">
              <a:solidFill>
                <a:srgbClr val="00B05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δ 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:  T(</a:t>
            </a: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δ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(R)) = min{ T(R)/2, </a:t>
            </a:r>
            <a:r>
              <a:rPr lang="en-US" altLang="en-US" dirty="0">
                <a:solidFill>
                  <a:srgbClr val="1A9655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∏</a:t>
            </a:r>
            <a:r>
              <a:rPr lang="en-US" altLang="en-US" sz="2400" baseline="-250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V(R,A) } 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500" dirty="0">
              <a:solidFill>
                <a:srgbClr val="00B050"/>
              </a:solidFill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γ 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:  T(</a:t>
            </a: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γ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(R)) = min{ T(R)/2, </a:t>
            </a:r>
            <a:r>
              <a:rPr lang="en-US" altLang="en-US" dirty="0">
                <a:solidFill>
                  <a:srgbClr val="1A9655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∏</a:t>
            </a:r>
            <a:r>
              <a:rPr lang="en-US" altLang="en-US" sz="2400" baseline="-250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grouping A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V(R,A) }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000" dirty="0">
              <a:solidFill>
                <a:srgbClr val="00B050"/>
              </a:solidFill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altLang="en-US" sz="2400" baseline="-250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A=c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: T(</a:t>
            </a: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altLang="en-US" sz="2400" baseline="-250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A=c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(R)) = T(R)/V(R,A) 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000" dirty="0">
              <a:solidFill>
                <a:srgbClr val="00B050"/>
              </a:solidFill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altLang="en-US" sz="2400" baseline="-250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A&lt;c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: T(</a:t>
            </a: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altLang="en-US" sz="2400" baseline="-250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A&lt;c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(R)) = T(R)/3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0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∩ :  T(R ∩ S) = T(S)/2  </a:t>
            </a:r>
            <a:r>
              <a:rPr lang="en-US" altLang="en-US" sz="20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(assume S is smaller)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000" dirty="0">
              <a:solidFill>
                <a:srgbClr val="00B050"/>
              </a:solidFill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U :  T(R U S) = T(R)+T(S)/2  </a:t>
            </a:r>
            <a:r>
              <a:rPr lang="en-US" altLang="en-US" sz="20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(assume S is smaller)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000" dirty="0">
              <a:solidFill>
                <a:srgbClr val="00B050"/>
              </a:solidFill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‒ :  T(R ‒ S) = T(R) ‒ T(S)/2 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000" dirty="0">
              <a:solidFill>
                <a:srgbClr val="00B050"/>
              </a:solidFill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   :  T(R   S) = T(R)T(S)/max{V(R,A),V(S,A)}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000" dirty="0"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>
                <a:ea typeface="宋体" panose="02010600030101010101" pitchFamily="2" charset="-122"/>
                <a:cs typeface="Times New Roman" panose="02020603050405020304" pitchFamily="18" charset="0"/>
              </a:rPr>
              <a:t>   </a:t>
            </a:r>
            <a:r>
              <a:rPr lang="en-US" altLang="en-US" sz="2400" baseline="-25000" dirty="0">
                <a:solidFill>
                  <a:srgbClr val="FF000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C</a:t>
            </a:r>
            <a:r>
              <a:rPr lang="en-US" altLang="en-US" sz="2400" dirty="0">
                <a:ea typeface="宋体" panose="02010600030101010101" pitchFamily="2" charset="-122"/>
                <a:cs typeface="Times New Roman" panose="02020603050405020304" pitchFamily="18" charset="0"/>
              </a:rPr>
              <a:t> : </a:t>
            </a:r>
            <a:r>
              <a:rPr lang="en-US" altLang="en-US" sz="2400" dirty="0">
                <a:solidFill>
                  <a:schemeClr val="bg1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T(R   </a:t>
            </a:r>
            <a:r>
              <a:rPr lang="en-US" altLang="en-US" sz="2400" baseline="-25000" dirty="0">
                <a:solidFill>
                  <a:schemeClr val="bg1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C</a:t>
            </a:r>
            <a:r>
              <a:rPr lang="en-US" altLang="en-US" sz="2400" dirty="0">
                <a:solidFill>
                  <a:schemeClr val="bg1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S) = T(</a:t>
            </a:r>
            <a:r>
              <a:rPr lang="el-GR" altLang="en-US" sz="2400" dirty="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altLang="en-US" sz="2400" baseline="-25000" dirty="0">
                <a:solidFill>
                  <a:schemeClr val="bg1"/>
                </a:solidFill>
                <a:latin typeface="+mn-lt"/>
                <a:ea typeface="宋体" panose="02010600030101010101" pitchFamily="2" charset="-122"/>
                <a:cs typeface="Times New Roman" panose="02020603050405020304" pitchFamily="18" charset="0"/>
              </a:rPr>
              <a:t>C</a:t>
            </a:r>
            <a:r>
              <a:rPr lang="en-US" altLang="en-US" sz="2400" dirty="0">
                <a:solidFill>
                  <a:schemeClr val="bg1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(R×S)) </a:t>
            </a:r>
          </a:p>
        </p:txBody>
      </p:sp>
      <p:sp>
        <p:nvSpPr>
          <p:cNvPr id="39941" name="AutoShape 4"/>
          <p:cNvSpPr>
            <a:spLocks noChangeArrowheads="1"/>
          </p:cNvSpPr>
          <p:nvPr/>
        </p:nvSpPr>
        <p:spPr bwMode="auto">
          <a:xfrm rot="-5400000">
            <a:off x="758032" y="5295106"/>
            <a:ext cx="177800" cy="239713"/>
          </a:xfrm>
          <a:prstGeom prst="flowChartCollate">
            <a:avLst/>
          </a:prstGeom>
          <a:solidFill>
            <a:schemeClr val="bg1"/>
          </a:solidFill>
          <a:ln w="19050">
            <a:solidFill>
              <a:srgbClr val="1A9655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3600" dirty="0"/>
              <a:t> </a:t>
            </a:r>
          </a:p>
        </p:txBody>
      </p:sp>
      <p:sp>
        <p:nvSpPr>
          <p:cNvPr id="39942" name="AutoShape 4"/>
          <p:cNvSpPr>
            <a:spLocks noChangeArrowheads="1"/>
          </p:cNvSpPr>
          <p:nvPr/>
        </p:nvSpPr>
        <p:spPr bwMode="auto">
          <a:xfrm rot="-5400000">
            <a:off x="1832769" y="5285582"/>
            <a:ext cx="177800" cy="239712"/>
          </a:xfrm>
          <a:prstGeom prst="flowChartCollate">
            <a:avLst/>
          </a:prstGeom>
          <a:solidFill>
            <a:schemeClr val="bg1"/>
          </a:solidFill>
          <a:ln w="19050">
            <a:solidFill>
              <a:srgbClr val="1A9655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3600" dirty="0"/>
              <a:t> </a:t>
            </a:r>
          </a:p>
        </p:txBody>
      </p:sp>
      <p:sp>
        <p:nvSpPr>
          <p:cNvPr id="7" name="AutoShape 4"/>
          <p:cNvSpPr>
            <a:spLocks noChangeArrowheads="1"/>
          </p:cNvSpPr>
          <p:nvPr/>
        </p:nvSpPr>
        <p:spPr bwMode="auto">
          <a:xfrm rot="-5400000">
            <a:off x="765653" y="5813266"/>
            <a:ext cx="177800" cy="239713"/>
          </a:xfrm>
          <a:prstGeom prst="flowChartCollate">
            <a:avLst/>
          </a:prstGeom>
          <a:solidFill>
            <a:schemeClr val="bg1"/>
          </a:solidFill>
          <a:ln w="1905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36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24442532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itle 1"/>
          <p:cNvSpPr>
            <a:spLocks noGrp="1"/>
          </p:cNvSpPr>
          <p:nvPr>
            <p:ph type="title"/>
          </p:nvPr>
        </p:nvSpPr>
        <p:spPr>
          <a:xfrm>
            <a:off x="685800" y="238125"/>
            <a:ext cx="7772400" cy="520700"/>
          </a:xfrm>
        </p:spPr>
        <p:txBody>
          <a:bodyPr/>
          <a:lstStyle/>
          <a:p>
            <a:r>
              <a:rPr lang="en-US" altLang="en-US" sz="3200" b="1" dirty="0"/>
              <a:t>Estimating size parameters (</a:t>
            </a:r>
            <a:r>
              <a:rPr lang="en-US" altLang="en-US" sz="3200" b="1" dirty="0">
                <a:solidFill>
                  <a:srgbClr val="FF0000"/>
                </a:solidFill>
              </a:rPr>
              <a:t>T</a:t>
            </a:r>
            <a:r>
              <a:rPr lang="en-US" altLang="en-US" sz="3200" b="1" dirty="0"/>
              <a:t>,B,V)</a:t>
            </a:r>
            <a:endParaRPr lang="en-US" altLang="en-US" sz="3200" dirty="0"/>
          </a:p>
        </p:txBody>
      </p:sp>
      <p:sp>
        <p:nvSpPr>
          <p:cNvPr id="39939" name="Content Placeholder 2"/>
          <p:cNvSpPr>
            <a:spLocks noGrp="1"/>
          </p:cNvSpPr>
          <p:nvPr>
            <p:ph idx="1"/>
          </p:nvPr>
        </p:nvSpPr>
        <p:spPr>
          <a:xfrm>
            <a:off x="414338" y="922338"/>
            <a:ext cx="8367712" cy="5599112"/>
          </a:xfrm>
          <a:ln w="12700">
            <a:solidFill>
              <a:schemeClr val="accent1"/>
            </a:solidFill>
            <a:miter lim="800000"/>
            <a:headEnd/>
            <a:tailEnd/>
          </a:ln>
        </p:spPr>
        <p:txBody>
          <a:bodyPr/>
          <a:lstStyle/>
          <a:p>
            <a:pPr marL="0" indent="0">
              <a:buFontTx/>
              <a:buNone/>
            </a:pPr>
            <a:r>
              <a:rPr lang="en-US" altLang="en-US" sz="2800" dirty="0"/>
              <a:t> </a:t>
            </a:r>
          </a:p>
        </p:txBody>
      </p:sp>
      <p:sp>
        <p:nvSpPr>
          <p:cNvPr id="39940" name="Rectangle 1"/>
          <p:cNvSpPr>
            <a:spLocks noChangeArrowheads="1"/>
          </p:cNvSpPr>
          <p:nvPr/>
        </p:nvSpPr>
        <p:spPr bwMode="auto">
          <a:xfrm>
            <a:off x="622300" y="922338"/>
            <a:ext cx="7943850" cy="52629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π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τ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,×:  size parameters can be calculated precisely</a:t>
            </a:r>
            <a:endParaRPr lang="en-US" altLang="en-US" sz="2400" dirty="0">
              <a:solidFill>
                <a:srgbClr val="00B05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en-US" altLang="en-US" sz="500" dirty="0">
              <a:solidFill>
                <a:srgbClr val="00B05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δ 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:  T(</a:t>
            </a: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δ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(R)) = min{ T(R)/2, </a:t>
            </a:r>
            <a:r>
              <a:rPr lang="en-US" altLang="en-US" dirty="0">
                <a:solidFill>
                  <a:srgbClr val="1A9655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∏</a:t>
            </a:r>
            <a:r>
              <a:rPr lang="en-US" altLang="en-US" sz="2400" baseline="-250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V(R,A) } 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500" dirty="0">
              <a:solidFill>
                <a:srgbClr val="00B050"/>
              </a:solidFill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γ 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:  T(</a:t>
            </a: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γ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(R)) = min{ T(R)/2, </a:t>
            </a:r>
            <a:r>
              <a:rPr lang="en-US" altLang="en-US" dirty="0">
                <a:solidFill>
                  <a:srgbClr val="1A9655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∏</a:t>
            </a:r>
            <a:r>
              <a:rPr lang="en-US" altLang="en-US" sz="2400" baseline="-250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grouping A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V(R,A) }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000" dirty="0">
              <a:solidFill>
                <a:srgbClr val="00B050"/>
              </a:solidFill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altLang="en-US" sz="2400" baseline="-250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A=c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: T(</a:t>
            </a: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altLang="en-US" sz="2400" baseline="-250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A=c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(R)) = T(R)/V(R,A) 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000" dirty="0">
              <a:solidFill>
                <a:srgbClr val="00B050"/>
              </a:solidFill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altLang="en-US" sz="2400" baseline="-250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A&lt;c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: T(</a:t>
            </a: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altLang="en-US" sz="2400" baseline="-250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A&lt;c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(R)) = T(R)/3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0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∩ :  T(R ∩ S) = T(S)/2  </a:t>
            </a:r>
            <a:r>
              <a:rPr lang="en-US" altLang="en-US" sz="20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(assume S is smaller)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000" dirty="0">
              <a:solidFill>
                <a:srgbClr val="00B050"/>
              </a:solidFill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U :  T(R U S) = T(R)+T(S)/2  </a:t>
            </a:r>
            <a:r>
              <a:rPr lang="en-US" altLang="en-US" sz="20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(assume S is smaller)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000" dirty="0">
              <a:solidFill>
                <a:srgbClr val="00B050"/>
              </a:solidFill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‒ :  T(R ‒ S) = T(R) ‒ T(S)/2 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000" dirty="0">
              <a:solidFill>
                <a:srgbClr val="00B050"/>
              </a:solidFill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   :  T(R   S) = T(R)T(S)/max{V(R,A),V(S,A)}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000" dirty="0"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>
                <a:ea typeface="宋体" panose="02010600030101010101" pitchFamily="2" charset="-122"/>
                <a:cs typeface="Times New Roman" panose="02020603050405020304" pitchFamily="18" charset="0"/>
              </a:rPr>
              <a:t>   </a:t>
            </a:r>
            <a:r>
              <a:rPr lang="en-US" altLang="en-US" sz="2400" baseline="-25000" dirty="0">
                <a:solidFill>
                  <a:srgbClr val="FF000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C</a:t>
            </a:r>
            <a:r>
              <a:rPr lang="en-US" altLang="en-US" sz="2400" dirty="0">
                <a:ea typeface="宋体" panose="02010600030101010101" pitchFamily="2" charset="-122"/>
                <a:cs typeface="Times New Roman" panose="02020603050405020304" pitchFamily="18" charset="0"/>
              </a:rPr>
              <a:t> : T(R   </a:t>
            </a:r>
            <a:r>
              <a:rPr lang="en-US" altLang="en-US" sz="2400" baseline="-25000" dirty="0">
                <a:ea typeface="宋体" panose="02010600030101010101" pitchFamily="2" charset="-122"/>
                <a:cs typeface="Times New Roman" panose="02020603050405020304" pitchFamily="18" charset="0"/>
              </a:rPr>
              <a:t>C</a:t>
            </a:r>
            <a:r>
              <a:rPr lang="en-US" altLang="en-US" sz="2400" dirty="0">
                <a:ea typeface="宋体" panose="02010600030101010101" pitchFamily="2" charset="-122"/>
                <a:cs typeface="Times New Roman" panose="02020603050405020304" pitchFamily="18" charset="0"/>
              </a:rPr>
              <a:t>S) = T(</a:t>
            </a:r>
            <a:r>
              <a:rPr lang="el-GR" altLang="en-US" sz="24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altLang="en-US" sz="2400" baseline="-25000" dirty="0">
                <a:latin typeface="+mn-lt"/>
                <a:ea typeface="宋体" panose="02010600030101010101" pitchFamily="2" charset="-122"/>
                <a:cs typeface="Times New Roman" panose="02020603050405020304" pitchFamily="18" charset="0"/>
              </a:rPr>
              <a:t>C</a:t>
            </a:r>
            <a:r>
              <a:rPr lang="en-US" altLang="en-US" sz="2400" dirty="0">
                <a:ea typeface="宋体" panose="02010600030101010101" pitchFamily="2" charset="-122"/>
                <a:cs typeface="Times New Roman" panose="02020603050405020304" pitchFamily="18" charset="0"/>
              </a:rPr>
              <a:t>(R×S)) </a:t>
            </a:r>
          </a:p>
        </p:txBody>
      </p:sp>
      <p:sp>
        <p:nvSpPr>
          <p:cNvPr id="39941" name="AutoShape 4"/>
          <p:cNvSpPr>
            <a:spLocks noChangeArrowheads="1"/>
          </p:cNvSpPr>
          <p:nvPr/>
        </p:nvSpPr>
        <p:spPr bwMode="auto">
          <a:xfrm rot="-5400000">
            <a:off x="758032" y="5295106"/>
            <a:ext cx="177800" cy="239713"/>
          </a:xfrm>
          <a:prstGeom prst="flowChartCollate">
            <a:avLst/>
          </a:prstGeom>
          <a:solidFill>
            <a:schemeClr val="bg1"/>
          </a:solidFill>
          <a:ln w="19050">
            <a:solidFill>
              <a:srgbClr val="1A9655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3600" dirty="0"/>
              <a:t> </a:t>
            </a:r>
          </a:p>
        </p:txBody>
      </p:sp>
      <p:sp>
        <p:nvSpPr>
          <p:cNvPr id="39942" name="AutoShape 4"/>
          <p:cNvSpPr>
            <a:spLocks noChangeArrowheads="1"/>
          </p:cNvSpPr>
          <p:nvPr/>
        </p:nvSpPr>
        <p:spPr bwMode="auto">
          <a:xfrm rot="-5400000">
            <a:off x="1832769" y="5285582"/>
            <a:ext cx="177800" cy="239712"/>
          </a:xfrm>
          <a:prstGeom prst="flowChartCollate">
            <a:avLst/>
          </a:prstGeom>
          <a:solidFill>
            <a:schemeClr val="bg1"/>
          </a:solidFill>
          <a:ln w="19050">
            <a:solidFill>
              <a:srgbClr val="1A9655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3600"/>
              <a:t> </a:t>
            </a:r>
          </a:p>
        </p:txBody>
      </p:sp>
      <p:sp>
        <p:nvSpPr>
          <p:cNvPr id="7" name="AutoShape 4"/>
          <p:cNvSpPr>
            <a:spLocks noChangeArrowheads="1"/>
          </p:cNvSpPr>
          <p:nvPr/>
        </p:nvSpPr>
        <p:spPr bwMode="auto">
          <a:xfrm rot="-5400000">
            <a:off x="765653" y="5813266"/>
            <a:ext cx="177800" cy="239713"/>
          </a:xfrm>
          <a:prstGeom prst="flowChartCollate">
            <a:avLst/>
          </a:prstGeom>
          <a:solidFill>
            <a:schemeClr val="bg1"/>
          </a:solidFill>
          <a:ln w="1905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3600" dirty="0"/>
              <a:t> </a:t>
            </a:r>
          </a:p>
        </p:txBody>
      </p:sp>
      <p:sp>
        <p:nvSpPr>
          <p:cNvPr id="8" name="AutoShape 4"/>
          <p:cNvSpPr>
            <a:spLocks noChangeArrowheads="1"/>
          </p:cNvSpPr>
          <p:nvPr/>
        </p:nvSpPr>
        <p:spPr bwMode="auto">
          <a:xfrm rot="-5400000">
            <a:off x="1962944" y="5805646"/>
            <a:ext cx="177800" cy="239712"/>
          </a:xfrm>
          <a:prstGeom prst="flowChartCollate">
            <a:avLst/>
          </a:prstGeom>
          <a:solidFill>
            <a:schemeClr val="bg1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3600" dirty="0"/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415553436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itle 1"/>
          <p:cNvSpPr>
            <a:spLocks noGrp="1"/>
          </p:cNvSpPr>
          <p:nvPr>
            <p:ph type="title"/>
          </p:nvPr>
        </p:nvSpPr>
        <p:spPr>
          <a:xfrm>
            <a:off x="685800" y="238125"/>
            <a:ext cx="7772400" cy="520700"/>
          </a:xfrm>
        </p:spPr>
        <p:txBody>
          <a:bodyPr/>
          <a:lstStyle/>
          <a:p>
            <a:r>
              <a:rPr lang="en-US" altLang="en-US" sz="3200" b="1" dirty="0"/>
              <a:t>Estimating size parameters (</a:t>
            </a:r>
            <a:r>
              <a:rPr lang="en-US" altLang="en-US" sz="3200" b="1" dirty="0">
                <a:solidFill>
                  <a:srgbClr val="FF0000"/>
                </a:solidFill>
              </a:rPr>
              <a:t>T</a:t>
            </a:r>
            <a:r>
              <a:rPr lang="en-US" altLang="en-US" sz="3200" b="1" dirty="0"/>
              <a:t>,B,V)</a:t>
            </a:r>
            <a:endParaRPr lang="en-US" altLang="en-US" sz="3200" dirty="0"/>
          </a:p>
        </p:txBody>
      </p:sp>
      <p:sp>
        <p:nvSpPr>
          <p:cNvPr id="39939" name="Content Placeholder 2"/>
          <p:cNvSpPr>
            <a:spLocks noGrp="1"/>
          </p:cNvSpPr>
          <p:nvPr>
            <p:ph idx="1"/>
          </p:nvPr>
        </p:nvSpPr>
        <p:spPr>
          <a:xfrm>
            <a:off x="414338" y="922338"/>
            <a:ext cx="8367712" cy="5599112"/>
          </a:xfrm>
          <a:ln w="12700">
            <a:solidFill>
              <a:schemeClr val="accent1"/>
            </a:solidFill>
            <a:miter lim="800000"/>
            <a:headEnd/>
            <a:tailEnd/>
          </a:ln>
        </p:spPr>
        <p:txBody>
          <a:bodyPr/>
          <a:lstStyle/>
          <a:p>
            <a:pPr marL="0" indent="0">
              <a:buFontTx/>
              <a:buNone/>
            </a:pPr>
            <a:r>
              <a:rPr lang="en-US" altLang="en-US" sz="2800" dirty="0"/>
              <a:t> </a:t>
            </a:r>
          </a:p>
        </p:txBody>
      </p:sp>
      <p:sp>
        <p:nvSpPr>
          <p:cNvPr id="39940" name="Rectangle 1"/>
          <p:cNvSpPr>
            <a:spLocks noChangeArrowheads="1"/>
          </p:cNvSpPr>
          <p:nvPr/>
        </p:nvSpPr>
        <p:spPr bwMode="auto">
          <a:xfrm>
            <a:off x="622300" y="922338"/>
            <a:ext cx="7943850" cy="52629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π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τ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,×:  size parameters can be calculated precisely</a:t>
            </a:r>
            <a:endParaRPr lang="en-US" altLang="en-US" sz="2400" dirty="0">
              <a:solidFill>
                <a:srgbClr val="00B05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en-US" altLang="en-US" sz="500" dirty="0">
              <a:solidFill>
                <a:srgbClr val="00B05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δ 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:  T(</a:t>
            </a: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δ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(R)) = min{ T(R)/2, </a:t>
            </a:r>
            <a:r>
              <a:rPr lang="en-US" altLang="en-US" dirty="0">
                <a:solidFill>
                  <a:srgbClr val="1A9655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∏</a:t>
            </a:r>
            <a:r>
              <a:rPr lang="en-US" altLang="en-US" sz="2400" baseline="-250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V(R,A) } 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500" dirty="0">
              <a:solidFill>
                <a:srgbClr val="00B050"/>
              </a:solidFill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γ 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:  T(</a:t>
            </a: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γ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(R)) = min{ T(R)/2, </a:t>
            </a:r>
            <a:r>
              <a:rPr lang="en-US" altLang="en-US" dirty="0">
                <a:solidFill>
                  <a:srgbClr val="1A9655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∏</a:t>
            </a:r>
            <a:r>
              <a:rPr lang="en-US" altLang="en-US" sz="2400" baseline="-250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grouping A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V(R,A) }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000" dirty="0">
              <a:solidFill>
                <a:srgbClr val="00B050"/>
              </a:solidFill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altLang="en-US" sz="2400" baseline="-250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A=c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: T(</a:t>
            </a: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altLang="en-US" sz="2400" baseline="-250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A=c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(R)) = T(R)/V(R,A) 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000" dirty="0">
              <a:solidFill>
                <a:srgbClr val="00B050"/>
              </a:solidFill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altLang="en-US" sz="2400" baseline="-250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A&lt;c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: T(</a:t>
            </a: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altLang="en-US" sz="2400" baseline="-250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A&lt;c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(R)) = T(R)/3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0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∩ :  T(R ∩ S) = T(S)/2  </a:t>
            </a:r>
            <a:r>
              <a:rPr lang="en-US" altLang="en-US" sz="2000" dirty="0">
                <a:solidFill>
                  <a:srgbClr val="FFC00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(assume S is smaller)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000" dirty="0">
              <a:solidFill>
                <a:srgbClr val="00B050"/>
              </a:solidFill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U :  T(R U S) = T(R)+T(S)/2  </a:t>
            </a:r>
            <a:r>
              <a:rPr lang="en-US" altLang="en-US" sz="2000" dirty="0">
                <a:solidFill>
                  <a:srgbClr val="FFC00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(assume S is smaller)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000" dirty="0">
              <a:solidFill>
                <a:srgbClr val="00B050"/>
              </a:solidFill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‒ :  T(R ‒ S) = T(R) ‒ T(S)/2 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000" dirty="0">
              <a:solidFill>
                <a:srgbClr val="00B050"/>
              </a:solidFill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   :  T(R   S) = T(R)T(S)/max{V(R,A),V(S,A)}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000" dirty="0"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>
                <a:ea typeface="宋体" panose="02010600030101010101" pitchFamily="2" charset="-122"/>
                <a:cs typeface="Times New Roman" panose="02020603050405020304" pitchFamily="18" charset="0"/>
              </a:rPr>
              <a:t>   </a:t>
            </a:r>
            <a:r>
              <a:rPr lang="en-US" altLang="en-US" sz="2400" baseline="-250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C</a:t>
            </a:r>
            <a:r>
              <a:rPr lang="en-US" altLang="en-US" sz="2400" dirty="0"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: T(R   </a:t>
            </a:r>
            <a:r>
              <a:rPr lang="en-US" altLang="en-US" sz="2400" baseline="-250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C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S) = T(</a:t>
            </a: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altLang="en-US" sz="2400" baseline="-25000" dirty="0">
                <a:solidFill>
                  <a:srgbClr val="00B050"/>
                </a:solidFill>
                <a:latin typeface="+mn-lt"/>
                <a:ea typeface="宋体" panose="02010600030101010101" pitchFamily="2" charset="-122"/>
                <a:cs typeface="Times New Roman" panose="02020603050405020304" pitchFamily="18" charset="0"/>
              </a:rPr>
              <a:t>C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(R×S)) </a:t>
            </a:r>
          </a:p>
        </p:txBody>
      </p:sp>
      <p:sp>
        <p:nvSpPr>
          <p:cNvPr id="39941" name="AutoShape 4"/>
          <p:cNvSpPr>
            <a:spLocks noChangeArrowheads="1"/>
          </p:cNvSpPr>
          <p:nvPr/>
        </p:nvSpPr>
        <p:spPr bwMode="auto">
          <a:xfrm rot="-5400000">
            <a:off x="758032" y="5295106"/>
            <a:ext cx="177800" cy="239713"/>
          </a:xfrm>
          <a:prstGeom prst="flowChartCollate">
            <a:avLst/>
          </a:prstGeom>
          <a:solidFill>
            <a:schemeClr val="bg1"/>
          </a:solidFill>
          <a:ln w="19050">
            <a:solidFill>
              <a:srgbClr val="1A9655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3600" dirty="0"/>
              <a:t> </a:t>
            </a:r>
          </a:p>
        </p:txBody>
      </p:sp>
      <p:sp>
        <p:nvSpPr>
          <p:cNvPr id="39942" name="AutoShape 4"/>
          <p:cNvSpPr>
            <a:spLocks noChangeArrowheads="1"/>
          </p:cNvSpPr>
          <p:nvPr/>
        </p:nvSpPr>
        <p:spPr bwMode="auto">
          <a:xfrm rot="-5400000">
            <a:off x="1832769" y="5285582"/>
            <a:ext cx="177800" cy="239712"/>
          </a:xfrm>
          <a:prstGeom prst="flowChartCollate">
            <a:avLst/>
          </a:prstGeom>
          <a:solidFill>
            <a:schemeClr val="bg1"/>
          </a:solidFill>
          <a:ln w="19050">
            <a:solidFill>
              <a:srgbClr val="1A9655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3600"/>
              <a:t> </a:t>
            </a:r>
          </a:p>
        </p:txBody>
      </p:sp>
      <p:sp>
        <p:nvSpPr>
          <p:cNvPr id="7" name="AutoShape 4"/>
          <p:cNvSpPr>
            <a:spLocks noChangeArrowheads="1"/>
          </p:cNvSpPr>
          <p:nvPr/>
        </p:nvSpPr>
        <p:spPr bwMode="auto">
          <a:xfrm rot="-5400000">
            <a:off x="765653" y="5813266"/>
            <a:ext cx="177800" cy="239713"/>
          </a:xfrm>
          <a:prstGeom prst="flowChartCollate">
            <a:avLst/>
          </a:prstGeom>
          <a:solidFill>
            <a:schemeClr val="bg1"/>
          </a:solidFill>
          <a:ln w="19050">
            <a:solidFill>
              <a:srgbClr val="00B05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3600" dirty="0"/>
              <a:t> </a:t>
            </a:r>
          </a:p>
        </p:txBody>
      </p:sp>
      <p:sp>
        <p:nvSpPr>
          <p:cNvPr id="8" name="AutoShape 4"/>
          <p:cNvSpPr>
            <a:spLocks noChangeArrowheads="1"/>
          </p:cNvSpPr>
          <p:nvPr/>
        </p:nvSpPr>
        <p:spPr bwMode="auto">
          <a:xfrm rot="-5400000">
            <a:off x="1962944" y="5805646"/>
            <a:ext cx="177800" cy="239712"/>
          </a:xfrm>
          <a:prstGeom prst="flowChartCollate">
            <a:avLst/>
          </a:prstGeom>
          <a:solidFill>
            <a:schemeClr val="bg1"/>
          </a:solidFill>
          <a:ln w="19050">
            <a:solidFill>
              <a:srgbClr val="00B05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3600" dirty="0"/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116003440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itle 1"/>
          <p:cNvSpPr>
            <a:spLocks noGrp="1"/>
          </p:cNvSpPr>
          <p:nvPr>
            <p:ph type="title"/>
          </p:nvPr>
        </p:nvSpPr>
        <p:spPr>
          <a:xfrm>
            <a:off x="685800" y="238125"/>
            <a:ext cx="7772400" cy="520700"/>
          </a:xfrm>
        </p:spPr>
        <p:txBody>
          <a:bodyPr/>
          <a:lstStyle/>
          <a:p>
            <a:r>
              <a:rPr lang="en-US" altLang="en-US" sz="3200" b="1" dirty="0"/>
              <a:t>Estimating size parameters (</a:t>
            </a:r>
            <a:r>
              <a:rPr lang="en-US" altLang="en-US" sz="3200" b="1" dirty="0">
                <a:solidFill>
                  <a:schemeClr val="tx1"/>
                </a:solidFill>
              </a:rPr>
              <a:t>T</a:t>
            </a:r>
            <a:r>
              <a:rPr lang="en-US" altLang="en-US" sz="3200" b="1" dirty="0"/>
              <a:t>,</a:t>
            </a:r>
            <a:r>
              <a:rPr lang="en-US" altLang="en-US" sz="3200" b="1" dirty="0">
                <a:solidFill>
                  <a:srgbClr val="FF0000"/>
                </a:solidFill>
              </a:rPr>
              <a:t>B</a:t>
            </a:r>
            <a:r>
              <a:rPr lang="en-US" altLang="en-US" sz="3200" b="1" dirty="0"/>
              <a:t>,V)</a:t>
            </a:r>
            <a:endParaRPr lang="en-US" altLang="en-US" sz="3200" dirty="0"/>
          </a:p>
        </p:txBody>
      </p:sp>
      <p:sp>
        <p:nvSpPr>
          <p:cNvPr id="39939" name="Content Placeholder 2"/>
          <p:cNvSpPr>
            <a:spLocks noGrp="1"/>
          </p:cNvSpPr>
          <p:nvPr>
            <p:ph idx="1"/>
          </p:nvPr>
        </p:nvSpPr>
        <p:spPr>
          <a:xfrm>
            <a:off x="414338" y="922338"/>
            <a:ext cx="8367712" cy="5599112"/>
          </a:xfrm>
          <a:ln w="12700">
            <a:solidFill>
              <a:schemeClr val="accent1"/>
            </a:solidFill>
            <a:miter lim="800000"/>
            <a:headEnd/>
            <a:tailEnd/>
          </a:ln>
        </p:spPr>
        <p:txBody>
          <a:bodyPr/>
          <a:lstStyle/>
          <a:p>
            <a:pPr marL="0" indent="0">
              <a:buFontTx/>
              <a:buNone/>
            </a:pPr>
            <a:r>
              <a:rPr lang="en-US" altLang="en-US" sz="2800" dirty="0"/>
              <a:t> </a:t>
            </a:r>
          </a:p>
        </p:txBody>
      </p:sp>
      <p:sp>
        <p:nvSpPr>
          <p:cNvPr id="39940" name="Rectangle 1"/>
          <p:cNvSpPr>
            <a:spLocks noChangeArrowheads="1"/>
          </p:cNvSpPr>
          <p:nvPr/>
        </p:nvSpPr>
        <p:spPr bwMode="auto">
          <a:xfrm>
            <a:off x="622300" y="922338"/>
            <a:ext cx="7943850" cy="52629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π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τ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,×:  size parameters can be calculated precisely</a:t>
            </a:r>
            <a:endParaRPr lang="en-US" altLang="en-US" sz="2400" dirty="0">
              <a:solidFill>
                <a:srgbClr val="00B05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en-US" altLang="en-US" sz="500" dirty="0">
              <a:solidFill>
                <a:srgbClr val="00B05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δ 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:  T(</a:t>
            </a: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δ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(R)) = min{ T(R)/2, </a:t>
            </a:r>
            <a:r>
              <a:rPr lang="en-US" altLang="en-US" dirty="0">
                <a:solidFill>
                  <a:srgbClr val="1A9655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∏</a:t>
            </a:r>
            <a:r>
              <a:rPr lang="en-US" altLang="en-US" sz="2400" baseline="-250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V(R,A) } 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500" dirty="0">
              <a:solidFill>
                <a:srgbClr val="00B050"/>
              </a:solidFill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γ 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:  T(</a:t>
            </a: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γ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(R)) = min{ T(R)/2, </a:t>
            </a:r>
            <a:r>
              <a:rPr lang="en-US" altLang="en-US" dirty="0">
                <a:solidFill>
                  <a:srgbClr val="1A9655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∏</a:t>
            </a:r>
            <a:r>
              <a:rPr lang="en-US" altLang="en-US" sz="2400" baseline="-250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grouping A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V(R,A) }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000" dirty="0">
              <a:solidFill>
                <a:srgbClr val="00B050"/>
              </a:solidFill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altLang="en-US" sz="2400" baseline="-250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A=c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: T(</a:t>
            </a: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altLang="en-US" sz="2400" baseline="-250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A=c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(R)) = T(R)/V(R,A) 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000" dirty="0">
              <a:solidFill>
                <a:srgbClr val="00B050"/>
              </a:solidFill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altLang="en-US" sz="2400" baseline="-250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A&lt;c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: T(</a:t>
            </a: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altLang="en-US" sz="2400" baseline="-250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A&lt;c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(R)) = T(R)/3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0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∩ :  T(R ∩ S) = T(S)/2  </a:t>
            </a:r>
            <a:r>
              <a:rPr lang="en-US" altLang="en-US" sz="2000" dirty="0">
                <a:solidFill>
                  <a:srgbClr val="FFC00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(assume S is smaller)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000" dirty="0">
              <a:solidFill>
                <a:srgbClr val="00B050"/>
              </a:solidFill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U :  T(R U S) = T(R)+T(S)/2  </a:t>
            </a:r>
            <a:r>
              <a:rPr lang="en-US" altLang="en-US" sz="2000" dirty="0">
                <a:solidFill>
                  <a:srgbClr val="FFC00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(assume S is smaller)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000" dirty="0">
              <a:solidFill>
                <a:srgbClr val="00B050"/>
              </a:solidFill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‒ :  T(R ‒ S) = T(R) ‒ T(S)/2 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000" dirty="0">
              <a:solidFill>
                <a:srgbClr val="00B050"/>
              </a:solidFill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   :  T(R   S) = T(R)T(S)/max{V(R,A),V(S,A)}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000" dirty="0"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>
                <a:ea typeface="宋体" panose="02010600030101010101" pitchFamily="2" charset="-122"/>
                <a:cs typeface="Times New Roman" panose="02020603050405020304" pitchFamily="18" charset="0"/>
              </a:rPr>
              <a:t>   </a:t>
            </a:r>
            <a:r>
              <a:rPr lang="en-US" altLang="en-US" sz="2400" baseline="-250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C</a:t>
            </a:r>
            <a:r>
              <a:rPr lang="en-US" altLang="en-US" sz="2400" dirty="0"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: T(R   </a:t>
            </a:r>
            <a:r>
              <a:rPr lang="en-US" altLang="en-US" sz="2400" baseline="-250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C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S) = T(</a:t>
            </a: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altLang="en-US" sz="2400" baseline="-25000" dirty="0">
                <a:solidFill>
                  <a:srgbClr val="00B050"/>
                </a:solidFill>
                <a:latin typeface="+mn-lt"/>
                <a:ea typeface="宋体" panose="02010600030101010101" pitchFamily="2" charset="-122"/>
                <a:cs typeface="Times New Roman" panose="02020603050405020304" pitchFamily="18" charset="0"/>
              </a:rPr>
              <a:t>C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(R×S)) </a:t>
            </a:r>
          </a:p>
        </p:txBody>
      </p:sp>
      <p:sp>
        <p:nvSpPr>
          <p:cNvPr id="39941" name="AutoShape 4"/>
          <p:cNvSpPr>
            <a:spLocks noChangeArrowheads="1"/>
          </p:cNvSpPr>
          <p:nvPr/>
        </p:nvSpPr>
        <p:spPr bwMode="auto">
          <a:xfrm rot="-5400000">
            <a:off x="758032" y="5295106"/>
            <a:ext cx="177800" cy="239713"/>
          </a:xfrm>
          <a:prstGeom prst="flowChartCollate">
            <a:avLst/>
          </a:prstGeom>
          <a:solidFill>
            <a:schemeClr val="bg1"/>
          </a:solidFill>
          <a:ln w="19050">
            <a:solidFill>
              <a:srgbClr val="1A9655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3600" dirty="0"/>
              <a:t> </a:t>
            </a:r>
          </a:p>
        </p:txBody>
      </p:sp>
      <p:sp>
        <p:nvSpPr>
          <p:cNvPr id="39942" name="AutoShape 4"/>
          <p:cNvSpPr>
            <a:spLocks noChangeArrowheads="1"/>
          </p:cNvSpPr>
          <p:nvPr/>
        </p:nvSpPr>
        <p:spPr bwMode="auto">
          <a:xfrm rot="-5400000">
            <a:off x="1832769" y="5285582"/>
            <a:ext cx="177800" cy="239712"/>
          </a:xfrm>
          <a:prstGeom prst="flowChartCollate">
            <a:avLst/>
          </a:prstGeom>
          <a:solidFill>
            <a:schemeClr val="bg1"/>
          </a:solidFill>
          <a:ln w="19050">
            <a:solidFill>
              <a:srgbClr val="1A9655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3600"/>
              <a:t> </a:t>
            </a:r>
          </a:p>
        </p:txBody>
      </p:sp>
      <p:sp>
        <p:nvSpPr>
          <p:cNvPr id="7" name="AutoShape 4"/>
          <p:cNvSpPr>
            <a:spLocks noChangeArrowheads="1"/>
          </p:cNvSpPr>
          <p:nvPr/>
        </p:nvSpPr>
        <p:spPr bwMode="auto">
          <a:xfrm rot="-5400000">
            <a:off x="765653" y="5813266"/>
            <a:ext cx="177800" cy="239713"/>
          </a:xfrm>
          <a:prstGeom prst="flowChartCollate">
            <a:avLst/>
          </a:prstGeom>
          <a:solidFill>
            <a:schemeClr val="bg1"/>
          </a:solidFill>
          <a:ln w="19050">
            <a:solidFill>
              <a:srgbClr val="00B05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3600" dirty="0"/>
              <a:t> </a:t>
            </a:r>
          </a:p>
        </p:txBody>
      </p:sp>
      <p:sp>
        <p:nvSpPr>
          <p:cNvPr id="8" name="AutoShape 4"/>
          <p:cNvSpPr>
            <a:spLocks noChangeArrowheads="1"/>
          </p:cNvSpPr>
          <p:nvPr/>
        </p:nvSpPr>
        <p:spPr bwMode="auto">
          <a:xfrm rot="-5400000">
            <a:off x="1962944" y="5805646"/>
            <a:ext cx="177800" cy="239712"/>
          </a:xfrm>
          <a:prstGeom prst="flowChartCollate">
            <a:avLst/>
          </a:prstGeom>
          <a:solidFill>
            <a:schemeClr val="bg1"/>
          </a:solidFill>
          <a:ln w="19050">
            <a:solidFill>
              <a:srgbClr val="00B05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3600" dirty="0"/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387952203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itle 1"/>
          <p:cNvSpPr>
            <a:spLocks noGrp="1"/>
          </p:cNvSpPr>
          <p:nvPr>
            <p:ph type="title"/>
          </p:nvPr>
        </p:nvSpPr>
        <p:spPr>
          <a:xfrm>
            <a:off x="685800" y="238125"/>
            <a:ext cx="7772400" cy="520700"/>
          </a:xfrm>
        </p:spPr>
        <p:txBody>
          <a:bodyPr/>
          <a:lstStyle/>
          <a:p>
            <a:r>
              <a:rPr lang="en-US" altLang="en-US" sz="3200" b="1" dirty="0"/>
              <a:t>Estimating size parameters (</a:t>
            </a:r>
            <a:r>
              <a:rPr lang="en-US" altLang="en-US" sz="3200" b="1" dirty="0">
                <a:solidFill>
                  <a:schemeClr val="tx1"/>
                </a:solidFill>
              </a:rPr>
              <a:t>T</a:t>
            </a:r>
            <a:r>
              <a:rPr lang="en-US" altLang="en-US" sz="3200" b="1" dirty="0"/>
              <a:t>,</a:t>
            </a:r>
            <a:r>
              <a:rPr lang="en-US" altLang="en-US" sz="3200" b="1" dirty="0">
                <a:solidFill>
                  <a:srgbClr val="FF0000"/>
                </a:solidFill>
              </a:rPr>
              <a:t>B</a:t>
            </a:r>
            <a:r>
              <a:rPr lang="en-US" altLang="en-US" sz="3200" b="1" dirty="0"/>
              <a:t>,V)</a:t>
            </a:r>
            <a:endParaRPr lang="en-US" altLang="en-US" sz="3200" dirty="0"/>
          </a:p>
        </p:txBody>
      </p:sp>
      <p:sp>
        <p:nvSpPr>
          <p:cNvPr id="39939" name="Content Placeholder 2"/>
          <p:cNvSpPr>
            <a:spLocks noGrp="1"/>
          </p:cNvSpPr>
          <p:nvPr>
            <p:ph idx="1"/>
          </p:nvPr>
        </p:nvSpPr>
        <p:spPr>
          <a:xfrm>
            <a:off x="414338" y="922338"/>
            <a:ext cx="8367712" cy="5599112"/>
          </a:xfrm>
          <a:ln w="12700">
            <a:solidFill>
              <a:schemeClr val="accent1"/>
            </a:solidFill>
            <a:miter lim="800000"/>
            <a:headEnd/>
            <a:tailEnd/>
          </a:ln>
        </p:spPr>
        <p:txBody>
          <a:bodyPr/>
          <a:lstStyle/>
          <a:p>
            <a:pPr marL="0" indent="0">
              <a:buFontTx/>
              <a:buNone/>
            </a:pPr>
            <a:r>
              <a:rPr lang="en-US" altLang="en-US" sz="2800" dirty="0"/>
              <a:t> </a:t>
            </a:r>
          </a:p>
        </p:txBody>
      </p:sp>
      <p:sp>
        <p:nvSpPr>
          <p:cNvPr id="39940" name="Rectangle 1"/>
          <p:cNvSpPr>
            <a:spLocks noChangeArrowheads="1"/>
          </p:cNvSpPr>
          <p:nvPr/>
        </p:nvSpPr>
        <p:spPr bwMode="auto">
          <a:xfrm>
            <a:off x="622300" y="922338"/>
            <a:ext cx="7943850" cy="52629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π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τ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,×:  size parameters can be calculated precisely</a:t>
            </a:r>
            <a:endParaRPr lang="en-US" altLang="en-US" sz="2400" dirty="0">
              <a:solidFill>
                <a:srgbClr val="00B05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en-US" altLang="en-US" sz="500" dirty="0">
              <a:solidFill>
                <a:srgbClr val="00B05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δ 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:  T(</a:t>
            </a: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δ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(R)) = min{ T(R)/2, </a:t>
            </a:r>
            <a:r>
              <a:rPr lang="en-US" altLang="en-US" dirty="0">
                <a:solidFill>
                  <a:srgbClr val="1A9655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∏</a:t>
            </a:r>
            <a:r>
              <a:rPr lang="en-US" altLang="en-US" sz="2400" baseline="-250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V(R,A) } 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500" dirty="0">
              <a:solidFill>
                <a:srgbClr val="00B050"/>
              </a:solidFill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γ 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:  T(</a:t>
            </a: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γ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(R)) = min{ T(R)/2, </a:t>
            </a:r>
            <a:r>
              <a:rPr lang="en-US" altLang="en-US" dirty="0">
                <a:solidFill>
                  <a:srgbClr val="1A9655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∏</a:t>
            </a:r>
            <a:r>
              <a:rPr lang="en-US" altLang="en-US" sz="2400" baseline="-250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grouping A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V(R,A) }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000" dirty="0">
              <a:solidFill>
                <a:srgbClr val="00B050"/>
              </a:solidFill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altLang="en-US" sz="2400" baseline="-250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A=c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: T(</a:t>
            </a: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altLang="en-US" sz="2400" baseline="-250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A=c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(R)) = T(R)/V(R,A) 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000" dirty="0">
              <a:solidFill>
                <a:srgbClr val="00B050"/>
              </a:solidFill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altLang="en-US" sz="2400" baseline="-250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A&lt;c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: T(</a:t>
            </a: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altLang="en-US" sz="2400" baseline="-250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A&lt;c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(R)) = T(R)/3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0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∩ :  T(R ∩ S) = T(S)/2  </a:t>
            </a:r>
            <a:r>
              <a:rPr lang="en-US" altLang="en-US" sz="2000" dirty="0">
                <a:solidFill>
                  <a:srgbClr val="FFC00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(assume S is smaller)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000" dirty="0">
              <a:solidFill>
                <a:srgbClr val="00B050"/>
              </a:solidFill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U :  T(R U S) = T(R)+T(S)/2  </a:t>
            </a:r>
            <a:r>
              <a:rPr lang="en-US" altLang="en-US" sz="2000" dirty="0">
                <a:solidFill>
                  <a:srgbClr val="FFC00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(assume S is smaller)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000" dirty="0">
              <a:solidFill>
                <a:srgbClr val="00B050"/>
              </a:solidFill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‒ :  T(R ‒ S) = T(R) ‒ T(S)/2 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000" dirty="0">
              <a:solidFill>
                <a:srgbClr val="00B050"/>
              </a:solidFill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   :  T(R   S) = T(R)T(S)/max{V(R,A),V(S,A)}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000" dirty="0"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>
                <a:ea typeface="宋体" panose="02010600030101010101" pitchFamily="2" charset="-122"/>
                <a:cs typeface="Times New Roman" panose="02020603050405020304" pitchFamily="18" charset="0"/>
              </a:rPr>
              <a:t>   </a:t>
            </a:r>
            <a:r>
              <a:rPr lang="en-US" altLang="en-US" sz="2400" baseline="-250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C</a:t>
            </a:r>
            <a:r>
              <a:rPr lang="en-US" altLang="en-US" sz="2400" dirty="0"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: T(R   </a:t>
            </a:r>
            <a:r>
              <a:rPr lang="en-US" altLang="en-US" sz="2400" baseline="-250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C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S) = T(</a:t>
            </a: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altLang="en-US" sz="2400" baseline="-25000" dirty="0">
                <a:solidFill>
                  <a:srgbClr val="00B050"/>
                </a:solidFill>
                <a:latin typeface="+mn-lt"/>
                <a:ea typeface="宋体" panose="02010600030101010101" pitchFamily="2" charset="-122"/>
                <a:cs typeface="Times New Roman" panose="02020603050405020304" pitchFamily="18" charset="0"/>
              </a:rPr>
              <a:t>C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(R×S)) </a:t>
            </a:r>
          </a:p>
        </p:txBody>
      </p:sp>
      <p:sp>
        <p:nvSpPr>
          <p:cNvPr id="39941" name="AutoShape 4"/>
          <p:cNvSpPr>
            <a:spLocks noChangeArrowheads="1"/>
          </p:cNvSpPr>
          <p:nvPr/>
        </p:nvSpPr>
        <p:spPr bwMode="auto">
          <a:xfrm rot="-5400000">
            <a:off x="758032" y="5295106"/>
            <a:ext cx="177800" cy="239713"/>
          </a:xfrm>
          <a:prstGeom prst="flowChartCollate">
            <a:avLst/>
          </a:prstGeom>
          <a:solidFill>
            <a:schemeClr val="bg1"/>
          </a:solidFill>
          <a:ln w="19050">
            <a:solidFill>
              <a:srgbClr val="1A9655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3600" dirty="0"/>
              <a:t> </a:t>
            </a:r>
          </a:p>
        </p:txBody>
      </p:sp>
      <p:sp>
        <p:nvSpPr>
          <p:cNvPr id="39942" name="AutoShape 4"/>
          <p:cNvSpPr>
            <a:spLocks noChangeArrowheads="1"/>
          </p:cNvSpPr>
          <p:nvPr/>
        </p:nvSpPr>
        <p:spPr bwMode="auto">
          <a:xfrm rot="-5400000">
            <a:off x="1832769" y="5285582"/>
            <a:ext cx="177800" cy="239712"/>
          </a:xfrm>
          <a:prstGeom prst="flowChartCollate">
            <a:avLst/>
          </a:prstGeom>
          <a:solidFill>
            <a:schemeClr val="bg1"/>
          </a:solidFill>
          <a:ln w="19050">
            <a:solidFill>
              <a:srgbClr val="1A9655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3600"/>
              <a:t> </a:t>
            </a:r>
          </a:p>
        </p:txBody>
      </p:sp>
      <p:sp>
        <p:nvSpPr>
          <p:cNvPr id="7" name="AutoShape 4"/>
          <p:cNvSpPr>
            <a:spLocks noChangeArrowheads="1"/>
          </p:cNvSpPr>
          <p:nvPr/>
        </p:nvSpPr>
        <p:spPr bwMode="auto">
          <a:xfrm rot="-5400000">
            <a:off x="765653" y="5813266"/>
            <a:ext cx="177800" cy="239713"/>
          </a:xfrm>
          <a:prstGeom prst="flowChartCollate">
            <a:avLst/>
          </a:prstGeom>
          <a:solidFill>
            <a:schemeClr val="bg1"/>
          </a:solidFill>
          <a:ln w="19050">
            <a:solidFill>
              <a:srgbClr val="00B05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3600" dirty="0"/>
              <a:t> </a:t>
            </a:r>
          </a:p>
        </p:txBody>
      </p:sp>
      <p:sp>
        <p:nvSpPr>
          <p:cNvPr id="8" name="AutoShape 4"/>
          <p:cNvSpPr>
            <a:spLocks noChangeArrowheads="1"/>
          </p:cNvSpPr>
          <p:nvPr/>
        </p:nvSpPr>
        <p:spPr bwMode="auto">
          <a:xfrm rot="-5400000">
            <a:off x="1962944" y="5805646"/>
            <a:ext cx="177800" cy="239712"/>
          </a:xfrm>
          <a:prstGeom prst="flowChartCollate">
            <a:avLst/>
          </a:prstGeom>
          <a:solidFill>
            <a:schemeClr val="bg1"/>
          </a:solidFill>
          <a:ln w="19050">
            <a:solidFill>
              <a:srgbClr val="00B05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3600" dirty="0"/>
              <a:t> 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1802F35-4A77-4B5D-9013-DB12DE614411}"/>
              </a:ext>
            </a:extLst>
          </p:cNvPr>
          <p:cNvSpPr txBox="1"/>
          <p:nvPr/>
        </p:nvSpPr>
        <p:spPr>
          <a:xfrm>
            <a:off x="3853498" y="2396034"/>
            <a:ext cx="4712652" cy="3170099"/>
          </a:xfrm>
          <a:prstGeom prst="rect">
            <a:avLst/>
          </a:prstGeom>
          <a:solidFill>
            <a:srgbClr val="99FF33"/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en-US" sz="2000" dirty="0">
                <a:solidFill>
                  <a:srgbClr val="FF000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Assume</a:t>
            </a:r>
            <a:r>
              <a:rPr lang="en-US" altLang="en-US" sz="2000" dirty="0">
                <a:ea typeface="宋体" panose="02010600030101010101" pitchFamily="2" charset="-122"/>
                <a:cs typeface="Times New Roman" panose="02020603050405020304" pitchFamily="18" charset="0"/>
              </a:rPr>
              <a:t> that the tables are stored in a clustered way.</a:t>
            </a:r>
          </a:p>
          <a:p>
            <a:r>
              <a:rPr lang="en-US" altLang="en-US" sz="2000" dirty="0">
                <a:solidFill>
                  <a:srgbClr val="99FF33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If we know the schemas of relations R and S, we will also know the schema of the relation W obtained by applying an operation on R and/or S, from which we know how much space a tuple in W will take. Therefore, the value B(W) can be computed from the value T(W). </a:t>
            </a:r>
          </a:p>
          <a:p>
            <a:r>
              <a:rPr lang="en-US" altLang="en-US" sz="2000" dirty="0">
                <a:solidFill>
                  <a:srgbClr val="99FF33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B(W) = T(W)/#tuples-per-block</a:t>
            </a:r>
          </a:p>
        </p:txBody>
      </p:sp>
    </p:spTree>
    <p:extLst>
      <p:ext uri="{BB962C8B-B14F-4D97-AF65-F5344CB8AC3E}">
        <p14:creationId xmlns:p14="http://schemas.microsoft.com/office/powerpoint/2010/main" val="145881002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itle 1"/>
          <p:cNvSpPr>
            <a:spLocks noGrp="1"/>
          </p:cNvSpPr>
          <p:nvPr>
            <p:ph type="title"/>
          </p:nvPr>
        </p:nvSpPr>
        <p:spPr>
          <a:xfrm>
            <a:off x="685800" y="238125"/>
            <a:ext cx="7772400" cy="520700"/>
          </a:xfrm>
        </p:spPr>
        <p:txBody>
          <a:bodyPr/>
          <a:lstStyle/>
          <a:p>
            <a:r>
              <a:rPr lang="en-US" altLang="en-US" sz="3200" b="1" dirty="0"/>
              <a:t>Estimating size parameters (</a:t>
            </a:r>
            <a:r>
              <a:rPr lang="en-US" altLang="en-US" sz="3200" b="1" dirty="0">
                <a:solidFill>
                  <a:schemeClr val="tx1"/>
                </a:solidFill>
              </a:rPr>
              <a:t>T</a:t>
            </a:r>
            <a:r>
              <a:rPr lang="en-US" altLang="en-US" sz="3200" b="1" dirty="0"/>
              <a:t>,</a:t>
            </a:r>
            <a:r>
              <a:rPr lang="en-US" altLang="en-US" sz="3200" b="1" dirty="0">
                <a:solidFill>
                  <a:srgbClr val="FF0000"/>
                </a:solidFill>
              </a:rPr>
              <a:t>B</a:t>
            </a:r>
            <a:r>
              <a:rPr lang="en-US" altLang="en-US" sz="3200" b="1" dirty="0"/>
              <a:t>,V)</a:t>
            </a:r>
            <a:endParaRPr lang="en-US" altLang="en-US" sz="3200" dirty="0"/>
          </a:p>
        </p:txBody>
      </p:sp>
      <p:sp>
        <p:nvSpPr>
          <p:cNvPr id="39939" name="Content Placeholder 2"/>
          <p:cNvSpPr>
            <a:spLocks noGrp="1"/>
          </p:cNvSpPr>
          <p:nvPr>
            <p:ph idx="1"/>
          </p:nvPr>
        </p:nvSpPr>
        <p:spPr>
          <a:xfrm>
            <a:off x="414338" y="922338"/>
            <a:ext cx="8367712" cy="5599112"/>
          </a:xfrm>
          <a:ln w="12700">
            <a:solidFill>
              <a:schemeClr val="accent1"/>
            </a:solidFill>
            <a:miter lim="800000"/>
            <a:headEnd/>
            <a:tailEnd/>
          </a:ln>
        </p:spPr>
        <p:txBody>
          <a:bodyPr/>
          <a:lstStyle/>
          <a:p>
            <a:pPr marL="0" indent="0">
              <a:buFontTx/>
              <a:buNone/>
            </a:pPr>
            <a:r>
              <a:rPr lang="en-US" altLang="en-US" sz="2800" dirty="0"/>
              <a:t> </a:t>
            </a:r>
          </a:p>
        </p:txBody>
      </p:sp>
      <p:sp>
        <p:nvSpPr>
          <p:cNvPr id="39940" name="Rectangle 1"/>
          <p:cNvSpPr>
            <a:spLocks noChangeArrowheads="1"/>
          </p:cNvSpPr>
          <p:nvPr/>
        </p:nvSpPr>
        <p:spPr bwMode="auto">
          <a:xfrm>
            <a:off x="622300" y="922338"/>
            <a:ext cx="7943850" cy="52629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π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τ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,×:  size parameters can be calculated precisely</a:t>
            </a:r>
            <a:endParaRPr lang="en-US" altLang="en-US" sz="2400" dirty="0">
              <a:solidFill>
                <a:srgbClr val="00B05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en-US" altLang="en-US" sz="500" dirty="0">
              <a:solidFill>
                <a:srgbClr val="00B05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δ 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:  T(</a:t>
            </a: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δ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(R)) = min{ T(R)/2, </a:t>
            </a:r>
            <a:r>
              <a:rPr lang="en-US" altLang="en-US" dirty="0">
                <a:solidFill>
                  <a:srgbClr val="1A9655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∏</a:t>
            </a:r>
            <a:r>
              <a:rPr lang="en-US" altLang="en-US" sz="2400" baseline="-250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V(R,A) } 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500" dirty="0">
              <a:solidFill>
                <a:srgbClr val="00B050"/>
              </a:solidFill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γ 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:  T(</a:t>
            </a: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γ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(R)) = min{ T(R)/2, </a:t>
            </a:r>
            <a:r>
              <a:rPr lang="en-US" altLang="en-US" dirty="0">
                <a:solidFill>
                  <a:srgbClr val="1A9655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∏</a:t>
            </a:r>
            <a:r>
              <a:rPr lang="en-US" altLang="en-US" sz="2400" baseline="-250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grouping A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V(R,A) }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000" dirty="0">
              <a:solidFill>
                <a:srgbClr val="00B050"/>
              </a:solidFill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altLang="en-US" sz="2400" baseline="-250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A=c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: T(</a:t>
            </a: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altLang="en-US" sz="2400" baseline="-250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A=c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(R)) = T(R)/V(R,A) 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000" dirty="0">
              <a:solidFill>
                <a:srgbClr val="00B050"/>
              </a:solidFill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altLang="en-US" sz="2400" baseline="-250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A&lt;c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: T(</a:t>
            </a: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altLang="en-US" sz="2400" baseline="-250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A&lt;c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(R)) = T(R)/3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0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∩ :  T(R ∩ S) = T(S)/2  </a:t>
            </a:r>
            <a:r>
              <a:rPr lang="en-US" altLang="en-US" sz="2000" dirty="0">
                <a:solidFill>
                  <a:srgbClr val="FFC00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(assume S is smaller)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000" dirty="0">
              <a:solidFill>
                <a:srgbClr val="00B050"/>
              </a:solidFill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U :  T(R U S) = T(R)+T(S)/2  </a:t>
            </a:r>
            <a:r>
              <a:rPr lang="en-US" altLang="en-US" sz="2000" dirty="0">
                <a:solidFill>
                  <a:srgbClr val="FFC00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(assume S is smaller)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000" dirty="0">
              <a:solidFill>
                <a:srgbClr val="00B050"/>
              </a:solidFill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‒ :  T(R ‒ S) = T(R) ‒ T(S)/2 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000" dirty="0">
              <a:solidFill>
                <a:srgbClr val="00B050"/>
              </a:solidFill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   :  T(R   S) = T(R)T(S)/max{V(R,A),V(S,A)}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000" dirty="0"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>
                <a:ea typeface="宋体" panose="02010600030101010101" pitchFamily="2" charset="-122"/>
                <a:cs typeface="Times New Roman" panose="02020603050405020304" pitchFamily="18" charset="0"/>
              </a:rPr>
              <a:t>   </a:t>
            </a:r>
            <a:r>
              <a:rPr lang="en-US" altLang="en-US" sz="2400" baseline="-250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C</a:t>
            </a:r>
            <a:r>
              <a:rPr lang="en-US" altLang="en-US" sz="2400" dirty="0"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: T(R   </a:t>
            </a:r>
            <a:r>
              <a:rPr lang="en-US" altLang="en-US" sz="2400" baseline="-250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C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S) = T(</a:t>
            </a: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altLang="en-US" sz="2400" baseline="-25000" dirty="0">
                <a:solidFill>
                  <a:srgbClr val="00B050"/>
                </a:solidFill>
                <a:latin typeface="+mn-lt"/>
                <a:ea typeface="宋体" panose="02010600030101010101" pitchFamily="2" charset="-122"/>
                <a:cs typeface="Times New Roman" panose="02020603050405020304" pitchFamily="18" charset="0"/>
              </a:rPr>
              <a:t>C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(R×S)) </a:t>
            </a:r>
          </a:p>
        </p:txBody>
      </p:sp>
      <p:sp>
        <p:nvSpPr>
          <p:cNvPr id="39941" name="AutoShape 4"/>
          <p:cNvSpPr>
            <a:spLocks noChangeArrowheads="1"/>
          </p:cNvSpPr>
          <p:nvPr/>
        </p:nvSpPr>
        <p:spPr bwMode="auto">
          <a:xfrm rot="-5400000">
            <a:off x="758032" y="5295106"/>
            <a:ext cx="177800" cy="239713"/>
          </a:xfrm>
          <a:prstGeom prst="flowChartCollate">
            <a:avLst/>
          </a:prstGeom>
          <a:solidFill>
            <a:schemeClr val="bg1"/>
          </a:solidFill>
          <a:ln w="19050">
            <a:solidFill>
              <a:srgbClr val="1A9655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3600" dirty="0"/>
              <a:t> </a:t>
            </a:r>
          </a:p>
        </p:txBody>
      </p:sp>
      <p:sp>
        <p:nvSpPr>
          <p:cNvPr id="39942" name="AutoShape 4"/>
          <p:cNvSpPr>
            <a:spLocks noChangeArrowheads="1"/>
          </p:cNvSpPr>
          <p:nvPr/>
        </p:nvSpPr>
        <p:spPr bwMode="auto">
          <a:xfrm rot="-5400000">
            <a:off x="1832769" y="5285582"/>
            <a:ext cx="177800" cy="239712"/>
          </a:xfrm>
          <a:prstGeom prst="flowChartCollate">
            <a:avLst/>
          </a:prstGeom>
          <a:solidFill>
            <a:schemeClr val="bg1"/>
          </a:solidFill>
          <a:ln w="19050">
            <a:solidFill>
              <a:srgbClr val="1A9655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3600"/>
              <a:t> </a:t>
            </a:r>
          </a:p>
        </p:txBody>
      </p:sp>
      <p:sp>
        <p:nvSpPr>
          <p:cNvPr id="7" name="AutoShape 4"/>
          <p:cNvSpPr>
            <a:spLocks noChangeArrowheads="1"/>
          </p:cNvSpPr>
          <p:nvPr/>
        </p:nvSpPr>
        <p:spPr bwMode="auto">
          <a:xfrm rot="-5400000">
            <a:off x="765653" y="5813266"/>
            <a:ext cx="177800" cy="239713"/>
          </a:xfrm>
          <a:prstGeom prst="flowChartCollate">
            <a:avLst/>
          </a:prstGeom>
          <a:solidFill>
            <a:schemeClr val="bg1"/>
          </a:solidFill>
          <a:ln w="19050">
            <a:solidFill>
              <a:srgbClr val="00B05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3600" dirty="0"/>
              <a:t> </a:t>
            </a:r>
          </a:p>
        </p:txBody>
      </p:sp>
      <p:sp>
        <p:nvSpPr>
          <p:cNvPr id="8" name="AutoShape 4"/>
          <p:cNvSpPr>
            <a:spLocks noChangeArrowheads="1"/>
          </p:cNvSpPr>
          <p:nvPr/>
        </p:nvSpPr>
        <p:spPr bwMode="auto">
          <a:xfrm rot="-5400000">
            <a:off x="1962944" y="5805646"/>
            <a:ext cx="177800" cy="239712"/>
          </a:xfrm>
          <a:prstGeom prst="flowChartCollate">
            <a:avLst/>
          </a:prstGeom>
          <a:solidFill>
            <a:schemeClr val="bg1"/>
          </a:solidFill>
          <a:ln w="19050">
            <a:solidFill>
              <a:srgbClr val="00B05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3600" dirty="0"/>
              <a:t> 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35A5520-A0C5-448B-A731-ADA8AE0ED6C2}"/>
              </a:ext>
            </a:extLst>
          </p:cNvPr>
          <p:cNvSpPr txBox="1"/>
          <p:nvPr/>
        </p:nvSpPr>
        <p:spPr>
          <a:xfrm>
            <a:off x="3853498" y="2396034"/>
            <a:ext cx="4712652" cy="3170099"/>
          </a:xfrm>
          <a:prstGeom prst="rect">
            <a:avLst/>
          </a:prstGeom>
          <a:solidFill>
            <a:srgbClr val="99FF33"/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en-US" sz="2000" dirty="0">
                <a:solidFill>
                  <a:srgbClr val="FF000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Assume</a:t>
            </a:r>
            <a:r>
              <a:rPr lang="en-US" altLang="en-US" sz="2000" dirty="0">
                <a:ea typeface="宋体" panose="02010600030101010101" pitchFamily="2" charset="-122"/>
                <a:cs typeface="Times New Roman" panose="02020603050405020304" pitchFamily="18" charset="0"/>
              </a:rPr>
              <a:t> that the tables are stored in a clustered way.</a:t>
            </a:r>
          </a:p>
          <a:p>
            <a:r>
              <a:rPr lang="en-US" altLang="en-US" sz="2000" dirty="0">
                <a:ea typeface="宋体" panose="02010600030101010101" pitchFamily="2" charset="-122"/>
                <a:cs typeface="Times New Roman" panose="02020603050405020304" pitchFamily="18" charset="0"/>
              </a:rPr>
              <a:t>If we know the schemas of relations R and S, we will also know the schema of the relation W obtained by applying an operation on R and/or S, from which we know how much space a tuple in W will take. Therefore, the value B(W) can be computed from the value T(W). </a:t>
            </a:r>
          </a:p>
          <a:p>
            <a:r>
              <a:rPr lang="en-US" altLang="en-US" sz="2000" dirty="0">
                <a:solidFill>
                  <a:srgbClr val="99FF33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B(W) = T(W)/#tuples-per-block</a:t>
            </a:r>
          </a:p>
        </p:txBody>
      </p:sp>
    </p:spTree>
    <p:extLst>
      <p:ext uri="{BB962C8B-B14F-4D97-AF65-F5344CB8AC3E}">
        <p14:creationId xmlns:p14="http://schemas.microsoft.com/office/powerpoint/2010/main" val="395184782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itle 1"/>
          <p:cNvSpPr>
            <a:spLocks noGrp="1"/>
          </p:cNvSpPr>
          <p:nvPr>
            <p:ph type="title"/>
          </p:nvPr>
        </p:nvSpPr>
        <p:spPr>
          <a:xfrm>
            <a:off x="685800" y="238125"/>
            <a:ext cx="7772400" cy="520700"/>
          </a:xfrm>
        </p:spPr>
        <p:txBody>
          <a:bodyPr/>
          <a:lstStyle/>
          <a:p>
            <a:r>
              <a:rPr lang="en-US" altLang="en-US" sz="3200" b="1" dirty="0"/>
              <a:t>Estimating size parameters (</a:t>
            </a:r>
            <a:r>
              <a:rPr lang="en-US" altLang="en-US" sz="3200" b="1" dirty="0">
                <a:solidFill>
                  <a:schemeClr val="tx1"/>
                </a:solidFill>
              </a:rPr>
              <a:t>T</a:t>
            </a:r>
            <a:r>
              <a:rPr lang="en-US" altLang="en-US" sz="3200" b="1" dirty="0"/>
              <a:t>,</a:t>
            </a:r>
            <a:r>
              <a:rPr lang="en-US" altLang="en-US" sz="3200" b="1" dirty="0">
                <a:solidFill>
                  <a:srgbClr val="FF0000"/>
                </a:solidFill>
              </a:rPr>
              <a:t>B</a:t>
            </a:r>
            <a:r>
              <a:rPr lang="en-US" altLang="en-US" sz="3200" b="1" dirty="0"/>
              <a:t>,V)</a:t>
            </a:r>
            <a:endParaRPr lang="en-US" altLang="en-US" sz="3200" dirty="0"/>
          </a:p>
        </p:txBody>
      </p:sp>
      <p:sp>
        <p:nvSpPr>
          <p:cNvPr id="39939" name="Content Placeholder 2"/>
          <p:cNvSpPr>
            <a:spLocks noGrp="1"/>
          </p:cNvSpPr>
          <p:nvPr>
            <p:ph idx="1"/>
          </p:nvPr>
        </p:nvSpPr>
        <p:spPr>
          <a:xfrm>
            <a:off x="414338" y="922338"/>
            <a:ext cx="8367712" cy="5599112"/>
          </a:xfrm>
          <a:ln w="12700">
            <a:solidFill>
              <a:schemeClr val="accent1"/>
            </a:solidFill>
            <a:miter lim="800000"/>
            <a:headEnd/>
            <a:tailEnd/>
          </a:ln>
        </p:spPr>
        <p:txBody>
          <a:bodyPr/>
          <a:lstStyle/>
          <a:p>
            <a:pPr marL="0" indent="0">
              <a:buFontTx/>
              <a:buNone/>
            </a:pPr>
            <a:r>
              <a:rPr lang="en-US" altLang="en-US" sz="2800" dirty="0"/>
              <a:t> </a:t>
            </a:r>
          </a:p>
        </p:txBody>
      </p:sp>
      <p:sp>
        <p:nvSpPr>
          <p:cNvPr id="39940" name="Rectangle 1"/>
          <p:cNvSpPr>
            <a:spLocks noChangeArrowheads="1"/>
          </p:cNvSpPr>
          <p:nvPr/>
        </p:nvSpPr>
        <p:spPr bwMode="auto">
          <a:xfrm>
            <a:off x="622300" y="922338"/>
            <a:ext cx="7943850" cy="52629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π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τ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,×:  size parameters can be calculated precisely</a:t>
            </a:r>
            <a:endParaRPr lang="en-US" altLang="en-US" sz="2400" dirty="0">
              <a:solidFill>
                <a:srgbClr val="00B05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en-US" altLang="en-US" sz="500" dirty="0">
              <a:solidFill>
                <a:srgbClr val="00B05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δ 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:  T(</a:t>
            </a: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δ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(R)) = min{ T(R)/2, </a:t>
            </a:r>
            <a:r>
              <a:rPr lang="en-US" altLang="en-US" dirty="0">
                <a:solidFill>
                  <a:srgbClr val="1A9655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∏</a:t>
            </a:r>
            <a:r>
              <a:rPr lang="en-US" altLang="en-US" sz="2400" baseline="-250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V(R,A) } 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500" dirty="0">
              <a:solidFill>
                <a:srgbClr val="00B050"/>
              </a:solidFill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γ 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:  T(</a:t>
            </a: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γ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(R)) = min{ T(R)/2, </a:t>
            </a:r>
            <a:r>
              <a:rPr lang="en-US" altLang="en-US" dirty="0">
                <a:solidFill>
                  <a:srgbClr val="1A9655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∏</a:t>
            </a:r>
            <a:r>
              <a:rPr lang="en-US" altLang="en-US" sz="2400" baseline="-250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grouping A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V(R,A) }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000" dirty="0">
              <a:solidFill>
                <a:srgbClr val="00B050"/>
              </a:solidFill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altLang="en-US" sz="2400" baseline="-250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A=c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: T(</a:t>
            </a: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altLang="en-US" sz="2400" baseline="-250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A=c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(R)) = T(R)/V(R,A) 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000" dirty="0">
              <a:solidFill>
                <a:srgbClr val="00B050"/>
              </a:solidFill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altLang="en-US" sz="2400" baseline="-250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A&lt;c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: T(</a:t>
            </a: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altLang="en-US" sz="2400" baseline="-250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A&lt;c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(R)) = T(R)/3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0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∩ :  T(R ∩ S) = T(S)/2  </a:t>
            </a:r>
            <a:r>
              <a:rPr lang="en-US" altLang="en-US" sz="2000" dirty="0">
                <a:solidFill>
                  <a:srgbClr val="FFC00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(assume S is smaller)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000" dirty="0">
              <a:solidFill>
                <a:srgbClr val="00B050"/>
              </a:solidFill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U :  T(R U S) = T(R)+T(S)/2  </a:t>
            </a:r>
            <a:r>
              <a:rPr lang="en-US" altLang="en-US" sz="2000" dirty="0">
                <a:solidFill>
                  <a:srgbClr val="FFC00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(assume S is smaller)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000" dirty="0">
              <a:solidFill>
                <a:srgbClr val="00B050"/>
              </a:solidFill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‒ :  T(R ‒ S) = T(R) ‒ T(S)/2 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000" dirty="0">
              <a:solidFill>
                <a:srgbClr val="00B050"/>
              </a:solidFill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   :  T(R   S) = T(R)T(S)/max{V(R,A),V(S,A)}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000" dirty="0"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>
                <a:ea typeface="宋体" panose="02010600030101010101" pitchFamily="2" charset="-122"/>
                <a:cs typeface="Times New Roman" panose="02020603050405020304" pitchFamily="18" charset="0"/>
              </a:rPr>
              <a:t>   </a:t>
            </a:r>
            <a:r>
              <a:rPr lang="en-US" altLang="en-US" sz="2400" baseline="-250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C</a:t>
            </a:r>
            <a:r>
              <a:rPr lang="en-US" altLang="en-US" sz="2400" dirty="0"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: T(R   </a:t>
            </a:r>
            <a:r>
              <a:rPr lang="en-US" altLang="en-US" sz="2400" baseline="-250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C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S) = T(</a:t>
            </a: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altLang="en-US" sz="2400" baseline="-25000" dirty="0">
                <a:solidFill>
                  <a:srgbClr val="00B050"/>
                </a:solidFill>
                <a:latin typeface="+mn-lt"/>
                <a:ea typeface="宋体" panose="02010600030101010101" pitchFamily="2" charset="-122"/>
                <a:cs typeface="Times New Roman" panose="02020603050405020304" pitchFamily="18" charset="0"/>
              </a:rPr>
              <a:t>C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(R×S)) </a:t>
            </a:r>
          </a:p>
        </p:txBody>
      </p:sp>
      <p:sp>
        <p:nvSpPr>
          <p:cNvPr id="39941" name="AutoShape 4"/>
          <p:cNvSpPr>
            <a:spLocks noChangeArrowheads="1"/>
          </p:cNvSpPr>
          <p:nvPr/>
        </p:nvSpPr>
        <p:spPr bwMode="auto">
          <a:xfrm rot="-5400000">
            <a:off x="758032" y="5295106"/>
            <a:ext cx="177800" cy="239713"/>
          </a:xfrm>
          <a:prstGeom prst="flowChartCollate">
            <a:avLst/>
          </a:prstGeom>
          <a:solidFill>
            <a:schemeClr val="bg1"/>
          </a:solidFill>
          <a:ln w="19050">
            <a:solidFill>
              <a:srgbClr val="1A9655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3600" dirty="0"/>
              <a:t> </a:t>
            </a:r>
          </a:p>
        </p:txBody>
      </p:sp>
      <p:sp>
        <p:nvSpPr>
          <p:cNvPr id="39942" name="AutoShape 4"/>
          <p:cNvSpPr>
            <a:spLocks noChangeArrowheads="1"/>
          </p:cNvSpPr>
          <p:nvPr/>
        </p:nvSpPr>
        <p:spPr bwMode="auto">
          <a:xfrm rot="-5400000">
            <a:off x="1832769" y="5285582"/>
            <a:ext cx="177800" cy="239712"/>
          </a:xfrm>
          <a:prstGeom prst="flowChartCollate">
            <a:avLst/>
          </a:prstGeom>
          <a:solidFill>
            <a:schemeClr val="bg1"/>
          </a:solidFill>
          <a:ln w="19050">
            <a:solidFill>
              <a:srgbClr val="1A9655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3600"/>
              <a:t> </a:t>
            </a:r>
          </a:p>
        </p:txBody>
      </p:sp>
      <p:sp>
        <p:nvSpPr>
          <p:cNvPr id="7" name="AutoShape 4"/>
          <p:cNvSpPr>
            <a:spLocks noChangeArrowheads="1"/>
          </p:cNvSpPr>
          <p:nvPr/>
        </p:nvSpPr>
        <p:spPr bwMode="auto">
          <a:xfrm rot="-5400000">
            <a:off x="765653" y="5813266"/>
            <a:ext cx="177800" cy="239713"/>
          </a:xfrm>
          <a:prstGeom prst="flowChartCollate">
            <a:avLst/>
          </a:prstGeom>
          <a:solidFill>
            <a:schemeClr val="bg1"/>
          </a:solidFill>
          <a:ln w="19050">
            <a:solidFill>
              <a:srgbClr val="00B05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3600" dirty="0"/>
              <a:t> </a:t>
            </a:r>
          </a:p>
        </p:txBody>
      </p:sp>
      <p:sp>
        <p:nvSpPr>
          <p:cNvPr id="8" name="AutoShape 4"/>
          <p:cNvSpPr>
            <a:spLocks noChangeArrowheads="1"/>
          </p:cNvSpPr>
          <p:nvPr/>
        </p:nvSpPr>
        <p:spPr bwMode="auto">
          <a:xfrm rot="-5400000">
            <a:off x="1962944" y="5805646"/>
            <a:ext cx="177800" cy="239712"/>
          </a:xfrm>
          <a:prstGeom prst="flowChartCollate">
            <a:avLst/>
          </a:prstGeom>
          <a:solidFill>
            <a:schemeClr val="bg1"/>
          </a:solidFill>
          <a:ln w="19050">
            <a:solidFill>
              <a:srgbClr val="00B05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3600" dirty="0"/>
              <a:t> 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9B7DFCA-7001-42A2-904C-9AD65563CF81}"/>
              </a:ext>
            </a:extLst>
          </p:cNvPr>
          <p:cNvSpPr txBox="1"/>
          <p:nvPr/>
        </p:nvSpPr>
        <p:spPr>
          <a:xfrm>
            <a:off x="3853498" y="2396034"/>
            <a:ext cx="4712652" cy="3170099"/>
          </a:xfrm>
          <a:prstGeom prst="rect">
            <a:avLst/>
          </a:prstGeom>
          <a:solidFill>
            <a:srgbClr val="99FF33"/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en-US" sz="2000" dirty="0">
                <a:solidFill>
                  <a:srgbClr val="FF000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Assume</a:t>
            </a:r>
            <a:r>
              <a:rPr lang="en-US" altLang="en-US" sz="2000" dirty="0">
                <a:ea typeface="宋体" panose="02010600030101010101" pitchFamily="2" charset="-122"/>
                <a:cs typeface="Times New Roman" panose="02020603050405020304" pitchFamily="18" charset="0"/>
              </a:rPr>
              <a:t> that the tables are stored in a clustered way.</a:t>
            </a:r>
          </a:p>
          <a:p>
            <a:r>
              <a:rPr lang="en-US" altLang="en-US" sz="2000" dirty="0">
                <a:ea typeface="宋体" panose="02010600030101010101" pitchFamily="2" charset="-122"/>
                <a:cs typeface="Times New Roman" panose="02020603050405020304" pitchFamily="18" charset="0"/>
              </a:rPr>
              <a:t>If we know the schemas of relations R and S, we will also know the schema of the relation W obtained by applying an operation on R and/or S, from which we know how much space a tuple in W will take. Therefore, the value B(W) can be computed from the value T(W). </a:t>
            </a:r>
          </a:p>
          <a:p>
            <a:r>
              <a:rPr lang="en-US" altLang="en-US" sz="2000" dirty="0">
                <a:solidFill>
                  <a:srgbClr val="FF000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B(W) = T(W)/#tuples-per-block</a:t>
            </a:r>
            <a:endParaRPr lang="en-US" altLang="en-US" sz="2000" dirty="0"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544125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itle 1"/>
          <p:cNvSpPr>
            <a:spLocks noGrp="1"/>
          </p:cNvSpPr>
          <p:nvPr>
            <p:ph type="title"/>
          </p:nvPr>
        </p:nvSpPr>
        <p:spPr>
          <a:xfrm>
            <a:off x="685800" y="238125"/>
            <a:ext cx="7772400" cy="520700"/>
          </a:xfrm>
        </p:spPr>
        <p:txBody>
          <a:bodyPr/>
          <a:lstStyle/>
          <a:p>
            <a:r>
              <a:rPr lang="en-US" altLang="en-US" sz="3200" b="1" dirty="0"/>
              <a:t>Estimating size parameters (</a:t>
            </a:r>
            <a:r>
              <a:rPr lang="en-US" altLang="en-US" sz="3200" b="1" dirty="0">
                <a:solidFill>
                  <a:schemeClr val="tx1"/>
                </a:solidFill>
              </a:rPr>
              <a:t>T</a:t>
            </a:r>
            <a:r>
              <a:rPr lang="en-US" altLang="en-US" sz="3200" b="1" dirty="0"/>
              <a:t>,</a:t>
            </a:r>
            <a:r>
              <a:rPr lang="en-US" altLang="en-US" sz="3200" b="1" dirty="0">
                <a:solidFill>
                  <a:srgbClr val="FF0000"/>
                </a:solidFill>
              </a:rPr>
              <a:t>B</a:t>
            </a:r>
            <a:r>
              <a:rPr lang="en-US" altLang="en-US" sz="3200" b="1" dirty="0"/>
              <a:t>,V)</a:t>
            </a:r>
            <a:endParaRPr lang="en-US" altLang="en-US" sz="32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9940" name="Rectangle 1"/>
              <p:cNvSpPr>
                <a:spLocks noChangeArrowheads="1"/>
              </p:cNvSpPr>
              <p:nvPr/>
            </p:nvSpPr>
            <p:spPr bwMode="auto">
              <a:xfrm>
                <a:off x="622300" y="922338"/>
                <a:ext cx="7943850" cy="5324535"/>
              </a:xfrm>
              <a:prstGeom prst="rect">
                <a:avLst/>
              </a:prstGeom>
              <a:noFill/>
              <a:ln w="9525">
                <a:solidFill>
                  <a:srgbClr val="000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l-GR" altLang="en-US" sz="2400" dirty="0">
                    <a:solidFill>
                      <a:srgbClr val="00B05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π</a:t>
                </a:r>
                <a:r>
                  <a:rPr lang="en-US" altLang="en-US" sz="2400" dirty="0">
                    <a:solidFill>
                      <a:srgbClr val="00B050"/>
                    </a:solidFill>
                    <a:ea typeface="宋体" panose="02010600030101010101" pitchFamily="2" charset="-122"/>
                    <a:cs typeface="Times New Roman" panose="02020603050405020304" pitchFamily="18" charset="0"/>
                  </a:rPr>
                  <a:t>,</a:t>
                </a:r>
                <a:r>
                  <a:rPr lang="el-GR" altLang="en-US" sz="2400" dirty="0">
                    <a:solidFill>
                      <a:srgbClr val="00B05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 τ</a:t>
                </a:r>
                <a:r>
                  <a:rPr lang="en-US" altLang="en-US" sz="2400" dirty="0">
                    <a:solidFill>
                      <a:srgbClr val="00B050"/>
                    </a:solidFill>
                    <a:ea typeface="宋体" panose="02010600030101010101" pitchFamily="2" charset="-122"/>
                    <a:cs typeface="Times New Roman" panose="02020603050405020304" pitchFamily="18" charset="0"/>
                  </a:rPr>
                  <a:t>,×:  size parameters can be calculated precisely</a:t>
                </a:r>
              </a:p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1000" dirty="0">
                  <a:solidFill>
                    <a:srgbClr val="00B05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600" dirty="0">
                  <a:solidFill>
                    <a:srgbClr val="00B05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l-GR" altLang="en-US" sz="2400" dirty="0">
                    <a:solidFill>
                      <a:srgbClr val="00B05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δ </a:t>
                </a:r>
                <a:r>
                  <a:rPr lang="en-US" altLang="en-US" sz="2400" dirty="0">
                    <a:solidFill>
                      <a:srgbClr val="00B050"/>
                    </a:solidFill>
                    <a:ea typeface="宋体" panose="02010600030101010101" pitchFamily="2" charset="-122"/>
                    <a:cs typeface="Times New Roman" panose="02020603050405020304" pitchFamily="18" charset="0"/>
                  </a:rPr>
                  <a:t>:  T(</a:t>
                </a:r>
                <a:r>
                  <a:rPr lang="el-GR" altLang="en-US" sz="2400" dirty="0">
                    <a:solidFill>
                      <a:srgbClr val="00B05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δ</a:t>
                </a:r>
                <a:r>
                  <a:rPr lang="en-US" altLang="en-US" sz="2400" dirty="0">
                    <a:solidFill>
                      <a:srgbClr val="00B050"/>
                    </a:solidFill>
                    <a:ea typeface="宋体" panose="02010600030101010101" pitchFamily="2" charset="-122"/>
                    <a:cs typeface="Times New Roman" panose="02020603050405020304" pitchFamily="18" charset="0"/>
                  </a:rPr>
                  <a:t>(R))		</a:t>
                </a:r>
                <a14:m>
                  <m:oMath xmlns:m="http://schemas.openxmlformats.org/officeDocument/2006/math">
                    <m:r>
                      <a:rPr lang="en-US" altLang="en-US" sz="2400" b="0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rPr>
                      <m:t>⟹</m:t>
                    </m:r>
                  </m:oMath>
                </a14:m>
                <a:r>
                  <a:rPr lang="en-US" altLang="en-US" sz="2400" b="0" dirty="0">
                    <a:solidFill>
                      <a:srgbClr val="00B050"/>
                    </a:solidFill>
                    <a:ea typeface="宋体" panose="02010600030101010101" pitchFamily="2" charset="-122"/>
                    <a:cs typeface="Times New Roman" panose="02020603050405020304" pitchFamily="18" charset="0"/>
                  </a:rPr>
                  <a:t>	</a:t>
                </a:r>
                <a:r>
                  <a:rPr lang="en-US" altLang="en-US" sz="2400" dirty="0">
                    <a:solidFill>
                      <a:srgbClr val="00B050"/>
                    </a:solidFill>
                    <a:ea typeface="宋体" panose="02010600030101010101" pitchFamily="2" charset="-122"/>
                    <a:cs typeface="Times New Roman" panose="02020603050405020304" pitchFamily="18" charset="0"/>
                  </a:rPr>
                  <a:t>B(</a:t>
                </a:r>
                <a:r>
                  <a:rPr lang="el-GR" altLang="en-US" sz="2400" dirty="0">
                    <a:solidFill>
                      <a:srgbClr val="00B05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δ</a:t>
                </a:r>
                <a:r>
                  <a:rPr lang="en-US" altLang="en-US" sz="2400" dirty="0">
                    <a:solidFill>
                      <a:srgbClr val="00B050"/>
                    </a:solidFill>
                    <a:ea typeface="宋体" panose="02010600030101010101" pitchFamily="2" charset="-122"/>
                    <a:cs typeface="Times New Roman" panose="02020603050405020304" pitchFamily="18" charset="0"/>
                  </a:rPr>
                  <a:t>(R))</a:t>
                </a:r>
                <a:endParaRPr lang="en-US" altLang="en-US" sz="2400" b="0" dirty="0">
                  <a:solidFill>
                    <a:srgbClr val="00B050"/>
                  </a:solidFill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500" dirty="0">
                    <a:solidFill>
                      <a:srgbClr val="00B050"/>
                    </a:solidFill>
                    <a:ea typeface="宋体" panose="02010600030101010101" pitchFamily="2" charset="-122"/>
                    <a:cs typeface="Times New Roman" panose="02020603050405020304" pitchFamily="18" charset="0"/>
                  </a:rPr>
                  <a:t> </a:t>
                </a:r>
              </a:p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700" dirty="0">
                  <a:solidFill>
                    <a:srgbClr val="00B050"/>
                  </a:solidFill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l-GR" altLang="en-US" sz="2400" dirty="0">
                    <a:solidFill>
                      <a:srgbClr val="00B05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γ </a:t>
                </a:r>
                <a:r>
                  <a:rPr lang="en-US" altLang="en-US" sz="2400" dirty="0">
                    <a:solidFill>
                      <a:srgbClr val="00B050"/>
                    </a:solidFill>
                    <a:ea typeface="宋体" panose="02010600030101010101" pitchFamily="2" charset="-122"/>
                    <a:cs typeface="Times New Roman" panose="02020603050405020304" pitchFamily="18" charset="0"/>
                  </a:rPr>
                  <a:t>:  T(</a:t>
                </a:r>
                <a:r>
                  <a:rPr lang="el-GR" altLang="en-US" sz="2400" dirty="0">
                    <a:solidFill>
                      <a:srgbClr val="00B05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γ</a:t>
                </a:r>
                <a:r>
                  <a:rPr lang="en-US" altLang="en-US" sz="2400" dirty="0">
                    <a:solidFill>
                      <a:srgbClr val="00B050"/>
                    </a:solidFill>
                    <a:ea typeface="宋体" panose="02010600030101010101" pitchFamily="2" charset="-122"/>
                    <a:cs typeface="Times New Roman" panose="02020603050405020304" pitchFamily="18" charset="0"/>
                  </a:rPr>
                  <a:t>(R))		</a:t>
                </a:r>
                <a14:m>
                  <m:oMath xmlns:m="http://schemas.openxmlformats.org/officeDocument/2006/math">
                    <m:r>
                      <a:rPr lang="en-US" altLang="en-US" sz="2400" i="1">
                        <a:solidFill>
                          <a:srgbClr val="00B050"/>
                        </a:solidFill>
                        <a:latin typeface="Cambria Math" panose="020405030504060302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rPr>
                      <m:t>⟹</m:t>
                    </m:r>
                  </m:oMath>
                </a14:m>
                <a:r>
                  <a:rPr lang="en-US" altLang="en-US" sz="2400" dirty="0">
                    <a:solidFill>
                      <a:srgbClr val="00B050"/>
                    </a:solidFill>
                    <a:ea typeface="宋体" panose="02010600030101010101" pitchFamily="2" charset="-122"/>
                    <a:cs typeface="Times New Roman" panose="02020603050405020304" pitchFamily="18" charset="0"/>
                  </a:rPr>
                  <a:t>	B(</a:t>
                </a:r>
                <a:r>
                  <a:rPr lang="el-GR" altLang="en-US" sz="2400" dirty="0">
                    <a:solidFill>
                      <a:srgbClr val="00B05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γ</a:t>
                </a:r>
                <a:r>
                  <a:rPr lang="en-US" altLang="en-US" sz="2400" dirty="0">
                    <a:solidFill>
                      <a:srgbClr val="00B050"/>
                    </a:solidFill>
                    <a:ea typeface="宋体" panose="02010600030101010101" pitchFamily="2" charset="-122"/>
                    <a:cs typeface="Times New Roman" panose="02020603050405020304" pitchFamily="18" charset="0"/>
                  </a:rPr>
                  <a:t>(R))</a:t>
                </a:r>
              </a:p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1000" dirty="0">
                  <a:solidFill>
                    <a:srgbClr val="00B050"/>
                  </a:solidFill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l-GR" altLang="en-US" sz="2400" dirty="0">
                    <a:solidFill>
                      <a:srgbClr val="00B05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σ</a:t>
                </a:r>
                <a:r>
                  <a:rPr lang="en-US" altLang="en-US" sz="2400" baseline="-25000" dirty="0">
                    <a:solidFill>
                      <a:srgbClr val="00B05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A=c</a:t>
                </a:r>
                <a:r>
                  <a:rPr lang="en-US" altLang="en-US" sz="2400" dirty="0">
                    <a:solidFill>
                      <a:srgbClr val="00B050"/>
                    </a:solidFill>
                    <a:ea typeface="宋体" panose="02010600030101010101" pitchFamily="2" charset="-122"/>
                    <a:cs typeface="Times New Roman" panose="02020603050405020304" pitchFamily="18" charset="0"/>
                  </a:rPr>
                  <a:t>: T(</a:t>
                </a:r>
                <a:r>
                  <a:rPr lang="el-GR" altLang="en-US" sz="2400" dirty="0">
                    <a:solidFill>
                      <a:srgbClr val="00B05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σ</a:t>
                </a:r>
                <a:r>
                  <a:rPr lang="en-US" altLang="en-US" sz="2400" baseline="-25000" dirty="0">
                    <a:solidFill>
                      <a:srgbClr val="00B05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A=c</a:t>
                </a:r>
                <a:r>
                  <a:rPr lang="en-US" altLang="en-US" sz="2400" dirty="0">
                    <a:solidFill>
                      <a:srgbClr val="00B050"/>
                    </a:solidFill>
                    <a:ea typeface="宋体" panose="02010600030101010101" pitchFamily="2" charset="-122"/>
                    <a:cs typeface="Times New Roman" panose="02020603050405020304" pitchFamily="18" charset="0"/>
                  </a:rPr>
                  <a:t>(R))	</a:t>
                </a:r>
                <a14:m>
                  <m:oMath xmlns:m="http://schemas.openxmlformats.org/officeDocument/2006/math">
                    <m:r>
                      <a:rPr lang="en-US" altLang="en-US" sz="2400" i="1">
                        <a:solidFill>
                          <a:srgbClr val="00B050"/>
                        </a:solidFill>
                        <a:latin typeface="Cambria Math" panose="020405030504060302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rPr>
                      <m:t>⟹</m:t>
                    </m:r>
                  </m:oMath>
                </a14:m>
                <a:r>
                  <a:rPr lang="en-US" altLang="en-US" sz="1000" dirty="0">
                    <a:solidFill>
                      <a:srgbClr val="00B050"/>
                    </a:solidFill>
                    <a:ea typeface="宋体" panose="02010600030101010101" pitchFamily="2" charset="-122"/>
                    <a:cs typeface="Times New Roman" panose="02020603050405020304" pitchFamily="18" charset="0"/>
                  </a:rPr>
                  <a:t> </a:t>
                </a:r>
                <a:r>
                  <a:rPr lang="en-US" altLang="en-US" sz="2400" dirty="0">
                    <a:solidFill>
                      <a:srgbClr val="00B050"/>
                    </a:solidFill>
                    <a:ea typeface="宋体" panose="02010600030101010101" pitchFamily="2" charset="-122"/>
                    <a:cs typeface="Times New Roman" panose="02020603050405020304" pitchFamily="18" charset="0"/>
                  </a:rPr>
                  <a:t>	B(</a:t>
                </a:r>
                <a:r>
                  <a:rPr lang="el-GR" altLang="en-US" sz="2400" dirty="0">
                    <a:solidFill>
                      <a:srgbClr val="00B05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σ</a:t>
                </a:r>
                <a:r>
                  <a:rPr lang="en-US" altLang="en-US" sz="2400" baseline="-25000" dirty="0">
                    <a:solidFill>
                      <a:srgbClr val="00B05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A=c</a:t>
                </a:r>
                <a:r>
                  <a:rPr lang="en-US" altLang="en-US" sz="2400" dirty="0">
                    <a:solidFill>
                      <a:srgbClr val="00B050"/>
                    </a:solidFill>
                    <a:ea typeface="宋体" panose="02010600030101010101" pitchFamily="2" charset="-122"/>
                    <a:cs typeface="Times New Roman" panose="02020603050405020304" pitchFamily="18" charset="0"/>
                  </a:rPr>
                  <a:t>(R))</a:t>
                </a:r>
              </a:p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1000" dirty="0">
                  <a:solidFill>
                    <a:srgbClr val="00B050"/>
                  </a:solidFill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l-GR" altLang="en-US" sz="2400" dirty="0">
                    <a:solidFill>
                      <a:srgbClr val="00B05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σ</a:t>
                </a:r>
                <a:r>
                  <a:rPr lang="en-US" altLang="en-US" sz="2400" baseline="-25000" dirty="0">
                    <a:solidFill>
                      <a:srgbClr val="00B05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A&lt;c</a:t>
                </a:r>
                <a:r>
                  <a:rPr lang="en-US" altLang="en-US" sz="2400" dirty="0">
                    <a:solidFill>
                      <a:srgbClr val="00B050"/>
                    </a:solidFill>
                    <a:ea typeface="宋体" panose="02010600030101010101" pitchFamily="2" charset="-122"/>
                    <a:cs typeface="Times New Roman" panose="02020603050405020304" pitchFamily="18" charset="0"/>
                  </a:rPr>
                  <a:t>: T(</a:t>
                </a:r>
                <a:r>
                  <a:rPr lang="el-GR" altLang="en-US" sz="2400" dirty="0">
                    <a:solidFill>
                      <a:srgbClr val="00B05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σ</a:t>
                </a:r>
                <a:r>
                  <a:rPr lang="en-US" altLang="en-US" sz="2400" baseline="-25000" dirty="0">
                    <a:solidFill>
                      <a:srgbClr val="00B05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A&lt;c</a:t>
                </a:r>
                <a:r>
                  <a:rPr lang="en-US" altLang="en-US" sz="2400" dirty="0">
                    <a:solidFill>
                      <a:srgbClr val="00B050"/>
                    </a:solidFill>
                    <a:ea typeface="宋体" panose="02010600030101010101" pitchFamily="2" charset="-122"/>
                    <a:cs typeface="Times New Roman" panose="02020603050405020304" pitchFamily="18" charset="0"/>
                  </a:rPr>
                  <a:t>(R))	</a:t>
                </a:r>
                <a14:m>
                  <m:oMath xmlns:m="http://schemas.openxmlformats.org/officeDocument/2006/math">
                    <m:r>
                      <a:rPr lang="en-US" altLang="en-US" sz="2400" i="1">
                        <a:solidFill>
                          <a:srgbClr val="00B050"/>
                        </a:solidFill>
                        <a:latin typeface="Cambria Math" panose="020405030504060302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rPr>
                      <m:t>⟹</m:t>
                    </m:r>
                  </m:oMath>
                </a14:m>
                <a:r>
                  <a:rPr lang="en-US" altLang="en-US" sz="1000" dirty="0">
                    <a:solidFill>
                      <a:srgbClr val="00B050"/>
                    </a:solidFill>
                    <a:ea typeface="宋体" panose="02010600030101010101" pitchFamily="2" charset="-122"/>
                    <a:cs typeface="Times New Roman" panose="02020603050405020304" pitchFamily="18" charset="0"/>
                  </a:rPr>
                  <a:t> </a:t>
                </a:r>
                <a:r>
                  <a:rPr lang="en-US" altLang="en-US" sz="2400" dirty="0">
                    <a:solidFill>
                      <a:srgbClr val="00B050"/>
                    </a:solidFill>
                    <a:ea typeface="宋体" panose="02010600030101010101" pitchFamily="2" charset="-122"/>
                    <a:cs typeface="Times New Roman" panose="02020603050405020304" pitchFamily="18" charset="0"/>
                  </a:rPr>
                  <a:t>	B(</a:t>
                </a:r>
                <a:r>
                  <a:rPr lang="el-GR" altLang="en-US" sz="2400" dirty="0">
                    <a:solidFill>
                      <a:srgbClr val="00B05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σ</a:t>
                </a:r>
                <a:r>
                  <a:rPr lang="en-US" altLang="en-US" sz="2400" baseline="-25000" dirty="0">
                    <a:solidFill>
                      <a:srgbClr val="00B05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A&lt;c</a:t>
                </a:r>
                <a:r>
                  <a:rPr lang="en-US" altLang="en-US" sz="2400" dirty="0">
                    <a:solidFill>
                      <a:srgbClr val="00B050"/>
                    </a:solidFill>
                    <a:ea typeface="宋体" panose="02010600030101010101" pitchFamily="2" charset="-122"/>
                    <a:cs typeface="Times New Roman" panose="02020603050405020304" pitchFamily="18" charset="0"/>
                  </a:rPr>
                  <a:t>(R))</a:t>
                </a:r>
              </a:p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1200" dirty="0">
                  <a:solidFill>
                    <a:srgbClr val="00B050"/>
                  </a:solidFill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2400" dirty="0">
                    <a:solidFill>
                      <a:srgbClr val="00B050"/>
                    </a:solidFill>
                    <a:ea typeface="宋体" panose="02010600030101010101" pitchFamily="2" charset="-122"/>
                    <a:cs typeface="Times New Roman" panose="02020603050405020304" pitchFamily="18" charset="0"/>
                  </a:rPr>
                  <a:t>∩ :  T(R ∩ S)		</a:t>
                </a:r>
                <a14:m>
                  <m:oMath xmlns:m="http://schemas.openxmlformats.org/officeDocument/2006/math">
                    <m:r>
                      <a:rPr lang="en-US" altLang="en-US" sz="2400" i="1">
                        <a:solidFill>
                          <a:srgbClr val="00B050"/>
                        </a:solidFill>
                        <a:latin typeface="Cambria Math" panose="020405030504060302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rPr>
                      <m:t>⟹</m:t>
                    </m:r>
                  </m:oMath>
                </a14:m>
                <a:r>
                  <a:rPr lang="en-US" altLang="en-US" sz="2400" dirty="0">
                    <a:solidFill>
                      <a:srgbClr val="00B050"/>
                    </a:solidFill>
                    <a:ea typeface="宋体" panose="02010600030101010101" pitchFamily="2" charset="-122"/>
                    <a:cs typeface="Times New Roman" panose="02020603050405020304" pitchFamily="18" charset="0"/>
                  </a:rPr>
                  <a:t>	B(R ∩ S)</a:t>
                </a:r>
                <a:r>
                  <a:rPr lang="en-US" altLang="en-US" sz="1000" dirty="0">
                    <a:solidFill>
                      <a:srgbClr val="00B050"/>
                    </a:solidFill>
                    <a:ea typeface="宋体" panose="02010600030101010101" pitchFamily="2" charset="-122"/>
                    <a:cs typeface="Times New Roman" panose="02020603050405020304" pitchFamily="18" charset="0"/>
                  </a:rPr>
                  <a:t>	</a:t>
                </a:r>
              </a:p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1000" dirty="0">
                  <a:solidFill>
                    <a:srgbClr val="00B050"/>
                  </a:solidFill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2400" dirty="0">
                    <a:solidFill>
                      <a:srgbClr val="00B050"/>
                    </a:solidFill>
                    <a:ea typeface="宋体" panose="02010600030101010101" pitchFamily="2" charset="-122"/>
                    <a:cs typeface="Times New Roman" panose="02020603050405020304" pitchFamily="18" charset="0"/>
                  </a:rPr>
                  <a:t>U :  T(R U S)		</a:t>
                </a:r>
                <a14:m>
                  <m:oMath xmlns:m="http://schemas.openxmlformats.org/officeDocument/2006/math">
                    <m:r>
                      <a:rPr lang="en-US" altLang="en-US" sz="2400" i="1">
                        <a:solidFill>
                          <a:srgbClr val="00B050"/>
                        </a:solidFill>
                        <a:latin typeface="Cambria Math" panose="020405030504060302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rPr>
                      <m:t>⟹</m:t>
                    </m:r>
                  </m:oMath>
                </a14:m>
                <a:r>
                  <a:rPr lang="en-US" altLang="en-US" sz="1000" dirty="0">
                    <a:solidFill>
                      <a:srgbClr val="00B050"/>
                    </a:solidFill>
                    <a:ea typeface="宋体" panose="02010600030101010101" pitchFamily="2" charset="-122"/>
                    <a:cs typeface="Times New Roman" panose="02020603050405020304" pitchFamily="18" charset="0"/>
                  </a:rPr>
                  <a:t> </a:t>
                </a:r>
                <a:r>
                  <a:rPr lang="en-US" altLang="en-US" sz="2400" dirty="0">
                    <a:solidFill>
                      <a:srgbClr val="00B050"/>
                    </a:solidFill>
                    <a:ea typeface="宋体" panose="02010600030101010101" pitchFamily="2" charset="-122"/>
                    <a:cs typeface="Times New Roman" panose="02020603050405020304" pitchFamily="18" charset="0"/>
                  </a:rPr>
                  <a:t>	B(R U S)</a:t>
                </a:r>
              </a:p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1000" dirty="0">
                  <a:solidFill>
                    <a:srgbClr val="00B050"/>
                  </a:solidFill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2400" dirty="0">
                    <a:solidFill>
                      <a:srgbClr val="00B050"/>
                    </a:solidFill>
                    <a:ea typeface="宋体" panose="02010600030101010101" pitchFamily="2" charset="-122"/>
                    <a:cs typeface="Times New Roman" panose="02020603050405020304" pitchFamily="18" charset="0"/>
                  </a:rPr>
                  <a:t>‒ :  T(R ‒ S)		</a:t>
                </a:r>
                <a14:m>
                  <m:oMath xmlns:m="http://schemas.openxmlformats.org/officeDocument/2006/math">
                    <m:r>
                      <a:rPr lang="en-US" altLang="en-US" sz="2400" i="1">
                        <a:solidFill>
                          <a:srgbClr val="00B050"/>
                        </a:solidFill>
                        <a:latin typeface="Cambria Math" panose="020405030504060302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rPr>
                      <m:t>⟹</m:t>
                    </m:r>
                  </m:oMath>
                </a14:m>
                <a:r>
                  <a:rPr lang="en-US" altLang="en-US" sz="2400" dirty="0">
                    <a:solidFill>
                      <a:srgbClr val="00B050"/>
                    </a:solidFill>
                    <a:ea typeface="宋体" panose="02010600030101010101" pitchFamily="2" charset="-122"/>
                    <a:cs typeface="Times New Roman" panose="02020603050405020304" pitchFamily="18" charset="0"/>
                  </a:rPr>
                  <a:t>	B(R ‒ S)	</a:t>
                </a:r>
              </a:p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1000" dirty="0">
                  <a:solidFill>
                    <a:srgbClr val="00B050"/>
                  </a:solidFill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2400" dirty="0">
                    <a:solidFill>
                      <a:srgbClr val="00B050"/>
                    </a:solidFill>
                    <a:ea typeface="宋体" panose="02010600030101010101" pitchFamily="2" charset="-122"/>
                    <a:cs typeface="Times New Roman" panose="02020603050405020304" pitchFamily="18" charset="0"/>
                  </a:rPr>
                  <a:t>   :  T(R   S)		</a:t>
                </a:r>
                <a14:m>
                  <m:oMath xmlns:m="http://schemas.openxmlformats.org/officeDocument/2006/math">
                    <m:r>
                      <a:rPr lang="en-US" altLang="en-US" sz="2400" i="1">
                        <a:solidFill>
                          <a:srgbClr val="00B050"/>
                        </a:solidFill>
                        <a:latin typeface="Cambria Math" panose="020405030504060302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rPr>
                      <m:t>⟹</m:t>
                    </m:r>
                  </m:oMath>
                </a14:m>
                <a:r>
                  <a:rPr lang="en-US" altLang="en-US" sz="2400" dirty="0">
                    <a:solidFill>
                      <a:srgbClr val="00B050"/>
                    </a:solidFill>
                    <a:ea typeface="宋体" panose="02010600030101010101" pitchFamily="2" charset="-122"/>
                    <a:cs typeface="Times New Roman" panose="02020603050405020304" pitchFamily="18" charset="0"/>
                  </a:rPr>
                  <a:t>	B(R   S)	</a:t>
                </a:r>
                <a:endParaRPr lang="en-US" altLang="en-US" sz="2400" dirty="0"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1000" dirty="0"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2400" dirty="0">
                    <a:solidFill>
                      <a:srgbClr val="00B050"/>
                    </a:solidFill>
                    <a:ea typeface="宋体" panose="02010600030101010101" pitchFamily="2" charset="-122"/>
                    <a:cs typeface="Times New Roman" panose="02020603050405020304" pitchFamily="18" charset="0"/>
                  </a:rPr>
                  <a:t>   </a:t>
                </a:r>
                <a:r>
                  <a:rPr lang="en-US" altLang="en-US" sz="2400" baseline="-25000" dirty="0">
                    <a:solidFill>
                      <a:srgbClr val="00B050"/>
                    </a:solidFill>
                    <a:ea typeface="宋体" panose="02010600030101010101" pitchFamily="2" charset="-122"/>
                    <a:cs typeface="Times New Roman" panose="02020603050405020304" pitchFamily="18" charset="0"/>
                  </a:rPr>
                  <a:t>C</a:t>
                </a:r>
                <a:r>
                  <a:rPr lang="en-US" altLang="en-US" sz="2400" dirty="0">
                    <a:solidFill>
                      <a:srgbClr val="00B050"/>
                    </a:solidFill>
                    <a:ea typeface="宋体" panose="02010600030101010101" pitchFamily="2" charset="-122"/>
                    <a:cs typeface="Times New Roman" panose="02020603050405020304" pitchFamily="18" charset="0"/>
                  </a:rPr>
                  <a:t> : T(R   </a:t>
                </a:r>
                <a:r>
                  <a:rPr lang="en-US" altLang="en-US" sz="2400" baseline="-25000" dirty="0">
                    <a:solidFill>
                      <a:srgbClr val="00B050"/>
                    </a:solidFill>
                    <a:ea typeface="宋体" panose="02010600030101010101" pitchFamily="2" charset="-122"/>
                    <a:cs typeface="Times New Roman" panose="02020603050405020304" pitchFamily="18" charset="0"/>
                  </a:rPr>
                  <a:t>C</a:t>
                </a:r>
                <a:r>
                  <a:rPr lang="en-US" altLang="en-US" sz="2400" dirty="0">
                    <a:solidFill>
                      <a:srgbClr val="00B050"/>
                    </a:solidFill>
                    <a:ea typeface="宋体" panose="02010600030101010101" pitchFamily="2" charset="-122"/>
                    <a:cs typeface="Times New Roman" panose="02020603050405020304" pitchFamily="18" charset="0"/>
                  </a:rPr>
                  <a:t>S)	</a:t>
                </a:r>
                <a14:m>
                  <m:oMath xmlns:m="http://schemas.openxmlformats.org/officeDocument/2006/math">
                    <m:r>
                      <a:rPr lang="en-US" altLang="en-US" sz="2400" i="1">
                        <a:solidFill>
                          <a:srgbClr val="00B050"/>
                        </a:solidFill>
                        <a:latin typeface="Cambria Math" panose="020405030504060302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rPr>
                      <m:t>⟹</m:t>
                    </m:r>
                  </m:oMath>
                </a14:m>
                <a:r>
                  <a:rPr lang="en-US" altLang="en-US" sz="2400" dirty="0">
                    <a:solidFill>
                      <a:srgbClr val="00B050"/>
                    </a:solidFill>
                    <a:ea typeface="宋体" panose="02010600030101010101" pitchFamily="2" charset="-122"/>
                    <a:cs typeface="Times New Roman" panose="02020603050405020304" pitchFamily="18" charset="0"/>
                  </a:rPr>
                  <a:t> 	B(R   </a:t>
                </a:r>
                <a:r>
                  <a:rPr lang="en-US" altLang="en-US" sz="2400" baseline="-25000" dirty="0">
                    <a:solidFill>
                      <a:srgbClr val="00B050"/>
                    </a:solidFill>
                    <a:ea typeface="宋体" panose="02010600030101010101" pitchFamily="2" charset="-122"/>
                    <a:cs typeface="Times New Roman" panose="02020603050405020304" pitchFamily="18" charset="0"/>
                  </a:rPr>
                  <a:t>C</a:t>
                </a:r>
                <a:r>
                  <a:rPr lang="en-US" altLang="en-US" sz="2400" dirty="0">
                    <a:solidFill>
                      <a:srgbClr val="00B050"/>
                    </a:solidFill>
                    <a:ea typeface="宋体" panose="02010600030101010101" pitchFamily="2" charset="-122"/>
                    <a:cs typeface="Times New Roman" panose="02020603050405020304" pitchFamily="18" charset="0"/>
                  </a:rPr>
                  <a:t>S)</a:t>
                </a:r>
              </a:p>
            </p:txBody>
          </p:sp>
        </mc:Choice>
        <mc:Fallback xmlns="">
          <p:sp>
            <p:nvSpPr>
              <p:cNvPr id="39940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22300" y="922338"/>
                <a:ext cx="7943850" cy="5324535"/>
              </a:xfrm>
              <a:prstGeom prst="rect">
                <a:avLst/>
              </a:prstGeom>
              <a:blipFill rotWithShape="0">
                <a:blip r:embed="rId4"/>
                <a:stretch>
                  <a:fillRect l="-1073" t="-1142" b="-1370"/>
                </a:stretch>
              </a:blipFill>
              <a:ln w="9525">
                <a:solidFill>
                  <a:srgbClr val="000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9941" name="AutoShape 4"/>
          <p:cNvSpPr>
            <a:spLocks noChangeArrowheads="1"/>
          </p:cNvSpPr>
          <p:nvPr/>
        </p:nvSpPr>
        <p:spPr bwMode="auto">
          <a:xfrm rot="-5400000">
            <a:off x="758032" y="5356066"/>
            <a:ext cx="177800" cy="239713"/>
          </a:xfrm>
          <a:prstGeom prst="flowChartCollate">
            <a:avLst/>
          </a:prstGeom>
          <a:solidFill>
            <a:schemeClr val="bg1"/>
          </a:solidFill>
          <a:ln w="19050">
            <a:solidFill>
              <a:srgbClr val="1A9655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3600" dirty="0"/>
              <a:t> </a:t>
            </a:r>
          </a:p>
        </p:txBody>
      </p:sp>
      <p:sp>
        <p:nvSpPr>
          <p:cNvPr id="39942" name="AutoShape 4"/>
          <p:cNvSpPr>
            <a:spLocks noChangeArrowheads="1"/>
          </p:cNvSpPr>
          <p:nvPr/>
        </p:nvSpPr>
        <p:spPr bwMode="auto">
          <a:xfrm rot="-5400000">
            <a:off x="1832769" y="5338922"/>
            <a:ext cx="177800" cy="239712"/>
          </a:xfrm>
          <a:prstGeom prst="flowChartCollate">
            <a:avLst/>
          </a:prstGeom>
          <a:solidFill>
            <a:schemeClr val="bg1"/>
          </a:solidFill>
          <a:ln w="19050">
            <a:solidFill>
              <a:srgbClr val="1A9655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3600" dirty="0"/>
              <a:t> </a:t>
            </a:r>
          </a:p>
        </p:txBody>
      </p:sp>
      <p:sp>
        <p:nvSpPr>
          <p:cNvPr id="7" name="AutoShape 4"/>
          <p:cNvSpPr>
            <a:spLocks noChangeArrowheads="1"/>
          </p:cNvSpPr>
          <p:nvPr/>
        </p:nvSpPr>
        <p:spPr bwMode="auto">
          <a:xfrm rot="-5400000">
            <a:off x="765653" y="5866606"/>
            <a:ext cx="177800" cy="239713"/>
          </a:xfrm>
          <a:prstGeom prst="flowChartCollate">
            <a:avLst/>
          </a:prstGeom>
          <a:solidFill>
            <a:schemeClr val="bg1"/>
          </a:solidFill>
          <a:ln w="19050">
            <a:solidFill>
              <a:srgbClr val="1A9655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3600" dirty="0"/>
              <a:t> </a:t>
            </a:r>
          </a:p>
        </p:txBody>
      </p:sp>
      <p:sp>
        <p:nvSpPr>
          <p:cNvPr id="8" name="AutoShape 4"/>
          <p:cNvSpPr>
            <a:spLocks noChangeArrowheads="1"/>
          </p:cNvSpPr>
          <p:nvPr/>
        </p:nvSpPr>
        <p:spPr bwMode="auto">
          <a:xfrm rot="-5400000">
            <a:off x="1962944" y="5858986"/>
            <a:ext cx="177800" cy="239712"/>
          </a:xfrm>
          <a:prstGeom prst="flowChartCollate">
            <a:avLst/>
          </a:prstGeom>
          <a:solidFill>
            <a:schemeClr val="bg1"/>
          </a:solidFill>
          <a:ln w="19050">
            <a:solidFill>
              <a:srgbClr val="1A9655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3600" dirty="0"/>
              <a:t>  </a:t>
            </a:r>
          </a:p>
        </p:txBody>
      </p:sp>
      <p:sp>
        <p:nvSpPr>
          <p:cNvPr id="9" name="AutoShape 4"/>
          <p:cNvSpPr>
            <a:spLocks noChangeArrowheads="1"/>
          </p:cNvSpPr>
          <p:nvPr/>
        </p:nvSpPr>
        <p:spPr bwMode="auto">
          <a:xfrm rot="-5400000">
            <a:off x="4911884" y="5846921"/>
            <a:ext cx="177800" cy="239712"/>
          </a:xfrm>
          <a:prstGeom prst="flowChartCollate">
            <a:avLst/>
          </a:prstGeom>
          <a:solidFill>
            <a:schemeClr val="bg1"/>
          </a:solidFill>
          <a:ln w="19050">
            <a:solidFill>
              <a:srgbClr val="1A9655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3600" dirty="0"/>
              <a:t>  </a:t>
            </a:r>
          </a:p>
        </p:txBody>
      </p:sp>
      <p:sp>
        <p:nvSpPr>
          <p:cNvPr id="10" name="AutoShape 4"/>
          <p:cNvSpPr>
            <a:spLocks noChangeArrowheads="1"/>
          </p:cNvSpPr>
          <p:nvPr/>
        </p:nvSpPr>
        <p:spPr bwMode="auto">
          <a:xfrm rot="-5400000">
            <a:off x="4904264" y="5344002"/>
            <a:ext cx="177800" cy="239712"/>
          </a:xfrm>
          <a:prstGeom prst="flowChartCollate">
            <a:avLst/>
          </a:prstGeom>
          <a:solidFill>
            <a:schemeClr val="bg1"/>
          </a:solidFill>
          <a:ln w="19050">
            <a:solidFill>
              <a:srgbClr val="1A9655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3600" dirty="0"/>
              <a:t>  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853498" y="6312714"/>
            <a:ext cx="4712652" cy="400110"/>
          </a:xfrm>
          <a:prstGeom prst="rect">
            <a:avLst/>
          </a:prstGeom>
          <a:solidFill>
            <a:srgbClr val="A2DA46"/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en-US" sz="2000" dirty="0">
                <a:solidFill>
                  <a:srgbClr val="FF000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B(W) = T(W)/#tuples-per-block</a:t>
            </a:r>
            <a:endParaRPr lang="en-US" altLang="en-US" sz="2000" dirty="0"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7906713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itle 1"/>
          <p:cNvSpPr>
            <a:spLocks noGrp="1"/>
          </p:cNvSpPr>
          <p:nvPr>
            <p:ph type="title"/>
          </p:nvPr>
        </p:nvSpPr>
        <p:spPr>
          <a:xfrm>
            <a:off x="685800" y="238125"/>
            <a:ext cx="7772400" cy="520700"/>
          </a:xfrm>
        </p:spPr>
        <p:txBody>
          <a:bodyPr/>
          <a:lstStyle/>
          <a:p>
            <a:r>
              <a:rPr lang="en-US" altLang="en-US" sz="3200" b="1" dirty="0"/>
              <a:t>Estimating size parameters (</a:t>
            </a:r>
            <a:r>
              <a:rPr lang="en-US" altLang="en-US" sz="3200" b="1" dirty="0">
                <a:solidFill>
                  <a:schemeClr val="tx1"/>
                </a:solidFill>
              </a:rPr>
              <a:t>T</a:t>
            </a:r>
            <a:r>
              <a:rPr lang="en-US" altLang="en-US" sz="3200" b="1" dirty="0"/>
              <a:t>,</a:t>
            </a:r>
            <a:r>
              <a:rPr lang="en-US" altLang="en-US" sz="3200" b="1" dirty="0">
                <a:solidFill>
                  <a:schemeClr val="tx1"/>
                </a:solidFill>
              </a:rPr>
              <a:t>B</a:t>
            </a:r>
            <a:r>
              <a:rPr lang="en-US" altLang="en-US" sz="3200" b="1" dirty="0"/>
              <a:t>,</a:t>
            </a:r>
            <a:r>
              <a:rPr lang="en-US" altLang="en-US" sz="3200" b="1" dirty="0">
                <a:solidFill>
                  <a:srgbClr val="FF0000"/>
                </a:solidFill>
              </a:rPr>
              <a:t>V</a:t>
            </a:r>
            <a:r>
              <a:rPr lang="en-US" altLang="en-US" sz="3200" b="1" dirty="0"/>
              <a:t>)</a:t>
            </a:r>
            <a:endParaRPr lang="en-US" altLang="en-US" sz="32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9940" name="Rectangle 1"/>
              <p:cNvSpPr>
                <a:spLocks noChangeArrowheads="1"/>
              </p:cNvSpPr>
              <p:nvPr/>
            </p:nvSpPr>
            <p:spPr bwMode="auto">
              <a:xfrm>
                <a:off x="622300" y="922338"/>
                <a:ext cx="7943850" cy="5324535"/>
              </a:xfrm>
              <a:prstGeom prst="rect">
                <a:avLst/>
              </a:prstGeom>
              <a:noFill/>
              <a:ln w="9525">
                <a:solidFill>
                  <a:srgbClr val="000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l-GR" altLang="en-US" sz="2400" dirty="0">
                    <a:solidFill>
                      <a:srgbClr val="00B05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π</a:t>
                </a:r>
                <a:r>
                  <a:rPr lang="en-US" altLang="en-US" sz="2400" dirty="0">
                    <a:solidFill>
                      <a:srgbClr val="00B050"/>
                    </a:solidFill>
                    <a:ea typeface="宋体" panose="02010600030101010101" pitchFamily="2" charset="-122"/>
                    <a:cs typeface="Times New Roman" panose="02020603050405020304" pitchFamily="18" charset="0"/>
                  </a:rPr>
                  <a:t>,</a:t>
                </a:r>
                <a:r>
                  <a:rPr lang="el-GR" altLang="en-US" sz="2400" dirty="0">
                    <a:solidFill>
                      <a:srgbClr val="00B05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 τ</a:t>
                </a:r>
                <a:r>
                  <a:rPr lang="en-US" altLang="en-US" sz="2400" dirty="0">
                    <a:solidFill>
                      <a:srgbClr val="00B050"/>
                    </a:solidFill>
                    <a:ea typeface="宋体" panose="02010600030101010101" pitchFamily="2" charset="-122"/>
                    <a:cs typeface="Times New Roman" panose="02020603050405020304" pitchFamily="18" charset="0"/>
                  </a:rPr>
                  <a:t>,×:  size parameters can be calculated precisely</a:t>
                </a:r>
              </a:p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1000" dirty="0">
                  <a:solidFill>
                    <a:srgbClr val="00B05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600" dirty="0">
                  <a:solidFill>
                    <a:srgbClr val="00B05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l-GR" altLang="en-US" sz="2400" dirty="0">
                    <a:solidFill>
                      <a:srgbClr val="00B05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δ </a:t>
                </a:r>
                <a:r>
                  <a:rPr lang="en-US" altLang="en-US" sz="2400" dirty="0">
                    <a:solidFill>
                      <a:srgbClr val="00B050"/>
                    </a:solidFill>
                    <a:ea typeface="宋体" panose="02010600030101010101" pitchFamily="2" charset="-122"/>
                    <a:cs typeface="Times New Roman" panose="02020603050405020304" pitchFamily="18" charset="0"/>
                  </a:rPr>
                  <a:t>:  T(</a:t>
                </a:r>
                <a:r>
                  <a:rPr lang="el-GR" altLang="en-US" sz="2400" dirty="0">
                    <a:solidFill>
                      <a:srgbClr val="00B05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δ</a:t>
                </a:r>
                <a:r>
                  <a:rPr lang="en-US" altLang="en-US" sz="2400" dirty="0">
                    <a:solidFill>
                      <a:srgbClr val="00B050"/>
                    </a:solidFill>
                    <a:ea typeface="宋体" panose="02010600030101010101" pitchFamily="2" charset="-122"/>
                    <a:cs typeface="Times New Roman" panose="02020603050405020304" pitchFamily="18" charset="0"/>
                  </a:rPr>
                  <a:t>(R))		</a:t>
                </a:r>
                <a14:m>
                  <m:oMath xmlns:m="http://schemas.openxmlformats.org/officeDocument/2006/math">
                    <m:r>
                      <a:rPr lang="en-US" altLang="en-US" sz="2400" b="0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rPr>
                      <m:t>⟹</m:t>
                    </m:r>
                  </m:oMath>
                </a14:m>
                <a:r>
                  <a:rPr lang="en-US" altLang="en-US" sz="2400" b="0" dirty="0">
                    <a:solidFill>
                      <a:srgbClr val="00B050"/>
                    </a:solidFill>
                    <a:ea typeface="宋体" panose="02010600030101010101" pitchFamily="2" charset="-122"/>
                    <a:cs typeface="Times New Roman" panose="02020603050405020304" pitchFamily="18" charset="0"/>
                  </a:rPr>
                  <a:t>	</a:t>
                </a:r>
                <a:r>
                  <a:rPr lang="en-US" altLang="en-US" sz="2400" dirty="0">
                    <a:solidFill>
                      <a:srgbClr val="00B050"/>
                    </a:solidFill>
                    <a:ea typeface="宋体" panose="02010600030101010101" pitchFamily="2" charset="-122"/>
                    <a:cs typeface="Times New Roman" panose="02020603050405020304" pitchFamily="18" charset="0"/>
                  </a:rPr>
                  <a:t>B(</a:t>
                </a:r>
                <a:r>
                  <a:rPr lang="el-GR" altLang="en-US" sz="2400" dirty="0">
                    <a:solidFill>
                      <a:srgbClr val="00B05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δ</a:t>
                </a:r>
                <a:r>
                  <a:rPr lang="en-US" altLang="en-US" sz="2400" dirty="0">
                    <a:solidFill>
                      <a:srgbClr val="00B050"/>
                    </a:solidFill>
                    <a:ea typeface="宋体" panose="02010600030101010101" pitchFamily="2" charset="-122"/>
                    <a:cs typeface="Times New Roman" panose="02020603050405020304" pitchFamily="18" charset="0"/>
                  </a:rPr>
                  <a:t>(R))</a:t>
                </a:r>
                <a:endParaRPr lang="en-US" altLang="en-US" sz="2400" b="0" dirty="0">
                  <a:solidFill>
                    <a:srgbClr val="00B050"/>
                  </a:solidFill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500" dirty="0">
                    <a:solidFill>
                      <a:srgbClr val="00B050"/>
                    </a:solidFill>
                    <a:ea typeface="宋体" panose="02010600030101010101" pitchFamily="2" charset="-122"/>
                    <a:cs typeface="Times New Roman" panose="02020603050405020304" pitchFamily="18" charset="0"/>
                  </a:rPr>
                  <a:t> </a:t>
                </a:r>
              </a:p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700" dirty="0">
                  <a:solidFill>
                    <a:srgbClr val="00B050"/>
                  </a:solidFill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l-GR" altLang="en-US" sz="2400" dirty="0">
                    <a:solidFill>
                      <a:srgbClr val="00B05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γ </a:t>
                </a:r>
                <a:r>
                  <a:rPr lang="en-US" altLang="en-US" sz="2400" dirty="0">
                    <a:solidFill>
                      <a:srgbClr val="00B050"/>
                    </a:solidFill>
                    <a:ea typeface="宋体" panose="02010600030101010101" pitchFamily="2" charset="-122"/>
                    <a:cs typeface="Times New Roman" panose="02020603050405020304" pitchFamily="18" charset="0"/>
                  </a:rPr>
                  <a:t>:  T(</a:t>
                </a:r>
                <a:r>
                  <a:rPr lang="el-GR" altLang="en-US" sz="2400" dirty="0">
                    <a:solidFill>
                      <a:srgbClr val="00B05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γ</a:t>
                </a:r>
                <a:r>
                  <a:rPr lang="en-US" altLang="en-US" sz="2400" dirty="0">
                    <a:solidFill>
                      <a:srgbClr val="00B050"/>
                    </a:solidFill>
                    <a:ea typeface="宋体" panose="02010600030101010101" pitchFamily="2" charset="-122"/>
                    <a:cs typeface="Times New Roman" panose="02020603050405020304" pitchFamily="18" charset="0"/>
                  </a:rPr>
                  <a:t>(R))		</a:t>
                </a:r>
                <a14:m>
                  <m:oMath xmlns:m="http://schemas.openxmlformats.org/officeDocument/2006/math">
                    <m:r>
                      <a:rPr lang="en-US" altLang="en-US" sz="2400" i="1">
                        <a:solidFill>
                          <a:srgbClr val="00B050"/>
                        </a:solidFill>
                        <a:latin typeface="Cambria Math" panose="020405030504060302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rPr>
                      <m:t>⟹</m:t>
                    </m:r>
                  </m:oMath>
                </a14:m>
                <a:r>
                  <a:rPr lang="en-US" altLang="en-US" sz="2400" dirty="0">
                    <a:solidFill>
                      <a:srgbClr val="00B050"/>
                    </a:solidFill>
                    <a:ea typeface="宋体" panose="02010600030101010101" pitchFamily="2" charset="-122"/>
                    <a:cs typeface="Times New Roman" panose="02020603050405020304" pitchFamily="18" charset="0"/>
                  </a:rPr>
                  <a:t>	B(</a:t>
                </a:r>
                <a:r>
                  <a:rPr lang="el-GR" altLang="en-US" sz="2400" dirty="0">
                    <a:solidFill>
                      <a:srgbClr val="00B05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γ</a:t>
                </a:r>
                <a:r>
                  <a:rPr lang="en-US" altLang="en-US" sz="2400" dirty="0">
                    <a:solidFill>
                      <a:srgbClr val="00B050"/>
                    </a:solidFill>
                    <a:ea typeface="宋体" panose="02010600030101010101" pitchFamily="2" charset="-122"/>
                    <a:cs typeface="Times New Roman" panose="02020603050405020304" pitchFamily="18" charset="0"/>
                  </a:rPr>
                  <a:t>(R))</a:t>
                </a:r>
              </a:p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1000" dirty="0">
                  <a:solidFill>
                    <a:srgbClr val="00B050"/>
                  </a:solidFill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l-GR" altLang="en-US" sz="2400" dirty="0">
                    <a:solidFill>
                      <a:srgbClr val="00B05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σ</a:t>
                </a:r>
                <a:r>
                  <a:rPr lang="en-US" altLang="en-US" sz="2400" baseline="-25000" dirty="0">
                    <a:solidFill>
                      <a:srgbClr val="00B05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A=c</a:t>
                </a:r>
                <a:r>
                  <a:rPr lang="en-US" altLang="en-US" sz="2400" dirty="0">
                    <a:solidFill>
                      <a:srgbClr val="00B050"/>
                    </a:solidFill>
                    <a:ea typeface="宋体" panose="02010600030101010101" pitchFamily="2" charset="-122"/>
                    <a:cs typeface="Times New Roman" panose="02020603050405020304" pitchFamily="18" charset="0"/>
                  </a:rPr>
                  <a:t>: T(</a:t>
                </a:r>
                <a:r>
                  <a:rPr lang="el-GR" altLang="en-US" sz="2400" dirty="0">
                    <a:solidFill>
                      <a:srgbClr val="00B05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σ</a:t>
                </a:r>
                <a:r>
                  <a:rPr lang="en-US" altLang="en-US" sz="2400" baseline="-25000" dirty="0">
                    <a:solidFill>
                      <a:srgbClr val="00B05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A=c</a:t>
                </a:r>
                <a:r>
                  <a:rPr lang="en-US" altLang="en-US" sz="2400" dirty="0">
                    <a:solidFill>
                      <a:srgbClr val="00B050"/>
                    </a:solidFill>
                    <a:ea typeface="宋体" panose="02010600030101010101" pitchFamily="2" charset="-122"/>
                    <a:cs typeface="Times New Roman" panose="02020603050405020304" pitchFamily="18" charset="0"/>
                  </a:rPr>
                  <a:t>(R))	</a:t>
                </a:r>
                <a14:m>
                  <m:oMath xmlns:m="http://schemas.openxmlformats.org/officeDocument/2006/math">
                    <m:r>
                      <a:rPr lang="en-US" altLang="en-US" sz="2400" i="1">
                        <a:solidFill>
                          <a:srgbClr val="00B050"/>
                        </a:solidFill>
                        <a:latin typeface="Cambria Math" panose="020405030504060302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rPr>
                      <m:t>⟹</m:t>
                    </m:r>
                  </m:oMath>
                </a14:m>
                <a:r>
                  <a:rPr lang="en-US" altLang="en-US" sz="1000" dirty="0">
                    <a:solidFill>
                      <a:srgbClr val="00B050"/>
                    </a:solidFill>
                    <a:ea typeface="宋体" panose="02010600030101010101" pitchFamily="2" charset="-122"/>
                    <a:cs typeface="Times New Roman" panose="02020603050405020304" pitchFamily="18" charset="0"/>
                  </a:rPr>
                  <a:t> </a:t>
                </a:r>
                <a:r>
                  <a:rPr lang="en-US" altLang="en-US" sz="2400" dirty="0">
                    <a:solidFill>
                      <a:srgbClr val="00B050"/>
                    </a:solidFill>
                    <a:ea typeface="宋体" panose="02010600030101010101" pitchFamily="2" charset="-122"/>
                    <a:cs typeface="Times New Roman" panose="02020603050405020304" pitchFamily="18" charset="0"/>
                  </a:rPr>
                  <a:t>	B(</a:t>
                </a:r>
                <a:r>
                  <a:rPr lang="el-GR" altLang="en-US" sz="2400" dirty="0">
                    <a:solidFill>
                      <a:srgbClr val="00B05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σ</a:t>
                </a:r>
                <a:r>
                  <a:rPr lang="en-US" altLang="en-US" sz="2400" baseline="-25000" dirty="0">
                    <a:solidFill>
                      <a:srgbClr val="00B05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A=c</a:t>
                </a:r>
                <a:r>
                  <a:rPr lang="en-US" altLang="en-US" sz="2400" dirty="0">
                    <a:solidFill>
                      <a:srgbClr val="00B050"/>
                    </a:solidFill>
                    <a:ea typeface="宋体" panose="02010600030101010101" pitchFamily="2" charset="-122"/>
                    <a:cs typeface="Times New Roman" panose="02020603050405020304" pitchFamily="18" charset="0"/>
                  </a:rPr>
                  <a:t>(R))</a:t>
                </a:r>
              </a:p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1000" dirty="0">
                  <a:solidFill>
                    <a:srgbClr val="00B050"/>
                  </a:solidFill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l-GR" altLang="en-US" sz="2400" dirty="0">
                    <a:solidFill>
                      <a:srgbClr val="00B05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σ</a:t>
                </a:r>
                <a:r>
                  <a:rPr lang="en-US" altLang="en-US" sz="2400" baseline="-25000" dirty="0">
                    <a:solidFill>
                      <a:srgbClr val="00B05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A&lt;c</a:t>
                </a:r>
                <a:r>
                  <a:rPr lang="en-US" altLang="en-US" sz="2400" dirty="0">
                    <a:solidFill>
                      <a:srgbClr val="00B050"/>
                    </a:solidFill>
                    <a:ea typeface="宋体" panose="02010600030101010101" pitchFamily="2" charset="-122"/>
                    <a:cs typeface="Times New Roman" panose="02020603050405020304" pitchFamily="18" charset="0"/>
                  </a:rPr>
                  <a:t>: T(</a:t>
                </a:r>
                <a:r>
                  <a:rPr lang="el-GR" altLang="en-US" sz="2400" dirty="0">
                    <a:solidFill>
                      <a:srgbClr val="00B05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σ</a:t>
                </a:r>
                <a:r>
                  <a:rPr lang="en-US" altLang="en-US" sz="2400" baseline="-25000" dirty="0">
                    <a:solidFill>
                      <a:srgbClr val="00B05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A&lt;c</a:t>
                </a:r>
                <a:r>
                  <a:rPr lang="en-US" altLang="en-US" sz="2400" dirty="0">
                    <a:solidFill>
                      <a:srgbClr val="00B050"/>
                    </a:solidFill>
                    <a:ea typeface="宋体" panose="02010600030101010101" pitchFamily="2" charset="-122"/>
                    <a:cs typeface="Times New Roman" panose="02020603050405020304" pitchFamily="18" charset="0"/>
                  </a:rPr>
                  <a:t>(R))	</a:t>
                </a:r>
                <a14:m>
                  <m:oMath xmlns:m="http://schemas.openxmlformats.org/officeDocument/2006/math">
                    <m:r>
                      <a:rPr lang="en-US" altLang="en-US" sz="2400" i="1">
                        <a:solidFill>
                          <a:srgbClr val="00B050"/>
                        </a:solidFill>
                        <a:latin typeface="Cambria Math" panose="020405030504060302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rPr>
                      <m:t>⟹</m:t>
                    </m:r>
                  </m:oMath>
                </a14:m>
                <a:r>
                  <a:rPr lang="en-US" altLang="en-US" sz="1000" dirty="0">
                    <a:solidFill>
                      <a:srgbClr val="00B050"/>
                    </a:solidFill>
                    <a:ea typeface="宋体" panose="02010600030101010101" pitchFamily="2" charset="-122"/>
                    <a:cs typeface="Times New Roman" panose="02020603050405020304" pitchFamily="18" charset="0"/>
                  </a:rPr>
                  <a:t> </a:t>
                </a:r>
                <a:r>
                  <a:rPr lang="en-US" altLang="en-US" sz="2400" dirty="0">
                    <a:solidFill>
                      <a:srgbClr val="00B050"/>
                    </a:solidFill>
                    <a:ea typeface="宋体" panose="02010600030101010101" pitchFamily="2" charset="-122"/>
                    <a:cs typeface="Times New Roman" panose="02020603050405020304" pitchFamily="18" charset="0"/>
                  </a:rPr>
                  <a:t>	B(</a:t>
                </a:r>
                <a:r>
                  <a:rPr lang="el-GR" altLang="en-US" sz="2400" dirty="0">
                    <a:solidFill>
                      <a:srgbClr val="00B05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σ</a:t>
                </a:r>
                <a:r>
                  <a:rPr lang="en-US" altLang="en-US" sz="2400" baseline="-25000" dirty="0">
                    <a:solidFill>
                      <a:srgbClr val="00B05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A&lt;c</a:t>
                </a:r>
                <a:r>
                  <a:rPr lang="en-US" altLang="en-US" sz="2400" dirty="0">
                    <a:solidFill>
                      <a:srgbClr val="00B050"/>
                    </a:solidFill>
                    <a:ea typeface="宋体" panose="02010600030101010101" pitchFamily="2" charset="-122"/>
                    <a:cs typeface="Times New Roman" panose="02020603050405020304" pitchFamily="18" charset="0"/>
                  </a:rPr>
                  <a:t>(R))</a:t>
                </a:r>
              </a:p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1200" dirty="0">
                  <a:solidFill>
                    <a:srgbClr val="00B050"/>
                  </a:solidFill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2400" dirty="0">
                    <a:solidFill>
                      <a:srgbClr val="00B050"/>
                    </a:solidFill>
                    <a:ea typeface="宋体" panose="02010600030101010101" pitchFamily="2" charset="-122"/>
                    <a:cs typeface="Times New Roman" panose="02020603050405020304" pitchFamily="18" charset="0"/>
                  </a:rPr>
                  <a:t>∩ :  T(R ∩ S)		</a:t>
                </a:r>
                <a14:m>
                  <m:oMath xmlns:m="http://schemas.openxmlformats.org/officeDocument/2006/math">
                    <m:r>
                      <a:rPr lang="en-US" altLang="en-US" sz="2400" i="1">
                        <a:solidFill>
                          <a:srgbClr val="00B050"/>
                        </a:solidFill>
                        <a:latin typeface="Cambria Math" panose="020405030504060302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rPr>
                      <m:t>⟹</m:t>
                    </m:r>
                  </m:oMath>
                </a14:m>
                <a:r>
                  <a:rPr lang="en-US" altLang="en-US" sz="2400" dirty="0">
                    <a:solidFill>
                      <a:srgbClr val="00B050"/>
                    </a:solidFill>
                    <a:ea typeface="宋体" panose="02010600030101010101" pitchFamily="2" charset="-122"/>
                    <a:cs typeface="Times New Roman" panose="02020603050405020304" pitchFamily="18" charset="0"/>
                  </a:rPr>
                  <a:t>	B(R ∩ S)</a:t>
                </a:r>
                <a:r>
                  <a:rPr lang="en-US" altLang="en-US" sz="1000" dirty="0">
                    <a:solidFill>
                      <a:srgbClr val="00B050"/>
                    </a:solidFill>
                    <a:ea typeface="宋体" panose="02010600030101010101" pitchFamily="2" charset="-122"/>
                    <a:cs typeface="Times New Roman" panose="02020603050405020304" pitchFamily="18" charset="0"/>
                  </a:rPr>
                  <a:t>	</a:t>
                </a:r>
              </a:p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1000" dirty="0">
                  <a:solidFill>
                    <a:srgbClr val="00B050"/>
                  </a:solidFill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2400" dirty="0">
                    <a:solidFill>
                      <a:srgbClr val="00B050"/>
                    </a:solidFill>
                    <a:ea typeface="宋体" panose="02010600030101010101" pitchFamily="2" charset="-122"/>
                    <a:cs typeface="Times New Roman" panose="02020603050405020304" pitchFamily="18" charset="0"/>
                  </a:rPr>
                  <a:t>U :  T(R U S)		</a:t>
                </a:r>
                <a14:m>
                  <m:oMath xmlns:m="http://schemas.openxmlformats.org/officeDocument/2006/math">
                    <m:r>
                      <a:rPr lang="en-US" altLang="en-US" sz="2400" i="1">
                        <a:solidFill>
                          <a:srgbClr val="00B050"/>
                        </a:solidFill>
                        <a:latin typeface="Cambria Math" panose="020405030504060302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rPr>
                      <m:t>⟹</m:t>
                    </m:r>
                  </m:oMath>
                </a14:m>
                <a:r>
                  <a:rPr lang="en-US" altLang="en-US" sz="1000" dirty="0">
                    <a:solidFill>
                      <a:srgbClr val="00B050"/>
                    </a:solidFill>
                    <a:ea typeface="宋体" panose="02010600030101010101" pitchFamily="2" charset="-122"/>
                    <a:cs typeface="Times New Roman" panose="02020603050405020304" pitchFamily="18" charset="0"/>
                  </a:rPr>
                  <a:t> </a:t>
                </a:r>
                <a:r>
                  <a:rPr lang="en-US" altLang="en-US" sz="2400" dirty="0">
                    <a:solidFill>
                      <a:srgbClr val="00B050"/>
                    </a:solidFill>
                    <a:ea typeface="宋体" panose="02010600030101010101" pitchFamily="2" charset="-122"/>
                    <a:cs typeface="Times New Roman" panose="02020603050405020304" pitchFamily="18" charset="0"/>
                  </a:rPr>
                  <a:t>	B(R U S)</a:t>
                </a:r>
              </a:p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1000" dirty="0">
                  <a:solidFill>
                    <a:srgbClr val="00B050"/>
                  </a:solidFill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2400" dirty="0">
                    <a:solidFill>
                      <a:srgbClr val="00B050"/>
                    </a:solidFill>
                    <a:ea typeface="宋体" panose="02010600030101010101" pitchFamily="2" charset="-122"/>
                    <a:cs typeface="Times New Roman" panose="02020603050405020304" pitchFamily="18" charset="0"/>
                  </a:rPr>
                  <a:t>‒ :  T(R ‒ S)		</a:t>
                </a:r>
                <a14:m>
                  <m:oMath xmlns:m="http://schemas.openxmlformats.org/officeDocument/2006/math">
                    <m:r>
                      <a:rPr lang="en-US" altLang="en-US" sz="2400" i="1">
                        <a:solidFill>
                          <a:srgbClr val="00B050"/>
                        </a:solidFill>
                        <a:latin typeface="Cambria Math" panose="020405030504060302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rPr>
                      <m:t>⟹</m:t>
                    </m:r>
                  </m:oMath>
                </a14:m>
                <a:r>
                  <a:rPr lang="en-US" altLang="en-US" sz="2400" dirty="0">
                    <a:solidFill>
                      <a:srgbClr val="00B050"/>
                    </a:solidFill>
                    <a:ea typeface="宋体" panose="02010600030101010101" pitchFamily="2" charset="-122"/>
                    <a:cs typeface="Times New Roman" panose="02020603050405020304" pitchFamily="18" charset="0"/>
                  </a:rPr>
                  <a:t>	B(R ‒ S)	</a:t>
                </a:r>
              </a:p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1000" dirty="0">
                  <a:solidFill>
                    <a:srgbClr val="00B050"/>
                  </a:solidFill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2400" dirty="0">
                    <a:solidFill>
                      <a:srgbClr val="00B050"/>
                    </a:solidFill>
                    <a:ea typeface="宋体" panose="02010600030101010101" pitchFamily="2" charset="-122"/>
                    <a:cs typeface="Times New Roman" panose="02020603050405020304" pitchFamily="18" charset="0"/>
                  </a:rPr>
                  <a:t>   :  T(R   S)		</a:t>
                </a:r>
                <a14:m>
                  <m:oMath xmlns:m="http://schemas.openxmlformats.org/officeDocument/2006/math">
                    <m:r>
                      <a:rPr lang="en-US" altLang="en-US" sz="2400" i="1">
                        <a:solidFill>
                          <a:srgbClr val="00B050"/>
                        </a:solidFill>
                        <a:latin typeface="Cambria Math" panose="020405030504060302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rPr>
                      <m:t>⟹</m:t>
                    </m:r>
                  </m:oMath>
                </a14:m>
                <a:r>
                  <a:rPr lang="en-US" altLang="en-US" sz="2400" dirty="0">
                    <a:solidFill>
                      <a:srgbClr val="00B050"/>
                    </a:solidFill>
                    <a:ea typeface="宋体" panose="02010600030101010101" pitchFamily="2" charset="-122"/>
                    <a:cs typeface="Times New Roman" panose="02020603050405020304" pitchFamily="18" charset="0"/>
                  </a:rPr>
                  <a:t>	B(R   S)	</a:t>
                </a:r>
                <a:endParaRPr lang="en-US" altLang="en-US" sz="2400" dirty="0"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1000" dirty="0"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2400" dirty="0">
                    <a:solidFill>
                      <a:srgbClr val="00B050"/>
                    </a:solidFill>
                    <a:ea typeface="宋体" panose="02010600030101010101" pitchFamily="2" charset="-122"/>
                    <a:cs typeface="Times New Roman" panose="02020603050405020304" pitchFamily="18" charset="0"/>
                  </a:rPr>
                  <a:t>   </a:t>
                </a:r>
                <a:r>
                  <a:rPr lang="en-US" altLang="en-US" sz="2400" baseline="-25000" dirty="0">
                    <a:solidFill>
                      <a:srgbClr val="00B050"/>
                    </a:solidFill>
                    <a:ea typeface="宋体" panose="02010600030101010101" pitchFamily="2" charset="-122"/>
                    <a:cs typeface="Times New Roman" panose="02020603050405020304" pitchFamily="18" charset="0"/>
                  </a:rPr>
                  <a:t>C</a:t>
                </a:r>
                <a:r>
                  <a:rPr lang="en-US" altLang="en-US" sz="2400" dirty="0">
                    <a:solidFill>
                      <a:srgbClr val="00B050"/>
                    </a:solidFill>
                    <a:ea typeface="宋体" panose="02010600030101010101" pitchFamily="2" charset="-122"/>
                    <a:cs typeface="Times New Roman" panose="02020603050405020304" pitchFamily="18" charset="0"/>
                  </a:rPr>
                  <a:t> : T(R   </a:t>
                </a:r>
                <a:r>
                  <a:rPr lang="en-US" altLang="en-US" sz="2400" baseline="-25000" dirty="0">
                    <a:solidFill>
                      <a:srgbClr val="00B050"/>
                    </a:solidFill>
                    <a:ea typeface="宋体" panose="02010600030101010101" pitchFamily="2" charset="-122"/>
                    <a:cs typeface="Times New Roman" panose="02020603050405020304" pitchFamily="18" charset="0"/>
                  </a:rPr>
                  <a:t>C</a:t>
                </a:r>
                <a:r>
                  <a:rPr lang="en-US" altLang="en-US" sz="2400" dirty="0">
                    <a:solidFill>
                      <a:srgbClr val="00B050"/>
                    </a:solidFill>
                    <a:ea typeface="宋体" panose="02010600030101010101" pitchFamily="2" charset="-122"/>
                    <a:cs typeface="Times New Roman" panose="02020603050405020304" pitchFamily="18" charset="0"/>
                  </a:rPr>
                  <a:t>S)	</a:t>
                </a:r>
                <a14:m>
                  <m:oMath xmlns:m="http://schemas.openxmlformats.org/officeDocument/2006/math">
                    <m:r>
                      <a:rPr lang="en-US" altLang="en-US" sz="2400" i="1">
                        <a:solidFill>
                          <a:srgbClr val="00B050"/>
                        </a:solidFill>
                        <a:latin typeface="Cambria Math" panose="020405030504060302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rPr>
                      <m:t>⟹</m:t>
                    </m:r>
                  </m:oMath>
                </a14:m>
                <a:r>
                  <a:rPr lang="en-US" altLang="en-US" sz="2400" dirty="0">
                    <a:solidFill>
                      <a:srgbClr val="00B050"/>
                    </a:solidFill>
                    <a:ea typeface="宋体" panose="02010600030101010101" pitchFamily="2" charset="-122"/>
                    <a:cs typeface="Times New Roman" panose="02020603050405020304" pitchFamily="18" charset="0"/>
                  </a:rPr>
                  <a:t> 	B(R   </a:t>
                </a:r>
                <a:r>
                  <a:rPr lang="en-US" altLang="en-US" sz="2400" baseline="-25000" dirty="0">
                    <a:solidFill>
                      <a:srgbClr val="00B050"/>
                    </a:solidFill>
                    <a:ea typeface="宋体" panose="02010600030101010101" pitchFamily="2" charset="-122"/>
                    <a:cs typeface="Times New Roman" panose="02020603050405020304" pitchFamily="18" charset="0"/>
                  </a:rPr>
                  <a:t>C</a:t>
                </a:r>
                <a:r>
                  <a:rPr lang="en-US" altLang="en-US" sz="2400" dirty="0">
                    <a:solidFill>
                      <a:srgbClr val="00B050"/>
                    </a:solidFill>
                    <a:ea typeface="宋体" panose="02010600030101010101" pitchFamily="2" charset="-122"/>
                    <a:cs typeface="Times New Roman" panose="02020603050405020304" pitchFamily="18" charset="0"/>
                  </a:rPr>
                  <a:t>S)</a:t>
                </a:r>
              </a:p>
            </p:txBody>
          </p:sp>
        </mc:Choice>
        <mc:Fallback xmlns="">
          <p:sp>
            <p:nvSpPr>
              <p:cNvPr id="39940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22300" y="922338"/>
                <a:ext cx="7943850" cy="5324535"/>
              </a:xfrm>
              <a:prstGeom prst="rect">
                <a:avLst/>
              </a:prstGeom>
              <a:blipFill rotWithShape="0">
                <a:blip r:embed="rId4"/>
                <a:stretch>
                  <a:fillRect l="-1073" t="-1142" b="-1370"/>
                </a:stretch>
              </a:blipFill>
              <a:ln w="9525">
                <a:solidFill>
                  <a:srgbClr val="000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9941" name="AutoShape 4"/>
          <p:cNvSpPr>
            <a:spLocks noChangeArrowheads="1"/>
          </p:cNvSpPr>
          <p:nvPr/>
        </p:nvSpPr>
        <p:spPr bwMode="auto">
          <a:xfrm rot="-5400000">
            <a:off x="758032" y="5356066"/>
            <a:ext cx="177800" cy="239713"/>
          </a:xfrm>
          <a:prstGeom prst="flowChartCollate">
            <a:avLst/>
          </a:prstGeom>
          <a:solidFill>
            <a:schemeClr val="bg1"/>
          </a:solidFill>
          <a:ln w="19050">
            <a:solidFill>
              <a:srgbClr val="1A9655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3600" dirty="0"/>
              <a:t> </a:t>
            </a:r>
          </a:p>
        </p:txBody>
      </p:sp>
      <p:sp>
        <p:nvSpPr>
          <p:cNvPr id="39942" name="AutoShape 4"/>
          <p:cNvSpPr>
            <a:spLocks noChangeArrowheads="1"/>
          </p:cNvSpPr>
          <p:nvPr/>
        </p:nvSpPr>
        <p:spPr bwMode="auto">
          <a:xfrm rot="-5400000">
            <a:off x="1832769" y="5338922"/>
            <a:ext cx="177800" cy="239712"/>
          </a:xfrm>
          <a:prstGeom prst="flowChartCollate">
            <a:avLst/>
          </a:prstGeom>
          <a:solidFill>
            <a:schemeClr val="bg1"/>
          </a:solidFill>
          <a:ln w="19050">
            <a:solidFill>
              <a:srgbClr val="1A9655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3600" dirty="0"/>
              <a:t> </a:t>
            </a:r>
          </a:p>
        </p:txBody>
      </p:sp>
      <p:sp>
        <p:nvSpPr>
          <p:cNvPr id="7" name="AutoShape 4"/>
          <p:cNvSpPr>
            <a:spLocks noChangeArrowheads="1"/>
          </p:cNvSpPr>
          <p:nvPr/>
        </p:nvSpPr>
        <p:spPr bwMode="auto">
          <a:xfrm rot="-5400000">
            <a:off x="765653" y="5866606"/>
            <a:ext cx="177800" cy="239713"/>
          </a:xfrm>
          <a:prstGeom prst="flowChartCollate">
            <a:avLst/>
          </a:prstGeom>
          <a:solidFill>
            <a:schemeClr val="bg1"/>
          </a:solidFill>
          <a:ln w="19050">
            <a:solidFill>
              <a:srgbClr val="1A9655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3600" dirty="0"/>
              <a:t> </a:t>
            </a:r>
          </a:p>
        </p:txBody>
      </p:sp>
      <p:sp>
        <p:nvSpPr>
          <p:cNvPr id="8" name="AutoShape 4"/>
          <p:cNvSpPr>
            <a:spLocks noChangeArrowheads="1"/>
          </p:cNvSpPr>
          <p:nvPr/>
        </p:nvSpPr>
        <p:spPr bwMode="auto">
          <a:xfrm rot="-5400000">
            <a:off x="1962944" y="5858986"/>
            <a:ext cx="177800" cy="239712"/>
          </a:xfrm>
          <a:prstGeom prst="flowChartCollate">
            <a:avLst/>
          </a:prstGeom>
          <a:solidFill>
            <a:schemeClr val="bg1"/>
          </a:solidFill>
          <a:ln w="19050">
            <a:solidFill>
              <a:srgbClr val="1A9655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3600" dirty="0"/>
              <a:t>  </a:t>
            </a:r>
          </a:p>
        </p:txBody>
      </p:sp>
      <p:sp>
        <p:nvSpPr>
          <p:cNvPr id="9" name="AutoShape 4"/>
          <p:cNvSpPr>
            <a:spLocks noChangeArrowheads="1"/>
          </p:cNvSpPr>
          <p:nvPr/>
        </p:nvSpPr>
        <p:spPr bwMode="auto">
          <a:xfrm rot="-5400000">
            <a:off x="4911884" y="5846921"/>
            <a:ext cx="177800" cy="239712"/>
          </a:xfrm>
          <a:prstGeom prst="flowChartCollate">
            <a:avLst/>
          </a:prstGeom>
          <a:solidFill>
            <a:schemeClr val="bg1"/>
          </a:solidFill>
          <a:ln w="19050">
            <a:solidFill>
              <a:srgbClr val="1A9655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3600" dirty="0"/>
              <a:t>  </a:t>
            </a:r>
          </a:p>
        </p:txBody>
      </p:sp>
      <p:sp>
        <p:nvSpPr>
          <p:cNvPr id="10" name="AutoShape 4"/>
          <p:cNvSpPr>
            <a:spLocks noChangeArrowheads="1"/>
          </p:cNvSpPr>
          <p:nvPr/>
        </p:nvSpPr>
        <p:spPr bwMode="auto">
          <a:xfrm rot="-5400000">
            <a:off x="4904264" y="5344002"/>
            <a:ext cx="177800" cy="239712"/>
          </a:xfrm>
          <a:prstGeom prst="flowChartCollate">
            <a:avLst/>
          </a:prstGeom>
          <a:solidFill>
            <a:schemeClr val="bg1"/>
          </a:solidFill>
          <a:ln w="19050">
            <a:solidFill>
              <a:srgbClr val="1A9655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3600" dirty="0"/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93593071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itle 1"/>
          <p:cNvSpPr>
            <a:spLocks noGrp="1"/>
          </p:cNvSpPr>
          <p:nvPr>
            <p:ph type="title"/>
          </p:nvPr>
        </p:nvSpPr>
        <p:spPr>
          <a:xfrm>
            <a:off x="685800" y="238125"/>
            <a:ext cx="7772400" cy="520700"/>
          </a:xfrm>
        </p:spPr>
        <p:txBody>
          <a:bodyPr/>
          <a:lstStyle/>
          <a:p>
            <a:r>
              <a:rPr lang="en-US" altLang="en-US" sz="3200" b="1" dirty="0"/>
              <a:t>Estimating size parameters (</a:t>
            </a:r>
            <a:r>
              <a:rPr lang="en-US" altLang="en-US" sz="3200" b="1" dirty="0">
                <a:solidFill>
                  <a:schemeClr val="tx1"/>
                </a:solidFill>
              </a:rPr>
              <a:t>T</a:t>
            </a:r>
            <a:r>
              <a:rPr lang="en-US" altLang="en-US" sz="3200" b="1" dirty="0"/>
              <a:t>,</a:t>
            </a:r>
            <a:r>
              <a:rPr lang="en-US" altLang="en-US" sz="3200" b="1" dirty="0">
                <a:solidFill>
                  <a:schemeClr val="tx1"/>
                </a:solidFill>
              </a:rPr>
              <a:t>B</a:t>
            </a:r>
            <a:r>
              <a:rPr lang="en-US" altLang="en-US" sz="3200" b="1" dirty="0"/>
              <a:t>,</a:t>
            </a:r>
            <a:r>
              <a:rPr lang="en-US" altLang="en-US" sz="3200" b="1" dirty="0">
                <a:solidFill>
                  <a:srgbClr val="FF0000"/>
                </a:solidFill>
              </a:rPr>
              <a:t>V</a:t>
            </a:r>
            <a:r>
              <a:rPr lang="en-US" altLang="en-US" sz="3200" b="1" dirty="0"/>
              <a:t>)</a:t>
            </a:r>
            <a:endParaRPr lang="en-US" altLang="en-US" sz="3200" dirty="0"/>
          </a:p>
        </p:txBody>
      </p:sp>
      <p:sp>
        <p:nvSpPr>
          <p:cNvPr id="39939" name="Content Placeholder 2"/>
          <p:cNvSpPr>
            <a:spLocks noGrp="1"/>
          </p:cNvSpPr>
          <p:nvPr>
            <p:ph idx="1"/>
          </p:nvPr>
        </p:nvSpPr>
        <p:spPr>
          <a:xfrm>
            <a:off x="414338" y="922338"/>
            <a:ext cx="8367712" cy="5599112"/>
          </a:xfrm>
          <a:ln w="12700">
            <a:solidFill>
              <a:schemeClr val="accent1"/>
            </a:solidFill>
            <a:miter lim="800000"/>
            <a:headEnd/>
            <a:tailEnd/>
          </a:ln>
        </p:spPr>
        <p:txBody>
          <a:bodyPr/>
          <a:lstStyle/>
          <a:p>
            <a:pPr marL="0" indent="0">
              <a:buFontTx/>
              <a:buNone/>
            </a:pPr>
            <a:r>
              <a:rPr lang="en-US" altLang="en-US" sz="2800" dirty="0"/>
              <a:t> 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442460" y="6391544"/>
            <a:ext cx="4123690" cy="400110"/>
          </a:xfrm>
          <a:prstGeom prst="rect">
            <a:avLst/>
          </a:prstGeom>
          <a:solidFill>
            <a:srgbClr val="A2DA46"/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en-US" sz="2000" dirty="0">
                <a:solidFill>
                  <a:srgbClr val="FF000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Similar to that for the parameter T</a:t>
            </a:r>
            <a:endParaRPr lang="en-US" altLang="en-US" sz="2000" dirty="0"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620698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itle 1"/>
          <p:cNvSpPr>
            <a:spLocks noGrp="1"/>
          </p:cNvSpPr>
          <p:nvPr>
            <p:ph type="title"/>
          </p:nvPr>
        </p:nvSpPr>
        <p:spPr>
          <a:xfrm>
            <a:off x="685800" y="238125"/>
            <a:ext cx="7772400" cy="520700"/>
          </a:xfrm>
        </p:spPr>
        <p:txBody>
          <a:bodyPr/>
          <a:lstStyle/>
          <a:p>
            <a:r>
              <a:rPr lang="en-US" altLang="en-US" sz="3200" b="1" dirty="0"/>
              <a:t>Estimating size parameters (</a:t>
            </a:r>
            <a:r>
              <a:rPr lang="en-US" altLang="en-US" sz="3200" b="1" dirty="0">
                <a:solidFill>
                  <a:schemeClr val="tx1"/>
                </a:solidFill>
              </a:rPr>
              <a:t>T</a:t>
            </a:r>
            <a:r>
              <a:rPr lang="en-US" altLang="en-US" sz="3200" b="1" dirty="0"/>
              <a:t>,</a:t>
            </a:r>
            <a:r>
              <a:rPr lang="en-US" altLang="en-US" sz="3200" b="1" dirty="0">
                <a:solidFill>
                  <a:schemeClr val="tx1"/>
                </a:solidFill>
              </a:rPr>
              <a:t>B</a:t>
            </a:r>
            <a:r>
              <a:rPr lang="en-US" altLang="en-US" sz="3200" b="1" dirty="0"/>
              <a:t>,</a:t>
            </a:r>
            <a:r>
              <a:rPr lang="en-US" altLang="en-US" sz="3200" b="1" dirty="0">
                <a:solidFill>
                  <a:srgbClr val="FF0000"/>
                </a:solidFill>
              </a:rPr>
              <a:t>V</a:t>
            </a:r>
            <a:r>
              <a:rPr lang="en-US" altLang="en-US" sz="3200" b="1" dirty="0"/>
              <a:t>)</a:t>
            </a:r>
            <a:endParaRPr lang="en-US" altLang="en-US" sz="3200" dirty="0"/>
          </a:p>
        </p:txBody>
      </p:sp>
      <p:sp>
        <p:nvSpPr>
          <p:cNvPr id="39939" name="Content Placeholder 2"/>
          <p:cNvSpPr>
            <a:spLocks noGrp="1"/>
          </p:cNvSpPr>
          <p:nvPr>
            <p:ph idx="1"/>
          </p:nvPr>
        </p:nvSpPr>
        <p:spPr>
          <a:xfrm>
            <a:off x="414338" y="922338"/>
            <a:ext cx="8367712" cy="5599112"/>
          </a:xfrm>
          <a:ln w="12700">
            <a:solidFill>
              <a:schemeClr val="accent1"/>
            </a:solidFill>
            <a:miter lim="800000"/>
            <a:headEnd/>
            <a:tailEnd/>
          </a:ln>
        </p:spPr>
        <p:txBody>
          <a:bodyPr/>
          <a:lstStyle/>
          <a:p>
            <a:pPr marL="0" indent="0">
              <a:buFontTx/>
              <a:buNone/>
            </a:pPr>
            <a:r>
              <a:rPr lang="en-US" altLang="en-US" sz="2800" dirty="0"/>
              <a:t> </a:t>
            </a:r>
          </a:p>
        </p:txBody>
      </p:sp>
      <p:sp>
        <p:nvSpPr>
          <p:cNvPr id="39940" name="Rectangle 1"/>
          <p:cNvSpPr>
            <a:spLocks noChangeArrowheads="1"/>
          </p:cNvSpPr>
          <p:nvPr/>
        </p:nvSpPr>
        <p:spPr bwMode="auto">
          <a:xfrm>
            <a:off x="622300" y="922338"/>
            <a:ext cx="7943850" cy="5463034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π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τ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,×:  size parameters can be calculated precisely</a:t>
            </a:r>
            <a:endParaRPr lang="en-US" altLang="en-US" sz="2400" dirty="0">
              <a:solidFill>
                <a:srgbClr val="00B05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en-US" altLang="en-US" sz="1000" dirty="0">
              <a:solidFill>
                <a:srgbClr val="00B05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δ 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:  V(</a:t>
            </a: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δ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(R),A) = V(R,A)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500" dirty="0">
              <a:solidFill>
                <a:srgbClr val="00B050"/>
              </a:solidFill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None/>
            </a:pP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γ 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:  V(</a:t>
            </a: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γ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(R),A) = V((R,A) </a:t>
            </a:r>
            <a:r>
              <a:rPr lang="en-US" altLang="en-US" sz="2000" dirty="0">
                <a:solidFill>
                  <a:srgbClr val="FF990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(A is a grouping attribute)</a:t>
            </a:r>
            <a:endParaRPr lang="en-US" altLang="en-US" sz="2000" dirty="0">
              <a:solidFill>
                <a:srgbClr val="00B050"/>
              </a:solidFill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en-US" altLang="en-US" sz="1000" dirty="0">
              <a:solidFill>
                <a:srgbClr val="00B050"/>
              </a:solidFill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altLang="en-US" sz="2400" baseline="-250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A=c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: V(</a:t>
            </a: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altLang="en-US" sz="2400" baseline="-250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A=c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(R),B) = V(R,B), V(</a:t>
            </a: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altLang="en-US" sz="2400" baseline="-250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A=c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(R),A) = 1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000" dirty="0">
              <a:solidFill>
                <a:srgbClr val="00B050"/>
              </a:solidFill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altLang="en-US" sz="2400" baseline="-250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A&lt;c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: V(</a:t>
            </a: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altLang="en-US" sz="2400" baseline="-250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A&lt;c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(R),B) = V(R,B), V(</a:t>
            </a: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altLang="en-US" sz="2400" baseline="-250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A&lt;c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(R),A) = V(R,A)/3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0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∩ :  V(R∩S,A) = V(S,A)/2  </a:t>
            </a:r>
            <a:r>
              <a:rPr lang="en-US" altLang="en-US" sz="2000" dirty="0">
                <a:solidFill>
                  <a:srgbClr val="FF990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(assume V(R,A) ≥ V(S,A))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000" dirty="0">
              <a:solidFill>
                <a:srgbClr val="00B050"/>
              </a:solidFill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U :  V(RUS,A) = V(R,A)+V(S,A)/2  </a:t>
            </a:r>
            <a:r>
              <a:rPr lang="en-US" altLang="en-US" sz="2000" dirty="0">
                <a:solidFill>
                  <a:srgbClr val="FF990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(assume V(R,A) ≥ V(S,A))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000" dirty="0">
              <a:solidFill>
                <a:srgbClr val="00B050"/>
              </a:solidFill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‒ :  V(R‒S,A) = V(R,A) ‒ max{R(R,A)/2,T(S,A)/2} 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000" dirty="0">
              <a:solidFill>
                <a:srgbClr val="00B050"/>
              </a:solidFill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None/>
            </a:pP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   :  V(R   S,A) = min{V(R,A),V(S,A)} </a:t>
            </a:r>
            <a:r>
              <a:rPr lang="en-US" altLang="en-US" sz="2000" dirty="0">
                <a:solidFill>
                  <a:srgbClr val="FF990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(A is a shared attribute)</a:t>
            </a:r>
            <a:endParaRPr lang="en-US" altLang="en-US" sz="2000" dirty="0">
              <a:solidFill>
                <a:srgbClr val="00B050"/>
              </a:solidFill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None/>
            </a:pP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      V(R   S,A) = max{V(R,A),V(S,A)} </a:t>
            </a:r>
            <a:r>
              <a:rPr lang="en-US" altLang="en-US" sz="2000" dirty="0">
                <a:solidFill>
                  <a:srgbClr val="FF990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(A is non-shared)</a:t>
            </a:r>
            <a:endParaRPr lang="en-US" altLang="en-US" sz="2000" dirty="0">
              <a:solidFill>
                <a:srgbClr val="00B050"/>
              </a:solidFill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en-US" altLang="en-US" sz="1000" dirty="0"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   </a:t>
            </a:r>
            <a:r>
              <a:rPr lang="en-US" altLang="en-US" sz="2400" baseline="-250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C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: V(R   </a:t>
            </a:r>
            <a:r>
              <a:rPr lang="en-US" altLang="en-US" sz="2400" baseline="-250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C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S,A) = V(</a:t>
            </a: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altLang="en-US" sz="2400" baseline="-25000" dirty="0">
                <a:solidFill>
                  <a:srgbClr val="00B050"/>
                </a:solidFill>
                <a:latin typeface="+mn-lt"/>
                <a:ea typeface="宋体" panose="02010600030101010101" pitchFamily="2" charset="-122"/>
                <a:cs typeface="Times New Roman" panose="02020603050405020304" pitchFamily="18" charset="0"/>
              </a:rPr>
              <a:t>C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(R×S),A) </a:t>
            </a:r>
          </a:p>
        </p:txBody>
      </p:sp>
      <p:sp>
        <p:nvSpPr>
          <p:cNvPr id="39941" name="AutoShape 4"/>
          <p:cNvSpPr>
            <a:spLocks noChangeArrowheads="1"/>
          </p:cNvSpPr>
          <p:nvPr/>
        </p:nvSpPr>
        <p:spPr bwMode="auto">
          <a:xfrm rot="-5400000">
            <a:off x="758032" y="5142706"/>
            <a:ext cx="177800" cy="239713"/>
          </a:xfrm>
          <a:prstGeom prst="flowChartCollate">
            <a:avLst/>
          </a:prstGeom>
          <a:solidFill>
            <a:schemeClr val="bg1"/>
          </a:solidFill>
          <a:ln w="19050">
            <a:solidFill>
              <a:srgbClr val="1A9655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3600" dirty="0"/>
              <a:t> </a:t>
            </a:r>
          </a:p>
        </p:txBody>
      </p:sp>
      <p:sp>
        <p:nvSpPr>
          <p:cNvPr id="39942" name="AutoShape 4"/>
          <p:cNvSpPr>
            <a:spLocks noChangeArrowheads="1"/>
          </p:cNvSpPr>
          <p:nvPr/>
        </p:nvSpPr>
        <p:spPr bwMode="auto">
          <a:xfrm rot="-5400000">
            <a:off x="1832769" y="5117942"/>
            <a:ext cx="177800" cy="239712"/>
          </a:xfrm>
          <a:prstGeom prst="flowChartCollate">
            <a:avLst/>
          </a:prstGeom>
          <a:solidFill>
            <a:schemeClr val="bg1"/>
          </a:solidFill>
          <a:ln w="19050">
            <a:solidFill>
              <a:srgbClr val="1A9655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3600" dirty="0"/>
              <a:t> </a:t>
            </a:r>
          </a:p>
        </p:txBody>
      </p:sp>
      <p:sp>
        <p:nvSpPr>
          <p:cNvPr id="7" name="AutoShape 4"/>
          <p:cNvSpPr>
            <a:spLocks noChangeArrowheads="1"/>
          </p:cNvSpPr>
          <p:nvPr/>
        </p:nvSpPr>
        <p:spPr bwMode="auto">
          <a:xfrm rot="-5400000">
            <a:off x="765653" y="5958046"/>
            <a:ext cx="177800" cy="239713"/>
          </a:xfrm>
          <a:prstGeom prst="flowChartCollate">
            <a:avLst/>
          </a:prstGeom>
          <a:solidFill>
            <a:schemeClr val="bg1"/>
          </a:solidFill>
          <a:ln w="19050">
            <a:solidFill>
              <a:srgbClr val="1A9655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3600" dirty="0"/>
              <a:t> </a:t>
            </a:r>
          </a:p>
        </p:txBody>
      </p:sp>
      <p:sp>
        <p:nvSpPr>
          <p:cNvPr id="8" name="AutoShape 4"/>
          <p:cNvSpPr>
            <a:spLocks noChangeArrowheads="1"/>
          </p:cNvSpPr>
          <p:nvPr/>
        </p:nvSpPr>
        <p:spPr bwMode="auto">
          <a:xfrm rot="-5400000">
            <a:off x="1871504" y="5980906"/>
            <a:ext cx="177800" cy="239712"/>
          </a:xfrm>
          <a:prstGeom prst="flowChartCollate">
            <a:avLst/>
          </a:prstGeom>
          <a:solidFill>
            <a:schemeClr val="bg1"/>
          </a:solidFill>
          <a:ln w="19050">
            <a:solidFill>
              <a:srgbClr val="1A9655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3600" dirty="0"/>
              <a:t>  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442460" y="6391544"/>
            <a:ext cx="4123690" cy="400110"/>
          </a:xfrm>
          <a:prstGeom prst="rect">
            <a:avLst/>
          </a:prstGeom>
          <a:solidFill>
            <a:srgbClr val="A2DA46"/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en-US" sz="2000" dirty="0">
                <a:solidFill>
                  <a:srgbClr val="FF000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Similar to that for the parameter T</a:t>
            </a:r>
            <a:endParaRPr lang="en-US" altLang="en-US" sz="2000" dirty="0"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1" name="AutoShape 4"/>
          <p:cNvSpPr>
            <a:spLocks noChangeArrowheads="1"/>
          </p:cNvSpPr>
          <p:nvPr/>
        </p:nvSpPr>
        <p:spPr bwMode="auto">
          <a:xfrm rot="-5400000">
            <a:off x="1827848" y="5482115"/>
            <a:ext cx="177800" cy="239712"/>
          </a:xfrm>
          <a:prstGeom prst="flowChartCollate">
            <a:avLst/>
          </a:prstGeom>
          <a:solidFill>
            <a:schemeClr val="bg1"/>
          </a:solidFill>
          <a:ln w="19050">
            <a:solidFill>
              <a:srgbClr val="1A9655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36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23341753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itle 1"/>
          <p:cNvSpPr>
            <a:spLocks noGrp="1"/>
          </p:cNvSpPr>
          <p:nvPr>
            <p:ph type="title"/>
          </p:nvPr>
        </p:nvSpPr>
        <p:spPr>
          <a:xfrm>
            <a:off x="685800" y="238125"/>
            <a:ext cx="7772400" cy="520700"/>
          </a:xfrm>
        </p:spPr>
        <p:txBody>
          <a:bodyPr/>
          <a:lstStyle/>
          <a:p>
            <a:r>
              <a:rPr lang="en-US" altLang="en-US" sz="3200" b="1" dirty="0"/>
              <a:t>Estimating size parameters (</a:t>
            </a:r>
            <a:r>
              <a:rPr lang="en-US" altLang="en-US" sz="3200" b="1" dirty="0">
                <a:solidFill>
                  <a:schemeClr val="tx1"/>
                </a:solidFill>
              </a:rPr>
              <a:t>T</a:t>
            </a:r>
            <a:r>
              <a:rPr lang="en-US" altLang="en-US" sz="3200" b="1" dirty="0"/>
              <a:t>,</a:t>
            </a:r>
            <a:r>
              <a:rPr lang="en-US" altLang="en-US" sz="3200" b="1" dirty="0">
                <a:solidFill>
                  <a:schemeClr val="tx1"/>
                </a:solidFill>
              </a:rPr>
              <a:t>B</a:t>
            </a:r>
            <a:r>
              <a:rPr lang="en-US" altLang="en-US" sz="3200" b="1" dirty="0"/>
              <a:t>,</a:t>
            </a:r>
            <a:r>
              <a:rPr lang="en-US" altLang="en-US" sz="3200" b="1" dirty="0">
                <a:solidFill>
                  <a:srgbClr val="FF0000"/>
                </a:solidFill>
              </a:rPr>
              <a:t>V</a:t>
            </a:r>
            <a:r>
              <a:rPr lang="en-US" altLang="en-US" sz="3200" b="1" dirty="0"/>
              <a:t>)</a:t>
            </a:r>
            <a:endParaRPr lang="en-US" altLang="en-US" sz="3200" dirty="0"/>
          </a:p>
        </p:txBody>
      </p:sp>
      <p:sp>
        <p:nvSpPr>
          <p:cNvPr id="39939" name="Content Placeholder 2"/>
          <p:cNvSpPr>
            <a:spLocks noGrp="1"/>
          </p:cNvSpPr>
          <p:nvPr>
            <p:ph idx="1"/>
          </p:nvPr>
        </p:nvSpPr>
        <p:spPr>
          <a:xfrm>
            <a:off x="414338" y="922338"/>
            <a:ext cx="8367712" cy="5599112"/>
          </a:xfrm>
          <a:ln w="12700">
            <a:solidFill>
              <a:schemeClr val="accent1"/>
            </a:solidFill>
            <a:miter lim="800000"/>
            <a:headEnd/>
            <a:tailEnd/>
          </a:ln>
        </p:spPr>
        <p:txBody>
          <a:bodyPr/>
          <a:lstStyle/>
          <a:p>
            <a:pPr marL="0" indent="0">
              <a:buFontTx/>
              <a:buNone/>
            </a:pPr>
            <a:r>
              <a:rPr lang="en-US" altLang="en-US" sz="2800" dirty="0"/>
              <a:t> </a:t>
            </a:r>
          </a:p>
        </p:txBody>
      </p:sp>
      <p:sp>
        <p:nvSpPr>
          <p:cNvPr id="39940" name="Rectangle 1"/>
          <p:cNvSpPr>
            <a:spLocks noChangeArrowheads="1"/>
          </p:cNvSpPr>
          <p:nvPr/>
        </p:nvSpPr>
        <p:spPr bwMode="auto">
          <a:xfrm>
            <a:off x="622300" y="922338"/>
            <a:ext cx="7943850" cy="5463034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π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τ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,×:  size parameters can be calculated precisely</a:t>
            </a:r>
            <a:endParaRPr lang="en-US" altLang="en-US" sz="2400" dirty="0">
              <a:solidFill>
                <a:srgbClr val="00B05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en-US" altLang="en-US" sz="1000" dirty="0">
              <a:solidFill>
                <a:srgbClr val="00B05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δ 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:  V(</a:t>
            </a: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δ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(R),A) = V(R,A)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500" dirty="0">
              <a:solidFill>
                <a:srgbClr val="00B050"/>
              </a:solidFill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None/>
            </a:pP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γ 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:  V(</a:t>
            </a: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γ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(R),A) = V((R,A) </a:t>
            </a:r>
            <a:r>
              <a:rPr lang="en-US" altLang="en-US" sz="2000" dirty="0">
                <a:solidFill>
                  <a:srgbClr val="FF990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(A is a grouping attribute)</a:t>
            </a:r>
            <a:endParaRPr lang="en-US" altLang="en-US" sz="2000" dirty="0">
              <a:solidFill>
                <a:srgbClr val="00B050"/>
              </a:solidFill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en-US" altLang="en-US" sz="1000" dirty="0">
              <a:solidFill>
                <a:srgbClr val="00B050"/>
              </a:solidFill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altLang="en-US" sz="2400" baseline="-250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A=c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: V(</a:t>
            </a: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altLang="en-US" sz="2400" baseline="-250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A=c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(R),B) = V(R,B), V(</a:t>
            </a: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altLang="en-US" sz="2400" baseline="-250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A=c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(R),A) = 1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000" dirty="0">
              <a:solidFill>
                <a:srgbClr val="00B050"/>
              </a:solidFill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altLang="en-US" sz="2400" baseline="-250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A&lt;c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: V(</a:t>
            </a: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altLang="en-US" sz="2400" baseline="-250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A&lt;c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(R),B) = V(R,B), V(</a:t>
            </a: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altLang="en-US" sz="2400" baseline="-250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A&lt;c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(R),A) = V(R,A)/3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0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∩ :  V(R∩S,A) = V(S,A)/2  </a:t>
            </a:r>
            <a:r>
              <a:rPr lang="en-US" altLang="en-US" sz="2000" dirty="0">
                <a:solidFill>
                  <a:srgbClr val="FF990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(assume V(R,A) ≥ V(S,A))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000" dirty="0">
              <a:solidFill>
                <a:srgbClr val="00B050"/>
              </a:solidFill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U :  V(RUS,A) = V(R,A)+V(S,A)/2  </a:t>
            </a:r>
            <a:r>
              <a:rPr lang="en-US" altLang="en-US" sz="2000" dirty="0">
                <a:solidFill>
                  <a:srgbClr val="FF990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(assume V(R,A) ≥ V(S,A))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000" dirty="0">
              <a:solidFill>
                <a:srgbClr val="00B050"/>
              </a:solidFill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‒ :  V(R‒S,A) = V(R,A) ‒ max{R(R,A)/2,T(S,A)/2} 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000" dirty="0">
              <a:solidFill>
                <a:srgbClr val="00B050"/>
              </a:solidFill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None/>
            </a:pP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   :  </a:t>
            </a:r>
            <a:r>
              <a:rPr lang="en-US" altLang="en-US" sz="2400" dirty="0">
                <a:solidFill>
                  <a:srgbClr val="FF000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V(R   S,A) = min{V(R,A),V(S,A)} </a:t>
            </a:r>
            <a:r>
              <a:rPr lang="en-US" altLang="en-US" sz="2000" dirty="0">
                <a:solidFill>
                  <a:srgbClr val="FF990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(A is a shared attribute)</a:t>
            </a:r>
            <a:endParaRPr lang="en-US" altLang="en-US" sz="2000" dirty="0">
              <a:solidFill>
                <a:srgbClr val="00B050"/>
              </a:solidFill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None/>
            </a:pP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      V(R   S,A) = max{V(R,A),V(S,A)} </a:t>
            </a:r>
            <a:r>
              <a:rPr lang="en-US" altLang="en-US" sz="2000" dirty="0">
                <a:solidFill>
                  <a:srgbClr val="FF990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(A is non-shared)</a:t>
            </a:r>
            <a:endParaRPr lang="en-US" altLang="en-US" sz="2000" dirty="0">
              <a:solidFill>
                <a:srgbClr val="00B050"/>
              </a:solidFill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en-US" altLang="en-US" sz="1000" dirty="0"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   </a:t>
            </a:r>
            <a:r>
              <a:rPr lang="en-US" altLang="en-US" sz="2400" baseline="-250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C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: V(R   </a:t>
            </a:r>
            <a:r>
              <a:rPr lang="en-US" altLang="en-US" sz="2400" baseline="-250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C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S,A) = V(</a:t>
            </a: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altLang="en-US" sz="2400" baseline="-25000" dirty="0">
                <a:solidFill>
                  <a:srgbClr val="00B050"/>
                </a:solidFill>
                <a:latin typeface="+mn-lt"/>
                <a:ea typeface="宋体" panose="02010600030101010101" pitchFamily="2" charset="-122"/>
                <a:cs typeface="Times New Roman" panose="02020603050405020304" pitchFamily="18" charset="0"/>
              </a:rPr>
              <a:t>C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(R×S),A) </a:t>
            </a:r>
          </a:p>
        </p:txBody>
      </p:sp>
      <p:sp>
        <p:nvSpPr>
          <p:cNvPr id="39941" name="AutoShape 4"/>
          <p:cNvSpPr>
            <a:spLocks noChangeArrowheads="1"/>
          </p:cNvSpPr>
          <p:nvPr/>
        </p:nvSpPr>
        <p:spPr bwMode="auto">
          <a:xfrm rot="-5400000">
            <a:off x="758032" y="5142706"/>
            <a:ext cx="177800" cy="239713"/>
          </a:xfrm>
          <a:prstGeom prst="flowChartCollate">
            <a:avLst/>
          </a:prstGeom>
          <a:solidFill>
            <a:schemeClr val="bg1"/>
          </a:solidFill>
          <a:ln w="19050">
            <a:solidFill>
              <a:srgbClr val="1A9655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3600" dirty="0"/>
              <a:t> </a:t>
            </a:r>
          </a:p>
        </p:txBody>
      </p:sp>
      <p:sp>
        <p:nvSpPr>
          <p:cNvPr id="39942" name="AutoShape 4"/>
          <p:cNvSpPr>
            <a:spLocks noChangeArrowheads="1"/>
          </p:cNvSpPr>
          <p:nvPr/>
        </p:nvSpPr>
        <p:spPr bwMode="auto">
          <a:xfrm rot="-5400000">
            <a:off x="1832769" y="5117942"/>
            <a:ext cx="177800" cy="239712"/>
          </a:xfrm>
          <a:prstGeom prst="flowChartCollate">
            <a:avLst/>
          </a:prstGeom>
          <a:solidFill>
            <a:schemeClr val="bg1"/>
          </a:solidFill>
          <a:ln w="1905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3600" dirty="0"/>
              <a:t> </a:t>
            </a:r>
          </a:p>
        </p:txBody>
      </p:sp>
      <p:sp>
        <p:nvSpPr>
          <p:cNvPr id="7" name="AutoShape 4"/>
          <p:cNvSpPr>
            <a:spLocks noChangeArrowheads="1"/>
          </p:cNvSpPr>
          <p:nvPr/>
        </p:nvSpPr>
        <p:spPr bwMode="auto">
          <a:xfrm rot="-5400000">
            <a:off x="765653" y="5958046"/>
            <a:ext cx="177800" cy="239713"/>
          </a:xfrm>
          <a:prstGeom prst="flowChartCollate">
            <a:avLst/>
          </a:prstGeom>
          <a:solidFill>
            <a:schemeClr val="bg1"/>
          </a:solidFill>
          <a:ln w="19050">
            <a:solidFill>
              <a:srgbClr val="1A9655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3600" dirty="0"/>
              <a:t> </a:t>
            </a:r>
          </a:p>
        </p:txBody>
      </p:sp>
      <p:sp>
        <p:nvSpPr>
          <p:cNvPr id="8" name="AutoShape 4"/>
          <p:cNvSpPr>
            <a:spLocks noChangeArrowheads="1"/>
          </p:cNvSpPr>
          <p:nvPr/>
        </p:nvSpPr>
        <p:spPr bwMode="auto">
          <a:xfrm rot="-5400000">
            <a:off x="1871504" y="5980906"/>
            <a:ext cx="177800" cy="239712"/>
          </a:xfrm>
          <a:prstGeom prst="flowChartCollate">
            <a:avLst/>
          </a:prstGeom>
          <a:solidFill>
            <a:schemeClr val="bg1"/>
          </a:solidFill>
          <a:ln w="19050">
            <a:solidFill>
              <a:srgbClr val="1A9655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3600" dirty="0"/>
              <a:t>  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171090" y="6189662"/>
            <a:ext cx="3972910" cy="646331"/>
          </a:xfrm>
          <a:prstGeom prst="rect">
            <a:avLst/>
          </a:prstGeom>
          <a:solidFill>
            <a:srgbClr val="A2DA46"/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en-US" sz="1800" u="sng" dirty="0">
                <a:solidFill>
                  <a:srgbClr val="FF000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Containment Law</a:t>
            </a:r>
            <a:r>
              <a:rPr lang="en-US" altLang="en-US" sz="1800" dirty="0">
                <a:solidFill>
                  <a:srgbClr val="FF000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: if V(R,A) &gt; V(S,A), then all A-values in S are in R</a:t>
            </a:r>
            <a:endParaRPr lang="en-US" altLang="en-US" sz="1800" dirty="0"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1" name="AutoShape 4"/>
          <p:cNvSpPr>
            <a:spLocks noChangeArrowheads="1"/>
          </p:cNvSpPr>
          <p:nvPr/>
        </p:nvSpPr>
        <p:spPr bwMode="auto">
          <a:xfrm rot="-5400000">
            <a:off x="1827848" y="5482115"/>
            <a:ext cx="177800" cy="239712"/>
          </a:xfrm>
          <a:prstGeom prst="flowChartCollate">
            <a:avLst/>
          </a:prstGeom>
          <a:solidFill>
            <a:schemeClr val="bg1"/>
          </a:solidFill>
          <a:ln w="19050">
            <a:solidFill>
              <a:srgbClr val="1A9655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36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62918753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itle 1"/>
          <p:cNvSpPr>
            <a:spLocks noGrp="1"/>
          </p:cNvSpPr>
          <p:nvPr>
            <p:ph type="title"/>
          </p:nvPr>
        </p:nvSpPr>
        <p:spPr>
          <a:xfrm>
            <a:off x="685800" y="238125"/>
            <a:ext cx="7772400" cy="520700"/>
          </a:xfrm>
        </p:spPr>
        <p:txBody>
          <a:bodyPr/>
          <a:lstStyle/>
          <a:p>
            <a:r>
              <a:rPr lang="en-US" altLang="en-US" sz="3200" b="1" dirty="0"/>
              <a:t>Estimating size parameters (</a:t>
            </a:r>
            <a:r>
              <a:rPr lang="en-US" altLang="en-US" sz="3200" b="1" dirty="0">
                <a:solidFill>
                  <a:schemeClr val="tx1"/>
                </a:solidFill>
              </a:rPr>
              <a:t>T</a:t>
            </a:r>
            <a:r>
              <a:rPr lang="en-US" altLang="en-US" sz="3200" b="1" dirty="0"/>
              <a:t>,</a:t>
            </a:r>
            <a:r>
              <a:rPr lang="en-US" altLang="en-US" sz="3200" b="1" dirty="0">
                <a:solidFill>
                  <a:schemeClr val="tx1"/>
                </a:solidFill>
              </a:rPr>
              <a:t>B</a:t>
            </a:r>
            <a:r>
              <a:rPr lang="en-US" altLang="en-US" sz="3200" b="1" dirty="0"/>
              <a:t>,</a:t>
            </a:r>
            <a:r>
              <a:rPr lang="en-US" altLang="en-US" sz="3200" b="1" dirty="0">
                <a:solidFill>
                  <a:srgbClr val="FF0000"/>
                </a:solidFill>
              </a:rPr>
              <a:t>V</a:t>
            </a:r>
            <a:r>
              <a:rPr lang="en-US" altLang="en-US" sz="3200" b="1" dirty="0"/>
              <a:t>)</a:t>
            </a:r>
            <a:endParaRPr lang="en-US" altLang="en-US" sz="3200" dirty="0"/>
          </a:p>
        </p:txBody>
      </p:sp>
      <p:sp>
        <p:nvSpPr>
          <p:cNvPr id="39939" name="Content Placeholder 2"/>
          <p:cNvSpPr>
            <a:spLocks noGrp="1"/>
          </p:cNvSpPr>
          <p:nvPr>
            <p:ph idx="1"/>
          </p:nvPr>
        </p:nvSpPr>
        <p:spPr>
          <a:xfrm>
            <a:off x="414338" y="922338"/>
            <a:ext cx="8367712" cy="5599112"/>
          </a:xfrm>
          <a:ln w="12700">
            <a:solidFill>
              <a:schemeClr val="accent1"/>
            </a:solidFill>
            <a:miter lim="800000"/>
            <a:headEnd/>
            <a:tailEnd/>
          </a:ln>
        </p:spPr>
        <p:txBody>
          <a:bodyPr/>
          <a:lstStyle/>
          <a:p>
            <a:pPr marL="0" indent="0">
              <a:buFontTx/>
              <a:buNone/>
            </a:pPr>
            <a:r>
              <a:rPr lang="en-US" altLang="en-US" sz="2800" dirty="0"/>
              <a:t> </a:t>
            </a:r>
          </a:p>
        </p:txBody>
      </p:sp>
      <p:sp>
        <p:nvSpPr>
          <p:cNvPr id="39940" name="Rectangle 1"/>
          <p:cNvSpPr>
            <a:spLocks noChangeArrowheads="1"/>
          </p:cNvSpPr>
          <p:nvPr/>
        </p:nvSpPr>
        <p:spPr bwMode="auto">
          <a:xfrm>
            <a:off x="622300" y="922338"/>
            <a:ext cx="7943850" cy="5463034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π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τ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,×:  size parameters can be calculated precisely</a:t>
            </a:r>
            <a:endParaRPr lang="en-US" altLang="en-US" sz="2400" dirty="0">
              <a:solidFill>
                <a:srgbClr val="00B05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en-US" altLang="en-US" sz="1000" dirty="0">
              <a:solidFill>
                <a:srgbClr val="00B05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δ 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:  V(</a:t>
            </a: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δ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(R),A) = V(R,A)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500" dirty="0">
              <a:solidFill>
                <a:srgbClr val="00B050"/>
              </a:solidFill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None/>
            </a:pP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γ 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:  V(</a:t>
            </a: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γ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(R),A) = V((R,A) </a:t>
            </a:r>
            <a:r>
              <a:rPr lang="en-US" altLang="en-US" sz="2000" dirty="0">
                <a:solidFill>
                  <a:srgbClr val="FF990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(A is a grouping attribute)</a:t>
            </a:r>
            <a:endParaRPr lang="en-US" altLang="en-US" sz="2000" dirty="0">
              <a:solidFill>
                <a:srgbClr val="00B050"/>
              </a:solidFill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en-US" altLang="en-US" sz="1000" dirty="0">
              <a:solidFill>
                <a:srgbClr val="00B050"/>
              </a:solidFill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altLang="en-US" sz="2400" baseline="-250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A=c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: </a:t>
            </a:r>
            <a:r>
              <a:rPr lang="en-US" altLang="en-US" sz="2400" dirty="0">
                <a:solidFill>
                  <a:srgbClr val="FF000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V(</a:t>
            </a:r>
            <a:r>
              <a:rPr lang="el-GR" altLang="en-US" sz="24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altLang="en-US" sz="2400" baseline="-250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A=c</a:t>
            </a:r>
            <a:r>
              <a:rPr lang="en-US" altLang="en-US" sz="2400" dirty="0">
                <a:solidFill>
                  <a:srgbClr val="FF000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(R),B) = V(R,B), 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V(</a:t>
            </a: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altLang="en-US" sz="2400" baseline="-250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A=c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(R),A) = 1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000" dirty="0">
              <a:solidFill>
                <a:srgbClr val="00B050"/>
              </a:solidFill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altLang="en-US" sz="2400" baseline="-250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A&lt;c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: </a:t>
            </a:r>
            <a:r>
              <a:rPr lang="en-US" altLang="en-US" sz="2400" dirty="0">
                <a:solidFill>
                  <a:srgbClr val="FF000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V(</a:t>
            </a:r>
            <a:r>
              <a:rPr lang="el-GR" altLang="en-US" sz="24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altLang="en-US" sz="2400" baseline="-250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A&lt;c</a:t>
            </a:r>
            <a:r>
              <a:rPr lang="en-US" altLang="en-US" sz="2400" dirty="0">
                <a:solidFill>
                  <a:srgbClr val="FF000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(R),B) = V(R,B), 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V(</a:t>
            </a: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altLang="en-US" sz="2400" baseline="-250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A&lt;c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(R),A) = V(R,A)/3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0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∩ :  V(R∩S,A) = V(S,A)/2  </a:t>
            </a:r>
            <a:r>
              <a:rPr lang="en-US" altLang="en-US" sz="2000" dirty="0">
                <a:solidFill>
                  <a:srgbClr val="FF990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(assume V(R,A) ≥ V(S,A))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000" dirty="0">
              <a:solidFill>
                <a:srgbClr val="00B050"/>
              </a:solidFill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U :  V(RUS,A) = V(R,A)+V(S,A)/2  </a:t>
            </a:r>
            <a:r>
              <a:rPr lang="en-US" altLang="en-US" sz="2000" dirty="0">
                <a:solidFill>
                  <a:srgbClr val="FF990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(assume V(R,A) ≥ V(S,A))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000" dirty="0">
              <a:solidFill>
                <a:srgbClr val="00B050"/>
              </a:solidFill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‒ :  V(R‒S,A) = V(R,A) ‒ max{R(R,A)/2,T(S,A)/2} 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000" dirty="0">
              <a:solidFill>
                <a:srgbClr val="00B050"/>
              </a:solidFill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None/>
            </a:pP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   :  V(R   S,A) = min{V(R,A),V(S,A)} </a:t>
            </a:r>
            <a:r>
              <a:rPr lang="en-US" altLang="en-US" sz="2000" dirty="0">
                <a:solidFill>
                  <a:srgbClr val="FF990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(A is a shared attribute)</a:t>
            </a:r>
            <a:endParaRPr lang="en-US" altLang="en-US" sz="2000" dirty="0">
              <a:solidFill>
                <a:srgbClr val="00B050"/>
              </a:solidFill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None/>
            </a:pP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      </a:t>
            </a:r>
            <a:r>
              <a:rPr lang="en-US" altLang="en-US" sz="2400" dirty="0">
                <a:solidFill>
                  <a:srgbClr val="FF000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V(R   S,A) = max{V(R,A),V(S,A)} </a:t>
            </a:r>
            <a:r>
              <a:rPr lang="en-US" altLang="en-US" sz="2000" dirty="0">
                <a:solidFill>
                  <a:srgbClr val="FF990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(A is non-shared)</a:t>
            </a:r>
            <a:endParaRPr lang="en-US" altLang="en-US" sz="2000" dirty="0">
              <a:solidFill>
                <a:srgbClr val="00B050"/>
              </a:solidFill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en-US" altLang="en-US" sz="1000" dirty="0"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   </a:t>
            </a:r>
            <a:r>
              <a:rPr lang="en-US" altLang="en-US" sz="2400" baseline="-250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C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: V(R   </a:t>
            </a:r>
            <a:r>
              <a:rPr lang="en-US" altLang="en-US" sz="2400" baseline="-250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C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S,A) = V(</a:t>
            </a: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altLang="en-US" sz="2400" baseline="-25000" dirty="0">
                <a:solidFill>
                  <a:srgbClr val="00B050"/>
                </a:solidFill>
                <a:latin typeface="+mn-lt"/>
                <a:ea typeface="宋体" panose="02010600030101010101" pitchFamily="2" charset="-122"/>
                <a:cs typeface="Times New Roman" panose="02020603050405020304" pitchFamily="18" charset="0"/>
              </a:rPr>
              <a:t>C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(R×S),A) </a:t>
            </a:r>
          </a:p>
        </p:txBody>
      </p:sp>
      <p:sp>
        <p:nvSpPr>
          <p:cNvPr id="39941" name="AutoShape 4"/>
          <p:cNvSpPr>
            <a:spLocks noChangeArrowheads="1"/>
          </p:cNvSpPr>
          <p:nvPr/>
        </p:nvSpPr>
        <p:spPr bwMode="auto">
          <a:xfrm rot="-5400000">
            <a:off x="758032" y="5142706"/>
            <a:ext cx="177800" cy="239713"/>
          </a:xfrm>
          <a:prstGeom prst="flowChartCollate">
            <a:avLst/>
          </a:prstGeom>
          <a:solidFill>
            <a:schemeClr val="bg1"/>
          </a:solidFill>
          <a:ln w="19050">
            <a:solidFill>
              <a:srgbClr val="1A9655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3600" dirty="0"/>
              <a:t> </a:t>
            </a:r>
          </a:p>
        </p:txBody>
      </p:sp>
      <p:sp>
        <p:nvSpPr>
          <p:cNvPr id="39942" name="AutoShape 4"/>
          <p:cNvSpPr>
            <a:spLocks noChangeArrowheads="1"/>
          </p:cNvSpPr>
          <p:nvPr/>
        </p:nvSpPr>
        <p:spPr bwMode="auto">
          <a:xfrm rot="-5400000">
            <a:off x="1832769" y="5117942"/>
            <a:ext cx="177800" cy="239712"/>
          </a:xfrm>
          <a:prstGeom prst="flowChartCollate">
            <a:avLst/>
          </a:prstGeom>
          <a:solidFill>
            <a:schemeClr val="bg1"/>
          </a:solidFill>
          <a:ln w="19050">
            <a:solidFill>
              <a:srgbClr val="00B05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3600" dirty="0"/>
              <a:t> </a:t>
            </a:r>
          </a:p>
        </p:txBody>
      </p:sp>
      <p:sp>
        <p:nvSpPr>
          <p:cNvPr id="7" name="AutoShape 4"/>
          <p:cNvSpPr>
            <a:spLocks noChangeArrowheads="1"/>
          </p:cNvSpPr>
          <p:nvPr/>
        </p:nvSpPr>
        <p:spPr bwMode="auto">
          <a:xfrm rot="-5400000">
            <a:off x="765653" y="5958046"/>
            <a:ext cx="177800" cy="239713"/>
          </a:xfrm>
          <a:prstGeom prst="flowChartCollate">
            <a:avLst/>
          </a:prstGeom>
          <a:solidFill>
            <a:schemeClr val="bg1"/>
          </a:solidFill>
          <a:ln w="19050">
            <a:solidFill>
              <a:srgbClr val="1A9655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3600" dirty="0"/>
              <a:t> </a:t>
            </a:r>
          </a:p>
        </p:txBody>
      </p:sp>
      <p:sp>
        <p:nvSpPr>
          <p:cNvPr id="8" name="AutoShape 4"/>
          <p:cNvSpPr>
            <a:spLocks noChangeArrowheads="1"/>
          </p:cNvSpPr>
          <p:nvPr/>
        </p:nvSpPr>
        <p:spPr bwMode="auto">
          <a:xfrm rot="-5400000">
            <a:off x="1871504" y="5980906"/>
            <a:ext cx="177800" cy="239712"/>
          </a:xfrm>
          <a:prstGeom prst="flowChartCollate">
            <a:avLst/>
          </a:prstGeom>
          <a:solidFill>
            <a:schemeClr val="bg1"/>
          </a:solidFill>
          <a:ln w="19050">
            <a:solidFill>
              <a:srgbClr val="1A9655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3600" dirty="0"/>
              <a:t>  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454868" y="5853167"/>
            <a:ext cx="3689131" cy="923330"/>
          </a:xfrm>
          <a:prstGeom prst="rect">
            <a:avLst/>
          </a:prstGeom>
          <a:solidFill>
            <a:srgbClr val="A2DA46"/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en-US" sz="1800" u="sng" dirty="0">
                <a:solidFill>
                  <a:srgbClr val="FF000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Preservation Law</a:t>
            </a:r>
            <a:r>
              <a:rPr lang="en-US" altLang="en-US" sz="1800" dirty="0">
                <a:solidFill>
                  <a:srgbClr val="FF000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: if attribute A is not involved in the operation, then the # of A-values is unchanged. </a:t>
            </a:r>
            <a:endParaRPr lang="en-US" altLang="en-US" sz="1800" dirty="0"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1" name="AutoShape 4"/>
          <p:cNvSpPr>
            <a:spLocks noChangeArrowheads="1"/>
          </p:cNvSpPr>
          <p:nvPr/>
        </p:nvSpPr>
        <p:spPr bwMode="auto">
          <a:xfrm rot="-5400000">
            <a:off x="1827848" y="5482115"/>
            <a:ext cx="177800" cy="239712"/>
          </a:xfrm>
          <a:prstGeom prst="flowChartCollate">
            <a:avLst/>
          </a:prstGeom>
          <a:solidFill>
            <a:schemeClr val="bg1"/>
          </a:solidFill>
          <a:ln w="1905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36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44941803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itle 1"/>
          <p:cNvSpPr>
            <a:spLocks noGrp="1"/>
          </p:cNvSpPr>
          <p:nvPr>
            <p:ph type="title"/>
          </p:nvPr>
        </p:nvSpPr>
        <p:spPr>
          <a:xfrm>
            <a:off x="685800" y="238125"/>
            <a:ext cx="7772400" cy="520700"/>
          </a:xfrm>
        </p:spPr>
        <p:txBody>
          <a:bodyPr/>
          <a:lstStyle/>
          <a:p>
            <a:r>
              <a:rPr lang="en-US" altLang="en-US" sz="3200" b="1" dirty="0"/>
              <a:t>Estimating size parameters (</a:t>
            </a:r>
            <a:r>
              <a:rPr lang="en-US" altLang="en-US" sz="3200" b="1" dirty="0">
                <a:solidFill>
                  <a:schemeClr val="tx1"/>
                </a:solidFill>
              </a:rPr>
              <a:t>T</a:t>
            </a:r>
            <a:r>
              <a:rPr lang="en-US" altLang="en-US" sz="3200" b="1" dirty="0"/>
              <a:t>,</a:t>
            </a:r>
            <a:r>
              <a:rPr lang="en-US" altLang="en-US" sz="3200" b="1" dirty="0">
                <a:solidFill>
                  <a:schemeClr val="tx1"/>
                </a:solidFill>
              </a:rPr>
              <a:t>B</a:t>
            </a:r>
            <a:r>
              <a:rPr lang="en-US" altLang="en-US" sz="3200" b="1" dirty="0"/>
              <a:t>,</a:t>
            </a:r>
            <a:r>
              <a:rPr lang="en-US" altLang="en-US" sz="3200" b="1" dirty="0">
                <a:solidFill>
                  <a:srgbClr val="FF0000"/>
                </a:solidFill>
              </a:rPr>
              <a:t>V</a:t>
            </a:r>
            <a:r>
              <a:rPr lang="en-US" altLang="en-US" sz="3200" b="1" dirty="0"/>
              <a:t>)</a:t>
            </a:r>
            <a:endParaRPr lang="en-US" altLang="en-US" sz="3200" dirty="0"/>
          </a:p>
        </p:txBody>
      </p:sp>
      <p:sp>
        <p:nvSpPr>
          <p:cNvPr id="39939" name="Content Placeholder 2"/>
          <p:cNvSpPr>
            <a:spLocks noGrp="1"/>
          </p:cNvSpPr>
          <p:nvPr>
            <p:ph idx="1"/>
          </p:nvPr>
        </p:nvSpPr>
        <p:spPr>
          <a:xfrm>
            <a:off x="414338" y="922338"/>
            <a:ext cx="8367712" cy="5599112"/>
          </a:xfrm>
          <a:ln w="12700">
            <a:solidFill>
              <a:schemeClr val="accent1"/>
            </a:solidFill>
            <a:miter lim="800000"/>
            <a:headEnd/>
            <a:tailEnd/>
          </a:ln>
        </p:spPr>
        <p:txBody>
          <a:bodyPr/>
          <a:lstStyle/>
          <a:p>
            <a:pPr marL="0" indent="0">
              <a:buFontTx/>
              <a:buNone/>
            </a:pPr>
            <a:r>
              <a:rPr lang="en-US" altLang="en-US" sz="2800" dirty="0"/>
              <a:t> </a:t>
            </a:r>
          </a:p>
        </p:txBody>
      </p:sp>
      <p:sp>
        <p:nvSpPr>
          <p:cNvPr id="39940" name="Rectangle 1"/>
          <p:cNvSpPr>
            <a:spLocks noChangeArrowheads="1"/>
          </p:cNvSpPr>
          <p:nvPr/>
        </p:nvSpPr>
        <p:spPr bwMode="auto">
          <a:xfrm>
            <a:off x="622300" y="922338"/>
            <a:ext cx="7943850" cy="5463034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π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τ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,×:  size parameters can be calculated precisely</a:t>
            </a:r>
            <a:endParaRPr lang="en-US" altLang="en-US" sz="2400" dirty="0">
              <a:solidFill>
                <a:srgbClr val="00B05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en-US" altLang="en-US" sz="1000" dirty="0">
              <a:solidFill>
                <a:srgbClr val="00B05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δ 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:  V(</a:t>
            </a: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δ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(R),A) = V(R,A)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500" dirty="0">
              <a:solidFill>
                <a:srgbClr val="00B050"/>
              </a:solidFill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None/>
            </a:pP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γ 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:  V(</a:t>
            </a: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γ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(R),A) = V((R,A) </a:t>
            </a:r>
            <a:r>
              <a:rPr lang="en-US" altLang="en-US" sz="2000" dirty="0">
                <a:solidFill>
                  <a:srgbClr val="FF990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(A is a grouping attribute)</a:t>
            </a:r>
            <a:endParaRPr lang="en-US" altLang="en-US" sz="2000" dirty="0">
              <a:solidFill>
                <a:srgbClr val="00B050"/>
              </a:solidFill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en-US" altLang="en-US" sz="1000" dirty="0">
              <a:solidFill>
                <a:srgbClr val="00B050"/>
              </a:solidFill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altLang="en-US" sz="2400" baseline="-250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A=c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: V(</a:t>
            </a: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altLang="en-US" sz="2400" baseline="-250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A=c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(R),B) = V(R,B), V(</a:t>
            </a: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altLang="en-US" sz="2400" baseline="-250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A=c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(R),A) = 1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000" dirty="0">
              <a:solidFill>
                <a:srgbClr val="00B050"/>
              </a:solidFill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altLang="en-US" sz="2400" baseline="-250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A&lt;c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: V(</a:t>
            </a: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altLang="en-US" sz="2400" baseline="-250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A&lt;c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(R),B) = V(R,B), V(</a:t>
            </a: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altLang="en-US" sz="2400" baseline="-250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A&lt;c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(R),A) = V(R,A)/3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0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∩ :  </a:t>
            </a:r>
            <a:r>
              <a:rPr lang="en-US" altLang="en-US" sz="2400" dirty="0">
                <a:solidFill>
                  <a:srgbClr val="FF000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V(R∩S,A) = V(S,A)/2  </a:t>
            </a:r>
            <a:r>
              <a:rPr lang="en-US" altLang="en-US" sz="2000" dirty="0">
                <a:solidFill>
                  <a:srgbClr val="FF990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(assume V(R,A) ≥ V(S,A))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000" dirty="0">
              <a:solidFill>
                <a:srgbClr val="00B050"/>
              </a:solidFill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U :  </a:t>
            </a:r>
            <a:r>
              <a:rPr lang="en-US" altLang="en-US" sz="2400" dirty="0">
                <a:solidFill>
                  <a:srgbClr val="FF000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V(RUS,A) = V(R,A)+V(S,A)/2  </a:t>
            </a:r>
            <a:r>
              <a:rPr lang="en-US" altLang="en-US" sz="2000" dirty="0">
                <a:solidFill>
                  <a:srgbClr val="FF990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(assume V(R,A) ≥ V(S,A))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000" dirty="0">
              <a:solidFill>
                <a:srgbClr val="00B050"/>
              </a:solidFill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‒ :  </a:t>
            </a:r>
            <a:r>
              <a:rPr lang="en-US" altLang="en-US" sz="2400" dirty="0">
                <a:solidFill>
                  <a:srgbClr val="FF000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V(R‒S,A) = V(R,A) ‒ max{R(R,A)/2,T(S,A)/2} 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000" dirty="0">
              <a:solidFill>
                <a:srgbClr val="00B050"/>
              </a:solidFill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None/>
            </a:pP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   :  V(R   S,A) = min{V(R,A),V(S,A)} </a:t>
            </a:r>
            <a:r>
              <a:rPr lang="en-US" altLang="en-US" sz="2000" dirty="0">
                <a:solidFill>
                  <a:srgbClr val="FF990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(A is a shared attribute)</a:t>
            </a:r>
            <a:endParaRPr lang="en-US" altLang="en-US" sz="2000" dirty="0">
              <a:solidFill>
                <a:srgbClr val="00B050"/>
              </a:solidFill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None/>
            </a:pP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      V(R   S,A) = max{V(R,A),V(S,A)} </a:t>
            </a:r>
            <a:r>
              <a:rPr lang="en-US" altLang="en-US" sz="2000" dirty="0">
                <a:solidFill>
                  <a:srgbClr val="FF990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(A is non-shared)</a:t>
            </a:r>
            <a:endParaRPr lang="en-US" altLang="en-US" sz="2000" dirty="0">
              <a:solidFill>
                <a:srgbClr val="00B050"/>
              </a:solidFill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en-US" altLang="en-US" sz="1000" dirty="0"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   </a:t>
            </a:r>
            <a:r>
              <a:rPr lang="en-US" altLang="en-US" sz="2400" baseline="-250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C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: V(R   </a:t>
            </a:r>
            <a:r>
              <a:rPr lang="en-US" altLang="en-US" sz="2400" baseline="-250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C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S,A) = V(</a:t>
            </a: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altLang="en-US" sz="2400" baseline="-25000" dirty="0">
                <a:solidFill>
                  <a:srgbClr val="00B050"/>
                </a:solidFill>
                <a:latin typeface="+mn-lt"/>
                <a:ea typeface="宋体" panose="02010600030101010101" pitchFamily="2" charset="-122"/>
                <a:cs typeface="Times New Roman" panose="02020603050405020304" pitchFamily="18" charset="0"/>
              </a:rPr>
              <a:t>C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(R×S),A) </a:t>
            </a:r>
          </a:p>
        </p:txBody>
      </p:sp>
      <p:sp>
        <p:nvSpPr>
          <p:cNvPr id="39941" name="AutoShape 4"/>
          <p:cNvSpPr>
            <a:spLocks noChangeArrowheads="1"/>
          </p:cNvSpPr>
          <p:nvPr/>
        </p:nvSpPr>
        <p:spPr bwMode="auto">
          <a:xfrm rot="-5400000">
            <a:off x="758032" y="5142706"/>
            <a:ext cx="177800" cy="239713"/>
          </a:xfrm>
          <a:prstGeom prst="flowChartCollate">
            <a:avLst/>
          </a:prstGeom>
          <a:solidFill>
            <a:schemeClr val="bg1"/>
          </a:solidFill>
          <a:ln w="19050">
            <a:solidFill>
              <a:srgbClr val="1A9655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3600" dirty="0"/>
              <a:t> </a:t>
            </a:r>
          </a:p>
        </p:txBody>
      </p:sp>
      <p:sp>
        <p:nvSpPr>
          <p:cNvPr id="39942" name="AutoShape 4"/>
          <p:cNvSpPr>
            <a:spLocks noChangeArrowheads="1"/>
          </p:cNvSpPr>
          <p:nvPr/>
        </p:nvSpPr>
        <p:spPr bwMode="auto">
          <a:xfrm rot="-5400000">
            <a:off x="1832769" y="5117942"/>
            <a:ext cx="177800" cy="239712"/>
          </a:xfrm>
          <a:prstGeom prst="flowChartCollate">
            <a:avLst/>
          </a:prstGeom>
          <a:solidFill>
            <a:schemeClr val="bg1"/>
          </a:solidFill>
          <a:ln w="19050">
            <a:solidFill>
              <a:srgbClr val="1A9655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3600" dirty="0"/>
              <a:t> </a:t>
            </a:r>
          </a:p>
        </p:txBody>
      </p:sp>
      <p:sp>
        <p:nvSpPr>
          <p:cNvPr id="7" name="AutoShape 4"/>
          <p:cNvSpPr>
            <a:spLocks noChangeArrowheads="1"/>
          </p:cNvSpPr>
          <p:nvPr/>
        </p:nvSpPr>
        <p:spPr bwMode="auto">
          <a:xfrm rot="-5400000">
            <a:off x="765653" y="5958046"/>
            <a:ext cx="177800" cy="239713"/>
          </a:xfrm>
          <a:prstGeom prst="flowChartCollate">
            <a:avLst/>
          </a:prstGeom>
          <a:solidFill>
            <a:schemeClr val="bg1"/>
          </a:solidFill>
          <a:ln w="19050">
            <a:solidFill>
              <a:srgbClr val="1A9655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3600" dirty="0"/>
              <a:t> </a:t>
            </a:r>
          </a:p>
        </p:txBody>
      </p:sp>
      <p:sp>
        <p:nvSpPr>
          <p:cNvPr id="8" name="AutoShape 4"/>
          <p:cNvSpPr>
            <a:spLocks noChangeArrowheads="1"/>
          </p:cNvSpPr>
          <p:nvPr/>
        </p:nvSpPr>
        <p:spPr bwMode="auto">
          <a:xfrm rot="-5400000">
            <a:off x="1871504" y="5980906"/>
            <a:ext cx="177800" cy="239712"/>
          </a:xfrm>
          <a:prstGeom prst="flowChartCollate">
            <a:avLst/>
          </a:prstGeom>
          <a:solidFill>
            <a:schemeClr val="bg1"/>
          </a:solidFill>
          <a:ln w="19050">
            <a:solidFill>
              <a:srgbClr val="1A9655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3600" dirty="0"/>
              <a:t>  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226268" y="6100762"/>
            <a:ext cx="3860143" cy="646331"/>
          </a:xfrm>
          <a:prstGeom prst="rect">
            <a:avLst/>
          </a:prstGeom>
          <a:solidFill>
            <a:srgbClr val="A2DA46"/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en-US" sz="1800" dirty="0">
                <a:solidFill>
                  <a:srgbClr val="FF000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The formulas for set/bag operations may depend on applications.</a:t>
            </a:r>
            <a:endParaRPr lang="en-US" altLang="en-US" sz="1800" dirty="0"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1" name="AutoShape 4"/>
          <p:cNvSpPr>
            <a:spLocks noChangeArrowheads="1"/>
          </p:cNvSpPr>
          <p:nvPr/>
        </p:nvSpPr>
        <p:spPr bwMode="auto">
          <a:xfrm rot="-5400000">
            <a:off x="1827848" y="5482115"/>
            <a:ext cx="177800" cy="239712"/>
          </a:xfrm>
          <a:prstGeom prst="flowChartCollate">
            <a:avLst/>
          </a:prstGeom>
          <a:solidFill>
            <a:schemeClr val="bg1"/>
          </a:solidFill>
          <a:ln w="19050">
            <a:solidFill>
              <a:srgbClr val="1A9655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36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15327584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itle 1"/>
          <p:cNvSpPr>
            <a:spLocks noGrp="1"/>
          </p:cNvSpPr>
          <p:nvPr>
            <p:ph type="title"/>
          </p:nvPr>
        </p:nvSpPr>
        <p:spPr>
          <a:xfrm>
            <a:off x="685800" y="238125"/>
            <a:ext cx="7772400" cy="520700"/>
          </a:xfrm>
        </p:spPr>
        <p:txBody>
          <a:bodyPr/>
          <a:lstStyle/>
          <a:p>
            <a:r>
              <a:rPr lang="en-US" altLang="en-US" sz="3200" b="1"/>
              <a:t>Improving logic plan via relation size</a:t>
            </a:r>
            <a:endParaRPr lang="en-US" altLang="en-US" sz="320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2288" y="1112838"/>
            <a:ext cx="8259762" cy="5313362"/>
          </a:xfrm>
          <a:ln w="12700">
            <a:solidFill>
              <a:schemeClr val="accent1"/>
            </a:solidFill>
          </a:ln>
        </p:spPr>
        <p:txBody>
          <a:bodyPr/>
          <a:lstStyle/>
          <a:p>
            <a:pPr marL="0" indent="0">
              <a:buFontTx/>
              <a:buNone/>
              <a:defRPr/>
            </a:pPr>
            <a:r>
              <a:rPr lang="en-US" sz="2800" dirty="0"/>
              <a:t>Major Steps: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en-US" sz="2800" dirty="0">
                <a:solidFill>
                  <a:srgbClr val="00B050"/>
                </a:solidFill>
              </a:rPr>
              <a:t>Collect size parameters for stored relations:</a:t>
            </a:r>
            <a:r>
              <a:rPr lang="en-US" sz="2800" dirty="0">
                <a:solidFill>
                  <a:srgbClr val="00B050"/>
                </a:solidFill>
                <a:ea typeface="SimSun" panose="02010600030101010101" pitchFamily="2" charset="-122"/>
              </a:rPr>
              <a:t> T(R), B(R), V(R,A) </a:t>
            </a:r>
            <a:r>
              <a:rPr lang="en-US" sz="1800" dirty="0">
                <a:solidFill>
                  <a:srgbClr val="00B050"/>
                </a:solidFill>
                <a:ea typeface="SimSun" panose="02010600030101010101" pitchFamily="2" charset="-122"/>
              </a:rPr>
              <a:t>(the # of different values on attribute A)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en-US" sz="2800" dirty="0">
                <a:solidFill>
                  <a:srgbClr val="00B050"/>
                </a:solidFill>
                <a:ea typeface="SimSun" panose="02010600030101010101" pitchFamily="2" charset="-122"/>
              </a:rPr>
              <a:t>Set up estimation rules for size parameters on relational algebraic operators;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en-US" sz="2800" dirty="0">
                <a:ea typeface="SimSun" panose="02010600030101010101" pitchFamily="2" charset="-122"/>
              </a:rPr>
              <a:t>Using logic laws to convert a logic query into the one that minimizes the (estimated) sizes of intermediate relations. </a:t>
            </a:r>
          </a:p>
        </p:txBody>
      </p:sp>
    </p:spTree>
    <p:extLst>
      <p:ext uri="{BB962C8B-B14F-4D97-AF65-F5344CB8AC3E}">
        <p14:creationId xmlns:p14="http://schemas.microsoft.com/office/powerpoint/2010/main" val="189124226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itle 1"/>
          <p:cNvSpPr>
            <a:spLocks noGrp="1"/>
          </p:cNvSpPr>
          <p:nvPr>
            <p:ph type="title"/>
          </p:nvPr>
        </p:nvSpPr>
        <p:spPr>
          <a:xfrm>
            <a:off x="685800" y="238125"/>
            <a:ext cx="7772400" cy="520700"/>
          </a:xfrm>
        </p:spPr>
        <p:txBody>
          <a:bodyPr/>
          <a:lstStyle/>
          <a:p>
            <a:r>
              <a:rPr lang="en-US" altLang="en-US" sz="3200" b="1"/>
              <a:t>Improving logic plan via relation size</a:t>
            </a:r>
            <a:endParaRPr lang="en-US" altLang="en-US" sz="320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2288" y="1112838"/>
            <a:ext cx="8259762" cy="5313362"/>
          </a:xfrm>
          <a:ln w="12700">
            <a:solidFill>
              <a:schemeClr val="accent1"/>
            </a:solidFill>
          </a:ln>
        </p:spPr>
        <p:txBody>
          <a:bodyPr/>
          <a:lstStyle/>
          <a:p>
            <a:pPr marL="0" indent="0">
              <a:buFontTx/>
              <a:buNone/>
              <a:defRPr/>
            </a:pPr>
            <a:r>
              <a:rPr lang="en-US" sz="2800" dirty="0"/>
              <a:t>Major Steps: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en-US" sz="2800" dirty="0">
                <a:solidFill>
                  <a:srgbClr val="00B050"/>
                </a:solidFill>
              </a:rPr>
              <a:t>Collect size parameters for stored relations:</a:t>
            </a:r>
            <a:r>
              <a:rPr lang="en-US" sz="2800" dirty="0">
                <a:solidFill>
                  <a:srgbClr val="00B050"/>
                </a:solidFill>
                <a:ea typeface="SimSun" panose="02010600030101010101" pitchFamily="2" charset="-122"/>
              </a:rPr>
              <a:t> T(R), B(R), V(R,A) </a:t>
            </a:r>
            <a:r>
              <a:rPr lang="en-US" sz="1800" dirty="0">
                <a:solidFill>
                  <a:srgbClr val="00B050"/>
                </a:solidFill>
                <a:ea typeface="SimSun" panose="02010600030101010101" pitchFamily="2" charset="-122"/>
              </a:rPr>
              <a:t>(the # of different values on attribute A)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en-US" sz="2800" dirty="0">
                <a:solidFill>
                  <a:srgbClr val="00B050"/>
                </a:solidFill>
                <a:ea typeface="SimSun" panose="02010600030101010101" pitchFamily="2" charset="-122"/>
              </a:rPr>
              <a:t>Set up estimation rules for size parameters on relational algebraic operators;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en-US" sz="2800" dirty="0">
                <a:solidFill>
                  <a:srgbClr val="FF0000"/>
                </a:solidFill>
                <a:ea typeface="SimSun" panose="02010600030101010101" pitchFamily="2" charset="-122"/>
              </a:rPr>
              <a:t>Using logic laws to convert a logic query into the one that minimizes the (estimated) sizes of intermediate relations. </a:t>
            </a:r>
          </a:p>
        </p:txBody>
      </p:sp>
    </p:spTree>
    <p:extLst>
      <p:ext uri="{BB962C8B-B14F-4D97-AF65-F5344CB8AC3E}">
        <p14:creationId xmlns:p14="http://schemas.microsoft.com/office/powerpoint/2010/main" val="90253462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/>
          <p:cNvSpPr>
            <a:spLocks noGrp="1"/>
          </p:cNvSpPr>
          <p:nvPr>
            <p:ph type="title"/>
          </p:nvPr>
        </p:nvSpPr>
        <p:spPr>
          <a:xfrm>
            <a:off x="685800" y="238125"/>
            <a:ext cx="7772400" cy="520700"/>
          </a:xfrm>
        </p:spPr>
        <p:txBody>
          <a:bodyPr/>
          <a:lstStyle/>
          <a:p>
            <a:r>
              <a:rPr lang="en-US" altLang="en-US" sz="3200" b="1"/>
              <a:t>Improving logic plan via relation size</a:t>
            </a:r>
            <a:endParaRPr lang="en-US" altLang="en-US" sz="3200"/>
          </a:p>
        </p:txBody>
      </p:sp>
      <p:sp>
        <p:nvSpPr>
          <p:cNvPr id="7171" name="Content Placeholder 2"/>
          <p:cNvSpPr>
            <a:spLocks noGrp="1"/>
          </p:cNvSpPr>
          <p:nvPr>
            <p:ph idx="1"/>
          </p:nvPr>
        </p:nvSpPr>
        <p:spPr>
          <a:xfrm>
            <a:off x="517525" y="1109663"/>
            <a:ext cx="8259763" cy="5313362"/>
          </a:xfrm>
          <a:ln w="12700">
            <a:solidFill>
              <a:schemeClr val="accent1"/>
            </a:solidFill>
            <a:miter lim="800000"/>
            <a:headEnd/>
            <a:tailEnd/>
          </a:ln>
        </p:spPr>
        <p:txBody>
          <a:bodyPr/>
          <a:lstStyle/>
          <a:p>
            <a:pPr marL="0" indent="0">
              <a:buFontTx/>
              <a:buNone/>
            </a:pPr>
            <a:r>
              <a:rPr lang="en-US" altLang="en-US" sz="2000"/>
              <a:t>R(a,b):	T(R) = 5000,	V(R,a) = 50,	V(R,b) = 60, </a:t>
            </a:r>
          </a:p>
          <a:p>
            <a:pPr marL="0" indent="0">
              <a:buFontTx/>
              <a:buNone/>
            </a:pPr>
            <a:r>
              <a:rPr lang="en-US" altLang="en-US" sz="2000"/>
              <a:t>S(b,c):	T(S) = 2000,			V(S,b) = 200,	V(S,c) = 100</a:t>
            </a:r>
          </a:p>
          <a:p>
            <a:pPr marL="0" indent="0">
              <a:buFontTx/>
              <a:buNone/>
            </a:pPr>
            <a:endParaRPr lang="en-US" altLang="en-US" sz="2000"/>
          </a:p>
          <a:p>
            <a:pPr marL="0" indent="0">
              <a:buFontTx/>
              <a:buNone/>
            </a:pPr>
            <a:r>
              <a:rPr lang="en-US" altLang="en-US" sz="2000"/>
              <a:t>  </a:t>
            </a:r>
          </a:p>
          <a:p>
            <a:pPr marL="0" indent="0">
              <a:buFontTx/>
              <a:buNone/>
            </a:pPr>
            <a:endParaRPr lang="en-US" altLang="en-US" sz="2000"/>
          </a:p>
        </p:txBody>
      </p:sp>
      <p:sp>
        <p:nvSpPr>
          <p:cNvPr id="7172" name="Left-Right Arrow 51"/>
          <p:cNvSpPr>
            <a:spLocks noChangeArrowheads="1"/>
          </p:cNvSpPr>
          <p:nvPr/>
        </p:nvSpPr>
        <p:spPr bwMode="auto">
          <a:xfrm>
            <a:off x="4035425" y="3948113"/>
            <a:ext cx="1087438" cy="344487"/>
          </a:xfrm>
          <a:prstGeom prst="leftRightArrow">
            <a:avLst>
              <a:gd name="adj1" fmla="val 50000"/>
              <a:gd name="adj2" fmla="val 49952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cxnSp>
        <p:nvCxnSpPr>
          <p:cNvPr id="7173" name="Straight Connector 42"/>
          <p:cNvCxnSpPr>
            <a:cxnSpLocks noChangeShapeType="1"/>
          </p:cNvCxnSpPr>
          <p:nvPr/>
        </p:nvCxnSpPr>
        <p:spPr bwMode="auto">
          <a:xfrm flipV="1">
            <a:off x="625475" y="1881188"/>
            <a:ext cx="8043863" cy="33337"/>
          </a:xfrm>
          <a:prstGeom prst="line">
            <a:avLst/>
          </a:prstGeom>
          <a:noFill/>
          <a:ln w="28575" algn="ctr">
            <a:solidFill>
              <a:srgbClr val="FFC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7174" name="Group 8195"/>
          <p:cNvGrpSpPr>
            <a:grpSpLocks/>
          </p:cNvGrpSpPr>
          <p:nvPr/>
        </p:nvGrpSpPr>
        <p:grpSpPr bwMode="auto">
          <a:xfrm>
            <a:off x="6124575" y="2898775"/>
            <a:ext cx="1897063" cy="2771775"/>
            <a:chOff x="1666550" y="3007304"/>
            <a:chExt cx="1896463" cy="2771769"/>
          </a:xfrm>
        </p:grpSpPr>
        <p:sp>
          <p:nvSpPr>
            <p:cNvPr id="7187" name="Rectangle 14"/>
            <p:cNvSpPr>
              <a:spLocks noChangeArrowheads="1"/>
            </p:cNvSpPr>
            <p:nvPr/>
          </p:nvSpPr>
          <p:spPr bwMode="auto">
            <a:xfrm>
              <a:off x="2016248" y="4914589"/>
              <a:ext cx="302642" cy="2287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>
                  <a:solidFill>
                    <a:srgbClr val="00B050"/>
                  </a:solidFill>
                </a:rPr>
                <a:t>R</a:t>
              </a:r>
            </a:p>
          </p:txBody>
        </p:sp>
        <p:sp>
          <p:nvSpPr>
            <p:cNvPr id="7188" name="Rectangle 15"/>
            <p:cNvSpPr>
              <a:spLocks noChangeArrowheads="1"/>
            </p:cNvSpPr>
            <p:nvPr/>
          </p:nvSpPr>
          <p:spPr bwMode="auto">
            <a:xfrm>
              <a:off x="2880584" y="4293498"/>
              <a:ext cx="273191" cy="22579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>
                  <a:solidFill>
                    <a:srgbClr val="00B050"/>
                  </a:solidFill>
                </a:rPr>
                <a:t>S</a:t>
              </a:r>
            </a:p>
          </p:txBody>
        </p:sp>
        <p:sp>
          <p:nvSpPr>
            <p:cNvPr id="7189" name="TextBox 179"/>
            <p:cNvSpPr txBox="1">
              <a:spLocks noChangeArrowheads="1"/>
            </p:cNvSpPr>
            <p:nvPr/>
          </p:nvSpPr>
          <p:spPr bwMode="auto">
            <a:xfrm>
              <a:off x="2012782" y="3440572"/>
              <a:ext cx="304872" cy="400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l-GR" altLang="en-US" sz="20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δ</a:t>
              </a:r>
              <a:endParaRPr lang="en-US" altLang="en-US" sz="20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cxnSp>
          <p:nvCxnSpPr>
            <p:cNvPr id="7190" name="Straight Connector 20"/>
            <p:cNvCxnSpPr>
              <a:cxnSpLocks noChangeShapeType="1"/>
            </p:cNvCxnSpPr>
            <p:nvPr/>
          </p:nvCxnSpPr>
          <p:spPr bwMode="auto">
            <a:xfrm>
              <a:off x="2722260" y="3223890"/>
              <a:ext cx="287215" cy="315102"/>
            </a:xfrm>
            <a:prstGeom prst="line">
              <a:avLst/>
            </a:prstGeom>
            <a:noFill/>
            <a:ln w="19050" algn="ctr">
              <a:solidFill>
                <a:srgbClr val="1A9655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7191" name="Straight Connector 21"/>
            <p:cNvCxnSpPr>
              <a:cxnSpLocks noChangeShapeType="1"/>
            </p:cNvCxnSpPr>
            <p:nvPr/>
          </p:nvCxnSpPr>
          <p:spPr bwMode="auto">
            <a:xfrm flipH="1">
              <a:off x="2184974" y="3205967"/>
              <a:ext cx="295180" cy="292462"/>
            </a:xfrm>
            <a:prstGeom prst="line">
              <a:avLst/>
            </a:prstGeom>
            <a:noFill/>
            <a:ln w="19050" algn="ctr">
              <a:solidFill>
                <a:srgbClr val="1A9655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7192" name="Straight Connector 23"/>
            <p:cNvCxnSpPr>
              <a:cxnSpLocks noChangeShapeType="1"/>
            </p:cNvCxnSpPr>
            <p:nvPr/>
          </p:nvCxnSpPr>
          <p:spPr bwMode="auto">
            <a:xfrm>
              <a:off x="2153877" y="4451436"/>
              <a:ext cx="1123" cy="426751"/>
            </a:xfrm>
            <a:prstGeom prst="line">
              <a:avLst/>
            </a:prstGeom>
            <a:noFill/>
            <a:ln w="19050" algn="ctr">
              <a:solidFill>
                <a:srgbClr val="00B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7193" name="AutoShape 4"/>
            <p:cNvSpPr>
              <a:spLocks noChangeArrowheads="1"/>
            </p:cNvSpPr>
            <p:nvPr/>
          </p:nvSpPr>
          <p:spPr bwMode="auto">
            <a:xfrm rot="-5400000">
              <a:off x="2523753" y="2980957"/>
              <a:ext cx="142331" cy="195026"/>
            </a:xfrm>
            <a:prstGeom prst="flowChartCollate">
              <a:avLst/>
            </a:prstGeom>
            <a:solidFill>
              <a:schemeClr val="bg1"/>
            </a:solidFill>
            <a:ln w="19050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7194" name="TextBox 22"/>
            <p:cNvSpPr txBox="1">
              <a:spLocks noChangeArrowheads="1"/>
            </p:cNvSpPr>
            <p:nvPr/>
          </p:nvSpPr>
          <p:spPr bwMode="auto">
            <a:xfrm>
              <a:off x="1666550" y="5132742"/>
              <a:ext cx="984565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200"/>
                <a:t>T(R)=5000 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200"/>
                <a:t>V(R,a)=50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200"/>
                <a:t>V(R,b)=60</a:t>
              </a:r>
            </a:p>
          </p:txBody>
        </p:sp>
        <p:sp>
          <p:nvSpPr>
            <p:cNvPr id="7195" name="TextBox 24"/>
            <p:cNvSpPr txBox="1">
              <a:spLocks noChangeArrowheads="1"/>
            </p:cNvSpPr>
            <p:nvPr/>
          </p:nvSpPr>
          <p:spPr bwMode="auto">
            <a:xfrm>
              <a:off x="2591016" y="4508664"/>
              <a:ext cx="971997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200"/>
                <a:t>T(S)=2000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200"/>
                <a:t>V(S,b)=200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200"/>
                <a:t>V(S,c)=100</a:t>
              </a:r>
            </a:p>
          </p:txBody>
        </p:sp>
        <p:cxnSp>
          <p:nvCxnSpPr>
            <p:cNvPr id="7196" name="Straight Connector 23"/>
            <p:cNvCxnSpPr>
              <a:cxnSpLocks noChangeShapeType="1"/>
            </p:cNvCxnSpPr>
            <p:nvPr/>
          </p:nvCxnSpPr>
          <p:spPr bwMode="auto">
            <a:xfrm flipH="1">
              <a:off x="2163616" y="3766319"/>
              <a:ext cx="1620" cy="460449"/>
            </a:xfrm>
            <a:prstGeom prst="line">
              <a:avLst/>
            </a:prstGeom>
            <a:noFill/>
            <a:ln w="19050" algn="ctr">
              <a:solidFill>
                <a:srgbClr val="00B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7197" name="TextBox 179"/>
            <p:cNvSpPr txBox="1">
              <a:spLocks noChangeArrowheads="1"/>
            </p:cNvSpPr>
            <p:nvPr/>
          </p:nvSpPr>
          <p:spPr bwMode="auto">
            <a:xfrm>
              <a:off x="1999634" y="4111237"/>
              <a:ext cx="663964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l-GR" altLang="en-US" sz="20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σ</a:t>
              </a:r>
              <a:r>
                <a:rPr lang="en-US" altLang="en-US" sz="2000" baseline="-250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a=10</a:t>
              </a:r>
              <a:endParaRPr lang="en-US" altLang="en-US" sz="2000" b="1" baseline="-250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7198" name="TextBox 179"/>
            <p:cNvSpPr txBox="1">
              <a:spLocks noChangeArrowheads="1"/>
            </p:cNvSpPr>
            <p:nvPr/>
          </p:nvSpPr>
          <p:spPr bwMode="auto">
            <a:xfrm>
              <a:off x="2857039" y="3463752"/>
              <a:ext cx="304872" cy="400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l-GR" altLang="en-US" sz="20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δ</a:t>
              </a:r>
              <a:endParaRPr lang="en-US" altLang="en-US" sz="20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cxnSp>
          <p:nvCxnSpPr>
            <p:cNvPr id="7199" name="Straight Connector 23"/>
            <p:cNvCxnSpPr>
              <a:cxnSpLocks noChangeShapeType="1"/>
            </p:cNvCxnSpPr>
            <p:nvPr/>
          </p:nvCxnSpPr>
          <p:spPr bwMode="auto">
            <a:xfrm flipH="1">
              <a:off x="3015965" y="3780008"/>
              <a:ext cx="1620" cy="460449"/>
            </a:xfrm>
            <a:prstGeom prst="line">
              <a:avLst/>
            </a:prstGeom>
            <a:noFill/>
            <a:ln w="19050" algn="ctr">
              <a:solidFill>
                <a:srgbClr val="00B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7175" name="Group 8194"/>
          <p:cNvGrpSpPr>
            <a:grpSpLocks/>
          </p:cNvGrpSpPr>
          <p:nvPr/>
        </p:nvGrpSpPr>
        <p:grpSpPr bwMode="auto">
          <a:xfrm>
            <a:off x="1557338" y="2789238"/>
            <a:ext cx="1863725" cy="2855912"/>
            <a:chOff x="5297729" y="2875248"/>
            <a:chExt cx="1864966" cy="2855788"/>
          </a:xfrm>
        </p:grpSpPr>
        <p:sp>
          <p:nvSpPr>
            <p:cNvPr id="7176" name="Rectangle 42"/>
            <p:cNvSpPr>
              <a:spLocks noChangeArrowheads="1"/>
            </p:cNvSpPr>
            <p:nvPr/>
          </p:nvSpPr>
          <p:spPr bwMode="auto">
            <a:xfrm>
              <a:off x="5596327" y="4919430"/>
              <a:ext cx="301625" cy="228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>
                  <a:solidFill>
                    <a:srgbClr val="00B050"/>
                  </a:solidFill>
                </a:rPr>
                <a:t>R</a:t>
              </a:r>
            </a:p>
          </p:txBody>
        </p:sp>
        <p:sp>
          <p:nvSpPr>
            <p:cNvPr id="7177" name="Rectangle 43"/>
            <p:cNvSpPr>
              <a:spLocks noChangeArrowheads="1"/>
            </p:cNvSpPr>
            <p:nvPr/>
          </p:nvSpPr>
          <p:spPr bwMode="auto">
            <a:xfrm>
              <a:off x="6450096" y="4257186"/>
              <a:ext cx="273050" cy="22542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>
                  <a:solidFill>
                    <a:srgbClr val="00B050"/>
                  </a:solidFill>
                </a:rPr>
                <a:t>S</a:t>
              </a:r>
            </a:p>
          </p:txBody>
        </p:sp>
        <p:sp>
          <p:nvSpPr>
            <p:cNvPr id="7178" name="TextBox 179"/>
            <p:cNvSpPr txBox="1">
              <a:spLocks noChangeArrowheads="1"/>
            </p:cNvSpPr>
            <p:nvPr/>
          </p:nvSpPr>
          <p:spPr bwMode="auto">
            <a:xfrm>
              <a:off x="5996890" y="2875248"/>
              <a:ext cx="304800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l-GR" altLang="en-US" sz="20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δ</a:t>
              </a:r>
              <a:endParaRPr lang="en-US" altLang="en-US" sz="20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cxnSp>
          <p:nvCxnSpPr>
            <p:cNvPr id="7179" name="Straight Connector 47"/>
            <p:cNvCxnSpPr>
              <a:cxnSpLocks noChangeShapeType="1"/>
            </p:cNvCxnSpPr>
            <p:nvPr/>
          </p:nvCxnSpPr>
          <p:spPr bwMode="auto">
            <a:xfrm flipH="1">
              <a:off x="5743277" y="4460531"/>
              <a:ext cx="3862" cy="419684"/>
            </a:xfrm>
            <a:prstGeom prst="line">
              <a:avLst/>
            </a:prstGeom>
            <a:noFill/>
            <a:ln w="19050" algn="ctr">
              <a:solidFill>
                <a:srgbClr val="00B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7180" name="AutoShape 4"/>
            <p:cNvSpPr>
              <a:spLocks noChangeArrowheads="1"/>
            </p:cNvSpPr>
            <p:nvPr/>
          </p:nvSpPr>
          <p:spPr bwMode="auto">
            <a:xfrm rot="-5400000">
              <a:off x="6083900" y="3655468"/>
              <a:ext cx="142875" cy="193675"/>
            </a:xfrm>
            <a:prstGeom prst="flowChartCollate">
              <a:avLst/>
            </a:prstGeom>
            <a:solidFill>
              <a:schemeClr val="bg1"/>
            </a:solidFill>
            <a:ln w="19050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cxnSp>
          <p:nvCxnSpPr>
            <p:cNvPr id="7181" name="Straight Connector 20"/>
            <p:cNvCxnSpPr>
              <a:cxnSpLocks noChangeShapeType="1"/>
            </p:cNvCxnSpPr>
            <p:nvPr/>
          </p:nvCxnSpPr>
          <p:spPr bwMode="auto">
            <a:xfrm>
              <a:off x="6299597" y="3832103"/>
              <a:ext cx="263850" cy="417602"/>
            </a:xfrm>
            <a:prstGeom prst="line">
              <a:avLst/>
            </a:prstGeom>
            <a:noFill/>
            <a:ln w="19050" algn="ctr">
              <a:solidFill>
                <a:srgbClr val="1A9655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7182" name="Straight Connector 21"/>
            <p:cNvCxnSpPr>
              <a:cxnSpLocks noChangeShapeType="1"/>
            </p:cNvCxnSpPr>
            <p:nvPr/>
          </p:nvCxnSpPr>
          <p:spPr bwMode="auto">
            <a:xfrm flipH="1">
              <a:off x="5810895" y="3848434"/>
              <a:ext cx="206543" cy="387048"/>
            </a:xfrm>
            <a:prstGeom prst="line">
              <a:avLst/>
            </a:prstGeom>
            <a:noFill/>
            <a:ln w="19050" algn="ctr">
              <a:solidFill>
                <a:srgbClr val="1A9655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7183" name="TextBox 179"/>
            <p:cNvSpPr txBox="1">
              <a:spLocks noChangeArrowheads="1"/>
            </p:cNvSpPr>
            <p:nvPr/>
          </p:nvSpPr>
          <p:spPr bwMode="auto">
            <a:xfrm>
              <a:off x="5588078" y="4127541"/>
              <a:ext cx="663964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l-GR" altLang="en-US" sz="20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σ</a:t>
              </a:r>
              <a:r>
                <a:rPr lang="en-US" altLang="en-US" sz="2000" baseline="-250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a=10</a:t>
              </a:r>
              <a:endParaRPr lang="en-US" altLang="en-US" sz="2000" b="1" baseline="-250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cxnSp>
          <p:nvCxnSpPr>
            <p:cNvPr id="7184" name="Straight Connector 23"/>
            <p:cNvCxnSpPr>
              <a:cxnSpLocks noChangeShapeType="1"/>
            </p:cNvCxnSpPr>
            <p:nvPr/>
          </p:nvCxnSpPr>
          <p:spPr bwMode="auto">
            <a:xfrm flipH="1">
              <a:off x="6149290" y="3206290"/>
              <a:ext cx="6047" cy="399373"/>
            </a:xfrm>
            <a:prstGeom prst="line">
              <a:avLst/>
            </a:prstGeom>
            <a:noFill/>
            <a:ln w="19050" algn="ctr">
              <a:solidFill>
                <a:srgbClr val="00B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7185" name="TextBox 67"/>
            <p:cNvSpPr txBox="1">
              <a:spLocks noChangeArrowheads="1"/>
            </p:cNvSpPr>
            <p:nvPr/>
          </p:nvSpPr>
          <p:spPr bwMode="auto">
            <a:xfrm>
              <a:off x="5297729" y="5084705"/>
              <a:ext cx="984565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200"/>
                <a:t>T(R)=5000 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200"/>
                <a:t>V(R,a)=50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200"/>
                <a:t>V(R,b)=60</a:t>
              </a:r>
            </a:p>
          </p:txBody>
        </p:sp>
        <p:sp>
          <p:nvSpPr>
            <p:cNvPr id="7186" name="TextBox 68"/>
            <p:cNvSpPr txBox="1">
              <a:spLocks noChangeArrowheads="1"/>
            </p:cNvSpPr>
            <p:nvPr/>
          </p:nvSpPr>
          <p:spPr bwMode="auto">
            <a:xfrm>
              <a:off x="6190698" y="4414980"/>
              <a:ext cx="971997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200"/>
                <a:t>T(S)=2000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200"/>
                <a:t>V(S,b)=200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200"/>
                <a:t>V(S,c)=100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2620173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>
          <a:xfrm>
            <a:off x="685800" y="238125"/>
            <a:ext cx="7772400" cy="520700"/>
          </a:xfrm>
        </p:spPr>
        <p:txBody>
          <a:bodyPr/>
          <a:lstStyle/>
          <a:p>
            <a:r>
              <a:rPr lang="en-US" altLang="en-US" sz="3200" b="1"/>
              <a:t>Improving logic plan via relation size</a:t>
            </a:r>
            <a:endParaRPr lang="en-US" altLang="en-US" sz="3200"/>
          </a:p>
        </p:txBody>
      </p:sp>
      <p:sp>
        <p:nvSpPr>
          <p:cNvPr id="8195" name="Content Placeholder 2"/>
          <p:cNvSpPr>
            <a:spLocks noGrp="1"/>
          </p:cNvSpPr>
          <p:nvPr>
            <p:ph idx="1"/>
          </p:nvPr>
        </p:nvSpPr>
        <p:spPr>
          <a:xfrm>
            <a:off x="517525" y="1109663"/>
            <a:ext cx="8259763" cy="5313362"/>
          </a:xfrm>
          <a:ln w="12700">
            <a:solidFill>
              <a:schemeClr val="accent1"/>
            </a:solidFill>
            <a:miter lim="800000"/>
            <a:headEnd/>
            <a:tailEnd/>
          </a:ln>
        </p:spPr>
        <p:txBody>
          <a:bodyPr/>
          <a:lstStyle/>
          <a:p>
            <a:pPr marL="0" indent="0">
              <a:buFontTx/>
              <a:buNone/>
            </a:pPr>
            <a:r>
              <a:rPr lang="en-US" altLang="en-US" sz="2000"/>
              <a:t>R(a,b):	T(R) = 5000,	V(R,a) = 50,	V(R,b) = 60, </a:t>
            </a:r>
          </a:p>
          <a:p>
            <a:pPr marL="0" indent="0">
              <a:buFontTx/>
              <a:buNone/>
            </a:pPr>
            <a:r>
              <a:rPr lang="en-US" altLang="en-US" sz="2000"/>
              <a:t>S(b,c):	T(S) = 2000,			V(S,b) = 200,	V(S,c) = 100</a:t>
            </a:r>
          </a:p>
          <a:p>
            <a:pPr marL="0" indent="0">
              <a:buFontTx/>
              <a:buNone/>
            </a:pPr>
            <a:endParaRPr lang="en-US" altLang="en-US" sz="2000"/>
          </a:p>
          <a:p>
            <a:pPr marL="0" indent="0">
              <a:buFontTx/>
              <a:buNone/>
            </a:pPr>
            <a:r>
              <a:rPr lang="en-US" altLang="en-US" sz="2000"/>
              <a:t>  </a:t>
            </a:r>
          </a:p>
          <a:p>
            <a:pPr marL="0" indent="0">
              <a:buFontTx/>
              <a:buNone/>
            </a:pPr>
            <a:endParaRPr lang="en-US" altLang="en-US" sz="2000"/>
          </a:p>
        </p:txBody>
      </p:sp>
      <p:sp>
        <p:nvSpPr>
          <p:cNvPr id="8196" name="Left-Right Arrow 51"/>
          <p:cNvSpPr>
            <a:spLocks noChangeArrowheads="1"/>
          </p:cNvSpPr>
          <p:nvPr/>
        </p:nvSpPr>
        <p:spPr bwMode="auto">
          <a:xfrm>
            <a:off x="4035425" y="3948113"/>
            <a:ext cx="1087438" cy="344487"/>
          </a:xfrm>
          <a:prstGeom prst="leftRightArrow">
            <a:avLst>
              <a:gd name="adj1" fmla="val 50000"/>
              <a:gd name="adj2" fmla="val 49952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cxnSp>
        <p:nvCxnSpPr>
          <p:cNvPr id="8197" name="Straight Connector 42"/>
          <p:cNvCxnSpPr>
            <a:cxnSpLocks noChangeShapeType="1"/>
          </p:cNvCxnSpPr>
          <p:nvPr/>
        </p:nvCxnSpPr>
        <p:spPr bwMode="auto">
          <a:xfrm flipV="1">
            <a:off x="625475" y="1881188"/>
            <a:ext cx="8043863" cy="33337"/>
          </a:xfrm>
          <a:prstGeom prst="line">
            <a:avLst/>
          </a:prstGeom>
          <a:noFill/>
          <a:ln w="28575" algn="ctr">
            <a:solidFill>
              <a:srgbClr val="FFC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8198" name="Group 8195"/>
          <p:cNvGrpSpPr>
            <a:grpSpLocks/>
          </p:cNvGrpSpPr>
          <p:nvPr/>
        </p:nvGrpSpPr>
        <p:grpSpPr bwMode="auto">
          <a:xfrm>
            <a:off x="6124575" y="2898775"/>
            <a:ext cx="1897063" cy="2771775"/>
            <a:chOff x="1666550" y="3007304"/>
            <a:chExt cx="1896463" cy="2771769"/>
          </a:xfrm>
        </p:grpSpPr>
        <p:sp>
          <p:nvSpPr>
            <p:cNvPr id="8213" name="Rectangle 14"/>
            <p:cNvSpPr>
              <a:spLocks noChangeArrowheads="1"/>
            </p:cNvSpPr>
            <p:nvPr/>
          </p:nvSpPr>
          <p:spPr bwMode="auto">
            <a:xfrm>
              <a:off x="2016248" y="4914589"/>
              <a:ext cx="302642" cy="2287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>
                  <a:solidFill>
                    <a:srgbClr val="00B050"/>
                  </a:solidFill>
                </a:rPr>
                <a:t>R</a:t>
              </a:r>
            </a:p>
          </p:txBody>
        </p:sp>
        <p:sp>
          <p:nvSpPr>
            <p:cNvPr id="8214" name="Rectangle 15"/>
            <p:cNvSpPr>
              <a:spLocks noChangeArrowheads="1"/>
            </p:cNvSpPr>
            <p:nvPr/>
          </p:nvSpPr>
          <p:spPr bwMode="auto">
            <a:xfrm>
              <a:off x="2880584" y="4293498"/>
              <a:ext cx="273191" cy="22579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>
                  <a:solidFill>
                    <a:srgbClr val="00B050"/>
                  </a:solidFill>
                </a:rPr>
                <a:t>S</a:t>
              </a:r>
            </a:p>
          </p:txBody>
        </p:sp>
        <p:sp>
          <p:nvSpPr>
            <p:cNvPr id="8215" name="TextBox 179"/>
            <p:cNvSpPr txBox="1">
              <a:spLocks noChangeArrowheads="1"/>
            </p:cNvSpPr>
            <p:nvPr/>
          </p:nvSpPr>
          <p:spPr bwMode="auto">
            <a:xfrm>
              <a:off x="2012782" y="3440572"/>
              <a:ext cx="304872" cy="400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l-GR" altLang="en-US" sz="20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δ</a:t>
              </a:r>
              <a:endParaRPr lang="en-US" altLang="en-US" sz="20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cxnSp>
          <p:nvCxnSpPr>
            <p:cNvPr id="8216" name="Straight Connector 20"/>
            <p:cNvCxnSpPr>
              <a:cxnSpLocks noChangeShapeType="1"/>
            </p:cNvCxnSpPr>
            <p:nvPr/>
          </p:nvCxnSpPr>
          <p:spPr bwMode="auto">
            <a:xfrm>
              <a:off x="2722260" y="3223890"/>
              <a:ext cx="287215" cy="315102"/>
            </a:xfrm>
            <a:prstGeom prst="line">
              <a:avLst/>
            </a:prstGeom>
            <a:noFill/>
            <a:ln w="19050" algn="ctr">
              <a:solidFill>
                <a:srgbClr val="1A9655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8217" name="Straight Connector 21"/>
            <p:cNvCxnSpPr>
              <a:cxnSpLocks noChangeShapeType="1"/>
            </p:cNvCxnSpPr>
            <p:nvPr/>
          </p:nvCxnSpPr>
          <p:spPr bwMode="auto">
            <a:xfrm flipH="1">
              <a:off x="2184974" y="3205967"/>
              <a:ext cx="295180" cy="292462"/>
            </a:xfrm>
            <a:prstGeom prst="line">
              <a:avLst/>
            </a:prstGeom>
            <a:noFill/>
            <a:ln w="19050" algn="ctr">
              <a:solidFill>
                <a:srgbClr val="1A9655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8218" name="Straight Connector 23"/>
            <p:cNvCxnSpPr>
              <a:cxnSpLocks noChangeShapeType="1"/>
            </p:cNvCxnSpPr>
            <p:nvPr/>
          </p:nvCxnSpPr>
          <p:spPr bwMode="auto">
            <a:xfrm>
              <a:off x="2153877" y="4451436"/>
              <a:ext cx="1123" cy="426751"/>
            </a:xfrm>
            <a:prstGeom prst="line">
              <a:avLst/>
            </a:prstGeom>
            <a:noFill/>
            <a:ln w="19050" algn="ctr">
              <a:solidFill>
                <a:srgbClr val="00B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8219" name="AutoShape 4"/>
            <p:cNvSpPr>
              <a:spLocks noChangeArrowheads="1"/>
            </p:cNvSpPr>
            <p:nvPr/>
          </p:nvSpPr>
          <p:spPr bwMode="auto">
            <a:xfrm rot="-5400000">
              <a:off x="2523753" y="2980957"/>
              <a:ext cx="142331" cy="195026"/>
            </a:xfrm>
            <a:prstGeom prst="flowChartCollate">
              <a:avLst/>
            </a:prstGeom>
            <a:solidFill>
              <a:schemeClr val="bg1"/>
            </a:solidFill>
            <a:ln w="19050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8220" name="TextBox 22"/>
            <p:cNvSpPr txBox="1">
              <a:spLocks noChangeArrowheads="1"/>
            </p:cNvSpPr>
            <p:nvPr/>
          </p:nvSpPr>
          <p:spPr bwMode="auto">
            <a:xfrm>
              <a:off x="1666550" y="5132742"/>
              <a:ext cx="984565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200"/>
                <a:t>T(R)=5000 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200"/>
                <a:t>V(R,a)=50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200"/>
                <a:t>V(R,b)=60</a:t>
              </a:r>
            </a:p>
          </p:txBody>
        </p:sp>
        <p:sp>
          <p:nvSpPr>
            <p:cNvPr id="8221" name="TextBox 24"/>
            <p:cNvSpPr txBox="1">
              <a:spLocks noChangeArrowheads="1"/>
            </p:cNvSpPr>
            <p:nvPr/>
          </p:nvSpPr>
          <p:spPr bwMode="auto">
            <a:xfrm>
              <a:off x="2591016" y="4508664"/>
              <a:ext cx="971997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200"/>
                <a:t>T(S)=2000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200"/>
                <a:t>V(S,b)=200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200"/>
                <a:t>V(S,c)=100</a:t>
              </a:r>
            </a:p>
          </p:txBody>
        </p:sp>
        <p:cxnSp>
          <p:nvCxnSpPr>
            <p:cNvPr id="8222" name="Straight Connector 23"/>
            <p:cNvCxnSpPr>
              <a:cxnSpLocks noChangeShapeType="1"/>
            </p:cNvCxnSpPr>
            <p:nvPr/>
          </p:nvCxnSpPr>
          <p:spPr bwMode="auto">
            <a:xfrm flipH="1">
              <a:off x="2163616" y="3766319"/>
              <a:ext cx="1620" cy="460449"/>
            </a:xfrm>
            <a:prstGeom prst="line">
              <a:avLst/>
            </a:prstGeom>
            <a:noFill/>
            <a:ln w="19050" algn="ctr">
              <a:solidFill>
                <a:srgbClr val="00B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8223" name="TextBox 179"/>
            <p:cNvSpPr txBox="1">
              <a:spLocks noChangeArrowheads="1"/>
            </p:cNvSpPr>
            <p:nvPr/>
          </p:nvSpPr>
          <p:spPr bwMode="auto">
            <a:xfrm>
              <a:off x="1999634" y="4111237"/>
              <a:ext cx="663964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l-GR" altLang="en-US" sz="20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σ</a:t>
              </a:r>
              <a:r>
                <a:rPr lang="en-US" altLang="en-US" sz="2000" baseline="-250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a=10</a:t>
              </a:r>
              <a:endParaRPr lang="en-US" altLang="en-US" sz="2000" b="1" baseline="-250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8224" name="TextBox 179"/>
            <p:cNvSpPr txBox="1">
              <a:spLocks noChangeArrowheads="1"/>
            </p:cNvSpPr>
            <p:nvPr/>
          </p:nvSpPr>
          <p:spPr bwMode="auto">
            <a:xfrm>
              <a:off x="2857039" y="3463752"/>
              <a:ext cx="304872" cy="400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l-GR" altLang="en-US" sz="20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δ</a:t>
              </a:r>
              <a:endParaRPr lang="en-US" altLang="en-US" sz="20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cxnSp>
          <p:nvCxnSpPr>
            <p:cNvPr id="8225" name="Straight Connector 23"/>
            <p:cNvCxnSpPr>
              <a:cxnSpLocks noChangeShapeType="1"/>
            </p:cNvCxnSpPr>
            <p:nvPr/>
          </p:nvCxnSpPr>
          <p:spPr bwMode="auto">
            <a:xfrm flipH="1">
              <a:off x="3015965" y="3780008"/>
              <a:ext cx="1620" cy="460449"/>
            </a:xfrm>
            <a:prstGeom prst="line">
              <a:avLst/>
            </a:prstGeom>
            <a:noFill/>
            <a:ln w="19050" algn="ctr">
              <a:solidFill>
                <a:srgbClr val="00B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8199" name="Group 8194"/>
          <p:cNvGrpSpPr>
            <a:grpSpLocks/>
          </p:cNvGrpSpPr>
          <p:nvPr/>
        </p:nvGrpSpPr>
        <p:grpSpPr bwMode="auto">
          <a:xfrm>
            <a:off x="1557338" y="2789238"/>
            <a:ext cx="1863725" cy="2855912"/>
            <a:chOff x="5297729" y="2875248"/>
            <a:chExt cx="1864966" cy="2855788"/>
          </a:xfrm>
        </p:grpSpPr>
        <p:sp>
          <p:nvSpPr>
            <p:cNvPr id="8202" name="Rectangle 42"/>
            <p:cNvSpPr>
              <a:spLocks noChangeArrowheads="1"/>
            </p:cNvSpPr>
            <p:nvPr/>
          </p:nvSpPr>
          <p:spPr bwMode="auto">
            <a:xfrm>
              <a:off x="5596327" y="4919430"/>
              <a:ext cx="301625" cy="228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>
                  <a:solidFill>
                    <a:srgbClr val="00B050"/>
                  </a:solidFill>
                </a:rPr>
                <a:t>R</a:t>
              </a:r>
            </a:p>
          </p:txBody>
        </p:sp>
        <p:sp>
          <p:nvSpPr>
            <p:cNvPr id="8203" name="Rectangle 43"/>
            <p:cNvSpPr>
              <a:spLocks noChangeArrowheads="1"/>
            </p:cNvSpPr>
            <p:nvPr/>
          </p:nvSpPr>
          <p:spPr bwMode="auto">
            <a:xfrm>
              <a:off x="6450096" y="4257186"/>
              <a:ext cx="273050" cy="22542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>
                  <a:solidFill>
                    <a:srgbClr val="00B050"/>
                  </a:solidFill>
                </a:rPr>
                <a:t>S</a:t>
              </a:r>
            </a:p>
          </p:txBody>
        </p:sp>
        <p:sp>
          <p:nvSpPr>
            <p:cNvPr id="8204" name="TextBox 179"/>
            <p:cNvSpPr txBox="1">
              <a:spLocks noChangeArrowheads="1"/>
            </p:cNvSpPr>
            <p:nvPr/>
          </p:nvSpPr>
          <p:spPr bwMode="auto">
            <a:xfrm>
              <a:off x="5996890" y="2875248"/>
              <a:ext cx="304800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l-GR" altLang="en-US" sz="20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δ</a:t>
              </a:r>
              <a:endParaRPr lang="en-US" altLang="en-US" sz="20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cxnSp>
          <p:nvCxnSpPr>
            <p:cNvPr id="8205" name="Straight Connector 47"/>
            <p:cNvCxnSpPr>
              <a:cxnSpLocks noChangeShapeType="1"/>
            </p:cNvCxnSpPr>
            <p:nvPr/>
          </p:nvCxnSpPr>
          <p:spPr bwMode="auto">
            <a:xfrm flipH="1">
              <a:off x="5743277" y="4460531"/>
              <a:ext cx="3862" cy="419684"/>
            </a:xfrm>
            <a:prstGeom prst="line">
              <a:avLst/>
            </a:prstGeom>
            <a:noFill/>
            <a:ln w="19050" algn="ctr">
              <a:solidFill>
                <a:srgbClr val="00B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8206" name="AutoShape 4"/>
            <p:cNvSpPr>
              <a:spLocks noChangeArrowheads="1"/>
            </p:cNvSpPr>
            <p:nvPr/>
          </p:nvSpPr>
          <p:spPr bwMode="auto">
            <a:xfrm rot="-5400000">
              <a:off x="6083900" y="3655468"/>
              <a:ext cx="142875" cy="193675"/>
            </a:xfrm>
            <a:prstGeom prst="flowChartCollate">
              <a:avLst/>
            </a:prstGeom>
            <a:solidFill>
              <a:schemeClr val="bg1"/>
            </a:solidFill>
            <a:ln w="19050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cxnSp>
          <p:nvCxnSpPr>
            <p:cNvPr id="8207" name="Straight Connector 20"/>
            <p:cNvCxnSpPr>
              <a:cxnSpLocks noChangeShapeType="1"/>
            </p:cNvCxnSpPr>
            <p:nvPr/>
          </p:nvCxnSpPr>
          <p:spPr bwMode="auto">
            <a:xfrm>
              <a:off x="6299597" y="3832103"/>
              <a:ext cx="263850" cy="417602"/>
            </a:xfrm>
            <a:prstGeom prst="line">
              <a:avLst/>
            </a:prstGeom>
            <a:noFill/>
            <a:ln w="19050" algn="ctr">
              <a:solidFill>
                <a:srgbClr val="1A9655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8208" name="Straight Connector 21"/>
            <p:cNvCxnSpPr>
              <a:cxnSpLocks noChangeShapeType="1"/>
            </p:cNvCxnSpPr>
            <p:nvPr/>
          </p:nvCxnSpPr>
          <p:spPr bwMode="auto">
            <a:xfrm flipH="1">
              <a:off x="5810895" y="3848434"/>
              <a:ext cx="206543" cy="387048"/>
            </a:xfrm>
            <a:prstGeom prst="line">
              <a:avLst/>
            </a:prstGeom>
            <a:noFill/>
            <a:ln w="19050" algn="ctr">
              <a:solidFill>
                <a:srgbClr val="1A9655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8209" name="TextBox 179"/>
            <p:cNvSpPr txBox="1">
              <a:spLocks noChangeArrowheads="1"/>
            </p:cNvSpPr>
            <p:nvPr/>
          </p:nvSpPr>
          <p:spPr bwMode="auto">
            <a:xfrm>
              <a:off x="5588078" y="4127541"/>
              <a:ext cx="663964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l-GR" altLang="en-US" sz="20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σ</a:t>
              </a:r>
              <a:r>
                <a:rPr lang="en-US" altLang="en-US" sz="2000" baseline="-250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a=10</a:t>
              </a:r>
              <a:endParaRPr lang="en-US" altLang="en-US" sz="2000" b="1" baseline="-250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cxnSp>
          <p:nvCxnSpPr>
            <p:cNvPr id="8210" name="Straight Connector 23"/>
            <p:cNvCxnSpPr>
              <a:cxnSpLocks noChangeShapeType="1"/>
            </p:cNvCxnSpPr>
            <p:nvPr/>
          </p:nvCxnSpPr>
          <p:spPr bwMode="auto">
            <a:xfrm flipH="1">
              <a:off x="6149290" y="3206290"/>
              <a:ext cx="6047" cy="399373"/>
            </a:xfrm>
            <a:prstGeom prst="line">
              <a:avLst/>
            </a:prstGeom>
            <a:noFill/>
            <a:ln w="19050" algn="ctr">
              <a:solidFill>
                <a:srgbClr val="00B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8211" name="TextBox 67"/>
            <p:cNvSpPr txBox="1">
              <a:spLocks noChangeArrowheads="1"/>
            </p:cNvSpPr>
            <p:nvPr/>
          </p:nvSpPr>
          <p:spPr bwMode="auto">
            <a:xfrm>
              <a:off x="5297729" y="5084705"/>
              <a:ext cx="984565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200"/>
                <a:t>T(R)=5000 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200"/>
                <a:t>V(R,a)=50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200"/>
                <a:t>V(R,b)=60</a:t>
              </a:r>
            </a:p>
          </p:txBody>
        </p:sp>
        <p:sp>
          <p:nvSpPr>
            <p:cNvPr id="8212" name="TextBox 68"/>
            <p:cNvSpPr txBox="1">
              <a:spLocks noChangeArrowheads="1"/>
            </p:cNvSpPr>
            <p:nvPr/>
          </p:nvSpPr>
          <p:spPr bwMode="auto">
            <a:xfrm>
              <a:off x="6190698" y="4414980"/>
              <a:ext cx="971997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200"/>
                <a:t>T(S)=2000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200"/>
                <a:t>V(S,b)=200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200"/>
                <a:t>V(S,c)=100</a:t>
              </a:r>
            </a:p>
          </p:txBody>
        </p:sp>
      </p:grpSp>
      <p:sp>
        <p:nvSpPr>
          <p:cNvPr id="8200" name="TextBox 71"/>
          <p:cNvSpPr txBox="1">
            <a:spLocks noChangeArrowheads="1"/>
          </p:cNvSpPr>
          <p:nvPr/>
        </p:nvSpPr>
        <p:spPr bwMode="auto">
          <a:xfrm>
            <a:off x="992188" y="3902075"/>
            <a:ext cx="8890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200"/>
              <a:t>T(*)=100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/>
              <a:t>V(*,a)=1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/>
              <a:t>V(*,b)=60</a:t>
            </a:r>
          </a:p>
        </p:txBody>
      </p:sp>
      <p:sp>
        <p:nvSpPr>
          <p:cNvPr id="8201" name="TextBox 8196"/>
          <p:cNvSpPr txBox="1">
            <a:spLocks noChangeArrowheads="1"/>
          </p:cNvSpPr>
          <p:nvPr/>
        </p:nvSpPr>
        <p:spPr bwMode="auto">
          <a:xfrm>
            <a:off x="512763" y="3689350"/>
            <a:ext cx="1606550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000">
                <a:solidFill>
                  <a:srgbClr val="FFC00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T(</a:t>
            </a:r>
            <a:r>
              <a:rPr lang="el-GR" altLang="en-US" sz="1000">
                <a:solidFill>
                  <a:srgbClr val="FFC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altLang="en-US" sz="1000" baseline="-25000">
                <a:solidFill>
                  <a:srgbClr val="FFC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A=c</a:t>
            </a:r>
            <a:r>
              <a:rPr lang="en-US" altLang="en-US" sz="1000">
                <a:solidFill>
                  <a:srgbClr val="FFC00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(R)) = T(R)/V(R,A)</a:t>
            </a:r>
          </a:p>
        </p:txBody>
      </p:sp>
    </p:spTree>
    <p:extLst>
      <p:ext uri="{BB962C8B-B14F-4D97-AF65-F5344CB8AC3E}">
        <p14:creationId xmlns:p14="http://schemas.microsoft.com/office/powerpoint/2010/main" val="31395426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/>
          </p:nvPr>
        </p:nvSpPr>
        <p:spPr>
          <a:xfrm>
            <a:off x="685800" y="238125"/>
            <a:ext cx="7772400" cy="520700"/>
          </a:xfrm>
        </p:spPr>
        <p:txBody>
          <a:bodyPr/>
          <a:lstStyle/>
          <a:p>
            <a:r>
              <a:rPr lang="en-US" altLang="en-US" sz="3200" b="1"/>
              <a:t>Improving logic plan via relation size</a:t>
            </a:r>
            <a:endParaRPr lang="en-US" altLang="en-US" sz="3200"/>
          </a:p>
        </p:txBody>
      </p:sp>
      <p:sp>
        <p:nvSpPr>
          <p:cNvPr id="9219" name="Content Placeholder 2"/>
          <p:cNvSpPr>
            <a:spLocks noGrp="1"/>
          </p:cNvSpPr>
          <p:nvPr>
            <p:ph idx="1"/>
          </p:nvPr>
        </p:nvSpPr>
        <p:spPr>
          <a:xfrm>
            <a:off x="517525" y="1109663"/>
            <a:ext cx="8259763" cy="5313362"/>
          </a:xfrm>
          <a:ln w="12700">
            <a:solidFill>
              <a:schemeClr val="accent1"/>
            </a:solidFill>
            <a:miter lim="800000"/>
            <a:headEnd/>
            <a:tailEnd/>
          </a:ln>
        </p:spPr>
        <p:txBody>
          <a:bodyPr/>
          <a:lstStyle/>
          <a:p>
            <a:pPr marL="0" indent="0">
              <a:buFontTx/>
              <a:buNone/>
            </a:pPr>
            <a:r>
              <a:rPr lang="en-US" altLang="en-US" sz="2000"/>
              <a:t>R(a,b):	T(R) = 5000,	V(R,a) = 50,	V(R,b) = 60, </a:t>
            </a:r>
          </a:p>
          <a:p>
            <a:pPr marL="0" indent="0">
              <a:buFontTx/>
              <a:buNone/>
            </a:pPr>
            <a:r>
              <a:rPr lang="en-US" altLang="en-US" sz="2000"/>
              <a:t>S(b,c):	T(S) = 2000,			V(S,b) = 200,	V(S,c) = 100</a:t>
            </a:r>
          </a:p>
          <a:p>
            <a:pPr marL="0" indent="0">
              <a:buFontTx/>
              <a:buNone/>
            </a:pPr>
            <a:endParaRPr lang="en-US" altLang="en-US" sz="2000"/>
          </a:p>
          <a:p>
            <a:pPr marL="0" indent="0">
              <a:buFontTx/>
              <a:buNone/>
            </a:pPr>
            <a:r>
              <a:rPr lang="en-US" altLang="en-US" sz="2000"/>
              <a:t>  </a:t>
            </a:r>
          </a:p>
          <a:p>
            <a:pPr marL="0" indent="0">
              <a:buFontTx/>
              <a:buNone/>
            </a:pPr>
            <a:endParaRPr lang="en-US" altLang="en-US" sz="2000"/>
          </a:p>
        </p:txBody>
      </p:sp>
      <p:sp>
        <p:nvSpPr>
          <p:cNvPr id="9220" name="Left-Right Arrow 51"/>
          <p:cNvSpPr>
            <a:spLocks noChangeArrowheads="1"/>
          </p:cNvSpPr>
          <p:nvPr/>
        </p:nvSpPr>
        <p:spPr bwMode="auto">
          <a:xfrm>
            <a:off x="4035425" y="3948113"/>
            <a:ext cx="1087438" cy="344487"/>
          </a:xfrm>
          <a:prstGeom prst="leftRightArrow">
            <a:avLst>
              <a:gd name="adj1" fmla="val 50000"/>
              <a:gd name="adj2" fmla="val 49952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cxnSp>
        <p:nvCxnSpPr>
          <p:cNvPr id="9221" name="Straight Connector 42"/>
          <p:cNvCxnSpPr>
            <a:cxnSpLocks noChangeShapeType="1"/>
          </p:cNvCxnSpPr>
          <p:nvPr/>
        </p:nvCxnSpPr>
        <p:spPr bwMode="auto">
          <a:xfrm flipV="1">
            <a:off x="625475" y="1881188"/>
            <a:ext cx="8043863" cy="33337"/>
          </a:xfrm>
          <a:prstGeom prst="line">
            <a:avLst/>
          </a:prstGeom>
          <a:noFill/>
          <a:ln w="28575" algn="ctr">
            <a:solidFill>
              <a:srgbClr val="FFC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9222" name="Group 8195"/>
          <p:cNvGrpSpPr>
            <a:grpSpLocks/>
          </p:cNvGrpSpPr>
          <p:nvPr/>
        </p:nvGrpSpPr>
        <p:grpSpPr bwMode="auto">
          <a:xfrm>
            <a:off x="6124575" y="2898775"/>
            <a:ext cx="1897063" cy="2771775"/>
            <a:chOff x="1666550" y="3007304"/>
            <a:chExt cx="1896463" cy="2771769"/>
          </a:xfrm>
        </p:grpSpPr>
        <p:sp>
          <p:nvSpPr>
            <p:cNvPr id="9240" name="Rectangle 14"/>
            <p:cNvSpPr>
              <a:spLocks noChangeArrowheads="1"/>
            </p:cNvSpPr>
            <p:nvPr/>
          </p:nvSpPr>
          <p:spPr bwMode="auto">
            <a:xfrm>
              <a:off x="2016248" y="4914589"/>
              <a:ext cx="302642" cy="2287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>
                  <a:solidFill>
                    <a:srgbClr val="00B050"/>
                  </a:solidFill>
                </a:rPr>
                <a:t>R</a:t>
              </a:r>
            </a:p>
          </p:txBody>
        </p:sp>
        <p:sp>
          <p:nvSpPr>
            <p:cNvPr id="9241" name="Rectangle 15"/>
            <p:cNvSpPr>
              <a:spLocks noChangeArrowheads="1"/>
            </p:cNvSpPr>
            <p:nvPr/>
          </p:nvSpPr>
          <p:spPr bwMode="auto">
            <a:xfrm>
              <a:off x="2880584" y="4293498"/>
              <a:ext cx="273191" cy="22579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>
                  <a:solidFill>
                    <a:srgbClr val="00B050"/>
                  </a:solidFill>
                </a:rPr>
                <a:t>S</a:t>
              </a:r>
            </a:p>
          </p:txBody>
        </p:sp>
        <p:sp>
          <p:nvSpPr>
            <p:cNvPr id="9242" name="TextBox 179"/>
            <p:cNvSpPr txBox="1">
              <a:spLocks noChangeArrowheads="1"/>
            </p:cNvSpPr>
            <p:nvPr/>
          </p:nvSpPr>
          <p:spPr bwMode="auto">
            <a:xfrm>
              <a:off x="2012782" y="3440572"/>
              <a:ext cx="304872" cy="400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l-GR" altLang="en-US" sz="20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δ</a:t>
              </a:r>
              <a:endParaRPr lang="en-US" altLang="en-US" sz="20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cxnSp>
          <p:nvCxnSpPr>
            <p:cNvPr id="9243" name="Straight Connector 20"/>
            <p:cNvCxnSpPr>
              <a:cxnSpLocks noChangeShapeType="1"/>
            </p:cNvCxnSpPr>
            <p:nvPr/>
          </p:nvCxnSpPr>
          <p:spPr bwMode="auto">
            <a:xfrm>
              <a:off x="2722260" y="3223890"/>
              <a:ext cx="287215" cy="315102"/>
            </a:xfrm>
            <a:prstGeom prst="line">
              <a:avLst/>
            </a:prstGeom>
            <a:noFill/>
            <a:ln w="19050" algn="ctr">
              <a:solidFill>
                <a:srgbClr val="1A9655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9244" name="Straight Connector 21"/>
            <p:cNvCxnSpPr>
              <a:cxnSpLocks noChangeShapeType="1"/>
            </p:cNvCxnSpPr>
            <p:nvPr/>
          </p:nvCxnSpPr>
          <p:spPr bwMode="auto">
            <a:xfrm flipH="1">
              <a:off x="2184974" y="3205967"/>
              <a:ext cx="295180" cy="292462"/>
            </a:xfrm>
            <a:prstGeom prst="line">
              <a:avLst/>
            </a:prstGeom>
            <a:noFill/>
            <a:ln w="19050" algn="ctr">
              <a:solidFill>
                <a:srgbClr val="1A9655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9245" name="Straight Connector 23"/>
            <p:cNvCxnSpPr>
              <a:cxnSpLocks noChangeShapeType="1"/>
            </p:cNvCxnSpPr>
            <p:nvPr/>
          </p:nvCxnSpPr>
          <p:spPr bwMode="auto">
            <a:xfrm>
              <a:off x="2153877" y="4451436"/>
              <a:ext cx="1123" cy="426751"/>
            </a:xfrm>
            <a:prstGeom prst="line">
              <a:avLst/>
            </a:prstGeom>
            <a:noFill/>
            <a:ln w="19050" algn="ctr">
              <a:solidFill>
                <a:srgbClr val="00B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9246" name="AutoShape 4"/>
            <p:cNvSpPr>
              <a:spLocks noChangeArrowheads="1"/>
            </p:cNvSpPr>
            <p:nvPr/>
          </p:nvSpPr>
          <p:spPr bwMode="auto">
            <a:xfrm rot="-5400000">
              <a:off x="2523753" y="2980957"/>
              <a:ext cx="142331" cy="195026"/>
            </a:xfrm>
            <a:prstGeom prst="flowChartCollate">
              <a:avLst/>
            </a:prstGeom>
            <a:solidFill>
              <a:schemeClr val="bg1"/>
            </a:solidFill>
            <a:ln w="19050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9247" name="TextBox 22"/>
            <p:cNvSpPr txBox="1">
              <a:spLocks noChangeArrowheads="1"/>
            </p:cNvSpPr>
            <p:nvPr/>
          </p:nvSpPr>
          <p:spPr bwMode="auto">
            <a:xfrm>
              <a:off x="1666550" y="5132742"/>
              <a:ext cx="984565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200"/>
                <a:t>T(R)=5000 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200"/>
                <a:t>V(R,a)=50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200"/>
                <a:t>V(R,b)=60</a:t>
              </a:r>
            </a:p>
          </p:txBody>
        </p:sp>
        <p:sp>
          <p:nvSpPr>
            <p:cNvPr id="9248" name="TextBox 24"/>
            <p:cNvSpPr txBox="1">
              <a:spLocks noChangeArrowheads="1"/>
            </p:cNvSpPr>
            <p:nvPr/>
          </p:nvSpPr>
          <p:spPr bwMode="auto">
            <a:xfrm>
              <a:off x="2591016" y="4508664"/>
              <a:ext cx="971997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200"/>
                <a:t>T(S)=2000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200"/>
                <a:t>V(S,b)=200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200"/>
                <a:t>V(S,c)=100</a:t>
              </a:r>
            </a:p>
          </p:txBody>
        </p:sp>
        <p:cxnSp>
          <p:nvCxnSpPr>
            <p:cNvPr id="9249" name="Straight Connector 23"/>
            <p:cNvCxnSpPr>
              <a:cxnSpLocks noChangeShapeType="1"/>
            </p:cNvCxnSpPr>
            <p:nvPr/>
          </p:nvCxnSpPr>
          <p:spPr bwMode="auto">
            <a:xfrm flipH="1">
              <a:off x="2163616" y="3766319"/>
              <a:ext cx="1620" cy="460449"/>
            </a:xfrm>
            <a:prstGeom prst="line">
              <a:avLst/>
            </a:prstGeom>
            <a:noFill/>
            <a:ln w="19050" algn="ctr">
              <a:solidFill>
                <a:srgbClr val="00B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9250" name="TextBox 179"/>
            <p:cNvSpPr txBox="1">
              <a:spLocks noChangeArrowheads="1"/>
            </p:cNvSpPr>
            <p:nvPr/>
          </p:nvSpPr>
          <p:spPr bwMode="auto">
            <a:xfrm>
              <a:off x="1999634" y="4111237"/>
              <a:ext cx="663964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l-GR" altLang="en-US" sz="20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σ</a:t>
              </a:r>
              <a:r>
                <a:rPr lang="en-US" altLang="en-US" sz="2000" baseline="-250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a=10</a:t>
              </a:r>
              <a:endParaRPr lang="en-US" altLang="en-US" sz="2000" b="1" baseline="-250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9251" name="TextBox 179"/>
            <p:cNvSpPr txBox="1">
              <a:spLocks noChangeArrowheads="1"/>
            </p:cNvSpPr>
            <p:nvPr/>
          </p:nvSpPr>
          <p:spPr bwMode="auto">
            <a:xfrm>
              <a:off x="2857039" y="3463752"/>
              <a:ext cx="304872" cy="400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l-GR" altLang="en-US" sz="20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δ</a:t>
              </a:r>
              <a:endParaRPr lang="en-US" altLang="en-US" sz="20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cxnSp>
          <p:nvCxnSpPr>
            <p:cNvPr id="9252" name="Straight Connector 23"/>
            <p:cNvCxnSpPr>
              <a:cxnSpLocks noChangeShapeType="1"/>
            </p:cNvCxnSpPr>
            <p:nvPr/>
          </p:nvCxnSpPr>
          <p:spPr bwMode="auto">
            <a:xfrm flipH="1">
              <a:off x="3015965" y="3780008"/>
              <a:ext cx="1620" cy="460449"/>
            </a:xfrm>
            <a:prstGeom prst="line">
              <a:avLst/>
            </a:prstGeom>
            <a:noFill/>
            <a:ln w="19050" algn="ctr">
              <a:solidFill>
                <a:srgbClr val="00B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9223" name="Group 8194"/>
          <p:cNvGrpSpPr>
            <a:grpSpLocks/>
          </p:cNvGrpSpPr>
          <p:nvPr/>
        </p:nvGrpSpPr>
        <p:grpSpPr bwMode="auto">
          <a:xfrm>
            <a:off x="1557338" y="2789238"/>
            <a:ext cx="1863725" cy="2855912"/>
            <a:chOff x="5297729" y="2875248"/>
            <a:chExt cx="1864966" cy="2855788"/>
          </a:xfrm>
        </p:grpSpPr>
        <p:sp>
          <p:nvSpPr>
            <p:cNvPr id="9229" name="Rectangle 42"/>
            <p:cNvSpPr>
              <a:spLocks noChangeArrowheads="1"/>
            </p:cNvSpPr>
            <p:nvPr/>
          </p:nvSpPr>
          <p:spPr bwMode="auto">
            <a:xfrm>
              <a:off x="5596327" y="4919430"/>
              <a:ext cx="301625" cy="228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>
                  <a:solidFill>
                    <a:srgbClr val="00B050"/>
                  </a:solidFill>
                </a:rPr>
                <a:t>R</a:t>
              </a:r>
            </a:p>
          </p:txBody>
        </p:sp>
        <p:sp>
          <p:nvSpPr>
            <p:cNvPr id="9230" name="Rectangle 43"/>
            <p:cNvSpPr>
              <a:spLocks noChangeArrowheads="1"/>
            </p:cNvSpPr>
            <p:nvPr/>
          </p:nvSpPr>
          <p:spPr bwMode="auto">
            <a:xfrm>
              <a:off x="6450096" y="4257186"/>
              <a:ext cx="273050" cy="22542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>
                  <a:solidFill>
                    <a:srgbClr val="00B050"/>
                  </a:solidFill>
                </a:rPr>
                <a:t>S</a:t>
              </a:r>
            </a:p>
          </p:txBody>
        </p:sp>
        <p:sp>
          <p:nvSpPr>
            <p:cNvPr id="9231" name="TextBox 179"/>
            <p:cNvSpPr txBox="1">
              <a:spLocks noChangeArrowheads="1"/>
            </p:cNvSpPr>
            <p:nvPr/>
          </p:nvSpPr>
          <p:spPr bwMode="auto">
            <a:xfrm>
              <a:off x="5996890" y="2875248"/>
              <a:ext cx="304800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l-GR" altLang="en-US" sz="20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δ</a:t>
              </a:r>
              <a:endParaRPr lang="en-US" altLang="en-US" sz="20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cxnSp>
          <p:nvCxnSpPr>
            <p:cNvPr id="9232" name="Straight Connector 47"/>
            <p:cNvCxnSpPr>
              <a:cxnSpLocks noChangeShapeType="1"/>
            </p:cNvCxnSpPr>
            <p:nvPr/>
          </p:nvCxnSpPr>
          <p:spPr bwMode="auto">
            <a:xfrm flipH="1">
              <a:off x="5743277" y="4460531"/>
              <a:ext cx="3862" cy="419684"/>
            </a:xfrm>
            <a:prstGeom prst="line">
              <a:avLst/>
            </a:prstGeom>
            <a:noFill/>
            <a:ln w="19050" algn="ctr">
              <a:solidFill>
                <a:srgbClr val="00B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9233" name="AutoShape 4"/>
            <p:cNvSpPr>
              <a:spLocks noChangeArrowheads="1"/>
            </p:cNvSpPr>
            <p:nvPr/>
          </p:nvSpPr>
          <p:spPr bwMode="auto">
            <a:xfrm rot="-5400000">
              <a:off x="6083900" y="3655468"/>
              <a:ext cx="142875" cy="193675"/>
            </a:xfrm>
            <a:prstGeom prst="flowChartCollate">
              <a:avLst/>
            </a:prstGeom>
            <a:solidFill>
              <a:schemeClr val="bg1"/>
            </a:solidFill>
            <a:ln w="19050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cxnSp>
          <p:nvCxnSpPr>
            <p:cNvPr id="9234" name="Straight Connector 20"/>
            <p:cNvCxnSpPr>
              <a:cxnSpLocks noChangeShapeType="1"/>
            </p:cNvCxnSpPr>
            <p:nvPr/>
          </p:nvCxnSpPr>
          <p:spPr bwMode="auto">
            <a:xfrm>
              <a:off x="6299597" y="3832103"/>
              <a:ext cx="263850" cy="417602"/>
            </a:xfrm>
            <a:prstGeom prst="line">
              <a:avLst/>
            </a:prstGeom>
            <a:noFill/>
            <a:ln w="19050" algn="ctr">
              <a:solidFill>
                <a:srgbClr val="1A9655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9235" name="Straight Connector 21"/>
            <p:cNvCxnSpPr>
              <a:cxnSpLocks noChangeShapeType="1"/>
            </p:cNvCxnSpPr>
            <p:nvPr/>
          </p:nvCxnSpPr>
          <p:spPr bwMode="auto">
            <a:xfrm flipH="1">
              <a:off x="5810895" y="3848434"/>
              <a:ext cx="206543" cy="387048"/>
            </a:xfrm>
            <a:prstGeom prst="line">
              <a:avLst/>
            </a:prstGeom>
            <a:noFill/>
            <a:ln w="19050" algn="ctr">
              <a:solidFill>
                <a:srgbClr val="1A9655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9236" name="TextBox 179"/>
            <p:cNvSpPr txBox="1">
              <a:spLocks noChangeArrowheads="1"/>
            </p:cNvSpPr>
            <p:nvPr/>
          </p:nvSpPr>
          <p:spPr bwMode="auto">
            <a:xfrm>
              <a:off x="5588078" y="4127541"/>
              <a:ext cx="663964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l-GR" altLang="en-US" sz="20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σ</a:t>
              </a:r>
              <a:r>
                <a:rPr lang="en-US" altLang="en-US" sz="2000" baseline="-250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a=10</a:t>
              </a:r>
              <a:endParaRPr lang="en-US" altLang="en-US" sz="2000" b="1" baseline="-250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cxnSp>
          <p:nvCxnSpPr>
            <p:cNvPr id="9237" name="Straight Connector 23"/>
            <p:cNvCxnSpPr>
              <a:cxnSpLocks noChangeShapeType="1"/>
            </p:cNvCxnSpPr>
            <p:nvPr/>
          </p:nvCxnSpPr>
          <p:spPr bwMode="auto">
            <a:xfrm flipH="1">
              <a:off x="6149290" y="3206290"/>
              <a:ext cx="6047" cy="399373"/>
            </a:xfrm>
            <a:prstGeom prst="line">
              <a:avLst/>
            </a:prstGeom>
            <a:noFill/>
            <a:ln w="19050" algn="ctr">
              <a:solidFill>
                <a:srgbClr val="00B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9238" name="TextBox 67"/>
            <p:cNvSpPr txBox="1">
              <a:spLocks noChangeArrowheads="1"/>
            </p:cNvSpPr>
            <p:nvPr/>
          </p:nvSpPr>
          <p:spPr bwMode="auto">
            <a:xfrm>
              <a:off x="5297729" y="5084705"/>
              <a:ext cx="984565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200"/>
                <a:t>T(R)=5000 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200"/>
                <a:t>V(R,a)=50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200"/>
                <a:t>V(R,b)=60</a:t>
              </a:r>
            </a:p>
          </p:txBody>
        </p:sp>
        <p:sp>
          <p:nvSpPr>
            <p:cNvPr id="9239" name="TextBox 68"/>
            <p:cNvSpPr txBox="1">
              <a:spLocks noChangeArrowheads="1"/>
            </p:cNvSpPr>
            <p:nvPr/>
          </p:nvSpPr>
          <p:spPr bwMode="auto">
            <a:xfrm>
              <a:off x="6190698" y="4414980"/>
              <a:ext cx="971997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200"/>
                <a:t>T(S)=2000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200"/>
                <a:t>V(S,b)=200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200"/>
                <a:t>V(S,c)=100</a:t>
              </a:r>
            </a:p>
          </p:txBody>
        </p:sp>
      </p:grpSp>
      <p:sp>
        <p:nvSpPr>
          <p:cNvPr id="9224" name="TextBox 71"/>
          <p:cNvSpPr txBox="1">
            <a:spLocks noChangeArrowheads="1"/>
          </p:cNvSpPr>
          <p:nvPr/>
        </p:nvSpPr>
        <p:spPr bwMode="auto">
          <a:xfrm>
            <a:off x="992188" y="3902075"/>
            <a:ext cx="8890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200"/>
              <a:t>T(*)=100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/>
              <a:t>V(*,a)=1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/>
              <a:t>V(*,b)=60</a:t>
            </a:r>
          </a:p>
        </p:txBody>
      </p:sp>
      <p:sp>
        <p:nvSpPr>
          <p:cNvPr id="9225" name="TextBox 72"/>
          <p:cNvSpPr txBox="1">
            <a:spLocks noChangeArrowheads="1"/>
          </p:cNvSpPr>
          <p:nvPr/>
        </p:nvSpPr>
        <p:spPr bwMode="auto">
          <a:xfrm>
            <a:off x="2647950" y="3367088"/>
            <a:ext cx="96996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200"/>
              <a:t>T(*)=1000 </a:t>
            </a:r>
          </a:p>
        </p:txBody>
      </p:sp>
      <p:sp>
        <p:nvSpPr>
          <p:cNvPr id="9226" name="TextBox 8196"/>
          <p:cNvSpPr txBox="1">
            <a:spLocks noChangeArrowheads="1"/>
          </p:cNvSpPr>
          <p:nvPr/>
        </p:nvSpPr>
        <p:spPr bwMode="auto">
          <a:xfrm>
            <a:off x="512763" y="3689350"/>
            <a:ext cx="1606550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000">
                <a:solidFill>
                  <a:srgbClr val="FFC00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T(</a:t>
            </a:r>
            <a:r>
              <a:rPr lang="el-GR" altLang="en-US" sz="1000">
                <a:solidFill>
                  <a:srgbClr val="FFC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altLang="en-US" sz="1000" baseline="-25000">
                <a:solidFill>
                  <a:srgbClr val="FFC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A=c</a:t>
            </a:r>
            <a:r>
              <a:rPr lang="en-US" altLang="en-US" sz="1000">
                <a:solidFill>
                  <a:srgbClr val="FFC00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(R)) = T(R)/V(R,A)</a:t>
            </a:r>
          </a:p>
        </p:txBody>
      </p:sp>
      <p:sp>
        <p:nvSpPr>
          <p:cNvPr id="9227" name="TextBox 74"/>
          <p:cNvSpPr txBox="1">
            <a:spLocks noChangeArrowheads="1"/>
          </p:cNvSpPr>
          <p:nvPr/>
        </p:nvSpPr>
        <p:spPr bwMode="auto">
          <a:xfrm>
            <a:off x="2547938" y="3135313"/>
            <a:ext cx="2530475" cy="24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000">
                <a:solidFill>
                  <a:srgbClr val="FFC00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T(R    S) = T(R)T(S)/max{V(R,A),V(S,A)}</a:t>
            </a:r>
          </a:p>
        </p:txBody>
      </p:sp>
      <p:sp>
        <p:nvSpPr>
          <p:cNvPr id="9228" name="AutoShape 4"/>
          <p:cNvSpPr>
            <a:spLocks noChangeArrowheads="1"/>
          </p:cNvSpPr>
          <p:nvPr/>
        </p:nvSpPr>
        <p:spPr bwMode="auto">
          <a:xfrm rot="-5400000">
            <a:off x="2856707" y="3207543"/>
            <a:ext cx="107950" cy="112713"/>
          </a:xfrm>
          <a:prstGeom prst="flowChartCollate">
            <a:avLst/>
          </a:prstGeom>
          <a:solidFill>
            <a:schemeClr val="bg1"/>
          </a:solidFill>
          <a:ln w="6350">
            <a:solidFill>
              <a:srgbClr val="FFC00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360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29767775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/>
          <p:cNvSpPr>
            <a:spLocks noGrp="1"/>
          </p:cNvSpPr>
          <p:nvPr>
            <p:ph type="title"/>
          </p:nvPr>
        </p:nvSpPr>
        <p:spPr>
          <a:xfrm>
            <a:off x="685800" y="238125"/>
            <a:ext cx="7772400" cy="520700"/>
          </a:xfrm>
        </p:spPr>
        <p:txBody>
          <a:bodyPr/>
          <a:lstStyle/>
          <a:p>
            <a:r>
              <a:rPr lang="en-US" altLang="en-US" sz="3200" b="1"/>
              <a:t>Improving logic plan via relation size</a:t>
            </a:r>
            <a:endParaRPr lang="en-US" altLang="en-US" sz="3200"/>
          </a:p>
        </p:txBody>
      </p:sp>
      <p:sp>
        <p:nvSpPr>
          <p:cNvPr id="10243" name="Content Placeholder 2"/>
          <p:cNvSpPr>
            <a:spLocks noGrp="1"/>
          </p:cNvSpPr>
          <p:nvPr>
            <p:ph idx="1"/>
          </p:nvPr>
        </p:nvSpPr>
        <p:spPr>
          <a:xfrm>
            <a:off x="517525" y="1109663"/>
            <a:ext cx="8259763" cy="5313362"/>
          </a:xfrm>
          <a:ln w="12700">
            <a:solidFill>
              <a:schemeClr val="accent1"/>
            </a:solidFill>
            <a:miter lim="800000"/>
            <a:headEnd/>
            <a:tailEnd/>
          </a:ln>
        </p:spPr>
        <p:txBody>
          <a:bodyPr/>
          <a:lstStyle/>
          <a:p>
            <a:pPr marL="0" indent="0">
              <a:buFontTx/>
              <a:buNone/>
            </a:pPr>
            <a:r>
              <a:rPr lang="en-US" altLang="en-US" sz="2000"/>
              <a:t>R(a,b):	T(R) = 5000,	V(R,a) = 50,	V(R,b) = 60, </a:t>
            </a:r>
          </a:p>
          <a:p>
            <a:pPr marL="0" indent="0">
              <a:buFontTx/>
              <a:buNone/>
            </a:pPr>
            <a:r>
              <a:rPr lang="en-US" altLang="en-US" sz="2000"/>
              <a:t>S(b,c):	T(S) = 2000,			V(S,b) = 200,	V(S,c) = 100</a:t>
            </a:r>
          </a:p>
          <a:p>
            <a:pPr marL="0" indent="0">
              <a:buFontTx/>
              <a:buNone/>
            </a:pPr>
            <a:endParaRPr lang="en-US" altLang="en-US" sz="2000"/>
          </a:p>
          <a:p>
            <a:pPr marL="0" indent="0">
              <a:buFontTx/>
              <a:buNone/>
            </a:pPr>
            <a:r>
              <a:rPr lang="en-US" altLang="en-US" sz="2000"/>
              <a:t>  </a:t>
            </a:r>
          </a:p>
          <a:p>
            <a:pPr marL="0" indent="0">
              <a:buFontTx/>
              <a:buNone/>
            </a:pPr>
            <a:endParaRPr lang="en-US" altLang="en-US" sz="2000"/>
          </a:p>
        </p:txBody>
      </p:sp>
      <p:sp>
        <p:nvSpPr>
          <p:cNvPr id="10244" name="Left-Right Arrow 51"/>
          <p:cNvSpPr>
            <a:spLocks noChangeArrowheads="1"/>
          </p:cNvSpPr>
          <p:nvPr/>
        </p:nvSpPr>
        <p:spPr bwMode="auto">
          <a:xfrm>
            <a:off x="4035425" y="3948113"/>
            <a:ext cx="1087438" cy="344487"/>
          </a:xfrm>
          <a:prstGeom prst="leftRightArrow">
            <a:avLst>
              <a:gd name="adj1" fmla="val 50000"/>
              <a:gd name="adj2" fmla="val 49952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cxnSp>
        <p:nvCxnSpPr>
          <p:cNvPr id="10245" name="Straight Connector 42"/>
          <p:cNvCxnSpPr>
            <a:cxnSpLocks noChangeShapeType="1"/>
          </p:cNvCxnSpPr>
          <p:nvPr/>
        </p:nvCxnSpPr>
        <p:spPr bwMode="auto">
          <a:xfrm flipV="1">
            <a:off x="625475" y="1881188"/>
            <a:ext cx="8043863" cy="33337"/>
          </a:xfrm>
          <a:prstGeom prst="line">
            <a:avLst/>
          </a:prstGeom>
          <a:noFill/>
          <a:ln w="28575" algn="ctr">
            <a:solidFill>
              <a:srgbClr val="FFC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10246" name="Group 8195"/>
          <p:cNvGrpSpPr>
            <a:grpSpLocks/>
          </p:cNvGrpSpPr>
          <p:nvPr/>
        </p:nvGrpSpPr>
        <p:grpSpPr bwMode="auto">
          <a:xfrm>
            <a:off x="6124575" y="2898775"/>
            <a:ext cx="1897063" cy="2771775"/>
            <a:chOff x="1666550" y="3007304"/>
            <a:chExt cx="1896463" cy="2771769"/>
          </a:xfrm>
        </p:grpSpPr>
        <p:sp>
          <p:nvSpPr>
            <p:cNvPr id="10265" name="Rectangle 14"/>
            <p:cNvSpPr>
              <a:spLocks noChangeArrowheads="1"/>
            </p:cNvSpPr>
            <p:nvPr/>
          </p:nvSpPr>
          <p:spPr bwMode="auto">
            <a:xfrm>
              <a:off x="2016248" y="4914589"/>
              <a:ext cx="302642" cy="2287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>
                  <a:solidFill>
                    <a:srgbClr val="00B050"/>
                  </a:solidFill>
                </a:rPr>
                <a:t>R</a:t>
              </a:r>
            </a:p>
          </p:txBody>
        </p:sp>
        <p:sp>
          <p:nvSpPr>
            <p:cNvPr id="10266" name="Rectangle 15"/>
            <p:cNvSpPr>
              <a:spLocks noChangeArrowheads="1"/>
            </p:cNvSpPr>
            <p:nvPr/>
          </p:nvSpPr>
          <p:spPr bwMode="auto">
            <a:xfrm>
              <a:off x="2880584" y="4293498"/>
              <a:ext cx="273191" cy="22579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>
                  <a:solidFill>
                    <a:srgbClr val="00B050"/>
                  </a:solidFill>
                </a:rPr>
                <a:t>S</a:t>
              </a:r>
            </a:p>
          </p:txBody>
        </p:sp>
        <p:sp>
          <p:nvSpPr>
            <p:cNvPr id="10267" name="TextBox 179"/>
            <p:cNvSpPr txBox="1">
              <a:spLocks noChangeArrowheads="1"/>
            </p:cNvSpPr>
            <p:nvPr/>
          </p:nvSpPr>
          <p:spPr bwMode="auto">
            <a:xfrm>
              <a:off x="2012782" y="3440572"/>
              <a:ext cx="304872" cy="400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l-GR" altLang="en-US" sz="20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δ</a:t>
              </a:r>
              <a:endParaRPr lang="en-US" altLang="en-US" sz="20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cxnSp>
          <p:nvCxnSpPr>
            <p:cNvPr id="10268" name="Straight Connector 20"/>
            <p:cNvCxnSpPr>
              <a:cxnSpLocks noChangeShapeType="1"/>
            </p:cNvCxnSpPr>
            <p:nvPr/>
          </p:nvCxnSpPr>
          <p:spPr bwMode="auto">
            <a:xfrm>
              <a:off x="2722260" y="3223890"/>
              <a:ext cx="287215" cy="315102"/>
            </a:xfrm>
            <a:prstGeom prst="line">
              <a:avLst/>
            </a:prstGeom>
            <a:noFill/>
            <a:ln w="19050" algn="ctr">
              <a:solidFill>
                <a:srgbClr val="1A9655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0269" name="Straight Connector 21"/>
            <p:cNvCxnSpPr>
              <a:cxnSpLocks noChangeShapeType="1"/>
            </p:cNvCxnSpPr>
            <p:nvPr/>
          </p:nvCxnSpPr>
          <p:spPr bwMode="auto">
            <a:xfrm flipH="1">
              <a:off x="2184974" y="3205967"/>
              <a:ext cx="295180" cy="292462"/>
            </a:xfrm>
            <a:prstGeom prst="line">
              <a:avLst/>
            </a:prstGeom>
            <a:noFill/>
            <a:ln w="19050" algn="ctr">
              <a:solidFill>
                <a:srgbClr val="1A9655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0270" name="Straight Connector 23"/>
            <p:cNvCxnSpPr>
              <a:cxnSpLocks noChangeShapeType="1"/>
            </p:cNvCxnSpPr>
            <p:nvPr/>
          </p:nvCxnSpPr>
          <p:spPr bwMode="auto">
            <a:xfrm>
              <a:off x="2153877" y="4451436"/>
              <a:ext cx="1123" cy="426751"/>
            </a:xfrm>
            <a:prstGeom prst="line">
              <a:avLst/>
            </a:prstGeom>
            <a:noFill/>
            <a:ln w="19050" algn="ctr">
              <a:solidFill>
                <a:srgbClr val="00B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0271" name="AutoShape 4"/>
            <p:cNvSpPr>
              <a:spLocks noChangeArrowheads="1"/>
            </p:cNvSpPr>
            <p:nvPr/>
          </p:nvSpPr>
          <p:spPr bwMode="auto">
            <a:xfrm rot="-5400000">
              <a:off x="2523753" y="2980957"/>
              <a:ext cx="142331" cy="195026"/>
            </a:xfrm>
            <a:prstGeom prst="flowChartCollate">
              <a:avLst/>
            </a:prstGeom>
            <a:solidFill>
              <a:schemeClr val="bg1"/>
            </a:solidFill>
            <a:ln w="19050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10272" name="TextBox 22"/>
            <p:cNvSpPr txBox="1">
              <a:spLocks noChangeArrowheads="1"/>
            </p:cNvSpPr>
            <p:nvPr/>
          </p:nvSpPr>
          <p:spPr bwMode="auto">
            <a:xfrm>
              <a:off x="1666550" y="5132742"/>
              <a:ext cx="984565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200"/>
                <a:t>T(R)=5000 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200"/>
                <a:t>V(R,a)=50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200"/>
                <a:t>V(R,b)=60</a:t>
              </a:r>
            </a:p>
          </p:txBody>
        </p:sp>
        <p:sp>
          <p:nvSpPr>
            <p:cNvPr id="10273" name="TextBox 24"/>
            <p:cNvSpPr txBox="1">
              <a:spLocks noChangeArrowheads="1"/>
            </p:cNvSpPr>
            <p:nvPr/>
          </p:nvSpPr>
          <p:spPr bwMode="auto">
            <a:xfrm>
              <a:off x="2591016" y="4508664"/>
              <a:ext cx="971997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200"/>
                <a:t>T(S)=2000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200"/>
                <a:t>V(S,b)=200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200"/>
                <a:t>V(S,c)=100</a:t>
              </a:r>
            </a:p>
          </p:txBody>
        </p:sp>
        <p:cxnSp>
          <p:nvCxnSpPr>
            <p:cNvPr id="10274" name="Straight Connector 23"/>
            <p:cNvCxnSpPr>
              <a:cxnSpLocks noChangeShapeType="1"/>
            </p:cNvCxnSpPr>
            <p:nvPr/>
          </p:nvCxnSpPr>
          <p:spPr bwMode="auto">
            <a:xfrm flipH="1">
              <a:off x="2163616" y="3766319"/>
              <a:ext cx="1620" cy="460449"/>
            </a:xfrm>
            <a:prstGeom prst="line">
              <a:avLst/>
            </a:prstGeom>
            <a:noFill/>
            <a:ln w="19050" algn="ctr">
              <a:solidFill>
                <a:srgbClr val="00B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0275" name="TextBox 179"/>
            <p:cNvSpPr txBox="1">
              <a:spLocks noChangeArrowheads="1"/>
            </p:cNvSpPr>
            <p:nvPr/>
          </p:nvSpPr>
          <p:spPr bwMode="auto">
            <a:xfrm>
              <a:off x="1999634" y="4111237"/>
              <a:ext cx="663964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l-GR" altLang="en-US" sz="20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σ</a:t>
              </a:r>
              <a:r>
                <a:rPr lang="en-US" altLang="en-US" sz="2000" baseline="-250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a=10</a:t>
              </a:r>
              <a:endParaRPr lang="en-US" altLang="en-US" sz="2000" b="1" baseline="-250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10276" name="TextBox 179"/>
            <p:cNvSpPr txBox="1">
              <a:spLocks noChangeArrowheads="1"/>
            </p:cNvSpPr>
            <p:nvPr/>
          </p:nvSpPr>
          <p:spPr bwMode="auto">
            <a:xfrm>
              <a:off x="2857039" y="3463752"/>
              <a:ext cx="304872" cy="400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l-GR" altLang="en-US" sz="20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δ</a:t>
              </a:r>
              <a:endParaRPr lang="en-US" altLang="en-US" sz="20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cxnSp>
          <p:nvCxnSpPr>
            <p:cNvPr id="10277" name="Straight Connector 23"/>
            <p:cNvCxnSpPr>
              <a:cxnSpLocks noChangeShapeType="1"/>
            </p:cNvCxnSpPr>
            <p:nvPr/>
          </p:nvCxnSpPr>
          <p:spPr bwMode="auto">
            <a:xfrm flipH="1">
              <a:off x="3015965" y="3780008"/>
              <a:ext cx="1620" cy="460449"/>
            </a:xfrm>
            <a:prstGeom prst="line">
              <a:avLst/>
            </a:prstGeom>
            <a:noFill/>
            <a:ln w="19050" algn="ctr">
              <a:solidFill>
                <a:srgbClr val="00B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10247" name="Group 8194"/>
          <p:cNvGrpSpPr>
            <a:grpSpLocks/>
          </p:cNvGrpSpPr>
          <p:nvPr/>
        </p:nvGrpSpPr>
        <p:grpSpPr bwMode="auto">
          <a:xfrm>
            <a:off x="1557338" y="2789238"/>
            <a:ext cx="1863725" cy="2855912"/>
            <a:chOff x="5297729" y="2875248"/>
            <a:chExt cx="1864966" cy="2855788"/>
          </a:xfrm>
        </p:grpSpPr>
        <p:sp>
          <p:nvSpPr>
            <p:cNvPr id="10254" name="Rectangle 42"/>
            <p:cNvSpPr>
              <a:spLocks noChangeArrowheads="1"/>
            </p:cNvSpPr>
            <p:nvPr/>
          </p:nvSpPr>
          <p:spPr bwMode="auto">
            <a:xfrm>
              <a:off x="5596327" y="4919430"/>
              <a:ext cx="301625" cy="228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>
                  <a:solidFill>
                    <a:srgbClr val="00B050"/>
                  </a:solidFill>
                </a:rPr>
                <a:t>R</a:t>
              </a:r>
            </a:p>
          </p:txBody>
        </p:sp>
        <p:sp>
          <p:nvSpPr>
            <p:cNvPr id="10255" name="Rectangle 43"/>
            <p:cNvSpPr>
              <a:spLocks noChangeArrowheads="1"/>
            </p:cNvSpPr>
            <p:nvPr/>
          </p:nvSpPr>
          <p:spPr bwMode="auto">
            <a:xfrm>
              <a:off x="6450096" y="4257186"/>
              <a:ext cx="273050" cy="22542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>
                  <a:solidFill>
                    <a:srgbClr val="00B050"/>
                  </a:solidFill>
                </a:rPr>
                <a:t>S</a:t>
              </a:r>
            </a:p>
          </p:txBody>
        </p:sp>
        <p:sp>
          <p:nvSpPr>
            <p:cNvPr id="10256" name="TextBox 179"/>
            <p:cNvSpPr txBox="1">
              <a:spLocks noChangeArrowheads="1"/>
            </p:cNvSpPr>
            <p:nvPr/>
          </p:nvSpPr>
          <p:spPr bwMode="auto">
            <a:xfrm>
              <a:off x="5996890" y="2875248"/>
              <a:ext cx="304800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l-GR" altLang="en-US" sz="20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δ</a:t>
              </a:r>
              <a:endParaRPr lang="en-US" altLang="en-US" sz="20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cxnSp>
          <p:nvCxnSpPr>
            <p:cNvPr id="10257" name="Straight Connector 47"/>
            <p:cNvCxnSpPr>
              <a:cxnSpLocks noChangeShapeType="1"/>
            </p:cNvCxnSpPr>
            <p:nvPr/>
          </p:nvCxnSpPr>
          <p:spPr bwMode="auto">
            <a:xfrm flipH="1">
              <a:off x="5743277" y="4460531"/>
              <a:ext cx="3862" cy="419684"/>
            </a:xfrm>
            <a:prstGeom prst="line">
              <a:avLst/>
            </a:prstGeom>
            <a:noFill/>
            <a:ln w="19050" algn="ctr">
              <a:solidFill>
                <a:srgbClr val="00B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0258" name="AutoShape 4"/>
            <p:cNvSpPr>
              <a:spLocks noChangeArrowheads="1"/>
            </p:cNvSpPr>
            <p:nvPr/>
          </p:nvSpPr>
          <p:spPr bwMode="auto">
            <a:xfrm rot="-5400000">
              <a:off x="6083900" y="3655468"/>
              <a:ext cx="142875" cy="193675"/>
            </a:xfrm>
            <a:prstGeom prst="flowChartCollate">
              <a:avLst/>
            </a:prstGeom>
            <a:solidFill>
              <a:schemeClr val="bg1"/>
            </a:solidFill>
            <a:ln w="19050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cxnSp>
          <p:nvCxnSpPr>
            <p:cNvPr id="10259" name="Straight Connector 20"/>
            <p:cNvCxnSpPr>
              <a:cxnSpLocks noChangeShapeType="1"/>
            </p:cNvCxnSpPr>
            <p:nvPr/>
          </p:nvCxnSpPr>
          <p:spPr bwMode="auto">
            <a:xfrm>
              <a:off x="6299597" y="3832103"/>
              <a:ext cx="263850" cy="417602"/>
            </a:xfrm>
            <a:prstGeom prst="line">
              <a:avLst/>
            </a:prstGeom>
            <a:noFill/>
            <a:ln w="19050" algn="ctr">
              <a:solidFill>
                <a:srgbClr val="1A9655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0260" name="Straight Connector 21"/>
            <p:cNvCxnSpPr>
              <a:cxnSpLocks noChangeShapeType="1"/>
            </p:cNvCxnSpPr>
            <p:nvPr/>
          </p:nvCxnSpPr>
          <p:spPr bwMode="auto">
            <a:xfrm flipH="1">
              <a:off x="5810895" y="3848434"/>
              <a:ext cx="206543" cy="387048"/>
            </a:xfrm>
            <a:prstGeom prst="line">
              <a:avLst/>
            </a:prstGeom>
            <a:noFill/>
            <a:ln w="19050" algn="ctr">
              <a:solidFill>
                <a:srgbClr val="1A9655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0261" name="TextBox 179"/>
            <p:cNvSpPr txBox="1">
              <a:spLocks noChangeArrowheads="1"/>
            </p:cNvSpPr>
            <p:nvPr/>
          </p:nvSpPr>
          <p:spPr bwMode="auto">
            <a:xfrm>
              <a:off x="5588078" y="4127541"/>
              <a:ext cx="663964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l-GR" altLang="en-US" sz="20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σ</a:t>
              </a:r>
              <a:r>
                <a:rPr lang="en-US" altLang="en-US" sz="2000" baseline="-250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a=10</a:t>
              </a:r>
              <a:endParaRPr lang="en-US" altLang="en-US" sz="2000" b="1" baseline="-250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cxnSp>
          <p:nvCxnSpPr>
            <p:cNvPr id="10262" name="Straight Connector 23"/>
            <p:cNvCxnSpPr>
              <a:cxnSpLocks noChangeShapeType="1"/>
            </p:cNvCxnSpPr>
            <p:nvPr/>
          </p:nvCxnSpPr>
          <p:spPr bwMode="auto">
            <a:xfrm flipH="1">
              <a:off x="6149290" y="3206290"/>
              <a:ext cx="6047" cy="399373"/>
            </a:xfrm>
            <a:prstGeom prst="line">
              <a:avLst/>
            </a:prstGeom>
            <a:noFill/>
            <a:ln w="19050" algn="ctr">
              <a:solidFill>
                <a:srgbClr val="00B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0263" name="TextBox 67"/>
            <p:cNvSpPr txBox="1">
              <a:spLocks noChangeArrowheads="1"/>
            </p:cNvSpPr>
            <p:nvPr/>
          </p:nvSpPr>
          <p:spPr bwMode="auto">
            <a:xfrm>
              <a:off x="5297729" y="5084705"/>
              <a:ext cx="984565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200"/>
                <a:t>T(R)=5000 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200"/>
                <a:t>V(R,a)=50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200"/>
                <a:t>V(R,b)=60</a:t>
              </a:r>
            </a:p>
          </p:txBody>
        </p:sp>
        <p:sp>
          <p:nvSpPr>
            <p:cNvPr id="10264" name="TextBox 68"/>
            <p:cNvSpPr txBox="1">
              <a:spLocks noChangeArrowheads="1"/>
            </p:cNvSpPr>
            <p:nvPr/>
          </p:nvSpPr>
          <p:spPr bwMode="auto">
            <a:xfrm>
              <a:off x="6190698" y="4414980"/>
              <a:ext cx="971997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200"/>
                <a:t>T(S)=2000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200"/>
                <a:t>V(S,b)=200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200"/>
                <a:t>V(S,c)=100</a:t>
              </a:r>
            </a:p>
          </p:txBody>
        </p:sp>
      </p:grpSp>
      <p:sp>
        <p:nvSpPr>
          <p:cNvPr id="10248" name="TextBox 71"/>
          <p:cNvSpPr txBox="1">
            <a:spLocks noChangeArrowheads="1"/>
          </p:cNvSpPr>
          <p:nvPr/>
        </p:nvSpPr>
        <p:spPr bwMode="auto">
          <a:xfrm>
            <a:off x="992188" y="3902075"/>
            <a:ext cx="8890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200"/>
              <a:t>T(*)=100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/>
              <a:t>V(*,a)=1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/>
              <a:t>V(*,b)=60</a:t>
            </a:r>
          </a:p>
        </p:txBody>
      </p:sp>
      <p:sp>
        <p:nvSpPr>
          <p:cNvPr id="10249" name="TextBox 72"/>
          <p:cNvSpPr txBox="1">
            <a:spLocks noChangeArrowheads="1"/>
          </p:cNvSpPr>
          <p:nvPr/>
        </p:nvSpPr>
        <p:spPr bwMode="auto">
          <a:xfrm>
            <a:off x="2647950" y="3367088"/>
            <a:ext cx="96996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200"/>
              <a:t>T(*)=1000 </a:t>
            </a:r>
          </a:p>
        </p:txBody>
      </p:sp>
      <p:sp>
        <p:nvSpPr>
          <p:cNvPr id="10250" name="TextBox 8196"/>
          <p:cNvSpPr txBox="1">
            <a:spLocks noChangeArrowheads="1"/>
          </p:cNvSpPr>
          <p:nvPr/>
        </p:nvSpPr>
        <p:spPr bwMode="auto">
          <a:xfrm>
            <a:off x="512763" y="3689350"/>
            <a:ext cx="1606550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000">
                <a:solidFill>
                  <a:srgbClr val="FFC00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T(</a:t>
            </a:r>
            <a:r>
              <a:rPr lang="el-GR" altLang="en-US" sz="1000">
                <a:solidFill>
                  <a:srgbClr val="FFC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altLang="en-US" sz="1000" baseline="-25000">
                <a:solidFill>
                  <a:srgbClr val="FFC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A=c</a:t>
            </a:r>
            <a:r>
              <a:rPr lang="en-US" altLang="en-US" sz="1000">
                <a:solidFill>
                  <a:srgbClr val="FFC00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(R)) = T(R)/V(R,A)</a:t>
            </a:r>
          </a:p>
        </p:txBody>
      </p:sp>
      <p:sp>
        <p:nvSpPr>
          <p:cNvPr id="10251" name="TextBox 74"/>
          <p:cNvSpPr txBox="1">
            <a:spLocks noChangeArrowheads="1"/>
          </p:cNvSpPr>
          <p:nvPr/>
        </p:nvSpPr>
        <p:spPr bwMode="auto">
          <a:xfrm>
            <a:off x="2547938" y="3135313"/>
            <a:ext cx="2530475" cy="24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000">
                <a:solidFill>
                  <a:srgbClr val="FFC00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T(R    S) = T(R)T(S)/max{V(R,A),V(S,A)}</a:t>
            </a:r>
          </a:p>
        </p:txBody>
      </p:sp>
      <p:sp>
        <p:nvSpPr>
          <p:cNvPr id="10252" name="AutoShape 4"/>
          <p:cNvSpPr>
            <a:spLocks noChangeArrowheads="1"/>
          </p:cNvSpPr>
          <p:nvPr/>
        </p:nvSpPr>
        <p:spPr bwMode="auto">
          <a:xfrm rot="-5400000">
            <a:off x="2856707" y="3207543"/>
            <a:ext cx="107950" cy="112713"/>
          </a:xfrm>
          <a:prstGeom prst="flowChartCollate">
            <a:avLst/>
          </a:prstGeom>
          <a:solidFill>
            <a:schemeClr val="bg1"/>
          </a:solidFill>
          <a:ln w="6350">
            <a:solidFill>
              <a:srgbClr val="FFC00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3600"/>
              <a:t> </a:t>
            </a:r>
          </a:p>
        </p:txBody>
      </p:sp>
      <p:sp>
        <p:nvSpPr>
          <p:cNvPr id="10253" name="TextBox 76"/>
          <p:cNvSpPr txBox="1">
            <a:spLocks noChangeArrowheads="1"/>
          </p:cNvSpPr>
          <p:nvPr/>
        </p:nvSpPr>
        <p:spPr bwMode="auto">
          <a:xfrm>
            <a:off x="5597525" y="3905250"/>
            <a:ext cx="900113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200"/>
              <a:t>T=100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/>
              <a:t>V(R,a)=1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/>
              <a:t>V(R,b)=60</a:t>
            </a:r>
          </a:p>
        </p:txBody>
      </p:sp>
    </p:spTree>
    <p:extLst>
      <p:ext uri="{BB962C8B-B14F-4D97-AF65-F5344CB8AC3E}">
        <p14:creationId xmlns:p14="http://schemas.microsoft.com/office/powerpoint/2010/main" val="225838863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/>
          <p:cNvSpPr>
            <a:spLocks noGrp="1"/>
          </p:cNvSpPr>
          <p:nvPr>
            <p:ph type="title"/>
          </p:nvPr>
        </p:nvSpPr>
        <p:spPr>
          <a:xfrm>
            <a:off x="685800" y="238125"/>
            <a:ext cx="7772400" cy="520700"/>
          </a:xfrm>
        </p:spPr>
        <p:txBody>
          <a:bodyPr/>
          <a:lstStyle/>
          <a:p>
            <a:r>
              <a:rPr lang="en-US" altLang="en-US" sz="3200" b="1"/>
              <a:t>Improving logic plan via relation size</a:t>
            </a:r>
            <a:endParaRPr lang="en-US" altLang="en-US" sz="3200"/>
          </a:p>
        </p:txBody>
      </p:sp>
      <p:sp>
        <p:nvSpPr>
          <p:cNvPr id="11267" name="Content Placeholder 2"/>
          <p:cNvSpPr>
            <a:spLocks noGrp="1"/>
          </p:cNvSpPr>
          <p:nvPr>
            <p:ph idx="1"/>
          </p:nvPr>
        </p:nvSpPr>
        <p:spPr>
          <a:xfrm>
            <a:off x="517525" y="1109663"/>
            <a:ext cx="8259763" cy="5313362"/>
          </a:xfrm>
          <a:ln w="12700">
            <a:solidFill>
              <a:schemeClr val="accent1"/>
            </a:solidFill>
            <a:miter lim="800000"/>
            <a:headEnd/>
            <a:tailEnd/>
          </a:ln>
        </p:spPr>
        <p:txBody>
          <a:bodyPr/>
          <a:lstStyle/>
          <a:p>
            <a:pPr marL="0" indent="0">
              <a:buFontTx/>
              <a:buNone/>
            </a:pPr>
            <a:r>
              <a:rPr lang="en-US" altLang="en-US" sz="2000"/>
              <a:t>R(a,b):	T(R) = 5000,	V(R,a) = 50,	V(R,b) = 60, </a:t>
            </a:r>
          </a:p>
          <a:p>
            <a:pPr marL="0" indent="0">
              <a:buFontTx/>
              <a:buNone/>
            </a:pPr>
            <a:r>
              <a:rPr lang="en-US" altLang="en-US" sz="2000"/>
              <a:t>S(b,c):	T(S) = 2000,			V(S,b) = 200,	V(S,c) = 100</a:t>
            </a:r>
          </a:p>
          <a:p>
            <a:pPr marL="0" indent="0">
              <a:buFontTx/>
              <a:buNone/>
            </a:pPr>
            <a:endParaRPr lang="en-US" altLang="en-US" sz="2000"/>
          </a:p>
          <a:p>
            <a:pPr marL="0" indent="0">
              <a:buFontTx/>
              <a:buNone/>
            </a:pPr>
            <a:r>
              <a:rPr lang="en-US" altLang="en-US" sz="2000"/>
              <a:t>  </a:t>
            </a:r>
          </a:p>
          <a:p>
            <a:pPr marL="0" indent="0">
              <a:buFontTx/>
              <a:buNone/>
            </a:pPr>
            <a:endParaRPr lang="en-US" altLang="en-US" sz="2000"/>
          </a:p>
        </p:txBody>
      </p:sp>
      <p:sp>
        <p:nvSpPr>
          <p:cNvPr id="11268" name="Left-Right Arrow 51"/>
          <p:cNvSpPr>
            <a:spLocks noChangeArrowheads="1"/>
          </p:cNvSpPr>
          <p:nvPr/>
        </p:nvSpPr>
        <p:spPr bwMode="auto">
          <a:xfrm>
            <a:off x="4035425" y="3948113"/>
            <a:ext cx="1087438" cy="344487"/>
          </a:xfrm>
          <a:prstGeom prst="leftRightArrow">
            <a:avLst>
              <a:gd name="adj1" fmla="val 50000"/>
              <a:gd name="adj2" fmla="val 49952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cxnSp>
        <p:nvCxnSpPr>
          <p:cNvPr id="11269" name="Straight Connector 42"/>
          <p:cNvCxnSpPr>
            <a:cxnSpLocks noChangeShapeType="1"/>
          </p:cNvCxnSpPr>
          <p:nvPr/>
        </p:nvCxnSpPr>
        <p:spPr bwMode="auto">
          <a:xfrm flipV="1">
            <a:off x="625475" y="1881188"/>
            <a:ext cx="8043863" cy="33337"/>
          </a:xfrm>
          <a:prstGeom prst="line">
            <a:avLst/>
          </a:prstGeom>
          <a:noFill/>
          <a:ln w="28575" algn="ctr">
            <a:solidFill>
              <a:srgbClr val="FFC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11270" name="Group 8195"/>
          <p:cNvGrpSpPr>
            <a:grpSpLocks/>
          </p:cNvGrpSpPr>
          <p:nvPr/>
        </p:nvGrpSpPr>
        <p:grpSpPr bwMode="auto">
          <a:xfrm>
            <a:off x="6124575" y="2898775"/>
            <a:ext cx="1897063" cy="2771775"/>
            <a:chOff x="1666550" y="3007304"/>
            <a:chExt cx="1896463" cy="2771769"/>
          </a:xfrm>
        </p:grpSpPr>
        <p:sp>
          <p:nvSpPr>
            <p:cNvPr id="11294" name="Rectangle 14"/>
            <p:cNvSpPr>
              <a:spLocks noChangeArrowheads="1"/>
            </p:cNvSpPr>
            <p:nvPr/>
          </p:nvSpPr>
          <p:spPr bwMode="auto">
            <a:xfrm>
              <a:off x="2016248" y="4914589"/>
              <a:ext cx="302642" cy="2287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>
                  <a:solidFill>
                    <a:srgbClr val="00B050"/>
                  </a:solidFill>
                </a:rPr>
                <a:t>R</a:t>
              </a:r>
            </a:p>
          </p:txBody>
        </p:sp>
        <p:sp>
          <p:nvSpPr>
            <p:cNvPr id="11295" name="Rectangle 15"/>
            <p:cNvSpPr>
              <a:spLocks noChangeArrowheads="1"/>
            </p:cNvSpPr>
            <p:nvPr/>
          </p:nvSpPr>
          <p:spPr bwMode="auto">
            <a:xfrm>
              <a:off x="2880584" y="4293498"/>
              <a:ext cx="273191" cy="22579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>
                  <a:solidFill>
                    <a:srgbClr val="00B050"/>
                  </a:solidFill>
                </a:rPr>
                <a:t>S</a:t>
              </a:r>
            </a:p>
          </p:txBody>
        </p:sp>
        <p:sp>
          <p:nvSpPr>
            <p:cNvPr id="11296" name="TextBox 179"/>
            <p:cNvSpPr txBox="1">
              <a:spLocks noChangeArrowheads="1"/>
            </p:cNvSpPr>
            <p:nvPr/>
          </p:nvSpPr>
          <p:spPr bwMode="auto">
            <a:xfrm>
              <a:off x="2012782" y="3440572"/>
              <a:ext cx="304872" cy="400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l-GR" altLang="en-US" sz="20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δ</a:t>
              </a:r>
              <a:endParaRPr lang="en-US" altLang="en-US" sz="20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cxnSp>
          <p:nvCxnSpPr>
            <p:cNvPr id="11297" name="Straight Connector 20"/>
            <p:cNvCxnSpPr>
              <a:cxnSpLocks noChangeShapeType="1"/>
            </p:cNvCxnSpPr>
            <p:nvPr/>
          </p:nvCxnSpPr>
          <p:spPr bwMode="auto">
            <a:xfrm>
              <a:off x="2722260" y="3223890"/>
              <a:ext cx="287215" cy="315102"/>
            </a:xfrm>
            <a:prstGeom prst="line">
              <a:avLst/>
            </a:prstGeom>
            <a:noFill/>
            <a:ln w="19050" algn="ctr">
              <a:solidFill>
                <a:srgbClr val="1A9655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1298" name="Straight Connector 21"/>
            <p:cNvCxnSpPr>
              <a:cxnSpLocks noChangeShapeType="1"/>
            </p:cNvCxnSpPr>
            <p:nvPr/>
          </p:nvCxnSpPr>
          <p:spPr bwMode="auto">
            <a:xfrm flipH="1">
              <a:off x="2184974" y="3205967"/>
              <a:ext cx="295180" cy="292462"/>
            </a:xfrm>
            <a:prstGeom prst="line">
              <a:avLst/>
            </a:prstGeom>
            <a:noFill/>
            <a:ln w="19050" algn="ctr">
              <a:solidFill>
                <a:srgbClr val="1A9655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1299" name="Straight Connector 23"/>
            <p:cNvCxnSpPr>
              <a:cxnSpLocks noChangeShapeType="1"/>
            </p:cNvCxnSpPr>
            <p:nvPr/>
          </p:nvCxnSpPr>
          <p:spPr bwMode="auto">
            <a:xfrm>
              <a:off x="2153877" y="4451436"/>
              <a:ext cx="1123" cy="426751"/>
            </a:xfrm>
            <a:prstGeom prst="line">
              <a:avLst/>
            </a:prstGeom>
            <a:noFill/>
            <a:ln w="19050" algn="ctr">
              <a:solidFill>
                <a:srgbClr val="00B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1300" name="AutoShape 4"/>
            <p:cNvSpPr>
              <a:spLocks noChangeArrowheads="1"/>
            </p:cNvSpPr>
            <p:nvPr/>
          </p:nvSpPr>
          <p:spPr bwMode="auto">
            <a:xfrm rot="-5400000">
              <a:off x="2523753" y="2980957"/>
              <a:ext cx="142331" cy="195026"/>
            </a:xfrm>
            <a:prstGeom prst="flowChartCollate">
              <a:avLst/>
            </a:prstGeom>
            <a:solidFill>
              <a:schemeClr val="bg1"/>
            </a:solidFill>
            <a:ln w="19050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11301" name="TextBox 22"/>
            <p:cNvSpPr txBox="1">
              <a:spLocks noChangeArrowheads="1"/>
            </p:cNvSpPr>
            <p:nvPr/>
          </p:nvSpPr>
          <p:spPr bwMode="auto">
            <a:xfrm>
              <a:off x="1666550" y="5132742"/>
              <a:ext cx="984565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200"/>
                <a:t>T(R)=5000 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200"/>
                <a:t>V(R,a)=50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200"/>
                <a:t>V(R,b)=60</a:t>
              </a:r>
            </a:p>
          </p:txBody>
        </p:sp>
        <p:sp>
          <p:nvSpPr>
            <p:cNvPr id="11302" name="TextBox 24"/>
            <p:cNvSpPr txBox="1">
              <a:spLocks noChangeArrowheads="1"/>
            </p:cNvSpPr>
            <p:nvPr/>
          </p:nvSpPr>
          <p:spPr bwMode="auto">
            <a:xfrm>
              <a:off x="2591016" y="4508664"/>
              <a:ext cx="971997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200"/>
                <a:t>T(S)=2000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200"/>
                <a:t>V(S,b)=200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200"/>
                <a:t>V(S,c)=100</a:t>
              </a:r>
            </a:p>
          </p:txBody>
        </p:sp>
        <p:cxnSp>
          <p:nvCxnSpPr>
            <p:cNvPr id="11303" name="Straight Connector 23"/>
            <p:cNvCxnSpPr>
              <a:cxnSpLocks noChangeShapeType="1"/>
            </p:cNvCxnSpPr>
            <p:nvPr/>
          </p:nvCxnSpPr>
          <p:spPr bwMode="auto">
            <a:xfrm flipH="1">
              <a:off x="2163616" y="3766319"/>
              <a:ext cx="1620" cy="460449"/>
            </a:xfrm>
            <a:prstGeom prst="line">
              <a:avLst/>
            </a:prstGeom>
            <a:noFill/>
            <a:ln w="19050" algn="ctr">
              <a:solidFill>
                <a:srgbClr val="00B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1304" name="TextBox 179"/>
            <p:cNvSpPr txBox="1">
              <a:spLocks noChangeArrowheads="1"/>
            </p:cNvSpPr>
            <p:nvPr/>
          </p:nvSpPr>
          <p:spPr bwMode="auto">
            <a:xfrm>
              <a:off x="1999634" y="4111237"/>
              <a:ext cx="663964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l-GR" altLang="en-US" sz="20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σ</a:t>
              </a:r>
              <a:r>
                <a:rPr lang="en-US" altLang="en-US" sz="2000" baseline="-250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a=10</a:t>
              </a:r>
              <a:endParaRPr lang="en-US" altLang="en-US" sz="2000" b="1" baseline="-250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11305" name="TextBox 179"/>
            <p:cNvSpPr txBox="1">
              <a:spLocks noChangeArrowheads="1"/>
            </p:cNvSpPr>
            <p:nvPr/>
          </p:nvSpPr>
          <p:spPr bwMode="auto">
            <a:xfrm>
              <a:off x="2857039" y="3463752"/>
              <a:ext cx="304872" cy="400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l-GR" altLang="en-US" sz="20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δ</a:t>
              </a:r>
              <a:endParaRPr lang="en-US" altLang="en-US" sz="20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cxnSp>
          <p:nvCxnSpPr>
            <p:cNvPr id="11306" name="Straight Connector 23"/>
            <p:cNvCxnSpPr>
              <a:cxnSpLocks noChangeShapeType="1"/>
            </p:cNvCxnSpPr>
            <p:nvPr/>
          </p:nvCxnSpPr>
          <p:spPr bwMode="auto">
            <a:xfrm flipH="1">
              <a:off x="3015965" y="3780008"/>
              <a:ext cx="1620" cy="460449"/>
            </a:xfrm>
            <a:prstGeom prst="line">
              <a:avLst/>
            </a:prstGeom>
            <a:noFill/>
            <a:ln w="19050" algn="ctr">
              <a:solidFill>
                <a:srgbClr val="00B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11271" name="Group 8194"/>
          <p:cNvGrpSpPr>
            <a:grpSpLocks/>
          </p:cNvGrpSpPr>
          <p:nvPr/>
        </p:nvGrpSpPr>
        <p:grpSpPr bwMode="auto">
          <a:xfrm>
            <a:off x="1557338" y="2789238"/>
            <a:ext cx="1863725" cy="2855912"/>
            <a:chOff x="5297729" y="2875248"/>
            <a:chExt cx="1864966" cy="2855788"/>
          </a:xfrm>
        </p:grpSpPr>
        <p:sp>
          <p:nvSpPr>
            <p:cNvPr id="11283" name="Rectangle 42"/>
            <p:cNvSpPr>
              <a:spLocks noChangeArrowheads="1"/>
            </p:cNvSpPr>
            <p:nvPr/>
          </p:nvSpPr>
          <p:spPr bwMode="auto">
            <a:xfrm>
              <a:off x="5596327" y="4919430"/>
              <a:ext cx="301625" cy="228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>
                  <a:solidFill>
                    <a:srgbClr val="00B050"/>
                  </a:solidFill>
                </a:rPr>
                <a:t>R</a:t>
              </a:r>
            </a:p>
          </p:txBody>
        </p:sp>
        <p:sp>
          <p:nvSpPr>
            <p:cNvPr id="11284" name="Rectangle 43"/>
            <p:cNvSpPr>
              <a:spLocks noChangeArrowheads="1"/>
            </p:cNvSpPr>
            <p:nvPr/>
          </p:nvSpPr>
          <p:spPr bwMode="auto">
            <a:xfrm>
              <a:off x="6450096" y="4257186"/>
              <a:ext cx="273050" cy="22542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>
                  <a:solidFill>
                    <a:srgbClr val="00B050"/>
                  </a:solidFill>
                </a:rPr>
                <a:t>S</a:t>
              </a:r>
            </a:p>
          </p:txBody>
        </p:sp>
        <p:sp>
          <p:nvSpPr>
            <p:cNvPr id="11285" name="TextBox 179"/>
            <p:cNvSpPr txBox="1">
              <a:spLocks noChangeArrowheads="1"/>
            </p:cNvSpPr>
            <p:nvPr/>
          </p:nvSpPr>
          <p:spPr bwMode="auto">
            <a:xfrm>
              <a:off x="5996890" y="2875248"/>
              <a:ext cx="304800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l-GR" altLang="en-US" sz="20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δ</a:t>
              </a:r>
              <a:endParaRPr lang="en-US" altLang="en-US" sz="20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cxnSp>
          <p:nvCxnSpPr>
            <p:cNvPr id="11286" name="Straight Connector 47"/>
            <p:cNvCxnSpPr>
              <a:cxnSpLocks noChangeShapeType="1"/>
            </p:cNvCxnSpPr>
            <p:nvPr/>
          </p:nvCxnSpPr>
          <p:spPr bwMode="auto">
            <a:xfrm flipH="1">
              <a:off x="5743277" y="4460531"/>
              <a:ext cx="3862" cy="419684"/>
            </a:xfrm>
            <a:prstGeom prst="line">
              <a:avLst/>
            </a:prstGeom>
            <a:noFill/>
            <a:ln w="19050" algn="ctr">
              <a:solidFill>
                <a:srgbClr val="00B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1287" name="AutoShape 4"/>
            <p:cNvSpPr>
              <a:spLocks noChangeArrowheads="1"/>
            </p:cNvSpPr>
            <p:nvPr/>
          </p:nvSpPr>
          <p:spPr bwMode="auto">
            <a:xfrm rot="-5400000">
              <a:off x="6083900" y="3655468"/>
              <a:ext cx="142875" cy="193675"/>
            </a:xfrm>
            <a:prstGeom prst="flowChartCollate">
              <a:avLst/>
            </a:prstGeom>
            <a:solidFill>
              <a:schemeClr val="bg1"/>
            </a:solidFill>
            <a:ln w="19050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cxnSp>
          <p:nvCxnSpPr>
            <p:cNvPr id="11288" name="Straight Connector 20"/>
            <p:cNvCxnSpPr>
              <a:cxnSpLocks noChangeShapeType="1"/>
            </p:cNvCxnSpPr>
            <p:nvPr/>
          </p:nvCxnSpPr>
          <p:spPr bwMode="auto">
            <a:xfrm>
              <a:off x="6299597" y="3832103"/>
              <a:ext cx="263850" cy="417602"/>
            </a:xfrm>
            <a:prstGeom prst="line">
              <a:avLst/>
            </a:prstGeom>
            <a:noFill/>
            <a:ln w="19050" algn="ctr">
              <a:solidFill>
                <a:srgbClr val="1A9655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1289" name="Straight Connector 21"/>
            <p:cNvCxnSpPr>
              <a:cxnSpLocks noChangeShapeType="1"/>
            </p:cNvCxnSpPr>
            <p:nvPr/>
          </p:nvCxnSpPr>
          <p:spPr bwMode="auto">
            <a:xfrm flipH="1">
              <a:off x="5810895" y="3848434"/>
              <a:ext cx="206543" cy="387048"/>
            </a:xfrm>
            <a:prstGeom prst="line">
              <a:avLst/>
            </a:prstGeom>
            <a:noFill/>
            <a:ln w="19050" algn="ctr">
              <a:solidFill>
                <a:srgbClr val="1A9655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1290" name="TextBox 179"/>
            <p:cNvSpPr txBox="1">
              <a:spLocks noChangeArrowheads="1"/>
            </p:cNvSpPr>
            <p:nvPr/>
          </p:nvSpPr>
          <p:spPr bwMode="auto">
            <a:xfrm>
              <a:off x="5588078" y="4127541"/>
              <a:ext cx="663964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l-GR" altLang="en-US" sz="20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σ</a:t>
              </a:r>
              <a:r>
                <a:rPr lang="en-US" altLang="en-US" sz="2000" baseline="-250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a=10</a:t>
              </a:r>
              <a:endParaRPr lang="en-US" altLang="en-US" sz="2000" b="1" baseline="-250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cxnSp>
          <p:nvCxnSpPr>
            <p:cNvPr id="11291" name="Straight Connector 23"/>
            <p:cNvCxnSpPr>
              <a:cxnSpLocks noChangeShapeType="1"/>
            </p:cNvCxnSpPr>
            <p:nvPr/>
          </p:nvCxnSpPr>
          <p:spPr bwMode="auto">
            <a:xfrm flipH="1">
              <a:off x="6149290" y="3206290"/>
              <a:ext cx="6047" cy="399373"/>
            </a:xfrm>
            <a:prstGeom prst="line">
              <a:avLst/>
            </a:prstGeom>
            <a:noFill/>
            <a:ln w="19050" algn="ctr">
              <a:solidFill>
                <a:srgbClr val="00B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1292" name="TextBox 67"/>
            <p:cNvSpPr txBox="1">
              <a:spLocks noChangeArrowheads="1"/>
            </p:cNvSpPr>
            <p:nvPr/>
          </p:nvSpPr>
          <p:spPr bwMode="auto">
            <a:xfrm>
              <a:off x="5297729" y="5084705"/>
              <a:ext cx="984565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200"/>
                <a:t>T(R)=5000 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200"/>
                <a:t>V(R,a)=50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200"/>
                <a:t>V(R,b)=60</a:t>
              </a:r>
            </a:p>
          </p:txBody>
        </p:sp>
        <p:sp>
          <p:nvSpPr>
            <p:cNvPr id="11293" name="TextBox 68"/>
            <p:cNvSpPr txBox="1">
              <a:spLocks noChangeArrowheads="1"/>
            </p:cNvSpPr>
            <p:nvPr/>
          </p:nvSpPr>
          <p:spPr bwMode="auto">
            <a:xfrm>
              <a:off x="6190698" y="4414980"/>
              <a:ext cx="971997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200"/>
                <a:t>T(S)=2000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200"/>
                <a:t>V(S,b)=200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200"/>
                <a:t>V(S,c)=100</a:t>
              </a:r>
            </a:p>
          </p:txBody>
        </p:sp>
      </p:grpSp>
      <p:sp>
        <p:nvSpPr>
          <p:cNvPr id="11272" name="TextBox 71"/>
          <p:cNvSpPr txBox="1">
            <a:spLocks noChangeArrowheads="1"/>
          </p:cNvSpPr>
          <p:nvPr/>
        </p:nvSpPr>
        <p:spPr bwMode="auto">
          <a:xfrm>
            <a:off x="992188" y="3902075"/>
            <a:ext cx="8890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200"/>
              <a:t>T(*)=100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/>
              <a:t>V(*,a)=1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/>
              <a:t>V(*,b)=60</a:t>
            </a:r>
          </a:p>
        </p:txBody>
      </p:sp>
      <p:sp>
        <p:nvSpPr>
          <p:cNvPr id="11273" name="TextBox 72"/>
          <p:cNvSpPr txBox="1">
            <a:spLocks noChangeArrowheads="1"/>
          </p:cNvSpPr>
          <p:nvPr/>
        </p:nvSpPr>
        <p:spPr bwMode="auto">
          <a:xfrm>
            <a:off x="2647950" y="3367088"/>
            <a:ext cx="96996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200"/>
              <a:t>T(*)=1000 </a:t>
            </a:r>
          </a:p>
        </p:txBody>
      </p:sp>
      <p:sp>
        <p:nvSpPr>
          <p:cNvPr id="11274" name="TextBox 8196"/>
          <p:cNvSpPr txBox="1">
            <a:spLocks noChangeArrowheads="1"/>
          </p:cNvSpPr>
          <p:nvPr/>
        </p:nvSpPr>
        <p:spPr bwMode="auto">
          <a:xfrm>
            <a:off x="512763" y="3689350"/>
            <a:ext cx="1606550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000">
                <a:solidFill>
                  <a:srgbClr val="FFC00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T(</a:t>
            </a:r>
            <a:r>
              <a:rPr lang="el-GR" altLang="en-US" sz="1000">
                <a:solidFill>
                  <a:srgbClr val="FFC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altLang="en-US" sz="1000" baseline="-25000">
                <a:solidFill>
                  <a:srgbClr val="FFC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A=c</a:t>
            </a:r>
            <a:r>
              <a:rPr lang="en-US" altLang="en-US" sz="1000">
                <a:solidFill>
                  <a:srgbClr val="FFC00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(R)) = T(R)/V(R,A)</a:t>
            </a:r>
          </a:p>
        </p:txBody>
      </p:sp>
      <p:sp>
        <p:nvSpPr>
          <p:cNvPr id="11275" name="TextBox 74"/>
          <p:cNvSpPr txBox="1">
            <a:spLocks noChangeArrowheads="1"/>
          </p:cNvSpPr>
          <p:nvPr/>
        </p:nvSpPr>
        <p:spPr bwMode="auto">
          <a:xfrm>
            <a:off x="2547938" y="3135313"/>
            <a:ext cx="2530475" cy="24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000">
                <a:solidFill>
                  <a:srgbClr val="FFC00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T(R    S) = T(R)T(S)/max{V(R,A),V(S,A)}</a:t>
            </a:r>
          </a:p>
        </p:txBody>
      </p:sp>
      <p:sp>
        <p:nvSpPr>
          <p:cNvPr id="11276" name="AutoShape 4"/>
          <p:cNvSpPr>
            <a:spLocks noChangeArrowheads="1"/>
          </p:cNvSpPr>
          <p:nvPr/>
        </p:nvSpPr>
        <p:spPr bwMode="auto">
          <a:xfrm rot="-5400000">
            <a:off x="2856707" y="3207543"/>
            <a:ext cx="107950" cy="112713"/>
          </a:xfrm>
          <a:prstGeom prst="flowChartCollate">
            <a:avLst/>
          </a:prstGeom>
          <a:solidFill>
            <a:schemeClr val="bg1"/>
          </a:solidFill>
          <a:ln w="6350">
            <a:solidFill>
              <a:srgbClr val="FFC00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3600"/>
              <a:t> </a:t>
            </a:r>
          </a:p>
        </p:txBody>
      </p:sp>
      <p:sp>
        <p:nvSpPr>
          <p:cNvPr id="11277" name="TextBox 76"/>
          <p:cNvSpPr txBox="1">
            <a:spLocks noChangeArrowheads="1"/>
          </p:cNvSpPr>
          <p:nvPr/>
        </p:nvSpPr>
        <p:spPr bwMode="auto">
          <a:xfrm>
            <a:off x="5597525" y="3905250"/>
            <a:ext cx="900113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200"/>
              <a:t>T=100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/>
              <a:t>V(R,a)=1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/>
              <a:t>V(R,b)=60</a:t>
            </a:r>
          </a:p>
        </p:txBody>
      </p:sp>
      <p:sp>
        <p:nvSpPr>
          <p:cNvPr id="11278" name="TextBox 79"/>
          <p:cNvSpPr txBox="1">
            <a:spLocks noChangeArrowheads="1"/>
          </p:cNvSpPr>
          <p:nvPr/>
        </p:nvSpPr>
        <p:spPr bwMode="auto">
          <a:xfrm>
            <a:off x="5715000" y="3270250"/>
            <a:ext cx="80327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200"/>
              <a:t>T(*)=50 </a:t>
            </a:r>
          </a:p>
        </p:txBody>
      </p:sp>
      <p:sp>
        <p:nvSpPr>
          <p:cNvPr id="11279" name="TextBox 80"/>
          <p:cNvSpPr txBox="1">
            <a:spLocks noChangeArrowheads="1"/>
          </p:cNvSpPr>
          <p:nvPr/>
        </p:nvSpPr>
        <p:spPr bwMode="auto">
          <a:xfrm>
            <a:off x="7505700" y="3243263"/>
            <a:ext cx="92075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200"/>
              <a:t>T(*)=1000</a:t>
            </a:r>
          </a:p>
        </p:txBody>
      </p:sp>
      <p:sp>
        <p:nvSpPr>
          <p:cNvPr id="11280" name="TextBox 81"/>
          <p:cNvSpPr txBox="1">
            <a:spLocks noChangeArrowheads="1"/>
          </p:cNvSpPr>
          <p:nvPr/>
        </p:nvSpPr>
        <p:spPr bwMode="auto">
          <a:xfrm>
            <a:off x="5980113" y="2066925"/>
            <a:ext cx="2138362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000">
                <a:solidFill>
                  <a:srgbClr val="FFC00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T(</a:t>
            </a:r>
            <a:r>
              <a:rPr lang="el-GR" altLang="en-US" sz="1000">
                <a:solidFill>
                  <a:srgbClr val="FFC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δ</a:t>
            </a:r>
            <a:r>
              <a:rPr lang="en-US" altLang="en-US" sz="1000">
                <a:solidFill>
                  <a:srgbClr val="FFC00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(S)) = min{ T(S)/2, </a:t>
            </a:r>
            <a:r>
              <a:rPr lang="el-GR" altLang="en-US" sz="1100">
                <a:solidFill>
                  <a:srgbClr val="FFC00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Π</a:t>
            </a:r>
            <a:r>
              <a:rPr lang="en-US" altLang="en-US" sz="1000" baseline="-25000">
                <a:solidFill>
                  <a:srgbClr val="FFC00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en-US" sz="1000">
                <a:solidFill>
                  <a:srgbClr val="FFC00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V(R,A) }</a:t>
            </a:r>
          </a:p>
        </p:txBody>
      </p:sp>
      <p:cxnSp>
        <p:nvCxnSpPr>
          <p:cNvPr id="11281" name="Straight Arrow Connector 8198"/>
          <p:cNvCxnSpPr>
            <a:cxnSpLocks noChangeShapeType="1"/>
          </p:cNvCxnSpPr>
          <p:nvPr/>
        </p:nvCxnSpPr>
        <p:spPr bwMode="auto">
          <a:xfrm flipH="1">
            <a:off x="6048375" y="2328863"/>
            <a:ext cx="274638" cy="914400"/>
          </a:xfrm>
          <a:prstGeom prst="straightConnector1">
            <a:avLst/>
          </a:prstGeom>
          <a:noFill/>
          <a:ln w="9525" algn="ctr">
            <a:solidFill>
              <a:srgbClr val="FFC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1282" name="Straight Arrow Connector 8200"/>
          <p:cNvCxnSpPr>
            <a:cxnSpLocks noChangeShapeType="1"/>
          </p:cNvCxnSpPr>
          <p:nvPr/>
        </p:nvCxnSpPr>
        <p:spPr bwMode="auto">
          <a:xfrm>
            <a:off x="7686675" y="2328863"/>
            <a:ext cx="234950" cy="860425"/>
          </a:xfrm>
          <a:prstGeom prst="straightConnector1">
            <a:avLst/>
          </a:prstGeom>
          <a:noFill/>
          <a:ln w="9525" algn="ctr">
            <a:solidFill>
              <a:srgbClr val="FFC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321372786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/>
          <p:cNvSpPr>
            <a:spLocks noGrp="1"/>
          </p:cNvSpPr>
          <p:nvPr>
            <p:ph type="title"/>
          </p:nvPr>
        </p:nvSpPr>
        <p:spPr>
          <a:xfrm>
            <a:off x="685800" y="238125"/>
            <a:ext cx="7772400" cy="520700"/>
          </a:xfrm>
        </p:spPr>
        <p:txBody>
          <a:bodyPr/>
          <a:lstStyle/>
          <a:p>
            <a:r>
              <a:rPr lang="en-US" altLang="en-US" sz="3200" b="1"/>
              <a:t>Improving logic plan via relation size</a:t>
            </a:r>
            <a:endParaRPr lang="en-US" altLang="en-US" sz="3200"/>
          </a:p>
        </p:txBody>
      </p:sp>
      <p:sp>
        <p:nvSpPr>
          <p:cNvPr id="12291" name="Content Placeholder 2"/>
          <p:cNvSpPr>
            <a:spLocks noGrp="1"/>
          </p:cNvSpPr>
          <p:nvPr>
            <p:ph idx="1"/>
          </p:nvPr>
        </p:nvSpPr>
        <p:spPr>
          <a:xfrm>
            <a:off x="517525" y="1109663"/>
            <a:ext cx="8259763" cy="5313362"/>
          </a:xfrm>
          <a:ln w="12700">
            <a:solidFill>
              <a:schemeClr val="accent1"/>
            </a:solidFill>
            <a:miter lim="800000"/>
            <a:headEnd/>
            <a:tailEnd/>
          </a:ln>
        </p:spPr>
        <p:txBody>
          <a:bodyPr/>
          <a:lstStyle/>
          <a:p>
            <a:pPr marL="0" indent="0">
              <a:buFontTx/>
              <a:buNone/>
            </a:pPr>
            <a:r>
              <a:rPr lang="en-US" altLang="en-US" sz="2000"/>
              <a:t>R(a,b):	T(R) = 5000,	V(R,a) = 50,	V(R,b) = 60, </a:t>
            </a:r>
          </a:p>
          <a:p>
            <a:pPr marL="0" indent="0">
              <a:buFontTx/>
              <a:buNone/>
            </a:pPr>
            <a:r>
              <a:rPr lang="en-US" altLang="en-US" sz="2000"/>
              <a:t>S(b,c):	T(S) = 2000,			V(S,b) = 200,	V(S,c) = 100</a:t>
            </a:r>
          </a:p>
          <a:p>
            <a:pPr marL="0" indent="0">
              <a:buFontTx/>
              <a:buNone/>
            </a:pPr>
            <a:endParaRPr lang="en-US" altLang="en-US" sz="2000"/>
          </a:p>
          <a:p>
            <a:pPr marL="0" indent="0">
              <a:buFontTx/>
              <a:buNone/>
            </a:pPr>
            <a:r>
              <a:rPr lang="en-US" altLang="en-US" sz="2000"/>
              <a:t>  </a:t>
            </a:r>
          </a:p>
          <a:p>
            <a:pPr marL="0" indent="0">
              <a:buFontTx/>
              <a:buNone/>
            </a:pPr>
            <a:endParaRPr lang="en-US" altLang="en-US" sz="2000"/>
          </a:p>
        </p:txBody>
      </p:sp>
      <p:sp>
        <p:nvSpPr>
          <p:cNvPr id="12292" name="Left-Right Arrow 51"/>
          <p:cNvSpPr>
            <a:spLocks noChangeArrowheads="1"/>
          </p:cNvSpPr>
          <p:nvPr/>
        </p:nvSpPr>
        <p:spPr bwMode="auto">
          <a:xfrm>
            <a:off x="4035425" y="3948113"/>
            <a:ext cx="1087438" cy="344487"/>
          </a:xfrm>
          <a:prstGeom prst="leftRightArrow">
            <a:avLst>
              <a:gd name="adj1" fmla="val 50000"/>
              <a:gd name="adj2" fmla="val 49952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cxnSp>
        <p:nvCxnSpPr>
          <p:cNvPr id="12293" name="Straight Connector 42"/>
          <p:cNvCxnSpPr>
            <a:cxnSpLocks noChangeShapeType="1"/>
          </p:cNvCxnSpPr>
          <p:nvPr/>
        </p:nvCxnSpPr>
        <p:spPr bwMode="auto">
          <a:xfrm flipV="1">
            <a:off x="625475" y="1881188"/>
            <a:ext cx="8043863" cy="33337"/>
          </a:xfrm>
          <a:prstGeom prst="line">
            <a:avLst/>
          </a:prstGeom>
          <a:noFill/>
          <a:ln w="28575" algn="ctr">
            <a:solidFill>
              <a:srgbClr val="FFC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12294" name="Group 8195"/>
          <p:cNvGrpSpPr>
            <a:grpSpLocks/>
          </p:cNvGrpSpPr>
          <p:nvPr/>
        </p:nvGrpSpPr>
        <p:grpSpPr bwMode="auto">
          <a:xfrm>
            <a:off x="6124575" y="2898775"/>
            <a:ext cx="1897063" cy="2771775"/>
            <a:chOff x="1666550" y="3007304"/>
            <a:chExt cx="1896463" cy="2771769"/>
          </a:xfrm>
        </p:grpSpPr>
        <p:sp>
          <p:nvSpPr>
            <p:cNvPr id="12325" name="Rectangle 14"/>
            <p:cNvSpPr>
              <a:spLocks noChangeArrowheads="1"/>
            </p:cNvSpPr>
            <p:nvPr/>
          </p:nvSpPr>
          <p:spPr bwMode="auto">
            <a:xfrm>
              <a:off x="2016248" y="4914589"/>
              <a:ext cx="302642" cy="2287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>
                  <a:solidFill>
                    <a:srgbClr val="00B050"/>
                  </a:solidFill>
                </a:rPr>
                <a:t>R</a:t>
              </a:r>
            </a:p>
          </p:txBody>
        </p:sp>
        <p:sp>
          <p:nvSpPr>
            <p:cNvPr id="12326" name="Rectangle 15"/>
            <p:cNvSpPr>
              <a:spLocks noChangeArrowheads="1"/>
            </p:cNvSpPr>
            <p:nvPr/>
          </p:nvSpPr>
          <p:spPr bwMode="auto">
            <a:xfrm>
              <a:off x="2880584" y="4293498"/>
              <a:ext cx="273191" cy="22579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>
                  <a:solidFill>
                    <a:srgbClr val="00B050"/>
                  </a:solidFill>
                </a:rPr>
                <a:t>S</a:t>
              </a:r>
            </a:p>
          </p:txBody>
        </p:sp>
        <p:sp>
          <p:nvSpPr>
            <p:cNvPr id="12327" name="TextBox 179"/>
            <p:cNvSpPr txBox="1">
              <a:spLocks noChangeArrowheads="1"/>
            </p:cNvSpPr>
            <p:nvPr/>
          </p:nvSpPr>
          <p:spPr bwMode="auto">
            <a:xfrm>
              <a:off x="2012782" y="3440572"/>
              <a:ext cx="304872" cy="400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l-GR" altLang="en-US" sz="20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δ</a:t>
              </a:r>
              <a:endParaRPr lang="en-US" altLang="en-US" sz="20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cxnSp>
          <p:nvCxnSpPr>
            <p:cNvPr id="12328" name="Straight Connector 20"/>
            <p:cNvCxnSpPr>
              <a:cxnSpLocks noChangeShapeType="1"/>
            </p:cNvCxnSpPr>
            <p:nvPr/>
          </p:nvCxnSpPr>
          <p:spPr bwMode="auto">
            <a:xfrm>
              <a:off x="2722260" y="3223890"/>
              <a:ext cx="287215" cy="315102"/>
            </a:xfrm>
            <a:prstGeom prst="line">
              <a:avLst/>
            </a:prstGeom>
            <a:noFill/>
            <a:ln w="19050" algn="ctr">
              <a:solidFill>
                <a:srgbClr val="1A9655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2329" name="Straight Connector 21"/>
            <p:cNvCxnSpPr>
              <a:cxnSpLocks noChangeShapeType="1"/>
            </p:cNvCxnSpPr>
            <p:nvPr/>
          </p:nvCxnSpPr>
          <p:spPr bwMode="auto">
            <a:xfrm flipH="1">
              <a:off x="2184974" y="3205967"/>
              <a:ext cx="295180" cy="292462"/>
            </a:xfrm>
            <a:prstGeom prst="line">
              <a:avLst/>
            </a:prstGeom>
            <a:noFill/>
            <a:ln w="19050" algn="ctr">
              <a:solidFill>
                <a:srgbClr val="1A9655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2330" name="Straight Connector 23"/>
            <p:cNvCxnSpPr>
              <a:cxnSpLocks noChangeShapeType="1"/>
            </p:cNvCxnSpPr>
            <p:nvPr/>
          </p:nvCxnSpPr>
          <p:spPr bwMode="auto">
            <a:xfrm>
              <a:off x="2153877" y="4451436"/>
              <a:ext cx="1123" cy="426751"/>
            </a:xfrm>
            <a:prstGeom prst="line">
              <a:avLst/>
            </a:prstGeom>
            <a:noFill/>
            <a:ln w="19050" algn="ctr">
              <a:solidFill>
                <a:srgbClr val="00B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2331" name="AutoShape 4"/>
            <p:cNvSpPr>
              <a:spLocks noChangeArrowheads="1"/>
            </p:cNvSpPr>
            <p:nvPr/>
          </p:nvSpPr>
          <p:spPr bwMode="auto">
            <a:xfrm rot="-5400000">
              <a:off x="2523753" y="2980957"/>
              <a:ext cx="142331" cy="195026"/>
            </a:xfrm>
            <a:prstGeom prst="flowChartCollate">
              <a:avLst/>
            </a:prstGeom>
            <a:solidFill>
              <a:schemeClr val="bg1"/>
            </a:solidFill>
            <a:ln w="19050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12332" name="TextBox 22"/>
            <p:cNvSpPr txBox="1">
              <a:spLocks noChangeArrowheads="1"/>
            </p:cNvSpPr>
            <p:nvPr/>
          </p:nvSpPr>
          <p:spPr bwMode="auto">
            <a:xfrm>
              <a:off x="1666550" y="5132742"/>
              <a:ext cx="984565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200"/>
                <a:t>T(R)=5000 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200"/>
                <a:t>V(R,a)=50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200"/>
                <a:t>V(R,b)=60</a:t>
              </a:r>
            </a:p>
          </p:txBody>
        </p:sp>
        <p:sp>
          <p:nvSpPr>
            <p:cNvPr id="12333" name="TextBox 24"/>
            <p:cNvSpPr txBox="1">
              <a:spLocks noChangeArrowheads="1"/>
            </p:cNvSpPr>
            <p:nvPr/>
          </p:nvSpPr>
          <p:spPr bwMode="auto">
            <a:xfrm>
              <a:off x="2591016" y="4508664"/>
              <a:ext cx="971997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200"/>
                <a:t>T(S)=2000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200"/>
                <a:t>V(S,b)=200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200"/>
                <a:t>V(S,c)=100</a:t>
              </a:r>
            </a:p>
          </p:txBody>
        </p:sp>
        <p:cxnSp>
          <p:nvCxnSpPr>
            <p:cNvPr id="12334" name="Straight Connector 23"/>
            <p:cNvCxnSpPr>
              <a:cxnSpLocks noChangeShapeType="1"/>
            </p:cNvCxnSpPr>
            <p:nvPr/>
          </p:nvCxnSpPr>
          <p:spPr bwMode="auto">
            <a:xfrm flipH="1">
              <a:off x="2163616" y="3766319"/>
              <a:ext cx="1620" cy="460449"/>
            </a:xfrm>
            <a:prstGeom prst="line">
              <a:avLst/>
            </a:prstGeom>
            <a:noFill/>
            <a:ln w="19050" algn="ctr">
              <a:solidFill>
                <a:srgbClr val="00B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2335" name="TextBox 179"/>
            <p:cNvSpPr txBox="1">
              <a:spLocks noChangeArrowheads="1"/>
            </p:cNvSpPr>
            <p:nvPr/>
          </p:nvSpPr>
          <p:spPr bwMode="auto">
            <a:xfrm>
              <a:off x="1999634" y="4111237"/>
              <a:ext cx="663964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l-GR" altLang="en-US" sz="20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σ</a:t>
              </a:r>
              <a:r>
                <a:rPr lang="en-US" altLang="en-US" sz="2000" baseline="-250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a=10</a:t>
              </a:r>
              <a:endParaRPr lang="en-US" altLang="en-US" sz="2000" b="1" baseline="-250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12336" name="TextBox 179"/>
            <p:cNvSpPr txBox="1">
              <a:spLocks noChangeArrowheads="1"/>
            </p:cNvSpPr>
            <p:nvPr/>
          </p:nvSpPr>
          <p:spPr bwMode="auto">
            <a:xfrm>
              <a:off x="2857039" y="3463752"/>
              <a:ext cx="304872" cy="400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l-GR" altLang="en-US" sz="20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δ</a:t>
              </a:r>
              <a:endParaRPr lang="en-US" altLang="en-US" sz="20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cxnSp>
          <p:nvCxnSpPr>
            <p:cNvPr id="12337" name="Straight Connector 23"/>
            <p:cNvCxnSpPr>
              <a:cxnSpLocks noChangeShapeType="1"/>
            </p:cNvCxnSpPr>
            <p:nvPr/>
          </p:nvCxnSpPr>
          <p:spPr bwMode="auto">
            <a:xfrm flipH="1">
              <a:off x="3015965" y="3780008"/>
              <a:ext cx="1620" cy="460449"/>
            </a:xfrm>
            <a:prstGeom prst="line">
              <a:avLst/>
            </a:prstGeom>
            <a:noFill/>
            <a:ln w="19050" algn="ctr">
              <a:solidFill>
                <a:srgbClr val="00B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12295" name="Group 8194"/>
          <p:cNvGrpSpPr>
            <a:grpSpLocks/>
          </p:cNvGrpSpPr>
          <p:nvPr/>
        </p:nvGrpSpPr>
        <p:grpSpPr bwMode="auto">
          <a:xfrm>
            <a:off x="1557338" y="2789238"/>
            <a:ext cx="1863725" cy="2855912"/>
            <a:chOff x="5297729" y="2875248"/>
            <a:chExt cx="1864966" cy="2855788"/>
          </a:xfrm>
        </p:grpSpPr>
        <p:sp>
          <p:nvSpPr>
            <p:cNvPr id="12314" name="Rectangle 42"/>
            <p:cNvSpPr>
              <a:spLocks noChangeArrowheads="1"/>
            </p:cNvSpPr>
            <p:nvPr/>
          </p:nvSpPr>
          <p:spPr bwMode="auto">
            <a:xfrm>
              <a:off x="5596327" y="4919430"/>
              <a:ext cx="301625" cy="228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>
                  <a:solidFill>
                    <a:srgbClr val="00B050"/>
                  </a:solidFill>
                </a:rPr>
                <a:t>R</a:t>
              </a:r>
            </a:p>
          </p:txBody>
        </p:sp>
        <p:sp>
          <p:nvSpPr>
            <p:cNvPr id="12315" name="Rectangle 43"/>
            <p:cNvSpPr>
              <a:spLocks noChangeArrowheads="1"/>
            </p:cNvSpPr>
            <p:nvPr/>
          </p:nvSpPr>
          <p:spPr bwMode="auto">
            <a:xfrm>
              <a:off x="6450096" y="4257186"/>
              <a:ext cx="273050" cy="22542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>
                  <a:solidFill>
                    <a:srgbClr val="00B050"/>
                  </a:solidFill>
                </a:rPr>
                <a:t>S</a:t>
              </a:r>
            </a:p>
          </p:txBody>
        </p:sp>
        <p:sp>
          <p:nvSpPr>
            <p:cNvPr id="12316" name="TextBox 179"/>
            <p:cNvSpPr txBox="1">
              <a:spLocks noChangeArrowheads="1"/>
            </p:cNvSpPr>
            <p:nvPr/>
          </p:nvSpPr>
          <p:spPr bwMode="auto">
            <a:xfrm>
              <a:off x="5996890" y="2875248"/>
              <a:ext cx="304800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l-GR" altLang="en-US" sz="20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δ</a:t>
              </a:r>
              <a:endParaRPr lang="en-US" altLang="en-US" sz="20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cxnSp>
          <p:nvCxnSpPr>
            <p:cNvPr id="12317" name="Straight Connector 47"/>
            <p:cNvCxnSpPr>
              <a:cxnSpLocks noChangeShapeType="1"/>
            </p:cNvCxnSpPr>
            <p:nvPr/>
          </p:nvCxnSpPr>
          <p:spPr bwMode="auto">
            <a:xfrm flipH="1">
              <a:off x="5743277" y="4460531"/>
              <a:ext cx="3862" cy="419684"/>
            </a:xfrm>
            <a:prstGeom prst="line">
              <a:avLst/>
            </a:prstGeom>
            <a:noFill/>
            <a:ln w="19050" algn="ctr">
              <a:solidFill>
                <a:srgbClr val="00B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2318" name="AutoShape 4"/>
            <p:cNvSpPr>
              <a:spLocks noChangeArrowheads="1"/>
            </p:cNvSpPr>
            <p:nvPr/>
          </p:nvSpPr>
          <p:spPr bwMode="auto">
            <a:xfrm rot="-5400000">
              <a:off x="6083900" y="3655468"/>
              <a:ext cx="142875" cy="193675"/>
            </a:xfrm>
            <a:prstGeom prst="flowChartCollate">
              <a:avLst/>
            </a:prstGeom>
            <a:solidFill>
              <a:schemeClr val="bg1"/>
            </a:solidFill>
            <a:ln w="19050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cxnSp>
          <p:nvCxnSpPr>
            <p:cNvPr id="12319" name="Straight Connector 20"/>
            <p:cNvCxnSpPr>
              <a:cxnSpLocks noChangeShapeType="1"/>
            </p:cNvCxnSpPr>
            <p:nvPr/>
          </p:nvCxnSpPr>
          <p:spPr bwMode="auto">
            <a:xfrm>
              <a:off x="6299597" y="3832103"/>
              <a:ext cx="263850" cy="417602"/>
            </a:xfrm>
            <a:prstGeom prst="line">
              <a:avLst/>
            </a:prstGeom>
            <a:noFill/>
            <a:ln w="19050" algn="ctr">
              <a:solidFill>
                <a:srgbClr val="1A9655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2320" name="Straight Connector 21"/>
            <p:cNvCxnSpPr>
              <a:cxnSpLocks noChangeShapeType="1"/>
            </p:cNvCxnSpPr>
            <p:nvPr/>
          </p:nvCxnSpPr>
          <p:spPr bwMode="auto">
            <a:xfrm flipH="1">
              <a:off x="5810895" y="3848434"/>
              <a:ext cx="206543" cy="387048"/>
            </a:xfrm>
            <a:prstGeom prst="line">
              <a:avLst/>
            </a:prstGeom>
            <a:noFill/>
            <a:ln w="19050" algn="ctr">
              <a:solidFill>
                <a:srgbClr val="1A9655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2321" name="TextBox 179"/>
            <p:cNvSpPr txBox="1">
              <a:spLocks noChangeArrowheads="1"/>
            </p:cNvSpPr>
            <p:nvPr/>
          </p:nvSpPr>
          <p:spPr bwMode="auto">
            <a:xfrm>
              <a:off x="5588078" y="4127541"/>
              <a:ext cx="663964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l-GR" altLang="en-US" sz="20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σ</a:t>
              </a:r>
              <a:r>
                <a:rPr lang="en-US" altLang="en-US" sz="2000" baseline="-250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a=10</a:t>
              </a:r>
              <a:endParaRPr lang="en-US" altLang="en-US" sz="2000" b="1" baseline="-250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cxnSp>
          <p:nvCxnSpPr>
            <p:cNvPr id="12322" name="Straight Connector 23"/>
            <p:cNvCxnSpPr>
              <a:cxnSpLocks noChangeShapeType="1"/>
            </p:cNvCxnSpPr>
            <p:nvPr/>
          </p:nvCxnSpPr>
          <p:spPr bwMode="auto">
            <a:xfrm flipH="1">
              <a:off x="6149290" y="3206290"/>
              <a:ext cx="6047" cy="399373"/>
            </a:xfrm>
            <a:prstGeom prst="line">
              <a:avLst/>
            </a:prstGeom>
            <a:noFill/>
            <a:ln w="19050" algn="ctr">
              <a:solidFill>
                <a:srgbClr val="00B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2323" name="TextBox 67"/>
            <p:cNvSpPr txBox="1">
              <a:spLocks noChangeArrowheads="1"/>
            </p:cNvSpPr>
            <p:nvPr/>
          </p:nvSpPr>
          <p:spPr bwMode="auto">
            <a:xfrm>
              <a:off x="5297729" y="5084705"/>
              <a:ext cx="984565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200"/>
                <a:t>T(R)=5000 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200"/>
                <a:t>V(R,a)=50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200"/>
                <a:t>V(R,b)=60</a:t>
              </a:r>
            </a:p>
          </p:txBody>
        </p:sp>
        <p:sp>
          <p:nvSpPr>
            <p:cNvPr id="12324" name="TextBox 68"/>
            <p:cNvSpPr txBox="1">
              <a:spLocks noChangeArrowheads="1"/>
            </p:cNvSpPr>
            <p:nvPr/>
          </p:nvSpPr>
          <p:spPr bwMode="auto">
            <a:xfrm>
              <a:off x="6190698" y="4414980"/>
              <a:ext cx="971997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200"/>
                <a:t>T(S)=2000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200"/>
                <a:t>V(S,b)=200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200"/>
                <a:t>V(S,c)=100</a:t>
              </a:r>
            </a:p>
          </p:txBody>
        </p:sp>
      </p:grpSp>
      <p:sp>
        <p:nvSpPr>
          <p:cNvPr id="12296" name="TextBox 71"/>
          <p:cNvSpPr txBox="1">
            <a:spLocks noChangeArrowheads="1"/>
          </p:cNvSpPr>
          <p:nvPr/>
        </p:nvSpPr>
        <p:spPr bwMode="auto">
          <a:xfrm>
            <a:off x="992188" y="3902075"/>
            <a:ext cx="8890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</a:rPr>
              <a:t>T(*)=100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/>
              <a:t>V(*,a)=1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/>
              <a:t>V(*,b)=60</a:t>
            </a:r>
          </a:p>
        </p:txBody>
      </p:sp>
      <p:sp>
        <p:nvSpPr>
          <p:cNvPr id="12297" name="TextBox 72"/>
          <p:cNvSpPr txBox="1">
            <a:spLocks noChangeArrowheads="1"/>
          </p:cNvSpPr>
          <p:nvPr/>
        </p:nvSpPr>
        <p:spPr bwMode="auto">
          <a:xfrm>
            <a:off x="2647950" y="3367088"/>
            <a:ext cx="96996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</a:rPr>
              <a:t>T(*)=1000 </a:t>
            </a:r>
          </a:p>
        </p:txBody>
      </p:sp>
      <p:sp>
        <p:nvSpPr>
          <p:cNvPr id="12298" name="TextBox 8196"/>
          <p:cNvSpPr txBox="1">
            <a:spLocks noChangeArrowheads="1"/>
          </p:cNvSpPr>
          <p:nvPr/>
        </p:nvSpPr>
        <p:spPr bwMode="auto">
          <a:xfrm>
            <a:off x="512763" y="3689350"/>
            <a:ext cx="1606550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000">
                <a:solidFill>
                  <a:srgbClr val="FFC00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T(</a:t>
            </a:r>
            <a:r>
              <a:rPr lang="el-GR" altLang="en-US" sz="1000">
                <a:solidFill>
                  <a:srgbClr val="FFC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altLang="en-US" sz="1000" baseline="-25000">
                <a:solidFill>
                  <a:srgbClr val="FFC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A=c</a:t>
            </a:r>
            <a:r>
              <a:rPr lang="en-US" altLang="en-US" sz="1000">
                <a:solidFill>
                  <a:srgbClr val="FFC00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(R)) = T(R)/V(R,A)</a:t>
            </a:r>
          </a:p>
        </p:txBody>
      </p:sp>
      <p:sp>
        <p:nvSpPr>
          <p:cNvPr id="12299" name="TextBox 74"/>
          <p:cNvSpPr txBox="1">
            <a:spLocks noChangeArrowheads="1"/>
          </p:cNvSpPr>
          <p:nvPr/>
        </p:nvSpPr>
        <p:spPr bwMode="auto">
          <a:xfrm>
            <a:off x="2547938" y="3135313"/>
            <a:ext cx="2530475" cy="24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000">
                <a:solidFill>
                  <a:srgbClr val="FFC00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T(R    S) = T(R)T(S)/max{V(R,A),V(S,A)}</a:t>
            </a:r>
          </a:p>
        </p:txBody>
      </p:sp>
      <p:sp>
        <p:nvSpPr>
          <p:cNvPr id="12300" name="AutoShape 4"/>
          <p:cNvSpPr>
            <a:spLocks noChangeArrowheads="1"/>
          </p:cNvSpPr>
          <p:nvPr/>
        </p:nvSpPr>
        <p:spPr bwMode="auto">
          <a:xfrm rot="-5400000">
            <a:off x="2856707" y="3207543"/>
            <a:ext cx="107950" cy="112713"/>
          </a:xfrm>
          <a:prstGeom prst="flowChartCollate">
            <a:avLst/>
          </a:prstGeom>
          <a:solidFill>
            <a:schemeClr val="bg1"/>
          </a:solidFill>
          <a:ln w="6350">
            <a:solidFill>
              <a:srgbClr val="FFC00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3600"/>
              <a:t> </a:t>
            </a:r>
          </a:p>
        </p:txBody>
      </p:sp>
      <p:sp>
        <p:nvSpPr>
          <p:cNvPr id="12301" name="TextBox 76"/>
          <p:cNvSpPr txBox="1">
            <a:spLocks noChangeArrowheads="1"/>
          </p:cNvSpPr>
          <p:nvPr/>
        </p:nvSpPr>
        <p:spPr bwMode="auto">
          <a:xfrm>
            <a:off x="5597525" y="3905250"/>
            <a:ext cx="900113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</a:rPr>
              <a:t>T=100</a:t>
            </a:r>
            <a:r>
              <a:rPr lang="en-US" altLang="en-US" sz="1200"/>
              <a:t>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/>
              <a:t>V(R,a)=1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/>
              <a:t>V(R,b)=60</a:t>
            </a:r>
          </a:p>
        </p:txBody>
      </p:sp>
      <p:sp>
        <p:nvSpPr>
          <p:cNvPr id="12302" name="TextBox 79"/>
          <p:cNvSpPr txBox="1">
            <a:spLocks noChangeArrowheads="1"/>
          </p:cNvSpPr>
          <p:nvPr/>
        </p:nvSpPr>
        <p:spPr bwMode="auto">
          <a:xfrm>
            <a:off x="5715000" y="3270250"/>
            <a:ext cx="80327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</a:rPr>
              <a:t>T(*)=50 </a:t>
            </a:r>
          </a:p>
        </p:txBody>
      </p:sp>
      <p:sp>
        <p:nvSpPr>
          <p:cNvPr id="12303" name="TextBox 80"/>
          <p:cNvSpPr txBox="1">
            <a:spLocks noChangeArrowheads="1"/>
          </p:cNvSpPr>
          <p:nvPr/>
        </p:nvSpPr>
        <p:spPr bwMode="auto">
          <a:xfrm>
            <a:off x="7505700" y="3243263"/>
            <a:ext cx="92075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</a:rPr>
              <a:t>T(*)=1000</a:t>
            </a:r>
          </a:p>
        </p:txBody>
      </p:sp>
      <p:sp>
        <p:nvSpPr>
          <p:cNvPr id="12304" name="TextBox 81"/>
          <p:cNvSpPr txBox="1">
            <a:spLocks noChangeArrowheads="1"/>
          </p:cNvSpPr>
          <p:nvPr/>
        </p:nvSpPr>
        <p:spPr bwMode="auto">
          <a:xfrm>
            <a:off x="5980113" y="2066925"/>
            <a:ext cx="2138362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000">
                <a:solidFill>
                  <a:srgbClr val="FFC00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T(</a:t>
            </a:r>
            <a:r>
              <a:rPr lang="el-GR" altLang="en-US" sz="1000">
                <a:solidFill>
                  <a:srgbClr val="FFC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δ</a:t>
            </a:r>
            <a:r>
              <a:rPr lang="en-US" altLang="en-US" sz="1000">
                <a:solidFill>
                  <a:srgbClr val="FFC00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(S)) = min{ T(S)/2, </a:t>
            </a:r>
            <a:r>
              <a:rPr lang="el-GR" altLang="en-US" sz="1100">
                <a:solidFill>
                  <a:srgbClr val="FFC00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Π</a:t>
            </a:r>
            <a:r>
              <a:rPr lang="en-US" altLang="en-US" sz="1000" baseline="-25000">
                <a:solidFill>
                  <a:srgbClr val="FFC00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en-US" sz="1000">
                <a:solidFill>
                  <a:srgbClr val="FFC00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V(R,A) }</a:t>
            </a:r>
          </a:p>
        </p:txBody>
      </p:sp>
      <p:cxnSp>
        <p:nvCxnSpPr>
          <p:cNvPr id="12305" name="Straight Arrow Connector 8198"/>
          <p:cNvCxnSpPr>
            <a:cxnSpLocks noChangeShapeType="1"/>
          </p:cNvCxnSpPr>
          <p:nvPr/>
        </p:nvCxnSpPr>
        <p:spPr bwMode="auto">
          <a:xfrm flipH="1">
            <a:off x="6048375" y="2328863"/>
            <a:ext cx="274638" cy="914400"/>
          </a:xfrm>
          <a:prstGeom prst="straightConnector1">
            <a:avLst/>
          </a:prstGeom>
          <a:noFill/>
          <a:ln w="9525" algn="ctr">
            <a:solidFill>
              <a:srgbClr val="FFC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2306" name="Straight Arrow Connector 8200"/>
          <p:cNvCxnSpPr>
            <a:cxnSpLocks noChangeShapeType="1"/>
          </p:cNvCxnSpPr>
          <p:nvPr/>
        </p:nvCxnSpPr>
        <p:spPr bwMode="auto">
          <a:xfrm>
            <a:off x="7686675" y="2328863"/>
            <a:ext cx="234950" cy="860425"/>
          </a:xfrm>
          <a:prstGeom prst="straightConnector1">
            <a:avLst/>
          </a:prstGeom>
          <a:noFill/>
          <a:ln w="9525" algn="ctr">
            <a:solidFill>
              <a:srgbClr val="FFC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2307" name="Oval 1"/>
          <p:cNvSpPr>
            <a:spLocks noChangeArrowheads="1"/>
          </p:cNvSpPr>
          <p:nvPr/>
        </p:nvSpPr>
        <p:spPr bwMode="auto">
          <a:xfrm>
            <a:off x="896938" y="3922713"/>
            <a:ext cx="1036637" cy="234950"/>
          </a:xfrm>
          <a:prstGeom prst="ellipse">
            <a:avLst/>
          </a:prstGeom>
          <a:noFill/>
          <a:ln w="9525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12308" name="Oval 43"/>
          <p:cNvSpPr>
            <a:spLocks noChangeArrowheads="1"/>
          </p:cNvSpPr>
          <p:nvPr/>
        </p:nvSpPr>
        <p:spPr bwMode="auto">
          <a:xfrm>
            <a:off x="2601913" y="3389313"/>
            <a:ext cx="1035050" cy="234950"/>
          </a:xfrm>
          <a:prstGeom prst="ellipse">
            <a:avLst/>
          </a:prstGeom>
          <a:noFill/>
          <a:ln w="9525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12309" name="Oval 44"/>
          <p:cNvSpPr>
            <a:spLocks noChangeArrowheads="1"/>
          </p:cNvSpPr>
          <p:nvPr/>
        </p:nvSpPr>
        <p:spPr bwMode="auto">
          <a:xfrm>
            <a:off x="5370513" y="3925888"/>
            <a:ext cx="1035050" cy="236537"/>
          </a:xfrm>
          <a:prstGeom prst="ellipse">
            <a:avLst/>
          </a:prstGeom>
          <a:noFill/>
          <a:ln w="9525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12310" name="Oval 45"/>
          <p:cNvSpPr>
            <a:spLocks noChangeArrowheads="1"/>
          </p:cNvSpPr>
          <p:nvPr/>
        </p:nvSpPr>
        <p:spPr bwMode="auto">
          <a:xfrm>
            <a:off x="5518150" y="3287713"/>
            <a:ext cx="1035050" cy="234950"/>
          </a:xfrm>
          <a:prstGeom prst="ellipse">
            <a:avLst/>
          </a:prstGeom>
          <a:noFill/>
          <a:ln w="9525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12311" name="Oval 46"/>
          <p:cNvSpPr>
            <a:spLocks noChangeArrowheads="1"/>
          </p:cNvSpPr>
          <p:nvPr/>
        </p:nvSpPr>
        <p:spPr bwMode="auto">
          <a:xfrm>
            <a:off x="7453313" y="3255963"/>
            <a:ext cx="1035050" cy="234950"/>
          </a:xfrm>
          <a:prstGeom prst="ellipse">
            <a:avLst/>
          </a:prstGeom>
          <a:noFill/>
          <a:ln w="9525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12312" name="TextBox 3"/>
          <p:cNvSpPr txBox="1">
            <a:spLocks noChangeArrowheads="1"/>
          </p:cNvSpPr>
          <p:nvPr/>
        </p:nvSpPr>
        <p:spPr bwMode="auto">
          <a:xfrm>
            <a:off x="1654175" y="5772150"/>
            <a:ext cx="1446213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</a:rPr>
              <a:t>Cost = 1100</a:t>
            </a:r>
          </a:p>
        </p:txBody>
      </p:sp>
      <p:sp>
        <p:nvSpPr>
          <p:cNvPr id="12313" name="TextBox 48"/>
          <p:cNvSpPr txBox="1">
            <a:spLocks noChangeArrowheads="1"/>
          </p:cNvSpPr>
          <p:nvPr/>
        </p:nvSpPr>
        <p:spPr bwMode="auto">
          <a:xfrm>
            <a:off x="6408738" y="5716588"/>
            <a:ext cx="1446212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</a:rPr>
              <a:t>Cost = 1150</a:t>
            </a:r>
          </a:p>
        </p:txBody>
      </p:sp>
    </p:spTree>
    <p:extLst>
      <p:ext uri="{BB962C8B-B14F-4D97-AF65-F5344CB8AC3E}">
        <p14:creationId xmlns:p14="http://schemas.microsoft.com/office/powerpoint/2010/main" val="408054601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>
          <a:xfrm>
            <a:off x="685800" y="238125"/>
            <a:ext cx="7772400" cy="520700"/>
          </a:xfrm>
        </p:spPr>
        <p:txBody>
          <a:bodyPr/>
          <a:lstStyle/>
          <a:p>
            <a:r>
              <a:rPr lang="en-US" altLang="en-US" sz="3200" b="1"/>
              <a:t>Improving logic plan via relation size</a:t>
            </a:r>
            <a:endParaRPr lang="en-US" altLang="en-US" sz="3200"/>
          </a:p>
        </p:txBody>
      </p:sp>
      <p:sp>
        <p:nvSpPr>
          <p:cNvPr id="13315" name="Content Placeholder 2"/>
          <p:cNvSpPr>
            <a:spLocks noGrp="1"/>
          </p:cNvSpPr>
          <p:nvPr>
            <p:ph idx="1"/>
          </p:nvPr>
        </p:nvSpPr>
        <p:spPr>
          <a:xfrm>
            <a:off x="517525" y="1109663"/>
            <a:ext cx="8259763" cy="5313362"/>
          </a:xfrm>
          <a:ln w="12700">
            <a:solidFill>
              <a:schemeClr val="accent1"/>
            </a:solidFill>
            <a:miter lim="800000"/>
            <a:headEnd/>
            <a:tailEnd/>
          </a:ln>
        </p:spPr>
        <p:txBody>
          <a:bodyPr/>
          <a:lstStyle/>
          <a:p>
            <a:pPr marL="0" indent="0">
              <a:buFontTx/>
              <a:buNone/>
            </a:pPr>
            <a:r>
              <a:rPr lang="en-US" altLang="en-US" sz="2000"/>
              <a:t>R(a,b):	T(R) = 5000,	V(R,a) = 50,	V(R,b) = 60, </a:t>
            </a:r>
          </a:p>
          <a:p>
            <a:pPr marL="0" indent="0">
              <a:buFontTx/>
              <a:buNone/>
            </a:pPr>
            <a:r>
              <a:rPr lang="en-US" altLang="en-US" sz="2000"/>
              <a:t>S(b,c):	T(S) = 2000,			V(S,b) = 200,	V(S,c) = 100</a:t>
            </a:r>
          </a:p>
          <a:p>
            <a:pPr marL="0" indent="0">
              <a:buFontTx/>
              <a:buNone/>
            </a:pPr>
            <a:endParaRPr lang="en-US" altLang="en-US" sz="2000"/>
          </a:p>
          <a:p>
            <a:pPr marL="0" indent="0">
              <a:buFontTx/>
              <a:buNone/>
            </a:pPr>
            <a:r>
              <a:rPr lang="en-US" altLang="en-US" sz="2000"/>
              <a:t>  </a:t>
            </a:r>
          </a:p>
          <a:p>
            <a:pPr marL="0" indent="0">
              <a:buFontTx/>
              <a:buNone/>
            </a:pPr>
            <a:endParaRPr lang="en-US" altLang="en-US" sz="2000"/>
          </a:p>
        </p:txBody>
      </p:sp>
      <p:sp>
        <p:nvSpPr>
          <p:cNvPr id="13316" name="Left-Right Arrow 51"/>
          <p:cNvSpPr>
            <a:spLocks noChangeArrowheads="1"/>
          </p:cNvSpPr>
          <p:nvPr/>
        </p:nvSpPr>
        <p:spPr bwMode="auto">
          <a:xfrm>
            <a:off x="4035425" y="3948113"/>
            <a:ext cx="1087438" cy="344487"/>
          </a:xfrm>
          <a:prstGeom prst="leftRightArrow">
            <a:avLst>
              <a:gd name="adj1" fmla="val 50000"/>
              <a:gd name="adj2" fmla="val 49952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cxnSp>
        <p:nvCxnSpPr>
          <p:cNvPr id="13317" name="Straight Connector 42"/>
          <p:cNvCxnSpPr>
            <a:cxnSpLocks noChangeShapeType="1"/>
          </p:cNvCxnSpPr>
          <p:nvPr/>
        </p:nvCxnSpPr>
        <p:spPr bwMode="auto">
          <a:xfrm flipV="1">
            <a:off x="625475" y="1881188"/>
            <a:ext cx="8043863" cy="33337"/>
          </a:xfrm>
          <a:prstGeom prst="line">
            <a:avLst/>
          </a:prstGeom>
          <a:noFill/>
          <a:ln w="28575" algn="ctr">
            <a:solidFill>
              <a:srgbClr val="FFC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13318" name="Group 8195"/>
          <p:cNvGrpSpPr>
            <a:grpSpLocks/>
          </p:cNvGrpSpPr>
          <p:nvPr/>
        </p:nvGrpSpPr>
        <p:grpSpPr bwMode="auto">
          <a:xfrm>
            <a:off x="6124575" y="2898775"/>
            <a:ext cx="1897063" cy="2771775"/>
            <a:chOff x="1666550" y="3007304"/>
            <a:chExt cx="1896463" cy="2771769"/>
          </a:xfrm>
        </p:grpSpPr>
        <p:sp>
          <p:nvSpPr>
            <p:cNvPr id="13350" name="Rectangle 14"/>
            <p:cNvSpPr>
              <a:spLocks noChangeArrowheads="1"/>
            </p:cNvSpPr>
            <p:nvPr/>
          </p:nvSpPr>
          <p:spPr bwMode="auto">
            <a:xfrm>
              <a:off x="2016248" y="4914589"/>
              <a:ext cx="302642" cy="2287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>
                  <a:solidFill>
                    <a:srgbClr val="00B050"/>
                  </a:solidFill>
                </a:rPr>
                <a:t>R</a:t>
              </a:r>
            </a:p>
          </p:txBody>
        </p:sp>
        <p:sp>
          <p:nvSpPr>
            <p:cNvPr id="13351" name="Rectangle 15"/>
            <p:cNvSpPr>
              <a:spLocks noChangeArrowheads="1"/>
            </p:cNvSpPr>
            <p:nvPr/>
          </p:nvSpPr>
          <p:spPr bwMode="auto">
            <a:xfrm>
              <a:off x="2880584" y="4293498"/>
              <a:ext cx="273191" cy="22579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>
                  <a:solidFill>
                    <a:srgbClr val="00B050"/>
                  </a:solidFill>
                </a:rPr>
                <a:t>S</a:t>
              </a:r>
            </a:p>
          </p:txBody>
        </p:sp>
        <p:sp>
          <p:nvSpPr>
            <p:cNvPr id="13352" name="TextBox 179"/>
            <p:cNvSpPr txBox="1">
              <a:spLocks noChangeArrowheads="1"/>
            </p:cNvSpPr>
            <p:nvPr/>
          </p:nvSpPr>
          <p:spPr bwMode="auto">
            <a:xfrm>
              <a:off x="2012782" y="3440572"/>
              <a:ext cx="304872" cy="400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l-GR" altLang="en-US" sz="20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δ</a:t>
              </a:r>
              <a:endParaRPr lang="en-US" altLang="en-US" sz="20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cxnSp>
          <p:nvCxnSpPr>
            <p:cNvPr id="13353" name="Straight Connector 20"/>
            <p:cNvCxnSpPr>
              <a:cxnSpLocks noChangeShapeType="1"/>
            </p:cNvCxnSpPr>
            <p:nvPr/>
          </p:nvCxnSpPr>
          <p:spPr bwMode="auto">
            <a:xfrm>
              <a:off x="2722260" y="3223890"/>
              <a:ext cx="287215" cy="315102"/>
            </a:xfrm>
            <a:prstGeom prst="line">
              <a:avLst/>
            </a:prstGeom>
            <a:noFill/>
            <a:ln w="19050" algn="ctr">
              <a:solidFill>
                <a:srgbClr val="1A9655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3354" name="Straight Connector 21"/>
            <p:cNvCxnSpPr>
              <a:cxnSpLocks noChangeShapeType="1"/>
            </p:cNvCxnSpPr>
            <p:nvPr/>
          </p:nvCxnSpPr>
          <p:spPr bwMode="auto">
            <a:xfrm flipH="1">
              <a:off x="2184974" y="3205967"/>
              <a:ext cx="295180" cy="292462"/>
            </a:xfrm>
            <a:prstGeom prst="line">
              <a:avLst/>
            </a:prstGeom>
            <a:noFill/>
            <a:ln w="19050" algn="ctr">
              <a:solidFill>
                <a:srgbClr val="1A9655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3355" name="Straight Connector 23"/>
            <p:cNvCxnSpPr>
              <a:cxnSpLocks noChangeShapeType="1"/>
            </p:cNvCxnSpPr>
            <p:nvPr/>
          </p:nvCxnSpPr>
          <p:spPr bwMode="auto">
            <a:xfrm>
              <a:off x="2153877" y="4451436"/>
              <a:ext cx="1123" cy="426751"/>
            </a:xfrm>
            <a:prstGeom prst="line">
              <a:avLst/>
            </a:prstGeom>
            <a:noFill/>
            <a:ln w="19050" algn="ctr">
              <a:solidFill>
                <a:srgbClr val="00B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3356" name="AutoShape 4"/>
            <p:cNvSpPr>
              <a:spLocks noChangeArrowheads="1"/>
            </p:cNvSpPr>
            <p:nvPr/>
          </p:nvSpPr>
          <p:spPr bwMode="auto">
            <a:xfrm rot="-5400000">
              <a:off x="2523753" y="2980957"/>
              <a:ext cx="142331" cy="195026"/>
            </a:xfrm>
            <a:prstGeom prst="flowChartCollate">
              <a:avLst/>
            </a:prstGeom>
            <a:solidFill>
              <a:schemeClr val="bg1"/>
            </a:solidFill>
            <a:ln w="19050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13357" name="TextBox 22"/>
            <p:cNvSpPr txBox="1">
              <a:spLocks noChangeArrowheads="1"/>
            </p:cNvSpPr>
            <p:nvPr/>
          </p:nvSpPr>
          <p:spPr bwMode="auto">
            <a:xfrm>
              <a:off x="1666550" y="5132742"/>
              <a:ext cx="984565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200"/>
                <a:t>T(R)=5000 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200"/>
                <a:t>V(R,a)=50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200"/>
                <a:t>V(R,b)=60</a:t>
              </a:r>
            </a:p>
          </p:txBody>
        </p:sp>
        <p:sp>
          <p:nvSpPr>
            <p:cNvPr id="13358" name="TextBox 24"/>
            <p:cNvSpPr txBox="1">
              <a:spLocks noChangeArrowheads="1"/>
            </p:cNvSpPr>
            <p:nvPr/>
          </p:nvSpPr>
          <p:spPr bwMode="auto">
            <a:xfrm>
              <a:off x="2591016" y="4508664"/>
              <a:ext cx="971997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200"/>
                <a:t>T(S)=2000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200"/>
                <a:t>V(S,b)=200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200"/>
                <a:t>V(S,c)=100</a:t>
              </a:r>
            </a:p>
          </p:txBody>
        </p:sp>
        <p:cxnSp>
          <p:nvCxnSpPr>
            <p:cNvPr id="13359" name="Straight Connector 23"/>
            <p:cNvCxnSpPr>
              <a:cxnSpLocks noChangeShapeType="1"/>
            </p:cNvCxnSpPr>
            <p:nvPr/>
          </p:nvCxnSpPr>
          <p:spPr bwMode="auto">
            <a:xfrm flipH="1">
              <a:off x="2163616" y="3766319"/>
              <a:ext cx="1620" cy="460449"/>
            </a:xfrm>
            <a:prstGeom prst="line">
              <a:avLst/>
            </a:prstGeom>
            <a:noFill/>
            <a:ln w="19050" algn="ctr">
              <a:solidFill>
                <a:srgbClr val="00B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3360" name="TextBox 179"/>
            <p:cNvSpPr txBox="1">
              <a:spLocks noChangeArrowheads="1"/>
            </p:cNvSpPr>
            <p:nvPr/>
          </p:nvSpPr>
          <p:spPr bwMode="auto">
            <a:xfrm>
              <a:off x="1999634" y="4111237"/>
              <a:ext cx="663964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l-GR" altLang="en-US" sz="20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σ</a:t>
              </a:r>
              <a:r>
                <a:rPr lang="en-US" altLang="en-US" sz="2000" baseline="-250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a=10</a:t>
              </a:r>
              <a:endParaRPr lang="en-US" altLang="en-US" sz="2000" b="1" baseline="-250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13361" name="TextBox 179"/>
            <p:cNvSpPr txBox="1">
              <a:spLocks noChangeArrowheads="1"/>
            </p:cNvSpPr>
            <p:nvPr/>
          </p:nvSpPr>
          <p:spPr bwMode="auto">
            <a:xfrm>
              <a:off x="2857039" y="3463752"/>
              <a:ext cx="304872" cy="400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l-GR" altLang="en-US" sz="20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δ</a:t>
              </a:r>
              <a:endParaRPr lang="en-US" altLang="en-US" sz="20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cxnSp>
          <p:nvCxnSpPr>
            <p:cNvPr id="13362" name="Straight Connector 23"/>
            <p:cNvCxnSpPr>
              <a:cxnSpLocks noChangeShapeType="1"/>
            </p:cNvCxnSpPr>
            <p:nvPr/>
          </p:nvCxnSpPr>
          <p:spPr bwMode="auto">
            <a:xfrm flipH="1">
              <a:off x="3015965" y="3780008"/>
              <a:ext cx="1620" cy="460449"/>
            </a:xfrm>
            <a:prstGeom prst="line">
              <a:avLst/>
            </a:prstGeom>
            <a:noFill/>
            <a:ln w="19050" algn="ctr">
              <a:solidFill>
                <a:srgbClr val="00B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13319" name="Group 8194"/>
          <p:cNvGrpSpPr>
            <a:grpSpLocks/>
          </p:cNvGrpSpPr>
          <p:nvPr/>
        </p:nvGrpSpPr>
        <p:grpSpPr bwMode="auto">
          <a:xfrm>
            <a:off x="1557338" y="2789238"/>
            <a:ext cx="1863725" cy="2855912"/>
            <a:chOff x="5297729" y="2875248"/>
            <a:chExt cx="1864966" cy="2855788"/>
          </a:xfrm>
        </p:grpSpPr>
        <p:sp>
          <p:nvSpPr>
            <p:cNvPr id="13339" name="Rectangle 42"/>
            <p:cNvSpPr>
              <a:spLocks noChangeArrowheads="1"/>
            </p:cNvSpPr>
            <p:nvPr/>
          </p:nvSpPr>
          <p:spPr bwMode="auto">
            <a:xfrm>
              <a:off x="5596327" y="4919430"/>
              <a:ext cx="301625" cy="228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>
                  <a:solidFill>
                    <a:srgbClr val="00B050"/>
                  </a:solidFill>
                </a:rPr>
                <a:t>R</a:t>
              </a:r>
            </a:p>
          </p:txBody>
        </p:sp>
        <p:sp>
          <p:nvSpPr>
            <p:cNvPr id="13340" name="Rectangle 43"/>
            <p:cNvSpPr>
              <a:spLocks noChangeArrowheads="1"/>
            </p:cNvSpPr>
            <p:nvPr/>
          </p:nvSpPr>
          <p:spPr bwMode="auto">
            <a:xfrm>
              <a:off x="6450096" y="4257186"/>
              <a:ext cx="273050" cy="22542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>
                  <a:solidFill>
                    <a:srgbClr val="00B050"/>
                  </a:solidFill>
                </a:rPr>
                <a:t>S</a:t>
              </a:r>
            </a:p>
          </p:txBody>
        </p:sp>
        <p:sp>
          <p:nvSpPr>
            <p:cNvPr id="13341" name="TextBox 179"/>
            <p:cNvSpPr txBox="1">
              <a:spLocks noChangeArrowheads="1"/>
            </p:cNvSpPr>
            <p:nvPr/>
          </p:nvSpPr>
          <p:spPr bwMode="auto">
            <a:xfrm>
              <a:off x="5996890" y="2875248"/>
              <a:ext cx="304800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l-GR" altLang="en-US" sz="20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δ</a:t>
              </a:r>
              <a:endParaRPr lang="en-US" altLang="en-US" sz="20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cxnSp>
          <p:nvCxnSpPr>
            <p:cNvPr id="13342" name="Straight Connector 47"/>
            <p:cNvCxnSpPr>
              <a:cxnSpLocks noChangeShapeType="1"/>
            </p:cNvCxnSpPr>
            <p:nvPr/>
          </p:nvCxnSpPr>
          <p:spPr bwMode="auto">
            <a:xfrm flipH="1">
              <a:off x="5743277" y="4460531"/>
              <a:ext cx="3862" cy="419684"/>
            </a:xfrm>
            <a:prstGeom prst="line">
              <a:avLst/>
            </a:prstGeom>
            <a:noFill/>
            <a:ln w="19050" algn="ctr">
              <a:solidFill>
                <a:srgbClr val="00B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3343" name="AutoShape 4"/>
            <p:cNvSpPr>
              <a:spLocks noChangeArrowheads="1"/>
            </p:cNvSpPr>
            <p:nvPr/>
          </p:nvSpPr>
          <p:spPr bwMode="auto">
            <a:xfrm rot="-5400000">
              <a:off x="6083900" y="3655468"/>
              <a:ext cx="142875" cy="193675"/>
            </a:xfrm>
            <a:prstGeom prst="flowChartCollate">
              <a:avLst/>
            </a:prstGeom>
            <a:solidFill>
              <a:schemeClr val="bg1"/>
            </a:solidFill>
            <a:ln w="19050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cxnSp>
          <p:nvCxnSpPr>
            <p:cNvPr id="13344" name="Straight Connector 20"/>
            <p:cNvCxnSpPr>
              <a:cxnSpLocks noChangeShapeType="1"/>
            </p:cNvCxnSpPr>
            <p:nvPr/>
          </p:nvCxnSpPr>
          <p:spPr bwMode="auto">
            <a:xfrm>
              <a:off x="6299597" y="3832103"/>
              <a:ext cx="263850" cy="417602"/>
            </a:xfrm>
            <a:prstGeom prst="line">
              <a:avLst/>
            </a:prstGeom>
            <a:noFill/>
            <a:ln w="19050" algn="ctr">
              <a:solidFill>
                <a:srgbClr val="1A9655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3345" name="Straight Connector 21"/>
            <p:cNvCxnSpPr>
              <a:cxnSpLocks noChangeShapeType="1"/>
            </p:cNvCxnSpPr>
            <p:nvPr/>
          </p:nvCxnSpPr>
          <p:spPr bwMode="auto">
            <a:xfrm flipH="1">
              <a:off x="5810895" y="3848434"/>
              <a:ext cx="206543" cy="387048"/>
            </a:xfrm>
            <a:prstGeom prst="line">
              <a:avLst/>
            </a:prstGeom>
            <a:noFill/>
            <a:ln w="19050" algn="ctr">
              <a:solidFill>
                <a:srgbClr val="1A9655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3346" name="TextBox 179"/>
            <p:cNvSpPr txBox="1">
              <a:spLocks noChangeArrowheads="1"/>
            </p:cNvSpPr>
            <p:nvPr/>
          </p:nvSpPr>
          <p:spPr bwMode="auto">
            <a:xfrm>
              <a:off x="5588078" y="4127541"/>
              <a:ext cx="663964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l-GR" altLang="en-US" sz="20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σ</a:t>
              </a:r>
              <a:r>
                <a:rPr lang="en-US" altLang="en-US" sz="2000" baseline="-250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a=10</a:t>
              </a:r>
              <a:endParaRPr lang="en-US" altLang="en-US" sz="2000" b="1" baseline="-250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cxnSp>
          <p:nvCxnSpPr>
            <p:cNvPr id="13347" name="Straight Connector 23"/>
            <p:cNvCxnSpPr>
              <a:cxnSpLocks noChangeShapeType="1"/>
            </p:cNvCxnSpPr>
            <p:nvPr/>
          </p:nvCxnSpPr>
          <p:spPr bwMode="auto">
            <a:xfrm flipH="1">
              <a:off x="6149290" y="3206290"/>
              <a:ext cx="6047" cy="399373"/>
            </a:xfrm>
            <a:prstGeom prst="line">
              <a:avLst/>
            </a:prstGeom>
            <a:noFill/>
            <a:ln w="19050" algn="ctr">
              <a:solidFill>
                <a:srgbClr val="00B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3348" name="TextBox 67"/>
            <p:cNvSpPr txBox="1">
              <a:spLocks noChangeArrowheads="1"/>
            </p:cNvSpPr>
            <p:nvPr/>
          </p:nvSpPr>
          <p:spPr bwMode="auto">
            <a:xfrm>
              <a:off x="5297729" y="5084705"/>
              <a:ext cx="984565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200"/>
                <a:t>T(R)=5000 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200"/>
                <a:t>V(R,a)=50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200"/>
                <a:t>V(R,b)=60</a:t>
              </a:r>
            </a:p>
          </p:txBody>
        </p:sp>
        <p:sp>
          <p:nvSpPr>
            <p:cNvPr id="13349" name="TextBox 68"/>
            <p:cNvSpPr txBox="1">
              <a:spLocks noChangeArrowheads="1"/>
            </p:cNvSpPr>
            <p:nvPr/>
          </p:nvSpPr>
          <p:spPr bwMode="auto">
            <a:xfrm>
              <a:off x="6190698" y="4414980"/>
              <a:ext cx="971997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200"/>
                <a:t>T(S)=2000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200"/>
                <a:t>V(S,b)=200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200"/>
                <a:t>V(S,c)=100</a:t>
              </a:r>
            </a:p>
          </p:txBody>
        </p:sp>
      </p:grpSp>
      <p:sp>
        <p:nvSpPr>
          <p:cNvPr id="13320" name="TextBox 71"/>
          <p:cNvSpPr txBox="1">
            <a:spLocks noChangeArrowheads="1"/>
          </p:cNvSpPr>
          <p:nvPr/>
        </p:nvSpPr>
        <p:spPr bwMode="auto">
          <a:xfrm>
            <a:off x="992188" y="3902075"/>
            <a:ext cx="8890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</a:rPr>
              <a:t>T(*)=100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/>
              <a:t>V(*,a)=1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/>
              <a:t>V(*,b)=60</a:t>
            </a:r>
          </a:p>
        </p:txBody>
      </p:sp>
      <p:sp>
        <p:nvSpPr>
          <p:cNvPr id="13321" name="TextBox 72"/>
          <p:cNvSpPr txBox="1">
            <a:spLocks noChangeArrowheads="1"/>
          </p:cNvSpPr>
          <p:nvPr/>
        </p:nvSpPr>
        <p:spPr bwMode="auto">
          <a:xfrm>
            <a:off x="2647950" y="3367088"/>
            <a:ext cx="96996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</a:rPr>
              <a:t>T(*)=1000 </a:t>
            </a:r>
          </a:p>
        </p:txBody>
      </p:sp>
      <p:sp>
        <p:nvSpPr>
          <p:cNvPr id="13322" name="TextBox 8196"/>
          <p:cNvSpPr txBox="1">
            <a:spLocks noChangeArrowheads="1"/>
          </p:cNvSpPr>
          <p:nvPr/>
        </p:nvSpPr>
        <p:spPr bwMode="auto">
          <a:xfrm>
            <a:off x="512763" y="3689350"/>
            <a:ext cx="1606550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000">
                <a:solidFill>
                  <a:srgbClr val="FFC00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T(</a:t>
            </a:r>
            <a:r>
              <a:rPr lang="el-GR" altLang="en-US" sz="1000">
                <a:solidFill>
                  <a:srgbClr val="FFC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altLang="en-US" sz="1000" baseline="-25000">
                <a:solidFill>
                  <a:srgbClr val="FFC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A=c</a:t>
            </a:r>
            <a:r>
              <a:rPr lang="en-US" altLang="en-US" sz="1000">
                <a:solidFill>
                  <a:srgbClr val="FFC00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(R)) = T(R)/V(R,A)</a:t>
            </a:r>
          </a:p>
        </p:txBody>
      </p:sp>
      <p:sp>
        <p:nvSpPr>
          <p:cNvPr id="13323" name="TextBox 74"/>
          <p:cNvSpPr txBox="1">
            <a:spLocks noChangeArrowheads="1"/>
          </p:cNvSpPr>
          <p:nvPr/>
        </p:nvSpPr>
        <p:spPr bwMode="auto">
          <a:xfrm>
            <a:off x="2547938" y="3135313"/>
            <a:ext cx="2530475" cy="24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000">
                <a:solidFill>
                  <a:srgbClr val="FFC00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T(R    S) = T(R)T(S)/max{V(R,A),V(S,A)}</a:t>
            </a:r>
          </a:p>
        </p:txBody>
      </p:sp>
      <p:sp>
        <p:nvSpPr>
          <p:cNvPr id="13324" name="AutoShape 4"/>
          <p:cNvSpPr>
            <a:spLocks noChangeArrowheads="1"/>
          </p:cNvSpPr>
          <p:nvPr/>
        </p:nvSpPr>
        <p:spPr bwMode="auto">
          <a:xfrm rot="-5400000">
            <a:off x="2856707" y="3207543"/>
            <a:ext cx="107950" cy="112713"/>
          </a:xfrm>
          <a:prstGeom prst="flowChartCollate">
            <a:avLst/>
          </a:prstGeom>
          <a:solidFill>
            <a:schemeClr val="bg1"/>
          </a:solidFill>
          <a:ln w="6350">
            <a:solidFill>
              <a:srgbClr val="FFC00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3600"/>
              <a:t> </a:t>
            </a:r>
          </a:p>
        </p:txBody>
      </p:sp>
      <p:sp>
        <p:nvSpPr>
          <p:cNvPr id="13325" name="TextBox 76"/>
          <p:cNvSpPr txBox="1">
            <a:spLocks noChangeArrowheads="1"/>
          </p:cNvSpPr>
          <p:nvPr/>
        </p:nvSpPr>
        <p:spPr bwMode="auto">
          <a:xfrm>
            <a:off x="5597525" y="3905250"/>
            <a:ext cx="900113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</a:rPr>
              <a:t>T=100</a:t>
            </a:r>
            <a:r>
              <a:rPr lang="en-US" altLang="en-US" sz="1200"/>
              <a:t>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/>
              <a:t>V(R,a)=1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/>
              <a:t>V(R,b)=60</a:t>
            </a:r>
          </a:p>
        </p:txBody>
      </p:sp>
      <p:sp>
        <p:nvSpPr>
          <p:cNvPr id="13326" name="TextBox 79"/>
          <p:cNvSpPr txBox="1">
            <a:spLocks noChangeArrowheads="1"/>
          </p:cNvSpPr>
          <p:nvPr/>
        </p:nvSpPr>
        <p:spPr bwMode="auto">
          <a:xfrm>
            <a:off x="5715000" y="3270250"/>
            <a:ext cx="80327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</a:rPr>
              <a:t>T(*)=50 </a:t>
            </a:r>
          </a:p>
        </p:txBody>
      </p:sp>
      <p:sp>
        <p:nvSpPr>
          <p:cNvPr id="13327" name="TextBox 80"/>
          <p:cNvSpPr txBox="1">
            <a:spLocks noChangeArrowheads="1"/>
          </p:cNvSpPr>
          <p:nvPr/>
        </p:nvSpPr>
        <p:spPr bwMode="auto">
          <a:xfrm>
            <a:off x="7505700" y="3243263"/>
            <a:ext cx="92075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</a:rPr>
              <a:t>T(*)=1000</a:t>
            </a:r>
          </a:p>
        </p:txBody>
      </p:sp>
      <p:sp>
        <p:nvSpPr>
          <p:cNvPr id="13328" name="TextBox 81"/>
          <p:cNvSpPr txBox="1">
            <a:spLocks noChangeArrowheads="1"/>
          </p:cNvSpPr>
          <p:nvPr/>
        </p:nvSpPr>
        <p:spPr bwMode="auto">
          <a:xfrm>
            <a:off x="5980113" y="2066925"/>
            <a:ext cx="2138362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000">
                <a:solidFill>
                  <a:srgbClr val="FFC00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T(</a:t>
            </a:r>
            <a:r>
              <a:rPr lang="el-GR" altLang="en-US" sz="1000">
                <a:solidFill>
                  <a:srgbClr val="FFC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δ</a:t>
            </a:r>
            <a:r>
              <a:rPr lang="en-US" altLang="en-US" sz="1000">
                <a:solidFill>
                  <a:srgbClr val="FFC00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(S)) = min{ T(S)/2, </a:t>
            </a:r>
            <a:r>
              <a:rPr lang="el-GR" altLang="en-US" sz="1100">
                <a:solidFill>
                  <a:srgbClr val="FFC00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Π</a:t>
            </a:r>
            <a:r>
              <a:rPr lang="en-US" altLang="en-US" sz="1000" baseline="-25000">
                <a:solidFill>
                  <a:srgbClr val="FFC00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en-US" sz="1000">
                <a:solidFill>
                  <a:srgbClr val="FFC00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V(R,A) }</a:t>
            </a:r>
          </a:p>
        </p:txBody>
      </p:sp>
      <p:cxnSp>
        <p:nvCxnSpPr>
          <p:cNvPr id="13329" name="Straight Arrow Connector 8198"/>
          <p:cNvCxnSpPr>
            <a:cxnSpLocks noChangeShapeType="1"/>
          </p:cNvCxnSpPr>
          <p:nvPr/>
        </p:nvCxnSpPr>
        <p:spPr bwMode="auto">
          <a:xfrm flipH="1">
            <a:off x="6048375" y="2328863"/>
            <a:ext cx="274638" cy="914400"/>
          </a:xfrm>
          <a:prstGeom prst="straightConnector1">
            <a:avLst/>
          </a:prstGeom>
          <a:noFill/>
          <a:ln w="9525" algn="ctr">
            <a:solidFill>
              <a:srgbClr val="FFC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3330" name="Straight Arrow Connector 8200"/>
          <p:cNvCxnSpPr>
            <a:cxnSpLocks noChangeShapeType="1"/>
          </p:cNvCxnSpPr>
          <p:nvPr/>
        </p:nvCxnSpPr>
        <p:spPr bwMode="auto">
          <a:xfrm>
            <a:off x="7686675" y="2328863"/>
            <a:ext cx="234950" cy="860425"/>
          </a:xfrm>
          <a:prstGeom prst="straightConnector1">
            <a:avLst/>
          </a:prstGeom>
          <a:noFill/>
          <a:ln w="9525" algn="ctr">
            <a:solidFill>
              <a:srgbClr val="FFC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3331" name="Oval 1"/>
          <p:cNvSpPr>
            <a:spLocks noChangeArrowheads="1"/>
          </p:cNvSpPr>
          <p:nvPr/>
        </p:nvSpPr>
        <p:spPr bwMode="auto">
          <a:xfrm>
            <a:off x="896938" y="3922713"/>
            <a:ext cx="1036637" cy="234950"/>
          </a:xfrm>
          <a:prstGeom prst="ellipse">
            <a:avLst/>
          </a:prstGeom>
          <a:noFill/>
          <a:ln w="9525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13332" name="Oval 43"/>
          <p:cNvSpPr>
            <a:spLocks noChangeArrowheads="1"/>
          </p:cNvSpPr>
          <p:nvPr/>
        </p:nvSpPr>
        <p:spPr bwMode="auto">
          <a:xfrm>
            <a:off x="2601913" y="3389313"/>
            <a:ext cx="1035050" cy="234950"/>
          </a:xfrm>
          <a:prstGeom prst="ellipse">
            <a:avLst/>
          </a:prstGeom>
          <a:noFill/>
          <a:ln w="9525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13333" name="Oval 44"/>
          <p:cNvSpPr>
            <a:spLocks noChangeArrowheads="1"/>
          </p:cNvSpPr>
          <p:nvPr/>
        </p:nvSpPr>
        <p:spPr bwMode="auto">
          <a:xfrm>
            <a:off x="5370513" y="3925888"/>
            <a:ext cx="1035050" cy="236537"/>
          </a:xfrm>
          <a:prstGeom prst="ellipse">
            <a:avLst/>
          </a:prstGeom>
          <a:noFill/>
          <a:ln w="9525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13334" name="Oval 45"/>
          <p:cNvSpPr>
            <a:spLocks noChangeArrowheads="1"/>
          </p:cNvSpPr>
          <p:nvPr/>
        </p:nvSpPr>
        <p:spPr bwMode="auto">
          <a:xfrm>
            <a:off x="5518150" y="3287713"/>
            <a:ext cx="1035050" cy="234950"/>
          </a:xfrm>
          <a:prstGeom prst="ellipse">
            <a:avLst/>
          </a:prstGeom>
          <a:noFill/>
          <a:ln w="9525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13335" name="Oval 46"/>
          <p:cNvSpPr>
            <a:spLocks noChangeArrowheads="1"/>
          </p:cNvSpPr>
          <p:nvPr/>
        </p:nvSpPr>
        <p:spPr bwMode="auto">
          <a:xfrm>
            <a:off x="7453313" y="3255963"/>
            <a:ext cx="1035050" cy="234950"/>
          </a:xfrm>
          <a:prstGeom prst="ellipse">
            <a:avLst/>
          </a:prstGeom>
          <a:noFill/>
          <a:ln w="9525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13336" name="TextBox 3"/>
          <p:cNvSpPr txBox="1">
            <a:spLocks noChangeArrowheads="1"/>
          </p:cNvSpPr>
          <p:nvPr/>
        </p:nvSpPr>
        <p:spPr bwMode="auto">
          <a:xfrm>
            <a:off x="1654175" y="5772150"/>
            <a:ext cx="1446213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</a:rPr>
              <a:t>Cost = 1100</a:t>
            </a:r>
          </a:p>
        </p:txBody>
      </p:sp>
      <p:sp>
        <p:nvSpPr>
          <p:cNvPr id="13337" name="TextBox 48"/>
          <p:cNvSpPr txBox="1">
            <a:spLocks noChangeArrowheads="1"/>
          </p:cNvSpPr>
          <p:nvPr/>
        </p:nvSpPr>
        <p:spPr bwMode="auto">
          <a:xfrm>
            <a:off x="6408738" y="5716588"/>
            <a:ext cx="1446212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</a:rPr>
              <a:t>Cost = 1150</a:t>
            </a:r>
          </a:p>
        </p:txBody>
      </p:sp>
      <p:sp>
        <p:nvSpPr>
          <p:cNvPr id="13338" name="TextBox 49"/>
          <p:cNvSpPr txBox="1">
            <a:spLocks noChangeArrowheads="1"/>
          </p:cNvSpPr>
          <p:nvPr/>
        </p:nvSpPr>
        <p:spPr bwMode="auto">
          <a:xfrm>
            <a:off x="3013075" y="5464175"/>
            <a:ext cx="40798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4000">
                <a:solidFill>
                  <a:srgbClr val="00B050"/>
                </a:solidFill>
              </a:rPr>
              <a:t>√</a:t>
            </a:r>
          </a:p>
        </p:txBody>
      </p:sp>
    </p:spTree>
    <p:extLst>
      <p:ext uri="{BB962C8B-B14F-4D97-AF65-F5344CB8AC3E}">
        <p14:creationId xmlns:p14="http://schemas.microsoft.com/office/powerpoint/2010/main" val="53214855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>
          <a:xfrm>
            <a:off x="685800" y="238125"/>
            <a:ext cx="7772400" cy="520700"/>
          </a:xfrm>
        </p:spPr>
        <p:txBody>
          <a:bodyPr/>
          <a:lstStyle/>
          <a:p>
            <a:r>
              <a:rPr lang="en-US" altLang="en-US" sz="3200" b="1"/>
              <a:t>Improving logic plan via relation size</a:t>
            </a:r>
            <a:endParaRPr lang="en-US" altLang="en-US" sz="3200"/>
          </a:p>
        </p:txBody>
      </p:sp>
      <p:sp>
        <p:nvSpPr>
          <p:cNvPr id="13315" name="Content Placeholder 2"/>
          <p:cNvSpPr>
            <a:spLocks noGrp="1"/>
          </p:cNvSpPr>
          <p:nvPr>
            <p:ph idx="1"/>
          </p:nvPr>
        </p:nvSpPr>
        <p:spPr>
          <a:xfrm>
            <a:off x="517525" y="1109663"/>
            <a:ext cx="8259763" cy="5313362"/>
          </a:xfrm>
          <a:ln w="12700">
            <a:solidFill>
              <a:schemeClr val="accent1"/>
            </a:solidFill>
            <a:miter lim="800000"/>
            <a:headEnd/>
            <a:tailEnd/>
          </a:ln>
        </p:spPr>
        <p:txBody>
          <a:bodyPr/>
          <a:lstStyle/>
          <a:p>
            <a:pPr marL="0" indent="0">
              <a:buFontTx/>
              <a:buNone/>
            </a:pPr>
            <a:r>
              <a:rPr lang="en-US" altLang="en-US" sz="2000" dirty="0"/>
              <a:t>R(</a:t>
            </a:r>
            <a:r>
              <a:rPr lang="en-US" altLang="en-US" sz="2000" dirty="0" err="1"/>
              <a:t>a,b</a:t>
            </a:r>
            <a:r>
              <a:rPr lang="en-US" altLang="en-US" sz="2000" dirty="0"/>
              <a:t>):	T(R) = 5000,	V(</a:t>
            </a:r>
            <a:r>
              <a:rPr lang="en-US" altLang="en-US" sz="2000" dirty="0" err="1"/>
              <a:t>R,a</a:t>
            </a:r>
            <a:r>
              <a:rPr lang="en-US" altLang="en-US" sz="2000" dirty="0"/>
              <a:t>) = 50,	V(</a:t>
            </a:r>
            <a:r>
              <a:rPr lang="en-US" altLang="en-US" sz="2000" dirty="0" err="1"/>
              <a:t>R,b</a:t>
            </a:r>
            <a:r>
              <a:rPr lang="en-US" altLang="en-US" sz="2000" dirty="0"/>
              <a:t>) = 60, </a:t>
            </a:r>
          </a:p>
          <a:p>
            <a:pPr marL="0" indent="0">
              <a:buFontTx/>
              <a:buNone/>
            </a:pPr>
            <a:r>
              <a:rPr lang="en-US" altLang="en-US" sz="2000" dirty="0"/>
              <a:t>S(</a:t>
            </a:r>
            <a:r>
              <a:rPr lang="en-US" altLang="en-US" sz="2000" dirty="0" err="1"/>
              <a:t>b,c</a:t>
            </a:r>
            <a:r>
              <a:rPr lang="en-US" altLang="en-US" sz="2000" dirty="0"/>
              <a:t>):	T(S) = 2000,			V(</a:t>
            </a:r>
            <a:r>
              <a:rPr lang="en-US" altLang="en-US" sz="2000" dirty="0" err="1"/>
              <a:t>S,b</a:t>
            </a:r>
            <a:r>
              <a:rPr lang="en-US" altLang="en-US" sz="2000" dirty="0"/>
              <a:t>) = 200,	V(</a:t>
            </a:r>
            <a:r>
              <a:rPr lang="en-US" altLang="en-US" sz="2000" dirty="0" err="1"/>
              <a:t>S,c</a:t>
            </a:r>
            <a:r>
              <a:rPr lang="en-US" altLang="en-US" sz="2000" dirty="0"/>
              <a:t>) = 100</a:t>
            </a:r>
          </a:p>
          <a:p>
            <a:pPr marL="0" indent="0">
              <a:buFontTx/>
              <a:buNone/>
            </a:pPr>
            <a:endParaRPr lang="en-US" altLang="en-US" sz="2000" dirty="0"/>
          </a:p>
          <a:p>
            <a:pPr marL="0" indent="0">
              <a:buFontTx/>
              <a:buNone/>
            </a:pPr>
            <a:r>
              <a:rPr lang="en-US" altLang="en-US" sz="2000" dirty="0"/>
              <a:t>  </a:t>
            </a:r>
          </a:p>
          <a:p>
            <a:pPr marL="0" indent="0">
              <a:buFontTx/>
              <a:buNone/>
            </a:pPr>
            <a:endParaRPr lang="en-US" altLang="en-US" sz="2000" dirty="0"/>
          </a:p>
        </p:txBody>
      </p:sp>
      <p:sp>
        <p:nvSpPr>
          <p:cNvPr id="13316" name="Left-Right Arrow 51"/>
          <p:cNvSpPr>
            <a:spLocks noChangeArrowheads="1"/>
          </p:cNvSpPr>
          <p:nvPr/>
        </p:nvSpPr>
        <p:spPr bwMode="auto">
          <a:xfrm>
            <a:off x="4035425" y="3948113"/>
            <a:ext cx="1087438" cy="344487"/>
          </a:xfrm>
          <a:prstGeom prst="leftRightArrow">
            <a:avLst>
              <a:gd name="adj1" fmla="val 50000"/>
              <a:gd name="adj2" fmla="val 49952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cxnSp>
        <p:nvCxnSpPr>
          <p:cNvPr id="13317" name="Straight Connector 42"/>
          <p:cNvCxnSpPr>
            <a:cxnSpLocks noChangeShapeType="1"/>
          </p:cNvCxnSpPr>
          <p:nvPr/>
        </p:nvCxnSpPr>
        <p:spPr bwMode="auto">
          <a:xfrm flipV="1">
            <a:off x="625475" y="1881188"/>
            <a:ext cx="8043863" cy="33337"/>
          </a:xfrm>
          <a:prstGeom prst="line">
            <a:avLst/>
          </a:prstGeom>
          <a:noFill/>
          <a:ln w="28575" algn="ctr">
            <a:solidFill>
              <a:srgbClr val="FFC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13318" name="Group 8195"/>
          <p:cNvGrpSpPr>
            <a:grpSpLocks/>
          </p:cNvGrpSpPr>
          <p:nvPr/>
        </p:nvGrpSpPr>
        <p:grpSpPr bwMode="auto">
          <a:xfrm>
            <a:off x="6124575" y="2898775"/>
            <a:ext cx="1897063" cy="2771775"/>
            <a:chOff x="1666550" y="3007304"/>
            <a:chExt cx="1896463" cy="2771769"/>
          </a:xfrm>
        </p:grpSpPr>
        <p:sp>
          <p:nvSpPr>
            <p:cNvPr id="13350" name="Rectangle 14"/>
            <p:cNvSpPr>
              <a:spLocks noChangeArrowheads="1"/>
            </p:cNvSpPr>
            <p:nvPr/>
          </p:nvSpPr>
          <p:spPr bwMode="auto">
            <a:xfrm>
              <a:off x="2016248" y="4914589"/>
              <a:ext cx="302642" cy="2287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>
                  <a:solidFill>
                    <a:srgbClr val="00B050"/>
                  </a:solidFill>
                </a:rPr>
                <a:t>R</a:t>
              </a:r>
            </a:p>
          </p:txBody>
        </p:sp>
        <p:sp>
          <p:nvSpPr>
            <p:cNvPr id="13351" name="Rectangle 15"/>
            <p:cNvSpPr>
              <a:spLocks noChangeArrowheads="1"/>
            </p:cNvSpPr>
            <p:nvPr/>
          </p:nvSpPr>
          <p:spPr bwMode="auto">
            <a:xfrm>
              <a:off x="2880584" y="4293498"/>
              <a:ext cx="273191" cy="22579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>
                  <a:solidFill>
                    <a:srgbClr val="00B050"/>
                  </a:solidFill>
                </a:rPr>
                <a:t>S</a:t>
              </a:r>
            </a:p>
          </p:txBody>
        </p:sp>
        <p:sp>
          <p:nvSpPr>
            <p:cNvPr id="13352" name="TextBox 179"/>
            <p:cNvSpPr txBox="1">
              <a:spLocks noChangeArrowheads="1"/>
            </p:cNvSpPr>
            <p:nvPr/>
          </p:nvSpPr>
          <p:spPr bwMode="auto">
            <a:xfrm>
              <a:off x="2012782" y="3440572"/>
              <a:ext cx="304872" cy="400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l-GR" altLang="en-US" sz="20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δ</a:t>
              </a:r>
              <a:endParaRPr lang="en-US" altLang="en-US" sz="20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cxnSp>
          <p:nvCxnSpPr>
            <p:cNvPr id="13353" name="Straight Connector 20"/>
            <p:cNvCxnSpPr>
              <a:cxnSpLocks noChangeShapeType="1"/>
            </p:cNvCxnSpPr>
            <p:nvPr/>
          </p:nvCxnSpPr>
          <p:spPr bwMode="auto">
            <a:xfrm>
              <a:off x="2722260" y="3223890"/>
              <a:ext cx="287215" cy="315102"/>
            </a:xfrm>
            <a:prstGeom prst="line">
              <a:avLst/>
            </a:prstGeom>
            <a:noFill/>
            <a:ln w="19050" algn="ctr">
              <a:solidFill>
                <a:srgbClr val="1A9655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3354" name="Straight Connector 21"/>
            <p:cNvCxnSpPr>
              <a:cxnSpLocks noChangeShapeType="1"/>
            </p:cNvCxnSpPr>
            <p:nvPr/>
          </p:nvCxnSpPr>
          <p:spPr bwMode="auto">
            <a:xfrm flipH="1">
              <a:off x="2184974" y="3205967"/>
              <a:ext cx="295180" cy="292462"/>
            </a:xfrm>
            <a:prstGeom prst="line">
              <a:avLst/>
            </a:prstGeom>
            <a:noFill/>
            <a:ln w="19050" algn="ctr">
              <a:solidFill>
                <a:srgbClr val="1A9655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3355" name="Straight Connector 23"/>
            <p:cNvCxnSpPr>
              <a:cxnSpLocks noChangeShapeType="1"/>
            </p:cNvCxnSpPr>
            <p:nvPr/>
          </p:nvCxnSpPr>
          <p:spPr bwMode="auto">
            <a:xfrm>
              <a:off x="2153877" y="4451436"/>
              <a:ext cx="1123" cy="426751"/>
            </a:xfrm>
            <a:prstGeom prst="line">
              <a:avLst/>
            </a:prstGeom>
            <a:noFill/>
            <a:ln w="19050" algn="ctr">
              <a:solidFill>
                <a:srgbClr val="00B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3356" name="AutoShape 4"/>
            <p:cNvSpPr>
              <a:spLocks noChangeArrowheads="1"/>
            </p:cNvSpPr>
            <p:nvPr/>
          </p:nvSpPr>
          <p:spPr bwMode="auto">
            <a:xfrm rot="-5400000">
              <a:off x="2523753" y="2980957"/>
              <a:ext cx="142331" cy="195026"/>
            </a:xfrm>
            <a:prstGeom prst="flowChartCollate">
              <a:avLst/>
            </a:prstGeom>
            <a:solidFill>
              <a:schemeClr val="bg1"/>
            </a:solidFill>
            <a:ln w="19050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13357" name="TextBox 22"/>
            <p:cNvSpPr txBox="1">
              <a:spLocks noChangeArrowheads="1"/>
            </p:cNvSpPr>
            <p:nvPr/>
          </p:nvSpPr>
          <p:spPr bwMode="auto">
            <a:xfrm>
              <a:off x="1666550" y="5132742"/>
              <a:ext cx="984565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200"/>
                <a:t>T(R)=5000 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200"/>
                <a:t>V(R,a)=50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200"/>
                <a:t>V(R,b)=60</a:t>
              </a:r>
            </a:p>
          </p:txBody>
        </p:sp>
        <p:sp>
          <p:nvSpPr>
            <p:cNvPr id="13358" name="TextBox 24"/>
            <p:cNvSpPr txBox="1">
              <a:spLocks noChangeArrowheads="1"/>
            </p:cNvSpPr>
            <p:nvPr/>
          </p:nvSpPr>
          <p:spPr bwMode="auto">
            <a:xfrm>
              <a:off x="2591016" y="4508664"/>
              <a:ext cx="971997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200"/>
                <a:t>T(S)=2000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200"/>
                <a:t>V(S,b)=200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200"/>
                <a:t>V(S,c)=100</a:t>
              </a:r>
            </a:p>
          </p:txBody>
        </p:sp>
        <p:cxnSp>
          <p:nvCxnSpPr>
            <p:cNvPr id="13359" name="Straight Connector 23"/>
            <p:cNvCxnSpPr>
              <a:cxnSpLocks noChangeShapeType="1"/>
            </p:cNvCxnSpPr>
            <p:nvPr/>
          </p:nvCxnSpPr>
          <p:spPr bwMode="auto">
            <a:xfrm flipH="1">
              <a:off x="2163616" y="3766319"/>
              <a:ext cx="1620" cy="460449"/>
            </a:xfrm>
            <a:prstGeom prst="line">
              <a:avLst/>
            </a:prstGeom>
            <a:noFill/>
            <a:ln w="19050" algn="ctr">
              <a:solidFill>
                <a:srgbClr val="00B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3360" name="TextBox 179"/>
            <p:cNvSpPr txBox="1">
              <a:spLocks noChangeArrowheads="1"/>
            </p:cNvSpPr>
            <p:nvPr/>
          </p:nvSpPr>
          <p:spPr bwMode="auto">
            <a:xfrm>
              <a:off x="1999634" y="4111237"/>
              <a:ext cx="663964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l-GR" altLang="en-US" sz="20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σ</a:t>
              </a:r>
              <a:r>
                <a:rPr lang="en-US" altLang="en-US" sz="2000" baseline="-250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a=10</a:t>
              </a:r>
              <a:endParaRPr lang="en-US" altLang="en-US" sz="2000" b="1" baseline="-250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13361" name="TextBox 179"/>
            <p:cNvSpPr txBox="1">
              <a:spLocks noChangeArrowheads="1"/>
            </p:cNvSpPr>
            <p:nvPr/>
          </p:nvSpPr>
          <p:spPr bwMode="auto">
            <a:xfrm>
              <a:off x="2857039" y="3463752"/>
              <a:ext cx="304872" cy="400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l-GR" altLang="en-US" sz="20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δ</a:t>
              </a:r>
              <a:endParaRPr lang="en-US" altLang="en-US" sz="20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cxnSp>
          <p:nvCxnSpPr>
            <p:cNvPr id="13362" name="Straight Connector 23"/>
            <p:cNvCxnSpPr>
              <a:cxnSpLocks noChangeShapeType="1"/>
            </p:cNvCxnSpPr>
            <p:nvPr/>
          </p:nvCxnSpPr>
          <p:spPr bwMode="auto">
            <a:xfrm flipH="1">
              <a:off x="3015965" y="3780008"/>
              <a:ext cx="1620" cy="460449"/>
            </a:xfrm>
            <a:prstGeom prst="line">
              <a:avLst/>
            </a:prstGeom>
            <a:noFill/>
            <a:ln w="19050" algn="ctr">
              <a:solidFill>
                <a:srgbClr val="00B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13319" name="Group 8194"/>
          <p:cNvGrpSpPr>
            <a:grpSpLocks/>
          </p:cNvGrpSpPr>
          <p:nvPr/>
        </p:nvGrpSpPr>
        <p:grpSpPr bwMode="auto">
          <a:xfrm>
            <a:off x="1557338" y="2789238"/>
            <a:ext cx="1863725" cy="2855912"/>
            <a:chOff x="5297729" y="2875248"/>
            <a:chExt cx="1864966" cy="2855788"/>
          </a:xfrm>
        </p:grpSpPr>
        <p:sp>
          <p:nvSpPr>
            <p:cNvPr id="13339" name="Rectangle 42"/>
            <p:cNvSpPr>
              <a:spLocks noChangeArrowheads="1"/>
            </p:cNvSpPr>
            <p:nvPr/>
          </p:nvSpPr>
          <p:spPr bwMode="auto">
            <a:xfrm>
              <a:off x="5596327" y="4919430"/>
              <a:ext cx="301625" cy="228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>
                  <a:solidFill>
                    <a:srgbClr val="00B050"/>
                  </a:solidFill>
                </a:rPr>
                <a:t>R</a:t>
              </a:r>
            </a:p>
          </p:txBody>
        </p:sp>
        <p:sp>
          <p:nvSpPr>
            <p:cNvPr id="13340" name="Rectangle 43"/>
            <p:cNvSpPr>
              <a:spLocks noChangeArrowheads="1"/>
            </p:cNvSpPr>
            <p:nvPr/>
          </p:nvSpPr>
          <p:spPr bwMode="auto">
            <a:xfrm>
              <a:off x="6450096" y="4257186"/>
              <a:ext cx="273050" cy="22542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>
                  <a:solidFill>
                    <a:srgbClr val="00B050"/>
                  </a:solidFill>
                </a:rPr>
                <a:t>S</a:t>
              </a:r>
            </a:p>
          </p:txBody>
        </p:sp>
        <p:sp>
          <p:nvSpPr>
            <p:cNvPr id="13341" name="TextBox 179"/>
            <p:cNvSpPr txBox="1">
              <a:spLocks noChangeArrowheads="1"/>
            </p:cNvSpPr>
            <p:nvPr/>
          </p:nvSpPr>
          <p:spPr bwMode="auto">
            <a:xfrm>
              <a:off x="5996890" y="2875248"/>
              <a:ext cx="304800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l-GR" altLang="en-US" sz="20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δ</a:t>
              </a:r>
              <a:endParaRPr lang="en-US" altLang="en-US" sz="20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cxnSp>
          <p:nvCxnSpPr>
            <p:cNvPr id="13342" name="Straight Connector 47"/>
            <p:cNvCxnSpPr>
              <a:cxnSpLocks noChangeShapeType="1"/>
            </p:cNvCxnSpPr>
            <p:nvPr/>
          </p:nvCxnSpPr>
          <p:spPr bwMode="auto">
            <a:xfrm flipH="1">
              <a:off x="5743277" y="4460531"/>
              <a:ext cx="3862" cy="419684"/>
            </a:xfrm>
            <a:prstGeom prst="line">
              <a:avLst/>
            </a:prstGeom>
            <a:noFill/>
            <a:ln w="19050" algn="ctr">
              <a:solidFill>
                <a:srgbClr val="00B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3343" name="AutoShape 4"/>
            <p:cNvSpPr>
              <a:spLocks noChangeArrowheads="1"/>
            </p:cNvSpPr>
            <p:nvPr/>
          </p:nvSpPr>
          <p:spPr bwMode="auto">
            <a:xfrm rot="-5400000">
              <a:off x="6083900" y="3655468"/>
              <a:ext cx="142875" cy="193675"/>
            </a:xfrm>
            <a:prstGeom prst="flowChartCollate">
              <a:avLst/>
            </a:prstGeom>
            <a:solidFill>
              <a:schemeClr val="bg1"/>
            </a:solidFill>
            <a:ln w="19050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cxnSp>
          <p:nvCxnSpPr>
            <p:cNvPr id="13344" name="Straight Connector 20"/>
            <p:cNvCxnSpPr>
              <a:cxnSpLocks noChangeShapeType="1"/>
            </p:cNvCxnSpPr>
            <p:nvPr/>
          </p:nvCxnSpPr>
          <p:spPr bwMode="auto">
            <a:xfrm>
              <a:off x="6299597" y="3832103"/>
              <a:ext cx="263850" cy="417602"/>
            </a:xfrm>
            <a:prstGeom prst="line">
              <a:avLst/>
            </a:prstGeom>
            <a:noFill/>
            <a:ln w="19050" algn="ctr">
              <a:solidFill>
                <a:srgbClr val="1A9655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3345" name="Straight Connector 21"/>
            <p:cNvCxnSpPr>
              <a:cxnSpLocks noChangeShapeType="1"/>
            </p:cNvCxnSpPr>
            <p:nvPr/>
          </p:nvCxnSpPr>
          <p:spPr bwMode="auto">
            <a:xfrm flipH="1">
              <a:off x="5810895" y="3848434"/>
              <a:ext cx="206543" cy="387048"/>
            </a:xfrm>
            <a:prstGeom prst="line">
              <a:avLst/>
            </a:prstGeom>
            <a:noFill/>
            <a:ln w="19050" algn="ctr">
              <a:solidFill>
                <a:srgbClr val="1A9655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3346" name="TextBox 179"/>
            <p:cNvSpPr txBox="1">
              <a:spLocks noChangeArrowheads="1"/>
            </p:cNvSpPr>
            <p:nvPr/>
          </p:nvSpPr>
          <p:spPr bwMode="auto">
            <a:xfrm>
              <a:off x="5588078" y="4127541"/>
              <a:ext cx="663964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l-GR" altLang="en-US" sz="20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σ</a:t>
              </a:r>
              <a:r>
                <a:rPr lang="en-US" altLang="en-US" sz="2000" baseline="-250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a=10</a:t>
              </a:r>
              <a:endParaRPr lang="en-US" altLang="en-US" sz="2000" b="1" baseline="-250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cxnSp>
          <p:nvCxnSpPr>
            <p:cNvPr id="13347" name="Straight Connector 23"/>
            <p:cNvCxnSpPr>
              <a:cxnSpLocks noChangeShapeType="1"/>
            </p:cNvCxnSpPr>
            <p:nvPr/>
          </p:nvCxnSpPr>
          <p:spPr bwMode="auto">
            <a:xfrm flipH="1">
              <a:off x="6149290" y="3206290"/>
              <a:ext cx="6047" cy="399373"/>
            </a:xfrm>
            <a:prstGeom prst="line">
              <a:avLst/>
            </a:prstGeom>
            <a:noFill/>
            <a:ln w="19050" algn="ctr">
              <a:solidFill>
                <a:srgbClr val="00B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3348" name="TextBox 67"/>
            <p:cNvSpPr txBox="1">
              <a:spLocks noChangeArrowheads="1"/>
            </p:cNvSpPr>
            <p:nvPr/>
          </p:nvSpPr>
          <p:spPr bwMode="auto">
            <a:xfrm>
              <a:off x="5297729" y="5084705"/>
              <a:ext cx="984565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200"/>
                <a:t>T(R)=5000 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200"/>
                <a:t>V(R,a)=50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200"/>
                <a:t>V(R,b)=60</a:t>
              </a:r>
            </a:p>
          </p:txBody>
        </p:sp>
        <p:sp>
          <p:nvSpPr>
            <p:cNvPr id="13349" name="TextBox 68"/>
            <p:cNvSpPr txBox="1">
              <a:spLocks noChangeArrowheads="1"/>
            </p:cNvSpPr>
            <p:nvPr/>
          </p:nvSpPr>
          <p:spPr bwMode="auto">
            <a:xfrm>
              <a:off x="6190698" y="4414980"/>
              <a:ext cx="971997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200"/>
                <a:t>T(S)=2000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200"/>
                <a:t>V(S,b)=200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200"/>
                <a:t>V(S,c)=100</a:t>
              </a:r>
            </a:p>
          </p:txBody>
        </p:sp>
      </p:grpSp>
      <p:sp>
        <p:nvSpPr>
          <p:cNvPr id="13320" name="TextBox 71"/>
          <p:cNvSpPr txBox="1">
            <a:spLocks noChangeArrowheads="1"/>
          </p:cNvSpPr>
          <p:nvPr/>
        </p:nvSpPr>
        <p:spPr bwMode="auto">
          <a:xfrm>
            <a:off x="992188" y="3902075"/>
            <a:ext cx="8890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</a:rPr>
              <a:t>T(*)=100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/>
              <a:t>V(*,a)=1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/>
              <a:t>V(*,b)=60</a:t>
            </a:r>
          </a:p>
        </p:txBody>
      </p:sp>
      <p:sp>
        <p:nvSpPr>
          <p:cNvPr id="13321" name="TextBox 72"/>
          <p:cNvSpPr txBox="1">
            <a:spLocks noChangeArrowheads="1"/>
          </p:cNvSpPr>
          <p:nvPr/>
        </p:nvSpPr>
        <p:spPr bwMode="auto">
          <a:xfrm>
            <a:off x="2647950" y="3367088"/>
            <a:ext cx="96996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</a:rPr>
              <a:t>T(*)=1000 </a:t>
            </a:r>
          </a:p>
        </p:txBody>
      </p:sp>
      <p:sp>
        <p:nvSpPr>
          <p:cNvPr id="13322" name="TextBox 8196"/>
          <p:cNvSpPr txBox="1">
            <a:spLocks noChangeArrowheads="1"/>
          </p:cNvSpPr>
          <p:nvPr/>
        </p:nvSpPr>
        <p:spPr bwMode="auto">
          <a:xfrm>
            <a:off x="512763" y="3689350"/>
            <a:ext cx="1606550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000">
                <a:solidFill>
                  <a:srgbClr val="FFC00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T(</a:t>
            </a:r>
            <a:r>
              <a:rPr lang="el-GR" altLang="en-US" sz="1000">
                <a:solidFill>
                  <a:srgbClr val="FFC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altLang="en-US" sz="1000" baseline="-25000">
                <a:solidFill>
                  <a:srgbClr val="FFC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A=c</a:t>
            </a:r>
            <a:r>
              <a:rPr lang="en-US" altLang="en-US" sz="1000">
                <a:solidFill>
                  <a:srgbClr val="FFC00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(R)) = T(R)/V(R,A)</a:t>
            </a:r>
          </a:p>
        </p:txBody>
      </p:sp>
      <p:sp>
        <p:nvSpPr>
          <p:cNvPr id="13323" name="TextBox 74"/>
          <p:cNvSpPr txBox="1">
            <a:spLocks noChangeArrowheads="1"/>
          </p:cNvSpPr>
          <p:nvPr/>
        </p:nvSpPr>
        <p:spPr bwMode="auto">
          <a:xfrm>
            <a:off x="2547938" y="3135313"/>
            <a:ext cx="2530475" cy="24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000">
                <a:solidFill>
                  <a:srgbClr val="FFC00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T(R    S) = T(R)T(S)/max{V(R,A),V(S,A)}</a:t>
            </a:r>
          </a:p>
        </p:txBody>
      </p:sp>
      <p:sp>
        <p:nvSpPr>
          <p:cNvPr id="13324" name="AutoShape 4"/>
          <p:cNvSpPr>
            <a:spLocks noChangeArrowheads="1"/>
          </p:cNvSpPr>
          <p:nvPr/>
        </p:nvSpPr>
        <p:spPr bwMode="auto">
          <a:xfrm rot="-5400000">
            <a:off x="2856707" y="3207543"/>
            <a:ext cx="107950" cy="112713"/>
          </a:xfrm>
          <a:prstGeom prst="flowChartCollate">
            <a:avLst/>
          </a:prstGeom>
          <a:solidFill>
            <a:schemeClr val="bg1"/>
          </a:solidFill>
          <a:ln w="6350">
            <a:solidFill>
              <a:srgbClr val="FFC00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3600"/>
              <a:t> </a:t>
            </a:r>
          </a:p>
        </p:txBody>
      </p:sp>
      <p:sp>
        <p:nvSpPr>
          <p:cNvPr id="13325" name="TextBox 76"/>
          <p:cNvSpPr txBox="1">
            <a:spLocks noChangeArrowheads="1"/>
          </p:cNvSpPr>
          <p:nvPr/>
        </p:nvSpPr>
        <p:spPr bwMode="auto">
          <a:xfrm>
            <a:off x="5597525" y="3905250"/>
            <a:ext cx="900113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</a:rPr>
              <a:t>T=100</a:t>
            </a:r>
            <a:r>
              <a:rPr lang="en-US" altLang="en-US" sz="1200"/>
              <a:t>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/>
              <a:t>V(R,a)=1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/>
              <a:t>V(R,b)=60</a:t>
            </a:r>
          </a:p>
        </p:txBody>
      </p:sp>
      <p:sp>
        <p:nvSpPr>
          <p:cNvPr id="13326" name="TextBox 79"/>
          <p:cNvSpPr txBox="1">
            <a:spLocks noChangeArrowheads="1"/>
          </p:cNvSpPr>
          <p:nvPr/>
        </p:nvSpPr>
        <p:spPr bwMode="auto">
          <a:xfrm>
            <a:off x="5715000" y="3270250"/>
            <a:ext cx="80327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</a:rPr>
              <a:t>T(*)=50 </a:t>
            </a:r>
          </a:p>
        </p:txBody>
      </p:sp>
      <p:sp>
        <p:nvSpPr>
          <p:cNvPr id="13327" name="TextBox 80"/>
          <p:cNvSpPr txBox="1">
            <a:spLocks noChangeArrowheads="1"/>
          </p:cNvSpPr>
          <p:nvPr/>
        </p:nvSpPr>
        <p:spPr bwMode="auto">
          <a:xfrm>
            <a:off x="7505700" y="3243263"/>
            <a:ext cx="92075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</a:rPr>
              <a:t>T(*)=1000</a:t>
            </a:r>
          </a:p>
        </p:txBody>
      </p:sp>
      <p:sp>
        <p:nvSpPr>
          <p:cNvPr id="13328" name="TextBox 81"/>
          <p:cNvSpPr txBox="1">
            <a:spLocks noChangeArrowheads="1"/>
          </p:cNvSpPr>
          <p:nvPr/>
        </p:nvSpPr>
        <p:spPr bwMode="auto">
          <a:xfrm>
            <a:off x="5980113" y="2066925"/>
            <a:ext cx="2138362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000">
                <a:solidFill>
                  <a:srgbClr val="FFC00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T(</a:t>
            </a:r>
            <a:r>
              <a:rPr lang="el-GR" altLang="en-US" sz="1000">
                <a:solidFill>
                  <a:srgbClr val="FFC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δ</a:t>
            </a:r>
            <a:r>
              <a:rPr lang="en-US" altLang="en-US" sz="1000">
                <a:solidFill>
                  <a:srgbClr val="FFC00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(S)) = min{ T(S)/2, </a:t>
            </a:r>
            <a:r>
              <a:rPr lang="el-GR" altLang="en-US" sz="1100">
                <a:solidFill>
                  <a:srgbClr val="FFC00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Π</a:t>
            </a:r>
            <a:r>
              <a:rPr lang="en-US" altLang="en-US" sz="1000" baseline="-25000">
                <a:solidFill>
                  <a:srgbClr val="FFC00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en-US" sz="1000">
                <a:solidFill>
                  <a:srgbClr val="FFC00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V(R,A) }</a:t>
            </a:r>
          </a:p>
        </p:txBody>
      </p:sp>
      <p:cxnSp>
        <p:nvCxnSpPr>
          <p:cNvPr id="13329" name="Straight Arrow Connector 8198"/>
          <p:cNvCxnSpPr>
            <a:cxnSpLocks noChangeShapeType="1"/>
          </p:cNvCxnSpPr>
          <p:nvPr/>
        </p:nvCxnSpPr>
        <p:spPr bwMode="auto">
          <a:xfrm flipH="1">
            <a:off x="6048375" y="2328863"/>
            <a:ext cx="274638" cy="914400"/>
          </a:xfrm>
          <a:prstGeom prst="straightConnector1">
            <a:avLst/>
          </a:prstGeom>
          <a:noFill/>
          <a:ln w="9525" algn="ctr">
            <a:solidFill>
              <a:srgbClr val="FFC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3330" name="Straight Arrow Connector 8200"/>
          <p:cNvCxnSpPr>
            <a:cxnSpLocks noChangeShapeType="1"/>
          </p:cNvCxnSpPr>
          <p:nvPr/>
        </p:nvCxnSpPr>
        <p:spPr bwMode="auto">
          <a:xfrm>
            <a:off x="7686675" y="2328863"/>
            <a:ext cx="234950" cy="860425"/>
          </a:xfrm>
          <a:prstGeom prst="straightConnector1">
            <a:avLst/>
          </a:prstGeom>
          <a:noFill/>
          <a:ln w="9525" algn="ctr">
            <a:solidFill>
              <a:srgbClr val="FFC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3331" name="Oval 1"/>
          <p:cNvSpPr>
            <a:spLocks noChangeArrowheads="1"/>
          </p:cNvSpPr>
          <p:nvPr/>
        </p:nvSpPr>
        <p:spPr bwMode="auto">
          <a:xfrm>
            <a:off x="896938" y="3922713"/>
            <a:ext cx="1036637" cy="234950"/>
          </a:xfrm>
          <a:prstGeom prst="ellipse">
            <a:avLst/>
          </a:prstGeom>
          <a:noFill/>
          <a:ln w="9525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13332" name="Oval 43"/>
          <p:cNvSpPr>
            <a:spLocks noChangeArrowheads="1"/>
          </p:cNvSpPr>
          <p:nvPr/>
        </p:nvSpPr>
        <p:spPr bwMode="auto">
          <a:xfrm>
            <a:off x="2601913" y="3389313"/>
            <a:ext cx="1035050" cy="234950"/>
          </a:xfrm>
          <a:prstGeom prst="ellipse">
            <a:avLst/>
          </a:prstGeom>
          <a:noFill/>
          <a:ln w="9525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13333" name="Oval 44"/>
          <p:cNvSpPr>
            <a:spLocks noChangeArrowheads="1"/>
          </p:cNvSpPr>
          <p:nvPr/>
        </p:nvSpPr>
        <p:spPr bwMode="auto">
          <a:xfrm>
            <a:off x="5370513" y="3925888"/>
            <a:ext cx="1035050" cy="236537"/>
          </a:xfrm>
          <a:prstGeom prst="ellipse">
            <a:avLst/>
          </a:prstGeom>
          <a:noFill/>
          <a:ln w="9525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13334" name="Oval 45"/>
          <p:cNvSpPr>
            <a:spLocks noChangeArrowheads="1"/>
          </p:cNvSpPr>
          <p:nvPr/>
        </p:nvSpPr>
        <p:spPr bwMode="auto">
          <a:xfrm>
            <a:off x="5518150" y="3287713"/>
            <a:ext cx="1035050" cy="234950"/>
          </a:xfrm>
          <a:prstGeom prst="ellipse">
            <a:avLst/>
          </a:prstGeom>
          <a:noFill/>
          <a:ln w="9525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13335" name="Oval 46"/>
          <p:cNvSpPr>
            <a:spLocks noChangeArrowheads="1"/>
          </p:cNvSpPr>
          <p:nvPr/>
        </p:nvSpPr>
        <p:spPr bwMode="auto">
          <a:xfrm>
            <a:off x="7453313" y="3255963"/>
            <a:ext cx="1035050" cy="234950"/>
          </a:xfrm>
          <a:prstGeom prst="ellipse">
            <a:avLst/>
          </a:prstGeom>
          <a:noFill/>
          <a:ln w="9525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13336" name="TextBox 3"/>
          <p:cNvSpPr txBox="1">
            <a:spLocks noChangeArrowheads="1"/>
          </p:cNvSpPr>
          <p:nvPr/>
        </p:nvSpPr>
        <p:spPr bwMode="auto">
          <a:xfrm>
            <a:off x="1654175" y="5772150"/>
            <a:ext cx="1446213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</a:rPr>
              <a:t>Cost = 1100</a:t>
            </a:r>
          </a:p>
        </p:txBody>
      </p:sp>
      <p:sp>
        <p:nvSpPr>
          <p:cNvPr id="13337" name="TextBox 48"/>
          <p:cNvSpPr txBox="1">
            <a:spLocks noChangeArrowheads="1"/>
          </p:cNvSpPr>
          <p:nvPr/>
        </p:nvSpPr>
        <p:spPr bwMode="auto">
          <a:xfrm>
            <a:off x="6408738" y="5716588"/>
            <a:ext cx="1446212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</a:rPr>
              <a:t>Cost = 1150</a:t>
            </a:r>
          </a:p>
        </p:txBody>
      </p:sp>
      <p:sp>
        <p:nvSpPr>
          <p:cNvPr id="13338" name="TextBox 49"/>
          <p:cNvSpPr txBox="1">
            <a:spLocks noChangeArrowheads="1"/>
          </p:cNvSpPr>
          <p:nvPr/>
        </p:nvSpPr>
        <p:spPr bwMode="auto">
          <a:xfrm>
            <a:off x="3013075" y="5464175"/>
            <a:ext cx="40798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4000">
                <a:solidFill>
                  <a:srgbClr val="00B050"/>
                </a:solidFill>
              </a:rPr>
              <a:t>√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3160228" y="5081794"/>
            <a:ext cx="2643672" cy="1015663"/>
          </a:xfrm>
          <a:prstGeom prst="rect">
            <a:avLst/>
          </a:prstGeom>
          <a:solidFill>
            <a:srgbClr val="FFFF00"/>
          </a:solidFill>
          <a:ln w="28575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/>
              <a:t>To be more precise, </a:t>
            </a:r>
          </a:p>
          <a:p>
            <a:r>
              <a:rPr lang="en-US" sz="2000" dirty="0"/>
              <a:t>we may also need to </a:t>
            </a:r>
          </a:p>
          <a:p>
            <a:r>
              <a:rPr lang="en-US" sz="2000" dirty="0"/>
              <a:t>consider the #blocks</a:t>
            </a:r>
          </a:p>
        </p:txBody>
      </p:sp>
    </p:spTree>
    <p:extLst>
      <p:ext uri="{BB962C8B-B14F-4D97-AF65-F5344CB8AC3E}">
        <p14:creationId xmlns:p14="http://schemas.microsoft.com/office/powerpoint/2010/main" val="56373231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itle 1"/>
          <p:cNvSpPr>
            <a:spLocks noGrp="1"/>
          </p:cNvSpPr>
          <p:nvPr>
            <p:ph type="title"/>
          </p:nvPr>
        </p:nvSpPr>
        <p:spPr>
          <a:xfrm>
            <a:off x="685800" y="238125"/>
            <a:ext cx="7772400" cy="520700"/>
          </a:xfrm>
        </p:spPr>
        <p:txBody>
          <a:bodyPr/>
          <a:lstStyle/>
          <a:p>
            <a:r>
              <a:rPr lang="en-US" altLang="en-US" sz="3200" b="1"/>
              <a:t>Improving logic plan via relation size</a:t>
            </a:r>
            <a:endParaRPr lang="en-US" altLang="en-US" sz="320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2288" y="1112838"/>
            <a:ext cx="8259762" cy="5313362"/>
          </a:xfrm>
          <a:ln w="12700">
            <a:solidFill>
              <a:schemeClr val="accent1"/>
            </a:solidFill>
          </a:ln>
        </p:spPr>
        <p:txBody>
          <a:bodyPr/>
          <a:lstStyle/>
          <a:p>
            <a:pPr marL="0" indent="0">
              <a:buFontTx/>
              <a:buNone/>
              <a:defRPr/>
            </a:pPr>
            <a:r>
              <a:rPr lang="en-US" sz="2800" dirty="0"/>
              <a:t>Major Steps: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en-US" sz="2800" dirty="0">
                <a:solidFill>
                  <a:srgbClr val="00B050"/>
                </a:solidFill>
              </a:rPr>
              <a:t>Collect size parameters for stored relations:</a:t>
            </a:r>
            <a:r>
              <a:rPr lang="en-US" sz="2800" dirty="0">
                <a:solidFill>
                  <a:srgbClr val="00B050"/>
                </a:solidFill>
                <a:ea typeface="SimSun" panose="02010600030101010101" pitchFamily="2" charset="-122"/>
              </a:rPr>
              <a:t> T(R), B(R), V(R,A) </a:t>
            </a:r>
            <a:r>
              <a:rPr lang="en-US" sz="1800" dirty="0">
                <a:solidFill>
                  <a:srgbClr val="00B050"/>
                </a:solidFill>
                <a:ea typeface="SimSun" panose="02010600030101010101" pitchFamily="2" charset="-122"/>
              </a:rPr>
              <a:t>(the # of different values on attribute A)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en-US" sz="2800" dirty="0">
                <a:solidFill>
                  <a:srgbClr val="00B050"/>
                </a:solidFill>
                <a:ea typeface="SimSun" panose="02010600030101010101" pitchFamily="2" charset="-122"/>
              </a:rPr>
              <a:t>Set up estimation rules for size parameters on relational algebraic operators;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en-US" sz="2800" dirty="0">
                <a:solidFill>
                  <a:srgbClr val="FF0000"/>
                </a:solidFill>
                <a:ea typeface="SimSun" panose="02010600030101010101" pitchFamily="2" charset="-122"/>
              </a:rPr>
              <a:t>Use logic laws to convert a logic query into the one that minimizes the (estimated) sizes of intermediate relations. 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en-US" altLang="zh-CN" sz="2800" dirty="0">
                <a:ea typeface="SimSun" panose="02010600030101010101" pitchFamily="2" charset="-122"/>
              </a:rPr>
              <a:t>Decide the computational order of </a:t>
            </a:r>
            <a:r>
              <a:rPr lang="en-US" altLang="zh-CN" sz="2800" dirty="0"/>
              <a:t>grouped commutative and associative binary</a:t>
            </a:r>
          </a:p>
          <a:p>
            <a:pPr marL="0" indent="0">
              <a:buFontTx/>
              <a:buNone/>
              <a:defRPr/>
            </a:pPr>
            <a:r>
              <a:rPr lang="en-US" altLang="zh-CN" sz="2800" dirty="0"/>
              <a:t>    operations (e.g., </a:t>
            </a:r>
            <a:r>
              <a:rPr lang="en-US" altLang="zh-CN" sz="2800" b="1" dirty="0">
                <a:latin typeface="+mj-lt"/>
                <a:cs typeface="Times New Roman" panose="02020603050405020304" pitchFamily="18" charset="0"/>
              </a:rPr>
              <a:t>∩</a:t>
            </a:r>
            <a:r>
              <a:rPr lang="en-US" altLang="zh-CN" sz="2800" dirty="0">
                <a:cs typeface="Times New Roman" panose="02020603050405020304" pitchFamily="18" charset="0"/>
              </a:rPr>
              <a:t>, </a:t>
            </a:r>
            <a:r>
              <a:rPr lang="en-US" altLang="zh-CN" sz="2800" dirty="0">
                <a:latin typeface="+mj-lt"/>
                <a:cs typeface="Times New Roman" panose="02020603050405020304" pitchFamily="18" charset="0"/>
              </a:rPr>
              <a:t>U,     )</a:t>
            </a:r>
            <a:endParaRPr lang="en-US" sz="2800" dirty="0">
              <a:ea typeface="SimSun" panose="02010600030101010101" pitchFamily="2" charset="-122"/>
            </a:endParaRPr>
          </a:p>
        </p:txBody>
      </p:sp>
      <p:sp>
        <p:nvSpPr>
          <p:cNvPr id="2" name="AutoShape 4">
            <a:extLst>
              <a:ext uri="{FF2B5EF4-FFF2-40B4-BE49-F238E27FC236}">
                <a16:creationId xmlns:a16="http://schemas.microsoft.com/office/drawing/2014/main" id="{FB97A33E-DA96-2426-F7C3-E58159B0E42B}"/>
              </a:ext>
            </a:extLst>
          </p:cNvPr>
          <p:cNvSpPr>
            <a:spLocks noChangeArrowheads="1"/>
          </p:cNvSpPr>
          <p:nvPr/>
        </p:nvSpPr>
        <p:spPr bwMode="auto">
          <a:xfrm rot="-5400000">
            <a:off x="4781393" y="5962080"/>
            <a:ext cx="177800" cy="239713"/>
          </a:xfrm>
          <a:prstGeom prst="flowChartCollate">
            <a:avLst/>
          </a:prstGeom>
          <a:solidFill>
            <a:schemeClr val="bg1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360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79085269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114425"/>
            <a:ext cx="8185150" cy="5259388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altLang="en-US" sz="2800" dirty="0">
                <a:cs typeface="Times New Roman" panose="02020603050405020304" pitchFamily="18" charset="0"/>
              </a:rPr>
              <a:t>Two techniques:</a:t>
            </a:r>
          </a:p>
          <a:p>
            <a:pPr eaLnBrk="1" hangingPunct="1"/>
            <a:r>
              <a:rPr lang="en-US" altLang="en-US" sz="2800" dirty="0">
                <a:cs typeface="Times New Roman" panose="02020603050405020304" pitchFamily="18" charset="0"/>
              </a:rPr>
              <a:t>Estimating sizes of immediate relations</a:t>
            </a:r>
          </a:p>
          <a:p>
            <a:pPr eaLnBrk="1" hangingPunct="1">
              <a:buFontTx/>
              <a:buNone/>
            </a:pPr>
            <a:r>
              <a:rPr lang="en-US" altLang="en-US" sz="2800" dirty="0">
                <a:cs typeface="Times New Roman" panose="02020603050405020304" pitchFamily="18" charset="0"/>
              </a:rPr>
              <a:t>    For natural join:  </a:t>
            </a:r>
          </a:p>
          <a:p>
            <a:pPr eaLnBrk="1" hangingPunct="1">
              <a:buFontTx/>
              <a:buNone/>
            </a:pP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T(R(X, y)    S(y, Z)) = T(R)•T(S)/max{V(R, y), V(S, y)}</a:t>
            </a:r>
          </a:p>
          <a:p>
            <a:pPr eaLnBrk="1" hangingPunct="1">
              <a:buFontTx/>
              <a:buNone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en-US" altLang="en-US" sz="2000" dirty="0">
                <a:cs typeface="Times New Roman" panose="02020603050405020304" pitchFamily="18" charset="0"/>
              </a:rPr>
              <a:t>also note:</a:t>
            </a:r>
          </a:p>
          <a:p>
            <a:pPr eaLnBrk="1" hangingPunct="1">
              <a:buFontTx/>
              <a:buNone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  <a:r>
              <a:rPr lang="en-US" alt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V(R(X, y)    S(y, Z), y) = min{V(R, y), V(S, y)}</a:t>
            </a:r>
          </a:p>
          <a:p>
            <a:pPr eaLnBrk="1" hangingPunct="1">
              <a:buFontTx/>
              <a:buNone/>
            </a:pPr>
            <a:r>
              <a:rPr lang="en-US" alt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V(R(X, y)    S(y, Z), z) = max{V(R, z), V(S, z)}  for z ≠ y</a:t>
            </a:r>
            <a:endParaRPr lang="en-US" alt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/>
            <a:r>
              <a:rPr lang="en-US" altLang="en-US" sz="2800" dirty="0">
                <a:cs typeface="Times New Roman" panose="02020603050405020304" pitchFamily="18" charset="0"/>
              </a:rPr>
              <a:t>Consider different order of an operation</a:t>
            </a:r>
          </a:p>
          <a:p>
            <a:pPr eaLnBrk="1" hangingPunct="1">
              <a:buFontTx/>
              <a:buNone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(((R    S)    T)    U) = (R    U)    (S    T) </a:t>
            </a:r>
          </a:p>
        </p:txBody>
      </p:sp>
      <p:sp>
        <p:nvSpPr>
          <p:cNvPr id="19459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D986A3B1-EFE5-462A-B026-BF119A0F66C6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34</a:t>
            </a:fld>
            <a:endParaRPr lang="en-US" altLang="en-US" sz="1400"/>
          </a:p>
        </p:txBody>
      </p:sp>
      <p:sp>
        <p:nvSpPr>
          <p:cNvPr id="19460" name="AutoShape 4"/>
          <p:cNvSpPr>
            <a:spLocks noChangeArrowheads="1"/>
          </p:cNvSpPr>
          <p:nvPr/>
        </p:nvSpPr>
        <p:spPr bwMode="auto">
          <a:xfrm rot="-5400000">
            <a:off x="2341562" y="2889251"/>
            <a:ext cx="161925" cy="228600"/>
          </a:xfrm>
          <a:prstGeom prst="flowChartCollate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3600"/>
              <a:t> </a:t>
            </a:r>
          </a:p>
        </p:txBody>
      </p:sp>
      <p:sp>
        <p:nvSpPr>
          <p:cNvPr id="9227" name="Rectangle 2"/>
          <p:cNvSpPr>
            <a:spLocks noGrp="1" noChangeArrowheads="1"/>
          </p:cNvSpPr>
          <p:nvPr>
            <p:ph type="title"/>
          </p:nvPr>
        </p:nvSpPr>
        <p:spPr>
          <a:xfrm>
            <a:off x="844550" y="407988"/>
            <a:ext cx="7797800" cy="647700"/>
          </a:xfrm>
        </p:spPr>
        <p:txBody>
          <a:bodyPr/>
          <a:lstStyle/>
          <a:p>
            <a:pPr algn="l" eaLnBrk="1" hangingPunct="1">
              <a:defRPr/>
            </a:pPr>
            <a:r>
              <a:rPr lang="en-US" altLang="en-US" sz="2800" b="1" dirty="0">
                <a:latin typeface="+mn-lt"/>
                <a:cs typeface="Times New Roman" panose="02020603050405020304" pitchFamily="18" charset="0"/>
              </a:rPr>
              <a:t>Logic Plan Improvement for Join via Size</a:t>
            </a:r>
          </a:p>
        </p:txBody>
      </p:sp>
      <p:sp>
        <p:nvSpPr>
          <p:cNvPr id="19462" name="AutoShape 4"/>
          <p:cNvSpPr>
            <a:spLocks noChangeArrowheads="1"/>
          </p:cNvSpPr>
          <p:nvPr/>
        </p:nvSpPr>
        <p:spPr bwMode="auto">
          <a:xfrm rot="-5400000">
            <a:off x="2055019" y="3828257"/>
            <a:ext cx="142875" cy="179387"/>
          </a:xfrm>
          <a:prstGeom prst="flowChartCollate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3600"/>
              <a:t> </a:t>
            </a:r>
          </a:p>
        </p:txBody>
      </p:sp>
      <p:sp>
        <p:nvSpPr>
          <p:cNvPr id="19463" name="AutoShape 4"/>
          <p:cNvSpPr>
            <a:spLocks noChangeArrowheads="1"/>
          </p:cNvSpPr>
          <p:nvPr/>
        </p:nvSpPr>
        <p:spPr bwMode="auto">
          <a:xfrm rot="-5400000">
            <a:off x="2032794" y="4193382"/>
            <a:ext cx="142875" cy="179387"/>
          </a:xfrm>
          <a:prstGeom prst="flowChartCollate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3600"/>
              <a:t> </a:t>
            </a:r>
          </a:p>
        </p:txBody>
      </p:sp>
      <p:sp>
        <p:nvSpPr>
          <p:cNvPr id="19464" name="AutoShape 4"/>
          <p:cNvSpPr>
            <a:spLocks noChangeArrowheads="1"/>
          </p:cNvSpPr>
          <p:nvPr/>
        </p:nvSpPr>
        <p:spPr bwMode="auto">
          <a:xfrm rot="-5400000">
            <a:off x="1426369" y="5063331"/>
            <a:ext cx="149225" cy="220663"/>
          </a:xfrm>
          <a:prstGeom prst="flowChartCollate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3600"/>
              <a:t> </a:t>
            </a:r>
          </a:p>
        </p:txBody>
      </p:sp>
      <p:sp>
        <p:nvSpPr>
          <p:cNvPr id="19465" name="AutoShape 4"/>
          <p:cNvSpPr>
            <a:spLocks noChangeArrowheads="1"/>
          </p:cNvSpPr>
          <p:nvPr/>
        </p:nvSpPr>
        <p:spPr bwMode="auto">
          <a:xfrm rot="-5400000">
            <a:off x="2001838" y="5068888"/>
            <a:ext cx="150812" cy="220662"/>
          </a:xfrm>
          <a:prstGeom prst="flowChartCollate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3600"/>
              <a:t> </a:t>
            </a:r>
          </a:p>
        </p:txBody>
      </p:sp>
      <p:sp>
        <p:nvSpPr>
          <p:cNvPr id="19466" name="AutoShape 4"/>
          <p:cNvSpPr>
            <a:spLocks noChangeArrowheads="1"/>
          </p:cNvSpPr>
          <p:nvPr/>
        </p:nvSpPr>
        <p:spPr bwMode="auto">
          <a:xfrm rot="-5400000">
            <a:off x="2598737" y="5054601"/>
            <a:ext cx="150813" cy="220662"/>
          </a:xfrm>
          <a:prstGeom prst="flowChartCollate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3600"/>
              <a:t> </a:t>
            </a:r>
          </a:p>
        </p:txBody>
      </p:sp>
      <p:sp>
        <p:nvSpPr>
          <p:cNvPr id="19467" name="AutoShape 4"/>
          <p:cNvSpPr>
            <a:spLocks noChangeArrowheads="1"/>
          </p:cNvSpPr>
          <p:nvPr/>
        </p:nvSpPr>
        <p:spPr bwMode="auto">
          <a:xfrm rot="-5400000">
            <a:off x="3849688" y="5072063"/>
            <a:ext cx="150812" cy="220662"/>
          </a:xfrm>
          <a:prstGeom prst="flowChartCollate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3600"/>
              <a:t> </a:t>
            </a:r>
          </a:p>
        </p:txBody>
      </p:sp>
      <p:sp>
        <p:nvSpPr>
          <p:cNvPr id="19468" name="AutoShape 4"/>
          <p:cNvSpPr>
            <a:spLocks noChangeArrowheads="1"/>
          </p:cNvSpPr>
          <p:nvPr/>
        </p:nvSpPr>
        <p:spPr bwMode="auto">
          <a:xfrm rot="-5400000">
            <a:off x="4483101" y="5072062"/>
            <a:ext cx="150812" cy="220663"/>
          </a:xfrm>
          <a:prstGeom prst="flowChartCollate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3600"/>
              <a:t> </a:t>
            </a:r>
          </a:p>
        </p:txBody>
      </p:sp>
      <p:sp>
        <p:nvSpPr>
          <p:cNvPr id="19469" name="AutoShape 4"/>
          <p:cNvSpPr>
            <a:spLocks noChangeArrowheads="1"/>
          </p:cNvSpPr>
          <p:nvPr/>
        </p:nvSpPr>
        <p:spPr bwMode="auto">
          <a:xfrm rot="-5400000">
            <a:off x="5060157" y="5071268"/>
            <a:ext cx="152400" cy="220663"/>
          </a:xfrm>
          <a:prstGeom prst="flowChartCollate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3600"/>
              <a:t> 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 eaLnBrk="1" hangingPunct="1">
              <a:defRPr/>
            </a:pPr>
            <a:r>
              <a:rPr lang="en-US" altLang="en-US" sz="3200" dirty="0">
                <a:latin typeface="+mn-lt"/>
                <a:cs typeface="Times New Roman" panose="02020603050405020304" pitchFamily="18" charset="0"/>
              </a:rPr>
              <a:t>Consider:</a:t>
            </a:r>
            <a:r>
              <a:rPr lang="en-US" alt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00100" y="1663700"/>
            <a:ext cx="7797800" cy="444500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A(a, b): T(A) = 1000, V(A, a) = 100, V(A, b) = 200</a:t>
            </a:r>
          </a:p>
          <a:p>
            <a:pPr eaLnBrk="1" hangingPunct="1">
              <a:buFontTx/>
              <a:buNone/>
            </a:pP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B(b, c): T(B) = 1000,  V(B, b) = 100, V(B, c) = 500</a:t>
            </a:r>
          </a:p>
          <a:p>
            <a:pPr eaLnBrk="1" hangingPunct="1">
              <a:buFontTx/>
              <a:buNone/>
            </a:pP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C(c, d): T(C) = 1000,  V(C, c) = 20,  V(C, d) = 1000</a:t>
            </a:r>
          </a:p>
          <a:p>
            <a:pPr eaLnBrk="1" hangingPunct="1">
              <a:buFontTx/>
              <a:buNone/>
            </a:pP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D(d, a): T(D) = 1000, V(D, d) = 1000, V(D, a) = 50</a:t>
            </a:r>
          </a:p>
          <a:p>
            <a:pPr eaLnBrk="1" hangingPunct="1">
              <a:buFontTx/>
              <a:buNone/>
            </a:pPr>
            <a:endParaRPr lang="en-US" alt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buFontTx/>
              <a:buNone/>
            </a:pPr>
            <a:r>
              <a:rPr lang="en-US" altLang="en-US" sz="2800" dirty="0">
                <a:cs typeface="Times New Roman" panose="02020603050405020304" pitchFamily="18" charset="0"/>
              </a:rPr>
              <a:t>We want to have a good LQP for  </a:t>
            </a: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   B    C    D</a:t>
            </a:r>
          </a:p>
          <a:p>
            <a:pPr eaLnBrk="1" hangingPunct="1">
              <a:buFontTx/>
              <a:buNone/>
            </a:pP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</a:p>
        </p:txBody>
      </p:sp>
      <p:sp>
        <p:nvSpPr>
          <p:cNvPr id="20484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22DC3DF0-4603-4AEC-B278-C8827D30FD91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35</a:t>
            </a:fld>
            <a:endParaRPr lang="en-US" altLang="en-US" sz="1400"/>
          </a:p>
        </p:txBody>
      </p:sp>
      <p:sp>
        <p:nvSpPr>
          <p:cNvPr id="20485" name="AutoShape 4"/>
          <p:cNvSpPr>
            <a:spLocks noChangeArrowheads="1"/>
          </p:cNvSpPr>
          <p:nvPr/>
        </p:nvSpPr>
        <p:spPr bwMode="auto">
          <a:xfrm rot="-5400000">
            <a:off x="6586538" y="4359275"/>
            <a:ext cx="165100" cy="266700"/>
          </a:xfrm>
          <a:prstGeom prst="flowChartCollate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3600"/>
              <a:t> </a:t>
            </a:r>
          </a:p>
        </p:txBody>
      </p:sp>
      <p:sp>
        <p:nvSpPr>
          <p:cNvPr id="20486" name="AutoShape 4"/>
          <p:cNvSpPr>
            <a:spLocks noChangeArrowheads="1"/>
          </p:cNvSpPr>
          <p:nvPr/>
        </p:nvSpPr>
        <p:spPr bwMode="auto">
          <a:xfrm rot="-5400000">
            <a:off x="7192963" y="4351338"/>
            <a:ext cx="165100" cy="266700"/>
          </a:xfrm>
          <a:prstGeom prst="flowChartCollate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3600"/>
              <a:t> </a:t>
            </a:r>
          </a:p>
        </p:txBody>
      </p:sp>
      <p:sp>
        <p:nvSpPr>
          <p:cNvPr id="20487" name="AutoShape 4"/>
          <p:cNvSpPr>
            <a:spLocks noChangeArrowheads="1"/>
          </p:cNvSpPr>
          <p:nvPr/>
        </p:nvSpPr>
        <p:spPr bwMode="auto">
          <a:xfrm rot="-5400000">
            <a:off x="7799388" y="4354513"/>
            <a:ext cx="165100" cy="266700"/>
          </a:xfrm>
          <a:prstGeom prst="flowChartCollate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3600"/>
              <a:t> 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673100" y="330200"/>
            <a:ext cx="7772400" cy="444500"/>
          </a:xfrm>
        </p:spPr>
        <p:txBody>
          <a:bodyPr/>
          <a:lstStyle/>
          <a:p>
            <a:pPr algn="l" eaLnBrk="1" hangingPunct="1">
              <a:defRPr/>
            </a:pPr>
            <a:r>
              <a:rPr lang="en-US" altLang="en-US" sz="3200" dirty="0">
                <a:latin typeface="+mn-lt"/>
                <a:cs typeface="Times New Roman" panose="02020603050405020304" pitchFamily="18" charset="0"/>
              </a:rPr>
              <a:t>Left-deep join tree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25500" y="5994400"/>
            <a:ext cx="7797800" cy="571500"/>
          </a:xfrm>
        </p:spPr>
        <p:txBody>
          <a:bodyPr/>
          <a:lstStyle/>
          <a:p>
            <a:pPr eaLnBrk="1" hangingPunct="1">
              <a:buFontTx/>
              <a:buNone/>
            </a:pPr>
            <a:endParaRPr lang="en-US" altLang="en-US" sz="28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buFontTx/>
              <a:buNone/>
            </a:pPr>
            <a:r>
              <a:rPr lang="en-US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</a:p>
        </p:txBody>
      </p:sp>
      <p:sp>
        <p:nvSpPr>
          <p:cNvPr id="21508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BBBE4F8E-2BC4-4116-A4D2-097EEC71E755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36</a:t>
            </a:fld>
            <a:endParaRPr lang="en-US" altLang="en-US" sz="1400"/>
          </a:p>
        </p:txBody>
      </p:sp>
      <p:sp>
        <p:nvSpPr>
          <p:cNvPr id="21509" name="AutoShape 4"/>
          <p:cNvSpPr>
            <a:spLocks noChangeArrowheads="1"/>
          </p:cNvSpPr>
          <p:nvPr/>
        </p:nvSpPr>
        <p:spPr bwMode="auto">
          <a:xfrm rot="-5400000">
            <a:off x="4546600" y="1371600"/>
            <a:ext cx="165100" cy="266700"/>
          </a:xfrm>
          <a:prstGeom prst="flowChartCollate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3600"/>
              <a:t> </a:t>
            </a:r>
          </a:p>
        </p:txBody>
      </p:sp>
      <p:sp>
        <p:nvSpPr>
          <p:cNvPr id="21510" name="AutoShape 4"/>
          <p:cNvSpPr>
            <a:spLocks noChangeArrowheads="1"/>
          </p:cNvSpPr>
          <p:nvPr/>
        </p:nvSpPr>
        <p:spPr bwMode="auto">
          <a:xfrm rot="-5400000">
            <a:off x="3911600" y="2159000"/>
            <a:ext cx="165100" cy="266700"/>
          </a:xfrm>
          <a:prstGeom prst="flowChartCollate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3600"/>
              <a:t> </a:t>
            </a:r>
          </a:p>
        </p:txBody>
      </p:sp>
      <p:sp>
        <p:nvSpPr>
          <p:cNvPr id="21511" name="AutoShape 4"/>
          <p:cNvSpPr>
            <a:spLocks noChangeArrowheads="1"/>
          </p:cNvSpPr>
          <p:nvPr/>
        </p:nvSpPr>
        <p:spPr bwMode="auto">
          <a:xfrm rot="-5400000">
            <a:off x="3314700" y="3098800"/>
            <a:ext cx="165100" cy="266700"/>
          </a:xfrm>
          <a:prstGeom prst="flowChartCollate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3600"/>
              <a:t> </a:t>
            </a:r>
          </a:p>
        </p:txBody>
      </p:sp>
      <p:cxnSp>
        <p:nvCxnSpPr>
          <p:cNvPr id="21512" name="Straight Connector 9"/>
          <p:cNvCxnSpPr>
            <a:cxnSpLocks noChangeShapeType="1"/>
          </p:cNvCxnSpPr>
          <p:nvPr/>
        </p:nvCxnSpPr>
        <p:spPr bwMode="auto">
          <a:xfrm rot="5400000">
            <a:off x="4102100" y="1727200"/>
            <a:ext cx="406400" cy="33020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1513" name="Straight Connector 11"/>
          <p:cNvCxnSpPr>
            <a:cxnSpLocks noChangeShapeType="1"/>
          </p:cNvCxnSpPr>
          <p:nvPr/>
        </p:nvCxnSpPr>
        <p:spPr bwMode="auto">
          <a:xfrm rot="5400000">
            <a:off x="3390900" y="2552700"/>
            <a:ext cx="533400" cy="38100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1514" name="Straight Connector 13"/>
          <p:cNvCxnSpPr>
            <a:cxnSpLocks noChangeShapeType="1"/>
          </p:cNvCxnSpPr>
          <p:nvPr/>
        </p:nvCxnSpPr>
        <p:spPr bwMode="auto">
          <a:xfrm rot="16200000" flipH="1">
            <a:off x="4768850" y="1758950"/>
            <a:ext cx="381000" cy="26670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1515" name="Straight Connector 15"/>
          <p:cNvCxnSpPr>
            <a:cxnSpLocks noChangeShapeType="1"/>
          </p:cNvCxnSpPr>
          <p:nvPr/>
        </p:nvCxnSpPr>
        <p:spPr bwMode="auto">
          <a:xfrm rot="16200000" flipH="1">
            <a:off x="4038600" y="2590800"/>
            <a:ext cx="520700" cy="29210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1516" name="Straight Connector 17"/>
          <p:cNvCxnSpPr>
            <a:cxnSpLocks noChangeShapeType="1"/>
          </p:cNvCxnSpPr>
          <p:nvPr/>
        </p:nvCxnSpPr>
        <p:spPr bwMode="auto">
          <a:xfrm rot="5400000">
            <a:off x="2882900" y="3467100"/>
            <a:ext cx="393700" cy="29210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1517" name="Straight Connector 19"/>
          <p:cNvCxnSpPr>
            <a:cxnSpLocks noChangeShapeType="1"/>
          </p:cNvCxnSpPr>
          <p:nvPr/>
        </p:nvCxnSpPr>
        <p:spPr bwMode="auto">
          <a:xfrm rot="16200000" flipH="1">
            <a:off x="3409950" y="3511550"/>
            <a:ext cx="444500" cy="22860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>
          <a:xfrm>
            <a:off x="673100" y="330200"/>
            <a:ext cx="7772400" cy="444500"/>
          </a:xfrm>
        </p:spPr>
        <p:txBody>
          <a:bodyPr/>
          <a:lstStyle/>
          <a:p>
            <a:pPr algn="l" eaLnBrk="1" hangingPunct="1"/>
            <a:r>
              <a:rPr lang="en-US" altLang="en-US" sz="3200">
                <a:cs typeface="Tahoma" panose="020B0604030504040204" pitchFamily="34" charset="0"/>
              </a:rPr>
              <a:t>Left-deep join tree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25500" y="5994400"/>
            <a:ext cx="7797800" cy="571500"/>
          </a:xfrm>
        </p:spPr>
        <p:txBody>
          <a:bodyPr/>
          <a:lstStyle/>
          <a:p>
            <a:pPr eaLnBrk="1" hangingPunct="1">
              <a:buFontTx/>
              <a:buNone/>
            </a:pPr>
            <a:endParaRPr lang="en-US" altLang="en-US" sz="28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buFontTx/>
              <a:buNone/>
            </a:pPr>
            <a:r>
              <a:rPr lang="en-US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</a:p>
        </p:txBody>
      </p:sp>
      <p:sp>
        <p:nvSpPr>
          <p:cNvPr id="22532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9FC63DC8-FB99-4EC2-9B9A-4FE9B8085367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37</a:t>
            </a:fld>
            <a:endParaRPr lang="en-US" altLang="en-US" sz="1400"/>
          </a:p>
        </p:txBody>
      </p:sp>
      <p:sp>
        <p:nvSpPr>
          <p:cNvPr id="22533" name="AutoShape 4"/>
          <p:cNvSpPr>
            <a:spLocks noChangeArrowheads="1"/>
          </p:cNvSpPr>
          <p:nvPr/>
        </p:nvSpPr>
        <p:spPr bwMode="auto">
          <a:xfrm rot="-5400000">
            <a:off x="4546600" y="1371600"/>
            <a:ext cx="165100" cy="266700"/>
          </a:xfrm>
          <a:prstGeom prst="flowChartCollate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3600"/>
              <a:t> </a:t>
            </a:r>
          </a:p>
        </p:txBody>
      </p:sp>
      <p:sp>
        <p:nvSpPr>
          <p:cNvPr id="22534" name="AutoShape 4"/>
          <p:cNvSpPr>
            <a:spLocks noChangeArrowheads="1"/>
          </p:cNvSpPr>
          <p:nvPr/>
        </p:nvSpPr>
        <p:spPr bwMode="auto">
          <a:xfrm rot="-5400000">
            <a:off x="3911600" y="2159000"/>
            <a:ext cx="165100" cy="266700"/>
          </a:xfrm>
          <a:prstGeom prst="flowChartCollate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3600"/>
              <a:t> </a:t>
            </a:r>
          </a:p>
        </p:txBody>
      </p:sp>
      <p:sp>
        <p:nvSpPr>
          <p:cNvPr id="22535" name="AutoShape 4"/>
          <p:cNvSpPr>
            <a:spLocks noChangeArrowheads="1"/>
          </p:cNvSpPr>
          <p:nvPr/>
        </p:nvSpPr>
        <p:spPr bwMode="auto">
          <a:xfrm rot="-5400000">
            <a:off x="3314700" y="3098800"/>
            <a:ext cx="165100" cy="266700"/>
          </a:xfrm>
          <a:prstGeom prst="flowChartCollate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3600"/>
              <a:t> </a:t>
            </a:r>
          </a:p>
        </p:txBody>
      </p:sp>
      <p:cxnSp>
        <p:nvCxnSpPr>
          <p:cNvPr id="22536" name="Straight Connector 9"/>
          <p:cNvCxnSpPr>
            <a:cxnSpLocks noChangeShapeType="1"/>
          </p:cNvCxnSpPr>
          <p:nvPr/>
        </p:nvCxnSpPr>
        <p:spPr bwMode="auto">
          <a:xfrm rot="5400000">
            <a:off x="4102100" y="1727200"/>
            <a:ext cx="406400" cy="33020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2537" name="Straight Connector 11"/>
          <p:cNvCxnSpPr>
            <a:cxnSpLocks noChangeShapeType="1"/>
          </p:cNvCxnSpPr>
          <p:nvPr/>
        </p:nvCxnSpPr>
        <p:spPr bwMode="auto">
          <a:xfrm rot="5400000">
            <a:off x="3390900" y="2552700"/>
            <a:ext cx="533400" cy="38100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2538" name="Straight Connector 13"/>
          <p:cNvCxnSpPr>
            <a:cxnSpLocks noChangeShapeType="1"/>
          </p:cNvCxnSpPr>
          <p:nvPr/>
        </p:nvCxnSpPr>
        <p:spPr bwMode="auto">
          <a:xfrm rot="16200000" flipH="1">
            <a:off x="4768850" y="1758950"/>
            <a:ext cx="381000" cy="26670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2539" name="Straight Connector 15"/>
          <p:cNvCxnSpPr>
            <a:cxnSpLocks noChangeShapeType="1"/>
          </p:cNvCxnSpPr>
          <p:nvPr/>
        </p:nvCxnSpPr>
        <p:spPr bwMode="auto">
          <a:xfrm rot="16200000" flipH="1">
            <a:off x="4038600" y="2590800"/>
            <a:ext cx="520700" cy="29210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2540" name="Straight Connector 17"/>
          <p:cNvCxnSpPr>
            <a:cxnSpLocks noChangeShapeType="1"/>
          </p:cNvCxnSpPr>
          <p:nvPr/>
        </p:nvCxnSpPr>
        <p:spPr bwMode="auto">
          <a:xfrm rot="5400000">
            <a:off x="2882900" y="3467100"/>
            <a:ext cx="393700" cy="29210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2541" name="Straight Connector 19"/>
          <p:cNvCxnSpPr>
            <a:cxnSpLocks noChangeShapeType="1"/>
          </p:cNvCxnSpPr>
          <p:nvPr/>
        </p:nvCxnSpPr>
        <p:spPr bwMode="auto">
          <a:xfrm rot="16200000" flipH="1">
            <a:off x="3409950" y="3511550"/>
            <a:ext cx="444500" cy="22860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2542" name="TextBox 20"/>
          <p:cNvSpPr txBox="1">
            <a:spLocks noChangeArrowheads="1"/>
          </p:cNvSpPr>
          <p:nvPr/>
        </p:nvSpPr>
        <p:spPr bwMode="auto">
          <a:xfrm>
            <a:off x="2674938" y="3797300"/>
            <a:ext cx="3206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</p:txBody>
      </p:sp>
      <p:sp>
        <p:nvSpPr>
          <p:cNvPr id="22543" name="TextBox 21"/>
          <p:cNvSpPr txBox="1">
            <a:spLocks noChangeArrowheads="1"/>
          </p:cNvSpPr>
          <p:nvPr/>
        </p:nvSpPr>
        <p:spPr bwMode="auto">
          <a:xfrm>
            <a:off x="3690938" y="3784600"/>
            <a:ext cx="3206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</p:txBody>
      </p:sp>
      <p:sp>
        <p:nvSpPr>
          <p:cNvPr id="22544" name="TextBox 22"/>
          <p:cNvSpPr txBox="1">
            <a:spLocks noChangeArrowheads="1"/>
          </p:cNvSpPr>
          <p:nvPr/>
        </p:nvSpPr>
        <p:spPr bwMode="auto">
          <a:xfrm>
            <a:off x="4364038" y="2908300"/>
            <a:ext cx="3206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</p:txBody>
      </p:sp>
      <p:sp>
        <p:nvSpPr>
          <p:cNvPr id="22545" name="TextBox 23"/>
          <p:cNvSpPr txBox="1">
            <a:spLocks noChangeArrowheads="1"/>
          </p:cNvSpPr>
          <p:nvPr/>
        </p:nvSpPr>
        <p:spPr bwMode="auto">
          <a:xfrm>
            <a:off x="4986338" y="2006600"/>
            <a:ext cx="3206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25500" y="6467475"/>
            <a:ext cx="7797800" cy="98425"/>
          </a:xfrm>
        </p:spPr>
        <p:txBody>
          <a:bodyPr/>
          <a:lstStyle/>
          <a:p>
            <a:pPr eaLnBrk="1" hangingPunct="1">
              <a:buFontTx/>
              <a:buNone/>
            </a:pPr>
            <a:endParaRPr lang="en-US" altLang="en-US" sz="28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buFontTx/>
              <a:buNone/>
            </a:pPr>
            <a:r>
              <a:rPr lang="en-US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</a:p>
        </p:txBody>
      </p:sp>
      <p:sp>
        <p:nvSpPr>
          <p:cNvPr id="23555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E37D96D3-A449-477B-B2C1-C979F5BFAA48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38</a:t>
            </a:fld>
            <a:endParaRPr lang="en-US" altLang="en-US" sz="1400"/>
          </a:p>
        </p:txBody>
      </p:sp>
      <p:grpSp>
        <p:nvGrpSpPr>
          <p:cNvPr id="23556" name="Group 47"/>
          <p:cNvGrpSpPr>
            <a:grpSpLocks/>
          </p:cNvGrpSpPr>
          <p:nvPr/>
        </p:nvGrpSpPr>
        <p:grpSpPr bwMode="auto">
          <a:xfrm>
            <a:off x="612775" y="889000"/>
            <a:ext cx="1196975" cy="1152525"/>
            <a:chOff x="193662" y="898525"/>
            <a:chExt cx="1340458" cy="1293195"/>
          </a:xfrm>
        </p:grpSpPr>
        <p:sp>
          <p:nvSpPr>
            <p:cNvPr id="23880" name="AutoShape 4"/>
            <p:cNvSpPr>
              <a:spLocks noChangeArrowheads="1"/>
            </p:cNvSpPr>
            <p:nvPr/>
          </p:nvSpPr>
          <p:spPr bwMode="auto">
            <a:xfrm rot="-5400000">
              <a:off x="1038225" y="866775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23881" name="AutoShape 4"/>
            <p:cNvSpPr>
              <a:spLocks noChangeArrowheads="1"/>
            </p:cNvSpPr>
            <p:nvPr/>
          </p:nvSpPr>
          <p:spPr bwMode="auto">
            <a:xfrm rot="-5400000">
              <a:off x="774700" y="1238250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23882" name="AutoShape 4"/>
            <p:cNvSpPr>
              <a:spLocks noChangeArrowheads="1"/>
            </p:cNvSpPr>
            <p:nvPr/>
          </p:nvSpPr>
          <p:spPr bwMode="auto">
            <a:xfrm rot="-5400000">
              <a:off x="565150" y="1593850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cxnSp>
          <p:nvCxnSpPr>
            <p:cNvPr id="23883" name="Straight Connector 32"/>
            <p:cNvCxnSpPr>
              <a:cxnSpLocks noChangeShapeType="1"/>
            </p:cNvCxnSpPr>
            <p:nvPr/>
          </p:nvCxnSpPr>
          <p:spPr bwMode="auto">
            <a:xfrm rot="5400000">
              <a:off x="862013" y="1100138"/>
              <a:ext cx="152400" cy="1238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3884" name="Straight Connector 34"/>
            <p:cNvCxnSpPr>
              <a:cxnSpLocks noChangeShapeType="1"/>
            </p:cNvCxnSpPr>
            <p:nvPr/>
          </p:nvCxnSpPr>
          <p:spPr bwMode="auto">
            <a:xfrm rot="5400000">
              <a:off x="600076" y="1485900"/>
              <a:ext cx="161925" cy="857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3885" name="Straight Connector 36"/>
            <p:cNvCxnSpPr>
              <a:cxnSpLocks noChangeShapeType="1"/>
            </p:cNvCxnSpPr>
            <p:nvPr/>
          </p:nvCxnSpPr>
          <p:spPr bwMode="auto">
            <a:xfrm rot="5400000">
              <a:off x="409575" y="1838325"/>
              <a:ext cx="133350" cy="9525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3886" name="Straight Connector 38"/>
            <p:cNvCxnSpPr>
              <a:cxnSpLocks noChangeShapeType="1"/>
            </p:cNvCxnSpPr>
            <p:nvPr/>
          </p:nvCxnSpPr>
          <p:spPr bwMode="auto">
            <a:xfrm rot="16200000" flipH="1">
              <a:off x="638175" y="1838324"/>
              <a:ext cx="161925" cy="10477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3887" name="Straight Connector 40"/>
            <p:cNvCxnSpPr>
              <a:cxnSpLocks noChangeShapeType="1"/>
            </p:cNvCxnSpPr>
            <p:nvPr/>
          </p:nvCxnSpPr>
          <p:spPr bwMode="auto">
            <a:xfrm rot="16200000" flipH="1">
              <a:off x="900112" y="1481137"/>
              <a:ext cx="152400" cy="857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3888" name="Straight Connector 42"/>
            <p:cNvCxnSpPr>
              <a:cxnSpLocks noChangeShapeType="1"/>
            </p:cNvCxnSpPr>
            <p:nvPr/>
          </p:nvCxnSpPr>
          <p:spPr bwMode="auto">
            <a:xfrm rot="16200000" flipH="1">
              <a:off x="1162050" y="1104900"/>
              <a:ext cx="133350" cy="11430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3889" name="TextBox 43"/>
            <p:cNvSpPr txBox="1">
              <a:spLocks noChangeArrowheads="1"/>
            </p:cNvSpPr>
            <p:nvPr/>
          </p:nvSpPr>
          <p:spPr bwMode="auto">
            <a:xfrm>
              <a:off x="193662" y="1881055"/>
              <a:ext cx="33080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</a:p>
          </p:txBody>
        </p:sp>
        <p:sp>
          <p:nvSpPr>
            <p:cNvPr id="23890" name="TextBox 44"/>
            <p:cNvSpPr txBox="1">
              <a:spLocks noChangeArrowheads="1"/>
            </p:cNvSpPr>
            <p:nvPr/>
          </p:nvSpPr>
          <p:spPr bwMode="auto">
            <a:xfrm>
              <a:off x="702976" y="1881056"/>
              <a:ext cx="32182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23891" name="TextBox 45"/>
            <p:cNvSpPr txBox="1">
              <a:spLocks noChangeArrowheads="1"/>
            </p:cNvSpPr>
            <p:nvPr/>
          </p:nvSpPr>
          <p:spPr bwMode="auto">
            <a:xfrm>
              <a:off x="922051" y="1547681"/>
              <a:ext cx="32182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  <p:sp>
          <p:nvSpPr>
            <p:cNvPr id="23892" name="TextBox 46"/>
            <p:cNvSpPr txBox="1">
              <a:spLocks noChangeArrowheads="1"/>
            </p:cNvSpPr>
            <p:nvPr/>
          </p:nvSpPr>
          <p:spPr bwMode="auto">
            <a:xfrm>
              <a:off x="1203311" y="1176206"/>
              <a:ext cx="33080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D</a:t>
              </a:r>
            </a:p>
          </p:txBody>
        </p:sp>
      </p:grpSp>
      <p:grpSp>
        <p:nvGrpSpPr>
          <p:cNvPr id="23557" name="Group 48"/>
          <p:cNvGrpSpPr>
            <a:grpSpLocks/>
          </p:cNvGrpSpPr>
          <p:nvPr/>
        </p:nvGrpSpPr>
        <p:grpSpPr bwMode="auto">
          <a:xfrm>
            <a:off x="679450" y="2193925"/>
            <a:ext cx="1196975" cy="1152525"/>
            <a:chOff x="193662" y="898525"/>
            <a:chExt cx="1340458" cy="1293195"/>
          </a:xfrm>
        </p:grpSpPr>
        <p:sp>
          <p:nvSpPr>
            <p:cNvPr id="23867" name="AutoShape 4"/>
            <p:cNvSpPr>
              <a:spLocks noChangeArrowheads="1"/>
            </p:cNvSpPr>
            <p:nvPr/>
          </p:nvSpPr>
          <p:spPr bwMode="auto">
            <a:xfrm rot="-5400000">
              <a:off x="1038225" y="866775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23868" name="AutoShape 4"/>
            <p:cNvSpPr>
              <a:spLocks noChangeArrowheads="1"/>
            </p:cNvSpPr>
            <p:nvPr/>
          </p:nvSpPr>
          <p:spPr bwMode="auto">
            <a:xfrm rot="-5400000">
              <a:off x="774700" y="1238250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23869" name="AutoShape 4"/>
            <p:cNvSpPr>
              <a:spLocks noChangeArrowheads="1"/>
            </p:cNvSpPr>
            <p:nvPr/>
          </p:nvSpPr>
          <p:spPr bwMode="auto">
            <a:xfrm rot="-5400000">
              <a:off x="565150" y="1593850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cxnSp>
          <p:nvCxnSpPr>
            <p:cNvPr id="23870" name="Straight Connector 52"/>
            <p:cNvCxnSpPr>
              <a:cxnSpLocks noChangeShapeType="1"/>
            </p:cNvCxnSpPr>
            <p:nvPr/>
          </p:nvCxnSpPr>
          <p:spPr bwMode="auto">
            <a:xfrm rot="5400000">
              <a:off x="862013" y="1100138"/>
              <a:ext cx="152400" cy="1238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3871" name="Straight Connector 53"/>
            <p:cNvCxnSpPr>
              <a:cxnSpLocks noChangeShapeType="1"/>
            </p:cNvCxnSpPr>
            <p:nvPr/>
          </p:nvCxnSpPr>
          <p:spPr bwMode="auto">
            <a:xfrm rot="5400000">
              <a:off x="600076" y="1485900"/>
              <a:ext cx="161925" cy="857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3872" name="Straight Connector 54"/>
            <p:cNvCxnSpPr>
              <a:cxnSpLocks noChangeShapeType="1"/>
            </p:cNvCxnSpPr>
            <p:nvPr/>
          </p:nvCxnSpPr>
          <p:spPr bwMode="auto">
            <a:xfrm rot="5400000">
              <a:off x="409575" y="1838325"/>
              <a:ext cx="133350" cy="9525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3873" name="Straight Connector 55"/>
            <p:cNvCxnSpPr>
              <a:cxnSpLocks noChangeShapeType="1"/>
            </p:cNvCxnSpPr>
            <p:nvPr/>
          </p:nvCxnSpPr>
          <p:spPr bwMode="auto">
            <a:xfrm rot="16200000" flipH="1">
              <a:off x="638175" y="1838324"/>
              <a:ext cx="161925" cy="10477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3874" name="Straight Connector 56"/>
            <p:cNvCxnSpPr>
              <a:cxnSpLocks noChangeShapeType="1"/>
            </p:cNvCxnSpPr>
            <p:nvPr/>
          </p:nvCxnSpPr>
          <p:spPr bwMode="auto">
            <a:xfrm rot="16200000" flipH="1">
              <a:off x="900112" y="1481137"/>
              <a:ext cx="152400" cy="857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3875" name="Straight Connector 57"/>
            <p:cNvCxnSpPr>
              <a:cxnSpLocks noChangeShapeType="1"/>
            </p:cNvCxnSpPr>
            <p:nvPr/>
          </p:nvCxnSpPr>
          <p:spPr bwMode="auto">
            <a:xfrm rot="16200000" flipH="1">
              <a:off x="1162050" y="1104900"/>
              <a:ext cx="133350" cy="11430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3876" name="TextBox 58"/>
            <p:cNvSpPr txBox="1">
              <a:spLocks noChangeArrowheads="1"/>
            </p:cNvSpPr>
            <p:nvPr/>
          </p:nvSpPr>
          <p:spPr bwMode="auto">
            <a:xfrm>
              <a:off x="193662" y="1881055"/>
              <a:ext cx="33080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23877" name="TextBox 59"/>
            <p:cNvSpPr txBox="1">
              <a:spLocks noChangeArrowheads="1"/>
            </p:cNvSpPr>
            <p:nvPr/>
          </p:nvSpPr>
          <p:spPr bwMode="auto">
            <a:xfrm>
              <a:off x="698486" y="1881056"/>
              <a:ext cx="330810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</a:p>
          </p:txBody>
        </p:sp>
        <p:sp>
          <p:nvSpPr>
            <p:cNvPr id="23878" name="TextBox 60"/>
            <p:cNvSpPr txBox="1">
              <a:spLocks noChangeArrowheads="1"/>
            </p:cNvSpPr>
            <p:nvPr/>
          </p:nvSpPr>
          <p:spPr bwMode="auto">
            <a:xfrm>
              <a:off x="922051" y="1547681"/>
              <a:ext cx="32182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  <p:sp>
          <p:nvSpPr>
            <p:cNvPr id="23879" name="TextBox 61"/>
            <p:cNvSpPr txBox="1">
              <a:spLocks noChangeArrowheads="1"/>
            </p:cNvSpPr>
            <p:nvPr/>
          </p:nvSpPr>
          <p:spPr bwMode="auto">
            <a:xfrm>
              <a:off x="1203311" y="1176206"/>
              <a:ext cx="33080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D</a:t>
              </a:r>
            </a:p>
          </p:txBody>
        </p:sp>
      </p:grpSp>
      <p:grpSp>
        <p:nvGrpSpPr>
          <p:cNvPr id="23558" name="Group 62"/>
          <p:cNvGrpSpPr>
            <a:grpSpLocks/>
          </p:cNvGrpSpPr>
          <p:nvPr/>
        </p:nvGrpSpPr>
        <p:grpSpPr bwMode="auto">
          <a:xfrm>
            <a:off x="1993900" y="879475"/>
            <a:ext cx="1196975" cy="1152525"/>
            <a:chOff x="193662" y="898525"/>
            <a:chExt cx="1340458" cy="1293195"/>
          </a:xfrm>
        </p:grpSpPr>
        <p:sp>
          <p:nvSpPr>
            <p:cNvPr id="23854" name="AutoShape 4"/>
            <p:cNvSpPr>
              <a:spLocks noChangeArrowheads="1"/>
            </p:cNvSpPr>
            <p:nvPr/>
          </p:nvSpPr>
          <p:spPr bwMode="auto">
            <a:xfrm rot="-5400000">
              <a:off x="1038225" y="866775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23855" name="AutoShape 4"/>
            <p:cNvSpPr>
              <a:spLocks noChangeArrowheads="1"/>
            </p:cNvSpPr>
            <p:nvPr/>
          </p:nvSpPr>
          <p:spPr bwMode="auto">
            <a:xfrm rot="-5400000">
              <a:off x="774700" y="1238250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23856" name="AutoShape 4"/>
            <p:cNvSpPr>
              <a:spLocks noChangeArrowheads="1"/>
            </p:cNvSpPr>
            <p:nvPr/>
          </p:nvSpPr>
          <p:spPr bwMode="auto">
            <a:xfrm rot="-5400000">
              <a:off x="565150" y="1593850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cxnSp>
          <p:nvCxnSpPr>
            <p:cNvPr id="23857" name="Straight Connector 66"/>
            <p:cNvCxnSpPr>
              <a:cxnSpLocks noChangeShapeType="1"/>
            </p:cNvCxnSpPr>
            <p:nvPr/>
          </p:nvCxnSpPr>
          <p:spPr bwMode="auto">
            <a:xfrm rot="5400000">
              <a:off x="862013" y="1100138"/>
              <a:ext cx="152400" cy="1238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3858" name="Straight Connector 67"/>
            <p:cNvCxnSpPr>
              <a:cxnSpLocks noChangeShapeType="1"/>
            </p:cNvCxnSpPr>
            <p:nvPr/>
          </p:nvCxnSpPr>
          <p:spPr bwMode="auto">
            <a:xfrm rot="5400000">
              <a:off x="600076" y="1485900"/>
              <a:ext cx="161925" cy="857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3859" name="Straight Connector 68"/>
            <p:cNvCxnSpPr>
              <a:cxnSpLocks noChangeShapeType="1"/>
            </p:cNvCxnSpPr>
            <p:nvPr/>
          </p:nvCxnSpPr>
          <p:spPr bwMode="auto">
            <a:xfrm rot="5400000">
              <a:off x="409575" y="1838325"/>
              <a:ext cx="133350" cy="9525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3860" name="Straight Connector 69"/>
            <p:cNvCxnSpPr>
              <a:cxnSpLocks noChangeShapeType="1"/>
            </p:cNvCxnSpPr>
            <p:nvPr/>
          </p:nvCxnSpPr>
          <p:spPr bwMode="auto">
            <a:xfrm rot="16200000" flipH="1">
              <a:off x="638175" y="1838324"/>
              <a:ext cx="161925" cy="10477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3861" name="Straight Connector 70"/>
            <p:cNvCxnSpPr>
              <a:cxnSpLocks noChangeShapeType="1"/>
            </p:cNvCxnSpPr>
            <p:nvPr/>
          </p:nvCxnSpPr>
          <p:spPr bwMode="auto">
            <a:xfrm rot="16200000" flipH="1">
              <a:off x="900112" y="1481137"/>
              <a:ext cx="152400" cy="857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3862" name="Straight Connector 71"/>
            <p:cNvCxnSpPr>
              <a:cxnSpLocks noChangeShapeType="1"/>
            </p:cNvCxnSpPr>
            <p:nvPr/>
          </p:nvCxnSpPr>
          <p:spPr bwMode="auto">
            <a:xfrm rot="16200000" flipH="1">
              <a:off x="1162050" y="1104900"/>
              <a:ext cx="133350" cy="11430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3863" name="TextBox 72"/>
            <p:cNvSpPr txBox="1">
              <a:spLocks noChangeArrowheads="1"/>
            </p:cNvSpPr>
            <p:nvPr/>
          </p:nvSpPr>
          <p:spPr bwMode="auto">
            <a:xfrm>
              <a:off x="193662" y="1881055"/>
              <a:ext cx="33080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</a:p>
          </p:txBody>
        </p:sp>
        <p:sp>
          <p:nvSpPr>
            <p:cNvPr id="23864" name="TextBox 73"/>
            <p:cNvSpPr txBox="1">
              <a:spLocks noChangeArrowheads="1"/>
            </p:cNvSpPr>
            <p:nvPr/>
          </p:nvSpPr>
          <p:spPr bwMode="auto">
            <a:xfrm>
              <a:off x="702976" y="1881056"/>
              <a:ext cx="32182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23865" name="TextBox 74"/>
            <p:cNvSpPr txBox="1">
              <a:spLocks noChangeArrowheads="1"/>
            </p:cNvSpPr>
            <p:nvPr/>
          </p:nvSpPr>
          <p:spPr bwMode="auto">
            <a:xfrm>
              <a:off x="917561" y="1547681"/>
              <a:ext cx="330810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D</a:t>
              </a:r>
            </a:p>
          </p:txBody>
        </p:sp>
        <p:sp>
          <p:nvSpPr>
            <p:cNvPr id="23866" name="TextBox 75"/>
            <p:cNvSpPr txBox="1">
              <a:spLocks noChangeArrowheads="1"/>
            </p:cNvSpPr>
            <p:nvPr/>
          </p:nvSpPr>
          <p:spPr bwMode="auto">
            <a:xfrm>
              <a:off x="1203311" y="1176206"/>
              <a:ext cx="33080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</p:grpSp>
      <p:grpSp>
        <p:nvGrpSpPr>
          <p:cNvPr id="23559" name="Group 76"/>
          <p:cNvGrpSpPr>
            <a:grpSpLocks/>
          </p:cNvGrpSpPr>
          <p:nvPr/>
        </p:nvGrpSpPr>
        <p:grpSpPr bwMode="auto">
          <a:xfrm>
            <a:off x="2222500" y="2251075"/>
            <a:ext cx="1196975" cy="1152525"/>
            <a:chOff x="193662" y="898525"/>
            <a:chExt cx="1340458" cy="1293195"/>
          </a:xfrm>
        </p:grpSpPr>
        <p:sp>
          <p:nvSpPr>
            <p:cNvPr id="23841" name="AutoShape 4"/>
            <p:cNvSpPr>
              <a:spLocks noChangeArrowheads="1"/>
            </p:cNvSpPr>
            <p:nvPr/>
          </p:nvSpPr>
          <p:spPr bwMode="auto">
            <a:xfrm rot="-5400000">
              <a:off x="1038225" y="866775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23842" name="AutoShape 4"/>
            <p:cNvSpPr>
              <a:spLocks noChangeArrowheads="1"/>
            </p:cNvSpPr>
            <p:nvPr/>
          </p:nvSpPr>
          <p:spPr bwMode="auto">
            <a:xfrm rot="-5400000">
              <a:off x="774700" y="1238250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23843" name="AutoShape 4"/>
            <p:cNvSpPr>
              <a:spLocks noChangeArrowheads="1"/>
            </p:cNvSpPr>
            <p:nvPr/>
          </p:nvSpPr>
          <p:spPr bwMode="auto">
            <a:xfrm rot="-5400000">
              <a:off x="565150" y="1593850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cxnSp>
          <p:nvCxnSpPr>
            <p:cNvPr id="23844" name="Straight Connector 80"/>
            <p:cNvCxnSpPr>
              <a:cxnSpLocks noChangeShapeType="1"/>
            </p:cNvCxnSpPr>
            <p:nvPr/>
          </p:nvCxnSpPr>
          <p:spPr bwMode="auto">
            <a:xfrm rot="5400000">
              <a:off x="862013" y="1100138"/>
              <a:ext cx="152400" cy="1238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3845" name="Straight Connector 81"/>
            <p:cNvCxnSpPr>
              <a:cxnSpLocks noChangeShapeType="1"/>
            </p:cNvCxnSpPr>
            <p:nvPr/>
          </p:nvCxnSpPr>
          <p:spPr bwMode="auto">
            <a:xfrm rot="5400000">
              <a:off x="600076" y="1485900"/>
              <a:ext cx="161925" cy="857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3846" name="Straight Connector 82"/>
            <p:cNvCxnSpPr>
              <a:cxnSpLocks noChangeShapeType="1"/>
            </p:cNvCxnSpPr>
            <p:nvPr/>
          </p:nvCxnSpPr>
          <p:spPr bwMode="auto">
            <a:xfrm rot="5400000">
              <a:off x="409575" y="1838325"/>
              <a:ext cx="133350" cy="9525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3847" name="Straight Connector 83"/>
            <p:cNvCxnSpPr>
              <a:cxnSpLocks noChangeShapeType="1"/>
            </p:cNvCxnSpPr>
            <p:nvPr/>
          </p:nvCxnSpPr>
          <p:spPr bwMode="auto">
            <a:xfrm rot="16200000" flipH="1">
              <a:off x="638175" y="1838324"/>
              <a:ext cx="161925" cy="10477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3848" name="Straight Connector 84"/>
            <p:cNvCxnSpPr>
              <a:cxnSpLocks noChangeShapeType="1"/>
            </p:cNvCxnSpPr>
            <p:nvPr/>
          </p:nvCxnSpPr>
          <p:spPr bwMode="auto">
            <a:xfrm rot="16200000" flipH="1">
              <a:off x="900112" y="1481137"/>
              <a:ext cx="152400" cy="857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3849" name="Straight Connector 85"/>
            <p:cNvCxnSpPr>
              <a:cxnSpLocks noChangeShapeType="1"/>
            </p:cNvCxnSpPr>
            <p:nvPr/>
          </p:nvCxnSpPr>
          <p:spPr bwMode="auto">
            <a:xfrm rot="16200000" flipH="1">
              <a:off x="1162050" y="1104900"/>
              <a:ext cx="133350" cy="11430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3850" name="TextBox 86"/>
            <p:cNvSpPr txBox="1">
              <a:spLocks noChangeArrowheads="1"/>
            </p:cNvSpPr>
            <p:nvPr/>
          </p:nvSpPr>
          <p:spPr bwMode="auto">
            <a:xfrm>
              <a:off x="193662" y="1881055"/>
              <a:ext cx="33080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23851" name="TextBox 87"/>
            <p:cNvSpPr txBox="1">
              <a:spLocks noChangeArrowheads="1"/>
            </p:cNvSpPr>
            <p:nvPr/>
          </p:nvSpPr>
          <p:spPr bwMode="auto">
            <a:xfrm>
              <a:off x="698486" y="1881056"/>
              <a:ext cx="330810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</a:p>
          </p:txBody>
        </p:sp>
        <p:sp>
          <p:nvSpPr>
            <p:cNvPr id="23852" name="TextBox 88"/>
            <p:cNvSpPr txBox="1">
              <a:spLocks noChangeArrowheads="1"/>
            </p:cNvSpPr>
            <p:nvPr/>
          </p:nvSpPr>
          <p:spPr bwMode="auto">
            <a:xfrm>
              <a:off x="917561" y="1547681"/>
              <a:ext cx="330810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D</a:t>
              </a:r>
            </a:p>
          </p:txBody>
        </p:sp>
        <p:sp>
          <p:nvSpPr>
            <p:cNvPr id="23853" name="TextBox 89"/>
            <p:cNvSpPr txBox="1">
              <a:spLocks noChangeArrowheads="1"/>
            </p:cNvSpPr>
            <p:nvPr/>
          </p:nvSpPr>
          <p:spPr bwMode="auto">
            <a:xfrm>
              <a:off x="1203311" y="1176206"/>
              <a:ext cx="33080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</p:grpSp>
      <p:grpSp>
        <p:nvGrpSpPr>
          <p:cNvPr id="23560" name="Group 90"/>
          <p:cNvGrpSpPr>
            <a:grpSpLocks/>
          </p:cNvGrpSpPr>
          <p:nvPr/>
        </p:nvGrpSpPr>
        <p:grpSpPr bwMode="auto">
          <a:xfrm>
            <a:off x="698500" y="3594100"/>
            <a:ext cx="1196975" cy="1152525"/>
            <a:chOff x="193662" y="898525"/>
            <a:chExt cx="1340458" cy="1293195"/>
          </a:xfrm>
        </p:grpSpPr>
        <p:sp>
          <p:nvSpPr>
            <p:cNvPr id="23828" name="AutoShape 4"/>
            <p:cNvSpPr>
              <a:spLocks noChangeArrowheads="1"/>
            </p:cNvSpPr>
            <p:nvPr/>
          </p:nvSpPr>
          <p:spPr bwMode="auto">
            <a:xfrm rot="-5400000">
              <a:off x="1038225" y="866775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23829" name="AutoShape 4"/>
            <p:cNvSpPr>
              <a:spLocks noChangeArrowheads="1"/>
            </p:cNvSpPr>
            <p:nvPr/>
          </p:nvSpPr>
          <p:spPr bwMode="auto">
            <a:xfrm rot="-5400000">
              <a:off x="774700" y="1238250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23830" name="AutoShape 4"/>
            <p:cNvSpPr>
              <a:spLocks noChangeArrowheads="1"/>
            </p:cNvSpPr>
            <p:nvPr/>
          </p:nvSpPr>
          <p:spPr bwMode="auto">
            <a:xfrm rot="-5400000">
              <a:off x="565150" y="1593850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cxnSp>
          <p:nvCxnSpPr>
            <p:cNvPr id="23831" name="Straight Connector 94"/>
            <p:cNvCxnSpPr>
              <a:cxnSpLocks noChangeShapeType="1"/>
            </p:cNvCxnSpPr>
            <p:nvPr/>
          </p:nvCxnSpPr>
          <p:spPr bwMode="auto">
            <a:xfrm rot="5400000">
              <a:off x="862013" y="1100138"/>
              <a:ext cx="152400" cy="1238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3832" name="Straight Connector 95"/>
            <p:cNvCxnSpPr>
              <a:cxnSpLocks noChangeShapeType="1"/>
            </p:cNvCxnSpPr>
            <p:nvPr/>
          </p:nvCxnSpPr>
          <p:spPr bwMode="auto">
            <a:xfrm rot="5400000">
              <a:off x="600076" y="1485900"/>
              <a:ext cx="161925" cy="857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3833" name="Straight Connector 96"/>
            <p:cNvCxnSpPr>
              <a:cxnSpLocks noChangeShapeType="1"/>
            </p:cNvCxnSpPr>
            <p:nvPr/>
          </p:nvCxnSpPr>
          <p:spPr bwMode="auto">
            <a:xfrm rot="5400000">
              <a:off x="409575" y="1838325"/>
              <a:ext cx="133350" cy="9525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3834" name="Straight Connector 97"/>
            <p:cNvCxnSpPr>
              <a:cxnSpLocks noChangeShapeType="1"/>
            </p:cNvCxnSpPr>
            <p:nvPr/>
          </p:nvCxnSpPr>
          <p:spPr bwMode="auto">
            <a:xfrm rot="16200000" flipH="1">
              <a:off x="638175" y="1838324"/>
              <a:ext cx="161925" cy="10477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3835" name="Straight Connector 98"/>
            <p:cNvCxnSpPr>
              <a:cxnSpLocks noChangeShapeType="1"/>
            </p:cNvCxnSpPr>
            <p:nvPr/>
          </p:nvCxnSpPr>
          <p:spPr bwMode="auto">
            <a:xfrm rot="16200000" flipH="1">
              <a:off x="900112" y="1481137"/>
              <a:ext cx="152400" cy="857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3836" name="Straight Connector 99"/>
            <p:cNvCxnSpPr>
              <a:cxnSpLocks noChangeShapeType="1"/>
            </p:cNvCxnSpPr>
            <p:nvPr/>
          </p:nvCxnSpPr>
          <p:spPr bwMode="auto">
            <a:xfrm rot="16200000" flipH="1">
              <a:off x="1162050" y="1104900"/>
              <a:ext cx="133350" cy="11430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3837" name="TextBox 100"/>
            <p:cNvSpPr txBox="1">
              <a:spLocks noChangeArrowheads="1"/>
            </p:cNvSpPr>
            <p:nvPr/>
          </p:nvSpPr>
          <p:spPr bwMode="auto">
            <a:xfrm>
              <a:off x="193662" y="1881055"/>
              <a:ext cx="33080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  <p:sp>
          <p:nvSpPr>
            <p:cNvPr id="23838" name="TextBox 101"/>
            <p:cNvSpPr txBox="1">
              <a:spLocks noChangeArrowheads="1"/>
            </p:cNvSpPr>
            <p:nvPr/>
          </p:nvSpPr>
          <p:spPr bwMode="auto">
            <a:xfrm>
              <a:off x="698486" y="1881056"/>
              <a:ext cx="330810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</a:p>
          </p:txBody>
        </p:sp>
        <p:sp>
          <p:nvSpPr>
            <p:cNvPr id="23839" name="TextBox 102"/>
            <p:cNvSpPr txBox="1">
              <a:spLocks noChangeArrowheads="1"/>
            </p:cNvSpPr>
            <p:nvPr/>
          </p:nvSpPr>
          <p:spPr bwMode="auto">
            <a:xfrm>
              <a:off x="922051" y="1547681"/>
              <a:ext cx="32182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23840" name="TextBox 103"/>
            <p:cNvSpPr txBox="1">
              <a:spLocks noChangeArrowheads="1"/>
            </p:cNvSpPr>
            <p:nvPr/>
          </p:nvSpPr>
          <p:spPr bwMode="auto">
            <a:xfrm>
              <a:off x="1203311" y="1176206"/>
              <a:ext cx="33080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D</a:t>
              </a:r>
            </a:p>
          </p:txBody>
        </p:sp>
      </p:grpSp>
      <p:grpSp>
        <p:nvGrpSpPr>
          <p:cNvPr id="23561" name="Group 104"/>
          <p:cNvGrpSpPr>
            <a:grpSpLocks/>
          </p:cNvGrpSpPr>
          <p:nvPr/>
        </p:nvGrpSpPr>
        <p:grpSpPr bwMode="auto">
          <a:xfrm>
            <a:off x="2174875" y="3622675"/>
            <a:ext cx="1196975" cy="1152525"/>
            <a:chOff x="193662" y="898525"/>
            <a:chExt cx="1340458" cy="1293195"/>
          </a:xfrm>
        </p:grpSpPr>
        <p:sp>
          <p:nvSpPr>
            <p:cNvPr id="23815" name="AutoShape 4"/>
            <p:cNvSpPr>
              <a:spLocks noChangeArrowheads="1"/>
            </p:cNvSpPr>
            <p:nvPr/>
          </p:nvSpPr>
          <p:spPr bwMode="auto">
            <a:xfrm rot="-5400000">
              <a:off x="1038225" y="866775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23816" name="AutoShape 4"/>
            <p:cNvSpPr>
              <a:spLocks noChangeArrowheads="1"/>
            </p:cNvSpPr>
            <p:nvPr/>
          </p:nvSpPr>
          <p:spPr bwMode="auto">
            <a:xfrm rot="-5400000">
              <a:off x="774700" y="1238250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23817" name="AutoShape 4"/>
            <p:cNvSpPr>
              <a:spLocks noChangeArrowheads="1"/>
            </p:cNvSpPr>
            <p:nvPr/>
          </p:nvSpPr>
          <p:spPr bwMode="auto">
            <a:xfrm rot="-5400000">
              <a:off x="565150" y="1593850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cxnSp>
          <p:nvCxnSpPr>
            <p:cNvPr id="23818" name="Straight Connector 108"/>
            <p:cNvCxnSpPr>
              <a:cxnSpLocks noChangeShapeType="1"/>
            </p:cNvCxnSpPr>
            <p:nvPr/>
          </p:nvCxnSpPr>
          <p:spPr bwMode="auto">
            <a:xfrm rot="5400000">
              <a:off x="862013" y="1100138"/>
              <a:ext cx="152400" cy="1238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3819" name="Straight Connector 109"/>
            <p:cNvCxnSpPr>
              <a:cxnSpLocks noChangeShapeType="1"/>
            </p:cNvCxnSpPr>
            <p:nvPr/>
          </p:nvCxnSpPr>
          <p:spPr bwMode="auto">
            <a:xfrm rot="5400000">
              <a:off x="600076" y="1485900"/>
              <a:ext cx="161925" cy="857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3820" name="Straight Connector 110"/>
            <p:cNvCxnSpPr>
              <a:cxnSpLocks noChangeShapeType="1"/>
            </p:cNvCxnSpPr>
            <p:nvPr/>
          </p:nvCxnSpPr>
          <p:spPr bwMode="auto">
            <a:xfrm rot="5400000">
              <a:off x="409575" y="1838325"/>
              <a:ext cx="133350" cy="9525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3821" name="Straight Connector 111"/>
            <p:cNvCxnSpPr>
              <a:cxnSpLocks noChangeShapeType="1"/>
            </p:cNvCxnSpPr>
            <p:nvPr/>
          </p:nvCxnSpPr>
          <p:spPr bwMode="auto">
            <a:xfrm rot="16200000" flipH="1">
              <a:off x="638175" y="1838324"/>
              <a:ext cx="161925" cy="10477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3822" name="Straight Connector 112"/>
            <p:cNvCxnSpPr>
              <a:cxnSpLocks noChangeShapeType="1"/>
            </p:cNvCxnSpPr>
            <p:nvPr/>
          </p:nvCxnSpPr>
          <p:spPr bwMode="auto">
            <a:xfrm rot="16200000" flipH="1">
              <a:off x="900112" y="1481137"/>
              <a:ext cx="152400" cy="857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3823" name="Straight Connector 113"/>
            <p:cNvCxnSpPr>
              <a:cxnSpLocks noChangeShapeType="1"/>
            </p:cNvCxnSpPr>
            <p:nvPr/>
          </p:nvCxnSpPr>
          <p:spPr bwMode="auto">
            <a:xfrm rot="16200000" flipH="1">
              <a:off x="1162050" y="1104900"/>
              <a:ext cx="133350" cy="11430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3824" name="TextBox 114"/>
            <p:cNvSpPr txBox="1">
              <a:spLocks noChangeArrowheads="1"/>
            </p:cNvSpPr>
            <p:nvPr/>
          </p:nvSpPr>
          <p:spPr bwMode="auto">
            <a:xfrm>
              <a:off x="193662" y="1881055"/>
              <a:ext cx="33080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  <p:sp>
          <p:nvSpPr>
            <p:cNvPr id="23825" name="TextBox 115"/>
            <p:cNvSpPr txBox="1">
              <a:spLocks noChangeArrowheads="1"/>
            </p:cNvSpPr>
            <p:nvPr/>
          </p:nvSpPr>
          <p:spPr bwMode="auto">
            <a:xfrm>
              <a:off x="698486" y="1881056"/>
              <a:ext cx="330810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</a:p>
          </p:txBody>
        </p:sp>
        <p:sp>
          <p:nvSpPr>
            <p:cNvPr id="23826" name="TextBox 116"/>
            <p:cNvSpPr txBox="1">
              <a:spLocks noChangeArrowheads="1"/>
            </p:cNvSpPr>
            <p:nvPr/>
          </p:nvSpPr>
          <p:spPr bwMode="auto">
            <a:xfrm>
              <a:off x="917561" y="1547681"/>
              <a:ext cx="330810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D</a:t>
              </a:r>
            </a:p>
          </p:txBody>
        </p:sp>
        <p:sp>
          <p:nvSpPr>
            <p:cNvPr id="23827" name="TextBox 117"/>
            <p:cNvSpPr txBox="1">
              <a:spLocks noChangeArrowheads="1"/>
            </p:cNvSpPr>
            <p:nvPr/>
          </p:nvSpPr>
          <p:spPr bwMode="auto">
            <a:xfrm>
              <a:off x="1203311" y="1176206"/>
              <a:ext cx="33080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</p:grpSp>
      <p:grpSp>
        <p:nvGrpSpPr>
          <p:cNvPr id="23562" name="Group 118"/>
          <p:cNvGrpSpPr>
            <a:grpSpLocks/>
          </p:cNvGrpSpPr>
          <p:nvPr/>
        </p:nvGrpSpPr>
        <p:grpSpPr bwMode="auto">
          <a:xfrm>
            <a:off x="3451225" y="2279650"/>
            <a:ext cx="1196975" cy="1152525"/>
            <a:chOff x="193662" y="898525"/>
            <a:chExt cx="1340458" cy="1293195"/>
          </a:xfrm>
        </p:grpSpPr>
        <p:sp>
          <p:nvSpPr>
            <p:cNvPr id="23802" name="AutoShape 4"/>
            <p:cNvSpPr>
              <a:spLocks noChangeArrowheads="1"/>
            </p:cNvSpPr>
            <p:nvPr/>
          </p:nvSpPr>
          <p:spPr bwMode="auto">
            <a:xfrm rot="-5400000">
              <a:off x="1038225" y="866775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23803" name="AutoShape 4"/>
            <p:cNvSpPr>
              <a:spLocks noChangeArrowheads="1"/>
            </p:cNvSpPr>
            <p:nvPr/>
          </p:nvSpPr>
          <p:spPr bwMode="auto">
            <a:xfrm rot="-5400000">
              <a:off x="774700" y="1238250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23804" name="AutoShape 4"/>
            <p:cNvSpPr>
              <a:spLocks noChangeArrowheads="1"/>
            </p:cNvSpPr>
            <p:nvPr/>
          </p:nvSpPr>
          <p:spPr bwMode="auto">
            <a:xfrm rot="-5400000">
              <a:off x="565150" y="1593850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cxnSp>
          <p:nvCxnSpPr>
            <p:cNvPr id="23805" name="Straight Connector 122"/>
            <p:cNvCxnSpPr>
              <a:cxnSpLocks noChangeShapeType="1"/>
            </p:cNvCxnSpPr>
            <p:nvPr/>
          </p:nvCxnSpPr>
          <p:spPr bwMode="auto">
            <a:xfrm rot="5400000">
              <a:off x="862013" y="1100138"/>
              <a:ext cx="152400" cy="1238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3806" name="Straight Connector 123"/>
            <p:cNvCxnSpPr>
              <a:cxnSpLocks noChangeShapeType="1"/>
            </p:cNvCxnSpPr>
            <p:nvPr/>
          </p:nvCxnSpPr>
          <p:spPr bwMode="auto">
            <a:xfrm rot="5400000">
              <a:off x="600076" y="1485900"/>
              <a:ext cx="161925" cy="857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3807" name="Straight Connector 124"/>
            <p:cNvCxnSpPr>
              <a:cxnSpLocks noChangeShapeType="1"/>
            </p:cNvCxnSpPr>
            <p:nvPr/>
          </p:nvCxnSpPr>
          <p:spPr bwMode="auto">
            <a:xfrm rot="5400000">
              <a:off x="409575" y="1838325"/>
              <a:ext cx="133350" cy="9525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3808" name="Straight Connector 125"/>
            <p:cNvCxnSpPr>
              <a:cxnSpLocks noChangeShapeType="1"/>
            </p:cNvCxnSpPr>
            <p:nvPr/>
          </p:nvCxnSpPr>
          <p:spPr bwMode="auto">
            <a:xfrm rot="16200000" flipH="1">
              <a:off x="638175" y="1838324"/>
              <a:ext cx="161925" cy="10477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3809" name="Straight Connector 126"/>
            <p:cNvCxnSpPr>
              <a:cxnSpLocks noChangeShapeType="1"/>
            </p:cNvCxnSpPr>
            <p:nvPr/>
          </p:nvCxnSpPr>
          <p:spPr bwMode="auto">
            <a:xfrm rot="16200000" flipH="1">
              <a:off x="900112" y="1481137"/>
              <a:ext cx="152400" cy="857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3810" name="Straight Connector 127"/>
            <p:cNvCxnSpPr>
              <a:cxnSpLocks noChangeShapeType="1"/>
            </p:cNvCxnSpPr>
            <p:nvPr/>
          </p:nvCxnSpPr>
          <p:spPr bwMode="auto">
            <a:xfrm rot="16200000" flipH="1">
              <a:off x="1162050" y="1104900"/>
              <a:ext cx="133350" cy="11430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3811" name="TextBox 128"/>
            <p:cNvSpPr txBox="1">
              <a:spLocks noChangeArrowheads="1"/>
            </p:cNvSpPr>
            <p:nvPr/>
          </p:nvSpPr>
          <p:spPr bwMode="auto">
            <a:xfrm>
              <a:off x="193662" y="1881055"/>
              <a:ext cx="33080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23812" name="TextBox 129"/>
            <p:cNvSpPr txBox="1">
              <a:spLocks noChangeArrowheads="1"/>
            </p:cNvSpPr>
            <p:nvPr/>
          </p:nvSpPr>
          <p:spPr bwMode="auto">
            <a:xfrm>
              <a:off x="702976" y="1881056"/>
              <a:ext cx="32182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  <p:sp>
          <p:nvSpPr>
            <p:cNvPr id="23813" name="TextBox 130"/>
            <p:cNvSpPr txBox="1">
              <a:spLocks noChangeArrowheads="1"/>
            </p:cNvSpPr>
            <p:nvPr/>
          </p:nvSpPr>
          <p:spPr bwMode="auto">
            <a:xfrm>
              <a:off x="917561" y="1547681"/>
              <a:ext cx="330810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</a:p>
          </p:txBody>
        </p:sp>
        <p:sp>
          <p:nvSpPr>
            <p:cNvPr id="23814" name="TextBox 131"/>
            <p:cNvSpPr txBox="1">
              <a:spLocks noChangeArrowheads="1"/>
            </p:cNvSpPr>
            <p:nvPr/>
          </p:nvSpPr>
          <p:spPr bwMode="auto">
            <a:xfrm>
              <a:off x="1203311" y="1176206"/>
              <a:ext cx="33080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D</a:t>
              </a:r>
            </a:p>
          </p:txBody>
        </p:sp>
      </p:grpSp>
      <p:grpSp>
        <p:nvGrpSpPr>
          <p:cNvPr id="23563" name="Group 132"/>
          <p:cNvGrpSpPr>
            <a:grpSpLocks/>
          </p:cNvGrpSpPr>
          <p:nvPr/>
        </p:nvGrpSpPr>
        <p:grpSpPr bwMode="auto">
          <a:xfrm>
            <a:off x="3536950" y="3660775"/>
            <a:ext cx="1196975" cy="1152525"/>
            <a:chOff x="193662" y="898525"/>
            <a:chExt cx="1340458" cy="1293195"/>
          </a:xfrm>
        </p:grpSpPr>
        <p:sp>
          <p:nvSpPr>
            <p:cNvPr id="23789" name="AutoShape 4"/>
            <p:cNvSpPr>
              <a:spLocks noChangeArrowheads="1"/>
            </p:cNvSpPr>
            <p:nvPr/>
          </p:nvSpPr>
          <p:spPr bwMode="auto">
            <a:xfrm rot="-5400000">
              <a:off x="1038225" y="866775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23790" name="AutoShape 4"/>
            <p:cNvSpPr>
              <a:spLocks noChangeArrowheads="1"/>
            </p:cNvSpPr>
            <p:nvPr/>
          </p:nvSpPr>
          <p:spPr bwMode="auto">
            <a:xfrm rot="-5400000">
              <a:off x="774700" y="1238250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23791" name="AutoShape 4"/>
            <p:cNvSpPr>
              <a:spLocks noChangeArrowheads="1"/>
            </p:cNvSpPr>
            <p:nvPr/>
          </p:nvSpPr>
          <p:spPr bwMode="auto">
            <a:xfrm rot="-5400000">
              <a:off x="565150" y="1593850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cxnSp>
          <p:nvCxnSpPr>
            <p:cNvPr id="23792" name="Straight Connector 136"/>
            <p:cNvCxnSpPr>
              <a:cxnSpLocks noChangeShapeType="1"/>
            </p:cNvCxnSpPr>
            <p:nvPr/>
          </p:nvCxnSpPr>
          <p:spPr bwMode="auto">
            <a:xfrm rot="5400000">
              <a:off x="862013" y="1100138"/>
              <a:ext cx="152400" cy="1238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3793" name="Straight Connector 137"/>
            <p:cNvCxnSpPr>
              <a:cxnSpLocks noChangeShapeType="1"/>
            </p:cNvCxnSpPr>
            <p:nvPr/>
          </p:nvCxnSpPr>
          <p:spPr bwMode="auto">
            <a:xfrm rot="5400000">
              <a:off x="600076" y="1485900"/>
              <a:ext cx="161925" cy="857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3794" name="Straight Connector 138"/>
            <p:cNvCxnSpPr>
              <a:cxnSpLocks noChangeShapeType="1"/>
            </p:cNvCxnSpPr>
            <p:nvPr/>
          </p:nvCxnSpPr>
          <p:spPr bwMode="auto">
            <a:xfrm rot="5400000">
              <a:off x="409575" y="1838325"/>
              <a:ext cx="133350" cy="9525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3795" name="Straight Connector 139"/>
            <p:cNvCxnSpPr>
              <a:cxnSpLocks noChangeShapeType="1"/>
            </p:cNvCxnSpPr>
            <p:nvPr/>
          </p:nvCxnSpPr>
          <p:spPr bwMode="auto">
            <a:xfrm rot="16200000" flipH="1">
              <a:off x="638175" y="1838324"/>
              <a:ext cx="161925" cy="10477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3796" name="Straight Connector 140"/>
            <p:cNvCxnSpPr>
              <a:cxnSpLocks noChangeShapeType="1"/>
            </p:cNvCxnSpPr>
            <p:nvPr/>
          </p:nvCxnSpPr>
          <p:spPr bwMode="auto">
            <a:xfrm rot="16200000" flipH="1">
              <a:off x="900112" y="1481137"/>
              <a:ext cx="152400" cy="857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3797" name="Straight Connector 141"/>
            <p:cNvCxnSpPr>
              <a:cxnSpLocks noChangeShapeType="1"/>
            </p:cNvCxnSpPr>
            <p:nvPr/>
          </p:nvCxnSpPr>
          <p:spPr bwMode="auto">
            <a:xfrm rot="16200000" flipH="1">
              <a:off x="1162050" y="1104900"/>
              <a:ext cx="133350" cy="11430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3798" name="TextBox 142"/>
            <p:cNvSpPr txBox="1">
              <a:spLocks noChangeArrowheads="1"/>
            </p:cNvSpPr>
            <p:nvPr/>
          </p:nvSpPr>
          <p:spPr bwMode="auto">
            <a:xfrm>
              <a:off x="193662" y="1881055"/>
              <a:ext cx="33080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  <p:sp>
          <p:nvSpPr>
            <p:cNvPr id="23799" name="TextBox 143"/>
            <p:cNvSpPr txBox="1">
              <a:spLocks noChangeArrowheads="1"/>
            </p:cNvSpPr>
            <p:nvPr/>
          </p:nvSpPr>
          <p:spPr bwMode="auto">
            <a:xfrm>
              <a:off x="702976" y="1881056"/>
              <a:ext cx="32182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23800" name="TextBox 144"/>
            <p:cNvSpPr txBox="1">
              <a:spLocks noChangeArrowheads="1"/>
            </p:cNvSpPr>
            <p:nvPr/>
          </p:nvSpPr>
          <p:spPr bwMode="auto">
            <a:xfrm>
              <a:off x="917561" y="1547681"/>
              <a:ext cx="330810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</a:p>
          </p:txBody>
        </p:sp>
        <p:sp>
          <p:nvSpPr>
            <p:cNvPr id="23801" name="TextBox 145"/>
            <p:cNvSpPr txBox="1">
              <a:spLocks noChangeArrowheads="1"/>
            </p:cNvSpPr>
            <p:nvPr/>
          </p:nvSpPr>
          <p:spPr bwMode="auto">
            <a:xfrm>
              <a:off x="1203311" y="1176206"/>
              <a:ext cx="33080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D</a:t>
              </a:r>
            </a:p>
          </p:txBody>
        </p:sp>
      </p:grpSp>
      <p:grpSp>
        <p:nvGrpSpPr>
          <p:cNvPr id="23564" name="Group 146"/>
          <p:cNvGrpSpPr>
            <a:grpSpLocks/>
          </p:cNvGrpSpPr>
          <p:nvPr/>
        </p:nvGrpSpPr>
        <p:grpSpPr bwMode="auto">
          <a:xfrm>
            <a:off x="669925" y="4908550"/>
            <a:ext cx="1196975" cy="1152525"/>
            <a:chOff x="193662" y="898525"/>
            <a:chExt cx="1340458" cy="1293195"/>
          </a:xfrm>
        </p:grpSpPr>
        <p:sp>
          <p:nvSpPr>
            <p:cNvPr id="23776" name="AutoShape 4"/>
            <p:cNvSpPr>
              <a:spLocks noChangeArrowheads="1"/>
            </p:cNvSpPr>
            <p:nvPr/>
          </p:nvSpPr>
          <p:spPr bwMode="auto">
            <a:xfrm rot="-5400000">
              <a:off x="1038225" y="866775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23777" name="AutoShape 4"/>
            <p:cNvSpPr>
              <a:spLocks noChangeArrowheads="1"/>
            </p:cNvSpPr>
            <p:nvPr/>
          </p:nvSpPr>
          <p:spPr bwMode="auto">
            <a:xfrm rot="-5400000">
              <a:off x="774700" y="1238250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23778" name="AutoShape 4"/>
            <p:cNvSpPr>
              <a:spLocks noChangeArrowheads="1"/>
            </p:cNvSpPr>
            <p:nvPr/>
          </p:nvSpPr>
          <p:spPr bwMode="auto">
            <a:xfrm rot="-5400000">
              <a:off x="565150" y="1593850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cxnSp>
          <p:nvCxnSpPr>
            <p:cNvPr id="23779" name="Straight Connector 150"/>
            <p:cNvCxnSpPr>
              <a:cxnSpLocks noChangeShapeType="1"/>
            </p:cNvCxnSpPr>
            <p:nvPr/>
          </p:nvCxnSpPr>
          <p:spPr bwMode="auto">
            <a:xfrm rot="5400000">
              <a:off x="862013" y="1100138"/>
              <a:ext cx="152400" cy="1238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3780" name="Straight Connector 151"/>
            <p:cNvCxnSpPr>
              <a:cxnSpLocks noChangeShapeType="1"/>
            </p:cNvCxnSpPr>
            <p:nvPr/>
          </p:nvCxnSpPr>
          <p:spPr bwMode="auto">
            <a:xfrm rot="5400000">
              <a:off x="600076" y="1485900"/>
              <a:ext cx="161925" cy="857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3781" name="Straight Connector 152"/>
            <p:cNvCxnSpPr>
              <a:cxnSpLocks noChangeShapeType="1"/>
            </p:cNvCxnSpPr>
            <p:nvPr/>
          </p:nvCxnSpPr>
          <p:spPr bwMode="auto">
            <a:xfrm rot="5400000">
              <a:off x="409575" y="1838325"/>
              <a:ext cx="133350" cy="9525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3782" name="Straight Connector 153"/>
            <p:cNvCxnSpPr>
              <a:cxnSpLocks noChangeShapeType="1"/>
            </p:cNvCxnSpPr>
            <p:nvPr/>
          </p:nvCxnSpPr>
          <p:spPr bwMode="auto">
            <a:xfrm rot="16200000" flipH="1">
              <a:off x="638175" y="1838324"/>
              <a:ext cx="161925" cy="10477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3783" name="Straight Connector 154"/>
            <p:cNvCxnSpPr>
              <a:cxnSpLocks noChangeShapeType="1"/>
            </p:cNvCxnSpPr>
            <p:nvPr/>
          </p:nvCxnSpPr>
          <p:spPr bwMode="auto">
            <a:xfrm rot="16200000" flipH="1">
              <a:off x="900112" y="1481137"/>
              <a:ext cx="152400" cy="857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3784" name="Straight Connector 155"/>
            <p:cNvCxnSpPr>
              <a:cxnSpLocks noChangeShapeType="1"/>
            </p:cNvCxnSpPr>
            <p:nvPr/>
          </p:nvCxnSpPr>
          <p:spPr bwMode="auto">
            <a:xfrm rot="16200000" flipH="1">
              <a:off x="1162050" y="1104900"/>
              <a:ext cx="133350" cy="11430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3785" name="TextBox 156"/>
            <p:cNvSpPr txBox="1">
              <a:spLocks noChangeArrowheads="1"/>
            </p:cNvSpPr>
            <p:nvPr/>
          </p:nvSpPr>
          <p:spPr bwMode="auto">
            <a:xfrm>
              <a:off x="193662" y="1881055"/>
              <a:ext cx="33080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D</a:t>
              </a:r>
            </a:p>
          </p:txBody>
        </p:sp>
        <p:sp>
          <p:nvSpPr>
            <p:cNvPr id="23786" name="TextBox 157"/>
            <p:cNvSpPr txBox="1">
              <a:spLocks noChangeArrowheads="1"/>
            </p:cNvSpPr>
            <p:nvPr/>
          </p:nvSpPr>
          <p:spPr bwMode="auto">
            <a:xfrm>
              <a:off x="698486" y="1881056"/>
              <a:ext cx="330810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</a:p>
          </p:txBody>
        </p:sp>
        <p:sp>
          <p:nvSpPr>
            <p:cNvPr id="23787" name="TextBox 158"/>
            <p:cNvSpPr txBox="1">
              <a:spLocks noChangeArrowheads="1"/>
            </p:cNvSpPr>
            <p:nvPr/>
          </p:nvSpPr>
          <p:spPr bwMode="auto">
            <a:xfrm>
              <a:off x="922051" y="1547681"/>
              <a:ext cx="32182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23788" name="TextBox 159"/>
            <p:cNvSpPr txBox="1">
              <a:spLocks noChangeArrowheads="1"/>
            </p:cNvSpPr>
            <p:nvPr/>
          </p:nvSpPr>
          <p:spPr bwMode="auto">
            <a:xfrm>
              <a:off x="1203311" y="1176206"/>
              <a:ext cx="33080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</p:grpSp>
      <p:grpSp>
        <p:nvGrpSpPr>
          <p:cNvPr id="23565" name="Group 160"/>
          <p:cNvGrpSpPr>
            <a:grpSpLocks/>
          </p:cNvGrpSpPr>
          <p:nvPr/>
        </p:nvGrpSpPr>
        <p:grpSpPr bwMode="auto">
          <a:xfrm>
            <a:off x="2174875" y="4946650"/>
            <a:ext cx="1196975" cy="1152525"/>
            <a:chOff x="193662" y="898525"/>
            <a:chExt cx="1340458" cy="1293195"/>
          </a:xfrm>
        </p:grpSpPr>
        <p:sp>
          <p:nvSpPr>
            <p:cNvPr id="23763" name="AutoShape 4"/>
            <p:cNvSpPr>
              <a:spLocks noChangeArrowheads="1"/>
            </p:cNvSpPr>
            <p:nvPr/>
          </p:nvSpPr>
          <p:spPr bwMode="auto">
            <a:xfrm rot="-5400000">
              <a:off x="1038225" y="866775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23764" name="AutoShape 4"/>
            <p:cNvSpPr>
              <a:spLocks noChangeArrowheads="1"/>
            </p:cNvSpPr>
            <p:nvPr/>
          </p:nvSpPr>
          <p:spPr bwMode="auto">
            <a:xfrm rot="-5400000">
              <a:off x="774700" y="1238250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23765" name="AutoShape 4"/>
            <p:cNvSpPr>
              <a:spLocks noChangeArrowheads="1"/>
            </p:cNvSpPr>
            <p:nvPr/>
          </p:nvSpPr>
          <p:spPr bwMode="auto">
            <a:xfrm rot="-5400000">
              <a:off x="565150" y="1593850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cxnSp>
          <p:nvCxnSpPr>
            <p:cNvPr id="23766" name="Straight Connector 164"/>
            <p:cNvCxnSpPr>
              <a:cxnSpLocks noChangeShapeType="1"/>
            </p:cNvCxnSpPr>
            <p:nvPr/>
          </p:nvCxnSpPr>
          <p:spPr bwMode="auto">
            <a:xfrm rot="5400000">
              <a:off x="862013" y="1100138"/>
              <a:ext cx="152400" cy="1238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3767" name="Straight Connector 165"/>
            <p:cNvCxnSpPr>
              <a:cxnSpLocks noChangeShapeType="1"/>
            </p:cNvCxnSpPr>
            <p:nvPr/>
          </p:nvCxnSpPr>
          <p:spPr bwMode="auto">
            <a:xfrm rot="5400000">
              <a:off x="600076" y="1485900"/>
              <a:ext cx="161925" cy="857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3768" name="Straight Connector 166"/>
            <p:cNvCxnSpPr>
              <a:cxnSpLocks noChangeShapeType="1"/>
            </p:cNvCxnSpPr>
            <p:nvPr/>
          </p:nvCxnSpPr>
          <p:spPr bwMode="auto">
            <a:xfrm rot="5400000">
              <a:off x="409575" y="1838325"/>
              <a:ext cx="133350" cy="9525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3769" name="Straight Connector 167"/>
            <p:cNvCxnSpPr>
              <a:cxnSpLocks noChangeShapeType="1"/>
            </p:cNvCxnSpPr>
            <p:nvPr/>
          </p:nvCxnSpPr>
          <p:spPr bwMode="auto">
            <a:xfrm rot="16200000" flipH="1">
              <a:off x="638175" y="1838324"/>
              <a:ext cx="161925" cy="10477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3770" name="Straight Connector 168"/>
            <p:cNvCxnSpPr>
              <a:cxnSpLocks noChangeShapeType="1"/>
            </p:cNvCxnSpPr>
            <p:nvPr/>
          </p:nvCxnSpPr>
          <p:spPr bwMode="auto">
            <a:xfrm rot="16200000" flipH="1">
              <a:off x="900112" y="1481137"/>
              <a:ext cx="152400" cy="857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3771" name="Straight Connector 169"/>
            <p:cNvCxnSpPr>
              <a:cxnSpLocks noChangeShapeType="1"/>
            </p:cNvCxnSpPr>
            <p:nvPr/>
          </p:nvCxnSpPr>
          <p:spPr bwMode="auto">
            <a:xfrm rot="16200000" flipH="1">
              <a:off x="1162050" y="1104900"/>
              <a:ext cx="133350" cy="11430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3772" name="TextBox 170"/>
            <p:cNvSpPr txBox="1">
              <a:spLocks noChangeArrowheads="1"/>
            </p:cNvSpPr>
            <p:nvPr/>
          </p:nvSpPr>
          <p:spPr bwMode="auto">
            <a:xfrm>
              <a:off x="193662" y="1881055"/>
              <a:ext cx="33080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D</a:t>
              </a:r>
            </a:p>
          </p:txBody>
        </p:sp>
        <p:sp>
          <p:nvSpPr>
            <p:cNvPr id="23773" name="TextBox 171"/>
            <p:cNvSpPr txBox="1">
              <a:spLocks noChangeArrowheads="1"/>
            </p:cNvSpPr>
            <p:nvPr/>
          </p:nvSpPr>
          <p:spPr bwMode="auto">
            <a:xfrm>
              <a:off x="698486" y="1881056"/>
              <a:ext cx="330810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</a:p>
          </p:txBody>
        </p:sp>
        <p:sp>
          <p:nvSpPr>
            <p:cNvPr id="23774" name="TextBox 172"/>
            <p:cNvSpPr txBox="1">
              <a:spLocks noChangeArrowheads="1"/>
            </p:cNvSpPr>
            <p:nvPr/>
          </p:nvSpPr>
          <p:spPr bwMode="auto">
            <a:xfrm>
              <a:off x="922051" y="1547681"/>
              <a:ext cx="32182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  <p:sp>
          <p:nvSpPr>
            <p:cNvPr id="23775" name="TextBox 173"/>
            <p:cNvSpPr txBox="1">
              <a:spLocks noChangeArrowheads="1"/>
            </p:cNvSpPr>
            <p:nvPr/>
          </p:nvSpPr>
          <p:spPr bwMode="auto">
            <a:xfrm>
              <a:off x="1203311" y="1176206"/>
              <a:ext cx="33080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</p:grpSp>
      <p:grpSp>
        <p:nvGrpSpPr>
          <p:cNvPr id="23566" name="Group 174"/>
          <p:cNvGrpSpPr>
            <a:grpSpLocks/>
          </p:cNvGrpSpPr>
          <p:nvPr/>
        </p:nvGrpSpPr>
        <p:grpSpPr bwMode="auto">
          <a:xfrm>
            <a:off x="3556000" y="4975225"/>
            <a:ext cx="1196975" cy="1152525"/>
            <a:chOff x="193662" y="898525"/>
            <a:chExt cx="1340458" cy="1293195"/>
          </a:xfrm>
        </p:grpSpPr>
        <p:sp>
          <p:nvSpPr>
            <p:cNvPr id="23750" name="AutoShape 4"/>
            <p:cNvSpPr>
              <a:spLocks noChangeArrowheads="1"/>
            </p:cNvSpPr>
            <p:nvPr/>
          </p:nvSpPr>
          <p:spPr bwMode="auto">
            <a:xfrm rot="-5400000">
              <a:off x="1038225" y="866775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23751" name="AutoShape 4"/>
            <p:cNvSpPr>
              <a:spLocks noChangeArrowheads="1"/>
            </p:cNvSpPr>
            <p:nvPr/>
          </p:nvSpPr>
          <p:spPr bwMode="auto">
            <a:xfrm rot="-5400000">
              <a:off x="774700" y="1238250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23752" name="AutoShape 4"/>
            <p:cNvSpPr>
              <a:spLocks noChangeArrowheads="1"/>
            </p:cNvSpPr>
            <p:nvPr/>
          </p:nvSpPr>
          <p:spPr bwMode="auto">
            <a:xfrm rot="-5400000">
              <a:off x="565150" y="1593850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cxnSp>
          <p:nvCxnSpPr>
            <p:cNvPr id="23753" name="Straight Connector 178"/>
            <p:cNvCxnSpPr>
              <a:cxnSpLocks noChangeShapeType="1"/>
            </p:cNvCxnSpPr>
            <p:nvPr/>
          </p:nvCxnSpPr>
          <p:spPr bwMode="auto">
            <a:xfrm rot="5400000">
              <a:off x="862013" y="1100138"/>
              <a:ext cx="152400" cy="1238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3754" name="Straight Connector 179"/>
            <p:cNvCxnSpPr>
              <a:cxnSpLocks noChangeShapeType="1"/>
            </p:cNvCxnSpPr>
            <p:nvPr/>
          </p:nvCxnSpPr>
          <p:spPr bwMode="auto">
            <a:xfrm rot="5400000">
              <a:off x="600076" y="1485900"/>
              <a:ext cx="161925" cy="857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3755" name="Straight Connector 180"/>
            <p:cNvCxnSpPr>
              <a:cxnSpLocks noChangeShapeType="1"/>
            </p:cNvCxnSpPr>
            <p:nvPr/>
          </p:nvCxnSpPr>
          <p:spPr bwMode="auto">
            <a:xfrm rot="5400000">
              <a:off x="409575" y="1838325"/>
              <a:ext cx="133350" cy="9525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3756" name="Straight Connector 181"/>
            <p:cNvCxnSpPr>
              <a:cxnSpLocks noChangeShapeType="1"/>
            </p:cNvCxnSpPr>
            <p:nvPr/>
          </p:nvCxnSpPr>
          <p:spPr bwMode="auto">
            <a:xfrm rot="16200000" flipH="1">
              <a:off x="638175" y="1838324"/>
              <a:ext cx="161925" cy="10477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3757" name="Straight Connector 182"/>
            <p:cNvCxnSpPr>
              <a:cxnSpLocks noChangeShapeType="1"/>
            </p:cNvCxnSpPr>
            <p:nvPr/>
          </p:nvCxnSpPr>
          <p:spPr bwMode="auto">
            <a:xfrm rot="16200000" flipH="1">
              <a:off x="900112" y="1481137"/>
              <a:ext cx="152400" cy="857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3758" name="Straight Connector 183"/>
            <p:cNvCxnSpPr>
              <a:cxnSpLocks noChangeShapeType="1"/>
            </p:cNvCxnSpPr>
            <p:nvPr/>
          </p:nvCxnSpPr>
          <p:spPr bwMode="auto">
            <a:xfrm rot="16200000" flipH="1">
              <a:off x="1162050" y="1104900"/>
              <a:ext cx="133350" cy="11430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3759" name="TextBox 184"/>
            <p:cNvSpPr txBox="1">
              <a:spLocks noChangeArrowheads="1"/>
            </p:cNvSpPr>
            <p:nvPr/>
          </p:nvSpPr>
          <p:spPr bwMode="auto">
            <a:xfrm>
              <a:off x="193662" y="1881055"/>
              <a:ext cx="33080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D</a:t>
              </a:r>
            </a:p>
          </p:txBody>
        </p:sp>
        <p:sp>
          <p:nvSpPr>
            <p:cNvPr id="23760" name="TextBox 185"/>
            <p:cNvSpPr txBox="1">
              <a:spLocks noChangeArrowheads="1"/>
            </p:cNvSpPr>
            <p:nvPr/>
          </p:nvSpPr>
          <p:spPr bwMode="auto">
            <a:xfrm>
              <a:off x="702976" y="1881056"/>
              <a:ext cx="32182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23761" name="TextBox 186"/>
            <p:cNvSpPr txBox="1">
              <a:spLocks noChangeArrowheads="1"/>
            </p:cNvSpPr>
            <p:nvPr/>
          </p:nvSpPr>
          <p:spPr bwMode="auto">
            <a:xfrm>
              <a:off x="917561" y="1547681"/>
              <a:ext cx="330810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</a:p>
          </p:txBody>
        </p:sp>
        <p:sp>
          <p:nvSpPr>
            <p:cNvPr id="23762" name="TextBox 187"/>
            <p:cNvSpPr txBox="1">
              <a:spLocks noChangeArrowheads="1"/>
            </p:cNvSpPr>
            <p:nvPr/>
          </p:nvSpPr>
          <p:spPr bwMode="auto">
            <a:xfrm>
              <a:off x="1203311" y="1176206"/>
              <a:ext cx="33080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</p:grpSp>
      <p:grpSp>
        <p:nvGrpSpPr>
          <p:cNvPr id="23567" name="Group 188"/>
          <p:cNvGrpSpPr>
            <a:grpSpLocks/>
          </p:cNvGrpSpPr>
          <p:nvPr/>
        </p:nvGrpSpPr>
        <p:grpSpPr bwMode="auto">
          <a:xfrm>
            <a:off x="4984750" y="5022850"/>
            <a:ext cx="1196975" cy="1152525"/>
            <a:chOff x="193662" y="898525"/>
            <a:chExt cx="1340458" cy="1293195"/>
          </a:xfrm>
        </p:grpSpPr>
        <p:sp>
          <p:nvSpPr>
            <p:cNvPr id="23737" name="AutoShape 4"/>
            <p:cNvSpPr>
              <a:spLocks noChangeArrowheads="1"/>
            </p:cNvSpPr>
            <p:nvPr/>
          </p:nvSpPr>
          <p:spPr bwMode="auto">
            <a:xfrm rot="-5400000">
              <a:off x="1038225" y="866775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23738" name="AutoShape 4"/>
            <p:cNvSpPr>
              <a:spLocks noChangeArrowheads="1"/>
            </p:cNvSpPr>
            <p:nvPr/>
          </p:nvSpPr>
          <p:spPr bwMode="auto">
            <a:xfrm rot="-5400000">
              <a:off x="774700" y="1238250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23739" name="AutoShape 4"/>
            <p:cNvSpPr>
              <a:spLocks noChangeArrowheads="1"/>
            </p:cNvSpPr>
            <p:nvPr/>
          </p:nvSpPr>
          <p:spPr bwMode="auto">
            <a:xfrm rot="-5400000">
              <a:off x="565150" y="1593850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cxnSp>
          <p:nvCxnSpPr>
            <p:cNvPr id="23740" name="Straight Connector 192"/>
            <p:cNvCxnSpPr>
              <a:cxnSpLocks noChangeShapeType="1"/>
            </p:cNvCxnSpPr>
            <p:nvPr/>
          </p:nvCxnSpPr>
          <p:spPr bwMode="auto">
            <a:xfrm rot="5400000">
              <a:off x="862013" y="1100138"/>
              <a:ext cx="152400" cy="1238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3741" name="Straight Connector 193"/>
            <p:cNvCxnSpPr>
              <a:cxnSpLocks noChangeShapeType="1"/>
            </p:cNvCxnSpPr>
            <p:nvPr/>
          </p:nvCxnSpPr>
          <p:spPr bwMode="auto">
            <a:xfrm rot="5400000">
              <a:off x="600076" y="1485900"/>
              <a:ext cx="161925" cy="857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3742" name="Straight Connector 194"/>
            <p:cNvCxnSpPr>
              <a:cxnSpLocks noChangeShapeType="1"/>
            </p:cNvCxnSpPr>
            <p:nvPr/>
          </p:nvCxnSpPr>
          <p:spPr bwMode="auto">
            <a:xfrm rot="5400000">
              <a:off x="409575" y="1838325"/>
              <a:ext cx="133350" cy="9525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3743" name="Straight Connector 195"/>
            <p:cNvCxnSpPr>
              <a:cxnSpLocks noChangeShapeType="1"/>
            </p:cNvCxnSpPr>
            <p:nvPr/>
          </p:nvCxnSpPr>
          <p:spPr bwMode="auto">
            <a:xfrm rot="16200000" flipH="1">
              <a:off x="638175" y="1838324"/>
              <a:ext cx="161925" cy="10477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3744" name="Straight Connector 196"/>
            <p:cNvCxnSpPr>
              <a:cxnSpLocks noChangeShapeType="1"/>
            </p:cNvCxnSpPr>
            <p:nvPr/>
          </p:nvCxnSpPr>
          <p:spPr bwMode="auto">
            <a:xfrm rot="16200000" flipH="1">
              <a:off x="900112" y="1481137"/>
              <a:ext cx="152400" cy="857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3745" name="Straight Connector 197"/>
            <p:cNvCxnSpPr>
              <a:cxnSpLocks noChangeShapeType="1"/>
            </p:cNvCxnSpPr>
            <p:nvPr/>
          </p:nvCxnSpPr>
          <p:spPr bwMode="auto">
            <a:xfrm rot="16200000" flipH="1">
              <a:off x="1162050" y="1104900"/>
              <a:ext cx="133350" cy="11430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3746" name="TextBox 198"/>
            <p:cNvSpPr txBox="1">
              <a:spLocks noChangeArrowheads="1"/>
            </p:cNvSpPr>
            <p:nvPr/>
          </p:nvSpPr>
          <p:spPr bwMode="auto">
            <a:xfrm>
              <a:off x="193662" y="1881055"/>
              <a:ext cx="33080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D</a:t>
              </a:r>
            </a:p>
          </p:txBody>
        </p:sp>
        <p:sp>
          <p:nvSpPr>
            <p:cNvPr id="23747" name="TextBox 199"/>
            <p:cNvSpPr txBox="1">
              <a:spLocks noChangeArrowheads="1"/>
            </p:cNvSpPr>
            <p:nvPr/>
          </p:nvSpPr>
          <p:spPr bwMode="auto">
            <a:xfrm>
              <a:off x="702976" y="1881056"/>
              <a:ext cx="32182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23748" name="TextBox 200"/>
            <p:cNvSpPr txBox="1">
              <a:spLocks noChangeArrowheads="1"/>
            </p:cNvSpPr>
            <p:nvPr/>
          </p:nvSpPr>
          <p:spPr bwMode="auto">
            <a:xfrm>
              <a:off x="922051" y="1547681"/>
              <a:ext cx="32182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  <p:sp>
          <p:nvSpPr>
            <p:cNvPr id="23749" name="TextBox 201"/>
            <p:cNvSpPr txBox="1">
              <a:spLocks noChangeArrowheads="1"/>
            </p:cNvSpPr>
            <p:nvPr/>
          </p:nvSpPr>
          <p:spPr bwMode="auto">
            <a:xfrm>
              <a:off x="1203311" y="1176206"/>
              <a:ext cx="33080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</a:p>
          </p:txBody>
        </p:sp>
      </p:grpSp>
      <p:grpSp>
        <p:nvGrpSpPr>
          <p:cNvPr id="23568" name="Group 202"/>
          <p:cNvGrpSpPr>
            <a:grpSpLocks/>
          </p:cNvGrpSpPr>
          <p:nvPr/>
        </p:nvGrpSpPr>
        <p:grpSpPr bwMode="auto">
          <a:xfrm>
            <a:off x="6299200" y="5041900"/>
            <a:ext cx="1196975" cy="1152525"/>
            <a:chOff x="193662" y="898525"/>
            <a:chExt cx="1340458" cy="1293195"/>
          </a:xfrm>
        </p:grpSpPr>
        <p:sp>
          <p:nvSpPr>
            <p:cNvPr id="23724" name="AutoShape 4"/>
            <p:cNvSpPr>
              <a:spLocks noChangeArrowheads="1"/>
            </p:cNvSpPr>
            <p:nvPr/>
          </p:nvSpPr>
          <p:spPr bwMode="auto">
            <a:xfrm rot="-5400000">
              <a:off x="1038225" y="866775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23725" name="AutoShape 4"/>
            <p:cNvSpPr>
              <a:spLocks noChangeArrowheads="1"/>
            </p:cNvSpPr>
            <p:nvPr/>
          </p:nvSpPr>
          <p:spPr bwMode="auto">
            <a:xfrm rot="-5400000">
              <a:off x="774700" y="1238250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23726" name="AutoShape 4"/>
            <p:cNvSpPr>
              <a:spLocks noChangeArrowheads="1"/>
            </p:cNvSpPr>
            <p:nvPr/>
          </p:nvSpPr>
          <p:spPr bwMode="auto">
            <a:xfrm rot="-5400000">
              <a:off x="565150" y="1593850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cxnSp>
          <p:nvCxnSpPr>
            <p:cNvPr id="23727" name="Straight Connector 206"/>
            <p:cNvCxnSpPr>
              <a:cxnSpLocks noChangeShapeType="1"/>
            </p:cNvCxnSpPr>
            <p:nvPr/>
          </p:nvCxnSpPr>
          <p:spPr bwMode="auto">
            <a:xfrm rot="5400000">
              <a:off x="862013" y="1100138"/>
              <a:ext cx="152400" cy="1238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3728" name="Straight Connector 207"/>
            <p:cNvCxnSpPr>
              <a:cxnSpLocks noChangeShapeType="1"/>
            </p:cNvCxnSpPr>
            <p:nvPr/>
          </p:nvCxnSpPr>
          <p:spPr bwMode="auto">
            <a:xfrm rot="5400000">
              <a:off x="600076" y="1485900"/>
              <a:ext cx="161925" cy="857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3729" name="Straight Connector 208"/>
            <p:cNvCxnSpPr>
              <a:cxnSpLocks noChangeShapeType="1"/>
            </p:cNvCxnSpPr>
            <p:nvPr/>
          </p:nvCxnSpPr>
          <p:spPr bwMode="auto">
            <a:xfrm rot="5400000">
              <a:off x="409575" y="1838325"/>
              <a:ext cx="133350" cy="9525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3730" name="Straight Connector 209"/>
            <p:cNvCxnSpPr>
              <a:cxnSpLocks noChangeShapeType="1"/>
            </p:cNvCxnSpPr>
            <p:nvPr/>
          </p:nvCxnSpPr>
          <p:spPr bwMode="auto">
            <a:xfrm rot="16200000" flipH="1">
              <a:off x="638175" y="1838324"/>
              <a:ext cx="161925" cy="10477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3731" name="Straight Connector 210"/>
            <p:cNvCxnSpPr>
              <a:cxnSpLocks noChangeShapeType="1"/>
            </p:cNvCxnSpPr>
            <p:nvPr/>
          </p:nvCxnSpPr>
          <p:spPr bwMode="auto">
            <a:xfrm rot="16200000" flipH="1">
              <a:off x="900112" y="1481137"/>
              <a:ext cx="152400" cy="857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3732" name="Straight Connector 211"/>
            <p:cNvCxnSpPr>
              <a:cxnSpLocks noChangeShapeType="1"/>
            </p:cNvCxnSpPr>
            <p:nvPr/>
          </p:nvCxnSpPr>
          <p:spPr bwMode="auto">
            <a:xfrm rot="16200000" flipH="1">
              <a:off x="1162050" y="1104900"/>
              <a:ext cx="133350" cy="11430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3733" name="TextBox 212"/>
            <p:cNvSpPr txBox="1">
              <a:spLocks noChangeArrowheads="1"/>
            </p:cNvSpPr>
            <p:nvPr/>
          </p:nvSpPr>
          <p:spPr bwMode="auto">
            <a:xfrm>
              <a:off x="193662" y="1881055"/>
              <a:ext cx="33080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D</a:t>
              </a:r>
            </a:p>
          </p:txBody>
        </p:sp>
        <p:sp>
          <p:nvSpPr>
            <p:cNvPr id="23734" name="TextBox 213"/>
            <p:cNvSpPr txBox="1">
              <a:spLocks noChangeArrowheads="1"/>
            </p:cNvSpPr>
            <p:nvPr/>
          </p:nvSpPr>
          <p:spPr bwMode="auto">
            <a:xfrm>
              <a:off x="702976" y="1881056"/>
              <a:ext cx="32182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  <p:sp>
          <p:nvSpPr>
            <p:cNvPr id="23735" name="TextBox 214"/>
            <p:cNvSpPr txBox="1">
              <a:spLocks noChangeArrowheads="1"/>
            </p:cNvSpPr>
            <p:nvPr/>
          </p:nvSpPr>
          <p:spPr bwMode="auto">
            <a:xfrm>
              <a:off x="917561" y="1547681"/>
              <a:ext cx="330810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</a:p>
          </p:txBody>
        </p:sp>
        <p:sp>
          <p:nvSpPr>
            <p:cNvPr id="23736" name="TextBox 215"/>
            <p:cNvSpPr txBox="1">
              <a:spLocks noChangeArrowheads="1"/>
            </p:cNvSpPr>
            <p:nvPr/>
          </p:nvSpPr>
          <p:spPr bwMode="auto">
            <a:xfrm>
              <a:off x="1203311" y="1176206"/>
              <a:ext cx="33080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</p:grpSp>
      <p:grpSp>
        <p:nvGrpSpPr>
          <p:cNvPr id="23569" name="Group 216"/>
          <p:cNvGrpSpPr>
            <a:grpSpLocks/>
          </p:cNvGrpSpPr>
          <p:nvPr/>
        </p:nvGrpSpPr>
        <p:grpSpPr bwMode="auto">
          <a:xfrm>
            <a:off x="7718425" y="5108575"/>
            <a:ext cx="1196975" cy="1152525"/>
            <a:chOff x="193662" y="898525"/>
            <a:chExt cx="1340458" cy="1293195"/>
          </a:xfrm>
        </p:grpSpPr>
        <p:sp>
          <p:nvSpPr>
            <p:cNvPr id="23711" name="AutoShape 4"/>
            <p:cNvSpPr>
              <a:spLocks noChangeArrowheads="1"/>
            </p:cNvSpPr>
            <p:nvPr/>
          </p:nvSpPr>
          <p:spPr bwMode="auto">
            <a:xfrm rot="-5400000">
              <a:off x="1038225" y="866775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23712" name="AutoShape 4"/>
            <p:cNvSpPr>
              <a:spLocks noChangeArrowheads="1"/>
            </p:cNvSpPr>
            <p:nvPr/>
          </p:nvSpPr>
          <p:spPr bwMode="auto">
            <a:xfrm rot="-5400000">
              <a:off x="774700" y="1238250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23713" name="AutoShape 4"/>
            <p:cNvSpPr>
              <a:spLocks noChangeArrowheads="1"/>
            </p:cNvSpPr>
            <p:nvPr/>
          </p:nvSpPr>
          <p:spPr bwMode="auto">
            <a:xfrm rot="-5400000">
              <a:off x="565150" y="1593850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cxnSp>
          <p:nvCxnSpPr>
            <p:cNvPr id="23714" name="Straight Connector 220"/>
            <p:cNvCxnSpPr>
              <a:cxnSpLocks noChangeShapeType="1"/>
            </p:cNvCxnSpPr>
            <p:nvPr/>
          </p:nvCxnSpPr>
          <p:spPr bwMode="auto">
            <a:xfrm rot="5400000">
              <a:off x="862013" y="1100138"/>
              <a:ext cx="152400" cy="1238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3715" name="Straight Connector 221"/>
            <p:cNvCxnSpPr>
              <a:cxnSpLocks noChangeShapeType="1"/>
            </p:cNvCxnSpPr>
            <p:nvPr/>
          </p:nvCxnSpPr>
          <p:spPr bwMode="auto">
            <a:xfrm rot="5400000">
              <a:off x="600076" y="1485900"/>
              <a:ext cx="161925" cy="857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3716" name="Straight Connector 222"/>
            <p:cNvCxnSpPr>
              <a:cxnSpLocks noChangeShapeType="1"/>
            </p:cNvCxnSpPr>
            <p:nvPr/>
          </p:nvCxnSpPr>
          <p:spPr bwMode="auto">
            <a:xfrm rot="5400000">
              <a:off x="409575" y="1838325"/>
              <a:ext cx="133350" cy="9525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3717" name="Straight Connector 223"/>
            <p:cNvCxnSpPr>
              <a:cxnSpLocks noChangeShapeType="1"/>
            </p:cNvCxnSpPr>
            <p:nvPr/>
          </p:nvCxnSpPr>
          <p:spPr bwMode="auto">
            <a:xfrm rot="16200000" flipH="1">
              <a:off x="638175" y="1838324"/>
              <a:ext cx="161925" cy="10477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3718" name="Straight Connector 224"/>
            <p:cNvCxnSpPr>
              <a:cxnSpLocks noChangeShapeType="1"/>
            </p:cNvCxnSpPr>
            <p:nvPr/>
          </p:nvCxnSpPr>
          <p:spPr bwMode="auto">
            <a:xfrm rot="16200000" flipH="1">
              <a:off x="900112" y="1481137"/>
              <a:ext cx="152400" cy="857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3719" name="Straight Connector 225"/>
            <p:cNvCxnSpPr>
              <a:cxnSpLocks noChangeShapeType="1"/>
            </p:cNvCxnSpPr>
            <p:nvPr/>
          </p:nvCxnSpPr>
          <p:spPr bwMode="auto">
            <a:xfrm rot="16200000" flipH="1">
              <a:off x="1162050" y="1104900"/>
              <a:ext cx="133350" cy="11430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3720" name="TextBox 226"/>
            <p:cNvSpPr txBox="1">
              <a:spLocks noChangeArrowheads="1"/>
            </p:cNvSpPr>
            <p:nvPr/>
          </p:nvSpPr>
          <p:spPr bwMode="auto">
            <a:xfrm>
              <a:off x="193662" y="1881055"/>
              <a:ext cx="33080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D</a:t>
              </a:r>
            </a:p>
          </p:txBody>
        </p:sp>
        <p:sp>
          <p:nvSpPr>
            <p:cNvPr id="23721" name="TextBox 227"/>
            <p:cNvSpPr txBox="1">
              <a:spLocks noChangeArrowheads="1"/>
            </p:cNvSpPr>
            <p:nvPr/>
          </p:nvSpPr>
          <p:spPr bwMode="auto">
            <a:xfrm>
              <a:off x="702976" y="1881056"/>
              <a:ext cx="32182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  <p:sp>
          <p:nvSpPr>
            <p:cNvPr id="23722" name="TextBox 228"/>
            <p:cNvSpPr txBox="1">
              <a:spLocks noChangeArrowheads="1"/>
            </p:cNvSpPr>
            <p:nvPr/>
          </p:nvSpPr>
          <p:spPr bwMode="auto">
            <a:xfrm>
              <a:off x="922051" y="1547681"/>
              <a:ext cx="32182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23723" name="TextBox 229"/>
            <p:cNvSpPr txBox="1">
              <a:spLocks noChangeArrowheads="1"/>
            </p:cNvSpPr>
            <p:nvPr/>
          </p:nvSpPr>
          <p:spPr bwMode="auto">
            <a:xfrm>
              <a:off x="1203311" y="1176206"/>
              <a:ext cx="33080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</a:p>
          </p:txBody>
        </p:sp>
      </p:grpSp>
      <p:grpSp>
        <p:nvGrpSpPr>
          <p:cNvPr id="23570" name="Group 230"/>
          <p:cNvGrpSpPr>
            <a:grpSpLocks/>
          </p:cNvGrpSpPr>
          <p:nvPr/>
        </p:nvGrpSpPr>
        <p:grpSpPr bwMode="auto">
          <a:xfrm>
            <a:off x="4956175" y="3736975"/>
            <a:ext cx="1196975" cy="1152525"/>
            <a:chOff x="193662" y="898525"/>
            <a:chExt cx="1340458" cy="1293195"/>
          </a:xfrm>
        </p:grpSpPr>
        <p:sp>
          <p:nvSpPr>
            <p:cNvPr id="23698" name="AutoShape 4"/>
            <p:cNvSpPr>
              <a:spLocks noChangeArrowheads="1"/>
            </p:cNvSpPr>
            <p:nvPr/>
          </p:nvSpPr>
          <p:spPr bwMode="auto">
            <a:xfrm rot="-5400000">
              <a:off x="1038225" y="866775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23699" name="AutoShape 4"/>
            <p:cNvSpPr>
              <a:spLocks noChangeArrowheads="1"/>
            </p:cNvSpPr>
            <p:nvPr/>
          </p:nvSpPr>
          <p:spPr bwMode="auto">
            <a:xfrm rot="-5400000">
              <a:off x="774700" y="1238250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23700" name="AutoShape 4"/>
            <p:cNvSpPr>
              <a:spLocks noChangeArrowheads="1"/>
            </p:cNvSpPr>
            <p:nvPr/>
          </p:nvSpPr>
          <p:spPr bwMode="auto">
            <a:xfrm rot="-5400000">
              <a:off x="565150" y="1593850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cxnSp>
          <p:nvCxnSpPr>
            <p:cNvPr id="23701" name="Straight Connector 234"/>
            <p:cNvCxnSpPr>
              <a:cxnSpLocks noChangeShapeType="1"/>
            </p:cNvCxnSpPr>
            <p:nvPr/>
          </p:nvCxnSpPr>
          <p:spPr bwMode="auto">
            <a:xfrm rot="5400000">
              <a:off x="862013" y="1100138"/>
              <a:ext cx="152400" cy="1238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3702" name="Straight Connector 235"/>
            <p:cNvCxnSpPr>
              <a:cxnSpLocks noChangeShapeType="1"/>
            </p:cNvCxnSpPr>
            <p:nvPr/>
          </p:nvCxnSpPr>
          <p:spPr bwMode="auto">
            <a:xfrm rot="5400000">
              <a:off x="600076" y="1485900"/>
              <a:ext cx="161925" cy="857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3703" name="Straight Connector 236"/>
            <p:cNvCxnSpPr>
              <a:cxnSpLocks noChangeShapeType="1"/>
            </p:cNvCxnSpPr>
            <p:nvPr/>
          </p:nvCxnSpPr>
          <p:spPr bwMode="auto">
            <a:xfrm rot="5400000">
              <a:off x="409575" y="1838325"/>
              <a:ext cx="133350" cy="9525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3704" name="Straight Connector 237"/>
            <p:cNvCxnSpPr>
              <a:cxnSpLocks noChangeShapeType="1"/>
            </p:cNvCxnSpPr>
            <p:nvPr/>
          </p:nvCxnSpPr>
          <p:spPr bwMode="auto">
            <a:xfrm rot="16200000" flipH="1">
              <a:off x="638175" y="1838324"/>
              <a:ext cx="161925" cy="10477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3705" name="Straight Connector 238"/>
            <p:cNvCxnSpPr>
              <a:cxnSpLocks noChangeShapeType="1"/>
            </p:cNvCxnSpPr>
            <p:nvPr/>
          </p:nvCxnSpPr>
          <p:spPr bwMode="auto">
            <a:xfrm rot="16200000" flipH="1">
              <a:off x="900112" y="1481137"/>
              <a:ext cx="152400" cy="857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3706" name="Straight Connector 239"/>
            <p:cNvCxnSpPr>
              <a:cxnSpLocks noChangeShapeType="1"/>
            </p:cNvCxnSpPr>
            <p:nvPr/>
          </p:nvCxnSpPr>
          <p:spPr bwMode="auto">
            <a:xfrm rot="16200000" flipH="1">
              <a:off x="1162050" y="1104900"/>
              <a:ext cx="133350" cy="11430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3707" name="TextBox 240"/>
            <p:cNvSpPr txBox="1">
              <a:spLocks noChangeArrowheads="1"/>
            </p:cNvSpPr>
            <p:nvPr/>
          </p:nvSpPr>
          <p:spPr bwMode="auto">
            <a:xfrm>
              <a:off x="193662" y="1881055"/>
              <a:ext cx="33080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  <p:sp>
          <p:nvSpPr>
            <p:cNvPr id="23708" name="TextBox 241"/>
            <p:cNvSpPr txBox="1">
              <a:spLocks noChangeArrowheads="1"/>
            </p:cNvSpPr>
            <p:nvPr/>
          </p:nvSpPr>
          <p:spPr bwMode="auto">
            <a:xfrm>
              <a:off x="702976" y="1881056"/>
              <a:ext cx="32182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23709" name="TextBox 242"/>
            <p:cNvSpPr txBox="1">
              <a:spLocks noChangeArrowheads="1"/>
            </p:cNvSpPr>
            <p:nvPr/>
          </p:nvSpPr>
          <p:spPr bwMode="auto">
            <a:xfrm>
              <a:off x="917561" y="1547681"/>
              <a:ext cx="330810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D</a:t>
              </a:r>
            </a:p>
          </p:txBody>
        </p:sp>
        <p:sp>
          <p:nvSpPr>
            <p:cNvPr id="23710" name="TextBox 243"/>
            <p:cNvSpPr txBox="1">
              <a:spLocks noChangeArrowheads="1"/>
            </p:cNvSpPr>
            <p:nvPr/>
          </p:nvSpPr>
          <p:spPr bwMode="auto">
            <a:xfrm>
              <a:off x="1203311" y="1176206"/>
              <a:ext cx="33080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</a:p>
          </p:txBody>
        </p:sp>
      </p:grpSp>
      <p:grpSp>
        <p:nvGrpSpPr>
          <p:cNvPr id="23571" name="Group 244"/>
          <p:cNvGrpSpPr>
            <a:grpSpLocks/>
          </p:cNvGrpSpPr>
          <p:nvPr/>
        </p:nvGrpSpPr>
        <p:grpSpPr bwMode="auto">
          <a:xfrm>
            <a:off x="6270625" y="3784600"/>
            <a:ext cx="1196975" cy="1152525"/>
            <a:chOff x="193662" y="898525"/>
            <a:chExt cx="1340458" cy="1293195"/>
          </a:xfrm>
        </p:grpSpPr>
        <p:sp>
          <p:nvSpPr>
            <p:cNvPr id="23685" name="AutoShape 4"/>
            <p:cNvSpPr>
              <a:spLocks noChangeArrowheads="1"/>
            </p:cNvSpPr>
            <p:nvPr/>
          </p:nvSpPr>
          <p:spPr bwMode="auto">
            <a:xfrm rot="-5400000">
              <a:off x="1038225" y="866775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23686" name="AutoShape 4"/>
            <p:cNvSpPr>
              <a:spLocks noChangeArrowheads="1"/>
            </p:cNvSpPr>
            <p:nvPr/>
          </p:nvSpPr>
          <p:spPr bwMode="auto">
            <a:xfrm rot="-5400000">
              <a:off x="774700" y="1238250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23687" name="AutoShape 4"/>
            <p:cNvSpPr>
              <a:spLocks noChangeArrowheads="1"/>
            </p:cNvSpPr>
            <p:nvPr/>
          </p:nvSpPr>
          <p:spPr bwMode="auto">
            <a:xfrm rot="-5400000">
              <a:off x="565150" y="1593850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cxnSp>
          <p:nvCxnSpPr>
            <p:cNvPr id="23688" name="Straight Connector 248"/>
            <p:cNvCxnSpPr>
              <a:cxnSpLocks noChangeShapeType="1"/>
            </p:cNvCxnSpPr>
            <p:nvPr/>
          </p:nvCxnSpPr>
          <p:spPr bwMode="auto">
            <a:xfrm rot="5400000">
              <a:off x="862013" y="1100138"/>
              <a:ext cx="152400" cy="1238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3689" name="Straight Connector 249"/>
            <p:cNvCxnSpPr>
              <a:cxnSpLocks noChangeShapeType="1"/>
            </p:cNvCxnSpPr>
            <p:nvPr/>
          </p:nvCxnSpPr>
          <p:spPr bwMode="auto">
            <a:xfrm rot="5400000">
              <a:off x="600076" y="1485900"/>
              <a:ext cx="161925" cy="857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3690" name="Straight Connector 250"/>
            <p:cNvCxnSpPr>
              <a:cxnSpLocks noChangeShapeType="1"/>
            </p:cNvCxnSpPr>
            <p:nvPr/>
          </p:nvCxnSpPr>
          <p:spPr bwMode="auto">
            <a:xfrm rot="5400000">
              <a:off x="409575" y="1838325"/>
              <a:ext cx="133350" cy="9525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3691" name="Straight Connector 251"/>
            <p:cNvCxnSpPr>
              <a:cxnSpLocks noChangeShapeType="1"/>
            </p:cNvCxnSpPr>
            <p:nvPr/>
          </p:nvCxnSpPr>
          <p:spPr bwMode="auto">
            <a:xfrm rot="16200000" flipH="1">
              <a:off x="638175" y="1838324"/>
              <a:ext cx="161925" cy="10477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3692" name="Straight Connector 252"/>
            <p:cNvCxnSpPr>
              <a:cxnSpLocks noChangeShapeType="1"/>
            </p:cNvCxnSpPr>
            <p:nvPr/>
          </p:nvCxnSpPr>
          <p:spPr bwMode="auto">
            <a:xfrm rot="16200000" flipH="1">
              <a:off x="900112" y="1481137"/>
              <a:ext cx="152400" cy="857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3693" name="Straight Connector 253"/>
            <p:cNvCxnSpPr>
              <a:cxnSpLocks noChangeShapeType="1"/>
            </p:cNvCxnSpPr>
            <p:nvPr/>
          </p:nvCxnSpPr>
          <p:spPr bwMode="auto">
            <a:xfrm rot="16200000" flipH="1">
              <a:off x="1162050" y="1104900"/>
              <a:ext cx="133350" cy="11430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3694" name="TextBox 254"/>
            <p:cNvSpPr txBox="1">
              <a:spLocks noChangeArrowheads="1"/>
            </p:cNvSpPr>
            <p:nvPr/>
          </p:nvSpPr>
          <p:spPr bwMode="auto">
            <a:xfrm>
              <a:off x="193662" y="1881055"/>
              <a:ext cx="33080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  <p:sp>
          <p:nvSpPr>
            <p:cNvPr id="23695" name="TextBox 255"/>
            <p:cNvSpPr txBox="1">
              <a:spLocks noChangeArrowheads="1"/>
            </p:cNvSpPr>
            <p:nvPr/>
          </p:nvSpPr>
          <p:spPr bwMode="auto">
            <a:xfrm>
              <a:off x="698486" y="1881056"/>
              <a:ext cx="330810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D</a:t>
              </a:r>
            </a:p>
          </p:txBody>
        </p:sp>
        <p:sp>
          <p:nvSpPr>
            <p:cNvPr id="23696" name="TextBox 256"/>
            <p:cNvSpPr txBox="1">
              <a:spLocks noChangeArrowheads="1"/>
            </p:cNvSpPr>
            <p:nvPr/>
          </p:nvSpPr>
          <p:spPr bwMode="auto">
            <a:xfrm>
              <a:off x="917561" y="1547681"/>
              <a:ext cx="330810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</a:p>
          </p:txBody>
        </p:sp>
        <p:sp>
          <p:nvSpPr>
            <p:cNvPr id="23697" name="TextBox 257"/>
            <p:cNvSpPr txBox="1">
              <a:spLocks noChangeArrowheads="1"/>
            </p:cNvSpPr>
            <p:nvPr/>
          </p:nvSpPr>
          <p:spPr bwMode="auto">
            <a:xfrm>
              <a:off x="1203311" y="1176206"/>
              <a:ext cx="33080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</p:grpSp>
      <p:grpSp>
        <p:nvGrpSpPr>
          <p:cNvPr id="23572" name="Group 258"/>
          <p:cNvGrpSpPr>
            <a:grpSpLocks/>
          </p:cNvGrpSpPr>
          <p:nvPr/>
        </p:nvGrpSpPr>
        <p:grpSpPr bwMode="auto">
          <a:xfrm>
            <a:off x="7708900" y="3803650"/>
            <a:ext cx="1196975" cy="1152525"/>
            <a:chOff x="193662" y="898525"/>
            <a:chExt cx="1340458" cy="1293195"/>
          </a:xfrm>
        </p:grpSpPr>
        <p:sp>
          <p:nvSpPr>
            <p:cNvPr id="23672" name="AutoShape 4"/>
            <p:cNvSpPr>
              <a:spLocks noChangeArrowheads="1"/>
            </p:cNvSpPr>
            <p:nvPr/>
          </p:nvSpPr>
          <p:spPr bwMode="auto">
            <a:xfrm rot="-5400000">
              <a:off x="1038225" y="866775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23673" name="AutoShape 4"/>
            <p:cNvSpPr>
              <a:spLocks noChangeArrowheads="1"/>
            </p:cNvSpPr>
            <p:nvPr/>
          </p:nvSpPr>
          <p:spPr bwMode="auto">
            <a:xfrm rot="-5400000">
              <a:off x="774700" y="1238250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23674" name="AutoShape 4"/>
            <p:cNvSpPr>
              <a:spLocks noChangeArrowheads="1"/>
            </p:cNvSpPr>
            <p:nvPr/>
          </p:nvSpPr>
          <p:spPr bwMode="auto">
            <a:xfrm rot="-5400000">
              <a:off x="565150" y="1593850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cxnSp>
          <p:nvCxnSpPr>
            <p:cNvPr id="23675" name="Straight Connector 262"/>
            <p:cNvCxnSpPr>
              <a:cxnSpLocks noChangeShapeType="1"/>
            </p:cNvCxnSpPr>
            <p:nvPr/>
          </p:nvCxnSpPr>
          <p:spPr bwMode="auto">
            <a:xfrm rot="5400000">
              <a:off x="862013" y="1100138"/>
              <a:ext cx="152400" cy="1238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3676" name="Straight Connector 263"/>
            <p:cNvCxnSpPr>
              <a:cxnSpLocks noChangeShapeType="1"/>
            </p:cNvCxnSpPr>
            <p:nvPr/>
          </p:nvCxnSpPr>
          <p:spPr bwMode="auto">
            <a:xfrm rot="5400000">
              <a:off x="600076" y="1485900"/>
              <a:ext cx="161925" cy="857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3677" name="Straight Connector 264"/>
            <p:cNvCxnSpPr>
              <a:cxnSpLocks noChangeShapeType="1"/>
            </p:cNvCxnSpPr>
            <p:nvPr/>
          </p:nvCxnSpPr>
          <p:spPr bwMode="auto">
            <a:xfrm rot="5400000">
              <a:off x="409575" y="1838325"/>
              <a:ext cx="133350" cy="9525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3678" name="Straight Connector 265"/>
            <p:cNvCxnSpPr>
              <a:cxnSpLocks noChangeShapeType="1"/>
            </p:cNvCxnSpPr>
            <p:nvPr/>
          </p:nvCxnSpPr>
          <p:spPr bwMode="auto">
            <a:xfrm rot="16200000" flipH="1">
              <a:off x="638175" y="1838324"/>
              <a:ext cx="161925" cy="10477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3679" name="Straight Connector 266"/>
            <p:cNvCxnSpPr>
              <a:cxnSpLocks noChangeShapeType="1"/>
            </p:cNvCxnSpPr>
            <p:nvPr/>
          </p:nvCxnSpPr>
          <p:spPr bwMode="auto">
            <a:xfrm rot="16200000" flipH="1">
              <a:off x="900112" y="1481137"/>
              <a:ext cx="152400" cy="857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3680" name="Straight Connector 267"/>
            <p:cNvCxnSpPr>
              <a:cxnSpLocks noChangeShapeType="1"/>
            </p:cNvCxnSpPr>
            <p:nvPr/>
          </p:nvCxnSpPr>
          <p:spPr bwMode="auto">
            <a:xfrm rot="16200000" flipH="1">
              <a:off x="1162050" y="1104900"/>
              <a:ext cx="133350" cy="11430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3681" name="TextBox 268"/>
            <p:cNvSpPr txBox="1">
              <a:spLocks noChangeArrowheads="1"/>
            </p:cNvSpPr>
            <p:nvPr/>
          </p:nvSpPr>
          <p:spPr bwMode="auto">
            <a:xfrm>
              <a:off x="193662" y="1881055"/>
              <a:ext cx="33080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  <p:sp>
          <p:nvSpPr>
            <p:cNvPr id="23682" name="TextBox 269"/>
            <p:cNvSpPr txBox="1">
              <a:spLocks noChangeArrowheads="1"/>
            </p:cNvSpPr>
            <p:nvPr/>
          </p:nvSpPr>
          <p:spPr bwMode="auto">
            <a:xfrm>
              <a:off x="698486" y="1881056"/>
              <a:ext cx="330810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D</a:t>
              </a:r>
            </a:p>
          </p:txBody>
        </p:sp>
        <p:sp>
          <p:nvSpPr>
            <p:cNvPr id="23683" name="TextBox 270"/>
            <p:cNvSpPr txBox="1">
              <a:spLocks noChangeArrowheads="1"/>
            </p:cNvSpPr>
            <p:nvPr/>
          </p:nvSpPr>
          <p:spPr bwMode="auto">
            <a:xfrm>
              <a:off x="922051" y="1547681"/>
              <a:ext cx="32182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23684" name="TextBox 271"/>
            <p:cNvSpPr txBox="1">
              <a:spLocks noChangeArrowheads="1"/>
            </p:cNvSpPr>
            <p:nvPr/>
          </p:nvSpPr>
          <p:spPr bwMode="auto">
            <a:xfrm>
              <a:off x="1203311" y="1176206"/>
              <a:ext cx="33080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</a:p>
          </p:txBody>
        </p:sp>
      </p:grpSp>
      <p:grpSp>
        <p:nvGrpSpPr>
          <p:cNvPr id="23573" name="Group 272"/>
          <p:cNvGrpSpPr>
            <a:grpSpLocks/>
          </p:cNvGrpSpPr>
          <p:nvPr/>
        </p:nvGrpSpPr>
        <p:grpSpPr bwMode="auto">
          <a:xfrm>
            <a:off x="4870450" y="2317750"/>
            <a:ext cx="1196975" cy="1152525"/>
            <a:chOff x="193662" y="898525"/>
            <a:chExt cx="1340458" cy="1293195"/>
          </a:xfrm>
        </p:grpSpPr>
        <p:sp>
          <p:nvSpPr>
            <p:cNvPr id="23659" name="AutoShape 4"/>
            <p:cNvSpPr>
              <a:spLocks noChangeArrowheads="1"/>
            </p:cNvSpPr>
            <p:nvPr/>
          </p:nvSpPr>
          <p:spPr bwMode="auto">
            <a:xfrm rot="-5400000">
              <a:off x="1038225" y="866775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23660" name="AutoShape 4"/>
            <p:cNvSpPr>
              <a:spLocks noChangeArrowheads="1"/>
            </p:cNvSpPr>
            <p:nvPr/>
          </p:nvSpPr>
          <p:spPr bwMode="auto">
            <a:xfrm rot="-5400000">
              <a:off x="774700" y="1238250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23661" name="AutoShape 4"/>
            <p:cNvSpPr>
              <a:spLocks noChangeArrowheads="1"/>
            </p:cNvSpPr>
            <p:nvPr/>
          </p:nvSpPr>
          <p:spPr bwMode="auto">
            <a:xfrm rot="-5400000">
              <a:off x="565150" y="1593850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cxnSp>
          <p:nvCxnSpPr>
            <p:cNvPr id="23662" name="Straight Connector 276"/>
            <p:cNvCxnSpPr>
              <a:cxnSpLocks noChangeShapeType="1"/>
            </p:cNvCxnSpPr>
            <p:nvPr/>
          </p:nvCxnSpPr>
          <p:spPr bwMode="auto">
            <a:xfrm rot="5400000">
              <a:off x="862013" y="1100138"/>
              <a:ext cx="152400" cy="1238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3663" name="Straight Connector 277"/>
            <p:cNvCxnSpPr>
              <a:cxnSpLocks noChangeShapeType="1"/>
            </p:cNvCxnSpPr>
            <p:nvPr/>
          </p:nvCxnSpPr>
          <p:spPr bwMode="auto">
            <a:xfrm rot="5400000">
              <a:off x="600076" y="1485900"/>
              <a:ext cx="161925" cy="857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3664" name="Straight Connector 278"/>
            <p:cNvCxnSpPr>
              <a:cxnSpLocks noChangeShapeType="1"/>
            </p:cNvCxnSpPr>
            <p:nvPr/>
          </p:nvCxnSpPr>
          <p:spPr bwMode="auto">
            <a:xfrm rot="5400000">
              <a:off x="409575" y="1838325"/>
              <a:ext cx="133350" cy="9525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3665" name="Straight Connector 279"/>
            <p:cNvCxnSpPr>
              <a:cxnSpLocks noChangeShapeType="1"/>
            </p:cNvCxnSpPr>
            <p:nvPr/>
          </p:nvCxnSpPr>
          <p:spPr bwMode="auto">
            <a:xfrm rot="16200000" flipH="1">
              <a:off x="638175" y="1838324"/>
              <a:ext cx="161925" cy="10477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3666" name="Straight Connector 280"/>
            <p:cNvCxnSpPr>
              <a:cxnSpLocks noChangeShapeType="1"/>
            </p:cNvCxnSpPr>
            <p:nvPr/>
          </p:nvCxnSpPr>
          <p:spPr bwMode="auto">
            <a:xfrm rot="16200000" flipH="1">
              <a:off x="900112" y="1481137"/>
              <a:ext cx="152400" cy="857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3667" name="Straight Connector 281"/>
            <p:cNvCxnSpPr>
              <a:cxnSpLocks noChangeShapeType="1"/>
            </p:cNvCxnSpPr>
            <p:nvPr/>
          </p:nvCxnSpPr>
          <p:spPr bwMode="auto">
            <a:xfrm rot="16200000" flipH="1">
              <a:off x="1162050" y="1104900"/>
              <a:ext cx="133350" cy="11430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3668" name="TextBox 282"/>
            <p:cNvSpPr txBox="1">
              <a:spLocks noChangeArrowheads="1"/>
            </p:cNvSpPr>
            <p:nvPr/>
          </p:nvSpPr>
          <p:spPr bwMode="auto">
            <a:xfrm>
              <a:off x="193662" y="1881055"/>
              <a:ext cx="33080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23669" name="TextBox 283"/>
            <p:cNvSpPr txBox="1">
              <a:spLocks noChangeArrowheads="1"/>
            </p:cNvSpPr>
            <p:nvPr/>
          </p:nvSpPr>
          <p:spPr bwMode="auto">
            <a:xfrm>
              <a:off x="702976" y="1881056"/>
              <a:ext cx="32182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  <p:sp>
          <p:nvSpPr>
            <p:cNvPr id="23670" name="TextBox 284"/>
            <p:cNvSpPr txBox="1">
              <a:spLocks noChangeArrowheads="1"/>
            </p:cNvSpPr>
            <p:nvPr/>
          </p:nvSpPr>
          <p:spPr bwMode="auto">
            <a:xfrm>
              <a:off x="917561" y="1547681"/>
              <a:ext cx="330810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D</a:t>
              </a:r>
            </a:p>
          </p:txBody>
        </p:sp>
        <p:sp>
          <p:nvSpPr>
            <p:cNvPr id="23671" name="TextBox 285"/>
            <p:cNvSpPr txBox="1">
              <a:spLocks noChangeArrowheads="1"/>
            </p:cNvSpPr>
            <p:nvPr/>
          </p:nvSpPr>
          <p:spPr bwMode="auto">
            <a:xfrm>
              <a:off x="1203311" y="1176206"/>
              <a:ext cx="33080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</a:p>
          </p:txBody>
        </p:sp>
      </p:grpSp>
      <p:grpSp>
        <p:nvGrpSpPr>
          <p:cNvPr id="23574" name="Group 286"/>
          <p:cNvGrpSpPr>
            <a:grpSpLocks/>
          </p:cNvGrpSpPr>
          <p:nvPr/>
        </p:nvGrpSpPr>
        <p:grpSpPr bwMode="auto">
          <a:xfrm>
            <a:off x="6261100" y="2346325"/>
            <a:ext cx="1196975" cy="1152525"/>
            <a:chOff x="193662" y="898525"/>
            <a:chExt cx="1340458" cy="1293195"/>
          </a:xfrm>
        </p:grpSpPr>
        <p:sp>
          <p:nvSpPr>
            <p:cNvPr id="23646" name="AutoShape 4"/>
            <p:cNvSpPr>
              <a:spLocks noChangeArrowheads="1"/>
            </p:cNvSpPr>
            <p:nvPr/>
          </p:nvSpPr>
          <p:spPr bwMode="auto">
            <a:xfrm rot="-5400000">
              <a:off x="1038225" y="866775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23647" name="AutoShape 4"/>
            <p:cNvSpPr>
              <a:spLocks noChangeArrowheads="1"/>
            </p:cNvSpPr>
            <p:nvPr/>
          </p:nvSpPr>
          <p:spPr bwMode="auto">
            <a:xfrm rot="-5400000">
              <a:off x="774700" y="1238250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23648" name="AutoShape 4"/>
            <p:cNvSpPr>
              <a:spLocks noChangeArrowheads="1"/>
            </p:cNvSpPr>
            <p:nvPr/>
          </p:nvSpPr>
          <p:spPr bwMode="auto">
            <a:xfrm rot="-5400000">
              <a:off x="565150" y="1593850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cxnSp>
          <p:nvCxnSpPr>
            <p:cNvPr id="23649" name="Straight Connector 290"/>
            <p:cNvCxnSpPr>
              <a:cxnSpLocks noChangeShapeType="1"/>
            </p:cNvCxnSpPr>
            <p:nvPr/>
          </p:nvCxnSpPr>
          <p:spPr bwMode="auto">
            <a:xfrm rot="5400000">
              <a:off x="862013" y="1100138"/>
              <a:ext cx="152400" cy="1238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3650" name="Straight Connector 291"/>
            <p:cNvCxnSpPr>
              <a:cxnSpLocks noChangeShapeType="1"/>
            </p:cNvCxnSpPr>
            <p:nvPr/>
          </p:nvCxnSpPr>
          <p:spPr bwMode="auto">
            <a:xfrm rot="5400000">
              <a:off x="600076" y="1485900"/>
              <a:ext cx="161925" cy="857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3651" name="Straight Connector 292"/>
            <p:cNvCxnSpPr>
              <a:cxnSpLocks noChangeShapeType="1"/>
            </p:cNvCxnSpPr>
            <p:nvPr/>
          </p:nvCxnSpPr>
          <p:spPr bwMode="auto">
            <a:xfrm rot="5400000">
              <a:off x="409575" y="1838325"/>
              <a:ext cx="133350" cy="9525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3652" name="Straight Connector 293"/>
            <p:cNvCxnSpPr>
              <a:cxnSpLocks noChangeShapeType="1"/>
            </p:cNvCxnSpPr>
            <p:nvPr/>
          </p:nvCxnSpPr>
          <p:spPr bwMode="auto">
            <a:xfrm rot="16200000" flipH="1">
              <a:off x="638175" y="1838324"/>
              <a:ext cx="161925" cy="10477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3653" name="Straight Connector 294"/>
            <p:cNvCxnSpPr>
              <a:cxnSpLocks noChangeShapeType="1"/>
            </p:cNvCxnSpPr>
            <p:nvPr/>
          </p:nvCxnSpPr>
          <p:spPr bwMode="auto">
            <a:xfrm rot="16200000" flipH="1">
              <a:off x="900112" y="1481137"/>
              <a:ext cx="152400" cy="857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3654" name="Straight Connector 295"/>
            <p:cNvCxnSpPr>
              <a:cxnSpLocks noChangeShapeType="1"/>
            </p:cNvCxnSpPr>
            <p:nvPr/>
          </p:nvCxnSpPr>
          <p:spPr bwMode="auto">
            <a:xfrm rot="16200000" flipH="1">
              <a:off x="1162050" y="1104900"/>
              <a:ext cx="133350" cy="11430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3655" name="TextBox 296"/>
            <p:cNvSpPr txBox="1">
              <a:spLocks noChangeArrowheads="1"/>
            </p:cNvSpPr>
            <p:nvPr/>
          </p:nvSpPr>
          <p:spPr bwMode="auto">
            <a:xfrm>
              <a:off x="193662" y="1881055"/>
              <a:ext cx="33080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23656" name="TextBox 297"/>
            <p:cNvSpPr txBox="1">
              <a:spLocks noChangeArrowheads="1"/>
            </p:cNvSpPr>
            <p:nvPr/>
          </p:nvSpPr>
          <p:spPr bwMode="auto">
            <a:xfrm>
              <a:off x="698486" y="1881056"/>
              <a:ext cx="330810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D</a:t>
              </a:r>
            </a:p>
          </p:txBody>
        </p:sp>
        <p:sp>
          <p:nvSpPr>
            <p:cNvPr id="23657" name="TextBox 298"/>
            <p:cNvSpPr txBox="1">
              <a:spLocks noChangeArrowheads="1"/>
            </p:cNvSpPr>
            <p:nvPr/>
          </p:nvSpPr>
          <p:spPr bwMode="auto">
            <a:xfrm>
              <a:off x="917561" y="1547681"/>
              <a:ext cx="330810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</a:p>
          </p:txBody>
        </p:sp>
        <p:sp>
          <p:nvSpPr>
            <p:cNvPr id="23658" name="TextBox 299"/>
            <p:cNvSpPr txBox="1">
              <a:spLocks noChangeArrowheads="1"/>
            </p:cNvSpPr>
            <p:nvPr/>
          </p:nvSpPr>
          <p:spPr bwMode="auto">
            <a:xfrm>
              <a:off x="1203311" y="1176206"/>
              <a:ext cx="33080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</p:grpSp>
      <p:grpSp>
        <p:nvGrpSpPr>
          <p:cNvPr id="23575" name="Group 300"/>
          <p:cNvGrpSpPr>
            <a:grpSpLocks/>
          </p:cNvGrpSpPr>
          <p:nvPr/>
        </p:nvGrpSpPr>
        <p:grpSpPr bwMode="auto">
          <a:xfrm>
            <a:off x="7718425" y="2374900"/>
            <a:ext cx="1196975" cy="1152525"/>
            <a:chOff x="193662" y="898525"/>
            <a:chExt cx="1340458" cy="1293195"/>
          </a:xfrm>
        </p:grpSpPr>
        <p:sp>
          <p:nvSpPr>
            <p:cNvPr id="23633" name="AutoShape 4"/>
            <p:cNvSpPr>
              <a:spLocks noChangeArrowheads="1"/>
            </p:cNvSpPr>
            <p:nvPr/>
          </p:nvSpPr>
          <p:spPr bwMode="auto">
            <a:xfrm rot="-5400000">
              <a:off x="1038225" y="866775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23634" name="AutoShape 4"/>
            <p:cNvSpPr>
              <a:spLocks noChangeArrowheads="1"/>
            </p:cNvSpPr>
            <p:nvPr/>
          </p:nvSpPr>
          <p:spPr bwMode="auto">
            <a:xfrm rot="-5400000">
              <a:off x="774700" y="1238250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23635" name="AutoShape 4"/>
            <p:cNvSpPr>
              <a:spLocks noChangeArrowheads="1"/>
            </p:cNvSpPr>
            <p:nvPr/>
          </p:nvSpPr>
          <p:spPr bwMode="auto">
            <a:xfrm rot="-5400000">
              <a:off x="565150" y="1593850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cxnSp>
          <p:nvCxnSpPr>
            <p:cNvPr id="23636" name="Straight Connector 304"/>
            <p:cNvCxnSpPr>
              <a:cxnSpLocks noChangeShapeType="1"/>
            </p:cNvCxnSpPr>
            <p:nvPr/>
          </p:nvCxnSpPr>
          <p:spPr bwMode="auto">
            <a:xfrm rot="5400000">
              <a:off x="862013" y="1100138"/>
              <a:ext cx="152400" cy="1238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3637" name="Straight Connector 305"/>
            <p:cNvCxnSpPr>
              <a:cxnSpLocks noChangeShapeType="1"/>
            </p:cNvCxnSpPr>
            <p:nvPr/>
          </p:nvCxnSpPr>
          <p:spPr bwMode="auto">
            <a:xfrm rot="5400000">
              <a:off x="600076" y="1485900"/>
              <a:ext cx="161925" cy="857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3638" name="Straight Connector 306"/>
            <p:cNvCxnSpPr>
              <a:cxnSpLocks noChangeShapeType="1"/>
            </p:cNvCxnSpPr>
            <p:nvPr/>
          </p:nvCxnSpPr>
          <p:spPr bwMode="auto">
            <a:xfrm rot="5400000">
              <a:off x="409575" y="1838325"/>
              <a:ext cx="133350" cy="9525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3639" name="Straight Connector 307"/>
            <p:cNvCxnSpPr>
              <a:cxnSpLocks noChangeShapeType="1"/>
            </p:cNvCxnSpPr>
            <p:nvPr/>
          </p:nvCxnSpPr>
          <p:spPr bwMode="auto">
            <a:xfrm rot="16200000" flipH="1">
              <a:off x="638175" y="1838324"/>
              <a:ext cx="161925" cy="10477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3640" name="Straight Connector 308"/>
            <p:cNvCxnSpPr>
              <a:cxnSpLocks noChangeShapeType="1"/>
            </p:cNvCxnSpPr>
            <p:nvPr/>
          </p:nvCxnSpPr>
          <p:spPr bwMode="auto">
            <a:xfrm rot="16200000" flipH="1">
              <a:off x="900112" y="1481137"/>
              <a:ext cx="152400" cy="857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3641" name="Straight Connector 309"/>
            <p:cNvCxnSpPr>
              <a:cxnSpLocks noChangeShapeType="1"/>
            </p:cNvCxnSpPr>
            <p:nvPr/>
          </p:nvCxnSpPr>
          <p:spPr bwMode="auto">
            <a:xfrm rot="16200000" flipH="1">
              <a:off x="1162050" y="1104900"/>
              <a:ext cx="133350" cy="11430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3642" name="TextBox 310"/>
            <p:cNvSpPr txBox="1">
              <a:spLocks noChangeArrowheads="1"/>
            </p:cNvSpPr>
            <p:nvPr/>
          </p:nvSpPr>
          <p:spPr bwMode="auto">
            <a:xfrm>
              <a:off x="193662" y="1881055"/>
              <a:ext cx="33080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23643" name="TextBox 311"/>
            <p:cNvSpPr txBox="1">
              <a:spLocks noChangeArrowheads="1"/>
            </p:cNvSpPr>
            <p:nvPr/>
          </p:nvSpPr>
          <p:spPr bwMode="auto">
            <a:xfrm>
              <a:off x="698486" y="1881056"/>
              <a:ext cx="330810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D</a:t>
              </a:r>
            </a:p>
          </p:txBody>
        </p:sp>
        <p:sp>
          <p:nvSpPr>
            <p:cNvPr id="23644" name="TextBox 312"/>
            <p:cNvSpPr txBox="1">
              <a:spLocks noChangeArrowheads="1"/>
            </p:cNvSpPr>
            <p:nvPr/>
          </p:nvSpPr>
          <p:spPr bwMode="auto">
            <a:xfrm>
              <a:off x="922051" y="1547681"/>
              <a:ext cx="32182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  <p:sp>
          <p:nvSpPr>
            <p:cNvPr id="23645" name="TextBox 313"/>
            <p:cNvSpPr txBox="1">
              <a:spLocks noChangeArrowheads="1"/>
            </p:cNvSpPr>
            <p:nvPr/>
          </p:nvSpPr>
          <p:spPr bwMode="auto">
            <a:xfrm>
              <a:off x="1203311" y="1176206"/>
              <a:ext cx="33080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</a:p>
          </p:txBody>
        </p:sp>
      </p:grpSp>
      <p:grpSp>
        <p:nvGrpSpPr>
          <p:cNvPr id="23576" name="Group 314"/>
          <p:cNvGrpSpPr>
            <a:grpSpLocks/>
          </p:cNvGrpSpPr>
          <p:nvPr/>
        </p:nvGrpSpPr>
        <p:grpSpPr bwMode="auto">
          <a:xfrm>
            <a:off x="3413125" y="908050"/>
            <a:ext cx="1196975" cy="1152525"/>
            <a:chOff x="193662" y="898525"/>
            <a:chExt cx="1340458" cy="1293195"/>
          </a:xfrm>
        </p:grpSpPr>
        <p:sp>
          <p:nvSpPr>
            <p:cNvPr id="23620" name="AutoShape 4"/>
            <p:cNvSpPr>
              <a:spLocks noChangeArrowheads="1"/>
            </p:cNvSpPr>
            <p:nvPr/>
          </p:nvSpPr>
          <p:spPr bwMode="auto">
            <a:xfrm rot="-5400000">
              <a:off x="1038225" y="866775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23621" name="AutoShape 4"/>
            <p:cNvSpPr>
              <a:spLocks noChangeArrowheads="1"/>
            </p:cNvSpPr>
            <p:nvPr/>
          </p:nvSpPr>
          <p:spPr bwMode="auto">
            <a:xfrm rot="-5400000">
              <a:off x="774700" y="1238250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23622" name="AutoShape 4"/>
            <p:cNvSpPr>
              <a:spLocks noChangeArrowheads="1"/>
            </p:cNvSpPr>
            <p:nvPr/>
          </p:nvSpPr>
          <p:spPr bwMode="auto">
            <a:xfrm rot="-5400000">
              <a:off x="565150" y="1593850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cxnSp>
          <p:nvCxnSpPr>
            <p:cNvPr id="23623" name="Straight Connector 318"/>
            <p:cNvCxnSpPr>
              <a:cxnSpLocks noChangeShapeType="1"/>
            </p:cNvCxnSpPr>
            <p:nvPr/>
          </p:nvCxnSpPr>
          <p:spPr bwMode="auto">
            <a:xfrm rot="5400000">
              <a:off x="862013" y="1100138"/>
              <a:ext cx="152400" cy="1238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3624" name="Straight Connector 319"/>
            <p:cNvCxnSpPr>
              <a:cxnSpLocks noChangeShapeType="1"/>
            </p:cNvCxnSpPr>
            <p:nvPr/>
          </p:nvCxnSpPr>
          <p:spPr bwMode="auto">
            <a:xfrm rot="5400000">
              <a:off x="600076" y="1485900"/>
              <a:ext cx="161925" cy="857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3625" name="Straight Connector 320"/>
            <p:cNvCxnSpPr>
              <a:cxnSpLocks noChangeShapeType="1"/>
            </p:cNvCxnSpPr>
            <p:nvPr/>
          </p:nvCxnSpPr>
          <p:spPr bwMode="auto">
            <a:xfrm rot="5400000">
              <a:off x="409575" y="1838325"/>
              <a:ext cx="133350" cy="9525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3626" name="Straight Connector 321"/>
            <p:cNvCxnSpPr>
              <a:cxnSpLocks noChangeShapeType="1"/>
            </p:cNvCxnSpPr>
            <p:nvPr/>
          </p:nvCxnSpPr>
          <p:spPr bwMode="auto">
            <a:xfrm rot="16200000" flipH="1">
              <a:off x="638175" y="1838324"/>
              <a:ext cx="161925" cy="10477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3627" name="Straight Connector 322"/>
            <p:cNvCxnSpPr>
              <a:cxnSpLocks noChangeShapeType="1"/>
            </p:cNvCxnSpPr>
            <p:nvPr/>
          </p:nvCxnSpPr>
          <p:spPr bwMode="auto">
            <a:xfrm rot="16200000" flipH="1">
              <a:off x="900112" y="1481137"/>
              <a:ext cx="152400" cy="857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3628" name="Straight Connector 323"/>
            <p:cNvCxnSpPr>
              <a:cxnSpLocks noChangeShapeType="1"/>
            </p:cNvCxnSpPr>
            <p:nvPr/>
          </p:nvCxnSpPr>
          <p:spPr bwMode="auto">
            <a:xfrm rot="16200000" flipH="1">
              <a:off x="1162050" y="1104900"/>
              <a:ext cx="133350" cy="11430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3629" name="TextBox 324"/>
            <p:cNvSpPr txBox="1">
              <a:spLocks noChangeArrowheads="1"/>
            </p:cNvSpPr>
            <p:nvPr/>
          </p:nvSpPr>
          <p:spPr bwMode="auto">
            <a:xfrm>
              <a:off x="193662" y="1881055"/>
              <a:ext cx="33080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</a:p>
          </p:txBody>
        </p:sp>
        <p:sp>
          <p:nvSpPr>
            <p:cNvPr id="23630" name="TextBox 325"/>
            <p:cNvSpPr txBox="1">
              <a:spLocks noChangeArrowheads="1"/>
            </p:cNvSpPr>
            <p:nvPr/>
          </p:nvSpPr>
          <p:spPr bwMode="auto">
            <a:xfrm>
              <a:off x="702976" y="1881056"/>
              <a:ext cx="32182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  <p:sp>
          <p:nvSpPr>
            <p:cNvPr id="23631" name="TextBox 326"/>
            <p:cNvSpPr txBox="1">
              <a:spLocks noChangeArrowheads="1"/>
            </p:cNvSpPr>
            <p:nvPr/>
          </p:nvSpPr>
          <p:spPr bwMode="auto">
            <a:xfrm>
              <a:off x="922051" y="1547681"/>
              <a:ext cx="32182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23632" name="TextBox 327"/>
            <p:cNvSpPr txBox="1">
              <a:spLocks noChangeArrowheads="1"/>
            </p:cNvSpPr>
            <p:nvPr/>
          </p:nvSpPr>
          <p:spPr bwMode="auto">
            <a:xfrm>
              <a:off x="1203311" y="1176206"/>
              <a:ext cx="33080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D</a:t>
              </a:r>
            </a:p>
          </p:txBody>
        </p:sp>
      </p:grpSp>
      <p:grpSp>
        <p:nvGrpSpPr>
          <p:cNvPr id="23577" name="Group 328"/>
          <p:cNvGrpSpPr>
            <a:grpSpLocks/>
          </p:cNvGrpSpPr>
          <p:nvPr/>
        </p:nvGrpSpPr>
        <p:grpSpPr bwMode="auto">
          <a:xfrm>
            <a:off x="4822825" y="917575"/>
            <a:ext cx="1196975" cy="1152525"/>
            <a:chOff x="193662" y="898525"/>
            <a:chExt cx="1340458" cy="1293195"/>
          </a:xfrm>
        </p:grpSpPr>
        <p:sp>
          <p:nvSpPr>
            <p:cNvPr id="23607" name="AutoShape 4"/>
            <p:cNvSpPr>
              <a:spLocks noChangeArrowheads="1"/>
            </p:cNvSpPr>
            <p:nvPr/>
          </p:nvSpPr>
          <p:spPr bwMode="auto">
            <a:xfrm rot="-5400000">
              <a:off x="1038225" y="866775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23608" name="AutoShape 4"/>
            <p:cNvSpPr>
              <a:spLocks noChangeArrowheads="1"/>
            </p:cNvSpPr>
            <p:nvPr/>
          </p:nvSpPr>
          <p:spPr bwMode="auto">
            <a:xfrm rot="-5400000">
              <a:off x="774700" y="1238250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23609" name="AutoShape 4"/>
            <p:cNvSpPr>
              <a:spLocks noChangeArrowheads="1"/>
            </p:cNvSpPr>
            <p:nvPr/>
          </p:nvSpPr>
          <p:spPr bwMode="auto">
            <a:xfrm rot="-5400000">
              <a:off x="565150" y="1593850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cxnSp>
          <p:nvCxnSpPr>
            <p:cNvPr id="23610" name="Straight Connector 332"/>
            <p:cNvCxnSpPr>
              <a:cxnSpLocks noChangeShapeType="1"/>
            </p:cNvCxnSpPr>
            <p:nvPr/>
          </p:nvCxnSpPr>
          <p:spPr bwMode="auto">
            <a:xfrm rot="5400000">
              <a:off x="862013" y="1100138"/>
              <a:ext cx="152400" cy="1238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3611" name="Straight Connector 333"/>
            <p:cNvCxnSpPr>
              <a:cxnSpLocks noChangeShapeType="1"/>
            </p:cNvCxnSpPr>
            <p:nvPr/>
          </p:nvCxnSpPr>
          <p:spPr bwMode="auto">
            <a:xfrm rot="5400000">
              <a:off x="600076" y="1485900"/>
              <a:ext cx="161925" cy="857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3612" name="Straight Connector 334"/>
            <p:cNvCxnSpPr>
              <a:cxnSpLocks noChangeShapeType="1"/>
            </p:cNvCxnSpPr>
            <p:nvPr/>
          </p:nvCxnSpPr>
          <p:spPr bwMode="auto">
            <a:xfrm rot="5400000">
              <a:off x="409575" y="1838325"/>
              <a:ext cx="133350" cy="9525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3613" name="Straight Connector 335"/>
            <p:cNvCxnSpPr>
              <a:cxnSpLocks noChangeShapeType="1"/>
            </p:cNvCxnSpPr>
            <p:nvPr/>
          </p:nvCxnSpPr>
          <p:spPr bwMode="auto">
            <a:xfrm rot="16200000" flipH="1">
              <a:off x="638175" y="1838324"/>
              <a:ext cx="161925" cy="10477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3614" name="Straight Connector 336"/>
            <p:cNvCxnSpPr>
              <a:cxnSpLocks noChangeShapeType="1"/>
            </p:cNvCxnSpPr>
            <p:nvPr/>
          </p:nvCxnSpPr>
          <p:spPr bwMode="auto">
            <a:xfrm rot="16200000" flipH="1">
              <a:off x="900112" y="1481137"/>
              <a:ext cx="152400" cy="857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3615" name="Straight Connector 337"/>
            <p:cNvCxnSpPr>
              <a:cxnSpLocks noChangeShapeType="1"/>
            </p:cNvCxnSpPr>
            <p:nvPr/>
          </p:nvCxnSpPr>
          <p:spPr bwMode="auto">
            <a:xfrm rot="16200000" flipH="1">
              <a:off x="1162050" y="1104900"/>
              <a:ext cx="133350" cy="11430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3616" name="TextBox 338"/>
            <p:cNvSpPr txBox="1">
              <a:spLocks noChangeArrowheads="1"/>
            </p:cNvSpPr>
            <p:nvPr/>
          </p:nvSpPr>
          <p:spPr bwMode="auto">
            <a:xfrm>
              <a:off x="193662" y="1881055"/>
              <a:ext cx="33080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</a:p>
          </p:txBody>
        </p:sp>
        <p:sp>
          <p:nvSpPr>
            <p:cNvPr id="23617" name="TextBox 339"/>
            <p:cNvSpPr txBox="1">
              <a:spLocks noChangeArrowheads="1"/>
            </p:cNvSpPr>
            <p:nvPr/>
          </p:nvSpPr>
          <p:spPr bwMode="auto">
            <a:xfrm>
              <a:off x="702976" y="1881056"/>
              <a:ext cx="32182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  <p:sp>
          <p:nvSpPr>
            <p:cNvPr id="23618" name="TextBox 340"/>
            <p:cNvSpPr txBox="1">
              <a:spLocks noChangeArrowheads="1"/>
            </p:cNvSpPr>
            <p:nvPr/>
          </p:nvSpPr>
          <p:spPr bwMode="auto">
            <a:xfrm>
              <a:off x="917561" y="1547681"/>
              <a:ext cx="330810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D</a:t>
              </a:r>
            </a:p>
          </p:txBody>
        </p:sp>
        <p:sp>
          <p:nvSpPr>
            <p:cNvPr id="23619" name="TextBox 341"/>
            <p:cNvSpPr txBox="1">
              <a:spLocks noChangeArrowheads="1"/>
            </p:cNvSpPr>
            <p:nvPr/>
          </p:nvSpPr>
          <p:spPr bwMode="auto">
            <a:xfrm>
              <a:off x="1203311" y="1176206"/>
              <a:ext cx="33080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</p:grpSp>
      <p:grpSp>
        <p:nvGrpSpPr>
          <p:cNvPr id="23578" name="Group 342"/>
          <p:cNvGrpSpPr>
            <a:grpSpLocks/>
          </p:cNvGrpSpPr>
          <p:nvPr/>
        </p:nvGrpSpPr>
        <p:grpSpPr bwMode="auto">
          <a:xfrm>
            <a:off x="6242050" y="955675"/>
            <a:ext cx="1196975" cy="1152525"/>
            <a:chOff x="193662" y="898525"/>
            <a:chExt cx="1340458" cy="1293195"/>
          </a:xfrm>
        </p:grpSpPr>
        <p:sp>
          <p:nvSpPr>
            <p:cNvPr id="23594" name="AutoShape 4"/>
            <p:cNvSpPr>
              <a:spLocks noChangeArrowheads="1"/>
            </p:cNvSpPr>
            <p:nvPr/>
          </p:nvSpPr>
          <p:spPr bwMode="auto">
            <a:xfrm rot="-5400000">
              <a:off x="1038225" y="866775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23595" name="AutoShape 4"/>
            <p:cNvSpPr>
              <a:spLocks noChangeArrowheads="1"/>
            </p:cNvSpPr>
            <p:nvPr/>
          </p:nvSpPr>
          <p:spPr bwMode="auto">
            <a:xfrm rot="-5400000">
              <a:off x="774700" y="1238250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23596" name="AutoShape 4"/>
            <p:cNvSpPr>
              <a:spLocks noChangeArrowheads="1"/>
            </p:cNvSpPr>
            <p:nvPr/>
          </p:nvSpPr>
          <p:spPr bwMode="auto">
            <a:xfrm rot="-5400000">
              <a:off x="565150" y="1593850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cxnSp>
          <p:nvCxnSpPr>
            <p:cNvPr id="23597" name="Straight Connector 346"/>
            <p:cNvCxnSpPr>
              <a:cxnSpLocks noChangeShapeType="1"/>
            </p:cNvCxnSpPr>
            <p:nvPr/>
          </p:nvCxnSpPr>
          <p:spPr bwMode="auto">
            <a:xfrm rot="5400000">
              <a:off x="862013" y="1100138"/>
              <a:ext cx="152400" cy="1238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3598" name="Straight Connector 347"/>
            <p:cNvCxnSpPr>
              <a:cxnSpLocks noChangeShapeType="1"/>
            </p:cNvCxnSpPr>
            <p:nvPr/>
          </p:nvCxnSpPr>
          <p:spPr bwMode="auto">
            <a:xfrm rot="5400000">
              <a:off x="600076" y="1485900"/>
              <a:ext cx="161925" cy="857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3599" name="Straight Connector 348"/>
            <p:cNvCxnSpPr>
              <a:cxnSpLocks noChangeShapeType="1"/>
            </p:cNvCxnSpPr>
            <p:nvPr/>
          </p:nvCxnSpPr>
          <p:spPr bwMode="auto">
            <a:xfrm rot="5400000">
              <a:off x="409575" y="1838325"/>
              <a:ext cx="133350" cy="9525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3600" name="Straight Connector 349"/>
            <p:cNvCxnSpPr>
              <a:cxnSpLocks noChangeShapeType="1"/>
            </p:cNvCxnSpPr>
            <p:nvPr/>
          </p:nvCxnSpPr>
          <p:spPr bwMode="auto">
            <a:xfrm rot="16200000" flipH="1">
              <a:off x="638175" y="1838324"/>
              <a:ext cx="161925" cy="10477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3601" name="Straight Connector 350"/>
            <p:cNvCxnSpPr>
              <a:cxnSpLocks noChangeShapeType="1"/>
            </p:cNvCxnSpPr>
            <p:nvPr/>
          </p:nvCxnSpPr>
          <p:spPr bwMode="auto">
            <a:xfrm rot="16200000" flipH="1">
              <a:off x="900112" y="1481137"/>
              <a:ext cx="152400" cy="857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3602" name="Straight Connector 351"/>
            <p:cNvCxnSpPr>
              <a:cxnSpLocks noChangeShapeType="1"/>
            </p:cNvCxnSpPr>
            <p:nvPr/>
          </p:nvCxnSpPr>
          <p:spPr bwMode="auto">
            <a:xfrm rot="16200000" flipH="1">
              <a:off x="1162050" y="1104900"/>
              <a:ext cx="133350" cy="11430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3603" name="TextBox 352"/>
            <p:cNvSpPr txBox="1">
              <a:spLocks noChangeArrowheads="1"/>
            </p:cNvSpPr>
            <p:nvPr/>
          </p:nvSpPr>
          <p:spPr bwMode="auto">
            <a:xfrm>
              <a:off x="193662" y="1881055"/>
              <a:ext cx="33080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</a:p>
          </p:txBody>
        </p:sp>
        <p:sp>
          <p:nvSpPr>
            <p:cNvPr id="23604" name="TextBox 353"/>
            <p:cNvSpPr txBox="1">
              <a:spLocks noChangeArrowheads="1"/>
            </p:cNvSpPr>
            <p:nvPr/>
          </p:nvSpPr>
          <p:spPr bwMode="auto">
            <a:xfrm>
              <a:off x="698486" y="1881056"/>
              <a:ext cx="330810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D</a:t>
              </a:r>
            </a:p>
          </p:txBody>
        </p:sp>
        <p:sp>
          <p:nvSpPr>
            <p:cNvPr id="23605" name="TextBox 354"/>
            <p:cNvSpPr txBox="1">
              <a:spLocks noChangeArrowheads="1"/>
            </p:cNvSpPr>
            <p:nvPr/>
          </p:nvSpPr>
          <p:spPr bwMode="auto">
            <a:xfrm>
              <a:off x="922051" y="1547681"/>
              <a:ext cx="32182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23606" name="TextBox 355"/>
            <p:cNvSpPr txBox="1">
              <a:spLocks noChangeArrowheads="1"/>
            </p:cNvSpPr>
            <p:nvPr/>
          </p:nvSpPr>
          <p:spPr bwMode="auto">
            <a:xfrm>
              <a:off x="1203311" y="1176206"/>
              <a:ext cx="33080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</p:grpSp>
      <p:grpSp>
        <p:nvGrpSpPr>
          <p:cNvPr id="23579" name="Group 356"/>
          <p:cNvGrpSpPr>
            <a:grpSpLocks/>
          </p:cNvGrpSpPr>
          <p:nvPr/>
        </p:nvGrpSpPr>
        <p:grpSpPr bwMode="auto">
          <a:xfrm>
            <a:off x="7632700" y="993775"/>
            <a:ext cx="1196975" cy="1152525"/>
            <a:chOff x="193662" y="898525"/>
            <a:chExt cx="1340458" cy="1293195"/>
          </a:xfrm>
        </p:grpSpPr>
        <p:sp>
          <p:nvSpPr>
            <p:cNvPr id="23581" name="AutoShape 4"/>
            <p:cNvSpPr>
              <a:spLocks noChangeArrowheads="1"/>
            </p:cNvSpPr>
            <p:nvPr/>
          </p:nvSpPr>
          <p:spPr bwMode="auto">
            <a:xfrm rot="-5400000">
              <a:off x="1038225" y="866775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23582" name="AutoShape 4"/>
            <p:cNvSpPr>
              <a:spLocks noChangeArrowheads="1"/>
            </p:cNvSpPr>
            <p:nvPr/>
          </p:nvSpPr>
          <p:spPr bwMode="auto">
            <a:xfrm rot="-5400000">
              <a:off x="774700" y="1238250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23583" name="AutoShape 4"/>
            <p:cNvSpPr>
              <a:spLocks noChangeArrowheads="1"/>
            </p:cNvSpPr>
            <p:nvPr/>
          </p:nvSpPr>
          <p:spPr bwMode="auto">
            <a:xfrm rot="-5400000">
              <a:off x="565150" y="1593850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cxnSp>
          <p:nvCxnSpPr>
            <p:cNvPr id="23584" name="Straight Connector 360"/>
            <p:cNvCxnSpPr>
              <a:cxnSpLocks noChangeShapeType="1"/>
            </p:cNvCxnSpPr>
            <p:nvPr/>
          </p:nvCxnSpPr>
          <p:spPr bwMode="auto">
            <a:xfrm rot="5400000">
              <a:off x="862013" y="1100138"/>
              <a:ext cx="152400" cy="1238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3585" name="Straight Connector 361"/>
            <p:cNvCxnSpPr>
              <a:cxnSpLocks noChangeShapeType="1"/>
            </p:cNvCxnSpPr>
            <p:nvPr/>
          </p:nvCxnSpPr>
          <p:spPr bwMode="auto">
            <a:xfrm rot="5400000">
              <a:off x="600076" y="1485900"/>
              <a:ext cx="161925" cy="857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3586" name="Straight Connector 362"/>
            <p:cNvCxnSpPr>
              <a:cxnSpLocks noChangeShapeType="1"/>
            </p:cNvCxnSpPr>
            <p:nvPr/>
          </p:nvCxnSpPr>
          <p:spPr bwMode="auto">
            <a:xfrm rot="5400000">
              <a:off x="409575" y="1838325"/>
              <a:ext cx="133350" cy="9525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3587" name="Straight Connector 363"/>
            <p:cNvCxnSpPr>
              <a:cxnSpLocks noChangeShapeType="1"/>
            </p:cNvCxnSpPr>
            <p:nvPr/>
          </p:nvCxnSpPr>
          <p:spPr bwMode="auto">
            <a:xfrm rot="16200000" flipH="1">
              <a:off x="638175" y="1838324"/>
              <a:ext cx="161925" cy="10477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3588" name="Straight Connector 364"/>
            <p:cNvCxnSpPr>
              <a:cxnSpLocks noChangeShapeType="1"/>
            </p:cNvCxnSpPr>
            <p:nvPr/>
          </p:nvCxnSpPr>
          <p:spPr bwMode="auto">
            <a:xfrm rot="16200000" flipH="1">
              <a:off x="900112" y="1481137"/>
              <a:ext cx="152400" cy="857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3589" name="Straight Connector 365"/>
            <p:cNvCxnSpPr>
              <a:cxnSpLocks noChangeShapeType="1"/>
            </p:cNvCxnSpPr>
            <p:nvPr/>
          </p:nvCxnSpPr>
          <p:spPr bwMode="auto">
            <a:xfrm rot="16200000" flipH="1">
              <a:off x="1162050" y="1104900"/>
              <a:ext cx="133350" cy="11430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3590" name="TextBox 366"/>
            <p:cNvSpPr txBox="1">
              <a:spLocks noChangeArrowheads="1"/>
            </p:cNvSpPr>
            <p:nvPr/>
          </p:nvSpPr>
          <p:spPr bwMode="auto">
            <a:xfrm>
              <a:off x="193662" y="1881055"/>
              <a:ext cx="33080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</a:p>
          </p:txBody>
        </p:sp>
        <p:sp>
          <p:nvSpPr>
            <p:cNvPr id="23591" name="TextBox 367"/>
            <p:cNvSpPr txBox="1">
              <a:spLocks noChangeArrowheads="1"/>
            </p:cNvSpPr>
            <p:nvPr/>
          </p:nvSpPr>
          <p:spPr bwMode="auto">
            <a:xfrm>
              <a:off x="698486" y="1881056"/>
              <a:ext cx="330810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D</a:t>
              </a:r>
            </a:p>
          </p:txBody>
        </p:sp>
        <p:sp>
          <p:nvSpPr>
            <p:cNvPr id="23592" name="TextBox 368"/>
            <p:cNvSpPr txBox="1">
              <a:spLocks noChangeArrowheads="1"/>
            </p:cNvSpPr>
            <p:nvPr/>
          </p:nvSpPr>
          <p:spPr bwMode="auto">
            <a:xfrm>
              <a:off x="922051" y="1547681"/>
              <a:ext cx="32182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  <p:sp>
          <p:nvSpPr>
            <p:cNvPr id="23593" name="TextBox 369"/>
            <p:cNvSpPr txBox="1">
              <a:spLocks noChangeArrowheads="1"/>
            </p:cNvSpPr>
            <p:nvPr/>
          </p:nvSpPr>
          <p:spPr bwMode="auto">
            <a:xfrm>
              <a:off x="1203311" y="1176206"/>
              <a:ext cx="33080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</p:grpSp>
      <p:sp>
        <p:nvSpPr>
          <p:cNvPr id="23580" name="Rectangle 2"/>
          <p:cNvSpPr>
            <a:spLocks noGrp="1" noChangeArrowheads="1"/>
          </p:cNvSpPr>
          <p:nvPr>
            <p:ph type="title"/>
          </p:nvPr>
        </p:nvSpPr>
        <p:spPr>
          <a:xfrm>
            <a:off x="911225" y="136525"/>
            <a:ext cx="7772400" cy="444500"/>
          </a:xfrm>
        </p:spPr>
        <p:txBody>
          <a:bodyPr/>
          <a:lstStyle/>
          <a:p>
            <a:pPr algn="l" eaLnBrk="1" hangingPunct="1"/>
            <a:r>
              <a:rPr lang="en-US" altLang="en-US" sz="2800">
                <a:cs typeface="Tahoma" panose="020B0604030504040204" pitchFamily="34" charset="0"/>
              </a:rPr>
              <a:t>Left-deep join tree (all 4! = 24 permutations)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25500" y="6467475"/>
            <a:ext cx="7797800" cy="98425"/>
          </a:xfrm>
        </p:spPr>
        <p:txBody>
          <a:bodyPr/>
          <a:lstStyle/>
          <a:p>
            <a:pPr eaLnBrk="1" hangingPunct="1">
              <a:buFontTx/>
              <a:buNone/>
            </a:pPr>
            <a:endParaRPr lang="en-US" altLang="en-US" sz="28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buFontTx/>
              <a:buNone/>
            </a:pPr>
            <a:r>
              <a:rPr lang="en-US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</a:p>
        </p:txBody>
      </p:sp>
      <p:sp>
        <p:nvSpPr>
          <p:cNvPr id="24579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0C069C81-1594-4190-A2B4-570AEC469D2D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39</a:t>
            </a:fld>
            <a:endParaRPr lang="en-US" altLang="en-US" sz="1400"/>
          </a:p>
        </p:txBody>
      </p:sp>
      <p:grpSp>
        <p:nvGrpSpPr>
          <p:cNvPr id="24580" name="Group 47"/>
          <p:cNvGrpSpPr>
            <a:grpSpLocks/>
          </p:cNvGrpSpPr>
          <p:nvPr/>
        </p:nvGrpSpPr>
        <p:grpSpPr bwMode="auto">
          <a:xfrm>
            <a:off x="612775" y="889000"/>
            <a:ext cx="1196975" cy="1152525"/>
            <a:chOff x="193662" y="898525"/>
            <a:chExt cx="1340458" cy="1293195"/>
          </a:xfrm>
        </p:grpSpPr>
        <p:sp>
          <p:nvSpPr>
            <p:cNvPr id="24904" name="AutoShape 4"/>
            <p:cNvSpPr>
              <a:spLocks noChangeArrowheads="1"/>
            </p:cNvSpPr>
            <p:nvPr/>
          </p:nvSpPr>
          <p:spPr bwMode="auto">
            <a:xfrm rot="-5400000">
              <a:off x="1038225" y="866775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>
                  <a:solidFill>
                    <a:srgbClr val="FF0000"/>
                  </a:solidFill>
                </a:rPr>
                <a:t> </a:t>
              </a:r>
            </a:p>
          </p:txBody>
        </p:sp>
        <p:sp>
          <p:nvSpPr>
            <p:cNvPr id="24905" name="AutoShape 4"/>
            <p:cNvSpPr>
              <a:spLocks noChangeArrowheads="1"/>
            </p:cNvSpPr>
            <p:nvPr/>
          </p:nvSpPr>
          <p:spPr bwMode="auto">
            <a:xfrm rot="-5400000">
              <a:off x="774700" y="1238250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>
                  <a:solidFill>
                    <a:srgbClr val="FF0000"/>
                  </a:solidFill>
                </a:rPr>
                <a:t> </a:t>
              </a:r>
            </a:p>
          </p:txBody>
        </p:sp>
        <p:sp>
          <p:nvSpPr>
            <p:cNvPr id="24906" name="AutoShape 4"/>
            <p:cNvSpPr>
              <a:spLocks noChangeArrowheads="1"/>
            </p:cNvSpPr>
            <p:nvPr/>
          </p:nvSpPr>
          <p:spPr bwMode="auto">
            <a:xfrm rot="-5400000">
              <a:off x="565150" y="1593850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>
                  <a:solidFill>
                    <a:srgbClr val="FF0000"/>
                  </a:solidFill>
                </a:rPr>
                <a:t> </a:t>
              </a:r>
            </a:p>
          </p:txBody>
        </p:sp>
        <p:cxnSp>
          <p:nvCxnSpPr>
            <p:cNvPr id="24907" name="Straight Connector 32"/>
            <p:cNvCxnSpPr>
              <a:cxnSpLocks noChangeShapeType="1"/>
            </p:cNvCxnSpPr>
            <p:nvPr/>
          </p:nvCxnSpPr>
          <p:spPr bwMode="auto">
            <a:xfrm rot="5400000">
              <a:off x="862013" y="1100138"/>
              <a:ext cx="152400" cy="123825"/>
            </a:xfrm>
            <a:prstGeom prst="line">
              <a:avLst/>
            </a:prstGeom>
            <a:noFill/>
            <a:ln w="9525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908" name="Straight Connector 34"/>
            <p:cNvCxnSpPr>
              <a:cxnSpLocks noChangeShapeType="1"/>
            </p:cNvCxnSpPr>
            <p:nvPr/>
          </p:nvCxnSpPr>
          <p:spPr bwMode="auto">
            <a:xfrm rot="5400000">
              <a:off x="600076" y="1485900"/>
              <a:ext cx="161925" cy="85725"/>
            </a:xfrm>
            <a:prstGeom prst="line">
              <a:avLst/>
            </a:prstGeom>
            <a:noFill/>
            <a:ln w="9525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909" name="Straight Connector 36"/>
            <p:cNvCxnSpPr>
              <a:cxnSpLocks noChangeShapeType="1"/>
            </p:cNvCxnSpPr>
            <p:nvPr/>
          </p:nvCxnSpPr>
          <p:spPr bwMode="auto">
            <a:xfrm rot="5400000">
              <a:off x="409575" y="1838325"/>
              <a:ext cx="133350" cy="95250"/>
            </a:xfrm>
            <a:prstGeom prst="line">
              <a:avLst/>
            </a:prstGeom>
            <a:noFill/>
            <a:ln w="9525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910" name="Straight Connector 38"/>
            <p:cNvCxnSpPr>
              <a:cxnSpLocks noChangeShapeType="1"/>
            </p:cNvCxnSpPr>
            <p:nvPr/>
          </p:nvCxnSpPr>
          <p:spPr bwMode="auto">
            <a:xfrm rot="16200000" flipH="1">
              <a:off x="638175" y="1838324"/>
              <a:ext cx="161925" cy="104775"/>
            </a:xfrm>
            <a:prstGeom prst="line">
              <a:avLst/>
            </a:prstGeom>
            <a:noFill/>
            <a:ln w="9525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911" name="Straight Connector 40"/>
            <p:cNvCxnSpPr>
              <a:cxnSpLocks noChangeShapeType="1"/>
            </p:cNvCxnSpPr>
            <p:nvPr/>
          </p:nvCxnSpPr>
          <p:spPr bwMode="auto">
            <a:xfrm rot="16200000" flipH="1">
              <a:off x="900112" y="1481137"/>
              <a:ext cx="152400" cy="85725"/>
            </a:xfrm>
            <a:prstGeom prst="line">
              <a:avLst/>
            </a:prstGeom>
            <a:noFill/>
            <a:ln w="9525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912" name="Straight Connector 42"/>
            <p:cNvCxnSpPr>
              <a:cxnSpLocks noChangeShapeType="1"/>
            </p:cNvCxnSpPr>
            <p:nvPr/>
          </p:nvCxnSpPr>
          <p:spPr bwMode="auto">
            <a:xfrm rot="16200000" flipH="1">
              <a:off x="1162050" y="1104900"/>
              <a:ext cx="133350" cy="114300"/>
            </a:xfrm>
            <a:prstGeom prst="line">
              <a:avLst/>
            </a:prstGeom>
            <a:noFill/>
            <a:ln w="9525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4913" name="TextBox 43"/>
            <p:cNvSpPr txBox="1">
              <a:spLocks noChangeArrowheads="1"/>
            </p:cNvSpPr>
            <p:nvPr/>
          </p:nvSpPr>
          <p:spPr bwMode="auto">
            <a:xfrm>
              <a:off x="193662" y="1881055"/>
              <a:ext cx="33080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</a:p>
          </p:txBody>
        </p:sp>
        <p:sp>
          <p:nvSpPr>
            <p:cNvPr id="24914" name="TextBox 44"/>
            <p:cNvSpPr txBox="1">
              <a:spLocks noChangeArrowheads="1"/>
            </p:cNvSpPr>
            <p:nvPr/>
          </p:nvSpPr>
          <p:spPr bwMode="auto">
            <a:xfrm>
              <a:off x="702976" y="1881056"/>
              <a:ext cx="32182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24915" name="TextBox 45"/>
            <p:cNvSpPr txBox="1">
              <a:spLocks noChangeArrowheads="1"/>
            </p:cNvSpPr>
            <p:nvPr/>
          </p:nvSpPr>
          <p:spPr bwMode="auto">
            <a:xfrm>
              <a:off x="922051" y="1547681"/>
              <a:ext cx="32182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  <p:sp>
          <p:nvSpPr>
            <p:cNvPr id="24916" name="TextBox 46"/>
            <p:cNvSpPr txBox="1">
              <a:spLocks noChangeArrowheads="1"/>
            </p:cNvSpPr>
            <p:nvPr/>
          </p:nvSpPr>
          <p:spPr bwMode="auto">
            <a:xfrm>
              <a:off x="1203311" y="1176206"/>
              <a:ext cx="33080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D</a:t>
              </a:r>
            </a:p>
          </p:txBody>
        </p:sp>
      </p:grpSp>
      <p:grpSp>
        <p:nvGrpSpPr>
          <p:cNvPr id="24581" name="Group 48"/>
          <p:cNvGrpSpPr>
            <a:grpSpLocks/>
          </p:cNvGrpSpPr>
          <p:nvPr/>
        </p:nvGrpSpPr>
        <p:grpSpPr bwMode="auto">
          <a:xfrm>
            <a:off x="679450" y="2193925"/>
            <a:ext cx="1196975" cy="1152525"/>
            <a:chOff x="193662" y="898525"/>
            <a:chExt cx="1340458" cy="1293195"/>
          </a:xfrm>
        </p:grpSpPr>
        <p:sp>
          <p:nvSpPr>
            <p:cNvPr id="24891" name="AutoShape 4"/>
            <p:cNvSpPr>
              <a:spLocks noChangeArrowheads="1"/>
            </p:cNvSpPr>
            <p:nvPr/>
          </p:nvSpPr>
          <p:spPr bwMode="auto">
            <a:xfrm rot="-5400000">
              <a:off x="1038225" y="866775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>
                  <a:solidFill>
                    <a:srgbClr val="FF0000"/>
                  </a:solidFill>
                </a:rPr>
                <a:t> </a:t>
              </a:r>
            </a:p>
          </p:txBody>
        </p:sp>
        <p:sp>
          <p:nvSpPr>
            <p:cNvPr id="24892" name="AutoShape 4"/>
            <p:cNvSpPr>
              <a:spLocks noChangeArrowheads="1"/>
            </p:cNvSpPr>
            <p:nvPr/>
          </p:nvSpPr>
          <p:spPr bwMode="auto">
            <a:xfrm rot="-5400000">
              <a:off x="774700" y="1238250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>
                  <a:solidFill>
                    <a:srgbClr val="FF0000"/>
                  </a:solidFill>
                </a:rPr>
                <a:t> </a:t>
              </a:r>
            </a:p>
          </p:txBody>
        </p:sp>
        <p:sp>
          <p:nvSpPr>
            <p:cNvPr id="24893" name="AutoShape 4"/>
            <p:cNvSpPr>
              <a:spLocks noChangeArrowheads="1"/>
            </p:cNvSpPr>
            <p:nvPr/>
          </p:nvSpPr>
          <p:spPr bwMode="auto">
            <a:xfrm rot="-5400000">
              <a:off x="565150" y="1593850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>
                  <a:solidFill>
                    <a:srgbClr val="FF0000"/>
                  </a:solidFill>
                </a:rPr>
                <a:t> </a:t>
              </a:r>
            </a:p>
          </p:txBody>
        </p:sp>
        <p:cxnSp>
          <p:nvCxnSpPr>
            <p:cNvPr id="24894" name="Straight Connector 52"/>
            <p:cNvCxnSpPr>
              <a:cxnSpLocks noChangeShapeType="1"/>
            </p:cNvCxnSpPr>
            <p:nvPr/>
          </p:nvCxnSpPr>
          <p:spPr bwMode="auto">
            <a:xfrm rot="5400000">
              <a:off x="862013" y="1100138"/>
              <a:ext cx="152400" cy="123825"/>
            </a:xfrm>
            <a:prstGeom prst="line">
              <a:avLst/>
            </a:prstGeom>
            <a:noFill/>
            <a:ln w="9525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895" name="Straight Connector 53"/>
            <p:cNvCxnSpPr>
              <a:cxnSpLocks noChangeShapeType="1"/>
            </p:cNvCxnSpPr>
            <p:nvPr/>
          </p:nvCxnSpPr>
          <p:spPr bwMode="auto">
            <a:xfrm rot="5400000">
              <a:off x="600076" y="1485900"/>
              <a:ext cx="161925" cy="85725"/>
            </a:xfrm>
            <a:prstGeom prst="line">
              <a:avLst/>
            </a:prstGeom>
            <a:noFill/>
            <a:ln w="9525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896" name="Straight Connector 54"/>
            <p:cNvCxnSpPr>
              <a:cxnSpLocks noChangeShapeType="1"/>
            </p:cNvCxnSpPr>
            <p:nvPr/>
          </p:nvCxnSpPr>
          <p:spPr bwMode="auto">
            <a:xfrm rot="5400000">
              <a:off x="409575" y="1838325"/>
              <a:ext cx="133350" cy="95250"/>
            </a:xfrm>
            <a:prstGeom prst="line">
              <a:avLst/>
            </a:prstGeom>
            <a:noFill/>
            <a:ln w="9525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897" name="Straight Connector 55"/>
            <p:cNvCxnSpPr>
              <a:cxnSpLocks noChangeShapeType="1"/>
            </p:cNvCxnSpPr>
            <p:nvPr/>
          </p:nvCxnSpPr>
          <p:spPr bwMode="auto">
            <a:xfrm rot="16200000" flipH="1">
              <a:off x="638175" y="1838324"/>
              <a:ext cx="161925" cy="104775"/>
            </a:xfrm>
            <a:prstGeom prst="line">
              <a:avLst/>
            </a:prstGeom>
            <a:noFill/>
            <a:ln w="9525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898" name="Straight Connector 56"/>
            <p:cNvCxnSpPr>
              <a:cxnSpLocks noChangeShapeType="1"/>
            </p:cNvCxnSpPr>
            <p:nvPr/>
          </p:nvCxnSpPr>
          <p:spPr bwMode="auto">
            <a:xfrm rot="16200000" flipH="1">
              <a:off x="900112" y="1481137"/>
              <a:ext cx="152400" cy="85725"/>
            </a:xfrm>
            <a:prstGeom prst="line">
              <a:avLst/>
            </a:prstGeom>
            <a:noFill/>
            <a:ln w="9525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899" name="Straight Connector 57"/>
            <p:cNvCxnSpPr>
              <a:cxnSpLocks noChangeShapeType="1"/>
            </p:cNvCxnSpPr>
            <p:nvPr/>
          </p:nvCxnSpPr>
          <p:spPr bwMode="auto">
            <a:xfrm rot="16200000" flipH="1">
              <a:off x="1162050" y="1104900"/>
              <a:ext cx="133350" cy="114300"/>
            </a:xfrm>
            <a:prstGeom prst="line">
              <a:avLst/>
            </a:prstGeom>
            <a:noFill/>
            <a:ln w="9525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4900" name="TextBox 58"/>
            <p:cNvSpPr txBox="1">
              <a:spLocks noChangeArrowheads="1"/>
            </p:cNvSpPr>
            <p:nvPr/>
          </p:nvSpPr>
          <p:spPr bwMode="auto">
            <a:xfrm>
              <a:off x="193662" y="1881055"/>
              <a:ext cx="33080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24901" name="TextBox 59"/>
            <p:cNvSpPr txBox="1">
              <a:spLocks noChangeArrowheads="1"/>
            </p:cNvSpPr>
            <p:nvPr/>
          </p:nvSpPr>
          <p:spPr bwMode="auto">
            <a:xfrm>
              <a:off x="698486" y="1881056"/>
              <a:ext cx="330810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</a:p>
          </p:txBody>
        </p:sp>
        <p:sp>
          <p:nvSpPr>
            <p:cNvPr id="24902" name="TextBox 60"/>
            <p:cNvSpPr txBox="1">
              <a:spLocks noChangeArrowheads="1"/>
            </p:cNvSpPr>
            <p:nvPr/>
          </p:nvSpPr>
          <p:spPr bwMode="auto">
            <a:xfrm>
              <a:off x="922051" y="1547681"/>
              <a:ext cx="32182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  <p:sp>
          <p:nvSpPr>
            <p:cNvPr id="24903" name="TextBox 61"/>
            <p:cNvSpPr txBox="1">
              <a:spLocks noChangeArrowheads="1"/>
            </p:cNvSpPr>
            <p:nvPr/>
          </p:nvSpPr>
          <p:spPr bwMode="auto">
            <a:xfrm>
              <a:off x="1203311" y="1176206"/>
              <a:ext cx="33080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D</a:t>
              </a:r>
            </a:p>
          </p:txBody>
        </p:sp>
      </p:grpSp>
      <p:grpSp>
        <p:nvGrpSpPr>
          <p:cNvPr id="24582" name="Group 62"/>
          <p:cNvGrpSpPr>
            <a:grpSpLocks/>
          </p:cNvGrpSpPr>
          <p:nvPr/>
        </p:nvGrpSpPr>
        <p:grpSpPr bwMode="auto">
          <a:xfrm>
            <a:off x="1993900" y="879475"/>
            <a:ext cx="1196975" cy="1152525"/>
            <a:chOff x="193662" y="898525"/>
            <a:chExt cx="1340458" cy="1293195"/>
          </a:xfrm>
        </p:grpSpPr>
        <p:sp>
          <p:nvSpPr>
            <p:cNvPr id="24878" name="AutoShape 4"/>
            <p:cNvSpPr>
              <a:spLocks noChangeArrowheads="1"/>
            </p:cNvSpPr>
            <p:nvPr/>
          </p:nvSpPr>
          <p:spPr bwMode="auto">
            <a:xfrm rot="-5400000">
              <a:off x="1038225" y="866775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24879" name="AutoShape 4"/>
            <p:cNvSpPr>
              <a:spLocks noChangeArrowheads="1"/>
            </p:cNvSpPr>
            <p:nvPr/>
          </p:nvSpPr>
          <p:spPr bwMode="auto">
            <a:xfrm rot="-5400000">
              <a:off x="774700" y="1238250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24880" name="AutoShape 4"/>
            <p:cNvSpPr>
              <a:spLocks noChangeArrowheads="1"/>
            </p:cNvSpPr>
            <p:nvPr/>
          </p:nvSpPr>
          <p:spPr bwMode="auto">
            <a:xfrm rot="-5400000">
              <a:off x="565150" y="1593850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cxnSp>
          <p:nvCxnSpPr>
            <p:cNvPr id="24881" name="Straight Connector 66"/>
            <p:cNvCxnSpPr>
              <a:cxnSpLocks noChangeShapeType="1"/>
            </p:cNvCxnSpPr>
            <p:nvPr/>
          </p:nvCxnSpPr>
          <p:spPr bwMode="auto">
            <a:xfrm rot="5400000">
              <a:off x="862013" y="1100138"/>
              <a:ext cx="152400" cy="1238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882" name="Straight Connector 67"/>
            <p:cNvCxnSpPr>
              <a:cxnSpLocks noChangeShapeType="1"/>
            </p:cNvCxnSpPr>
            <p:nvPr/>
          </p:nvCxnSpPr>
          <p:spPr bwMode="auto">
            <a:xfrm rot="5400000">
              <a:off x="600076" y="1485900"/>
              <a:ext cx="161925" cy="857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883" name="Straight Connector 68"/>
            <p:cNvCxnSpPr>
              <a:cxnSpLocks noChangeShapeType="1"/>
            </p:cNvCxnSpPr>
            <p:nvPr/>
          </p:nvCxnSpPr>
          <p:spPr bwMode="auto">
            <a:xfrm rot="5400000">
              <a:off x="409575" y="1838325"/>
              <a:ext cx="133350" cy="9525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884" name="Straight Connector 69"/>
            <p:cNvCxnSpPr>
              <a:cxnSpLocks noChangeShapeType="1"/>
            </p:cNvCxnSpPr>
            <p:nvPr/>
          </p:nvCxnSpPr>
          <p:spPr bwMode="auto">
            <a:xfrm rot="16200000" flipH="1">
              <a:off x="638175" y="1838324"/>
              <a:ext cx="161925" cy="10477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885" name="Straight Connector 70"/>
            <p:cNvCxnSpPr>
              <a:cxnSpLocks noChangeShapeType="1"/>
            </p:cNvCxnSpPr>
            <p:nvPr/>
          </p:nvCxnSpPr>
          <p:spPr bwMode="auto">
            <a:xfrm rot="16200000" flipH="1">
              <a:off x="900112" y="1481137"/>
              <a:ext cx="152400" cy="857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886" name="Straight Connector 71"/>
            <p:cNvCxnSpPr>
              <a:cxnSpLocks noChangeShapeType="1"/>
            </p:cNvCxnSpPr>
            <p:nvPr/>
          </p:nvCxnSpPr>
          <p:spPr bwMode="auto">
            <a:xfrm rot="16200000" flipH="1">
              <a:off x="1162050" y="1104900"/>
              <a:ext cx="133350" cy="11430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4887" name="TextBox 72"/>
            <p:cNvSpPr txBox="1">
              <a:spLocks noChangeArrowheads="1"/>
            </p:cNvSpPr>
            <p:nvPr/>
          </p:nvSpPr>
          <p:spPr bwMode="auto">
            <a:xfrm>
              <a:off x="193662" y="1881055"/>
              <a:ext cx="33080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</a:p>
          </p:txBody>
        </p:sp>
        <p:sp>
          <p:nvSpPr>
            <p:cNvPr id="24888" name="TextBox 73"/>
            <p:cNvSpPr txBox="1">
              <a:spLocks noChangeArrowheads="1"/>
            </p:cNvSpPr>
            <p:nvPr/>
          </p:nvSpPr>
          <p:spPr bwMode="auto">
            <a:xfrm>
              <a:off x="702976" y="1881056"/>
              <a:ext cx="32182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24889" name="TextBox 74"/>
            <p:cNvSpPr txBox="1">
              <a:spLocks noChangeArrowheads="1"/>
            </p:cNvSpPr>
            <p:nvPr/>
          </p:nvSpPr>
          <p:spPr bwMode="auto">
            <a:xfrm>
              <a:off x="917561" y="1547681"/>
              <a:ext cx="330810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D</a:t>
              </a:r>
            </a:p>
          </p:txBody>
        </p:sp>
        <p:sp>
          <p:nvSpPr>
            <p:cNvPr id="24890" name="TextBox 75"/>
            <p:cNvSpPr txBox="1">
              <a:spLocks noChangeArrowheads="1"/>
            </p:cNvSpPr>
            <p:nvPr/>
          </p:nvSpPr>
          <p:spPr bwMode="auto">
            <a:xfrm>
              <a:off x="1203311" y="1176206"/>
              <a:ext cx="33080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</p:grpSp>
      <p:grpSp>
        <p:nvGrpSpPr>
          <p:cNvPr id="24583" name="Group 76"/>
          <p:cNvGrpSpPr>
            <a:grpSpLocks/>
          </p:cNvGrpSpPr>
          <p:nvPr/>
        </p:nvGrpSpPr>
        <p:grpSpPr bwMode="auto">
          <a:xfrm>
            <a:off x="2222500" y="2251075"/>
            <a:ext cx="1196975" cy="1152525"/>
            <a:chOff x="193662" y="898525"/>
            <a:chExt cx="1340458" cy="1293195"/>
          </a:xfrm>
        </p:grpSpPr>
        <p:sp>
          <p:nvSpPr>
            <p:cNvPr id="24865" name="AutoShape 4"/>
            <p:cNvSpPr>
              <a:spLocks noChangeArrowheads="1"/>
            </p:cNvSpPr>
            <p:nvPr/>
          </p:nvSpPr>
          <p:spPr bwMode="auto">
            <a:xfrm rot="-5400000">
              <a:off x="1038225" y="866775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24866" name="AutoShape 4"/>
            <p:cNvSpPr>
              <a:spLocks noChangeArrowheads="1"/>
            </p:cNvSpPr>
            <p:nvPr/>
          </p:nvSpPr>
          <p:spPr bwMode="auto">
            <a:xfrm rot="-5400000">
              <a:off x="774700" y="1238250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24867" name="AutoShape 4"/>
            <p:cNvSpPr>
              <a:spLocks noChangeArrowheads="1"/>
            </p:cNvSpPr>
            <p:nvPr/>
          </p:nvSpPr>
          <p:spPr bwMode="auto">
            <a:xfrm rot="-5400000">
              <a:off x="565150" y="1593850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cxnSp>
          <p:nvCxnSpPr>
            <p:cNvPr id="24868" name="Straight Connector 80"/>
            <p:cNvCxnSpPr>
              <a:cxnSpLocks noChangeShapeType="1"/>
            </p:cNvCxnSpPr>
            <p:nvPr/>
          </p:nvCxnSpPr>
          <p:spPr bwMode="auto">
            <a:xfrm rot="5400000">
              <a:off x="862013" y="1100138"/>
              <a:ext cx="152400" cy="1238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869" name="Straight Connector 81"/>
            <p:cNvCxnSpPr>
              <a:cxnSpLocks noChangeShapeType="1"/>
            </p:cNvCxnSpPr>
            <p:nvPr/>
          </p:nvCxnSpPr>
          <p:spPr bwMode="auto">
            <a:xfrm rot="5400000">
              <a:off x="600076" y="1485900"/>
              <a:ext cx="161925" cy="857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870" name="Straight Connector 82"/>
            <p:cNvCxnSpPr>
              <a:cxnSpLocks noChangeShapeType="1"/>
            </p:cNvCxnSpPr>
            <p:nvPr/>
          </p:nvCxnSpPr>
          <p:spPr bwMode="auto">
            <a:xfrm rot="5400000">
              <a:off x="409575" y="1838325"/>
              <a:ext cx="133350" cy="9525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871" name="Straight Connector 83"/>
            <p:cNvCxnSpPr>
              <a:cxnSpLocks noChangeShapeType="1"/>
            </p:cNvCxnSpPr>
            <p:nvPr/>
          </p:nvCxnSpPr>
          <p:spPr bwMode="auto">
            <a:xfrm rot="16200000" flipH="1">
              <a:off x="638175" y="1838324"/>
              <a:ext cx="161925" cy="10477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872" name="Straight Connector 84"/>
            <p:cNvCxnSpPr>
              <a:cxnSpLocks noChangeShapeType="1"/>
            </p:cNvCxnSpPr>
            <p:nvPr/>
          </p:nvCxnSpPr>
          <p:spPr bwMode="auto">
            <a:xfrm rot="16200000" flipH="1">
              <a:off x="900112" y="1481137"/>
              <a:ext cx="152400" cy="857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873" name="Straight Connector 85"/>
            <p:cNvCxnSpPr>
              <a:cxnSpLocks noChangeShapeType="1"/>
            </p:cNvCxnSpPr>
            <p:nvPr/>
          </p:nvCxnSpPr>
          <p:spPr bwMode="auto">
            <a:xfrm rot="16200000" flipH="1">
              <a:off x="1162050" y="1104900"/>
              <a:ext cx="133350" cy="11430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4874" name="TextBox 86"/>
            <p:cNvSpPr txBox="1">
              <a:spLocks noChangeArrowheads="1"/>
            </p:cNvSpPr>
            <p:nvPr/>
          </p:nvSpPr>
          <p:spPr bwMode="auto">
            <a:xfrm>
              <a:off x="193662" y="1881055"/>
              <a:ext cx="33080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24875" name="TextBox 87"/>
            <p:cNvSpPr txBox="1">
              <a:spLocks noChangeArrowheads="1"/>
            </p:cNvSpPr>
            <p:nvPr/>
          </p:nvSpPr>
          <p:spPr bwMode="auto">
            <a:xfrm>
              <a:off x="698486" y="1881056"/>
              <a:ext cx="330810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</a:p>
          </p:txBody>
        </p:sp>
        <p:sp>
          <p:nvSpPr>
            <p:cNvPr id="24876" name="TextBox 88"/>
            <p:cNvSpPr txBox="1">
              <a:spLocks noChangeArrowheads="1"/>
            </p:cNvSpPr>
            <p:nvPr/>
          </p:nvSpPr>
          <p:spPr bwMode="auto">
            <a:xfrm>
              <a:off x="917561" y="1547681"/>
              <a:ext cx="330810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D</a:t>
              </a:r>
            </a:p>
          </p:txBody>
        </p:sp>
        <p:sp>
          <p:nvSpPr>
            <p:cNvPr id="24877" name="TextBox 89"/>
            <p:cNvSpPr txBox="1">
              <a:spLocks noChangeArrowheads="1"/>
            </p:cNvSpPr>
            <p:nvPr/>
          </p:nvSpPr>
          <p:spPr bwMode="auto">
            <a:xfrm>
              <a:off x="1203311" y="1176206"/>
              <a:ext cx="33080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</p:grpSp>
      <p:grpSp>
        <p:nvGrpSpPr>
          <p:cNvPr id="24584" name="Group 90"/>
          <p:cNvGrpSpPr>
            <a:grpSpLocks/>
          </p:cNvGrpSpPr>
          <p:nvPr/>
        </p:nvGrpSpPr>
        <p:grpSpPr bwMode="auto">
          <a:xfrm>
            <a:off x="698500" y="3594100"/>
            <a:ext cx="1196975" cy="1152525"/>
            <a:chOff x="193662" y="898525"/>
            <a:chExt cx="1340458" cy="1293195"/>
          </a:xfrm>
        </p:grpSpPr>
        <p:sp>
          <p:nvSpPr>
            <p:cNvPr id="24852" name="AutoShape 4"/>
            <p:cNvSpPr>
              <a:spLocks noChangeArrowheads="1"/>
            </p:cNvSpPr>
            <p:nvPr/>
          </p:nvSpPr>
          <p:spPr bwMode="auto">
            <a:xfrm rot="-5400000">
              <a:off x="1038225" y="866775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24853" name="AutoShape 4"/>
            <p:cNvSpPr>
              <a:spLocks noChangeArrowheads="1"/>
            </p:cNvSpPr>
            <p:nvPr/>
          </p:nvSpPr>
          <p:spPr bwMode="auto">
            <a:xfrm rot="-5400000">
              <a:off x="774700" y="1238250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24854" name="AutoShape 4"/>
            <p:cNvSpPr>
              <a:spLocks noChangeArrowheads="1"/>
            </p:cNvSpPr>
            <p:nvPr/>
          </p:nvSpPr>
          <p:spPr bwMode="auto">
            <a:xfrm rot="-5400000">
              <a:off x="565150" y="1593850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cxnSp>
          <p:nvCxnSpPr>
            <p:cNvPr id="24855" name="Straight Connector 94"/>
            <p:cNvCxnSpPr>
              <a:cxnSpLocks noChangeShapeType="1"/>
            </p:cNvCxnSpPr>
            <p:nvPr/>
          </p:nvCxnSpPr>
          <p:spPr bwMode="auto">
            <a:xfrm rot="5400000">
              <a:off x="862013" y="1100138"/>
              <a:ext cx="152400" cy="1238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856" name="Straight Connector 95"/>
            <p:cNvCxnSpPr>
              <a:cxnSpLocks noChangeShapeType="1"/>
            </p:cNvCxnSpPr>
            <p:nvPr/>
          </p:nvCxnSpPr>
          <p:spPr bwMode="auto">
            <a:xfrm rot="5400000">
              <a:off x="600076" y="1485900"/>
              <a:ext cx="161925" cy="857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857" name="Straight Connector 96"/>
            <p:cNvCxnSpPr>
              <a:cxnSpLocks noChangeShapeType="1"/>
            </p:cNvCxnSpPr>
            <p:nvPr/>
          </p:nvCxnSpPr>
          <p:spPr bwMode="auto">
            <a:xfrm rot="5400000">
              <a:off x="409575" y="1838325"/>
              <a:ext cx="133350" cy="9525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858" name="Straight Connector 97"/>
            <p:cNvCxnSpPr>
              <a:cxnSpLocks noChangeShapeType="1"/>
            </p:cNvCxnSpPr>
            <p:nvPr/>
          </p:nvCxnSpPr>
          <p:spPr bwMode="auto">
            <a:xfrm rot="16200000" flipH="1">
              <a:off x="638175" y="1838324"/>
              <a:ext cx="161925" cy="10477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859" name="Straight Connector 98"/>
            <p:cNvCxnSpPr>
              <a:cxnSpLocks noChangeShapeType="1"/>
            </p:cNvCxnSpPr>
            <p:nvPr/>
          </p:nvCxnSpPr>
          <p:spPr bwMode="auto">
            <a:xfrm rot="16200000" flipH="1">
              <a:off x="900112" y="1481137"/>
              <a:ext cx="152400" cy="857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860" name="Straight Connector 99"/>
            <p:cNvCxnSpPr>
              <a:cxnSpLocks noChangeShapeType="1"/>
            </p:cNvCxnSpPr>
            <p:nvPr/>
          </p:nvCxnSpPr>
          <p:spPr bwMode="auto">
            <a:xfrm rot="16200000" flipH="1">
              <a:off x="1162050" y="1104900"/>
              <a:ext cx="133350" cy="11430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4861" name="TextBox 100"/>
            <p:cNvSpPr txBox="1">
              <a:spLocks noChangeArrowheads="1"/>
            </p:cNvSpPr>
            <p:nvPr/>
          </p:nvSpPr>
          <p:spPr bwMode="auto">
            <a:xfrm>
              <a:off x="193662" y="1881055"/>
              <a:ext cx="33080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  <p:sp>
          <p:nvSpPr>
            <p:cNvPr id="24862" name="TextBox 101"/>
            <p:cNvSpPr txBox="1">
              <a:spLocks noChangeArrowheads="1"/>
            </p:cNvSpPr>
            <p:nvPr/>
          </p:nvSpPr>
          <p:spPr bwMode="auto">
            <a:xfrm>
              <a:off x="698486" y="1881056"/>
              <a:ext cx="330810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</a:p>
          </p:txBody>
        </p:sp>
        <p:sp>
          <p:nvSpPr>
            <p:cNvPr id="24863" name="TextBox 102"/>
            <p:cNvSpPr txBox="1">
              <a:spLocks noChangeArrowheads="1"/>
            </p:cNvSpPr>
            <p:nvPr/>
          </p:nvSpPr>
          <p:spPr bwMode="auto">
            <a:xfrm>
              <a:off x="922051" y="1547681"/>
              <a:ext cx="32182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24864" name="TextBox 103"/>
            <p:cNvSpPr txBox="1">
              <a:spLocks noChangeArrowheads="1"/>
            </p:cNvSpPr>
            <p:nvPr/>
          </p:nvSpPr>
          <p:spPr bwMode="auto">
            <a:xfrm>
              <a:off x="1203311" y="1176206"/>
              <a:ext cx="33080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D</a:t>
              </a:r>
            </a:p>
          </p:txBody>
        </p:sp>
      </p:grpSp>
      <p:grpSp>
        <p:nvGrpSpPr>
          <p:cNvPr id="24585" name="Group 104"/>
          <p:cNvGrpSpPr>
            <a:grpSpLocks/>
          </p:cNvGrpSpPr>
          <p:nvPr/>
        </p:nvGrpSpPr>
        <p:grpSpPr bwMode="auto">
          <a:xfrm>
            <a:off x="2174875" y="3622675"/>
            <a:ext cx="1196975" cy="1152525"/>
            <a:chOff x="193662" y="898525"/>
            <a:chExt cx="1340458" cy="1293195"/>
          </a:xfrm>
        </p:grpSpPr>
        <p:sp>
          <p:nvSpPr>
            <p:cNvPr id="24839" name="AutoShape 4"/>
            <p:cNvSpPr>
              <a:spLocks noChangeArrowheads="1"/>
            </p:cNvSpPr>
            <p:nvPr/>
          </p:nvSpPr>
          <p:spPr bwMode="auto">
            <a:xfrm rot="-5400000">
              <a:off x="1038225" y="866775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24840" name="AutoShape 4"/>
            <p:cNvSpPr>
              <a:spLocks noChangeArrowheads="1"/>
            </p:cNvSpPr>
            <p:nvPr/>
          </p:nvSpPr>
          <p:spPr bwMode="auto">
            <a:xfrm rot="-5400000">
              <a:off x="774700" y="1238250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24841" name="AutoShape 4"/>
            <p:cNvSpPr>
              <a:spLocks noChangeArrowheads="1"/>
            </p:cNvSpPr>
            <p:nvPr/>
          </p:nvSpPr>
          <p:spPr bwMode="auto">
            <a:xfrm rot="-5400000">
              <a:off x="565150" y="1593850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cxnSp>
          <p:nvCxnSpPr>
            <p:cNvPr id="24842" name="Straight Connector 108"/>
            <p:cNvCxnSpPr>
              <a:cxnSpLocks noChangeShapeType="1"/>
            </p:cNvCxnSpPr>
            <p:nvPr/>
          </p:nvCxnSpPr>
          <p:spPr bwMode="auto">
            <a:xfrm rot="5400000">
              <a:off x="862013" y="1100138"/>
              <a:ext cx="152400" cy="1238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843" name="Straight Connector 109"/>
            <p:cNvCxnSpPr>
              <a:cxnSpLocks noChangeShapeType="1"/>
            </p:cNvCxnSpPr>
            <p:nvPr/>
          </p:nvCxnSpPr>
          <p:spPr bwMode="auto">
            <a:xfrm rot="5400000">
              <a:off x="600076" y="1485900"/>
              <a:ext cx="161925" cy="857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844" name="Straight Connector 110"/>
            <p:cNvCxnSpPr>
              <a:cxnSpLocks noChangeShapeType="1"/>
            </p:cNvCxnSpPr>
            <p:nvPr/>
          </p:nvCxnSpPr>
          <p:spPr bwMode="auto">
            <a:xfrm rot="5400000">
              <a:off x="409575" y="1838325"/>
              <a:ext cx="133350" cy="9525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845" name="Straight Connector 111"/>
            <p:cNvCxnSpPr>
              <a:cxnSpLocks noChangeShapeType="1"/>
            </p:cNvCxnSpPr>
            <p:nvPr/>
          </p:nvCxnSpPr>
          <p:spPr bwMode="auto">
            <a:xfrm rot="16200000" flipH="1">
              <a:off x="638175" y="1838324"/>
              <a:ext cx="161925" cy="10477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846" name="Straight Connector 112"/>
            <p:cNvCxnSpPr>
              <a:cxnSpLocks noChangeShapeType="1"/>
            </p:cNvCxnSpPr>
            <p:nvPr/>
          </p:nvCxnSpPr>
          <p:spPr bwMode="auto">
            <a:xfrm rot="16200000" flipH="1">
              <a:off x="900112" y="1481137"/>
              <a:ext cx="152400" cy="857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847" name="Straight Connector 113"/>
            <p:cNvCxnSpPr>
              <a:cxnSpLocks noChangeShapeType="1"/>
            </p:cNvCxnSpPr>
            <p:nvPr/>
          </p:nvCxnSpPr>
          <p:spPr bwMode="auto">
            <a:xfrm rot="16200000" flipH="1">
              <a:off x="1162050" y="1104900"/>
              <a:ext cx="133350" cy="11430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4848" name="TextBox 114"/>
            <p:cNvSpPr txBox="1">
              <a:spLocks noChangeArrowheads="1"/>
            </p:cNvSpPr>
            <p:nvPr/>
          </p:nvSpPr>
          <p:spPr bwMode="auto">
            <a:xfrm>
              <a:off x="193662" y="1881055"/>
              <a:ext cx="33080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  <p:sp>
          <p:nvSpPr>
            <p:cNvPr id="24849" name="TextBox 115"/>
            <p:cNvSpPr txBox="1">
              <a:spLocks noChangeArrowheads="1"/>
            </p:cNvSpPr>
            <p:nvPr/>
          </p:nvSpPr>
          <p:spPr bwMode="auto">
            <a:xfrm>
              <a:off x="698486" y="1881056"/>
              <a:ext cx="330810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</a:p>
          </p:txBody>
        </p:sp>
        <p:sp>
          <p:nvSpPr>
            <p:cNvPr id="24850" name="TextBox 116"/>
            <p:cNvSpPr txBox="1">
              <a:spLocks noChangeArrowheads="1"/>
            </p:cNvSpPr>
            <p:nvPr/>
          </p:nvSpPr>
          <p:spPr bwMode="auto">
            <a:xfrm>
              <a:off x="917561" y="1547681"/>
              <a:ext cx="330810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D</a:t>
              </a:r>
            </a:p>
          </p:txBody>
        </p:sp>
        <p:sp>
          <p:nvSpPr>
            <p:cNvPr id="24851" name="TextBox 117"/>
            <p:cNvSpPr txBox="1">
              <a:spLocks noChangeArrowheads="1"/>
            </p:cNvSpPr>
            <p:nvPr/>
          </p:nvSpPr>
          <p:spPr bwMode="auto">
            <a:xfrm>
              <a:off x="1203311" y="1176206"/>
              <a:ext cx="33080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</p:grpSp>
      <p:grpSp>
        <p:nvGrpSpPr>
          <p:cNvPr id="24586" name="Group 118"/>
          <p:cNvGrpSpPr>
            <a:grpSpLocks/>
          </p:cNvGrpSpPr>
          <p:nvPr/>
        </p:nvGrpSpPr>
        <p:grpSpPr bwMode="auto">
          <a:xfrm>
            <a:off x="3451225" y="2279650"/>
            <a:ext cx="1196975" cy="1152525"/>
            <a:chOff x="193662" y="898525"/>
            <a:chExt cx="1340458" cy="1293195"/>
          </a:xfrm>
        </p:grpSpPr>
        <p:sp>
          <p:nvSpPr>
            <p:cNvPr id="24826" name="AutoShape 4"/>
            <p:cNvSpPr>
              <a:spLocks noChangeArrowheads="1"/>
            </p:cNvSpPr>
            <p:nvPr/>
          </p:nvSpPr>
          <p:spPr bwMode="auto">
            <a:xfrm rot="-5400000">
              <a:off x="1038225" y="866775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24827" name="AutoShape 4"/>
            <p:cNvSpPr>
              <a:spLocks noChangeArrowheads="1"/>
            </p:cNvSpPr>
            <p:nvPr/>
          </p:nvSpPr>
          <p:spPr bwMode="auto">
            <a:xfrm rot="-5400000">
              <a:off x="774700" y="1238250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24828" name="AutoShape 4"/>
            <p:cNvSpPr>
              <a:spLocks noChangeArrowheads="1"/>
            </p:cNvSpPr>
            <p:nvPr/>
          </p:nvSpPr>
          <p:spPr bwMode="auto">
            <a:xfrm rot="-5400000">
              <a:off x="565150" y="1593850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cxnSp>
          <p:nvCxnSpPr>
            <p:cNvPr id="24829" name="Straight Connector 122"/>
            <p:cNvCxnSpPr>
              <a:cxnSpLocks noChangeShapeType="1"/>
            </p:cNvCxnSpPr>
            <p:nvPr/>
          </p:nvCxnSpPr>
          <p:spPr bwMode="auto">
            <a:xfrm rot="5400000">
              <a:off x="862013" y="1100138"/>
              <a:ext cx="152400" cy="1238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830" name="Straight Connector 123"/>
            <p:cNvCxnSpPr>
              <a:cxnSpLocks noChangeShapeType="1"/>
            </p:cNvCxnSpPr>
            <p:nvPr/>
          </p:nvCxnSpPr>
          <p:spPr bwMode="auto">
            <a:xfrm rot="5400000">
              <a:off x="600076" y="1485900"/>
              <a:ext cx="161925" cy="857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831" name="Straight Connector 124"/>
            <p:cNvCxnSpPr>
              <a:cxnSpLocks noChangeShapeType="1"/>
            </p:cNvCxnSpPr>
            <p:nvPr/>
          </p:nvCxnSpPr>
          <p:spPr bwMode="auto">
            <a:xfrm rot="5400000">
              <a:off x="409575" y="1838325"/>
              <a:ext cx="133350" cy="9525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832" name="Straight Connector 125"/>
            <p:cNvCxnSpPr>
              <a:cxnSpLocks noChangeShapeType="1"/>
            </p:cNvCxnSpPr>
            <p:nvPr/>
          </p:nvCxnSpPr>
          <p:spPr bwMode="auto">
            <a:xfrm rot="16200000" flipH="1">
              <a:off x="638175" y="1838324"/>
              <a:ext cx="161925" cy="10477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833" name="Straight Connector 126"/>
            <p:cNvCxnSpPr>
              <a:cxnSpLocks noChangeShapeType="1"/>
            </p:cNvCxnSpPr>
            <p:nvPr/>
          </p:nvCxnSpPr>
          <p:spPr bwMode="auto">
            <a:xfrm rot="16200000" flipH="1">
              <a:off x="900112" y="1481137"/>
              <a:ext cx="152400" cy="857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834" name="Straight Connector 127"/>
            <p:cNvCxnSpPr>
              <a:cxnSpLocks noChangeShapeType="1"/>
            </p:cNvCxnSpPr>
            <p:nvPr/>
          </p:nvCxnSpPr>
          <p:spPr bwMode="auto">
            <a:xfrm rot="16200000" flipH="1">
              <a:off x="1162050" y="1104900"/>
              <a:ext cx="133350" cy="11430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4835" name="TextBox 128"/>
            <p:cNvSpPr txBox="1">
              <a:spLocks noChangeArrowheads="1"/>
            </p:cNvSpPr>
            <p:nvPr/>
          </p:nvSpPr>
          <p:spPr bwMode="auto">
            <a:xfrm>
              <a:off x="193662" y="1881055"/>
              <a:ext cx="33080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24836" name="TextBox 129"/>
            <p:cNvSpPr txBox="1">
              <a:spLocks noChangeArrowheads="1"/>
            </p:cNvSpPr>
            <p:nvPr/>
          </p:nvSpPr>
          <p:spPr bwMode="auto">
            <a:xfrm>
              <a:off x="702976" y="1881056"/>
              <a:ext cx="32182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  <p:sp>
          <p:nvSpPr>
            <p:cNvPr id="24837" name="TextBox 130"/>
            <p:cNvSpPr txBox="1">
              <a:spLocks noChangeArrowheads="1"/>
            </p:cNvSpPr>
            <p:nvPr/>
          </p:nvSpPr>
          <p:spPr bwMode="auto">
            <a:xfrm>
              <a:off x="917561" y="1547681"/>
              <a:ext cx="330810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</a:p>
          </p:txBody>
        </p:sp>
        <p:sp>
          <p:nvSpPr>
            <p:cNvPr id="24838" name="TextBox 131"/>
            <p:cNvSpPr txBox="1">
              <a:spLocks noChangeArrowheads="1"/>
            </p:cNvSpPr>
            <p:nvPr/>
          </p:nvSpPr>
          <p:spPr bwMode="auto">
            <a:xfrm>
              <a:off x="1203311" y="1176206"/>
              <a:ext cx="33080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D</a:t>
              </a:r>
            </a:p>
          </p:txBody>
        </p:sp>
      </p:grpSp>
      <p:grpSp>
        <p:nvGrpSpPr>
          <p:cNvPr id="24587" name="Group 132"/>
          <p:cNvGrpSpPr>
            <a:grpSpLocks/>
          </p:cNvGrpSpPr>
          <p:nvPr/>
        </p:nvGrpSpPr>
        <p:grpSpPr bwMode="auto">
          <a:xfrm>
            <a:off x="3536950" y="3660775"/>
            <a:ext cx="1196975" cy="1152525"/>
            <a:chOff x="193662" y="898525"/>
            <a:chExt cx="1340458" cy="1293195"/>
          </a:xfrm>
        </p:grpSpPr>
        <p:sp>
          <p:nvSpPr>
            <p:cNvPr id="24813" name="AutoShape 4"/>
            <p:cNvSpPr>
              <a:spLocks noChangeArrowheads="1"/>
            </p:cNvSpPr>
            <p:nvPr/>
          </p:nvSpPr>
          <p:spPr bwMode="auto">
            <a:xfrm rot="-5400000">
              <a:off x="1038225" y="866775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24814" name="AutoShape 4"/>
            <p:cNvSpPr>
              <a:spLocks noChangeArrowheads="1"/>
            </p:cNvSpPr>
            <p:nvPr/>
          </p:nvSpPr>
          <p:spPr bwMode="auto">
            <a:xfrm rot="-5400000">
              <a:off x="774700" y="1238250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24815" name="AutoShape 4"/>
            <p:cNvSpPr>
              <a:spLocks noChangeArrowheads="1"/>
            </p:cNvSpPr>
            <p:nvPr/>
          </p:nvSpPr>
          <p:spPr bwMode="auto">
            <a:xfrm rot="-5400000">
              <a:off x="565150" y="1593850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cxnSp>
          <p:nvCxnSpPr>
            <p:cNvPr id="24816" name="Straight Connector 136"/>
            <p:cNvCxnSpPr>
              <a:cxnSpLocks noChangeShapeType="1"/>
            </p:cNvCxnSpPr>
            <p:nvPr/>
          </p:nvCxnSpPr>
          <p:spPr bwMode="auto">
            <a:xfrm rot="5400000">
              <a:off x="862013" y="1100138"/>
              <a:ext cx="152400" cy="1238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817" name="Straight Connector 137"/>
            <p:cNvCxnSpPr>
              <a:cxnSpLocks noChangeShapeType="1"/>
            </p:cNvCxnSpPr>
            <p:nvPr/>
          </p:nvCxnSpPr>
          <p:spPr bwMode="auto">
            <a:xfrm rot="5400000">
              <a:off x="600076" y="1485900"/>
              <a:ext cx="161925" cy="857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818" name="Straight Connector 138"/>
            <p:cNvCxnSpPr>
              <a:cxnSpLocks noChangeShapeType="1"/>
            </p:cNvCxnSpPr>
            <p:nvPr/>
          </p:nvCxnSpPr>
          <p:spPr bwMode="auto">
            <a:xfrm rot="5400000">
              <a:off x="409575" y="1838325"/>
              <a:ext cx="133350" cy="9525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819" name="Straight Connector 139"/>
            <p:cNvCxnSpPr>
              <a:cxnSpLocks noChangeShapeType="1"/>
            </p:cNvCxnSpPr>
            <p:nvPr/>
          </p:nvCxnSpPr>
          <p:spPr bwMode="auto">
            <a:xfrm rot="16200000" flipH="1">
              <a:off x="638175" y="1838324"/>
              <a:ext cx="161925" cy="10477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820" name="Straight Connector 140"/>
            <p:cNvCxnSpPr>
              <a:cxnSpLocks noChangeShapeType="1"/>
            </p:cNvCxnSpPr>
            <p:nvPr/>
          </p:nvCxnSpPr>
          <p:spPr bwMode="auto">
            <a:xfrm rot="16200000" flipH="1">
              <a:off x="900112" y="1481137"/>
              <a:ext cx="152400" cy="857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821" name="Straight Connector 141"/>
            <p:cNvCxnSpPr>
              <a:cxnSpLocks noChangeShapeType="1"/>
            </p:cNvCxnSpPr>
            <p:nvPr/>
          </p:nvCxnSpPr>
          <p:spPr bwMode="auto">
            <a:xfrm rot="16200000" flipH="1">
              <a:off x="1162050" y="1104900"/>
              <a:ext cx="133350" cy="11430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4822" name="TextBox 142"/>
            <p:cNvSpPr txBox="1">
              <a:spLocks noChangeArrowheads="1"/>
            </p:cNvSpPr>
            <p:nvPr/>
          </p:nvSpPr>
          <p:spPr bwMode="auto">
            <a:xfrm>
              <a:off x="193662" y="1881055"/>
              <a:ext cx="33080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  <p:sp>
          <p:nvSpPr>
            <p:cNvPr id="24823" name="TextBox 143"/>
            <p:cNvSpPr txBox="1">
              <a:spLocks noChangeArrowheads="1"/>
            </p:cNvSpPr>
            <p:nvPr/>
          </p:nvSpPr>
          <p:spPr bwMode="auto">
            <a:xfrm>
              <a:off x="702976" y="1881056"/>
              <a:ext cx="32182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24824" name="TextBox 144"/>
            <p:cNvSpPr txBox="1">
              <a:spLocks noChangeArrowheads="1"/>
            </p:cNvSpPr>
            <p:nvPr/>
          </p:nvSpPr>
          <p:spPr bwMode="auto">
            <a:xfrm>
              <a:off x="917561" y="1547681"/>
              <a:ext cx="330810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</a:p>
          </p:txBody>
        </p:sp>
        <p:sp>
          <p:nvSpPr>
            <p:cNvPr id="24825" name="TextBox 145"/>
            <p:cNvSpPr txBox="1">
              <a:spLocks noChangeArrowheads="1"/>
            </p:cNvSpPr>
            <p:nvPr/>
          </p:nvSpPr>
          <p:spPr bwMode="auto">
            <a:xfrm>
              <a:off x="1203311" y="1176206"/>
              <a:ext cx="33080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D</a:t>
              </a:r>
            </a:p>
          </p:txBody>
        </p:sp>
      </p:grpSp>
      <p:grpSp>
        <p:nvGrpSpPr>
          <p:cNvPr id="24588" name="Group 146"/>
          <p:cNvGrpSpPr>
            <a:grpSpLocks/>
          </p:cNvGrpSpPr>
          <p:nvPr/>
        </p:nvGrpSpPr>
        <p:grpSpPr bwMode="auto">
          <a:xfrm>
            <a:off x="669925" y="4908550"/>
            <a:ext cx="1196975" cy="1152525"/>
            <a:chOff x="193662" y="898525"/>
            <a:chExt cx="1340458" cy="1293195"/>
          </a:xfrm>
        </p:grpSpPr>
        <p:sp>
          <p:nvSpPr>
            <p:cNvPr id="24800" name="AutoShape 4"/>
            <p:cNvSpPr>
              <a:spLocks noChangeArrowheads="1"/>
            </p:cNvSpPr>
            <p:nvPr/>
          </p:nvSpPr>
          <p:spPr bwMode="auto">
            <a:xfrm rot="-5400000">
              <a:off x="1038225" y="866775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24801" name="AutoShape 4"/>
            <p:cNvSpPr>
              <a:spLocks noChangeArrowheads="1"/>
            </p:cNvSpPr>
            <p:nvPr/>
          </p:nvSpPr>
          <p:spPr bwMode="auto">
            <a:xfrm rot="-5400000">
              <a:off x="774700" y="1238250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24802" name="AutoShape 4"/>
            <p:cNvSpPr>
              <a:spLocks noChangeArrowheads="1"/>
            </p:cNvSpPr>
            <p:nvPr/>
          </p:nvSpPr>
          <p:spPr bwMode="auto">
            <a:xfrm rot="-5400000">
              <a:off x="565150" y="1593850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cxnSp>
          <p:nvCxnSpPr>
            <p:cNvPr id="24803" name="Straight Connector 150"/>
            <p:cNvCxnSpPr>
              <a:cxnSpLocks noChangeShapeType="1"/>
            </p:cNvCxnSpPr>
            <p:nvPr/>
          </p:nvCxnSpPr>
          <p:spPr bwMode="auto">
            <a:xfrm rot="5400000">
              <a:off x="862013" y="1100138"/>
              <a:ext cx="152400" cy="1238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804" name="Straight Connector 151"/>
            <p:cNvCxnSpPr>
              <a:cxnSpLocks noChangeShapeType="1"/>
            </p:cNvCxnSpPr>
            <p:nvPr/>
          </p:nvCxnSpPr>
          <p:spPr bwMode="auto">
            <a:xfrm rot="5400000">
              <a:off x="600076" y="1485900"/>
              <a:ext cx="161925" cy="857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805" name="Straight Connector 152"/>
            <p:cNvCxnSpPr>
              <a:cxnSpLocks noChangeShapeType="1"/>
            </p:cNvCxnSpPr>
            <p:nvPr/>
          </p:nvCxnSpPr>
          <p:spPr bwMode="auto">
            <a:xfrm rot="5400000">
              <a:off x="409575" y="1838325"/>
              <a:ext cx="133350" cy="9525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806" name="Straight Connector 153"/>
            <p:cNvCxnSpPr>
              <a:cxnSpLocks noChangeShapeType="1"/>
            </p:cNvCxnSpPr>
            <p:nvPr/>
          </p:nvCxnSpPr>
          <p:spPr bwMode="auto">
            <a:xfrm rot="16200000" flipH="1">
              <a:off x="638175" y="1838324"/>
              <a:ext cx="161925" cy="10477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807" name="Straight Connector 154"/>
            <p:cNvCxnSpPr>
              <a:cxnSpLocks noChangeShapeType="1"/>
            </p:cNvCxnSpPr>
            <p:nvPr/>
          </p:nvCxnSpPr>
          <p:spPr bwMode="auto">
            <a:xfrm rot="16200000" flipH="1">
              <a:off x="900112" y="1481137"/>
              <a:ext cx="152400" cy="857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808" name="Straight Connector 155"/>
            <p:cNvCxnSpPr>
              <a:cxnSpLocks noChangeShapeType="1"/>
            </p:cNvCxnSpPr>
            <p:nvPr/>
          </p:nvCxnSpPr>
          <p:spPr bwMode="auto">
            <a:xfrm rot="16200000" flipH="1">
              <a:off x="1162050" y="1104900"/>
              <a:ext cx="133350" cy="11430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4809" name="TextBox 156"/>
            <p:cNvSpPr txBox="1">
              <a:spLocks noChangeArrowheads="1"/>
            </p:cNvSpPr>
            <p:nvPr/>
          </p:nvSpPr>
          <p:spPr bwMode="auto">
            <a:xfrm>
              <a:off x="193662" y="1881055"/>
              <a:ext cx="33080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D</a:t>
              </a:r>
            </a:p>
          </p:txBody>
        </p:sp>
        <p:sp>
          <p:nvSpPr>
            <p:cNvPr id="24810" name="TextBox 157"/>
            <p:cNvSpPr txBox="1">
              <a:spLocks noChangeArrowheads="1"/>
            </p:cNvSpPr>
            <p:nvPr/>
          </p:nvSpPr>
          <p:spPr bwMode="auto">
            <a:xfrm>
              <a:off x="698486" y="1881056"/>
              <a:ext cx="330810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</a:p>
          </p:txBody>
        </p:sp>
        <p:sp>
          <p:nvSpPr>
            <p:cNvPr id="24811" name="TextBox 158"/>
            <p:cNvSpPr txBox="1">
              <a:spLocks noChangeArrowheads="1"/>
            </p:cNvSpPr>
            <p:nvPr/>
          </p:nvSpPr>
          <p:spPr bwMode="auto">
            <a:xfrm>
              <a:off x="922051" y="1547681"/>
              <a:ext cx="32182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24812" name="TextBox 159"/>
            <p:cNvSpPr txBox="1">
              <a:spLocks noChangeArrowheads="1"/>
            </p:cNvSpPr>
            <p:nvPr/>
          </p:nvSpPr>
          <p:spPr bwMode="auto">
            <a:xfrm>
              <a:off x="1203311" y="1176206"/>
              <a:ext cx="33080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</p:grpSp>
      <p:grpSp>
        <p:nvGrpSpPr>
          <p:cNvPr id="24589" name="Group 160"/>
          <p:cNvGrpSpPr>
            <a:grpSpLocks/>
          </p:cNvGrpSpPr>
          <p:nvPr/>
        </p:nvGrpSpPr>
        <p:grpSpPr bwMode="auto">
          <a:xfrm>
            <a:off x="2174875" y="4946650"/>
            <a:ext cx="1196975" cy="1152525"/>
            <a:chOff x="193662" y="898525"/>
            <a:chExt cx="1340458" cy="1293195"/>
          </a:xfrm>
        </p:grpSpPr>
        <p:sp>
          <p:nvSpPr>
            <p:cNvPr id="24787" name="AutoShape 4"/>
            <p:cNvSpPr>
              <a:spLocks noChangeArrowheads="1"/>
            </p:cNvSpPr>
            <p:nvPr/>
          </p:nvSpPr>
          <p:spPr bwMode="auto">
            <a:xfrm rot="-5400000">
              <a:off x="1038225" y="866775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24788" name="AutoShape 4"/>
            <p:cNvSpPr>
              <a:spLocks noChangeArrowheads="1"/>
            </p:cNvSpPr>
            <p:nvPr/>
          </p:nvSpPr>
          <p:spPr bwMode="auto">
            <a:xfrm rot="-5400000">
              <a:off x="774700" y="1238250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24789" name="AutoShape 4"/>
            <p:cNvSpPr>
              <a:spLocks noChangeArrowheads="1"/>
            </p:cNvSpPr>
            <p:nvPr/>
          </p:nvSpPr>
          <p:spPr bwMode="auto">
            <a:xfrm rot="-5400000">
              <a:off x="565150" y="1593850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cxnSp>
          <p:nvCxnSpPr>
            <p:cNvPr id="24790" name="Straight Connector 164"/>
            <p:cNvCxnSpPr>
              <a:cxnSpLocks noChangeShapeType="1"/>
            </p:cNvCxnSpPr>
            <p:nvPr/>
          </p:nvCxnSpPr>
          <p:spPr bwMode="auto">
            <a:xfrm rot="5400000">
              <a:off x="862013" y="1100138"/>
              <a:ext cx="152400" cy="1238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791" name="Straight Connector 165"/>
            <p:cNvCxnSpPr>
              <a:cxnSpLocks noChangeShapeType="1"/>
            </p:cNvCxnSpPr>
            <p:nvPr/>
          </p:nvCxnSpPr>
          <p:spPr bwMode="auto">
            <a:xfrm rot="5400000">
              <a:off x="600076" y="1485900"/>
              <a:ext cx="161925" cy="857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792" name="Straight Connector 166"/>
            <p:cNvCxnSpPr>
              <a:cxnSpLocks noChangeShapeType="1"/>
            </p:cNvCxnSpPr>
            <p:nvPr/>
          </p:nvCxnSpPr>
          <p:spPr bwMode="auto">
            <a:xfrm rot="5400000">
              <a:off x="409575" y="1838325"/>
              <a:ext cx="133350" cy="9525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793" name="Straight Connector 167"/>
            <p:cNvCxnSpPr>
              <a:cxnSpLocks noChangeShapeType="1"/>
            </p:cNvCxnSpPr>
            <p:nvPr/>
          </p:nvCxnSpPr>
          <p:spPr bwMode="auto">
            <a:xfrm rot="16200000" flipH="1">
              <a:off x="638175" y="1838324"/>
              <a:ext cx="161925" cy="10477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794" name="Straight Connector 168"/>
            <p:cNvCxnSpPr>
              <a:cxnSpLocks noChangeShapeType="1"/>
            </p:cNvCxnSpPr>
            <p:nvPr/>
          </p:nvCxnSpPr>
          <p:spPr bwMode="auto">
            <a:xfrm rot="16200000" flipH="1">
              <a:off x="900112" y="1481137"/>
              <a:ext cx="152400" cy="857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795" name="Straight Connector 169"/>
            <p:cNvCxnSpPr>
              <a:cxnSpLocks noChangeShapeType="1"/>
            </p:cNvCxnSpPr>
            <p:nvPr/>
          </p:nvCxnSpPr>
          <p:spPr bwMode="auto">
            <a:xfrm rot="16200000" flipH="1">
              <a:off x="1162050" y="1104900"/>
              <a:ext cx="133350" cy="11430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4796" name="TextBox 170"/>
            <p:cNvSpPr txBox="1">
              <a:spLocks noChangeArrowheads="1"/>
            </p:cNvSpPr>
            <p:nvPr/>
          </p:nvSpPr>
          <p:spPr bwMode="auto">
            <a:xfrm>
              <a:off x="193662" y="1881055"/>
              <a:ext cx="33080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D</a:t>
              </a:r>
            </a:p>
          </p:txBody>
        </p:sp>
        <p:sp>
          <p:nvSpPr>
            <p:cNvPr id="24797" name="TextBox 171"/>
            <p:cNvSpPr txBox="1">
              <a:spLocks noChangeArrowheads="1"/>
            </p:cNvSpPr>
            <p:nvPr/>
          </p:nvSpPr>
          <p:spPr bwMode="auto">
            <a:xfrm>
              <a:off x="698486" y="1881056"/>
              <a:ext cx="330810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</a:p>
          </p:txBody>
        </p:sp>
        <p:sp>
          <p:nvSpPr>
            <p:cNvPr id="24798" name="TextBox 172"/>
            <p:cNvSpPr txBox="1">
              <a:spLocks noChangeArrowheads="1"/>
            </p:cNvSpPr>
            <p:nvPr/>
          </p:nvSpPr>
          <p:spPr bwMode="auto">
            <a:xfrm>
              <a:off x="922051" y="1547681"/>
              <a:ext cx="32182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  <p:sp>
          <p:nvSpPr>
            <p:cNvPr id="24799" name="TextBox 173"/>
            <p:cNvSpPr txBox="1">
              <a:spLocks noChangeArrowheads="1"/>
            </p:cNvSpPr>
            <p:nvPr/>
          </p:nvSpPr>
          <p:spPr bwMode="auto">
            <a:xfrm>
              <a:off x="1203311" y="1176206"/>
              <a:ext cx="33080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</p:grpSp>
      <p:grpSp>
        <p:nvGrpSpPr>
          <p:cNvPr id="24590" name="Group 174"/>
          <p:cNvGrpSpPr>
            <a:grpSpLocks/>
          </p:cNvGrpSpPr>
          <p:nvPr/>
        </p:nvGrpSpPr>
        <p:grpSpPr bwMode="auto">
          <a:xfrm>
            <a:off x="3556000" y="4975225"/>
            <a:ext cx="1196975" cy="1152525"/>
            <a:chOff x="193662" y="898525"/>
            <a:chExt cx="1340458" cy="1293195"/>
          </a:xfrm>
        </p:grpSpPr>
        <p:sp>
          <p:nvSpPr>
            <p:cNvPr id="24774" name="AutoShape 4"/>
            <p:cNvSpPr>
              <a:spLocks noChangeArrowheads="1"/>
            </p:cNvSpPr>
            <p:nvPr/>
          </p:nvSpPr>
          <p:spPr bwMode="auto">
            <a:xfrm rot="-5400000">
              <a:off x="1038225" y="866775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24775" name="AutoShape 4"/>
            <p:cNvSpPr>
              <a:spLocks noChangeArrowheads="1"/>
            </p:cNvSpPr>
            <p:nvPr/>
          </p:nvSpPr>
          <p:spPr bwMode="auto">
            <a:xfrm rot="-5400000">
              <a:off x="774700" y="1238250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24776" name="AutoShape 4"/>
            <p:cNvSpPr>
              <a:spLocks noChangeArrowheads="1"/>
            </p:cNvSpPr>
            <p:nvPr/>
          </p:nvSpPr>
          <p:spPr bwMode="auto">
            <a:xfrm rot="-5400000">
              <a:off x="565150" y="1593850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cxnSp>
          <p:nvCxnSpPr>
            <p:cNvPr id="24777" name="Straight Connector 178"/>
            <p:cNvCxnSpPr>
              <a:cxnSpLocks noChangeShapeType="1"/>
            </p:cNvCxnSpPr>
            <p:nvPr/>
          </p:nvCxnSpPr>
          <p:spPr bwMode="auto">
            <a:xfrm rot="5400000">
              <a:off x="862013" y="1100138"/>
              <a:ext cx="152400" cy="1238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778" name="Straight Connector 179"/>
            <p:cNvCxnSpPr>
              <a:cxnSpLocks noChangeShapeType="1"/>
            </p:cNvCxnSpPr>
            <p:nvPr/>
          </p:nvCxnSpPr>
          <p:spPr bwMode="auto">
            <a:xfrm rot="5400000">
              <a:off x="600076" y="1485900"/>
              <a:ext cx="161925" cy="857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779" name="Straight Connector 180"/>
            <p:cNvCxnSpPr>
              <a:cxnSpLocks noChangeShapeType="1"/>
            </p:cNvCxnSpPr>
            <p:nvPr/>
          </p:nvCxnSpPr>
          <p:spPr bwMode="auto">
            <a:xfrm rot="5400000">
              <a:off x="409575" y="1838325"/>
              <a:ext cx="133350" cy="9525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780" name="Straight Connector 181"/>
            <p:cNvCxnSpPr>
              <a:cxnSpLocks noChangeShapeType="1"/>
            </p:cNvCxnSpPr>
            <p:nvPr/>
          </p:nvCxnSpPr>
          <p:spPr bwMode="auto">
            <a:xfrm rot="16200000" flipH="1">
              <a:off x="638175" y="1838324"/>
              <a:ext cx="161925" cy="10477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781" name="Straight Connector 182"/>
            <p:cNvCxnSpPr>
              <a:cxnSpLocks noChangeShapeType="1"/>
            </p:cNvCxnSpPr>
            <p:nvPr/>
          </p:nvCxnSpPr>
          <p:spPr bwMode="auto">
            <a:xfrm rot="16200000" flipH="1">
              <a:off x="900112" y="1481137"/>
              <a:ext cx="152400" cy="857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782" name="Straight Connector 183"/>
            <p:cNvCxnSpPr>
              <a:cxnSpLocks noChangeShapeType="1"/>
            </p:cNvCxnSpPr>
            <p:nvPr/>
          </p:nvCxnSpPr>
          <p:spPr bwMode="auto">
            <a:xfrm rot="16200000" flipH="1">
              <a:off x="1162050" y="1104900"/>
              <a:ext cx="133350" cy="11430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4783" name="TextBox 184"/>
            <p:cNvSpPr txBox="1">
              <a:spLocks noChangeArrowheads="1"/>
            </p:cNvSpPr>
            <p:nvPr/>
          </p:nvSpPr>
          <p:spPr bwMode="auto">
            <a:xfrm>
              <a:off x="193662" y="1881055"/>
              <a:ext cx="33080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D</a:t>
              </a:r>
            </a:p>
          </p:txBody>
        </p:sp>
        <p:sp>
          <p:nvSpPr>
            <p:cNvPr id="24784" name="TextBox 185"/>
            <p:cNvSpPr txBox="1">
              <a:spLocks noChangeArrowheads="1"/>
            </p:cNvSpPr>
            <p:nvPr/>
          </p:nvSpPr>
          <p:spPr bwMode="auto">
            <a:xfrm>
              <a:off x="702976" y="1881056"/>
              <a:ext cx="32182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24785" name="TextBox 186"/>
            <p:cNvSpPr txBox="1">
              <a:spLocks noChangeArrowheads="1"/>
            </p:cNvSpPr>
            <p:nvPr/>
          </p:nvSpPr>
          <p:spPr bwMode="auto">
            <a:xfrm>
              <a:off x="917561" y="1547681"/>
              <a:ext cx="330810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</a:p>
          </p:txBody>
        </p:sp>
        <p:sp>
          <p:nvSpPr>
            <p:cNvPr id="24786" name="TextBox 187"/>
            <p:cNvSpPr txBox="1">
              <a:spLocks noChangeArrowheads="1"/>
            </p:cNvSpPr>
            <p:nvPr/>
          </p:nvSpPr>
          <p:spPr bwMode="auto">
            <a:xfrm>
              <a:off x="1203311" y="1176206"/>
              <a:ext cx="33080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</p:grpSp>
      <p:grpSp>
        <p:nvGrpSpPr>
          <p:cNvPr id="24591" name="Group 188"/>
          <p:cNvGrpSpPr>
            <a:grpSpLocks/>
          </p:cNvGrpSpPr>
          <p:nvPr/>
        </p:nvGrpSpPr>
        <p:grpSpPr bwMode="auto">
          <a:xfrm>
            <a:off x="4984750" y="5022850"/>
            <a:ext cx="1196975" cy="1152525"/>
            <a:chOff x="193662" y="898525"/>
            <a:chExt cx="1340458" cy="1293195"/>
          </a:xfrm>
        </p:grpSpPr>
        <p:sp>
          <p:nvSpPr>
            <p:cNvPr id="24761" name="AutoShape 4"/>
            <p:cNvSpPr>
              <a:spLocks noChangeArrowheads="1"/>
            </p:cNvSpPr>
            <p:nvPr/>
          </p:nvSpPr>
          <p:spPr bwMode="auto">
            <a:xfrm rot="-5400000">
              <a:off x="1038225" y="866775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24762" name="AutoShape 4"/>
            <p:cNvSpPr>
              <a:spLocks noChangeArrowheads="1"/>
            </p:cNvSpPr>
            <p:nvPr/>
          </p:nvSpPr>
          <p:spPr bwMode="auto">
            <a:xfrm rot="-5400000">
              <a:off x="774700" y="1238250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24763" name="AutoShape 4"/>
            <p:cNvSpPr>
              <a:spLocks noChangeArrowheads="1"/>
            </p:cNvSpPr>
            <p:nvPr/>
          </p:nvSpPr>
          <p:spPr bwMode="auto">
            <a:xfrm rot="-5400000">
              <a:off x="565150" y="1593850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cxnSp>
          <p:nvCxnSpPr>
            <p:cNvPr id="24764" name="Straight Connector 192"/>
            <p:cNvCxnSpPr>
              <a:cxnSpLocks noChangeShapeType="1"/>
            </p:cNvCxnSpPr>
            <p:nvPr/>
          </p:nvCxnSpPr>
          <p:spPr bwMode="auto">
            <a:xfrm rot="5400000">
              <a:off x="862013" y="1100138"/>
              <a:ext cx="152400" cy="1238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765" name="Straight Connector 193"/>
            <p:cNvCxnSpPr>
              <a:cxnSpLocks noChangeShapeType="1"/>
            </p:cNvCxnSpPr>
            <p:nvPr/>
          </p:nvCxnSpPr>
          <p:spPr bwMode="auto">
            <a:xfrm rot="5400000">
              <a:off x="600076" y="1485900"/>
              <a:ext cx="161925" cy="857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766" name="Straight Connector 194"/>
            <p:cNvCxnSpPr>
              <a:cxnSpLocks noChangeShapeType="1"/>
            </p:cNvCxnSpPr>
            <p:nvPr/>
          </p:nvCxnSpPr>
          <p:spPr bwMode="auto">
            <a:xfrm rot="5400000">
              <a:off x="409575" y="1838325"/>
              <a:ext cx="133350" cy="9525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767" name="Straight Connector 195"/>
            <p:cNvCxnSpPr>
              <a:cxnSpLocks noChangeShapeType="1"/>
            </p:cNvCxnSpPr>
            <p:nvPr/>
          </p:nvCxnSpPr>
          <p:spPr bwMode="auto">
            <a:xfrm rot="16200000" flipH="1">
              <a:off x="638175" y="1838324"/>
              <a:ext cx="161925" cy="10477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768" name="Straight Connector 196"/>
            <p:cNvCxnSpPr>
              <a:cxnSpLocks noChangeShapeType="1"/>
            </p:cNvCxnSpPr>
            <p:nvPr/>
          </p:nvCxnSpPr>
          <p:spPr bwMode="auto">
            <a:xfrm rot="16200000" flipH="1">
              <a:off x="900112" y="1481137"/>
              <a:ext cx="152400" cy="857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769" name="Straight Connector 197"/>
            <p:cNvCxnSpPr>
              <a:cxnSpLocks noChangeShapeType="1"/>
            </p:cNvCxnSpPr>
            <p:nvPr/>
          </p:nvCxnSpPr>
          <p:spPr bwMode="auto">
            <a:xfrm rot="16200000" flipH="1">
              <a:off x="1162050" y="1104900"/>
              <a:ext cx="133350" cy="11430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4770" name="TextBox 198"/>
            <p:cNvSpPr txBox="1">
              <a:spLocks noChangeArrowheads="1"/>
            </p:cNvSpPr>
            <p:nvPr/>
          </p:nvSpPr>
          <p:spPr bwMode="auto">
            <a:xfrm>
              <a:off x="193662" y="1881055"/>
              <a:ext cx="33080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D</a:t>
              </a:r>
            </a:p>
          </p:txBody>
        </p:sp>
        <p:sp>
          <p:nvSpPr>
            <p:cNvPr id="24771" name="TextBox 199"/>
            <p:cNvSpPr txBox="1">
              <a:spLocks noChangeArrowheads="1"/>
            </p:cNvSpPr>
            <p:nvPr/>
          </p:nvSpPr>
          <p:spPr bwMode="auto">
            <a:xfrm>
              <a:off x="702976" y="1881056"/>
              <a:ext cx="32182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24772" name="TextBox 200"/>
            <p:cNvSpPr txBox="1">
              <a:spLocks noChangeArrowheads="1"/>
            </p:cNvSpPr>
            <p:nvPr/>
          </p:nvSpPr>
          <p:spPr bwMode="auto">
            <a:xfrm>
              <a:off x="922051" y="1547681"/>
              <a:ext cx="32182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  <p:sp>
          <p:nvSpPr>
            <p:cNvPr id="24773" name="TextBox 201"/>
            <p:cNvSpPr txBox="1">
              <a:spLocks noChangeArrowheads="1"/>
            </p:cNvSpPr>
            <p:nvPr/>
          </p:nvSpPr>
          <p:spPr bwMode="auto">
            <a:xfrm>
              <a:off x="1203311" y="1176206"/>
              <a:ext cx="33080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</a:p>
          </p:txBody>
        </p:sp>
      </p:grpSp>
      <p:grpSp>
        <p:nvGrpSpPr>
          <p:cNvPr id="24592" name="Group 202"/>
          <p:cNvGrpSpPr>
            <a:grpSpLocks/>
          </p:cNvGrpSpPr>
          <p:nvPr/>
        </p:nvGrpSpPr>
        <p:grpSpPr bwMode="auto">
          <a:xfrm>
            <a:off x="6299200" y="5041900"/>
            <a:ext cx="1196975" cy="1152525"/>
            <a:chOff x="193662" y="898525"/>
            <a:chExt cx="1340458" cy="1293195"/>
          </a:xfrm>
        </p:grpSpPr>
        <p:sp>
          <p:nvSpPr>
            <p:cNvPr id="24748" name="AutoShape 4"/>
            <p:cNvSpPr>
              <a:spLocks noChangeArrowheads="1"/>
            </p:cNvSpPr>
            <p:nvPr/>
          </p:nvSpPr>
          <p:spPr bwMode="auto">
            <a:xfrm rot="-5400000">
              <a:off x="1038225" y="866775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24749" name="AutoShape 4"/>
            <p:cNvSpPr>
              <a:spLocks noChangeArrowheads="1"/>
            </p:cNvSpPr>
            <p:nvPr/>
          </p:nvSpPr>
          <p:spPr bwMode="auto">
            <a:xfrm rot="-5400000">
              <a:off x="774700" y="1238250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24750" name="AutoShape 4"/>
            <p:cNvSpPr>
              <a:spLocks noChangeArrowheads="1"/>
            </p:cNvSpPr>
            <p:nvPr/>
          </p:nvSpPr>
          <p:spPr bwMode="auto">
            <a:xfrm rot="-5400000">
              <a:off x="565150" y="1593850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cxnSp>
          <p:nvCxnSpPr>
            <p:cNvPr id="24751" name="Straight Connector 206"/>
            <p:cNvCxnSpPr>
              <a:cxnSpLocks noChangeShapeType="1"/>
            </p:cNvCxnSpPr>
            <p:nvPr/>
          </p:nvCxnSpPr>
          <p:spPr bwMode="auto">
            <a:xfrm rot="5400000">
              <a:off x="862013" y="1100138"/>
              <a:ext cx="152400" cy="1238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752" name="Straight Connector 207"/>
            <p:cNvCxnSpPr>
              <a:cxnSpLocks noChangeShapeType="1"/>
            </p:cNvCxnSpPr>
            <p:nvPr/>
          </p:nvCxnSpPr>
          <p:spPr bwMode="auto">
            <a:xfrm rot="5400000">
              <a:off x="600076" y="1485900"/>
              <a:ext cx="161925" cy="857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753" name="Straight Connector 208"/>
            <p:cNvCxnSpPr>
              <a:cxnSpLocks noChangeShapeType="1"/>
            </p:cNvCxnSpPr>
            <p:nvPr/>
          </p:nvCxnSpPr>
          <p:spPr bwMode="auto">
            <a:xfrm rot="5400000">
              <a:off x="409575" y="1838325"/>
              <a:ext cx="133350" cy="9525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754" name="Straight Connector 209"/>
            <p:cNvCxnSpPr>
              <a:cxnSpLocks noChangeShapeType="1"/>
            </p:cNvCxnSpPr>
            <p:nvPr/>
          </p:nvCxnSpPr>
          <p:spPr bwMode="auto">
            <a:xfrm rot="16200000" flipH="1">
              <a:off x="638175" y="1838324"/>
              <a:ext cx="161925" cy="10477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755" name="Straight Connector 210"/>
            <p:cNvCxnSpPr>
              <a:cxnSpLocks noChangeShapeType="1"/>
            </p:cNvCxnSpPr>
            <p:nvPr/>
          </p:nvCxnSpPr>
          <p:spPr bwMode="auto">
            <a:xfrm rot="16200000" flipH="1">
              <a:off x="900112" y="1481137"/>
              <a:ext cx="152400" cy="857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756" name="Straight Connector 211"/>
            <p:cNvCxnSpPr>
              <a:cxnSpLocks noChangeShapeType="1"/>
            </p:cNvCxnSpPr>
            <p:nvPr/>
          </p:nvCxnSpPr>
          <p:spPr bwMode="auto">
            <a:xfrm rot="16200000" flipH="1">
              <a:off x="1162050" y="1104900"/>
              <a:ext cx="133350" cy="11430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4757" name="TextBox 212"/>
            <p:cNvSpPr txBox="1">
              <a:spLocks noChangeArrowheads="1"/>
            </p:cNvSpPr>
            <p:nvPr/>
          </p:nvSpPr>
          <p:spPr bwMode="auto">
            <a:xfrm>
              <a:off x="193662" y="1881055"/>
              <a:ext cx="33080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D</a:t>
              </a:r>
            </a:p>
          </p:txBody>
        </p:sp>
        <p:sp>
          <p:nvSpPr>
            <p:cNvPr id="24758" name="TextBox 213"/>
            <p:cNvSpPr txBox="1">
              <a:spLocks noChangeArrowheads="1"/>
            </p:cNvSpPr>
            <p:nvPr/>
          </p:nvSpPr>
          <p:spPr bwMode="auto">
            <a:xfrm>
              <a:off x="702976" y="1881056"/>
              <a:ext cx="32182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  <p:sp>
          <p:nvSpPr>
            <p:cNvPr id="24759" name="TextBox 214"/>
            <p:cNvSpPr txBox="1">
              <a:spLocks noChangeArrowheads="1"/>
            </p:cNvSpPr>
            <p:nvPr/>
          </p:nvSpPr>
          <p:spPr bwMode="auto">
            <a:xfrm>
              <a:off x="917561" y="1547681"/>
              <a:ext cx="330810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</a:p>
          </p:txBody>
        </p:sp>
        <p:sp>
          <p:nvSpPr>
            <p:cNvPr id="24760" name="TextBox 215"/>
            <p:cNvSpPr txBox="1">
              <a:spLocks noChangeArrowheads="1"/>
            </p:cNvSpPr>
            <p:nvPr/>
          </p:nvSpPr>
          <p:spPr bwMode="auto">
            <a:xfrm>
              <a:off x="1203311" y="1176206"/>
              <a:ext cx="33080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</p:grpSp>
      <p:grpSp>
        <p:nvGrpSpPr>
          <p:cNvPr id="24593" name="Group 216"/>
          <p:cNvGrpSpPr>
            <a:grpSpLocks/>
          </p:cNvGrpSpPr>
          <p:nvPr/>
        </p:nvGrpSpPr>
        <p:grpSpPr bwMode="auto">
          <a:xfrm>
            <a:off x="7718425" y="5108575"/>
            <a:ext cx="1196975" cy="1152525"/>
            <a:chOff x="193662" y="898525"/>
            <a:chExt cx="1340458" cy="1293195"/>
          </a:xfrm>
        </p:grpSpPr>
        <p:sp>
          <p:nvSpPr>
            <p:cNvPr id="24735" name="AutoShape 4"/>
            <p:cNvSpPr>
              <a:spLocks noChangeArrowheads="1"/>
            </p:cNvSpPr>
            <p:nvPr/>
          </p:nvSpPr>
          <p:spPr bwMode="auto">
            <a:xfrm rot="-5400000">
              <a:off x="1038225" y="866775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24736" name="AutoShape 4"/>
            <p:cNvSpPr>
              <a:spLocks noChangeArrowheads="1"/>
            </p:cNvSpPr>
            <p:nvPr/>
          </p:nvSpPr>
          <p:spPr bwMode="auto">
            <a:xfrm rot="-5400000">
              <a:off x="774700" y="1238250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24737" name="AutoShape 4"/>
            <p:cNvSpPr>
              <a:spLocks noChangeArrowheads="1"/>
            </p:cNvSpPr>
            <p:nvPr/>
          </p:nvSpPr>
          <p:spPr bwMode="auto">
            <a:xfrm rot="-5400000">
              <a:off x="565150" y="1593850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cxnSp>
          <p:nvCxnSpPr>
            <p:cNvPr id="24738" name="Straight Connector 220"/>
            <p:cNvCxnSpPr>
              <a:cxnSpLocks noChangeShapeType="1"/>
            </p:cNvCxnSpPr>
            <p:nvPr/>
          </p:nvCxnSpPr>
          <p:spPr bwMode="auto">
            <a:xfrm rot="5400000">
              <a:off x="862013" y="1100138"/>
              <a:ext cx="152400" cy="1238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739" name="Straight Connector 221"/>
            <p:cNvCxnSpPr>
              <a:cxnSpLocks noChangeShapeType="1"/>
            </p:cNvCxnSpPr>
            <p:nvPr/>
          </p:nvCxnSpPr>
          <p:spPr bwMode="auto">
            <a:xfrm rot="5400000">
              <a:off x="600076" y="1485900"/>
              <a:ext cx="161925" cy="857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740" name="Straight Connector 222"/>
            <p:cNvCxnSpPr>
              <a:cxnSpLocks noChangeShapeType="1"/>
            </p:cNvCxnSpPr>
            <p:nvPr/>
          </p:nvCxnSpPr>
          <p:spPr bwMode="auto">
            <a:xfrm rot="5400000">
              <a:off x="409575" y="1838325"/>
              <a:ext cx="133350" cy="9525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741" name="Straight Connector 223"/>
            <p:cNvCxnSpPr>
              <a:cxnSpLocks noChangeShapeType="1"/>
            </p:cNvCxnSpPr>
            <p:nvPr/>
          </p:nvCxnSpPr>
          <p:spPr bwMode="auto">
            <a:xfrm rot="16200000" flipH="1">
              <a:off x="638175" y="1838324"/>
              <a:ext cx="161925" cy="10477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742" name="Straight Connector 224"/>
            <p:cNvCxnSpPr>
              <a:cxnSpLocks noChangeShapeType="1"/>
            </p:cNvCxnSpPr>
            <p:nvPr/>
          </p:nvCxnSpPr>
          <p:spPr bwMode="auto">
            <a:xfrm rot="16200000" flipH="1">
              <a:off x="900112" y="1481137"/>
              <a:ext cx="152400" cy="857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743" name="Straight Connector 225"/>
            <p:cNvCxnSpPr>
              <a:cxnSpLocks noChangeShapeType="1"/>
            </p:cNvCxnSpPr>
            <p:nvPr/>
          </p:nvCxnSpPr>
          <p:spPr bwMode="auto">
            <a:xfrm rot="16200000" flipH="1">
              <a:off x="1162050" y="1104900"/>
              <a:ext cx="133350" cy="11430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4744" name="TextBox 226"/>
            <p:cNvSpPr txBox="1">
              <a:spLocks noChangeArrowheads="1"/>
            </p:cNvSpPr>
            <p:nvPr/>
          </p:nvSpPr>
          <p:spPr bwMode="auto">
            <a:xfrm>
              <a:off x="193662" y="1881055"/>
              <a:ext cx="33080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D</a:t>
              </a:r>
            </a:p>
          </p:txBody>
        </p:sp>
        <p:sp>
          <p:nvSpPr>
            <p:cNvPr id="24745" name="TextBox 227"/>
            <p:cNvSpPr txBox="1">
              <a:spLocks noChangeArrowheads="1"/>
            </p:cNvSpPr>
            <p:nvPr/>
          </p:nvSpPr>
          <p:spPr bwMode="auto">
            <a:xfrm>
              <a:off x="702976" y="1881056"/>
              <a:ext cx="32182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  <p:sp>
          <p:nvSpPr>
            <p:cNvPr id="24746" name="TextBox 228"/>
            <p:cNvSpPr txBox="1">
              <a:spLocks noChangeArrowheads="1"/>
            </p:cNvSpPr>
            <p:nvPr/>
          </p:nvSpPr>
          <p:spPr bwMode="auto">
            <a:xfrm>
              <a:off x="922051" y="1547681"/>
              <a:ext cx="32182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24747" name="TextBox 229"/>
            <p:cNvSpPr txBox="1">
              <a:spLocks noChangeArrowheads="1"/>
            </p:cNvSpPr>
            <p:nvPr/>
          </p:nvSpPr>
          <p:spPr bwMode="auto">
            <a:xfrm>
              <a:off x="1203311" y="1176206"/>
              <a:ext cx="33080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</a:p>
          </p:txBody>
        </p:sp>
      </p:grpSp>
      <p:grpSp>
        <p:nvGrpSpPr>
          <p:cNvPr id="24594" name="Group 230"/>
          <p:cNvGrpSpPr>
            <a:grpSpLocks/>
          </p:cNvGrpSpPr>
          <p:nvPr/>
        </p:nvGrpSpPr>
        <p:grpSpPr bwMode="auto">
          <a:xfrm>
            <a:off x="4956175" y="3736975"/>
            <a:ext cx="1196975" cy="1152525"/>
            <a:chOff x="193662" y="898525"/>
            <a:chExt cx="1340458" cy="1293195"/>
          </a:xfrm>
        </p:grpSpPr>
        <p:sp>
          <p:nvSpPr>
            <p:cNvPr id="24722" name="AutoShape 4"/>
            <p:cNvSpPr>
              <a:spLocks noChangeArrowheads="1"/>
            </p:cNvSpPr>
            <p:nvPr/>
          </p:nvSpPr>
          <p:spPr bwMode="auto">
            <a:xfrm rot="-5400000">
              <a:off x="1038225" y="866775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24723" name="AutoShape 4"/>
            <p:cNvSpPr>
              <a:spLocks noChangeArrowheads="1"/>
            </p:cNvSpPr>
            <p:nvPr/>
          </p:nvSpPr>
          <p:spPr bwMode="auto">
            <a:xfrm rot="-5400000">
              <a:off x="774700" y="1238250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24724" name="AutoShape 4"/>
            <p:cNvSpPr>
              <a:spLocks noChangeArrowheads="1"/>
            </p:cNvSpPr>
            <p:nvPr/>
          </p:nvSpPr>
          <p:spPr bwMode="auto">
            <a:xfrm rot="-5400000">
              <a:off x="565150" y="1593850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cxnSp>
          <p:nvCxnSpPr>
            <p:cNvPr id="24725" name="Straight Connector 234"/>
            <p:cNvCxnSpPr>
              <a:cxnSpLocks noChangeShapeType="1"/>
            </p:cNvCxnSpPr>
            <p:nvPr/>
          </p:nvCxnSpPr>
          <p:spPr bwMode="auto">
            <a:xfrm rot="5400000">
              <a:off x="862013" y="1100138"/>
              <a:ext cx="152400" cy="1238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726" name="Straight Connector 235"/>
            <p:cNvCxnSpPr>
              <a:cxnSpLocks noChangeShapeType="1"/>
            </p:cNvCxnSpPr>
            <p:nvPr/>
          </p:nvCxnSpPr>
          <p:spPr bwMode="auto">
            <a:xfrm rot="5400000">
              <a:off x="600076" y="1485900"/>
              <a:ext cx="161925" cy="857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727" name="Straight Connector 236"/>
            <p:cNvCxnSpPr>
              <a:cxnSpLocks noChangeShapeType="1"/>
            </p:cNvCxnSpPr>
            <p:nvPr/>
          </p:nvCxnSpPr>
          <p:spPr bwMode="auto">
            <a:xfrm rot="5400000">
              <a:off x="409575" y="1838325"/>
              <a:ext cx="133350" cy="9525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728" name="Straight Connector 237"/>
            <p:cNvCxnSpPr>
              <a:cxnSpLocks noChangeShapeType="1"/>
            </p:cNvCxnSpPr>
            <p:nvPr/>
          </p:nvCxnSpPr>
          <p:spPr bwMode="auto">
            <a:xfrm rot="16200000" flipH="1">
              <a:off x="638175" y="1838324"/>
              <a:ext cx="161925" cy="10477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729" name="Straight Connector 238"/>
            <p:cNvCxnSpPr>
              <a:cxnSpLocks noChangeShapeType="1"/>
            </p:cNvCxnSpPr>
            <p:nvPr/>
          </p:nvCxnSpPr>
          <p:spPr bwMode="auto">
            <a:xfrm rot="16200000" flipH="1">
              <a:off x="900112" y="1481137"/>
              <a:ext cx="152400" cy="857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730" name="Straight Connector 239"/>
            <p:cNvCxnSpPr>
              <a:cxnSpLocks noChangeShapeType="1"/>
            </p:cNvCxnSpPr>
            <p:nvPr/>
          </p:nvCxnSpPr>
          <p:spPr bwMode="auto">
            <a:xfrm rot="16200000" flipH="1">
              <a:off x="1162050" y="1104900"/>
              <a:ext cx="133350" cy="11430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4731" name="TextBox 240"/>
            <p:cNvSpPr txBox="1">
              <a:spLocks noChangeArrowheads="1"/>
            </p:cNvSpPr>
            <p:nvPr/>
          </p:nvSpPr>
          <p:spPr bwMode="auto">
            <a:xfrm>
              <a:off x="193662" y="1881055"/>
              <a:ext cx="33080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  <p:sp>
          <p:nvSpPr>
            <p:cNvPr id="24732" name="TextBox 241"/>
            <p:cNvSpPr txBox="1">
              <a:spLocks noChangeArrowheads="1"/>
            </p:cNvSpPr>
            <p:nvPr/>
          </p:nvSpPr>
          <p:spPr bwMode="auto">
            <a:xfrm>
              <a:off x="702976" y="1881056"/>
              <a:ext cx="32182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24733" name="TextBox 242"/>
            <p:cNvSpPr txBox="1">
              <a:spLocks noChangeArrowheads="1"/>
            </p:cNvSpPr>
            <p:nvPr/>
          </p:nvSpPr>
          <p:spPr bwMode="auto">
            <a:xfrm>
              <a:off x="917561" y="1547681"/>
              <a:ext cx="330810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D</a:t>
              </a:r>
            </a:p>
          </p:txBody>
        </p:sp>
        <p:sp>
          <p:nvSpPr>
            <p:cNvPr id="24734" name="TextBox 243"/>
            <p:cNvSpPr txBox="1">
              <a:spLocks noChangeArrowheads="1"/>
            </p:cNvSpPr>
            <p:nvPr/>
          </p:nvSpPr>
          <p:spPr bwMode="auto">
            <a:xfrm>
              <a:off x="1203311" y="1176206"/>
              <a:ext cx="33080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</a:p>
          </p:txBody>
        </p:sp>
      </p:grpSp>
      <p:grpSp>
        <p:nvGrpSpPr>
          <p:cNvPr id="24595" name="Group 244"/>
          <p:cNvGrpSpPr>
            <a:grpSpLocks/>
          </p:cNvGrpSpPr>
          <p:nvPr/>
        </p:nvGrpSpPr>
        <p:grpSpPr bwMode="auto">
          <a:xfrm>
            <a:off x="6270625" y="3784600"/>
            <a:ext cx="1196975" cy="1152525"/>
            <a:chOff x="193662" y="898525"/>
            <a:chExt cx="1340458" cy="1293195"/>
          </a:xfrm>
        </p:grpSpPr>
        <p:sp>
          <p:nvSpPr>
            <p:cNvPr id="24709" name="AutoShape 4"/>
            <p:cNvSpPr>
              <a:spLocks noChangeArrowheads="1"/>
            </p:cNvSpPr>
            <p:nvPr/>
          </p:nvSpPr>
          <p:spPr bwMode="auto">
            <a:xfrm rot="-5400000">
              <a:off x="1038225" y="866775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24710" name="AutoShape 4"/>
            <p:cNvSpPr>
              <a:spLocks noChangeArrowheads="1"/>
            </p:cNvSpPr>
            <p:nvPr/>
          </p:nvSpPr>
          <p:spPr bwMode="auto">
            <a:xfrm rot="-5400000">
              <a:off x="774700" y="1238250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24711" name="AutoShape 4"/>
            <p:cNvSpPr>
              <a:spLocks noChangeArrowheads="1"/>
            </p:cNvSpPr>
            <p:nvPr/>
          </p:nvSpPr>
          <p:spPr bwMode="auto">
            <a:xfrm rot="-5400000">
              <a:off x="565150" y="1593850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cxnSp>
          <p:nvCxnSpPr>
            <p:cNvPr id="24712" name="Straight Connector 248"/>
            <p:cNvCxnSpPr>
              <a:cxnSpLocks noChangeShapeType="1"/>
            </p:cNvCxnSpPr>
            <p:nvPr/>
          </p:nvCxnSpPr>
          <p:spPr bwMode="auto">
            <a:xfrm rot="5400000">
              <a:off x="862013" y="1100138"/>
              <a:ext cx="152400" cy="1238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713" name="Straight Connector 249"/>
            <p:cNvCxnSpPr>
              <a:cxnSpLocks noChangeShapeType="1"/>
            </p:cNvCxnSpPr>
            <p:nvPr/>
          </p:nvCxnSpPr>
          <p:spPr bwMode="auto">
            <a:xfrm rot="5400000">
              <a:off x="600076" y="1485900"/>
              <a:ext cx="161925" cy="857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714" name="Straight Connector 250"/>
            <p:cNvCxnSpPr>
              <a:cxnSpLocks noChangeShapeType="1"/>
            </p:cNvCxnSpPr>
            <p:nvPr/>
          </p:nvCxnSpPr>
          <p:spPr bwMode="auto">
            <a:xfrm rot="5400000">
              <a:off x="409575" y="1838325"/>
              <a:ext cx="133350" cy="9525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715" name="Straight Connector 251"/>
            <p:cNvCxnSpPr>
              <a:cxnSpLocks noChangeShapeType="1"/>
            </p:cNvCxnSpPr>
            <p:nvPr/>
          </p:nvCxnSpPr>
          <p:spPr bwMode="auto">
            <a:xfrm rot="16200000" flipH="1">
              <a:off x="638175" y="1838324"/>
              <a:ext cx="161925" cy="10477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716" name="Straight Connector 252"/>
            <p:cNvCxnSpPr>
              <a:cxnSpLocks noChangeShapeType="1"/>
            </p:cNvCxnSpPr>
            <p:nvPr/>
          </p:nvCxnSpPr>
          <p:spPr bwMode="auto">
            <a:xfrm rot="16200000" flipH="1">
              <a:off x="900112" y="1481137"/>
              <a:ext cx="152400" cy="857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717" name="Straight Connector 253"/>
            <p:cNvCxnSpPr>
              <a:cxnSpLocks noChangeShapeType="1"/>
            </p:cNvCxnSpPr>
            <p:nvPr/>
          </p:nvCxnSpPr>
          <p:spPr bwMode="auto">
            <a:xfrm rot="16200000" flipH="1">
              <a:off x="1162050" y="1104900"/>
              <a:ext cx="133350" cy="11430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4718" name="TextBox 254"/>
            <p:cNvSpPr txBox="1">
              <a:spLocks noChangeArrowheads="1"/>
            </p:cNvSpPr>
            <p:nvPr/>
          </p:nvSpPr>
          <p:spPr bwMode="auto">
            <a:xfrm>
              <a:off x="193662" y="1881055"/>
              <a:ext cx="33080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  <p:sp>
          <p:nvSpPr>
            <p:cNvPr id="24719" name="TextBox 255"/>
            <p:cNvSpPr txBox="1">
              <a:spLocks noChangeArrowheads="1"/>
            </p:cNvSpPr>
            <p:nvPr/>
          </p:nvSpPr>
          <p:spPr bwMode="auto">
            <a:xfrm>
              <a:off x="698486" y="1881056"/>
              <a:ext cx="330810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D</a:t>
              </a:r>
            </a:p>
          </p:txBody>
        </p:sp>
        <p:sp>
          <p:nvSpPr>
            <p:cNvPr id="24720" name="TextBox 256"/>
            <p:cNvSpPr txBox="1">
              <a:spLocks noChangeArrowheads="1"/>
            </p:cNvSpPr>
            <p:nvPr/>
          </p:nvSpPr>
          <p:spPr bwMode="auto">
            <a:xfrm>
              <a:off x="917561" y="1547681"/>
              <a:ext cx="330810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</a:p>
          </p:txBody>
        </p:sp>
        <p:sp>
          <p:nvSpPr>
            <p:cNvPr id="24721" name="TextBox 257"/>
            <p:cNvSpPr txBox="1">
              <a:spLocks noChangeArrowheads="1"/>
            </p:cNvSpPr>
            <p:nvPr/>
          </p:nvSpPr>
          <p:spPr bwMode="auto">
            <a:xfrm>
              <a:off x="1203311" y="1176206"/>
              <a:ext cx="33080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</p:grpSp>
      <p:grpSp>
        <p:nvGrpSpPr>
          <p:cNvPr id="24596" name="Group 258"/>
          <p:cNvGrpSpPr>
            <a:grpSpLocks/>
          </p:cNvGrpSpPr>
          <p:nvPr/>
        </p:nvGrpSpPr>
        <p:grpSpPr bwMode="auto">
          <a:xfrm>
            <a:off x="7708900" y="3803650"/>
            <a:ext cx="1196975" cy="1152525"/>
            <a:chOff x="193662" y="898525"/>
            <a:chExt cx="1340458" cy="1293195"/>
          </a:xfrm>
        </p:grpSpPr>
        <p:sp>
          <p:nvSpPr>
            <p:cNvPr id="24696" name="AutoShape 4"/>
            <p:cNvSpPr>
              <a:spLocks noChangeArrowheads="1"/>
            </p:cNvSpPr>
            <p:nvPr/>
          </p:nvSpPr>
          <p:spPr bwMode="auto">
            <a:xfrm rot="-5400000">
              <a:off x="1038225" y="866775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24697" name="AutoShape 4"/>
            <p:cNvSpPr>
              <a:spLocks noChangeArrowheads="1"/>
            </p:cNvSpPr>
            <p:nvPr/>
          </p:nvSpPr>
          <p:spPr bwMode="auto">
            <a:xfrm rot="-5400000">
              <a:off x="774700" y="1238250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24698" name="AutoShape 4"/>
            <p:cNvSpPr>
              <a:spLocks noChangeArrowheads="1"/>
            </p:cNvSpPr>
            <p:nvPr/>
          </p:nvSpPr>
          <p:spPr bwMode="auto">
            <a:xfrm rot="-5400000">
              <a:off x="565150" y="1593850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cxnSp>
          <p:nvCxnSpPr>
            <p:cNvPr id="24699" name="Straight Connector 262"/>
            <p:cNvCxnSpPr>
              <a:cxnSpLocks noChangeShapeType="1"/>
            </p:cNvCxnSpPr>
            <p:nvPr/>
          </p:nvCxnSpPr>
          <p:spPr bwMode="auto">
            <a:xfrm rot="5400000">
              <a:off x="862013" y="1100138"/>
              <a:ext cx="152400" cy="1238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700" name="Straight Connector 263"/>
            <p:cNvCxnSpPr>
              <a:cxnSpLocks noChangeShapeType="1"/>
            </p:cNvCxnSpPr>
            <p:nvPr/>
          </p:nvCxnSpPr>
          <p:spPr bwMode="auto">
            <a:xfrm rot="5400000">
              <a:off x="600076" y="1485900"/>
              <a:ext cx="161925" cy="857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701" name="Straight Connector 264"/>
            <p:cNvCxnSpPr>
              <a:cxnSpLocks noChangeShapeType="1"/>
            </p:cNvCxnSpPr>
            <p:nvPr/>
          </p:nvCxnSpPr>
          <p:spPr bwMode="auto">
            <a:xfrm rot="5400000">
              <a:off x="409575" y="1838325"/>
              <a:ext cx="133350" cy="9525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702" name="Straight Connector 265"/>
            <p:cNvCxnSpPr>
              <a:cxnSpLocks noChangeShapeType="1"/>
            </p:cNvCxnSpPr>
            <p:nvPr/>
          </p:nvCxnSpPr>
          <p:spPr bwMode="auto">
            <a:xfrm rot="16200000" flipH="1">
              <a:off x="638175" y="1838324"/>
              <a:ext cx="161925" cy="10477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703" name="Straight Connector 266"/>
            <p:cNvCxnSpPr>
              <a:cxnSpLocks noChangeShapeType="1"/>
            </p:cNvCxnSpPr>
            <p:nvPr/>
          </p:nvCxnSpPr>
          <p:spPr bwMode="auto">
            <a:xfrm rot="16200000" flipH="1">
              <a:off x="900112" y="1481137"/>
              <a:ext cx="152400" cy="857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704" name="Straight Connector 267"/>
            <p:cNvCxnSpPr>
              <a:cxnSpLocks noChangeShapeType="1"/>
            </p:cNvCxnSpPr>
            <p:nvPr/>
          </p:nvCxnSpPr>
          <p:spPr bwMode="auto">
            <a:xfrm rot="16200000" flipH="1">
              <a:off x="1162050" y="1104900"/>
              <a:ext cx="133350" cy="11430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4705" name="TextBox 268"/>
            <p:cNvSpPr txBox="1">
              <a:spLocks noChangeArrowheads="1"/>
            </p:cNvSpPr>
            <p:nvPr/>
          </p:nvSpPr>
          <p:spPr bwMode="auto">
            <a:xfrm>
              <a:off x="193662" y="1881055"/>
              <a:ext cx="33080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  <p:sp>
          <p:nvSpPr>
            <p:cNvPr id="24706" name="TextBox 269"/>
            <p:cNvSpPr txBox="1">
              <a:spLocks noChangeArrowheads="1"/>
            </p:cNvSpPr>
            <p:nvPr/>
          </p:nvSpPr>
          <p:spPr bwMode="auto">
            <a:xfrm>
              <a:off x="698486" y="1881056"/>
              <a:ext cx="330810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D</a:t>
              </a:r>
            </a:p>
          </p:txBody>
        </p:sp>
        <p:sp>
          <p:nvSpPr>
            <p:cNvPr id="24707" name="TextBox 270"/>
            <p:cNvSpPr txBox="1">
              <a:spLocks noChangeArrowheads="1"/>
            </p:cNvSpPr>
            <p:nvPr/>
          </p:nvSpPr>
          <p:spPr bwMode="auto">
            <a:xfrm>
              <a:off x="922051" y="1547681"/>
              <a:ext cx="32182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24708" name="TextBox 271"/>
            <p:cNvSpPr txBox="1">
              <a:spLocks noChangeArrowheads="1"/>
            </p:cNvSpPr>
            <p:nvPr/>
          </p:nvSpPr>
          <p:spPr bwMode="auto">
            <a:xfrm>
              <a:off x="1203311" y="1176206"/>
              <a:ext cx="33080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</a:p>
          </p:txBody>
        </p:sp>
      </p:grpSp>
      <p:grpSp>
        <p:nvGrpSpPr>
          <p:cNvPr id="24597" name="Group 272"/>
          <p:cNvGrpSpPr>
            <a:grpSpLocks/>
          </p:cNvGrpSpPr>
          <p:nvPr/>
        </p:nvGrpSpPr>
        <p:grpSpPr bwMode="auto">
          <a:xfrm>
            <a:off x="4870450" y="2317750"/>
            <a:ext cx="1196975" cy="1152525"/>
            <a:chOff x="193662" y="898525"/>
            <a:chExt cx="1340458" cy="1293195"/>
          </a:xfrm>
        </p:grpSpPr>
        <p:sp>
          <p:nvSpPr>
            <p:cNvPr id="24683" name="AutoShape 4"/>
            <p:cNvSpPr>
              <a:spLocks noChangeArrowheads="1"/>
            </p:cNvSpPr>
            <p:nvPr/>
          </p:nvSpPr>
          <p:spPr bwMode="auto">
            <a:xfrm rot="-5400000">
              <a:off x="1038225" y="866775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24684" name="AutoShape 4"/>
            <p:cNvSpPr>
              <a:spLocks noChangeArrowheads="1"/>
            </p:cNvSpPr>
            <p:nvPr/>
          </p:nvSpPr>
          <p:spPr bwMode="auto">
            <a:xfrm rot="-5400000">
              <a:off x="774700" y="1238250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24685" name="AutoShape 4"/>
            <p:cNvSpPr>
              <a:spLocks noChangeArrowheads="1"/>
            </p:cNvSpPr>
            <p:nvPr/>
          </p:nvSpPr>
          <p:spPr bwMode="auto">
            <a:xfrm rot="-5400000">
              <a:off x="565150" y="1593850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cxnSp>
          <p:nvCxnSpPr>
            <p:cNvPr id="24686" name="Straight Connector 276"/>
            <p:cNvCxnSpPr>
              <a:cxnSpLocks noChangeShapeType="1"/>
            </p:cNvCxnSpPr>
            <p:nvPr/>
          </p:nvCxnSpPr>
          <p:spPr bwMode="auto">
            <a:xfrm rot="5400000">
              <a:off x="862013" y="1100138"/>
              <a:ext cx="152400" cy="1238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687" name="Straight Connector 277"/>
            <p:cNvCxnSpPr>
              <a:cxnSpLocks noChangeShapeType="1"/>
            </p:cNvCxnSpPr>
            <p:nvPr/>
          </p:nvCxnSpPr>
          <p:spPr bwMode="auto">
            <a:xfrm rot="5400000">
              <a:off x="600076" y="1485900"/>
              <a:ext cx="161925" cy="857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688" name="Straight Connector 278"/>
            <p:cNvCxnSpPr>
              <a:cxnSpLocks noChangeShapeType="1"/>
            </p:cNvCxnSpPr>
            <p:nvPr/>
          </p:nvCxnSpPr>
          <p:spPr bwMode="auto">
            <a:xfrm rot="5400000">
              <a:off x="409575" y="1838325"/>
              <a:ext cx="133350" cy="9525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689" name="Straight Connector 279"/>
            <p:cNvCxnSpPr>
              <a:cxnSpLocks noChangeShapeType="1"/>
            </p:cNvCxnSpPr>
            <p:nvPr/>
          </p:nvCxnSpPr>
          <p:spPr bwMode="auto">
            <a:xfrm rot="16200000" flipH="1">
              <a:off x="638175" y="1838324"/>
              <a:ext cx="161925" cy="10477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690" name="Straight Connector 280"/>
            <p:cNvCxnSpPr>
              <a:cxnSpLocks noChangeShapeType="1"/>
            </p:cNvCxnSpPr>
            <p:nvPr/>
          </p:nvCxnSpPr>
          <p:spPr bwMode="auto">
            <a:xfrm rot="16200000" flipH="1">
              <a:off x="900112" y="1481137"/>
              <a:ext cx="152400" cy="857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691" name="Straight Connector 281"/>
            <p:cNvCxnSpPr>
              <a:cxnSpLocks noChangeShapeType="1"/>
            </p:cNvCxnSpPr>
            <p:nvPr/>
          </p:nvCxnSpPr>
          <p:spPr bwMode="auto">
            <a:xfrm rot="16200000" flipH="1">
              <a:off x="1162050" y="1104900"/>
              <a:ext cx="133350" cy="11430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4692" name="TextBox 282"/>
            <p:cNvSpPr txBox="1">
              <a:spLocks noChangeArrowheads="1"/>
            </p:cNvSpPr>
            <p:nvPr/>
          </p:nvSpPr>
          <p:spPr bwMode="auto">
            <a:xfrm>
              <a:off x="193662" y="1881055"/>
              <a:ext cx="33080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24693" name="TextBox 283"/>
            <p:cNvSpPr txBox="1">
              <a:spLocks noChangeArrowheads="1"/>
            </p:cNvSpPr>
            <p:nvPr/>
          </p:nvSpPr>
          <p:spPr bwMode="auto">
            <a:xfrm>
              <a:off x="702976" y="1881056"/>
              <a:ext cx="32182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  <p:sp>
          <p:nvSpPr>
            <p:cNvPr id="24694" name="TextBox 284"/>
            <p:cNvSpPr txBox="1">
              <a:spLocks noChangeArrowheads="1"/>
            </p:cNvSpPr>
            <p:nvPr/>
          </p:nvSpPr>
          <p:spPr bwMode="auto">
            <a:xfrm>
              <a:off x="917561" y="1547681"/>
              <a:ext cx="330810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D</a:t>
              </a:r>
            </a:p>
          </p:txBody>
        </p:sp>
        <p:sp>
          <p:nvSpPr>
            <p:cNvPr id="24695" name="TextBox 285"/>
            <p:cNvSpPr txBox="1">
              <a:spLocks noChangeArrowheads="1"/>
            </p:cNvSpPr>
            <p:nvPr/>
          </p:nvSpPr>
          <p:spPr bwMode="auto">
            <a:xfrm>
              <a:off x="1203311" y="1176206"/>
              <a:ext cx="33080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</a:p>
          </p:txBody>
        </p:sp>
      </p:grpSp>
      <p:grpSp>
        <p:nvGrpSpPr>
          <p:cNvPr id="24598" name="Group 286"/>
          <p:cNvGrpSpPr>
            <a:grpSpLocks/>
          </p:cNvGrpSpPr>
          <p:nvPr/>
        </p:nvGrpSpPr>
        <p:grpSpPr bwMode="auto">
          <a:xfrm>
            <a:off x="6261100" y="2346325"/>
            <a:ext cx="1196975" cy="1152525"/>
            <a:chOff x="193662" y="898525"/>
            <a:chExt cx="1340458" cy="1293195"/>
          </a:xfrm>
        </p:grpSpPr>
        <p:sp>
          <p:nvSpPr>
            <p:cNvPr id="24670" name="AutoShape 4"/>
            <p:cNvSpPr>
              <a:spLocks noChangeArrowheads="1"/>
            </p:cNvSpPr>
            <p:nvPr/>
          </p:nvSpPr>
          <p:spPr bwMode="auto">
            <a:xfrm rot="-5400000">
              <a:off x="1038225" y="866775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24671" name="AutoShape 4"/>
            <p:cNvSpPr>
              <a:spLocks noChangeArrowheads="1"/>
            </p:cNvSpPr>
            <p:nvPr/>
          </p:nvSpPr>
          <p:spPr bwMode="auto">
            <a:xfrm rot="-5400000">
              <a:off x="774700" y="1238250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24672" name="AutoShape 4"/>
            <p:cNvSpPr>
              <a:spLocks noChangeArrowheads="1"/>
            </p:cNvSpPr>
            <p:nvPr/>
          </p:nvSpPr>
          <p:spPr bwMode="auto">
            <a:xfrm rot="-5400000">
              <a:off x="565150" y="1593850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cxnSp>
          <p:nvCxnSpPr>
            <p:cNvPr id="24673" name="Straight Connector 290"/>
            <p:cNvCxnSpPr>
              <a:cxnSpLocks noChangeShapeType="1"/>
            </p:cNvCxnSpPr>
            <p:nvPr/>
          </p:nvCxnSpPr>
          <p:spPr bwMode="auto">
            <a:xfrm rot="5400000">
              <a:off x="862013" y="1100138"/>
              <a:ext cx="152400" cy="1238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674" name="Straight Connector 291"/>
            <p:cNvCxnSpPr>
              <a:cxnSpLocks noChangeShapeType="1"/>
            </p:cNvCxnSpPr>
            <p:nvPr/>
          </p:nvCxnSpPr>
          <p:spPr bwMode="auto">
            <a:xfrm rot="5400000">
              <a:off x="600076" y="1485900"/>
              <a:ext cx="161925" cy="857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675" name="Straight Connector 292"/>
            <p:cNvCxnSpPr>
              <a:cxnSpLocks noChangeShapeType="1"/>
            </p:cNvCxnSpPr>
            <p:nvPr/>
          </p:nvCxnSpPr>
          <p:spPr bwMode="auto">
            <a:xfrm rot="5400000">
              <a:off x="409575" y="1838325"/>
              <a:ext cx="133350" cy="9525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676" name="Straight Connector 293"/>
            <p:cNvCxnSpPr>
              <a:cxnSpLocks noChangeShapeType="1"/>
            </p:cNvCxnSpPr>
            <p:nvPr/>
          </p:nvCxnSpPr>
          <p:spPr bwMode="auto">
            <a:xfrm rot="16200000" flipH="1">
              <a:off x="638175" y="1838324"/>
              <a:ext cx="161925" cy="10477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677" name="Straight Connector 294"/>
            <p:cNvCxnSpPr>
              <a:cxnSpLocks noChangeShapeType="1"/>
            </p:cNvCxnSpPr>
            <p:nvPr/>
          </p:nvCxnSpPr>
          <p:spPr bwMode="auto">
            <a:xfrm rot="16200000" flipH="1">
              <a:off x="900112" y="1481137"/>
              <a:ext cx="152400" cy="857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678" name="Straight Connector 295"/>
            <p:cNvCxnSpPr>
              <a:cxnSpLocks noChangeShapeType="1"/>
            </p:cNvCxnSpPr>
            <p:nvPr/>
          </p:nvCxnSpPr>
          <p:spPr bwMode="auto">
            <a:xfrm rot="16200000" flipH="1">
              <a:off x="1162050" y="1104900"/>
              <a:ext cx="133350" cy="11430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4679" name="TextBox 296"/>
            <p:cNvSpPr txBox="1">
              <a:spLocks noChangeArrowheads="1"/>
            </p:cNvSpPr>
            <p:nvPr/>
          </p:nvSpPr>
          <p:spPr bwMode="auto">
            <a:xfrm>
              <a:off x="193662" y="1881055"/>
              <a:ext cx="33080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24680" name="TextBox 297"/>
            <p:cNvSpPr txBox="1">
              <a:spLocks noChangeArrowheads="1"/>
            </p:cNvSpPr>
            <p:nvPr/>
          </p:nvSpPr>
          <p:spPr bwMode="auto">
            <a:xfrm>
              <a:off x="698486" y="1881056"/>
              <a:ext cx="330810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D</a:t>
              </a:r>
            </a:p>
          </p:txBody>
        </p:sp>
        <p:sp>
          <p:nvSpPr>
            <p:cNvPr id="24681" name="TextBox 298"/>
            <p:cNvSpPr txBox="1">
              <a:spLocks noChangeArrowheads="1"/>
            </p:cNvSpPr>
            <p:nvPr/>
          </p:nvSpPr>
          <p:spPr bwMode="auto">
            <a:xfrm>
              <a:off x="917561" y="1547681"/>
              <a:ext cx="330810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</a:p>
          </p:txBody>
        </p:sp>
        <p:sp>
          <p:nvSpPr>
            <p:cNvPr id="24682" name="TextBox 299"/>
            <p:cNvSpPr txBox="1">
              <a:spLocks noChangeArrowheads="1"/>
            </p:cNvSpPr>
            <p:nvPr/>
          </p:nvSpPr>
          <p:spPr bwMode="auto">
            <a:xfrm>
              <a:off x="1203311" y="1176206"/>
              <a:ext cx="33080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</p:grpSp>
      <p:grpSp>
        <p:nvGrpSpPr>
          <p:cNvPr id="24599" name="Group 300"/>
          <p:cNvGrpSpPr>
            <a:grpSpLocks/>
          </p:cNvGrpSpPr>
          <p:nvPr/>
        </p:nvGrpSpPr>
        <p:grpSpPr bwMode="auto">
          <a:xfrm>
            <a:off x="7718425" y="2374900"/>
            <a:ext cx="1196975" cy="1152525"/>
            <a:chOff x="193662" y="898525"/>
            <a:chExt cx="1340458" cy="1293195"/>
          </a:xfrm>
        </p:grpSpPr>
        <p:sp>
          <p:nvSpPr>
            <p:cNvPr id="24657" name="AutoShape 4"/>
            <p:cNvSpPr>
              <a:spLocks noChangeArrowheads="1"/>
            </p:cNvSpPr>
            <p:nvPr/>
          </p:nvSpPr>
          <p:spPr bwMode="auto">
            <a:xfrm rot="-5400000">
              <a:off x="1038225" y="866775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24658" name="AutoShape 4"/>
            <p:cNvSpPr>
              <a:spLocks noChangeArrowheads="1"/>
            </p:cNvSpPr>
            <p:nvPr/>
          </p:nvSpPr>
          <p:spPr bwMode="auto">
            <a:xfrm rot="-5400000">
              <a:off x="774700" y="1238250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24659" name="AutoShape 4"/>
            <p:cNvSpPr>
              <a:spLocks noChangeArrowheads="1"/>
            </p:cNvSpPr>
            <p:nvPr/>
          </p:nvSpPr>
          <p:spPr bwMode="auto">
            <a:xfrm rot="-5400000">
              <a:off x="565150" y="1593850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cxnSp>
          <p:nvCxnSpPr>
            <p:cNvPr id="24660" name="Straight Connector 304"/>
            <p:cNvCxnSpPr>
              <a:cxnSpLocks noChangeShapeType="1"/>
            </p:cNvCxnSpPr>
            <p:nvPr/>
          </p:nvCxnSpPr>
          <p:spPr bwMode="auto">
            <a:xfrm rot="5400000">
              <a:off x="862013" y="1100138"/>
              <a:ext cx="152400" cy="1238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661" name="Straight Connector 305"/>
            <p:cNvCxnSpPr>
              <a:cxnSpLocks noChangeShapeType="1"/>
            </p:cNvCxnSpPr>
            <p:nvPr/>
          </p:nvCxnSpPr>
          <p:spPr bwMode="auto">
            <a:xfrm rot="5400000">
              <a:off x="600076" y="1485900"/>
              <a:ext cx="161925" cy="857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662" name="Straight Connector 306"/>
            <p:cNvCxnSpPr>
              <a:cxnSpLocks noChangeShapeType="1"/>
            </p:cNvCxnSpPr>
            <p:nvPr/>
          </p:nvCxnSpPr>
          <p:spPr bwMode="auto">
            <a:xfrm rot="5400000">
              <a:off x="409575" y="1838325"/>
              <a:ext cx="133350" cy="9525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663" name="Straight Connector 307"/>
            <p:cNvCxnSpPr>
              <a:cxnSpLocks noChangeShapeType="1"/>
            </p:cNvCxnSpPr>
            <p:nvPr/>
          </p:nvCxnSpPr>
          <p:spPr bwMode="auto">
            <a:xfrm rot="16200000" flipH="1">
              <a:off x="638175" y="1838324"/>
              <a:ext cx="161925" cy="10477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664" name="Straight Connector 308"/>
            <p:cNvCxnSpPr>
              <a:cxnSpLocks noChangeShapeType="1"/>
            </p:cNvCxnSpPr>
            <p:nvPr/>
          </p:nvCxnSpPr>
          <p:spPr bwMode="auto">
            <a:xfrm rot="16200000" flipH="1">
              <a:off x="900112" y="1481137"/>
              <a:ext cx="152400" cy="857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665" name="Straight Connector 309"/>
            <p:cNvCxnSpPr>
              <a:cxnSpLocks noChangeShapeType="1"/>
            </p:cNvCxnSpPr>
            <p:nvPr/>
          </p:nvCxnSpPr>
          <p:spPr bwMode="auto">
            <a:xfrm rot="16200000" flipH="1">
              <a:off x="1162050" y="1104900"/>
              <a:ext cx="133350" cy="11430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4666" name="TextBox 310"/>
            <p:cNvSpPr txBox="1">
              <a:spLocks noChangeArrowheads="1"/>
            </p:cNvSpPr>
            <p:nvPr/>
          </p:nvSpPr>
          <p:spPr bwMode="auto">
            <a:xfrm>
              <a:off x="193662" y="1881055"/>
              <a:ext cx="33080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24667" name="TextBox 311"/>
            <p:cNvSpPr txBox="1">
              <a:spLocks noChangeArrowheads="1"/>
            </p:cNvSpPr>
            <p:nvPr/>
          </p:nvSpPr>
          <p:spPr bwMode="auto">
            <a:xfrm>
              <a:off x="698486" y="1881056"/>
              <a:ext cx="330810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D</a:t>
              </a:r>
            </a:p>
          </p:txBody>
        </p:sp>
        <p:sp>
          <p:nvSpPr>
            <p:cNvPr id="24668" name="TextBox 312"/>
            <p:cNvSpPr txBox="1">
              <a:spLocks noChangeArrowheads="1"/>
            </p:cNvSpPr>
            <p:nvPr/>
          </p:nvSpPr>
          <p:spPr bwMode="auto">
            <a:xfrm>
              <a:off x="922051" y="1547681"/>
              <a:ext cx="32182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  <p:sp>
          <p:nvSpPr>
            <p:cNvPr id="24669" name="TextBox 313"/>
            <p:cNvSpPr txBox="1">
              <a:spLocks noChangeArrowheads="1"/>
            </p:cNvSpPr>
            <p:nvPr/>
          </p:nvSpPr>
          <p:spPr bwMode="auto">
            <a:xfrm>
              <a:off x="1203311" y="1176206"/>
              <a:ext cx="33080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</a:p>
          </p:txBody>
        </p:sp>
      </p:grpSp>
      <p:grpSp>
        <p:nvGrpSpPr>
          <p:cNvPr id="24600" name="Group 314"/>
          <p:cNvGrpSpPr>
            <a:grpSpLocks/>
          </p:cNvGrpSpPr>
          <p:nvPr/>
        </p:nvGrpSpPr>
        <p:grpSpPr bwMode="auto">
          <a:xfrm>
            <a:off x="3413125" y="908050"/>
            <a:ext cx="1196975" cy="1152525"/>
            <a:chOff x="193662" y="898525"/>
            <a:chExt cx="1340458" cy="1293195"/>
          </a:xfrm>
        </p:grpSpPr>
        <p:sp>
          <p:nvSpPr>
            <p:cNvPr id="24644" name="AutoShape 4"/>
            <p:cNvSpPr>
              <a:spLocks noChangeArrowheads="1"/>
            </p:cNvSpPr>
            <p:nvPr/>
          </p:nvSpPr>
          <p:spPr bwMode="auto">
            <a:xfrm rot="-5400000">
              <a:off x="1038225" y="866775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24645" name="AutoShape 4"/>
            <p:cNvSpPr>
              <a:spLocks noChangeArrowheads="1"/>
            </p:cNvSpPr>
            <p:nvPr/>
          </p:nvSpPr>
          <p:spPr bwMode="auto">
            <a:xfrm rot="-5400000">
              <a:off x="774700" y="1238250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24646" name="AutoShape 4"/>
            <p:cNvSpPr>
              <a:spLocks noChangeArrowheads="1"/>
            </p:cNvSpPr>
            <p:nvPr/>
          </p:nvSpPr>
          <p:spPr bwMode="auto">
            <a:xfrm rot="-5400000">
              <a:off x="565150" y="1593850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cxnSp>
          <p:nvCxnSpPr>
            <p:cNvPr id="24647" name="Straight Connector 318"/>
            <p:cNvCxnSpPr>
              <a:cxnSpLocks noChangeShapeType="1"/>
            </p:cNvCxnSpPr>
            <p:nvPr/>
          </p:nvCxnSpPr>
          <p:spPr bwMode="auto">
            <a:xfrm rot="5400000">
              <a:off x="862013" y="1100138"/>
              <a:ext cx="152400" cy="1238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648" name="Straight Connector 319"/>
            <p:cNvCxnSpPr>
              <a:cxnSpLocks noChangeShapeType="1"/>
            </p:cNvCxnSpPr>
            <p:nvPr/>
          </p:nvCxnSpPr>
          <p:spPr bwMode="auto">
            <a:xfrm rot="5400000">
              <a:off x="600076" y="1485900"/>
              <a:ext cx="161925" cy="857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649" name="Straight Connector 320"/>
            <p:cNvCxnSpPr>
              <a:cxnSpLocks noChangeShapeType="1"/>
            </p:cNvCxnSpPr>
            <p:nvPr/>
          </p:nvCxnSpPr>
          <p:spPr bwMode="auto">
            <a:xfrm rot="5400000">
              <a:off x="409575" y="1838325"/>
              <a:ext cx="133350" cy="9525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650" name="Straight Connector 321"/>
            <p:cNvCxnSpPr>
              <a:cxnSpLocks noChangeShapeType="1"/>
            </p:cNvCxnSpPr>
            <p:nvPr/>
          </p:nvCxnSpPr>
          <p:spPr bwMode="auto">
            <a:xfrm rot="16200000" flipH="1">
              <a:off x="638175" y="1838324"/>
              <a:ext cx="161925" cy="10477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651" name="Straight Connector 322"/>
            <p:cNvCxnSpPr>
              <a:cxnSpLocks noChangeShapeType="1"/>
            </p:cNvCxnSpPr>
            <p:nvPr/>
          </p:nvCxnSpPr>
          <p:spPr bwMode="auto">
            <a:xfrm rot="16200000" flipH="1">
              <a:off x="900112" y="1481137"/>
              <a:ext cx="152400" cy="857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652" name="Straight Connector 323"/>
            <p:cNvCxnSpPr>
              <a:cxnSpLocks noChangeShapeType="1"/>
            </p:cNvCxnSpPr>
            <p:nvPr/>
          </p:nvCxnSpPr>
          <p:spPr bwMode="auto">
            <a:xfrm rot="16200000" flipH="1">
              <a:off x="1162050" y="1104900"/>
              <a:ext cx="133350" cy="11430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4653" name="TextBox 324"/>
            <p:cNvSpPr txBox="1">
              <a:spLocks noChangeArrowheads="1"/>
            </p:cNvSpPr>
            <p:nvPr/>
          </p:nvSpPr>
          <p:spPr bwMode="auto">
            <a:xfrm>
              <a:off x="193662" y="1881055"/>
              <a:ext cx="33080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</a:p>
          </p:txBody>
        </p:sp>
        <p:sp>
          <p:nvSpPr>
            <p:cNvPr id="24654" name="TextBox 325"/>
            <p:cNvSpPr txBox="1">
              <a:spLocks noChangeArrowheads="1"/>
            </p:cNvSpPr>
            <p:nvPr/>
          </p:nvSpPr>
          <p:spPr bwMode="auto">
            <a:xfrm>
              <a:off x="702976" y="1881056"/>
              <a:ext cx="32182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  <p:sp>
          <p:nvSpPr>
            <p:cNvPr id="24655" name="TextBox 326"/>
            <p:cNvSpPr txBox="1">
              <a:spLocks noChangeArrowheads="1"/>
            </p:cNvSpPr>
            <p:nvPr/>
          </p:nvSpPr>
          <p:spPr bwMode="auto">
            <a:xfrm>
              <a:off x="922051" y="1547681"/>
              <a:ext cx="32182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24656" name="TextBox 327"/>
            <p:cNvSpPr txBox="1">
              <a:spLocks noChangeArrowheads="1"/>
            </p:cNvSpPr>
            <p:nvPr/>
          </p:nvSpPr>
          <p:spPr bwMode="auto">
            <a:xfrm>
              <a:off x="1203311" y="1176206"/>
              <a:ext cx="33080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D</a:t>
              </a:r>
            </a:p>
          </p:txBody>
        </p:sp>
      </p:grpSp>
      <p:grpSp>
        <p:nvGrpSpPr>
          <p:cNvPr id="24601" name="Group 328"/>
          <p:cNvGrpSpPr>
            <a:grpSpLocks/>
          </p:cNvGrpSpPr>
          <p:nvPr/>
        </p:nvGrpSpPr>
        <p:grpSpPr bwMode="auto">
          <a:xfrm>
            <a:off x="4822825" y="917575"/>
            <a:ext cx="1196975" cy="1152525"/>
            <a:chOff x="193662" y="898525"/>
            <a:chExt cx="1340458" cy="1293195"/>
          </a:xfrm>
        </p:grpSpPr>
        <p:sp>
          <p:nvSpPr>
            <p:cNvPr id="24631" name="AutoShape 4"/>
            <p:cNvSpPr>
              <a:spLocks noChangeArrowheads="1"/>
            </p:cNvSpPr>
            <p:nvPr/>
          </p:nvSpPr>
          <p:spPr bwMode="auto">
            <a:xfrm rot="-5400000">
              <a:off x="1038225" y="866775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24632" name="AutoShape 4"/>
            <p:cNvSpPr>
              <a:spLocks noChangeArrowheads="1"/>
            </p:cNvSpPr>
            <p:nvPr/>
          </p:nvSpPr>
          <p:spPr bwMode="auto">
            <a:xfrm rot="-5400000">
              <a:off x="774700" y="1238250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24633" name="AutoShape 4"/>
            <p:cNvSpPr>
              <a:spLocks noChangeArrowheads="1"/>
            </p:cNvSpPr>
            <p:nvPr/>
          </p:nvSpPr>
          <p:spPr bwMode="auto">
            <a:xfrm rot="-5400000">
              <a:off x="565150" y="1593850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cxnSp>
          <p:nvCxnSpPr>
            <p:cNvPr id="24634" name="Straight Connector 332"/>
            <p:cNvCxnSpPr>
              <a:cxnSpLocks noChangeShapeType="1"/>
            </p:cNvCxnSpPr>
            <p:nvPr/>
          </p:nvCxnSpPr>
          <p:spPr bwMode="auto">
            <a:xfrm rot="5400000">
              <a:off x="862013" y="1100138"/>
              <a:ext cx="152400" cy="1238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635" name="Straight Connector 333"/>
            <p:cNvCxnSpPr>
              <a:cxnSpLocks noChangeShapeType="1"/>
            </p:cNvCxnSpPr>
            <p:nvPr/>
          </p:nvCxnSpPr>
          <p:spPr bwMode="auto">
            <a:xfrm rot="5400000">
              <a:off x="600076" y="1485900"/>
              <a:ext cx="161925" cy="857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636" name="Straight Connector 334"/>
            <p:cNvCxnSpPr>
              <a:cxnSpLocks noChangeShapeType="1"/>
            </p:cNvCxnSpPr>
            <p:nvPr/>
          </p:nvCxnSpPr>
          <p:spPr bwMode="auto">
            <a:xfrm rot="5400000">
              <a:off x="409575" y="1838325"/>
              <a:ext cx="133350" cy="9525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637" name="Straight Connector 335"/>
            <p:cNvCxnSpPr>
              <a:cxnSpLocks noChangeShapeType="1"/>
            </p:cNvCxnSpPr>
            <p:nvPr/>
          </p:nvCxnSpPr>
          <p:spPr bwMode="auto">
            <a:xfrm rot="16200000" flipH="1">
              <a:off x="638175" y="1838324"/>
              <a:ext cx="161925" cy="10477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638" name="Straight Connector 336"/>
            <p:cNvCxnSpPr>
              <a:cxnSpLocks noChangeShapeType="1"/>
            </p:cNvCxnSpPr>
            <p:nvPr/>
          </p:nvCxnSpPr>
          <p:spPr bwMode="auto">
            <a:xfrm rot="16200000" flipH="1">
              <a:off x="900112" y="1481137"/>
              <a:ext cx="152400" cy="857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639" name="Straight Connector 337"/>
            <p:cNvCxnSpPr>
              <a:cxnSpLocks noChangeShapeType="1"/>
            </p:cNvCxnSpPr>
            <p:nvPr/>
          </p:nvCxnSpPr>
          <p:spPr bwMode="auto">
            <a:xfrm rot="16200000" flipH="1">
              <a:off x="1162050" y="1104900"/>
              <a:ext cx="133350" cy="11430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4640" name="TextBox 338"/>
            <p:cNvSpPr txBox="1">
              <a:spLocks noChangeArrowheads="1"/>
            </p:cNvSpPr>
            <p:nvPr/>
          </p:nvSpPr>
          <p:spPr bwMode="auto">
            <a:xfrm>
              <a:off x="193662" y="1881055"/>
              <a:ext cx="33080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</a:p>
          </p:txBody>
        </p:sp>
        <p:sp>
          <p:nvSpPr>
            <p:cNvPr id="24641" name="TextBox 339"/>
            <p:cNvSpPr txBox="1">
              <a:spLocks noChangeArrowheads="1"/>
            </p:cNvSpPr>
            <p:nvPr/>
          </p:nvSpPr>
          <p:spPr bwMode="auto">
            <a:xfrm>
              <a:off x="702976" y="1881056"/>
              <a:ext cx="32182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  <p:sp>
          <p:nvSpPr>
            <p:cNvPr id="24642" name="TextBox 340"/>
            <p:cNvSpPr txBox="1">
              <a:spLocks noChangeArrowheads="1"/>
            </p:cNvSpPr>
            <p:nvPr/>
          </p:nvSpPr>
          <p:spPr bwMode="auto">
            <a:xfrm>
              <a:off x="917561" y="1547681"/>
              <a:ext cx="330810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D</a:t>
              </a:r>
            </a:p>
          </p:txBody>
        </p:sp>
        <p:sp>
          <p:nvSpPr>
            <p:cNvPr id="24643" name="TextBox 341"/>
            <p:cNvSpPr txBox="1">
              <a:spLocks noChangeArrowheads="1"/>
            </p:cNvSpPr>
            <p:nvPr/>
          </p:nvSpPr>
          <p:spPr bwMode="auto">
            <a:xfrm>
              <a:off x="1203311" y="1176206"/>
              <a:ext cx="33080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</p:grpSp>
      <p:grpSp>
        <p:nvGrpSpPr>
          <p:cNvPr id="24602" name="Group 342"/>
          <p:cNvGrpSpPr>
            <a:grpSpLocks/>
          </p:cNvGrpSpPr>
          <p:nvPr/>
        </p:nvGrpSpPr>
        <p:grpSpPr bwMode="auto">
          <a:xfrm>
            <a:off x="6242050" y="955675"/>
            <a:ext cx="1196975" cy="1152525"/>
            <a:chOff x="193662" y="898525"/>
            <a:chExt cx="1340458" cy="1293195"/>
          </a:xfrm>
        </p:grpSpPr>
        <p:sp>
          <p:nvSpPr>
            <p:cNvPr id="24618" name="AutoShape 4"/>
            <p:cNvSpPr>
              <a:spLocks noChangeArrowheads="1"/>
            </p:cNvSpPr>
            <p:nvPr/>
          </p:nvSpPr>
          <p:spPr bwMode="auto">
            <a:xfrm rot="-5400000">
              <a:off x="1038225" y="866775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24619" name="AutoShape 4"/>
            <p:cNvSpPr>
              <a:spLocks noChangeArrowheads="1"/>
            </p:cNvSpPr>
            <p:nvPr/>
          </p:nvSpPr>
          <p:spPr bwMode="auto">
            <a:xfrm rot="-5400000">
              <a:off x="774700" y="1238250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24620" name="AutoShape 4"/>
            <p:cNvSpPr>
              <a:spLocks noChangeArrowheads="1"/>
            </p:cNvSpPr>
            <p:nvPr/>
          </p:nvSpPr>
          <p:spPr bwMode="auto">
            <a:xfrm rot="-5400000">
              <a:off x="565150" y="1593850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cxnSp>
          <p:nvCxnSpPr>
            <p:cNvPr id="24621" name="Straight Connector 346"/>
            <p:cNvCxnSpPr>
              <a:cxnSpLocks noChangeShapeType="1"/>
            </p:cNvCxnSpPr>
            <p:nvPr/>
          </p:nvCxnSpPr>
          <p:spPr bwMode="auto">
            <a:xfrm rot="5400000">
              <a:off x="862013" y="1100138"/>
              <a:ext cx="152400" cy="1238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622" name="Straight Connector 347"/>
            <p:cNvCxnSpPr>
              <a:cxnSpLocks noChangeShapeType="1"/>
            </p:cNvCxnSpPr>
            <p:nvPr/>
          </p:nvCxnSpPr>
          <p:spPr bwMode="auto">
            <a:xfrm rot="5400000">
              <a:off x="600076" y="1485900"/>
              <a:ext cx="161925" cy="857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623" name="Straight Connector 348"/>
            <p:cNvCxnSpPr>
              <a:cxnSpLocks noChangeShapeType="1"/>
            </p:cNvCxnSpPr>
            <p:nvPr/>
          </p:nvCxnSpPr>
          <p:spPr bwMode="auto">
            <a:xfrm rot="5400000">
              <a:off x="409575" y="1838325"/>
              <a:ext cx="133350" cy="9525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624" name="Straight Connector 349"/>
            <p:cNvCxnSpPr>
              <a:cxnSpLocks noChangeShapeType="1"/>
            </p:cNvCxnSpPr>
            <p:nvPr/>
          </p:nvCxnSpPr>
          <p:spPr bwMode="auto">
            <a:xfrm rot="16200000" flipH="1">
              <a:off x="638175" y="1838324"/>
              <a:ext cx="161925" cy="10477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625" name="Straight Connector 350"/>
            <p:cNvCxnSpPr>
              <a:cxnSpLocks noChangeShapeType="1"/>
            </p:cNvCxnSpPr>
            <p:nvPr/>
          </p:nvCxnSpPr>
          <p:spPr bwMode="auto">
            <a:xfrm rot="16200000" flipH="1">
              <a:off x="900112" y="1481137"/>
              <a:ext cx="152400" cy="857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626" name="Straight Connector 351"/>
            <p:cNvCxnSpPr>
              <a:cxnSpLocks noChangeShapeType="1"/>
            </p:cNvCxnSpPr>
            <p:nvPr/>
          </p:nvCxnSpPr>
          <p:spPr bwMode="auto">
            <a:xfrm rot="16200000" flipH="1">
              <a:off x="1162050" y="1104900"/>
              <a:ext cx="133350" cy="11430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4627" name="TextBox 352"/>
            <p:cNvSpPr txBox="1">
              <a:spLocks noChangeArrowheads="1"/>
            </p:cNvSpPr>
            <p:nvPr/>
          </p:nvSpPr>
          <p:spPr bwMode="auto">
            <a:xfrm>
              <a:off x="193662" y="1881055"/>
              <a:ext cx="33080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</a:p>
          </p:txBody>
        </p:sp>
        <p:sp>
          <p:nvSpPr>
            <p:cNvPr id="24628" name="TextBox 353"/>
            <p:cNvSpPr txBox="1">
              <a:spLocks noChangeArrowheads="1"/>
            </p:cNvSpPr>
            <p:nvPr/>
          </p:nvSpPr>
          <p:spPr bwMode="auto">
            <a:xfrm>
              <a:off x="698486" y="1881056"/>
              <a:ext cx="330810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D</a:t>
              </a:r>
            </a:p>
          </p:txBody>
        </p:sp>
        <p:sp>
          <p:nvSpPr>
            <p:cNvPr id="24629" name="TextBox 354"/>
            <p:cNvSpPr txBox="1">
              <a:spLocks noChangeArrowheads="1"/>
            </p:cNvSpPr>
            <p:nvPr/>
          </p:nvSpPr>
          <p:spPr bwMode="auto">
            <a:xfrm>
              <a:off x="922051" y="1547681"/>
              <a:ext cx="32182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24630" name="TextBox 355"/>
            <p:cNvSpPr txBox="1">
              <a:spLocks noChangeArrowheads="1"/>
            </p:cNvSpPr>
            <p:nvPr/>
          </p:nvSpPr>
          <p:spPr bwMode="auto">
            <a:xfrm>
              <a:off x="1203311" y="1176206"/>
              <a:ext cx="33080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</p:grpSp>
      <p:grpSp>
        <p:nvGrpSpPr>
          <p:cNvPr id="24603" name="Group 356"/>
          <p:cNvGrpSpPr>
            <a:grpSpLocks/>
          </p:cNvGrpSpPr>
          <p:nvPr/>
        </p:nvGrpSpPr>
        <p:grpSpPr bwMode="auto">
          <a:xfrm>
            <a:off x="7632700" y="993775"/>
            <a:ext cx="1196975" cy="1152525"/>
            <a:chOff x="193662" y="898525"/>
            <a:chExt cx="1340458" cy="1293195"/>
          </a:xfrm>
        </p:grpSpPr>
        <p:sp>
          <p:nvSpPr>
            <p:cNvPr id="24605" name="AutoShape 4"/>
            <p:cNvSpPr>
              <a:spLocks noChangeArrowheads="1"/>
            </p:cNvSpPr>
            <p:nvPr/>
          </p:nvSpPr>
          <p:spPr bwMode="auto">
            <a:xfrm rot="-5400000">
              <a:off x="1038225" y="866775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24606" name="AutoShape 4"/>
            <p:cNvSpPr>
              <a:spLocks noChangeArrowheads="1"/>
            </p:cNvSpPr>
            <p:nvPr/>
          </p:nvSpPr>
          <p:spPr bwMode="auto">
            <a:xfrm rot="-5400000">
              <a:off x="774700" y="1238250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24607" name="AutoShape 4"/>
            <p:cNvSpPr>
              <a:spLocks noChangeArrowheads="1"/>
            </p:cNvSpPr>
            <p:nvPr/>
          </p:nvSpPr>
          <p:spPr bwMode="auto">
            <a:xfrm rot="-5400000">
              <a:off x="565150" y="1593850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cxnSp>
          <p:nvCxnSpPr>
            <p:cNvPr id="24608" name="Straight Connector 360"/>
            <p:cNvCxnSpPr>
              <a:cxnSpLocks noChangeShapeType="1"/>
            </p:cNvCxnSpPr>
            <p:nvPr/>
          </p:nvCxnSpPr>
          <p:spPr bwMode="auto">
            <a:xfrm rot="5400000">
              <a:off x="862013" y="1100138"/>
              <a:ext cx="152400" cy="1238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609" name="Straight Connector 361"/>
            <p:cNvCxnSpPr>
              <a:cxnSpLocks noChangeShapeType="1"/>
            </p:cNvCxnSpPr>
            <p:nvPr/>
          </p:nvCxnSpPr>
          <p:spPr bwMode="auto">
            <a:xfrm rot="5400000">
              <a:off x="600076" y="1485900"/>
              <a:ext cx="161925" cy="857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610" name="Straight Connector 362"/>
            <p:cNvCxnSpPr>
              <a:cxnSpLocks noChangeShapeType="1"/>
            </p:cNvCxnSpPr>
            <p:nvPr/>
          </p:nvCxnSpPr>
          <p:spPr bwMode="auto">
            <a:xfrm rot="5400000">
              <a:off x="409575" y="1838325"/>
              <a:ext cx="133350" cy="9525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611" name="Straight Connector 363"/>
            <p:cNvCxnSpPr>
              <a:cxnSpLocks noChangeShapeType="1"/>
            </p:cNvCxnSpPr>
            <p:nvPr/>
          </p:nvCxnSpPr>
          <p:spPr bwMode="auto">
            <a:xfrm rot="16200000" flipH="1">
              <a:off x="638175" y="1838324"/>
              <a:ext cx="161925" cy="10477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612" name="Straight Connector 364"/>
            <p:cNvCxnSpPr>
              <a:cxnSpLocks noChangeShapeType="1"/>
            </p:cNvCxnSpPr>
            <p:nvPr/>
          </p:nvCxnSpPr>
          <p:spPr bwMode="auto">
            <a:xfrm rot="16200000" flipH="1">
              <a:off x="900112" y="1481137"/>
              <a:ext cx="152400" cy="857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613" name="Straight Connector 365"/>
            <p:cNvCxnSpPr>
              <a:cxnSpLocks noChangeShapeType="1"/>
            </p:cNvCxnSpPr>
            <p:nvPr/>
          </p:nvCxnSpPr>
          <p:spPr bwMode="auto">
            <a:xfrm rot="16200000" flipH="1">
              <a:off x="1162050" y="1104900"/>
              <a:ext cx="133350" cy="11430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4614" name="TextBox 366"/>
            <p:cNvSpPr txBox="1">
              <a:spLocks noChangeArrowheads="1"/>
            </p:cNvSpPr>
            <p:nvPr/>
          </p:nvSpPr>
          <p:spPr bwMode="auto">
            <a:xfrm>
              <a:off x="193662" y="1881055"/>
              <a:ext cx="33080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</a:p>
          </p:txBody>
        </p:sp>
        <p:sp>
          <p:nvSpPr>
            <p:cNvPr id="24615" name="TextBox 367"/>
            <p:cNvSpPr txBox="1">
              <a:spLocks noChangeArrowheads="1"/>
            </p:cNvSpPr>
            <p:nvPr/>
          </p:nvSpPr>
          <p:spPr bwMode="auto">
            <a:xfrm>
              <a:off x="698486" y="1881056"/>
              <a:ext cx="330810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D</a:t>
              </a:r>
            </a:p>
          </p:txBody>
        </p:sp>
        <p:sp>
          <p:nvSpPr>
            <p:cNvPr id="24616" name="TextBox 368"/>
            <p:cNvSpPr txBox="1">
              <a:spLocks noChangeArrowheads="1"/>
            </p:cNvSpPr>
            <p:nvPr/>
          </p:nvSpPr>
          <p:spPr bwMode="auto">
            <a:xfrm>
              <a:off x="922051" y="1547681"/>
              <a:ext cx="32182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  <p:sp>
          <p:nvSpPr>
            <p:cNvPr id="24617" name="TextBox 369"/>
            <p:cNvSpPr txBox="1">
              <a:spLocks noChangeArrowheads="1"/>
            </p:cNvSpPr>
            <p:nvPr/>
          </p:nvSpPr>
          <p:spPr bwMode="auto">
            <a:xfrm>
              <a:off x="1203311" y="1176206"/>
              <a:ext cx="33080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</p:grpSp>
      <p:sp>
        <p:nvSpPr>
          <p:cNvPr id="24604" name="Rectangle 2"/>
          <p:cNvSpPr>
            <a:spLocks noGrp="1" noChangeArrowheads="1"/>
          </p:cNvSpPr>
          <p:nvPr>
            <p:ph type="title"/>
          </p:nvPr>
        </p:nvSpPr>
        <p:spPr>
          <a:xfrm>
            <a:off x="911225" y="136525"/>
            <a:ext cx="7772400" cy="444500"/>
          </a:xfrm>
        </p:spPr>
        <p:txBody>
          <a:bodyPr/>
          <a:lstStyle/>
          <a:p>
            <a:pPr algn="l" eaLnBrk="1" hangingPunct="1"/>
            <a:r>
              <a:rPr lang="en-US" altLang="en-US" sz="2800">
                <a:cs typeface="Tahoma" panose="020B0604030504040204" pitchFamily="34" charset="0"/>
              </a:rPr>
              <a:t>Left-deep join tree (all 4! = 24 permutations)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>
          <a:xfrm>
            <a:off x="911225" y="136525"/>
            <a:ext cx="7772400" cy="444500"/>
          </a:xfrm>
        </p:spPr>
        <p:txBody>
          <a:bodyPr/>
          <a:lstStyle/>
          <a:p>
            <a:pPr algn="l" eaLnBrk="1" hangingPunct="1"/>
            <a:r>
              <a:rPr lang="en-US" altLang="en-US" sz="2800">
                <a:cs typeface="Tahoma" panose="020B0604030504040204" pitchFamily="34" charset="0"/>
              </a:rPr>
              <a:t>Left-deep join tree (all 4! = 24 permutations)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25500" y="6467475"/>
            <a:ext cx="7797800" cy="98425"/>
          </a:xfrm>
        </p:spPr>
        <p:txBody>
          <a:bodyPr/>
          <a:lstStyle/>
          <a:p>
            <a:pPr eaLnBrk="1" hangingPunct="1">
              <a:buFontTx/>
              <a:buNone/>
            </a:pPr>
            <a:endParaRPr lang="en-US" altLang="en-US" sz="28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buFontTx/>
              <a:buNone/>
            </a:pPr>
            <a:r>
              <a:rPr lang="en-US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</a:p>
        </p:txBody>
      </p:sp>
      <p:sp>
        <p:nvSpPr>
          <p:cNvPr id="25604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5756C1A9-0D38-4FD0-9FD9-6C522A00C234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40</a:t>
            </a:fld>
            <a:endParaRPr lang="en-US" altLang="en-US" sz="1400"/>
          </a:p>
        </p:txBody>
      </p:sp>
      <p:grpSp>
        <p:nvGrpSpPr>
          <p:cNvPr id="25605" name="Group 47"/>
          <p:cNvGrpSpPr>
            <a:grpSpLocks/>
          </p:cNvGrpSpPr>
          <p:nvPr/>
        </p:nvGrpSpPr>
        <p:grpSpPr bwMode="auto">
          <a:xfrm>
            <a:off x="612775" y="889000"/>
            <a:ext cx="1196975" cy="1152525"/>
            <a:chOff x="193662" y="898525"/>
            <a:chExt cx="1340458" cy="1293195"/>
          </a:xfrm>
        </p:grpSpPr>
        <p:sp>
          <p:nvSpPr>
            <p:cNvPr id="25928" name="AutoShape 4"/>
            <p:cNvSpPr>
              <a:spLocks noChangeArrowheads="1"/>
            </p:cNvSpPr>
            <p:nvPr/>
          </p:nvSpPr>
          <p:spPr bwMode="auto">
            <a:xfrm rot="-5400000">
              <a:off x="1038225" y="866775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25929" name="AutoShape 4"/>
            <p:cNvSpPr>
              <a:spLocks noChangeArrowheads="1"/>
            </p:cNvSpPr>
            <p:nvPr/>
          </p:nvSpPr>
          <p:spPr bwMode="auto">
            <a:xfrm rot="-5400000">
              <a:off x="774700" y="1238250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25930" name="AutoShape 4"/>
            <p:cNvSpPr>
              <a:spLocks noChangeArrowheads="1"/>
            </p:cNvSpPr>
            <p:nvPr/>
          </p:nvSpPr>
          <p:spPr bwMode="auto">
            <a:xfrm rot="-5400000">
              <a:off x="565150" y="1593850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cxnSp>
          <p:nvCxnSpPr>
            <p:cNvPr id="25931" name="Straight Connector 32"/>
            <p:cNvCxnSpPr>
              <a:cxnSpLocks noChangeShapeType="1"/>
            </p:cNvCxnSpPr>
            <p:nvPr/>
          </p:nvCxnSpPr>
          <p:spPr bwMode="auto">
            <a:xfrm rot="5400000">
              <a:off x="862013" y="1100138"/>
              <a:ext cx="152400" cy="1238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5932" name="Straight Connector 34"/>
            <p:cNvCxnSpPr>
              <a:cxnSpLocks noChangeShapeType="1"/>
            </p:cNvCxnSpPr>
            <p:nvPr/>
          </p:nvCxnSpPr>
          <p:spPr bwMode="auto">
            <a:xfrm rot="5400000">
              <a:off x="600076" y="1485900"/>
              <a:ext cx="161925" cy="857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5933" name="Straight Connector 36"/>
            <p:cNvCxnSpPr>
              <a:cxnSpLocks noChangeShapeType="1"/>
            </p:cNvCxnSpPr>
            <p:nvPr/>
          </p:nvCxnSpPr>
          <p:spPr bwMode="auto">
            <a:xfrm rot="5400000">
              <a:off x="409575" y="1838325"/>
              <a:ext cx="133350" cy="9525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5934" name="Straight Connector 38"/>
            <p:cNvCxnSpPr>
              <a:cxnSpLocks noChangeShapeType="1"/>
            </p:cNvCxnSpPr>
            <p:nvPr/>
          </p:nvCxnSpPr>
          <p:spPr bwMode="auto">
            <a:xfrm rot="16200000" flipH="1">
              <a:off x="638175" y="1838324"/>
              <a:ext cx="161925" cy="10477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5935" name="Straight Connector 40"/>
            <p:cNvCxnSpPr>
              <a:cxnSpLocks noChangeShapeType="1"/>
            </p:cNvCxnSpPr>
            <p:nvPr/>
          </p:nvCxnSpPr>
          <p:spPr bwMode="auto">
            <a:xfrm rot="16200000" flipH="1">
              <a:off x="900112" y="1481137"/>
              <a:ext cx="152400" cy="857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5936" name="Straight Connector 42"/>
            <p:cNvCxnSpPr>
              <a:cxnSpLocks noChangeShapeType="1"/>
            </p:cNvCxnSpPr>
            <p:nvPr/>
          </p:nvCxnSpPr>
          <p:spPr bwMode="auto">
            <a:xfrm rot="16200000" flipH="1">
              <a:off x="1162050" y="1104900"/>
              <a:ext cx="133350" cy="11430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5937" name="TextBox 43"/>
            <p:cNvSpPr txBox="1">
              <a:spLocks noChangeArrowheads="1"/>
            </p:cNvSpPr>
            <p:nvPr/>
          </p:nvSpPr>
          <p:spPr bwMode="auto">
            <a:xfrm>
              <a:off x="193662" y="1881055"/>
              <a:ext cx="33080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</a:p>
          </p:txBody>
        </p:sp>
        <p:sp>
          <p:nvSpPr>
            <p:cNvPr id="25938" name="TextBox 44"/>
            <p:cNvSpPr txBox="1">
              <a:spLocks noChangeArrowheads="1"/>
            </p:cNvSpPr>
            <p:nvPr/>
          </p:nvSpPr>
          <p:spPr bwMode="auto">
            <a:xfrm>
              <a:off x="702976" y="1881056"/>
              <a:ext cx="32182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25939" name="TextBox 45"/>
            <p:cNvSpPr txBox="1">
              <a:spLocks noChangeArrowheads="1"/>
            </p:cNvSpPr>
            <p:nvPr/>
          </p:nvSpPr>
          <p:spPr bwMode="auto">
            <a:xfrm>
              <a:off x="922051" y="1547681"/>
              <a:ext cx="32182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  <p:sp>
          <p:nvSpPr>
            <p:cNvPr id="25940" name="TextBox 46"/>
            <p:cNvSpPr txBox="1">
              <a:spLocks noChangeArrowheads="1"/>
            </p:cNvSpPr>
            <p:nvPr/>
          </p:nvSpPr>
          <p:spPr bwMode="auto">
            <a:xfrm>
              <a:off x="1203311" y="1176206"/>
              <a:ext cx="33080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D</a:t>
              </a:r>
            </a:p>
          </p:txBody>
        </p:sp>
      </p:grpSp>
      <p:grpSp>
        <p:nvGrpSpPr>
          <p:cNvPr id="25606" name="Group 48"/>
          <p:cNvGrpSpPr>
            <a:grpSpLocks/>
          </p:cNvGrpSpPr>
          <p:nvPr/>
        </p:nvGrpSpPr>
        <p:grpSpPr bwMode="auto">
          <a:xfrm>
            <a:off x="679450" y="2193925"/>
            <a:ext cx="1196975" cy="1152525"/>
            <a:chOff x="193662" y="898525"/>
            <a:chExt cx="1340458" cy="1293195"/>
          </a:xfrm>
        </p:grpSpPr>
        <p:sp>
          <p:nvSpPr>
            <p:cNvPr id="7483" name="AutoShape 4"/>
            <p:cNvSpPr>
              <a:spLocks noChangeArrowheads="1"/>
            </p:cNvSpPr>
            <p:nvPr/>
          </p:nvSpPr>
          <p:spPr bwMode="auto">
            <a:xfrm rot="-5400000">
              <a:off x="1037991" y="866649"/>
              <a:ext cx="126470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sp>
          <p:nvSpPr>
            <p:cNvPr id="7484" name="AutoShape 4"/>
            <p:cNvSpPr>
              <a:spLocks noChangeArrowheads="1"/>
            </p:cNvSpPr>
            <p:nvPr/>
          </p:nvSpPr>
          <p:spPr bwMode="auto">
            <a:xfrm rot="-5400000">
              <a:off x="774879" y="1238932"/>
              <a:ext cx="126469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sp>
          <p:nvSpPr>
            <p:cNvPr id="7485" name="AutoShape 4"/>
            <p:cNvSpPr>
              <a:spLocks noChangeArrowheads="1"/>
            </p:cNvSpPr>
            <p:nvPr/>
          </p:nvSpPr>
          <p:spPr bwMode="auto">
            <a:xfrm rot="-5400000">
              <a:off x="565098" y="1593403"/>
              <a:ext cx="126470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cxnSp>
          <p:nvCxnSpPr>
            <p:cNvPr id="7486" name="Straight Connector 52"/>
            <p:cNvCxnSpPr>
              <a:cxnSpLocks noChangeShapeType="1"/>
            </p:cNvCxnSpPr>
            <p:nvPr/>
          </p:nvCxnSpPr>
          <p:spPr bwMode="auto">
            <a:xfrm rot="5400000">
              <a:off x="861964" y="1099929"/>
              <a:ext cx="153188" cy="124446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487" name="Straight Connector 53"/>
            <p:cNvCxnSpPr>
              <a:cxnSpLocks noChangeShapeType="1"/>
            </p:cNvCxnSpPr>
            <p:nvPr/>
          </p:nvCxnSpPr>
          <p:spPr bwMode="auto">
            <a:xfrm rot="5400000">
              <a:off x="599730" y="1485534"/>
              <a:ext cx="162095" cy="85334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488" name="Straight Connector 54"/>
            <p:cNvCxnSpPr>
              <a:cxnSpLocks noChangeShapeType="1"/>
            </p:cNvCxnSpPr>
            <p:nvPr/>
          </p:nvCxnSpPr>
          <p:spPr bwMode="auto">
            <a:xfrm rot="5400000">
              <a:off x="409535" y="1838233"/>
              <a:ext cx="133594" cy="96001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489" name="Straight Connector 55"/>
            <p:cNvCxnSpPr>
              <a:cxnSpLocks noChangeShapeType="1"/>
            </p:cNvCxnSpPr>
            <p:nvPr/>
          </p:nvCxnSpPr>
          <p:spPr bwMode="auto">
            <a:xfrm rot="16200000" flipH="1">
              <a:off x="638844" y="1838242"/>
              <a:ext cx="160313" cy="104891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490" name="Straight Connector 56"/>
            <p:cNvCxnSpPr>
              <a:cxnSpLocks noChangeShapeType="1"/>
            </p:cNvCxnSpPr>
            <p:nvPr/>
          </p:nvCxnSpPr>
          <p:spPr bwMode="auto">
            <a:xfrm rot="16200000" flipH="1">
              <a:off x="899297" y="1481081"/>
              <a:ext cx="153188" cy="85334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491" name="Straight Connector 57"/>
            <p:cNvCxnSpPr>
              <a:cxnSpLocks noChangeShapeType="1"/>
            </p:cNvCxnSpPr>
            <p:nvPr/>
          </p:nvCxnSpPr>
          <p:spPr bwMode="auto">
            <a:xfrm rot="16200000" flipH="1">
              <a:off x="1162432" y="1105263"/>
              <a:ext cx="131813" cy="113779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sp>
          <p:nvSpPr>
            <p:cNvPr id="25924" name="TextBox 58"/>
            <p:cNvSpPr txBox="1">
              <a:spLocks noChangeArrowheads="1"/>
            </p:cNvSpPr>
            <p:nvPr/>
          </p:nvSpPr>
          <p:spPr bwMode="auto">
            <a:xfrm>
              <a:off x="193662" y="1881781"/>
              <a:ext cx="330670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25925" name="TextBox 59"/>
            <p:cNvSpPr txBox="1">
              <a:spLocks noChangeArrowheads="1"/>
            </p:cNvSpPr>
            <p:nvPr/>
          </p:nvSpPr>
          <p:spPr bwMode="auto">
            <a:xfrm>
              <a:off x="698556" y="1881781"/>
              <a:ext cx="330670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</a:p>
          </p:txBody>
        </p:sp>
        <p:sp>
          <p:nvSpPr>
            <p:cNvPr id="25926" name="TextBox 60"/>
            <p:cNvSpPr txBox="1">
              <a:spLocks noChangeArrowheads="1"/>
            </p:cNvSpPr>
            <p:nvPr/>
          </p:nvSpPr>
          <p:spPr bwMode="auto">
            <a:xfrm>
              <a:off x="922558" y="1546904"/>
              <a:ext cx="321782" cy="311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  <p:sp>
          <p:nvSpPr>
            <p:cNvPr id="25927" name="TextBox 61"/>
            <p:cNvSpPr txBox="1">
              <a:spLocks noChangeArrowheads="1"/>
            </p:cNvSpPr>
            <p:nvPr/>
          </p:nvSpPr>
          <p:spPr bwMode="auto">
            <a:xfrm>
              <a:off x="1203450" y="1176402"/>
              <a:ext cx="330670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D</a:t>
              </a:r>
            </a:p>
          </p:txBody>
        </p:sp>
      </p:grpSp>
      <p:grpSp>
        <p:nvGrpSpPr>
          <p:cNvPr id="25607" name="Group 62"/>
          <p:cNvGrpSpPr>
            <a:grpSpLocks/>
          </p:cNvGrpSpPr>
          <p:nvPr/>
        </p:nvGrpSpPr>
        <p:grpSpPr bwMode="auto">
          <a:xfrm>
            <a:off x="1993900" y="879475"/>
            <a:ext cx="1196975" cy="1152525"/>
            <a:chOff x="193662" y="898525"/>
            <a:chExt cx="1340458" cy="1293195"/>
          </a:xfrm>
        </p:grpSpPr>
        <p:sp>
          <p:nvSpPr>
            <p:cNvPr id="25902" name="AutoShape 4"/>
            <p:cNvSpPr>
              <a:spLocks noChangeArrowheads="1"/>
            </p:cNvSpPr>
            <p:nvPr/>
          </p:nvSpPr>
          <p:spPr bwMode="auto">
            <a:xfrm rot="-5400000">
              <a:off x="1038225" y="866775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25903" name="AutoShape 4"/>
            <p:cNvSpPr>
              <a:spLocks noChangeArrowheads="1"/>
            </p:cNvSpPr>
            <p:nvPr/>
          </p:nvSpPr>
          <p:spPr bwMode="auto">
            <a:xfrm rot="-5400000">
              <a:off x="774700" y="1238250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25904" name="AutoShape 4"/>
            <p:cNvSpPr>
              <a:spLocks noChangeArrowheads="1"/>
            </p:cNvSpPr>
            <p:nvPr/>
          </p:nvSpPr>
          <p:spPr bwMode="auto">
            <a:xfrm rot="-5400000">
              <a:off x="565150" y="1593850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cxnSp>
          <p:nvCxnSpPr>
            <p:cNvPr id="25905" name="Straight Connector 66"/>
            <p:cNvCxnSpPr>
              <a:cxnSpLocks noChangeShapeType="1"/>
            </p:cNvCxnSpPr>
            <p:nvPr/>
          </p:nvCxnSpPr>
          <p:spPr bwMode="auto">
            <a:xfrm rot="5400000">
              <a:off x="862013" y="1100138"/>
              <a:ext cx="152400" cy="1238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5906" name="Straight Connector 67"/>
            <p:cNvCxnSpPr>
              <a:cxnSpLocks noChangeShapeType="1"/>
            </p:cNvCxnSpPr>
            <p:nvPr/>
          </p:nvCxnSpPr>
          <p:spPr bwMode="auto">
            <a:xfrm rot="5400000">
              <a:off x="600076" y="1485900"/>
              <a:ext cx="161925" cy="857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5907" name="Straight Connector 68"/>
            <p:cNvCxnSpPr>
              <a:cxnSpLocks noChangeShapeType="1"/>
            </p:cNvCxnSpPr>
            <p:nvPr/>
          </p:nvCxnSpPr>
          <p:spPr bwMode="auto">
            <a:xfrm rot="5400000">
              <a:off x="409575" y="1838325"/>
              <a:ext cx="133350" cy="9525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5908" name="Straight Connector 69"/>
            <p:cNvCxnSpPr>
              <a:cxnSpLocks noChangeShapeType="1"/>
            </p:cNvCxnSpPr>
            <p:nvPr/>
          </p:nvCxnSpPr>
          <p:spPr bwMode="auto">
            <a:xfrm rot="16200000" flipH="1">
              <a:off x="638175" y="1838324"/>
              <a:ext cx="161925" cy="10477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5909" name="Straight Connector 70"/>
            <p:cNvCxnSpPr>
              <a:cxnSpLocks noChangeShapeType="1"/>
            </p:cNvCxnSpPr>
            <p:nvPr/>
          </p:nvCxnSpPr>
          <p:spPr bwMode="auto">
            <a:xfrm rot="16200000" flipH="1">
              <a:off x="900112" y="1481137"/>
              <a:ext cx="152400" cy="857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5910" name="Straight Connector 71"/>
            <p:cNvCxnSpPr>
              <a:cxnSpLocks noChangeShapeType="1"/>
            </p:cNvCxnSpPr>
            <p:nvPr/>
          </p:nvCxnSpPr>
          <p:spPr bwMode="auto">
            <a:xfrm rot="16200000" flipH="1">
              <a:off x="1162050" y="1104900"/>
              <a:ext cx="133350" cy="11430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5911" name="TextBox 72"/>
            <p:cNvSpPr txBox="1">
              <a:spLocks noChangeArrowheads="1"/>
            </p:cNvSpPr>
            <p:nvPr/>
          </p:nvSpPr>
          <p:spPr bwMode="auto">
            <a:xfrm>
              <a:off x="193662" y="1881055"/>
              <a:ext cx="33080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</a:p>
          </p:txBody>
        </p:sp>
        <p:sp>
          <p:nvSpPr>
            <p:cNvPr id="25912" name="TextBox 73"/>
            <p:cNvSpPr txBox="1">
              <a:spLocks noChangeArrowheads="1"/>
            </p:cNvSpPr>
            <p:nvPr/>
          </p:nvSpPr>
          <p:spPr bwMode="auto">
            <a:xfrm>
              <a:off x="702976" y="1881056"/>
              <a:ext cx="32182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25913" name="TextBox 74"/>
            <p:cNvSpPr txBox="1">
              <a:spLocks noChangeArrowheads="1"/>
            </p:cNvSpPr>
            <p:nvPr/>
          </p:nvSpPr>
          <p:spPr bwMode="auto">
            <a:xfrm>
              <a:off x="917561" y="1547681"/>
              <a:ext cx="330810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D</a:t>
              </a:r>
            </a:p>
          </p:txBody>
        </p:sp>
        <p:sp>
          <p:nvSpPr>
            <p:cNvPr id="25914" name="TextBox 75"/>
            <p:cNvSpPr txBox="1">
              <a:spLocks noChangeArrowheads="1"/>
            </p:cNvSpPr>
            <p:nvPr/>
          </p:nvSpPr>
          <p:spPr bwMode="auto">
            <a:xfrm>
              <a:off x="1203311" y="1176206"/>
              <a:ext cx="33080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</p:grpSp>
      <p:grpSp>
        <p:nvGrpSpPr>
          <p:cNvPr id="25608" name="Group 76"/>
          <p:cNvGrpSpPr>
            <a:grpSpLocks/>
          </p:cNvGrpSpPr>
          <p:nvPr/>
        </p:nvGrpSpPr>
        <p:grpSpPr bwMode="auto">
          <a:xfrm>
            <a:off x="2222500" y="2251075"/>
            <a:ext cx="1196975" cy="1152525"/>
            <a:chOff x="193662" y="898525"/>
            <a:chExt cx="1340458" cy="1293195"/>
          </a:xfrm>
        </p:grpSpPr>
        <p:sp>
          <p:nvSpPr>
            <p:cNvPr id="25889" name="AutoShape 4"/>
            <p:cNvSpPr>
              <a:spLocks noChangeArrowheads="1"/>
            </p:cNvSpPr>
            <p:nvPr/>
          </p:nvSpPr>
          <p:spPr bwMode="auto">
            <a:xfrm rot="-5400000">
              <a:off x="1038225" y="866775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25890" name="AutoShape 4"/>
            <p:cNvSpPr>
              <a:spLocks noChangeArrowheads="1"/>
            </p:cNvSpPr>
            <p:nvPr/>
          </p:nvSpPr>
          <p:spPr bwMode="auto">
            <a:xfrm rot="-5400000">
              <a:off x="774700" y="1238250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25891" name="AutoShape 4"/>
            <p:cNvSpPr>
              <a:spLocks noChangeArrowheads="1"/>
            </p:cNvSpPr>
            <p:nvPr/>
          </p:nvSpPr>
          <p:spPr bwMode="auto">
            <a:xfrm rot="-5400000">
              <a:off x="565150" y="1593850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cxnSp>
          <p:nvCxnSpPr>
            <p:cNvPr id="25892" name="Straight Connector 80"/>
            <p:cNvCxnSpPr>
              <a:cxnSpLocks noChangeShapeType="1"/>
            </p:cNvCxnSpPr>
            <p:nvPr/>
          </p:nvCxnSpPr>
          <p:spPr bwMode="auto">
            <a:xfrm rot="5400000">
              <a:off x="862013" y="1100138"/>
              <a:ext cx="152400" cy="1238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5893" name="Straight Connector 81"/>
            <p:cNvCxnSpPr>
              <a:cxnSpLocks noChangeShapeType="1"/>
            </p:cNvCxnSpPr>
            <p:nvPr/>
          </p:nvCxnSpPr>
          <p:spPr bwMode="auto">
            <a:xfrm rot="5400000">
              <a:off x="600076" y="1485900"/>
              <a:ext cx="161925" cy="857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5894" name="Straight Connector 82"/>
            <p:cNvCxnSpPr>
              <a:cxnSpLocks noChangeShapeType="1"/>
            </p:cNvCxnSpPr>
            <p:nvPr/>
          </p:nvCxnSpPr>
          <p:spPr bwMode="auto">
            <a:xfrm rot="5400000">
              <a:off x="409575" y="1838325"/>
              <a:ext cx="133350" cy="9525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5895" name="Straight Connector 83"/>
            <p:cNvCxnSpPr>
              <a:cxnSpLocks noChangeShapeType="1"/>
            </p:cNvCxnSpPr>
            <p:nvPr/>
          </p:nvCxnSpPr>
          <p:spPr bwMode="auto">
            <a:xfrm rot="16200000" flipH="1">
              <a:off x="638175" y="1838324"/>
              <a:ext cx="161925" cy="10477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5896" name="Straight Connector 84"/>
            <p:cNvCxnSpPr>
              <a:cxnSpLocks noChangeShapeType="1"/>
            </p:cNvCxnSpPr>
            <p:nvPr/>
          </p:nvCxnSpPr>
          <p:spPr bwMode="auto">
            <a:xfrm rot="16200000" flipH="1">
              <a:off x="900112" y="1481137"/>
              <a:ext cx="152400" cy="857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5897" name="Straight Connector 85"/>
            <p:cNvCxnSpPr>
              <a:cxnSpLocks noChangeShapeType="1"/>
            </p:cNvCxnSpPr>
            <p:nvPr/>
          </p:nvCxnSpPr>
          <p:spPr bwMode="auto">
            <a:xfrm rot="16200000" flipH="1">
              <a:off x="1162050" y="1104900"/>
              <a:ext cx="133350" cy="11430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5898" name="TextBox 86"/>
            <p:cNvSpPr txBox="1">
              <a:spLocks noChangeArrowheads="1"/>
            </p:cNvSpPr>
            <p:nvPr/>
          </p:nvSpPr>
          <p:spPr bwMode="auto">
            <a:xfrm>
              <a:off x="193662" y="1881055"/>
              <a:ext cx="33080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25899" name="TextBox 87"/>
            <p:cNvSpPr txBox="1">
              <a:spLocks noChangeArrowheads="1"/>
            </p:cNvSpPr>
            <p:nvPr/>
          </p:nvSpPr>
          <p:spPr bwMode="auto">
            <a:xfrm>
              <a:off x="698486" y="1881056"/>
              <a:ext cx="330810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</a:p>
          </p:txBody>
        </p:sp>
        <p:sp>
          <p:nvSpPr>
            <p:cNvPr id="25900" name="TextBox 88"/>
            <p:cNvSpPr txBox="1">
              <a:spLocks noChangeArrowheads="1"/>
            </p:cNvSpPr>
            <p:nvPr/>
          </p:nvSpPr>
          <p:spPr bwMode="auto">
            <a:xfrm>
              <a:off x="917561" y="1547681"/>
              <a:ext cx="330810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D</a:t>
              </a:r>
            </a:p>
          </p:txBody>
        </p:sp>
        <p:sp>
          <p:nvSpPr>
            <p:cNvPr id="25901" name="TextBox 89"/>
            <p:cNvSpPr txBox="1">
              <a:spLocks noChangeArrowheads="1"/>
            </p:cNvSpPr>
            <p:nvPr/>
          </p:nvSpPr>
          <p:spPr bwMode="auto">
            <a:xfrm>
              <a:off x="1203311" y="1176206"/>
              <a:ext cx="33080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</p:grpSp>
      <p:grpSp>
        <p:nvGrpSpPr>
          <p:cNvPr id="25609" name="Group 90"/>
          <p:cNvGrpSpPr>
            <a:grpSpLocks/>
          </p:cNvGrpSpPr>
          <p:nvPr/>
        </p:nvGrpSpPr>
        <p:grpSpPr bwMode="auto">
          <a:xfrm>
            <a:off x="698500" y="3594100"/>
            <a:ext cx="1196975" cy="1152525"/>
            <a:chOff x="193662" y="898525"/>
            <a:chExt cx="1340458" cy="1293195"/>
          </a:xfrm>
        </p:grpSpPr>
        <p:sp>
          <p:nvSpPr>
            <p:cNvPr id="25876" name="AutoShape 4"/>
            <p:cNvSpPr>
              <a:spLocks noChangeArrowheads="1"/>
            </p:cNvSpPr>
            <p:nvPr/>
          </p:nvSpPr>
          <p:spPr bwMode="auto">
            <a:xfrm rot="-5400000">
              <a:off x="1038225" y="866775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25877" name="AutoShape 4"/>
            <p:cNvSpPr>
              <a:spLocks noChangeArrowheads="1"/>
            </p:cNvSpPr>
            <p:nvPr/>
          </p:nvSpPr>
          <p:spPr bwMode="auto">
            <a:xfrm rot="-5400000">
              <a:off x="774700" y="1238250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25878" name="AutoShape 4"/>
            <p:cNvSpPr>
              <a:spLocks noChangeArrowheads="1"/>
            </p:cNvSpPr>
            <p:nvPr/>
          </p:nvSpPr>
          <p:spPr bwMode="auto">
            <a:xfrm rot="-5400000">
              <a:off x="565150" y="1593850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cxnSp>
          <p:nvCxnSpPr>
            <p:cNvPr id="25879" name="Straight Connector 94"/>
            <p:cNvCxnSpPr>
              <a:cxnSpLocks noChangeShapeType="1"/>
            </p:cNvCxnSpPr>
            <p:nvPr/>
          </p:nvCxnSpPr>
          <p:spPr bwMode="auto">
            <a:xfrm rot="5400000">
              <a:off x="862013" y="1100138"/>
              <a:ext cx="152400" cy="1238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5880" name="Straight Connector 95"/>
            <p:cNvCxnSpPr>
              <a:cxnSpLocks noChangeShapeType="1"/>
            </p:cNvCxnSpPr>
            <p:nvPr/>
          </p:nvCxnSpPr>
          <p:spPr bwMode="auto">
            <a:xfrm rot="5400000">
              <a:off x="600076" y="1485900"/>
              <a:ext cx="161925" cy="857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5881" name="Straight Connector 96"/>
            <p:cNvCxnSpPr>
              <a:cxnSpLocks noChangeShapeType="1"/>
            </p:cNvCxnSpPr>
            <p:nvPr/>
          </p:nvCxnSpPr>
          <p:spPr bwMode="auto">
            <a:xfrm rot="5400000">
              <a:off x="409575" y="1838325"/>
              <a:ext cx="133350" cy="9525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5882" name="Straight Connector 97"/>
            <p:cNvCxnSpPr>
              <a:cxnSpLocks noChangeShapeType="1"/>
            </p:cNvCxnSpPr>
            <p:nvPr/>
          </p:nvCxnSpPr>
          <p:spPr bwMode="auto">
            <a:xfrm rot="16200000" flipH="1">
              <a:off x="638175" y="1838324"/>
              <a:ext cx="161925" cy="10477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5883" name="Straight Connector 98"/>
            <p:cNvCxnSpPr>
              <a:cxnSpLocks noChangeShapeType="1"/>
            </p:cNvCxnSpPr>
            <p:nvPr/>
          </p:nvCxnSpPr>
          <p:spPr bwMode="auto">
            <a:xfrm rot="16200000" flipH="1">
              <a:off x="900112" y="1481137"/>
              <a:ext cx="152400" cy="857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5884" name="Straight Connector 99"/>
            <p:cNvCxnSpPr>
              <a:cxnSpLocks noChangeShapeType="1"/>
            </p:cNvCxnSpPr>
            <p:nvPr/>
          </p:nvCxnSpPr>
          <p:spPr bwMode="auto">
            <a:xfrm rot="16200000" flipH="1">
              <a:off x="1162050" y="1104900"/>
              <a:ext cx="133350" cy="11430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5885" name="TextBox 100"/>
            <p:cNvSpPr txBox="1">
              <a:spLocks noChangeArrowheads="1"/>
            </p:cNvSpPr>
            <p:nvPr/>
          </p:nvSpPr>
          <p:spPr bwMode="auto">
            <a:xfrm>
              <a:off x="193662" y="1881055"/>
              <a:ext cx="33080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  <p:sp>
          <p:nvSpPr>
            <p:cNvPr id="25886" name="TextBox 101"/>
            <p:cNvSpPr txBox="1">
              <a:spLocks noChangeArrowheads="1"/>
            </p:cNvSpPr>
            <p:nvPr/>
          </p:nvSpPr>
          <p:spPr bwMode="auto">
            <a:xfrm>
              <a:off x="698486" y="1881056"/>
              <a:ext cx="330810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</a:p>
          </p:txBody>
        </p:sp>
        <p:sp>
          <p:nvSpPr>
            <p:cNvPr id="25887" name="TextBox 102"/>
            <p:cNvSpPr txBox="1">
              <a:spLocks noChangeArrowheads="1"/>
            </p:cNvSpPr>
            <p:nvPr/>
          </p:nvSpPr>
          <p:spPr bwMode="auto">
            <a:xfrm>
              <a:off x="922051" y="1547681"/>
              <a:ext cx="32182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25888" name="TextBox 103"/>
            <p:cNvSpPr txBox="1">
              <a:spLocks noChangeArrowheads="1"/>
            </p:cNvSpPr>
            <p:nvPr/>
          </p:nvSpPr>
          <p:spPr bwMode="auto">
            <a:xfrm>
              <a:off x="1203311" y="1176206"/>
              <a:ext cx="33080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D</a:t>
              </a:r>
            </a:p>
          </p:txBody>
        </p:sp>
      </p:grpSp>
      <p:grpSp>
        <p:nvGrpSpPr>
          <p:cNvPr id="25610" name="Group 104"/>
          <p:cNvGrpSpPr>
            <a:grpSpLocks/>
          </p:cNvGrpSpPr>
          <p:nvPr/>
        </p:nvGrpSpPr>
        <p:grpSpPr bwMode="auto">
          <a:xfrm>
            <a:off x="2174875" y="3622675"/>
            <a:ext cx="1196975" cy="1152525"/>
            <a:chOff x="193662" y="898525"/>
            <a:chExt cx="1340458" cy="1293195"/>
          </a:xfrm>
        </p:grpSpPr>
        <p:sp>
          <p:nvSpPr>
            <p:cNvPr id="25863" name="AutoShape 4"/>
            <p:cNvSpPr>
              <a:spLocks noChangeArrowheads="1"/>
            </p:cNvSpPr>
            <p:nvPr/>
          </p:nvSpPr>
          <p:spPr bwMode="auto">
            <a:xfrm rot="-5400000">
              <a:off x="1038225" y="866775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25864" name="AutoShape 4"/>
            <p:cNvSpPr>
              <a:spLocks noChangeArrowheads="1"/>
            </p:cNvSpPr>
            <p:nvPr/>
          </p:nvSpPr>
          <p:spPr bwMode="auto">
            <a:xfrm rot="-5400000">
              <a:off x="774700" y="1238250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25865" name="AutoShape 4"/>
            <p:cNvSpPr>
              <a:spLocks noChangeArrowheads="1"/>
            </p:cNvSpPr>
            <p:nvPr/>
          </p:nvSpPr>
          <p:spPr bwMode="auto">
            <a:xfrm rot="-5400000">
              <a:off x="565150" y="1593850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cxnSp>
          <p:nvCxnSpPr>
            <p:cNvPr id="25866" name="Straight Connector 108"/>
            <p:cNvCxnSpPr>
              <a:cxnSpLocks noChangeShapeType="1"/>
            </p:cNvCxnSpPr>
            <p:nvPr/>
          </p:nvCxnSpPr>
          <p:spPr bwMode="auto">
            <a:xfrm rot="5400000">
              <a:off x="862013" y="1100138"/>
              <a:ext cx="152400" cy="1238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5867" name="Straight Connector 109"/>
            <p:cNvCxnSpPr>
              <a:cxnSpLocks noChangeShapeType="1"/>
            </p:cNvCxnSpPr>
            <p:nvPr/>
          </p:nvCxnSpPr>
          <p:spPr bwMode="auto">
            <a:xfrm rot="5400000">
              <a:off x="600076" y="1485900"/>
              <a:ext cx="161925" cy="857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5868" name="Straight Connector 110"/>
            <p:cNvCxnSpPr>
              <a:cxnSpLocks noChangeShapeType="1"/>
            </p:cNvCxnSpPr>
            <p:nvPr/>
          </p:nvCxnSpPr>
          <p:spPr bwMode="auto">
            <a:xfrm rot="5400000">
              <a:off x="409575" y="1838325"/>
              <a:ext cx="133350" cy="9525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5869" name="Straight Connector 111"/>
            <p:cNvCxnSpPr>
              <a:cxnSpLocks noChangeShapeType="1"/>
            </p:cNvCxnSpPr>
            <p:nvPr/>
          </p:nvCxnSpPr>
          <p:spPr bwMode="auto">
            <a:xfrm rot="16200000" flipH="1">
              <a:off x="638175" y="1838324"/>
              <a:ext cx="161925" cy="10477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5870" name="Straight Connector 112"/>
            <p:cNvCxnSpPr>
              <a:cxnSpLocks noChangeShapeType="1"/>
            </p:cNvCxnSpPr>
            <p:nvPr/>
          </p:nvCxnSpPr>
          <p:spPr bwMode="auto">
            <a:xfrm rot="16200000" flipH="1">
              <a:off x="900112" y="1481137"/>
              <a:ext cx="152400" cy="857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5871" name="Straight Connector 113"/>
            <p:cNvCxnSpPr>
              <a:cxnSpLocks noChangeShapeType="1"/>
            </p:cNvCxnSpPr>
            <p:nvPr/>
          </p:nvCxnSpPr>
          <p:spPr bwMode="auto">
            <a:xfrm rot="16200000" flipH="1">
              <a:off x="1162050" y="1104900"/>
              <a:ext cx="133350" cy="11430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5872" name="TextBox 114"/>
            <p:cNvSpPr txBox="1">
              <a:spLocks noChangeArrowheads="1"/>
            </p:cNvSpPr>
            <p:nvPr/>
          </p:nvSpPr>
          <p:spPr bwMode="auto">
            <a:xfrm>
              <a:off x="193662" y="1881055"/>
              <a:ext cx="33080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  <p:sp>
          <p:nvSpPr>
            <p:cNvPr id="25873" name="TextBox 115"/>
            <p:cNvSpPr txBox="1">
              <a:spLocks noChangeArrowheads="1"/>
            </p:cNvSpPr>
            <p:nvPr/>
          </p:nvSpPr>
          <p:spPr bwMode="auto">
            <a:xfrm>
              <a:off x="698486" y="1881056"/>
              <a:ext cx="330810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</a:p>
          </p:txBody>
        </p:sp>
        <p:sp>
          <p:nvSpPr>
            <p:cNvPr id="25874" name="TextBox 116"/>
            <p:cNvSpPr txBox="1">
              <a:spLocks noChangeArrowheads="1"/>
            </p:cNvSpPr>
            <p:nvPr/>
          </p:nvSpPr>
          <p:spPr bwMode="auto">
            <a:xfrm>
              <a:off x="917561" y="1547681"/>
              <a:ext cx="330810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D</a:t>
              </a:r>
            </a:p>
          </p:txBody>
        </p:sp>
        <p:sp>
          <p:nvSpPr>
            <p:cNvPr id="25875" name="TextBox 117"/>
            <p:cNvSpPr txBox="1">
              <a:spLocks noChangeArrowheads="1"/>
            </p:cNvSpPr>
            <p:nvPr/>
          </p:nvSpPr>
          <p:spPr bwMode="auto">
            <a:xfrm>
              <a:off x="1203311" y="1176206"/>
              <a:ext cx="33080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</p:grpSp>
      <p:grpSp>
        <p:nvGrpSpPr>
          <p:cNvPr id="25611" name="Group 118"/>
          <p:cNvGrpSpPr>
            <a:grpSpLocks/>
          </p:cNvGrpSpPr>
          <p:nvPr/>
        </p:nvGrpSpPr>
        <p:grpSpPr bwMode="auto">
          <a:xfrm>
            <a:off x="3451225" y="2279650"/>
            <a:ext cx="1196975" cy="1152525"/>
            <a:chOff x="193662" y="898525"/>
            <a:chExt cx="1340458" cy="1293195"/>
          </a:xfrm>
        </p:grpSpPr>
        <p:sp>
          <p:nvSpPr>
            <p:cNvPr id="25850" name="AutoShape 4"/>
            <p:cNvSpPr>
              <a:spLocks noChangeArrowheads="1"/>
            </p:cNvSpPr>
            <p:nvPr/>
          </p:nvSpPr>
          <p:spPr bwMode="auto">
            <a:xfrm rot="-5400000">
              <a:off x="1038225" y="866775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25851" name="AutoShape 4"/>
            <p:cNvSpPr>
              <a:spLocks noChangeArrowheads="1"/>
            </p:cNvSpPr>
            <p:nvPr/>
          </p:nvSpPr>
          <p:spPr bwMode="auto">
            <a:xfrm rot="-5400000">
              <a:off x="774700" y="1238250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25852" name="AutoShape 4"/>
            <p:cNvSpPr>
              <a:spLocks noChangeArrowheads="1"/>
            </p:cNvSpPr>
            <p:nvPr/>
          </p:nvSpPr>
          <p:spPr bwMode="auto">
            <a:xfrm rot="-5400000">
              <a:off x="565150" y="1593850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cxnSp>
          <p:nvCxnSpPr>
            <p:cNvPr id="25853" name="Straight Connector 122"/>
            <p:cNvCxnSpPr>
              <a:cxnSpLocks noChangeShapeType="1"/>
            </p:cNvCxnSpPr>
            <p:nvPr/>
          </p:nvCxnSpPr>
          <p:spPr bwMode="auto">
            <a:xfrm rot="5400000">
              <a:off x="862013" y="1100138"/>
              <a:ext cx="152400" cy="1238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5854" name="Straight Connector 123"/>
            <p:cNvCxnSpPr>
              <a:cxnSpLocks noChangeShapeType="1"/>
            </p:cNvCxnSpPr>
            <p:nvPr/>
          </p:nvCxnSpPr>
          <p:spPr bwMode="auto">
            <a:xfrm rot="5400000">
              <a:off x="600076" y="1485900"/>
              <a:ext cx="161925" cy="857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5855" name="Straight Connector 124"/>
            <p:cNvCxnSpPr>
              <a:cxnSpLocks noChangeShapeType="1"/>
            </p:cNvCxnSpPr>
            <p:nvPr/>
          </p:nvCxnSpPr>
          <p:spPr bwMode="auto">
            <a:xfrm rot="5400000">
              <a:off x="409575" y="1838325"/>
              <a:ext cx="133350" cy="9525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5856" name="Straight Connector 125"/>
            <p:cNvCxnSpPr>
              <a:cxnSpLocks noChangeShapeType="1"/>
            </p:cNvCxnSpPr>
            <p:nvPr/>
          </p:nvCxnSpPr>
          <p:spPr bwMode="auto">
            <a:xfrm rot="16200000" flipH="1">
              <a:off x="638175" y="1838324"/>
              <a:ext cx="161925" cy="10477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5857" name="Straight Connector 126"/>
            <p:cNvCxnSpPr>
              <a:cxnSpLocks noChangeShapeType="1"/>
            </p:cNvCxnSpPr>
            <p:nvPr/>
          </p:nvCxnSpPr>
          <p:spPr bwMode="auto">
            <a:xfrm rot="16200000" flipH="1">
              <a:off x="900112" y="1481137"/>
              <a:ext cx="152400" cy="857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5858" name="Straight Connector 127"/>
            <p:cNvCxnSpPr>
              <a:cxnSpLocks noChangeShapeType="1"/>
            </p:cNvCxnSpPr>
            <p:nvPr/>
          </p:nvCxnSpPr>
          <p:spPr bwMode="auto">
            <a:xfrm rot="16200000" flipH="1">
              <a:off x="1162050" y="1104900"/>
              <a:ext cx="133350" cy="11430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5859" name="TextBox 128"/>
            <p:cNvSpPr txBox="1">
              <a:spLocks noChangeArrowheads="1"/>
            </p:cNvSpPr>
            <p:nvPr/>
          </p:nvSpPr>
          <p:spPr bwMode="auto">
            <a:xfrm>
              <a:off x="193662" y="1881055"/>
              <a:ext cx="33080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25860" name="TextBox 129"/>
            <p:cNvSpPr txBox="1">
              <a:spLocks noChangeArrowheads="1"/>
            </p:cNvSpPr>
            <p:nvPr/>
          </p:nvSpPr>
          <p:spPr bwMode="auto">
            <a:xfrm>
              <a:off x="702976" y="1881056"/>
              <a:ext cx="32182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  <p:sp>
          <p:nvSpPr>
            <p:cNvPr id="25861" name="TextBox 130"/>
            <p:cNvSpPr txBox="1">
              <a:spLocks noChangeArrowheads="1"/>
            </p:cNvSpPr>
            <p:nvPr/>
          </p:nvSpPr>
          <p:spPr bwMode="auto">
            <a:xfrm>
              <a:off x="917561" y="1547681"/>
              <a:ext cx="330810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</a:p>
          </p:txBody>
        </p:sp>
        <p:sp>
          <p:nvSpPr>
            <p:cNvPr id="25862" name="TextBox 131"/>
            <p:cNvSpPr txBox="1">
              <a:spLocks noChangeArrowheads="1"/>
            </p:cNvSpPr>
            <p:nvPr/>
          </p:nvSpPr>
          <p:spPr bwMode="auto">
            <a:xfrm>
              <a:off x="1203311" y="1176206"/>
              <a:ext cx="33080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D</a:t>
              </a:r>
            </a:p>
          </p:txBody>
        </p:sp>
      </p:grpSp>
      <p:grpSp>
        <p:nvGrpSpPr>
          <p:cNvPr id="25612" name="Group 132"/>
          <p:cNvGrpSpPr>
            <a:grpSpLocks/>
          </p:cNvGrpSpPr>
          <p:nvPr/>
        </p:nvGrpSpPr>
        <p:grpSpPr bwMode="auto">
          <a:xfrm>
            <a:off x="3536950" y="3660775"/>
            <a:ext cx="1196975" cy="1152525"/>
            <a:chOff x="193662" y="898525"/>
            <a:chExt cx="1340458" cy="1293195"/>
          </a:xfrm>
        </p:grpSpPr>
        <p:sp>
          <p:nvSpPr>
            <p:cNvPr id="25837" name="AutoShape 4"/>
            <p:cNvSpPr>
              <a:spLocks noChangeArrowheads="1"/>
            </p:cNvSpPr>
            <p:nvPr/>
          </p:nvSpPr>
          <p:spPr bwMode="auto">
            <a:xfrm rot="-5400000">
              <a:off x="1038225" y="866775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25838" name="AutoShape 4"/>
            <p:cNvSpPr>
              <a:spLocks noChangeArrowheads="1"/>
            </p:cNvSpPr>
            <p:nvPr/>
          </p:nvSpPr>
          <p:spPr bwMode="auto">
            <a:xfrm rot="-5400000">
              <a:off x="774700" y="1238250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25839" name="AutoShape 4"/>
            <p:cNvSpPr>
              <a:spLocks noChangeArrowheads="1"/>
            </p:cNvSpPr>
            <p:nvPr/>
          </p:nvSpPr>
          <p:spPr bwMode="auto">
            <a:xfrm rot="-5400000">
              <a:off x="565150" y="1593850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cxnSp>
          <p:nvCxnSpPr>
            <p:cNvPr id="25840" name="Straight Connector 136"/>
            <p:cNvCxnSpPr>
              <a:cxnSpLocks noChangeShapeType="1"/>
            </p:cNvCxnSpPr>
            <p:nvPr/>
          </p:nvCxnSpPr>
          <p:spPr bwMode="auto">
            <a:xfrm rot="5400000">
              <a:off x="862013" y="1100138"/>
              <a:ext cx="152400" cy="1238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5841" name="Straight Connector 137"/>
            <p:cNvCxnSpPr>
              <a:cxnSpLocks noChangeShapeType="1"/>
            </p:cNvCxnSpPr>
            <p:nvPr/>
          </p:nvCxnSpPr>
          <p:spPr bwMode="auto">
            <a:xfrm rot="5400000">
              <a:off x="600076" y="1485900"/>
              <a:ext cx="161925" cy="857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5842" name="Straight Connector 138"/>
            <p:cNvCxnSpPr>
              <a:cxnSpLocks noChangeShapeType="1"/>
            </p:cNvCxnSpPr>
            <p:nvPr/>
          </p:nvCxnSpPr>
          <p:spPr bwMode="auto">
            <a:xfrm rot="5400000">
              <a:off x="409575" y="1838325"/>
              <a:ext cx="133350" cy="9525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5843" name="Straight Connector 139"/>
            <p:cNvCxnSpPr>
              <a:cxnSpLocks noChangeShapeType="1"/>
            </p:cNvCxnSpPr>
            <p:nvPr/>
          </p:nvCxnSpPr>
          <p:spPr bwMode="auto">
            <a:xfrm rot="16200000" flipH="1">
              <a:off x="638175" y="1838324"/>
              <a:ext cx="161925" cy="10477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5844" name="Straight Connector 140"/>
            <p:cNvCxnSpPr>
              <a:cxnSpLocks noChangeShapeType="1"/>
            </p:cNvCxnSpPr>
            <p:nvPr/>
          </p:nvCxnSpPr>
          <p:spPr bwMode="auto">
            <a:xfrm rot="16200000" flipH="1">
              <a:off x="900112" y="1481137"/>
              <a:ext cx="152400" cy="857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5845" name="Straight Connector 141"/>
            <p:cNvCxnSpPr>
              <a:cxnSpLocks noChangeShapeType="1"/>
            </p:cNvCxnSpPr>
            <p:nvPr/>
          </p:nvCxnSpPr>
          <p:spPr bwMode="auto">
            <a:xfrm rot="16200000" flipH="1">
              <a:off x="1162050" y="1104900"/>
              <a:ext cx="133350" cy="11430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5846" name="TextBox 142"/>
            <p:cNvSpPr txBox="1">
              <a:spLocks noChangeArrowheads="1"/>
            </p:cNvSpPr>
            <p:nvPr/>
          </p:nvSpPr>
          <p:spPr bwMode="auto">
            <a:xfrm>
              <a:off x="193662" y="1881055"/>
              <a:ext cx="33080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  <p:sp>
          <p:nvSpPr>
            <p:cNvPr id="25847" name="TextBox 143"/>
            <p:cNvSpPr txBox="1">
              <a:spLocks noChangeArrowheads="1"/>
            </p:cNvSpPr>
            <p:nvPr/>
          </p:nvSpPr>
          <p:spPr bwMode="auto">
            <a:xfrm>
              <a:off x="702976" y="1881056"/>
              <a:ext cx="32182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25848" name="TextBox 144"/>
            <p:cNvSpPr txBox="1">
              <a:spLocks noChangeArrowheads="1"/>
            </p:cNvSpPr>
            <p:nvPr/>
          </p:nvSpPr>
          <p:spPr bwMode="auto">
            <a:xfrm>
              <a:off x="917561" y="1547681"/>
              <a:ext cx="330810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</a:p>
          </p:txBody>
        </p:sp>
        <p:sp>
          <p:nvSpPr>
            <p:cNvPr id="25849" name="TextBox 145"/>
            <p:cNvSpPr txBox="1">
              <a:spLocks noChangeArrowheads="1"/>
            </p:cNvSpPr>
            <p:nvPr/>
          </p:nvSpPr>
          <p:spPr bwMode="auto">
            <a:xfrm>
              <a:off x="1203311" y="1176206"/>
              <a:ext cx="33080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D</a:t>
              </a:r>
            </a:p>
          </p:txBody>
        </p:sp>
      </p:grpSp>
      <p:grpSp>
        <p:nvGrpSpPr>
          <p:cNvPr id="25613" name="Group 146"/>
          <p:cNvGrpSpPr>
            <a:grpSpLocks/>
          </p:cNvGrpSpPr>
          <p:nvPr/>
        </p:nvGrpSpPr>
        <p:grpSpPr bwMode="auto">
          <a:xfrm>
            <a:off x="669925" y="4908550"/>
            <a:ext cx="1196975" cy="1152525"/>
            <a:chOff x="193662" y="898525"/>
            <a:chExt cx="1340458" cy="1293195"/>
          </a:xfrm>
        </p:grpSpPr>
        <p:sp>
          <p:nvSpPr>
            <p:cNvPr id="25824" name="AutoShape 4"/>
            <p:cNvSpPr>
              <a:spLocks noChangeArrowheads="1"/>
            </p:cNvSpPr>
            <p:nvPr/>
          </p:nvSpPr>
          <p:spPr bwMode="auto">
            <a:xfrm rot="-5400000">
              <a:off x="1038225" y="866775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25825" name="AutoShape 4"/>
            <p:cNvSpPr>
              <a:spLocks noChangeArrowheads="1"/>
            </p:cNvSpPr>
            <p:nvPr/>
          </p:nvSpPr>
          <p:spPr bwMode="auto">
            <a:xfrm rot="-5400000">
              <a:off x="774700" y="1238250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25826" name="AutoShape 4"/>
            <p:cNvSpPr>
              <a:spLocks noChangeArrowheads="1"/>
            </p:cNvSpPr>
            <p:nvPr/>
          </p:nvSpPr>
          <p:spPr bwMode="auto">
            <a:xfrm rot="-5400000">
              <a:off x="565150" y="1593850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cxnSp>
          <p:nvCxnSpPr>
            <p:cNvPr id="25827" name="Straight Connector 150"/>
            <p:cNvCxnSpPr>
              <a:cxnSpLocks noChangeShapeType="1"/>
            </p:cNvCxnSpPr>
            <p:nvPr/>
          </p:nvCxnSpPr>
          <p:spPr bwMode="auto">
            <a:xfrm rot="5400000">
              <a:off x="862013" y="1100138"/>
              <a:ext cx="152400" cy="1238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5828" name="Straight Connector 151"/>
            <p:cNvCxnSpPr>
              <a:cxnSpLocks noChangeShapeType="1"/>
            </p:cNvCxnSpPr>
            <p:nvPr/>
          </p:nvCxnSpPr>
          <p:spPr bwMode="auto">
            <a:xfrm rot="5400000">
              <a:off x="600076" y="1485900"/>
              <a:ext cx="161925" cy="857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5829" name="Straight Connector 152"/>
            <p:cNvCxnSpPr>
              <a:cxnSpLocks noChangeShapeType="1"/>
            </p:cNvCxnSpPr>
            <p:nvPr/>
          </p:nvCxnSpPr>
          <p:spPr bwMode="auto">
            <a:xfrm rot="5400000">
              <a:off x="409575" y="1838325"/>
              <a:ext cx="133350" cy="9525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5830" name="Straight Connector 153"/>
            <p:cNvCxnSpPr>
              <a:cxnSpLocks noChangeShapeType="1"/>
            </p:cNvCxnSpPr>
            <p:nvPr/>
          </p:nvCxnSpPr>
          <p:spPr bwMode="auto">
            <a:xfrm rot="16200000" flipH="1">
              <a:off x="638175" y="1838324"/>
              <a:ext cx="161925" cy="10477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5831" name="Straight Connector 154"/>
            <p:cNvCxnSpPr>
              <a:cxnSpLocks noChangeShapeType="1"/>
            </p:cNvCxnSpPr>
            <p:nvPr/>
          </p:nvCxnSpPr>
          <p:spPr bwMode="auto">
            <a:xfrm rot="16200000" flipH="1">
              <a:off x="900112" y="1481137"/>
              <a:ext cx="152400" cy="857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5832" name="Straight Connector 155"/>
            <p:cNvCxnSpPr>
              <a:cxnSpLocks noChangeShapeType="1"/>
            </p:cNvCxnSpPr>
            <p:nvPr/>
          </p:nvCxnSpPr>
          <p:spPr bwMode="auto">
            <a:xfrm rot="16200000" flipH="1">
              <a:off x="1162050" y="1104900"/>
              <a:ext cx="133350" cy="11430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5833" name="TextBox 156"/>
            <p:cNvSpPr txBox="1">
              <a:spLocks noChangeArrowheads="1"/>
            </p:cNvSpPr>
            <p:nvPr/>
          </p:nvSpPr>
          <p:spPr bwMode="auto">
            <a:xfrm>
              <a:off x="193662" y="1881055"/>
              <a:ext cx="33080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D</a:t>
              </a:r>
            </a:p>
          </p:txBody>
        </p:sp>
        <p:sp>
          <p:nvSpPr>
            <p:cNvPr id="25834" name="TextBox 157"/>
            <p:cNvSpPr txBox="1">
              <a:spLocks noChangeArrowheads="1"/>
            </p:cNvSpPr>
            <p:nvPr/>
          </p:nvSpPr>
          <p:spPr bwMode="auto">
            <a:xfrm>
              <a:off x="698486" y="1881056"/>
              <a:ext cx="330810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</a:p>
          </p:txBody>
        </p:sp>
        <p:sp>
          <p:nvSpPr>
            <p:cNvPr id="25835" name="TextBox 158"/>
            <p:cNvSpPr txBox="1">
              <a:spLocks noChangeArrowheads="1"/>
            </p:cNvSpPr>
            <p:nvPr/>
          </p:nvSpPr>
          <p:spPr bwMode="auto">
            <a:xfrm>
              <a:off x="922051" y="1547681"/>
              <a:ext cx="32182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25836" name="TextBox 159"/>
            <p:cNvSpPr txBox="1">
              <a:spLocks noChangeArrowheads="1"/>
            </p:cNvSpPr>
            <p:nvPr/>
          </p:nvSpPr>
          <p:spPr bwMode="auto">
            <a:xfrm>
              <a:off x="1203311" y="1176206"/>
              <a:ext cx="33080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</p:grpSp>
      <p:grpSp>
        <p:nvGrpSpPr>
          <p:cNvPr id="25614" name="Group 160"/>
          <p:cNvGrpSpPr>
            <a:grpSpLocks/>
          </p:cNvGrpSpPr>
          <p:nvPr/>
        </p:nvGrpSpPr>
        <p:grpSpPr bwMode="auto">
          <a:xfrm>
            <a:off x="2174875" y="4946650"/>
            <a:ext cx="1196975" cy="1152525"/>
            <a:chOff x="193662" y="898525"/>
            <a:chExt cx="1340458" cy="1293195"/>
          </a:xfrm>
        </p:grpSpPr>
        <p:sp>
          <p:nvSpPr>
            <p:cNvPr id="25811" name="AutoShape 4"/>
            <p:cNvSpPr>
              <a:spLocks noChangeArrowheads="1"/>
            </p:cNvSpPr>
            <p:nvPr/>
          </p:nvSpPr>
          <p:spPr bwMode="auto">
            <a:xfrm rot="-5400000">
              <a:off x="1038225" y="866775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25812" name="AutoShape 4"/>
            <p:cNvSpPr>
              <a:spLocks noChangeArrowheads="1"/>
            </p:cNvSpPr>
            <p:nvPr/>
          </p:nvSpPr>
          <p:spPr bwMode="auto">
            <a:xfrm rot="-5400000">
              <a:off x="774700" y="1238250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25813" name="AutoShape 4"/>
            <p:cNvSpPr>
              <a:spLocks noChangeArrowheads="1"/>
            </p:cNvSpPr>
            <p:nvPr/>
          </p:nvSpPr>
          <p:spPr bwMode="auto">
            <a:xfrm rot="-5400000">
              <a:off x="565150" y="1593850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cxnSp>
          <p:nvCxnSpPr>
            <p:cNvPr id="25814" name="Straight Connector 164"/>
            <p:cNvCxnSpPr>
              <a:cxnSpLocks noChangeShapeType="1"/>
            </p:cNvCxnSpPr>
            <p:nvPr/>
          </p:nvCxnSpPr>
          <p:spPr bwMode="auto">
            <a:xfrm rot="5400000">
              <a:off x="862013" y="1100138"/>
              <a:ext cx="152400" cy="1238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5815" name="Straight Connector 165"/>
            <p:cNvCxnSpPr>
              <a:cxnSpLocks noChangeShapeType="1"/>
            </p:cNvCxnSpPr>
            <p:nvPr/>
          </p:nvCxnSpPr>
          <p:spPr bwMode="auto">
            <a:xfrm rot="5400000">
              <a:off x="600076" y="1485900"/>
              <a:ext cx="161925" cy="857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5816" name="Straight Connector 166"/>
            <p:cNvCxnSpPr>
              <a:cxnSpLocks noChangeShapeType="1"/>
            </p:cNvCxnSpPr>
            <p:nvPr/>
          </p:nvCxnSpPr>
          <p:spPr bwMode="auto">
            <a:xfrm rot="5400000">
              <a:off x="409575" y="1838325"/>
              <a:ext cx="133350" cy="9525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5817" name="Straight Connector 167"/>
            <p:cNvCxnSpPr>
              <a:cxnSpLocks noChangeShapeType="1"/>
            </p:cNvCxnSpPr>
            <p:nvPr/>
          </p:nvCxnSpPr>
          <p:spPr bwMode="auto">
            <a:xfrm rot="16200000" flipH="1">
              <a:off x="638175" y="1838324"/>
              <a:ext cx="161925" cy="10477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5818" name="Straight Connector 168"/>
            <p:cNvCxnSpPr>
              <a:cxnSpLocks noChangeShapeType="1"/>
            </p:cNvCxnSpPr>
            <p:nvPr/>
          </p:nvCxnSpPr>
          <p:spPr bwMode="auto">
            <a:xfrm rot="16200000" flipH="1">
              <a:off x="900112" y="1481137"/>
              <a:ext cx="152400" cy="857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5819" name="Straight Connector 169"/>
            <p:cNvCxnSpPr>
              <a:cxnSpLocks noChangeShapeType="1"/>
            </p:cNvCxnSpPr>
            <p:nvPr/>
          </p:nvCxnSpPr>
          <p:spPr bwMode="auto">
            <a:xfrm rot="16200000" flipH="1">
              <a:off x="1162050" y="1104900"/>
              <a:ext cx="133350" cy="11430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5820" name="TextBox 170"/>
            <p:cNvSpPr txBox="1">
              <a:spLocks noChangeArrowheads="1"/>
            </p:cNvSpPr>
            <p:nvPr/>
          </p:nvSpPr>
          <p:spPr bwMode="auto">
            <a:xfrm>
              <a:off x="193662" y="1881055"/>
              <a:ext cx="33080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D</a:t>
              </a:r>
            </a:p>
          </p:txBody>
        </p:sp>
        <p:sp>
          <p:nvSpPr>
            <p:cNvPr id="25821" name="TextBox 171"/>
            <p:cNvSpPr txBox="1">
              <a:spLocks noChangeArrowheads="1"/>
            </p:cNvSpPr>
            <p:nvPr/>
          </p:nvSpPr>
          <p:spPr bwMode="auto">
            <a:xfrm>
              <a:off x="698486" y="1881056"/>
              <a:ext cx="330810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</a:p>
          </p:txBody>
        </p:sp>
        <p:sp>
          <p:nvSpPr>
            <p:cNvPr id="25822" name="TextBox 172"/>
            <p:cNvSpPr txBox="1">
              <a:spLocks noChangeArrowheads="1"/>
            </p:cNvSpPr>
            <p:nvPr/>
          </p:nvSpPr>
          <p:spPr bwMode="auto">
            <a:xfrm>
              <a:off x="922051" y="1547681"/>
              <a:ext cx="32182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  <p:sp>
          <p:nvSpPr>
            <p:cNvPr id="25823" name="TextBox 173"/>
            <p:cNvSpPr txBox="1">
              <a:spLocks noChangeArrowheads="1"/>
            </p:cNvSpPr>
            <p:nvPr/>
          </p:nvSpPr>
          <p:spPr bwMode="auto">
            <a:xfrm>
              <a:off x="1203311" y="1176206"/>
              <a:ext cx="33080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</p:grpSp>
      <p:grpSp>
        <p:nvGrpSpPr>
          <p:cNvPr id="25615" name="Group 174"/>
          <p:cNvGrpSpPr>
            <a:grpSpLocks/>
          </p:cNvGrpSpPr>
          <p:nvPr/>
        </p:nvGrpSpPr>
        <p:grpSpPr bwMode="auto">
          <a:xfrm>
            <a:off x="3556000" y="4975225"/>
            <a:ext cx="1196975" cy="1152525"/>
            <a:chOff x="193662" y="898525"/>
            <a:chExt cx="1340458" cy="1293195"/>
          </a:xfrm>
        </p:grpSpPr>
        <p:sp>
          <p:nvSpPr>
            <p:cNvPr id="25798" name="AutoShape 4"/>
            <p:cNvSpPr>
              <a:spLocks noChangeArrowheads="1"/>
            </p:cNvSpPr>
            <p:nvPr/>
          </p:nvSpPr>
          <p:spPr bwMode="auto">
            <a:xfrm rot="-5400000">
              <a:off x="1038225" y="866775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25799" name="AutoShape 4"/>
            <p:cNvSpPr>
              <a:spLocks noChangeArrowheads="1"/>
            </p:cNvSpPr>
            <p:nvPr/>
          </p:nvSpPr>
          <p:spPr bwMode="auto">
            <a:xfrm rot="-5400000">
              <a:off x="774700" y="1238250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25800" name="AutoShape 4"/>
            <p:cNvSpPr>
              <a:spLocks noChangeArrowheads="1"/>
            </p:cNvSpPr>
            <p:nvPr/>
          </p:nvSpPr>
          <p:spPr bwMode="auto">
            <a:xfrm rot="-5400000">
              <a:off x="565150" y="1593850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cxnSp>
          <p:nvCxnSpPr>
            <p:cNvPr id="25801" name="Straight Connector 178"/>
            <p:cNvCxnSpPr>
              <a:cxnSpLocks noChangeShapeType="1"/>
            </p:cNvCxnSpPr>
            <p:nvPr/>
          </p:nvCxnSpPr>
          <p:spPr bwMode="auto">
            <a:xfrm rot="5400000">
              <a:off x="862013" y="1100138"/>
              <a:ext cx="152400" cy="1238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5802" name="Straight Connector 179"/>
            <p:cNvCxnSpPr>
              <a:cxnSpLocks noChangeShapeType="1"/>
            </p:cNvCxnSpPr>
            <p:nvPr/>
          </p:nvCxnSpPr>
          <p:spPr bwMode="auto">
            <a:xfrm rot="5400000">
              <a:off x="600076" y="1485900"/>
              <a:ext cx="161925" cy="857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5803" name="Straight Connector 180"/>
            <p:cNvCxnSpPr>
              <a:cxnSpLocks noChangeShapeType="1"/>
            </p:cNvCxnSpPr>
            <p:nvPr/>
          </p:nvCxnSpPr>
          <p:spPr bwMode="auto">
            <a:xfrm rot="5400000">
              <a:off x="409575" y="1838325"/>
              <a:ext cx="133350" cy="9525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5804" name="Straight Connector 181"/>
            <p:cNvCxnSpPr>
              <a:cxnSpLocks noChangeShapeType="1"/>
            </p:cNvCxnSpPr>
            <p:nvPr/>
          </p:nvCxnSpPr>
          <p:spPr bwMode="auto">
            <a:xfrm rot="16200000" flipH="1">
              <a:off x="638175" y="1838324"/>
              <a:ext cx="161925" cy="10477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5805" name="Straight Connector 182"/>
            <p:cNvCxnSpPr>
              <a:cxnSpLocks noChangeShapeType="1"/>
            </p:cNvCxnSpPr>
            <p:nvPr/>
          </p:nvCxnSpPr>
          <p:spPr bwMode="auto">
            <a:xfrm rot="16200000" flipH="1">
              <a:off x="900112" y="1481137"/>
              <a:ext cx="152400" cy="857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5806" name="Straight Connector 183"/>
            <p:cNvCxnSpPr>
              <a:cxnSpLocks noChangeShapeType="1"/>
            </p:cNvCxnSpPr>
            <p:nvPr/>
          </p:nvCxnSpPr>
          <p:spPr bwMode="auto">
            <a:xfrm rot="16200000" flipH="1">
              <a:off x="1162050" y="1104900"/>
              <a:ext cx="133350" cy="11430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5807" name="TextBox 184"/>
            <p:cNvSpPr txBox="1">
              <a:spLocks noChangeArrowheads="1"/>
            </p:cNvSpPr>
            <p:nvPr/>
          </p:nvSpPr>
          <p:spPr bwMode="auto">
            <a:xfrm>
              <a:off x="193662" y="1881055"/>
              <a:ext cx="33080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D</a:t>
              </a:r>
            </a:p>
          </p:txBody>
        </p:sp>
        <p:sp>
          <p:nvSpPr>
            <p:cNvPr id="25808" name="TextBox 185"/>
            <p:cNvSpPr txBox="1">
              <a:spLocks noChangeArrowheads="1"/>
            </p:cNvSpPr>
            <p:nvPr/>
          </p:nvSpPr>
          <p:spPr bwMode="auto">
            <a:xfrm>
              <a:off x="702976" y="1881056"/>
              <a:ext cx="32182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25809" name="TextBox 186"/>
            <p:cNvSpPr txBox="1">
              <a:spLocks noChangeArrowheads="1"/>
            </p:cNvSpPr>
            <p:nvPr/>
          </p:nvSpPr>
          <p:spPr bwMode="auto">
            <a:xfrm>
              <a:off x="917561" y="1547681"/>
              <a:ext cx="330810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</a:p>
          </p:txBody>
        </p:sp>
        <p:sp>
          <p:nvSpPr>
            <p:cNvPr id="25810" name="TextBox 187"/>
            <p:cNvSpPr txBox="1">
              <a:spLocks noChangeArrowheads="1"/>
            </p:cNvSpPr>
            <p:nvPr/>
          </p:nvSpPr>
          <p:spPr bwMode="auto">
            <a:xfrm>
              <a:off x="1203311" y="1176206"/>
              <a:ext cx="33080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</p:grpSp>
      <p:grpSp>
        <p:nvGrpSpPr>
          <p:cNvPr id="25616" name="Group 188"/>
          <p:cNvGrpSpPr>
            <a:grpSpLocks/>
          </p:cNvGrpSpPr>
          <p:nvPr/>
        </p:nvGrpSpPr>
        <p:grpSpPr bwMode="auto">
          <a:xfrm>
            <a:off x="4984750" y="5022850"/>
            <a:ext cx="1196975" cy="1152525"/>
            <a:chOff x="193662" y="898525"/>
            <a:chExt cx="1340458" cy="1293195"/>
          </a:xfrm>
        </p:grpSpPr>
        <p:sp>
          <p:nvSpPr>
            <p:cNvPr id="25785" name="AutoShape 4"/>
            <p:cNvSpPr>
              <a:spLocks noChangeArrowheads="1"/>
            </p:cNvSpPr>
            <p:nvPr/>
          </p:nvSpPr>
          <p:spPr bwMode="auto">
            <a:xfrm rot="-5400000">
              <a:off x="1038225" y="866775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25786" name="AutoShape 4"/>
            <p:cNvSpPr>
              <a:spLocks noChangeArrowheads="1"/>
            </p:cNvSpPr>
            <p:nvPr/>
          </p:nvSpPr>
          <p:spPr bwMode="auto">
            <a:xfrm rot="-5400000">
              <a:off x="774700" y="1238250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25787" name="AutoShape 4"/>
            <p:cNvSpPr>
              <a:spLocks noChangeArrowheads="1"/>
            </p:cNvSpPr>
            <p:nvPr/>
          </p:nvSpPr>
          <p:spPr bwMode="auto">
            <a:xfrm rot="-5400000">
              <a:off x="565150" y="1593850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cxnSp>
          <p:nvCxnSpPr>
            <p:cNvPr id="25788" name="Straight Connector 192"/>
            <p:cNvCxnSpPr>
              <a:cxnSpLocks noChangeShapeType="1"/>
            </p:cNvCxnSpPr>
            <p:nvPr/>
          </p:nvCxnSpPr>
          <p:spPr bwMode="auto">
            <a:xfrm rot="5400000">
              <a:off x="862013" y="1100138"/>
              <a:ext cx="152400" cy="1238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5789" name="Straight Connector 193"/>
            <p:cNvCxnSpPr>
              <a:cxnSpLocks noChangeShapeType="1"/>
            </p:cNvCxnSpPr>
            <p:nvPr/>
          </p:nvCxnSpPr>
          <p:spPr bwMode="auto">
            <a:xfrm rot="5400000">
              <a:off x="600076" y="1485900"/>
              <a:ext cx="161925" cy="857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5790" name="Straight Connector 194"/>
            <p:cNvCxnSpPr>
              <a:cxnSpLocks noChangeShapeType="1"/>
            </p:cNvCxnSpPr>
            <p:nvPr/>
          </p:nvCxnSpPr>
          <p:spPr bwMode="auto">
            <a:xfrm rot="5400000">
              <a:off x="409575" y="1838325"/>
              <a:ext cx="133350" cy="9525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5791" name="Straight Connector 195"/>
            <p:cNvCxnSpPr>
              <a:cxnSpLocks noChangeShapeType="1"/>
            </p:cNvCxnSpPr>
            <p:nvPr/>
          </p:nvCxnSpPr>
          <p:spPr bwMode="auto">
            <a:xfrm rot="16200000" flipH="1">
              <a:off x="638175" y="1838324"/>
              <a:ext cx="161925" cy="10477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5792" name="Straight Connector 196"/>
            <p:cNvCxnSpPr>
              <a:cxnSpLocks noChangeShapeType="1"/>
            </p:cNvCxnSpPr>
            <p:nvPr/>
          </p:nvCxnSpPr>
          <p:spPr bwMode="auto">
            <a:xfrm rot="16200000" flipH="1">
              <a:off x="900112" y="1481137"/>
              <a:ext cx="152400" cy="857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5793" name="Straight Connector 197"/>
            <p:cNvCxnSpPr>
              <a:cxnSpLocks noChangeShapeType="1"/>
            </p:cNvCxnSpPr>
            <p:nvPr/>
          </p:nvCxnSpPr>
          <p:spPr bwMode="auto">
            <a:xfrm rot="16200000" flipH="1">
              <a:off x="1162050" y="1104900"/>
              <a:ext cx="133350" cy="11430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5794" name="TextBox 198"/>
            <p:cNvSpPr txBox="1">
              <a:spLocks noChangeArrowheads="1"/>
            </p:cNvSpPr>
            <p:nvPr/>
          </p:nvSpPr>
          <p:spPr bwMode="auto">
            <a:xfrm>
              <a:off x="193662" y="1881055"/>
              <a:ext cx="33080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D</a:t>
              </a:r>
            </a:p>
          </p:txBody>
        </p:sp>
        <p:sp>
          <p:nvSpPr>
            <p:cNvPr id="25795" name="TextBox 199"/>
            <p:cNvSpPr txBox="1">
              <a:spLocks noChangeArrowheads="1"/>
            </p:cNvSpPr>
            <p:nvPr/>
          </p:nvSpPr>
          <p:spPr bwMode="auto">
            <a:xfrm>
              <a:off x="702976" y="1881056"/>
              <a:ext cx="32182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25796" name="TextBox 200"/>
            <p:cNvSpPr txBox="1">
              <a:spLocks noChangeArrowheads="1"/>
            </p:cNvSpPr>
            <p:nvPr/>
          </p:nvSpPr>
          <p:spPr bwMode="auto">
            <a:xfrm>
              <a:off x="922051" y="1547681"/>
              <a:ext cx="32182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  <p:sp>
          <p:nvSpPr>
            <p:cNvPr id="25797" name="TextBox 201"/>
            <p:cNvSpPr txBox="1">
              <a:spLocks noChangeArrowheads="1"/>
            </p:cNvSpPr>
            <p:nvPr/>
          </p:nvSpPr>
          <p:spPr bwMode="auto">
            <a:xfrm>
              <a:off x="1203311" y="1176206"/>
              <a:ext cx="33080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</a:p>
          </p:txBody>
        </p:sp>
      </p:grpSp>
      <p:grpSp>
        <p:nvGrpSpPr>
          <p:cNvPr id="25617" name="Group 202"/>
          <p:cNvGrpSpPr>
            <a:grpSpLocks/>
          </p:cNvGrpSpPr>
          <p:nvPr/>
        </p:nvGrpSpPr>
        <p:grpSpPr bwMode="auto">
          <a:xfrm>
            <a:off x="6299200" y="5041900"/>
            <a:ext cx="1196975" cy="1152525"/>
            <a:chOff x="193662" y="898525"/>
            <a:chExt cx="1340458" cy="1293195"/>
          </a:xfrm>
        </p:grpSpPr>
        <p:sp>
          <p:nvSpPr>
            <p:cNvPr id="25772" name="AutoShape 4"/>
            <p:cNvSpPr>
              <a:spLocks noChangeArrowheads="1"/>
            </p:cNvSpPr>
            <p:nvPr/>
          </p:nvSpPr>
          <p:spPr bwMode="auto">
            <a:xfrm rot="-5400000">
              <a:off x="1038225" y="866775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25773" name="AutoShape 4"/>
            <p:cNvSpPr>
              <a:spLocks noChangeArrowheads="1"/>
            </p:cNvSpPr>
            <p:nvPr/>
          </p:nvSpPr>
          <p:spPr bwMode="auto">
            <a:xfrm rot="-5400000">
              <a:off x="774700" y="1238250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25774" name="AutoShape 4"/>
            <p:cNvSpPr>
              <a:spLocks noChangeArrowheads="1"/>
            </p:cNvSpPr>
            <p:nvPr/>
          </p:nvSpPr>
          <p:spPr bwMode="auto">
            <a:xfrm rot="-5400000">
              <a:off x="565150" y="1593850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cxnSp>
          <p:nvCxnSpPr>
            <p:cNvPr id="25775" name="Straight Connector 206"/>
            <p:cNvCxnSpPr>
              <a:cxnSpLocks noChangeShapeType="1"/>
            </p:cNvCxnSpPr>
            <p:nvPr/>
          </p:nvCxnSpPr>
          <p:spPr bwMode="auto">
            <a:xfrm rot="5400000">
              <a:off x="862013" y="1100138"/>
              <a:ext cx="152400" cy="1238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5776" name="Straight Connector 207"/>
            <p:cNvCxnSpPr>
              <a:cxnSpLocks noChangeShapeType="1"/>
            </p:cNvCxnSpPr>
            <p:nvPr/>
          </p:nvCxnSpPr>
          <p:spPr bwMode="auto">
            <a:xfrm rot="5400000">
              <a:off x="600076" y="1485900"/>
              <a:ext cx="161925" cy="857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5777" name="Straight Connector 208"/>
            <p:cNvCxnSpPr>
              <a:cxnSpLocks noChangeShapeType="1"/>
            </p:cNvCxnSpPr>
            <p:nvPr/>
          </p:nvCxnSpPr>
          <p:spPr bwMode="auto">
            <a:xfrm rot="5400000">
              <a:off x="409575" y="1838325"/>
              <a:ext cx="133350" cy="9525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5778" name="Straight Connector 209"/>
            <p:cNvCxnSpPr>
              <a:cxnSpLocks noChangeShapeType="1"/>
            </p:cNvCxnSpPr>
            <p:nvPr/>
          </p:nvCxnSpPr>
          <p:spPr bwMode="auto">
            <a:xfrm rot="16200000" flipH="1">
              <a:off x="638175" y="1838324"/>
              <a:ext cx="161925" cy="10477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5779" name="Straight Connector 210"/>
            <p:cNvCxnSpPr>
              <a:cxnSpLocks noChangeShapeType="1"/>
            </p:cNvCxnSpPr>
            <p:nvPr/>
          </p:nvCxnSpPr>
          <p:spPr bwMode="auto">
            <a:xfrm rot="16200000" flipH="1">
              <a:off x="900112" y="1481137"/>
              <a:ext cx="152400" cy="857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5780" name="Straight Connector 211"/>
            <p:cNvCxnSpPr>
              <a:cxnSpLocks noChangeShapeType="1"/>
            </p:cNvCxnSpPr>
            <p:nvPr/>
          </p:nvCxnSpPr>
          <p:spPr bwMode="auto">
            <a:xfrm rot="16200000" flipH="1">
              <a:off x="1162050" y="1104900"/>
              <a:ext cx="133350" cy="11430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5781" name="TextBox 212"/>
            <p:cNvSpPr txBox="1">
              <a:spLocks noChangeArrowheads="1"/>
            </p:cNvSpPr>
            <p:nvPr/>
          </p:nvSpPr>
          <p:spPr bwMode="auto">
            <a:xfrm>
              <a:off x="193662" y="1881055"/>
              <a:ext cx="33080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D</a:t>
              </a:r>
            </a:p>
          </p:txBody>
        </p:sp>
        <p:sp>
          <p:nvSpPr>
            <p:cNvPr id="25782" name="TextBox 213"/>
            <p:cNvSpPr txBox="1">
              <a:spLocks noChangeArrowheads="1"/>
            </p:cNvSpPr>
            <p:nvPr/>
          </p:nvSpPr>
          <p:spPr bwMode="auto">
            <a:xfrm>
              <a:off x="702976" y="1881056"/>
              <a:ext cx="32182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  <p:sp>
          <p:nvSpPr>
            <p:cNvPr id="25783" name="TextBox 214"/>
            <p:cNvSpPr txBox="1">
              <a:spLocks noChangeArrowheads="1"/>
            </p:cNvSpPr>
            <p:nvPr/>
          </p:nvSpPr>
          <p:spPr bwMode="auto">
            <a:xfrm>
              <a:off x="917561" y="1547681"/>
              <a:ext cx="330810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</a:p>
          </p:txBody>
        </p:sp>
        <p:sp>
          <p:nvSpPr>
            <p:cNvPr id="25784" name="TextBox 215"/>
            <p:cNvSpPr txBox="1">
              <a:spLocks noChangeArrowheads="1"/>
            </p:cNvSpPr>
            <p:nvPr/>
          </p:nvSpPr>
          <p:spPr bwMode="auto">
            <a:xfrm>
              <a:off x="1203311" y="1176206"/>
              <a:ext cx="33080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</p:grpSp>
      <p:grpSp>
        <p:nvGrpSpPr>
          <p:cNvPr id="25618" name="Group 216"/>
          <p:cNvGrpSpPr>
            <a:grpSpLocks/>
          </p:cNvGrpSpPr>
          <p:nvPr/>
        </p:nvGrpSpPr>
        <p:grpSpPr bwMode="auto">
          <a:xfrm>
            <a:off x="7718425" y="5108575"/>
            <a:ext cx="1196975" cy="1152525"/>
            <a:chOff x="193662" y="898525"/>
            <a:chExt cx="1340458" cy="1293195"/>
          </a:xfrm>
        </p:grpSpPr>
        <p:sp>
          <p:nvSpPr>
            <p:cNvPr id="25759" name="AutoShape 4"/>
            <p:cNvSpPr>
              <a:spLocks noChangeArrowheads="1"/>
            </p:cNvSpPr>
            <p:nvPr/>
          </p:nvSpPr>
          <p:spPr bwMode="auto">
            <a:xfrm rot="-5400000">
              <a:off x="1038225" y="866775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25760" name="AutoShape 4"/>
            <p:cNvSpPr>
              <a:spLocks noChangeArrowheads="1"/>
            </p:cNvSpPr>
            <p:nvPr/>
          </p:nvSpPr>
          <p:spPr bwMode="auto">
            <a:xfrm rot="-5400000">
              <a:off x="774700" y="1238250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25761" name="AutoShape 4"/>
            <p:cNvSpPr>
              <a:spLocks noChangeArrowheads="1"/>
            </p:cNvSpPr>
            <p:nvPr/>
          </p:nvSpPr>
          <p:spPr bwMode="auto">
            <a:xfrm rot="-5400000">
              <a:off x="565150" y="1593850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cxnSp>
          <p:nvCxnSpPr>
            <p:cNvPr id="25762" name="Straight Connector 220"/>
            <p:cNvCxnSpPr>
              <a:cxnSpLocks noChangeShapeType="1"/>
            </p:cNvCxnSpPr>
            <p:nvPr/>
          </p:nvCxnSpPr>
          <p:spPr bwMode="auto">
            <a:xfrm rot="5400000">
              <a:off x="862013" y="1100138"/>
              <a:ext cx="152400" cy="1238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5763" name="Straight Connector 221"/>
            <p:cNvCxnSpPr>
              <a:cxnSpLocks noChangeShapeType="1"/>
            </p:cNvCxnSpPr>
            <p:nvPr/>
          </p:nvCxnSpPr>
          <p:spPr bwMode="auto">
            <a:xfrm rot="5400000">
              <a:off x="600076" y="1485900"/>
              <a:ext cx="161925" cy="857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5764" name="Straight Connector 222"/>
            <p:cNvCxnSpPr>
              <a:cxnSpLocks noChangeShapeType="1"/>
            </p:cNvCxnSpPr>
            <p:nvPr/>
          </p:nvCxnSpPr>
          <p:spPr bwMode="auto">
            <a:xfrm rot="5400000">
              <a:off x="409575" y="1838325"/>
              <a:ext cx="133350" cy="9525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5765" name="Straight Connector 223"/>
            <p:cNvCxnSpPr>
              <a:cxnSpLocks noChangeShapeType="1"/>
            </p:cNvCxnSpPr>
            <p:nvPr/>
          </p:nvCxnSpPr>
          <p:spPr bwMode="auto">
            <a:xfrm rot="16200000" flipH="1">
              <a:off x="638175" y="1838324"/>
              <a:ext cx="161925" cy="10477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5766" name="Straight Connector 224"/>
            <p:cNvCxnSpPr>
              <a:cxnSpLocks noChangeShapeType="1"/>
            </p:cNvCxnSpPr>
            <p:nvPr/>
          </p:nvCxnSpPr>
          <p:spPr bwMode="auto">
            <a:xfrm rot="16200000" flipH="1">
              <a:off x="900112" y="1481137"/>
              <a:ext cx="152400" cy="857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5767" name="Straight Connector 225"/>
            <p:cNvCxnSpPr>
              <a:cxnSpLocks noChangeShapeType="1"/>
            </p:cNvCxnSpPr>
            <p:nvPr/>
          </p:nvCxnSpPr>
          <p:spPr bwMode="auto">
            <a:xfrm rot="16200000" flipH="1">
              <a:off x="1162050" y="1104900"/>
              <a:ext cx="133350" cy="11430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5768" name="TextBox 226"/>
            <p:cNvSpPr txBox="1">
              <a:spLocks noChangeArrowheads="1"/>
            </p:cNvSpPr>
            <p:nvPr/>
          </p:nvSpPr>
          <p:spPr bwMode="auto">
            <a:xfrm>
              <a:off x="193662" y="1881055"/>
              <a:ext cx="33080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D</a:t>
              </a:r>
            </a:p>
          </p:txBody>
        </p:sp>
        <p:sp>
          <p:nvSpPr>
            <p:cNvPr id="25769" name="TextBox 227"/>
            <p:cNvSpPr txBox="1">
              <a:spLocks noChangeArrowheads="1"/>
            </p:cNvSpPr>
            <p:nvPr/>
          </p:nvSpPr>
          <p:spPr bwMode="auto">
            <a:xfrm>
              <a:off x="702976" y="1881056"/>
              <a:ext cx="32182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  <p:sp>
          <p:nvSpPr>
            <p:cNvPr id="25770" name="TextBox 228"/>
            <p:cNvSpPr txBox="1">
              <a:spLocks noChangeArrowheads="1"/>
            </p:cNvSpPr>
            <p:nvPr/>
          </p:nvSpPr>
          <p:spPr bwMode="auto">
            <a:xfrm>
              <a:off x="922051" y="1547681"/>
              <a:ext cx="32182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25771" name="TextBox 229"/>
            <p:cNvSpPr txBox="1">
              <a:spLocks noChangeArrowheads="1"/>
            </p:cNvSpPr>
            <p:nvPr/>
          </p:nvSpPr>
          <p:spPr bwMode="auto">
            <a:xfrm>
              <a:off x="1203311" y="1176206"/>
              <a:ext cx="33080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</a:p>
          </p:txBody>
        </p:sp>
      </p:grpSp>
      <p:grpSp>
        <p:nvGrpSpPr>
          <p:cNvPr id="25619" name="Group 230"/>
          <p:cNvGrpSpPr>
            <a:grpSpLocks/>
          </p:cNvGrpSpPr>
          <p:nvPr/>
        </p:nvGrpSpPr>
        <p:grpSpPr bwMode="auto">
          <a:xfrm>
            <a:off x="4956175" y="3736975"/>
            <a:ext cx="1196975" cy="1152525"/>
            <a:chOff x="193662" y="898525"/>
            <a:chExt cx="1340458" cy="1293195"/>
          </a:xfrm>
        </p:grpSpPr>
        <p:sp>
          <p:nvSpPr>
            <p:cNvPr id="25746" name="AutoShape 4"/>
            <p:cNvSpPr>
              <a:spLocks noChangeArrowheads="1"/>
            </p:cNvSpPr>
            <p:nvPr/>
          </p:nvSpPr>
          <p:spPr bwMode="auto">
            <a:xfrm rot="-5400000">
              <a:off x="1038225" y="866775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25747" name="AutoShape 4"/>
            <p:cNvSpPr>
              <a:spLocks noChangeArrowheads="1"/>
            </p:cNvSpPr>
            <p:nvPr/>
          </p:nvSpPr>
          <p:spPr bwMode="auto">
            <a:xfrm rot="-5400000">
              <a:off x="774700" y="1238250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25748" name="AutoShape 4"/>
            <p:cNvSpPr>
              <a:spLocks noChangeArrowheads="1"/>
            </p:cNvSpPr>
            <p:nvPr/>
          </p:nvSpPr>
          <p:spPr bwMode="auto">
            <a:xfrm rot="-5400000">
              <a:off x="565150" y="1593850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cxnSp>
          <p:nvCxnSpPr>
            <p:cNvPr id="25749" name="Straight Connector 234"/>
            <p:cNvCxnSpPr>
              <a:cxnSpLocks noChangeShapeType="1"/>
            </p:cNvCxnSpPr>
            <p:nvPr/>
          </p:nvCxnSpPr>
          <p:spPr bwMode="auto">
            <a:xfrm rot="5400000">
              <a:off x="862013" y="1100138"/>
              <a:ext cx="152400" cy="1238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5750" name="Straight Connector 235"/>
            <p:cNvCxnSpPr>
              <a:cxnSpLocks noChangeShapeType="1"/>
            </p:cNvCxnSpPr>
            <p:nvPr/>
          </p:nvCxnSpPr>
          <p:spPr bwMode="auto">
            <a:xfrm rot="5400000">
              <a:off x="600076" y="1485900"/>
              <a:ext cx="161925" cy="857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5751" name="Straight Connector 236"/>
            <p:cNvCxnSpPr>
              <a:cxnSpLocks noChangeShapeType="1"/>
            </p:cNvCxnSpPr>
            <p:nvPr/>
          </p:nvCxnSpPr>
          <p:spPr bwMode="auto">
            <a:xfrm rot="5400000">
              <a:off x="409575" y="1838325"/>
              <a:ext cx="133350" cy="9525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5752" name="Straight Connector 237"/>
            <p:cNvCxnSpPr>
              <a:cxnSpLocks noChangeShapeType="1"/>
            </p:cNvCxnSpPr>
            <p:nvPr/>
          </p:nvCxnSpPr>
          <p:spPr bwMode="auto">
            <a:xfrm rot="16200000" flipH="1">
              <a:off x="638175" y="1838324"/>
              <a:ext cx="161925" cy="10477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5753" name="Straight Connector 238"/>
            <p:cNvCxnSpPr>
              <a:cxnSpLocks noChangeShapeType="1"/>
            </p:cNvCxnSpPr>
            <p:nvPr/>
          </p:nvCxnSpPr>
          <p:spPr bwMode="auto">
            <a:xfrm rot="16200000" flipH="1">
              <a:off x="900112" y="1481137"/>
              <a:ext cx="152400" cy="857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5754" name="Straight Connector 239"/>
            <p:cNvCxnSpPr>
              <a:cxnSpLocks noChangeShapeType="1"/>
            </p:cNvCxnSpPr>
            <p:nvPr/>
          </p:nvCxnSpPr>
          <p:spPr bwMode="auto">
            <a:xfrm rot="16200000" flipH="1">
              <a:off x="1162050" y="1104900"/>
              <a:ext cx="133350" cy="11430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5755" name="TextBox 240"/>
            <p:cNvSpPr txBox="1">
              <a:spLocks noChangeArrowheads="1"/>
            </p:cNvSpPr>
            <p:nvPr/>
          </p:nvSpPr>
          <p:spPr bwMode="auto">
            <a:xfrm>
              <a:off x="193662" y="1881055"/>
              <a:ext cx="33080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  <p:sp>
          <p:nvSpPr>
            <p:cNvPr id="25756" name="TextBox 241"/>
            <p:cNvSpPr txBox="1">
              <a:spLocks noChangeArrowheads="1"/>
            </p:cNvSpPr>
            <p:nvPr/>
          </p:nvSpPr>
          <p:spPr bwMode="auto">
            <a:xfrm>
              <a:off x="702976" y="1881056"/>
              <a:ext cx="32182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25757" name="TextBox 242"/>
            <p:cNvSpPr txBox="1">
              <a:spLocks noChangeArrowheads="1"/>
            </p:cNvSpPr>
            <p:nvPr/>
          </p:nvSpPr>
          <p:spPr bwMode="auto">
            <a:xfrm>
              <a:off x="917561" y="1547681"/>
              <a:ext cx="330810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D</a:t>
              </a:r>
            </a:p>
          </p:txBody>
        </p:sp>
        <p:sp>
          <p:nvSpPr>
            <p:cNvPr id="25758" name="TextBox 243"/>
            <p:cNvSpPr txBox="1">
              <a:spLocks noChangeArrowheads="1"/>
            </p:cNvSpPr>
            <p:nvPr/>
          </p:nvSpPr>
          <p:spPr bwMode="auto">
            <a:xfrm>
              <a:off x="1203311" y="1176206"/>
              <a:ext cx="33080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</a:p>
          </p:txBody>
        </p:sp>
      </p:grpSp>
      <p:grpSp>
        <p:nvGrpSpPr>
          <p:cNvPr id="25620" name="Group 244"/>
          <p:cNvGrpSpPr>
            <a:grpSpLocks/>
          </p:cNvGrpSpPr>
          <p:nvPr/>
        </p:nvGrpSpPr>
        <p:grpSpPr bwMode="auto">
          <a:xfrm>
            <a:off x="6270625" y="3784600"/>
            <a:ext cx="1196975" cy="1152525"/>
            <a:chOff x="193662" y="898525"/>
            <a:chExt cx="1340458" cy="1293195"/>
          </a:xfrm>
        </p:grpSpPr>
        <p:sp>
          <p:nvSpPr>
            <p:cNvPr id="25733" name="AutoShape 4"/>
            <p:cNvSpPr>
              <a:spLocks noChangeArrowheads="1"/>
            </p:cNvSpPr>
            <p:nvPr/>
          </p:nvSpPr>
          <p:spPr bwMode="auto">
            <a:xfrm rot="-5400000">
              <a:off x="1038225" y="866775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25734" name="AutoShape 4"/>
            <p:cNvSpPr>
              <a:spLocks noChangeArrowheads="1"/>
            </p:cNvSpPr>
            <p:nvPr/>
          </p:nvSpPr>
          <p:spPr bwMode="auto">
            <a:xfrm rot="-5400000">
              <a:off x="774700" y="1238250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25735" name="AutoShape 4"/>
            <p:cNvSpPr>
              <a:spLocks noChangeArrowheads="1"/>
            </p:cNvSpPr>
            <p:nvPr/>
          </p:nvSpPr>
          <p:spPr bwMode="auto">
            <a:xfrm rot="-5400000">
              <a:off x="565150" y="1593850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cxnSp>
          <p:nvCxnSpPr>
            <p:cNvPr id="25736" name="Straight Connector 248"/>
            <p:cNvCxnSpPr>
              <a:cxnSpLocks noChangeShapeType="1"/>
            </p:cNvCxnSpPr>
            <p:nvPr/>
          </p:nvCxnSpPr>
          <p:spPr bwMode="auto">
            <a:xfrm rot="5400000">
              <a:off x="862013" y="1100138"/>
              <a:ext cx="152400" cy="1238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5737" name="Straight Connector 249"/>
            <p:cNvCxnSpPr>
              <a:cxnSpLocks noChangeShapeType="1"/>
            </p:cNvCxnSpPr>
            <p:nvPr/>
          </p:nvCxnSpPr>
          <p:spPr bwMode="auto">
            <a:xfrm rot="5400000">
              <a:off x="600076" y="1485900"/>
              <a:ext cx="161925" cy="857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5738" name="Straight Connector 250"/>
            <p:cNvCxnSpPr>
              <a:cxnSpLocks noChangeShapeType="1"/>
            </p:cNvCxnSpPr>
            <p:nvPr/>
          </p:nvCxnSpPr>
          <p:spPr bwMode="auto">
            <a:xfrm rot="5400000">
              <a:off x="409575" y="1838325"/>
              <a:ext cx="133350" cy="9525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5739" name="Straight Connector 251"/>
            <p:cNvCxnSpPr>
              <a:cxnSpLocks noChangeShapeType="1"/>
            </p:cNvCxnSpPr>
            <p:nvPr/>
          </p:nvCxnSpPr>
          <p:spPr bwMode="auto">
            <a:xfrm rot="16200000" flipH="1">
              <a:off x="638175" y="1838324"/>
              <a:ext cx="161925" cy="10477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5740" name="Straight Connector 252"/>
            <p:cNvCxnSpPr>
              <a:cxnSpLocks noChangeShapeType="1"/>
            </p:cNvCxnSpPr>
            <p:nvPr/>
          </p:nvCxnSpPr>
          <p:spPr bwMode="auto">
            <a:xfrm rot="16200000" flipH="1">
              <a:off x="900112" y="1481137"/>
              <a:ext cx="152400" cy="857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5741" name="Straight Connector 253"/>
            <p:cNvCxnSpPr>
              <a:cxnSpLocks noChangeShapeType="1"/>
            </p:cNvCxnSpPr>
            <p:nvPr/>
          </p:nvCxnSpPr>
          <p:spPr bwMode="auto">
            <a:xfrm rot="16200000" flipH="1">
              <a:off x="1162050" y="1104900"/>
              <a:ext cx="133350" cy="11430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5742" name="TextBox 254"/>
            <p:cNvSpPr txBox="1">
              <a:spLocks noChangeArrowheads="1"/>
            </p:cNvSpPr>
            <p:nvPr/>
          </p:nvSpPr>
          <p:spPr bwMode="auto">
            <a:xfrm>
              <a:off x="193662" y="1881055"/>
              <a:ext cx="33080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  <p:sp>
          <p:nvSpPr>
            <p:cNvPr id="25743" name="TextBox 255"/>
            <p:cNvSpPr txBox="1">
              <a:spLocks noChangeArrowheads="1"/>
            </p:cNvSpPr>
            <p:nvPr/>
          </p:nvSpPr>
          <p:spPr bwMode="auto">
            <a:xfrm>
              <a:off x="698486" y="1881056"/>
              <a:ext cx="330810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D</a:t>
              </a:r>
            </a:p>
          </p:txBody>
        </p:sp>
        <p:sp>
          <p:nvSpPr>
            <p:cNvPr id="25744" name="TextBox 256"/>
            <p:cNvSpPr txBox="1">
              <a:spLocks noChangeArrowheads="1"/>
            </p:cNvSpPr>
            <p:nvPr/>
          </p:nvSpPr>
          <p:spPr bwMode="auto">
            <a:xfrm>
              <a:off x="917561" y="1547681"/>
              <a:ext cx="330810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</a:p>
          </p:txBody>
        </p:sp>
        <p:sp>
          <p:nvSpPr>
            <p:cNvPr id="25745" name="TextBox 257"/>
            <p:cNvSpPr txBox="1">
              <a:spLocks noChangeArrowheads="1"/>
            </p:cNvSpPr>
            <p:nvPr/>
          </p:nvSpPr>
          <p:spPr bwMode="auto">
            <a:xfrm>
              <a:off x="1203311" y="1176206"/>
              <a:ext cx="33080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</p:grpSp>
      <p:grpSp>
        <p:nvGrpSpPr>
          <p:cNvPr id="25621" name="Group 258"/>
          <p:cNvGrpSpPr>
            <a:grpSpLocks/>
          </p:cNvGrpSpPr>
          <p:nvPr/>
        </p:nvGrpSpPr>
        <p:grpSpPr bwMode="auto">
          <a:xfrm>
            <a:off x="7708900" y="3803650"/>
            <a:ext cx="1196975" cy="1152525"/>
            <a:chOff x="193662" y="898525"/>
            <a:chExt cx="1340458" cy="1293195"/>
          </a:xfrm>
        </p:grpSpPr>
        <p:sp>
          <p:nvSpPr>
            <p:cNvPr id="25720" name="AutoShape 4"/>
            <p:cNvSpPr>
              <a:spLocks noChangeArrowheads="1"/>
            </p:cNvSpPr>
            <p:nvPr/>
          </p:nvSpPr>
          <p:spPr bwMode="auto">
            <a:xfrm rot="-5400000">
              <a:off x="1038225" y="866775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25721" name="AutoShape 4"/>
            <p:cNvSpPr>
              <a:spLocks noChangeArrowheads="1"/>
            </p:cNvSpPr>
            <p:nvPr/>
          </p:nvSpPr>
          <p:spPr bwMode="auto">
            <a:xfrm rot="-5400000">
              <a:off x="774700" y="1238250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25722" name="AutoShape 4"/>
            <p:cNvSpPr>
              <a:spLocks noChangeArrowheads="1"/>
            </p:cNvSpPr>
            <p:nvPr/>
          </p:nvSpPr>
          <p:spPr bwMode="auto">
            <a:xfrm rot="-5400000">
              <a:off x="565150" y="1593850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cxnSp>
          <p:nvCxnSpPr>
            <p:cNvPr id="25723" name="Straight Connector 262"/>
            <p:cNvCxnSpPr>
              <a:cxnSpLocks noChangeShapeType="1"/>
            </p:cNvCxnSpPr>
            <p:nvPr/>
          </p:nvCxnSpPr>
          <p:spPr bwMode="auto">
            <a:xfrm rot="5400000">
              <a:off x="862013" y="1100138"/>
              <a:ext cx="152400" cy="1238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5724" name="Straight Connector 263"/>
            <p:cNvCxnSpPr>
              <a:cxnSpLocks noChangeShapeType="1"/>
            </p:cNvCxnSpPr>
            <p:nvPr/>
          </p:nvCxnSpPr>
          <p:spPr bwMode="auto">
            <a:xfrm rot="5400000">
              <a:off x="600076" y="1485900"/>
              <a:ext cx="161925" cy="857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5725" name="Straight Connector 264"/>
            <p:cNvCxnSpPr>
              <a:cxnSpLocks noChangeShapeType="1"/>
            </p:cNvCxnSpPr>
            <p:nvPr/>
          </p:nvCxnSpPr>
          <p:spPr bwMode="auto">
            <a:xfrm rot="5400000">
              <a:off x="409575" y="1838325"/>
              <a:ext cx="133350" cy="9525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5726" name="Straight Connector 265"/>
            <p:cNvCxnSpPr>
              <a:cxnSpLocks noChangeShapeType="1"/>
            </p:cNvCxnSpPr>
            <p:nvPr/>
          </p:nvCxnSpPr>
          <p:spPr bwMode="auto">
            <a:xfrm rot="16200000" flipH="1">
              <a:off x="638175" y="1838324"/>
              <a:ext cx="161925" cy="10477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5727" name="Straight Connector 266"/>
            <p:cNvCxnSpPr>
              <a:cxnSpLocks noChangeShapeType="1"/>
            </p:cNvCxnSpPr>
            <p:nvPr/>
          </p:nvCxnSpPr>
          <p:spPr bwMode="auto">
            <a:xfrm rot="16200000" flipH="1">
              <a:off x="900112" y="1481137"/>
              <a:ext cx="152400" cy="857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5728" name="Straight Connector 267"/>
            <p:cNvCxnSpPr>
              <a:cxnSpLocks noChangeShapeType="1"/>
            </p:cNvCxnSpPr>
            <p:nvPr/>
          </p:nvCxnSpPr>
          <p:spPr bwMode="auto">
            <a:xfrm rot="16200000" flipH="1">
              <a:off x="1162050" y="1104900"/>
              <a:ext cx="133350" cy="11430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5729" name="TextBox 268"/>
            <p:cNvSpPr txBox="1">
              <a:spLocks noChangeArrowheads="1"/>
            </p:cNvSpPr>
            <p:nvPr/>
          </p:nvSpPr>
          <p:spPr bwMode="auto">
            <a:xfrm>
              <a:off x="193662" y="1881055"/>
              <a:ext cx="33080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  <p:sp>
          <p:nvSpPr>
            <p:cNvPr id="25730" name="TextBox 269"/>
            <p:cNvSpPr txBox="1">
              <a:spLocks noChangeArrowheads="1"/>
            </p:cNvSpPr>
            <p:nvPr/>
          </p:nvSpPr>
          <p:spPr bwMode="auto">
            <a:xfrm>
              <a:off x="698486" y="1881056"/>
              <a:ext cx="330810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D</a:t>
              </a:r>
            </a:p>
          </p:txBody>
        </p:sp>
        <p:sp>
          <p:nvSpPr>
            <p:cNvPr id="25731" name="TextBox 270"/>
            <p:cNvSpPr txBox="1">
              <a:spLocks noChangeArrowheads="1"/>
            </p:cNvSpPr>
            <p:nvPr/>
          </p:nvSpPr>
          <p:spPr bwMode="auto">
            <a:xfrm>
              <a:off x="922051" y="1547681"/>
              <a:ext cx="32182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25732" name="TextBox 271"/>
            <p:cNvSpPr txBox="1">
              <a:spLocks noChangeArrowheads="1"/>
            </p:cNvSpPr>
            <p:nvPr/>
          </p:nvSpPr>
          <p:spPr bwMode="auto">
            <a:xfrm>
              <a:off x="1203311" y="1176206"/>
              <a:ext cx="33080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</a:p>
          </p:txBody>
        </p:sp>
      </p:grpSp>
      <p:grpSp>
        <p:nvGrpSpPr>
          <p:cNvPr id="25622" name="Group 272"/>
          <p:cNvGrpSpPr>
            <a:grpSpLocks/>
          </p:cNvGrpSpPr>
          <p:nvPr/>
        </p:nvGrpSpPr>
        <p:grpSpPr bwMode="auto">
          <a:xfrm>
            <a:off x="4870450" y="2317750"/>
            <a:ext cx="1196975" cy="1152525"/>
            <a:chOff x="193662" y="898525"/>
            <a:chExt cx="1340458" cy="1293195"/>
          </a:xfrm>
        </p:grpSpPr>
        <p:sp>
          <p:nvSpPr>
            <p:cNvPr id="25707" name="AutoShape 4"/>
            <p:cNvSpPr>
              <a:spLocks noChangeArrowheads="1"/>
            </p:cNvSpPr>
            <p:nvPr/>
          </p:nvSpPr>
          <p:spPr bwMode="auto">
            <a:xfrm rot="-5400000">
              <a:off x="1038225" y="866775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25708" name="AutoShape 4"/>
            <p:cNvSpPr>
              <a:spLocks noChangeArrowheads="1"/>
            </p:cNvSpPr>
            <p:nvPr/>
          </p:nvSpPr>
          <p:spPr bwMode="auto">
            <a:xfrm rot="-5400000">
              <a:off x="774700" y="1238250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25709" name="AutoShape 4"/>
            <p:cNvSpPr>
              <a:spLocks noChangeArrowheads="1"/>
            </p:cNvSpPr>
            <p:nvPr/>
          </p:nvSpPr>
          <p:spPr bwMode="auto">
            <a:xfrm rot="-5400000">
              <a:off x="565150" y="1593850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cxnSp>
          <p:nvCxnSpPr>
            <p:cNvPr id="25710" name="Straight Connector 276"/>
            <p:cNvCxnSpPr>
              <a:cxnSpLocks noChangeShapeType="1"/>
            </p:cNvCxnSpPr>
            <p:nvPr/>
          </p:nvCxnSpPr>
          <p:spPr bwMode="auto">
            <a:xfrm rot="5400000">
              <a:off x="862013" y="1100138"/>
              <a:ext cx="152400" cy="1238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5711" name="Straight Connector 277"/>
            <p:cNvCxnSpPr>
              <a:cxnSpLocks noChangeShapeType="1"/>
            </p:cNvCxnSpPr>
            <p:nvPr/>
          </p:nvCxnSpPr>
          <p:spPr bwMode="auto">
            <a:xfrm rot="5400000">
              <a:off x="600076" y="1485900"/>
              <a:ext cx="161925" cy="857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5712" name="Straight Connector 278"/>
            <p:cNvCxnSpPr>
              <a:cxnSpLocks noChangeShapeType="1"/>
            </p:cNvCxnSpPr>
            <p:nvPr/>
          </p:nvCxnSpPr>
          <p:spPr bwMode="auto">
            <a:xfrm rot="5400000">
              <a:off x="409575" y="1838325"/>
              <a:ext cx="133350" cy="9525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5713" name="Straight Connector 279"/>
            <p:cNvCxnSpPr>
              <a:cxnSpLocks noChangeShapeType="1"/>
            </p:cNvCxnSpPr>
            <p:nvPr/>
          </p:nvCxnSpPr>
          <p:spPr bwMode="auto">
            <a:xfrm rot="16200000" flipH="1">
              <a:off x="638175" y="1838324"/>
              <a:ext cx="161925" cy="10477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5714" name="Straight Connector 280"/>
            <p:cNvCxnSpPr>
              <a:cxnSpLocks noChangeShapeType="1"/>
            </p:cNvCxnSpPr>
            <p:nvPr/>
          </p:nvCxnSpPr>
          <p:spPr bwMode="auto">
            <a:xfrm rot="16200000" flipH="1">
              <a:off x="900112" y="1481137"/>
              <a:ext cx="152400" cy="857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5715" name="Straight Connector 281"/>
            <p:cNvCxnSpPr>
              <a:cxnSpLocks noChangeShapeType="1"/>
            </p:cNvCxnSpPr>
            <p:nvPr/>
          </p:nvCxnSpPr>
          <p:spPr bwMode="auto">
            <a:xfrm rot="16200000" flipH="1">
              <a:off x="1162050" y="1104900"/>
              <a:ext cx="133350" cy="11430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5716" name="TextBox 282"/>
            <p:cNvSpPr txBox="1">
              <a:spLocks noChangeArrowheads="1"/>
            </p:cNvSpPr>
            <p:nvPr/>
          </p:nvSpPr>
          <p:spPr bwMode="auto">
            <a:xfrm>
              <a:off x="193662" y="1881055"/>
              <a:ext cx="33080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25717" name="TextBox 283"/>
            <p:cNvSpPr txBox="1">
              <a:spLocks noChangeArrowheads="1"/>
            </p:cNvSpPr>
            <p:nvPr/>
          </p:nvSpPr>
          <p:spPr bwMode="auto">
            <a:xfrm>
              <a:off x="702976" y="1881056"/>
              <a:ext cx="32182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  <p:sp>
          <p:nvSpPr>
            <p:cNvPr id="25718" name="TextBox 284"/>
            <p:cNvSpPr txBox="1">
              <a:spLocks noChangeArrowheads="1"/>
            </p:cNvSpPr>
            <p:nvPr/>
          </p:nvSpPr>
          <p:spPr bwMode="auto">
            <a:xfrm>
              <a:off x="917561" y="1547681"/>
              <a:ext cx="330810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D</a:t>
              </a:r>
            </a:p>
          </p:txBody>
        </p:sp>
        <p:sp>
          <p:nvSpPr>
            <p:cNvPr id="25719" name="TextBox 285"/>
            <p:cNvSpPr txBox="1">
              <a:spLocks noChangeArrowheads="1"/>
            </p:cNvSpPr>
            <p:nvPr/>
          </p:nvSpPr>
          <p:spPr bwMode="auto">
            <a:xfrm>
              <a:off x="1203311" y="1176206"/>
              <a:ext cx="33080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</a:p>
          </p:txBody>
        </p:sp>
      </p:grpSp>
      <p:grpSp>
        <p:nvGrpSpPr>
          <p:cNvPr id="25623" name="Group 286"/>
          <p:cNvGrpSpPr>
            <a:grpSpLocks/>
          </p:cNvGrpSpPr>
          <p:nvPr/>
        </p:nvGrpSpPr>
        <p:grpSpPr bwMode="auto">
          <a:xfrm>
            <a:off x="6261100" y="2346325"/>
            <a:ext cx="1196975" cy="1152525"/>
            <a:chOff x="193662" y="898525"/>
            <a:chExt cx="1340458" cy="1293195"/>
          </a:xfrm>
        </p:grpSpPr>
        <p:sp>
          <p:nvSpPr>
            <p:cNvPr id="25694" name="AutoShape 4"/>
            <p:cNvSpPr>
              <a:spLocks noChangeArrowheads="1"/>
            </p:cNvSpPr>
            <p:nvPr/>
          </p:nvSpPr>
          <p:spPr bwMode="auto">
            <a:xfrm rot="-5400000">
              <a:off x="1038225" y="866775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25695" name="AutoShape 4"/>
            <p:cNvSpPr>
              <a:spLocks noChangeArrowheads="1"/>
            </p:cNvSpPr>
            <p:nvPr/>
          </p:nvSpPr>
          <p:spPr bwMode="auto">
            <a:xfrm rot="-5400000">
              <a:off x="774700" y="1238250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25696" name="AutoShape 4"/>
            <p:cNvSpPr>
              <a:spLocks noChangeArrowheads="1"/>
            </p:cNvSpPr>
            <p:nvPr/>
          </p:nvSpPr>
          <p:spPr bwMode="auto">
            <a:xfrm rot="-5400000">
              <a:off x="565150" y="1593850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cxnSp>
          <p:nvCxnSpPr>
            <p:cNvPr id="25697" name="Straight Connector 290"/>
            <p:cNvCxnSpPr>
              <a:cxnSpLocks noChangeShapeType="1"/>
            </p:cNvCxnSpPr>
            <p:nvPr/>
          </p:nvCxnSpPr>
          <p:spPr bwMode="auto">
            <a:xfrm rot="5400000">
              <a:off x="862013" y="1100138"/>
              <a:ext cx="152400" cy="1238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5698" name="Straight Connector 291"/>
            <p:cNvCxnSpPr>
              <a:cxnSpLocks noChangeShapeType="1"/>
            </p:cNvCxnSpPr>
            <p:nvPr/>
          </p:nvCxnSpPr>
          <p:spPr bwMode="auto">
            <a:xfrm rot="5400000">
              <a:off x="600076" y="1485900"/>
              <a:ext cx="161925" cy="857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5699" name="Straight Connector 292"/>
            <p:cNvCxnSpPr>
              <a:cxnSpLocks noChangeShapeType="1"/>
            </p:cNvCxnSpPr>
            <p:nvPr/>
          </p:nvCxnSpPr>
          <p:spPr bwMode="auto">
            <a:xfrm rot="5400000">
              <a:off x="409575" y="1838325"/>
              <a:ext cx="133350" cy="9525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5700" name="Straight Connector 293"/>
            <p:cNvCxnSpPr>
              <a:cxnSpLocks noChangeShapeType="1"/>
            </p:cNvCxnSpPr>
            <p:nvPr/>
          </p:nvCxnSpPr>
          <p:spPr bwMode="auto">
            <a:xfrm rot="16200000" flipH="1">
              <a:off x="638175" y="1838324"/>
              <a:ext cx="161925" cy="10477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5701" name="Straight Connector 294"/>
            <p:cNvCxnSpPr>
              <a:cxnSpLocks noChangeShapeType="1"/>
            </p:cNvCxnSpPr>
            <p:nvPr/>
          </p:nvCxnSpPr>
          <p:spPr bwMode="auto">
            <a:xfrm rot="16200000" flipH="1">
              <a:off x="900112" y="1481137"/>
              <a:ext cx="152400" cy="857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5702" name="Straight Connector 295"/>
            <p:cNvCxnSpPr>
              <a:cxnSpLocks noChangeShapeType="1"/>
            </p:cNvCxnSpPr>
            <p:nvPr/>
          </p:nvCxnSpPr>
          <p:spPr bwMode="auto">
            <a:xfrm rot="16200000" flipH="1">
              <a:off x="1162050" y="1104900"/>
              <a:ext cx="133350" cy="11430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5703" name="TextBox 296"/>
            <p:cNvSpPr txBox="1">
              <a:spLocks noChangeArrowheads="1"/>
            </p:cNvSpPr>
            <p:nvPr/>
          </p:nvSpPr>
          <p:spPr bwMode="auto">
            <a:xfrm>
              <a:off x="193662" y="1881055"/>
              <a:ext cx="33080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25704" name="TextBox 297"/>
            <p:cNvSpPr txBox="1">
              <a:spLocks noChangeArrowheads="1"/>
            </p:cNvSpPr>
            <p:nvPr/>
          </p:nvSpPr>
          <p:spPr bwMode="auto">
            <a:xfrm>
              <a:off x="698486" y="1881056"/>
              <a:ext cx="330810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D</a:t>
              </a:r>
            </a:p>
          </p:txBody>
        </p:sp>
        <p:sp>
          <p:nvSpPr>
            <p:cNvPr id="25705" name="TextBox 298"/>
            <p:cNvSpPr txBox="1">
              <a:spLocks noChangeArrowheads="1"/>
            </p:cNvSpPr>
            <p:nvPr/>
          </p:nvSpPr>
          <p:spPr bwMode="auto">
            <a:xfrm>
              <a:off x="917561" y="1547681"/>
              <a:ext cx="330810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</a:p>
          </p:txBody>
        </p:sp>
        <p:sp>
          <p:nvSpPr>
            <p:cNvPr id="25706" name="TextBox 299"/>
            <p:cNvSpPr txBox="1">
              <a:spLocks noChangeArrowheads="1"/>
            </p:cNvSpPr>
            <p:nvPr/>
          </p:nvSpPr>
          <p:spPr bwMode="auto">
            <a:xfrm>
              <a:off x="1203311" y="1176206"/>
              <a:ext cx="33080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</p:grpSp>
      <p:grpSp>
        <p:nvGrpSpPr>
          <p:cNvPr id="25624" name="Group 300"/>
          <p:cNvGrpSpPr>
            <a:grpSpLocks/>
          </p:cNvGrpSpPr>
          <p:nvPr/>
        </p:nvGrpSpPr>
        <p:grpSpPr bwMode="auto">
          <a:xfrm>
            <a:off x="7718425" y="2374900"/>
            <a:ext cx="1196975" cy="1152525"/>
            <a:chOff x="193662" y="898525"/>
            <a:chExt cx="1340458" cy="1293195"/>
          </a:xfrm>
        </p:grpSpPr>
        <p:sp>
          <p:nvSpPr>
            <p:cNvPr id="25681" name="AutoShape 4"/>
            <p:cNvSpPr>
              <a:spLocks noChangeArrowheads="1"/>
            </p:cNvSpPr>
            <p:nvPr/>
          </p:nvSpPr>
          <p:spPr bwMode="auto">
            <a:xfrm rot="-5400000">
              <a:off x="1038225" y="866775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25682" name="AutoShape 4"/>
            <p:cNvSpPr>
              <a:spLocks noChangeArrowheads="1"/>
            </p:cNvSpPr>
            <p:nvPr/>
          </p:nvSpPr>
          <p:spPr bwMode="auto">
            <a:xfrm rot="-5400000">
              <a:off x="774700" y="1238250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25683" name="AutoShape 4"/>
            <p:cNvSpPr>
              <a:spLocks noChangeArrowheads="1"/>
            </p:cNvSpPr>
            <p:nvPr/>
          </p:nvSpPr>
          <p:spPr bwMode="auto">
            <a:xfrm rot="-5400000">
              <a:off x="565150" y="1593850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cxnSp>
          <p:nvCxnSpPr>
            <p:cNvPr id="25684" name="Straight Connector 304"/>
            <p:cNvCxnSpPr>
              <a:cxnSpLocks noChangeShapeType="1"/>
            </p:cNvCxnSpPr>
            <p:nvPr/>
          </p:nvCxnSpPr>
          <p:spPr bwMode="auto">
            <a:xfrm rot="5400000">
              <a:off x="862013" y="1100138"/>
              <a:ext cx="152400" cy="1238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5685" name="Straight Connector 305"/>
            <p:cNvCxnSpPr>
              <a:cxnSpLocks noChangeShapeType="1"/>
            </p:cNvCxnSpPr>
            <p:nvPr/>
          </p:nvCxnSpPr>
          <p:spPr bwMode="auto">
            <a:xfrm rot="5400000">
              <a:off x="600076" y="1485900"/>
              <a:ext cx="161925" cy="857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5686" name="Straight Connector 306"/>
            <p:cNvCxnSpPr>
              <a:cxnSpLocks noChangeShapeType="1"/>
            </p:cNvCxnSpPr>
            <p:nvPr/>
          </p:nvCxnSpPr>
          <p:spPr bwMode="auto">
            <a:xfrm rot="5400000">
              <a:off x="409575" y="1838325"/>
              <a:ext cx="133350" cy="9525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5687" name="Straight Connector 307"/>
            <p:cNvCxnSpPr>
              <a:cxnSpLocks noChangeShapeType="1"/>
            </p:cNvCxnSpPr>
            <p:nvPr/>
          </p:nvCxnSpPr>
          <p:spPr bwMode="auto">
            <a:xfrm rot="16200000" flipH="1">
              <a:off x="638175" y="1838324"/>
              <a:ext cx="161925" cy="10477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5688" name="Straight Connector 308"/>
            <p:cNvCxnSpPr>
              <a:cxnSpLocks noChangeShapeType="1"/>
            </p:cNvCxnSpPr>
            <p:nvPr/>
          </p:nvCxnSpPr>
          <p:spPr bwMode="auto">
            <a:xfrm rot="16200000" flipH="1">
              <a:off x="900112" y="1481137"/>
              <a:ext cx="152400" cy="857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5689" name="Straight Connector 309"/>
            <p:cNvCxnSpPr>
              <a:cxnSpLocks noChangeShapeType="1"/>
            </p:cNvCxnSpPr>
            <p:nvPr/>
          </p:nvCxnSpPr>
          <p:spPr bwMode="auto">
            <a:xfrm rot="16200000" flipH="1">
              <a:off x="1162050" y="1104900"/>
              <a:ext cx="133350" cy="11430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5690" name="TextBox 310"/>
            <p:cNvSpPr txBox="1">
              <a:spLocks noChangeArrowheads="1"/>
            </p:cNvSpPr>
            <p:nvPr/>
          </p:nvSpPr>
          <p:spPr bwMode="auto">
            <a:xfrm>
              <a:off x="193662" y="1881055"/>
              <a:ext cx="33080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25691" name="TextBox 311"/>
            <p:cNvSpPr txBox="1">
              <a:spLocks noChangeArrowheads="1"/>
            </p:cNvSpPr>
            <p:nvPr/>
          </p:nvSpPr>
          <p:spPr bwMode="auto">
            <a:xfrm>
              <a:off x="698486" y="1881056"/>
              <a:ext cx="330810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D</a:t>
              </a:r>
            </a:p>
          </p:txBody>
        </p:sp>
        <p:sp>
          <p:nvSpPr>
            <p:cNvPr id="25692" name="TextBox 312"/>
            <p:cNvSpPr txBox="1">
              <a:spLocks noChangeArrowheads="1"/>
            </p:cNvSpPr>
            <p:nvPr/>
          </p:nvSpPr>
          <p:spPr bwMode="auto">
            <a:xfrm>
              <a:off x="922051" y="1547681"/>
              <a:ext cx="32182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  <p:sp>
          <p:nvSpPr>
            <p:cNvPr id="25693" name="TextBox 313"/>
            <p:cNvSpPr txBox="1">
              <a:spLocks noChangeArrowheads="1"/>
            </p:cNvSpPr>
            <p:nvPr/>
          </p:nvSpPr>
          <p:spPr bwMode="auto">
            <a:xfrm>
              <a:off x="1203311" y="1176206"/>
              <a:ext cx="33080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</a:p>
          </p:txBody>
        </p:sp>
      </p:grpSp>
      <p:grpSp>
        <p:nvGrpSpPr>
          <p:cNvPr id="25625" name="Group 314"/>
          <p:cNvGrpSpPr>
            <a:grpSpLocks/>
          </p:cNvGrpSpPr>
          <p:nvPr/>
        </p:nvGrpSpPr>
        <p:grpSpPr bwMode="auto">
          <a:xfrm>
            <a:off x="3413125" y="908050"/>
            <a:ext cx="1196975" cy="1152525"/>
            <a:chOff x="193662" y="898525"/>
            <a:chExt cx="1340458" cy="1293195"/>
          </a:xfrm>
        </p:grpSpPr>
        <p:sp>
          <p:nvSpPr>
            <p:cNvPr id="25668" name="AutoShape 4"/>
            <p:cNvSpPr>
              <a:spLocks noChangeArrowheads="1"/>
            </p:cNvSpPr>
            <p:nvPr/>
          </p:nvSpPr>
          <p:spPr bwMode="auto">
            <a:xfrm rot="-5400000">
              <a:off x="1038225" y="866775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25669" name="AutoShape 4"/>
            <p:cNvSpPr>
              <a:spLocks noChangeArrowheads="1"/>
            </p:cNvSpPr>
            <p:nvPr/>
          </p:nvSpPr>
          <p:spPr bwMode="auto">
            <a:xfrm rot="-5400000">
              <a:off x="774700" y="1238250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25670" name="AutoShape 4"/>
            <p:cNvSpPr>
              <a:spLocks noChangeArrowheads="1"/>
            </p:cNvSpPr>
            <p:nvPr/>
          </p:nvSpPr>
          <p:spPr bwMode="auto">
            <a:xfrm rot="-5400000">
              <a:off x="565150" y="1593850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cxnSp>
          <p:nvCxnSpPr>
            <p:cNvPr id="25671" name="Straight Connector 318"/>
            <p:cNvCxnSpPr>
              <a:cxnSpLocks noChangeShapeType="1"/>
            </p:cNvCxnSpPr>
            <p:nvPr/>
          </p:nvCxnSpPr>
          <p:spPr bwMode="auto">
            <a:xfrm rot="5400000">
              <a:off x="862013" y="1100138"/>
              <a:ext cx="152400" cy="1238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5672" name="Straight Connector 319"/>
            <p:cNvCxnSpPr>
              <a:cxnSpLocks noChangeShapeType="1"/>
            </p:cNvCxnSpPr>
            <p:nvPr/>
          </p:nvCxnSpPr>
          <p:spPr bwMode="auto">
            <a:xfrm rot="5400000">
              <a:off x="600076" y="1485900"/>
              <a:ext cx="161925" cy="857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5673" name="Straight Connector 320"/>
            <p:cNvCxnSpPr>
              <a:cxnSpLocks noChangeShapeType="1"/>
            </p:cNvCxnSpPr>
            <p:nvPr/>
          </p:nvCxnSpPr>
          <p:spPr bwMode="auto">
            <a:xfrm rot="5400000">
              <a:off x="409575" y="1838325"/>
              <a:ext cx="133350" cy="9525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5674" name="Straight Connector 321"/>
            <p:cNvCxnSpPr>
              <a:cxnSpLocks noChangeShapeType="1"/>
            </p:cNvCxnSpPr>
            <p:nvPr/>
          </p:nvCxnSpPr>
          <p:spPr bwMode="auto">
            <a:xfrm rot="16200000" flipH="1">
              <a:off x="638175" y="1838324"/>
              <a:ext cx="161925" cy="10477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5675" name="Straight Connector 322"/>
            <p:cNvCxnSpPr>
              <a:cxnSpLocks noChangeShapeType="1"/>
            </p:cNvCxnSpPr>
            <p:nvPr/>
          </p:nvCxnSpPr>
          <p:spPr bwMode="auto">
            <a:xfrm rot="16200000" flipH="1">
              <a:off x="900112" y="1481137"/>
              <a:ext cx="152400" cy="857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5676" name="Straight Connector 323"/>
            <p:cNvCxnSpPr>
              <a:cxnSpLocks noChangeShapeType="1"/>
            </p:cNvCxnSpPr>
            <p:nvPr/>
          </p:nvCxnSpPr>
          <p:spPr bwMode="auto">
            <a:xfrm rot="16200000" flipH="1">
              <a:off x="1162050" y="1104900"/>
              <a:ext cx="133350" cy="11430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5677" name="TextBox 324"/>
            <p:cNvSpPr txBox="1">
              <a:spLocks noChangeArrowheads="1"/>
            </p:cNvSpPr>
            <p:nvPr/>
          </p:nvSpPr>
          <p:spPr bwMode="auto">
            <a:xfrm>
              <a:off x="193662" y="1881055"/>
              <a:ext cx="33080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</a:p>
          </p:txBody>
        </p:sp>
        <p:sp>
          <p:nvSpPr>
            <p:cNvPr id="25678" name="TextBox 325"/>
            <p:cNvSpPr txBox="1">
              <a:spLocks noChangeArrowheads="1"/>
            </p:cNvSpPr>
            <p:nvPr/>
          </p:nvSpPr>
          <p:spPr bwMode="auto">
            <a:xfrm>
              <a:off x="702976" y="1881056"/>
              <a:ext cx="32182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  <p:sp>
          <p:nvSpPr>
            <p:cNvPr id="25679" name="TextBox 326"/>
            <p:cNvSpPr txBox="1">
              <a:spLocks noChangeArrowheads="1"/>
            </p:cNvSpPr>
            <p:nvPr/>
          </p:nvSpPr>
          <p:spPr bwMode="auto">
            <a:xfrm>
              <a:off x="922051" y="1547681"/>
              <a:ext cx="32182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25680" name="TextBox 327"/>
            <p:cNvSpPr txBox="1">
              <a:spLocks noChangeArrowheads="1"/>
            </p:cNvSpPr>
            <p:nvPr/>
          </p:nvSpPr>
          <p:spPr bwMode="auto">
            <a:xfrm>
              <a:off x="1203311" y="1176206"/>
              <a:ext cx="33080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D</a:t>
              </a:r>
            </a:p>
          </p:txBody>
        </p:sp>
      </p:grpSp>
      <p:grpSp>
        <p:nvGrpSpPr>
          <p:cNvPr id="25626" name="Group 328"/>
          <p:cNvGrpSpPr>
            <a:grpSpLocks/>
          </p:cNvGrpSpPr>
          <p:nvPr/>
        </p:nvGrpSpPr>
        <p:grpSpPr bwMode="auto">
          <a:xfrm>
            <a:off x="4822825" y="917575"/>
            <a:ext cx="1196975" cy="1152525"/>
            <a:chOff x="193662" y="898525"/>
            <a:chExt cx="1340458" cy="1293195"/>
          </a:xfrm>
        </p:grpSpPr>
        <p:sp>
          <p:nvSpPr>
            <p:cNvPr id="25655" name="AutoShape 4"/>
            <p:cNvSpPr>
              <a:spLocks noChangeArrowheads="1"/>
            </p:cNvSpPr>
            <p:nvPr/>
          </p:nvSpPr>
          <p:spPr bwMode="auto">
            <a:xfrm rot="-5400000">
              <a:off x="1038225" y="866775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25656" name="AutoShape 4"/>
            <p:cNvSpPr>
              <a:spLocks noChangeArrowheads="1"/>
            </p:cNvSpPr>
            <p:nvPr/>
          </p:nvSpPr>
          <p:spPr bwMode="auto">
            <a:xfrm rot="-5400000">
              <a:off x="774700" y="1238250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25657" name="AutoShape 4"/>
            <p:cNvSpPr>
              <a:spLocks noChangeArrowheads="1"/>
            </p:cNvSpPr>
            <p:nvPr/>
          </p:nvSpPr>
          <p:spPr bwMode="auto">
            <a:xfrm rot="-5400000">
              <a:off x="565150" y="1593850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cxnSp>
          <p:nvCxnSpPr>
            <p:cNvPr id="25658" name="Straight Connector 332"/>
            <p:cNvCxnSpPr>
              <a:cxnSpLocks noChangeShapeType="1"/>
            </p:cNvCxnSpPr>
            <p:nvPr/>
          </p:nvCxnSpPr>
          <p:spPr bwMode="auto">
            <a:xfrm rot="5400000">
              <a:off x="862013" y="1100138"/>
              <a:ext cx="152400" cy="1238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5659" name="Straight Connector 333"/>
            <p:cNvCxnSpPr>
              <a:cxnSpLocks noChangeShapeType="1"/>
            </p:cNvCxnSpPr>
            <p:nvPr/>
          </p:nvCxnSpPr>
          <p:spPr bwMode="auto">
            <a:xfrm rot="5400000">
              <a:off x="600076" y="1485900"/>
              <a:ext cx="161925" cy="857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5660" name="Straight Connector 334"/>
            <p:cNvCxnSpPr>
              <a:cxnSpLocks noChangeShapeType="1"/>
            </p:cNvCxnSpPr>
            <p:nvPr/>
          </p:nvCxnSpPr>
          <p:spPr bwMode="auto">
            <a:xfrm rot="5400000">
              <a:off x="409575" y="1838325"/>
              <a:ext cx="133350" cy="9525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5661" name="Straight Connector 335"/>
            <p:cNvCxnSpPr>
              <a:cxnSpLocks noChangeShapeType="1"/>
            </p:cNvCxnSpPr>
            <p:nvPr/>
          </p:nvCxnSpPr>
          <p:spPr bwMode="auto">
            <a:xfrm rot="16200000" flipH="1">
              <a:off x="638175" y="1838324"/>
              <a:ext cx="161925" cy="10477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5662" name="Straight Connector 336"/>
            <p:cNvCxnSpPr>
              <a:cxnSpLocks noChangeShapeType="1"/>
            </p:cNvCxnSpPr>
            <p:nvPr/>
          </p:nvCxnSpPr>
          <p:spPr bwMode="auto">
            <a:xfrm rot="16200000" flipH="1">
              <a:off x="900112" y="1481137"/>
              <a:ext cx="152400" cy="857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5663" name="Straight Connector 337"/>
            <p:cNvCxnSpPr>
              <a:cxnSpLocks noChangeShapeType="1"/>
            </p:cNvCxnSpPr>
            <p:nvPr/>
          </p:nvCxnSpPr>
          <p:spPr bwMode="auto">
            <a:xfrm rot="16200000" flipH="1">
              <a:off x="1162050" y="1104900"/>
              <a:ext cx="133350" cy="11430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5664" name="TextBox 338"/>
            <p:cNvSpPr txBox="1">
              <a:spLocks noChangeArrowheads="1"/>
            </p:cNvSpPr>
            <p:nvPr/>
          </p:nvSpPr>
          <p:spPr bwMode="auto">
            <a:xfrm>
              <a:off x="193662" y="1881055"/>
              <a:ext cx="33080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</a:p>
          </p:txBody>
        </p:sp>
        <p:sp>
          <p:nvSpPr>
            <p:cNvPr id="25665" name="TextBox 339"/>
            <p:cNvSpPr txBox="1">
              <a:spLocks noChangeArrowheads="1"/>
            </p:cNvSpPr>
            <p:nvPr/>
          </p:nvSpPr>
          <p:spPr bwMode="auto">
            <a:xfrm>
              <a:off x="702976" y="1881056"/>
              <a:ext cx="32182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  <p:sp>
          <p:nvSpPr>
            <p:cNvPr id="25666" name="TextBox 340"/>
            <p:cNvSpPr txBox="1">
              <a:spLocks noChangeArrowheads="1"/>
            </p:cNvSpPr>
            <p:nvPr/>
          </p:nvSpPr>
          <p:spPr bwMode="auto">
            <a:xfrm>
              <a:off x="917561" y="1547681"/>
              <a:ext cx="330810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D</a:t>
              </a:r>
            </a:p>
          </p:txBody>
        </p:sp>
        <p:sp>
          <p:nvSpPr>
            <p:cNvPr id="25667" name="TextBox 341"/>
            <p:cNvSpPr txBox="1">
              <a:spLocks noChangeArrowheads="1"/>
            </p:cNvSpPr>
            <p:nvPr/>
          </p:nvSpPr>
          <p:spPr bwMode="auto">
            <a:xfrm>
              <a:off x="1203311" y="1176206"/>
              <a:ext cx="33080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</p:grpSp>
      <p:grpSp>
        <p:nvGrpSpPr>
          <p:cNvPr id="25627" name="Group 342"/>
          <p:cNvGrpSpPr>
            <a:grpSpLocks/>
          </p:cNvGrpSpPr>
          <p:nvPr/>
        </p:nvGrpSpPr>
        <p:grpSpPr bwMode="auto">
          <a:xfrm>
            <a:off x="6242050" y="955675"/>
            <a:ext cx="1196975" cy="1152525"/>
            <a:chOff x="193662" y="898525"/>
            <a:chExt cx="1340458" cy="1293195"/>
          </a:xfrm>
        </p:grpSpPr>
        <p:sp>
          <p:nvSpPr>
            <p:cNvPr id="25642" name="AutoShape 4"/>
            <p:cNvSpPr>
              <a:spLocks noChangeArrowheads="1"/>
            </p:cNvSpPr>
            <p:nvPr/>
          </p:nvSpPr>
          <p:spPr bwMode="auto">
            <a:xfrm rot="-5400000">
              <a:off x="1038225" y="866775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25643" name="AutoShape 4"/>
            <p:cNvSpPr>
              <a:spLocks noChangeArrowheads="1"/>
            </p:cNvSpPr>
            <p:nvPr/>
          </p:nvSpPr>
          <p:spPr bwMode="auto">
            <a:xfrm rot="-5400000">
              <a:off x="774700" y="1238250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25644" name="AutoShape 4"/>
            <p:cNvSpPr>
              <a:spLocks noChangeArrowheads="1"/>
            </p:cNvSpPr>
            <p:nvPr/>
          </p:nvSpPr>
          <p:spPr bwMode="auto">
            <a:xfrm rot="-5400000">
              <a:off x="565150" y="1593850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cxnSp>
          <p:nvCxnSpPr>
            <p:cNvPr id="25645" name="Straight Connector 346"/>
            <p:cNvCxnSpPr>
              <a:cxnSpLocks noChangeShapeType="1"/>
            </p:cNvCxnSpPr>
            <p:nvPr/>
          </p:nvCxnSpPr>
          <p:spPr bwMode="auto">
            <a:xfrm rot="5400000">
              <a:off x="862013" y="1100138"/>
              <a:ext cx="152400" cy="1238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5646" name="Straight Connector 347"/>
            <p:cNvCxnSpPr>
              <a:cxnSpLocks noChangeShapeType="1"/>
            </p:cNvCxnSpPr>
            <p:nvPr/>
          </p:nvCxnSpPr>
          <p:spPr bwMode="auto">
            <a:xfrm rot="5400000">
              <a:off x="600076" y="1485900"/>
              <a:ext cx="161925" cy="857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5647" name="Straight Connector 348"/>
            <p:cNvCxnSpPr>
              <a:cxnSpLocks noChangeShapeType="1"/>
            </p:cNvCxnSpPr>
            <p:nvPr/>
          </p:nvCxnSpPr>
          <p:spPr bwMode="auto">
            <a:xfrm rot="5400000">
              <a:off x="409575" y="1838325"/>
              <a:ext cx="133350" cy="9525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5648" name="Straight Connector 349"/>
            <p:cNvCxnSpPr>
              <a:cxnSpLocks noChangeShapeType="1"/>
            </p:cNvCxnSpPr>
            <p:nvPr/>
          </p:nvCxnSpPr>
          <p:spPr bwMode="auto">
            <a:xfrm rot="16200000" flipH="1">
              <a:off x="638175" y="1838324"/>
              <a:ext cx="161925" cy="10477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5649" name="Straight Connector 350"/>
            <p:cNvCxnSpPr>
              <a:cxnSpLocks noChangeShapeType="1"/>
            </p:cNvCxnSpPr>
            <p:nvPr/>
          </p:nvCxnSpPr>
          <p:spPr bwMode="auto">
            <a:xfrm rot="16200000" flipH="1">
              <a:off x="900112" y="1481137"/>
              <a:ext cx="152400" cy="857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5650" name="Straight Connector 351"/>
            <p:cNvCxnSpPr>
              <a:cxnSpLocks noChangeShapeType="1"/>
            </p:cNvCxnSpPr>
            <p:nvPr/>
          </p:nvCxnSpPr>
          <p:spPr bwMode="auto">
            <a:xfrm rot="16200000" flipH="1">
              <a:off x="1162050" y="1104900"/>
              <a:ext cx="133350" cy="11430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5651" name="TextBox 352"/>
            <p:cNvSpPr txBox="1">
              <a:spLocks noChangeArrowheads="1"/>
            </p:cNvSpPr>
            <p:nvPr/>
          </p:nvSpPr>
          <p:spPr bwMode="auto">
            <a:xfrm>
              <a:off x="193662" y="1881055"/>
              <a:ext cx="33080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</a:p>
          </p:txBody>
        </p:sp>
        <p:sp>
          <p:nvSpPr>
            <p:cNvPr id="25652" name="TextBox 353"/>
            <p:cNvSpPr txBox="1">
              <a:spLocks noChangeArrowheads="1"/>
            </p:cNvSpPr>
            <p:nvPr/>
          </p:nvSpPr>
          <p:spPr bwMode="auto">
            <a:xfrm>
              <a:off x="698486" y="1881056"/>
              <a:ext cx="330810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D</a:t>
              </a:r>
            </a:p>
          </p:txBody>
        </p:sp>
        <p:sp>
          <p:nvSpPr>
            <p:cNvPr id="25653" name="TextBox 354"/>
            <p:cNvSpPr txBox="1">
              <a:spLocks noChangeArrowheads="1"/>
            </p:cNvSpPr>
            <p:nvPr/>
          </p:nvSpPr>
          <p:spPr bwMode="auto">
            <a:xfrm>
              <a:off x="922051" y="1547681"/>
              <a:ext cx="32182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25654" name="TextBox 355"/>
            <p:cNvSpPr txBox="1">
              <a:spLocks noChangeArrowheads="1"/>
            </p:cNvSpPr>
            <p:nvPr/>
          </p:nvSpPr>
          <p:spPr bwMode="auto">
            <a:xfrm>
              <a:off x="1203311" y="1176206"/>
              <a:ext cx="33080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</p:grpSp>
      <p:grpSp>
        <p:nvGrpSpPr>
          <p:cNvPr id="25628" name="Group 356"/>
          <p:cNvGrpSpPr>
            <a:grpSpLocks/>
          </p:cNvGrpSpPr>
          <p:nvPr/>
        </p:nvGrpSpPr>
        <p:grpSpPr bwMode="auto">
          <a:xfrm>
            <a:off x="7632700" y="993775"/>
            <a:ext cx="1196975" cy="1152525"/>
            <a:chOff x="193662" y="898525"/>
            <a:chExt cx="1340458" cy="1293195"/>
          </a:xfrm>
        </p:grpSpPr>
        <p:sp>
          <p:nvSpPr>
            <p:cNvPr id="25629" name="AutoShape 4"/>
            <p:cNvSpPr>
              <a:spLocks noChangeArrowheads="1"/>
            </p:cNvSpPr>
            <p:nvPr/>
          </p:nvSpPr>
          <p:spPr bwMode="auto">
            <a:xfrm rot="-5400000">
              <a:off x="1038225" y="866775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25630" name="AutoShape 4"/>
            <p:cNvSpPr>
              <a:spLocks noChangeArrowheads="1"/>
            </p:cNvSpPr>
            <p:nvPr/>
          </p:nvSpPr>
          <p:spPr bwMode="auto">
            <a:xfrm rot="-5400000">
              <a:off x="774700" y="1238250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25631" name="AutoShape 4"/>
            <p:cNvSpPr>
              <a:spLocks noChangeArrowheads="1"/>
            </p:cNvSpPr>
            <p:nvPr/>
          </p:nvSpPr>
          <p:spPr bwMode="auto">
            <a:xfrm rot="-5400000">
              <a:off x="565150" y="1593850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cxnSp>
          <p:nvCxnSpPr>
            <p:cNvPr id="25632" name="Straight Connector 360"/>
            <p:cNvCxnSpPr>
              <a:cxnSpLocks noChangeShapeType="1"/>
            </p:cNvCxnSpPr>
            <p:nvPr/>
          </p:nvCxnSpPr>
          <p:spPr bwMode="auto">
            <a:xfrm rot="5400000">
              <a:off x="862013" y="1100138"/>
              <a:ext cx="152400" cy="1238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5633" name="Straight Connector 361"/>
            <p:cNvCxnSpPr>
              <a:cxnSpLocks noChangeShapeType="1"/>
            </p:cNvCxnSpPr>
            <p:nvPr/>
          </p:nvCxnSpPr>
          <p:spPr bwMode="auto">
            <a:xfrm rot="5400000">
              <a:off x="600076" y="1485900"/>
              <a:ext cx="161925" cy="857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5634" name="Straight Connector 362"/>
            <p:cNvCxnSpPr>
              <a:cxnSpLocks noChangeShapeType="1"/>
            </p:cNvCxnSpPr>
            <p:nvPr/>
          </p:nvCxnSpPr>
          <p:spPr bwMode="auto">
            <a:xfrm rot="5400000">
              <a:off x="409575" y="1838325"/>
              <a:ext cx="133350" cy="9525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5635" name="Straight Connector 363"/>
            <p:cNvCxnSpPr>
              <a:cxnSpLocks noChangeShapeType="1"/>
            </p:cNvCxnSpPr>
            <p:nvPr/>
          </p:nvCxnSpPr>
          <p:spPr bwMode="auto">
            <a:xfrm rot="16200000" flipH="1">
              <a:off x="638175" y="1838324"/>
              <a:ext cx="161925" cy="10477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5636" name="Straight Connector 364"/>
            <p:cNvCxnSpPr>
              <a:cxnSpLocks noChangeShapeType="1"/>
            </p:cNvCxnSpPr>
            <p:nvPr/>
          </p:nvCxnSpPr>
          <p:spPr bwMode="auto">
            <a:xfrm rot="16200000" flipH="1">
              <a:off x="900112" y="1481137"/>
              <a:ext cx="152400" cy="857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5637" name="Straight Connector 365"/>
            <p:cNvCxnSpPr>
              <a:cxnSpLocks noChangeShapeType="1"/>
            </p:cNvCxnSpPr>
            <p:nvPr/>
          </p:nvCxnSpPr>
          <p:spPr bwMode="auto">
            <a:xfrm rot="16200000" flipH="1">
              <a:off x="1162050" y="1104900"/>
              <a:ext cx="133350" cy="11430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5638" name="TextBox 366"/>
            <p:cNvSpPr txBox="1">
              <a:spLocks noChangeArrowheads="1"/>
            </p:cNvSpPr>
            <p:nvPr/>
          </p:nvSpPr>
          <p:spPr bwMode="auto">
            <a:xfrm>
              <a:off x="193662" y="1881055"/>
              <a:ext cx="33080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</a:p>
          </p:txBody>
        </p:sp>
        <p:sp>
          <p:nvSpPr>
            <p:cNvPr id="25639" name="TextBox 367"/>
            <p:cNvSpPr txBox="1">
              <a:spLocks noChangeArrowheads="1"/>
            </p:cNvSpPr>
            <p:nvPr/>
          </p:nvSpPr>
          <p:spPr bwMode="auto">
            <a:xfrm>
              <a:off x="698486" y="1881056"/>
              <a:ext cx="330810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D</a:t>
              </a:r>
            </a:p>
          </p:txBody>
        </p:sp>
        <p:sp>
          <p:nvSpPr>
            <p:cNvPr id="25640" name="TextBox 368"/>
            <p:cNvSpPr txBox="1">
              <a:spLocks noChangeArrowheads="1"/>
            </p:cNvSpPr>
            <p:nvPr/>
          </p:nvSpPr>
          <p:spPr bwMode="auto">
            <a:xfrm>
              <a:off x="922051" y="1547681"/>
              <a:ext cx="32182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  <p:sp>
          <p:nvSpPr>
            <p:cNvPr id="25641" name="TextBox 369"/>
            <p:cNvSpPr txBox="1">
              <a:spLocks noChangeArrowheads="1"/>
            </p:cNvSpPr>
            <p:nvPr/>
          </p:nvSpPr>
          <p:spPr bwMode="auto">
            <a:xfrm>
              <a:off x="1203311" y="1176206"/>
              <a:ext cx="33080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</p:grp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25500" y="6467475"/>
            <a:ext cx="7797800" cy="98425"/>
          </a:xfrm>
        </p:spPr>
        <p:txBody>
          <a:bodyPr/>
          <a:lstStyle/>
          <a:p>
            <a:pPr eaLnBrk="1" hangingPunct="1">
              <a:buFontTx/>
              <a:buNone/>
            </a:pPr>
            <a:endParaRPr lang="en-US" altLang="en-US" sz="28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buFontTx/>
              <a:buNone/>
            </a:pPr>
            <a:r>
              <a:rPr lang="en-US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</a:p>
        </p:txBody>
      </p:sp>
      <p:sp>
        <p:nvSpPr>
          <p:cNvPr id="26627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ECB55EDD-DFBF-469A-8573-31798C3CF4E9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41</a:t>
            </a:fld>
            <a:endParaRPr lang="en-US" altLang="en-US" sz="1400"/>
          </a:p>
        </p:txBody>
      </p:sp>
      <p:grpSp>
        <p:nvGrpSpPr>
          <p:cNvPr id="26628" name="Group 47"/>
          <p:cNvGrpSpPr>
            <a:grpSpLocks/>
          </p:cNvGrpSpPr>
          <p:nvPr/>
        </p:nvGrpSpPr>
        <p:grpSpPr bwMode="auto">
          <a:xfrm>
            <a:off x="612775" y="889000"/>
            <a:ext cx="1196975" cy="1152525"/>
            <a:chOff x="193662" y="898525"/>
            <a:chExt cx="1340458" cy="1293195"/>
          </a:xfrm>
        </p:grpSpPr>
        <p:sp>
          <p:nvSpPr>
            <p:cNvPr id="26952" name="AutoShape 4"/>
            <p:cNvSpPr>
              <a:spLocks noChangeArrowheads="1"/>
            </p:cNvSpPr>
            <p:nvPr/>
          </p:nvSpPr>
          <p:spPr bwMode="auto">
            <a:xfrm rot="-5400000">
              <a:off x="1038225" y="866775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26953" name="AutoShape 4"/>
            <p:cNvSpPr>
              <a:spLocks noChangeArrowheads="1"/>
            </p:cNvSpPr>
            <p:nvPr/>
          </p:nvSpPr>
          <p:spPr bwMode="auto">
            <a:xfrm rot="-5400000">
              <a:off x="774700" y="1238250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26954" name="AutoShape 4"/>
            <p:cNvSpPr>
              <a:spLocks noChangeArrowheads="1"/>
            </p:cNvSpPr>
            <p:nvPr/>
          </p:nvSpPr>
          <p:spPr bwMode="auto">
            <a:xfrm rot="-5400000">
              <a:off x="565150" y="1593850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cxnSp>
          <p:nvCxnSpPr>
            <p:cNvPr id="26955" name="Straight Connector 32"/>
            <p:cNvCxnSpPr>
              <a:cxnSpLocks noChangeShapeType="1"/>
            </p:cNvCxnSpPr>
            <p:nvPr/>
          </p:nvCxnSpPr>
          <p:spPr bwMode="auto">
            <a:xfrm rot="5400000">
              <a:off x="862013" y="1100138"/>
              <a:ext cx="152400" cy="1238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6956" name="Straight Connector 34"/>
            <p:cNvCxnSpPr>
              <a:cxnSpLocks noChangeShapeType="1"/>
            </p:cNvCxnSpPr>
            <p:nvPr/>
          </p:nvCxnSpPr>
          <p:spPr bwMode="auto">
            <a:xfrm rot="5400000">
              <a:off x="600076" y="1485900"/>
              <a:ext cx="161925" cy="857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6957" name="Straight Connector 36"/>
            <p:cNvCxnSpPr>
              <a:cxnSpLocks noChangeShapeType="1"/>
            </p:cNvCxnSpPr>
            <p:nvPr/>
          </p:nvCxnSpPr>
          <p:spPr bwMode="auto">
            <a:xfrm rot="5400000">
              <a:off x="409575" y="1838325"/>
              <a:ext cx="133350" cy="9525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6958" name="Straight Connector 38"/>
            <p:cNvCxnSpPr>
              <a:cxnSpLocks noChangeShapeType="1"/>
            </p:cNvCxnSpPr>
            <p:nvPr/>
          </p:nvCxnSpPr>
          <p:spPr bwMode="auto">
            <a:xfrm rot="16200000" flipH="1">
              <a:off x="638175" y="1838324"/>
              <a:ext cx="161925" cy="10477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6959" name="Straight Connector 40"/>
            <p:cNvCxnSpPr>
              <a:cxnSpLocks noChangeShapeType="1"/>
            </p:cNvCxnSpPr>
            <p:nvPr/>
          </p:nvCxnSpPr>
          <p:spPr bwMode="auto">
            <a:xfrm rot="16200000" flipH="1">
              <a:off x="900112" y="1481137"/>
              <a:ext cx="152400" cy="857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6960" name="Straight Connector 42"/>
            <p:cNvCxnSpPr>
              <a:cxnSpLocks noChangeShapeType="1"/>
            </p:cNvCxnSpPr>
            <p:nvPr/>
          </p:nvCxnSpPr>
          <p:spPr bwMode="auto">
            <a:xfrm rot="16200000" flipH="1">
              <a:off x="1162050" y="1104900"/>
              <a:ext cx="133350" cy="11430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6961" name="TextBox 43"/>
            <p:cNvSpPr txBox="1">
              <a:spLocks noChangeArrowheads="1"/>
            </p:cNvSpPr>
            <p:nvPr/>
          </p:nvSpPr>
          <p:spPr bwMode="auto">
            <a:xfrm>
              <a:off x="193662" y="1881055"/>
              <a:ext cx="33080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</a:p>
          </p:txBody>
        </p:sp>
        <p:sp>
          <p:nvSpPr>
            <p:cNvPr id="26962" name="TextBox 44"/>
            <p:cNvSpPr txBox="1">
              <a:spLocks noChangeArrowheads="1"/>
            </p:cNvSpPr>
            <p:nvPr/>
          </p:nvSpPr>
          <p:spPr bwMode="auto">
            <a:xfrm>
              <a:off x="702976" y="1881056"/>
              <a:ext cx="32182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26963" name="TextBox 45"/>
            <p:cNvSpPr txBox="1">
              <a:spLocks noChangeArrowheads="1"/>
            </p:cNvSpPr>
            <p:nvPr/>
          </p:nvSpPr>
          <p:spPr bwMode="auto">
            <a:xfrm>
              <a:off x="922051" y="1547681"/>
              <a:ext cx="32182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  <p:sp>
          <p:nvSpPr>
            <p:cNvPr id="26964" name="TextBox 46"/>
            <p:cNvSpPr txBox="1">
              <a:spLocks noChangeArrowheads="1"/>
            </p:cNvSpPr>
            <p:nvPr/>
          </p:nvSpPr>
          <p:spPr bwMode="auto">
            <a:xfrm>
              <a:off x="1203311" y="1176206"/>
              <a:ext cx="33080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D</a:t>
              </a:r>
            </a:p>
          </p:txBody>
        </p:sp>
      </p:grpSp>
      <p:grpSp>
        <p:nvGrpSpPr>
          <p:cNvPr id="26629" name="Group 48"/>
          <p:cNvGrpSpPr>
            <a:grpSpLocks/>
          </p:cNvGrpSpPr>
          <p:nvPr/>
        </p:nvGrpSpPr>
        <p:grpSpPr bwMode="auto">
          <a:xfrm>
            <a:off x="679450" y="2193925"/>
            <a:ext cx="1196975" cy="1152525"/>
            <a:chOff x="193662" y="898525"/>
            <a:chExt cx="1340458" cy="1293195"/>
          </a:xfrm>
        </p:grpSpPr>
        <p:sp>
          <p:nvSpPr>
            <p:cNvPr id="7483" name="AutoShape 4"/>
            <p:cNvSpPr>
              <a:spLocks noChangeArrowheads="1"/>
            </p:cNvSpPr>
            <p:nvPr/>
          </p:nvSpPr>
          <p:spPr bwMode="auto">
            <a:xfrm rot="-5400000">
              <a:off x="1037991" y="866649"/>
              <a:ext cx="126470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sp>
          <p:nvSpPr>
            <p:cNvPr id="7484" name="AutoShape 4"/>
            <p:cNvSpPr>
              <a:spLocks noChangeArrowheads="1"/>
            </p:cNvSpPr>
            <p:nvPr/>
          </p:nvSpPr>
          <p:spPr bwMode="auto">
            <a:xfrm rot="-5400000">
              <a:off x="774879" y="1238932"/>
              <a:ext cx="126469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sp>
          <p:nvSpPr>
            <p:cNvPr id="7485" name="AutoShape 4"/>
            <p:cNvSpPr>
              <a:spLocks noChangeArrowheads="1"/>
            </p:cNvSpPr>
            <p:nvPr/>
          </p:nvSpPr>
          <p:spPr bwMode="auto">
            <a:xfrm rot="-5400000">
              <a:off x="565098" y="1593403"/>
              <a:ext cx="126470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cxnSp>
          <p:nvCxnSpPr>
            <p:cNvPr id="7486" name="Straight Connector 52"/>
            <p:cNvCxnSpPr>
              <a:cxnSpLocks noChangeShapeType="1"/>
            </p:cNvCxnSpPr>
            <p:nvPr/>
          </p:nvCxnSpPr>
          <p:spPr bwMode="auto">
            <a:xfrm rot="5400000">
              <a:off x="861964" y="1099929"/>
              <a:ext cx="153188" cy="124446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487" name="Straight Connector 53"/>
            <p:cNvCxnSpPr>
              <a:cxnSpLocks noChangeShapeType="1"/>
            </p:cNvCxnSpPr>
            <p:nvPr/>
          </p:nvCxnSpPr>
          <p:spPr bwMode="auto">
            <a:xfrm rot="5400000">
              <a:off x="599730" y="1485534"/>
              <a:ext cx="162095" cy="85334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488" name="Straight Connector 54"/>
            <p:cNvCxnSpPr>
              <a:cxnSpLocks noChangeShapeType="1"/>
            </p:cNvCxnSpPr>
            <p:nvPr/>
          </p:nvCxnSpPr>
          <p:spPr bwMode="auto">
            <a:xfrm rot="5400000">
              <a:off x="409535" y="1838233"/>
              <a:ext cx="133594" cy="96001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489" name="Straight Connector 55"/>
            <p:cNvCxnSpPr>
              <a:cxnSpLocks noChangeShapeType="1"/>
            </p:cNvCxnSpPr>
            <p:nvPr/>
          </p:nvCxnSpPr>
          <p:spPr bwMode="auto">
            <a:xfrm rot="16200000" flipH="1">
              <a:off x="638844" y="1838242"/>
              <a:ext cx="160313" cy="104891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490" name="Straight Connector 56"/>
            <p:cNvCxnSpPr>
              <a:cxnSpLocks noChangeShapeType="1"/>
            </p:cNvCxnSpPr>
            <p:nvPr/>
          </p:nvCxnSpPr>
          <p:spPr bwMode="auto">
            <a:xfrm rot="16200000" flipH="1">
              <a:off x="899297" y="1481081"/>
              <a:ext cx="153188" cy="85334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491" name="Straight Connector 57"/>
            <p:cNvCxnSpPr>
              <a:cxnSpLocks noChangeShapeType="1"/>
            </p:cNvCxnSpPr>
            <p:nvPr/>
          </p:nvCxnSpPr>
          <p:spPr bwMode="auto">
            <a:xfrm rot="16200000" flipH="1">
              <a:off x="1162432" y="1105263"/>
              <a:ext cx="131813" cy="113779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sp>
          <p:nvSpPr>
            <p:cNvPr id="26948" name="TextBox 58"/>
            <p:cNvSpPr txBox="1">
              <a:spLocks noChangeArrowheads="1"/>
            </p:cNvSpPr>
            <p:nvPr/>
          </p:nvSpPr>
          <p:spPr bwMode="auto">
            <a:xfrm>
              <a:off x="193662" y="1881781"/>
              <a:ext cx="330670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26949" name="TextBox 59"/>
            <p:cNvSpPr txBox="1">
              <a:spLocks noChangeArrowheads="1"/>
            </p:cNvSpPr>
            <p:nvPr/>
          </p:nvSpPr>
          <p:spPr bwMode="auto">
            <a:xfrm>
              <a:off x="698556" y="1881781"/>
              <a:ext cx="330670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</a:p>
          </p:txBody>
        </p:sp>
        <p:sp>
          <p:nvSpPr>
            <p:cNvPr id="26950" name="TextBox 60"/>
            <p:cNvSpPr txBox="1">
              <a:spLocks noChangeArrowheads="1"/>
            </p:cNvSpPr>
            <p:nvPr/>
          </p:nvSpPr>
          <p:spPr bwMode="auto">
            <a:xfrm>
              <a:off x="922558" y="1546904"/>
              <a:ext cx="321782" cy="311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  <p:sp>
          <p:nvSpPr>
            <p:cNvPr id="26951" name="TextBox 61"/>
            <p:cNvSpPr txBox="1">
              <a:spLocks noChangeArrowheads="1"/>
            </p:cNvSpPr>
            <p:nvPr/>
          </p:nvSpPr>
          <p:spPr bwMode="auto">
            <a:xfrm>
              <a:off x="1203450" y="1176402"/>
              <a:ext cx="330670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D</a:t>
              </a:r>
            </a:p>
          </p:txBody>
        </p:sp>
      </p:grpSp>
      <p:grpSp>
        <p:nvGrpSpPr>
          <p:cNvPr id="26630" name="Group 62"/>
          <p:cNvGrpSpPr>
            <a:grpSpLocks/>
          </p:cNvGrpSpPr>
          <p:nvPr/>
        </p:nvGrpSpPr>
        <p:grpSpPr bwMode="auto">
          <a:xfrm>
            <a:off x="1993900" y="879475"/>
            <a:ext cx="1196975" cy="1152525"/>
            <a:chOff x="193662" y="898525"/>
            <a:chExt cx="1340458" cy="1293195"/>
          </a:xfrm>
        </p:grpSpPr>
        <p:sp>
          <p:nvSpPr>
            <p:cNvPr id="26926" name="AutoShape 4"/>
            <p:cNvSpPr>
              <a:spLocks noChangeArrowheads="1"/>
            </p:cNvSpPr>
            <p:nvPr/>
          </p:nvSpPr>
          <p:spPr bwMode="auto">
            <a:xfrm rot="-5400000">
              <a:off x="1038225" y="866775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26927" name="AutoShape 4"/>
            <p:cNvSpPr>
              <a:spLocks noChangeArrowheads="1"/>
            </p:cNvSpPr>
            <p:nvPr/>
          </p:nvSpPr>
          <p:spPr bwMode="auto">
            <a:xfrm rot="-5400000">
              <a:off x="774700" y="1238250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26928" name="AutoShape 4"/>
            <p:cNvSpPr>
              <a:spLocks noChangeArrowheads="1"/>
            </p:cNvSpPr>
            <p:nvPr/>
          </p:nvSpPr>
          <p:spPr bwMode="auto">
            <a:xfrm rot="-5400000">
              <a:off x="565150" y="1593850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cxnSp>
          <p:nvCxnSpPr>
            <p:cNvPr id="26929" name="Straight Connector 66"/>
            <p:cNvCxnSpPr>
              <a:cxnSpLocks noChangeShapeType="1"/>
            </p:cNvCxnSpPr>
            <p:nvPr/>
          </p:nvCxnSpPr>
          <p:spPr bwMode="auto">
            <a:xfrm rot="5400000">
              <a:off x="862013" y="1100138"/>
              <a:ext cx="152400" cy="1238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6930" name="Straight Connector 67"/>
            <p:cNvCxnSpPr>
              <a:cxnSpLocks noChangeShapeType="1"/>
            </p:cNvCxnSpPr>
            <p:nvPr/>
          </p:nvCxnSpPr>
          <p:spPr bwMode="auto">
            <a:xfrm rot="5400000">
              <a:off x="600076" y="1485900"/>
              <a:ext cx="161925" cy="857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6931" name="Straight Connector 68"/>
            <p:cNvCxnSpPr>
              <a:cxnSpLocks noChangeShapeType="1"/>
            </p:cNvCxnSpPr>
            <p:nvPr/>
          </p:nvCxnSpPr>
          <p:spPr bwMode="auto">
            <a:xfrm rot="5400000">
              <a:off x="409575" y="1838325"/>
              <a:ext cx="133350" cy="9525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6932" name="Straight Connector 69"/>
            <p:cNvCxnSpPr>
              <a:cxnSpLocks noChangeShapeType="1"/>
            </p:cNvCxnSpPr>
            <p:nvPr/>
          </p:nvCxnSpPr>
          <p:spPr bwMode="auto">
            <a:xfrm rot="16200000" flipH="1">
              <a:off x="638175" y="1838324"/>
              <a:ext cx="161925" cy="10477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6933" name="Straight Connector 70"/>
            <p:cNvCxnSpPr>
              <a:cxnSpLocks noChangeShapeType="1"/>
            </p:cNvCxnSpPr>
            <p:nvPr/>
          </p:nvCxnSpPr>
          <p:spPr bwMode="auto">
            <a:xfrm rot="16200000" flipH="1">
              <a:off x="900112" y="1481137"/>
              <a:ext cx="152400" cy="857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6934" name="Straight Connector 71"/>
            <p:cNvCxnSpPr>
              <a:cxnSpLocks noChangeShapeType="1"/>
            </p:cNvCxnSpPr>
            <p:nvPr/>
          </p:nvCxnSpPr>
          <p:spPr bwMode="auto">
            <a:xfrm rot="16200000" flipH="1">
              <a:off x="1162050" y="1104900"/>
              <a:ext cx="133350" cy="11430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6935" name="TextBox 72"/>
            <p:cNvSpPr txBox="1">
              <a:spLocks noChangeArrowheads="1"/>
            </p:cNvSpPr>
            <p:nvPr/>
          </p:nvSpPr>
          <p:spPr bwMode="auto">
            <a:xfrm>
              <a:off x="193662" y="1881055"/>
              <a:ext cx="33080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</a:p>
          </p:txBody>
        </p:sp>
        <p:sp>
          <p:nvSpPr>
            <p:cNvPr id="26936" name="TextBox 73"/>
            <p:cNvSpPr txBox="1">
              <a:spLocks noChangeArrowheads="1"/>
            </p:cNvSpPr>
            <p:nvPr/>
          </p:nvSpPr>
          <p:spPr bwMode="auto">
            <a:xfrm>
              <a:off x="702976" y="1881056"/>
              <a:ext cx="32182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26937" name="TextBox 74"/>
            <p:cNvSpPr txBox="1">
              <a:spLocks noChangeArrowheads="1"/>
            </p:cNvSpPr>
            <p:nvPr/>
          </p:nvSpPr>
          <p:spPr bwMode="auto">
            <a:xfrm>
              <a:off x="917561" y="1547681"/>
              <a:ext cx="330810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D</a:t>
              </a:r>
            </a:p>
          </p:txBody>
        </p:sp>
        <p:sp>
          <p:nvSpPr>
            <p:cNvPr id="26938" name="TextBox 75"/>
            <p:cNvSpPr txBox="1">
              <a:spLocks noChangeArrowheads="1"/>
            </p:cNvSpPr>
            <p:nvPr/>
          </p:nvSpPr>
          <p:spPr bwMode="auto">
            <a:xfrm>
              <a:off x="1203311" y="1176206"/>
              <a:ext cx="33080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</p:grpSp>
      <p:grpSp>
        <p:nvGrpSpPr>
          <p:cNvPr id="26631" name="Group 76"/>
          <p:cNvGrpSpPr>
            <a:grpSpLocks/>
          </p:cNvGrpSpPr>
          <p:nvPr/>
        </p:nvGrpSpPr>
        <p:grpSpPr bwMode="auto">
          <a:xfrm>
            <a:off x="2222500" y="2251075"/>
            <a:ext cx="1196975" cy="1152525"/>
            <a:chOff x="193662" y="898525"/>
            <a:chExt cx="1340458" cy="1293195"/>
          </a:xfrm>
        </p:grpSpPr>
        <p:sp>
          <p:nvSpPr>
            <p:cNvPr id="7457" name="AutoShape 4"/>
            <p:cNvSpPr>
              <a:spLocks noChangeArrowheads="1"/>
            </p:cNvSpPr>
            <p:nvPr/>
          </p:nvSpPr>
          <p:spPr bwMode="auto">
            <a:xfrm rot="-5400000">
              <a:off x="1037991" y="866649"/>
              <a:ext cx="126470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sp>
          <p:nvSpPr>
            <p:cNvPr id="7458" name="AutoShape 4"/>
            <p:cNvSpPr>
              <a:spLocks noChangeArrowheads="1"/>
            </p:cNvSpPr>
            <p:nvPr/>
          </p:nvSpPr>
          <p:spPr bwMode="auto">
            <a:xfrm rot="-5400000">
              <a:off x="774879" y="1238932"/>
              <a:ext cx="126469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sp>
          <p:nvSpPr>
            <p:cNvPr id="7459" name="AutoShape 4"/>
            <p:cNvSpPr>
              <a:spLocks noChangeArrowheads="1"/>
            </p:cNvSpPr>
            <p:nvPr/>
          </p:nvSpPr>
          <p:spPr bwMode="auto">
            <a:xfrm rot="-5400000">
              <a:off x="565098" y="1593403"/>
              <a:ext cx="126470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cxnSp>
          <p:nvCxnSpPr>
            <p:cNvPr id="7460" name="Straight Connector 80"/>
            <p:cNvCxnSpPr>
              <a:cxnSpLocks noChangeShapeType="1"/>
            </p:cNvCxnSpPr>
            <p:nvPr/>
          </p:nvCxnSpPr>
          <p:spPr bwMode="auto">
            <a:xfrm rot="5400000">
              <a:off x="861964" y="1099929"/>
              <a:ext cx="153188" cy="124446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461" name="Straight Connector 81"/>
            <p:cNvCxnSpPr>
              <a:cxnSpLocks noChangeShapeType="1"/>
            </p:cNvCxnSpPr>
            <p:nvPr/>
          </p:nvCxnSpPr>
          <p:spPr bwMode="auto">
            <a:xfrm rot="5400000">
              <a:off x="599730" y="1485534"/>
              <a:ext cx="162095" cy="85334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462" name="Straight Connector 82"/>
            <p:cNvCxnSpPr>
              <a:cxnSpLocks noChangeShapeType="1"/>
            </p:cNvCxnSpPr>
            <p:nvPr/>
          </p:nvCxnSpPr>
          <p:spPr bwMode="auto">
            <a:xfrm rot="5400000">
              <a:off x="409535" y="1838233"/>
              <a:ext cx="133594" cy="96001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463" name="Straight Connector 83"/>
            <p:cNvCxnSpPr>
              <a:cxnSpLocks noChangeShapeType="1"/>
            </p:cNvCxnSpPr>
            <p:nvPr/>
          </p:nvCxnSpPr>
          <p:spPr bwMode="auto">
            <a:xfrm rot="16200000" flipH="1">
              <a:off x="638844" y="1838242"/>
              <a:ext cx="160313" cy="104891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464" name="Straight Connector 84"/>
            <p:cNvCxnSpPr>
              <a:cxnSpLocks noChangeShapeType="1"/>
            </p:cNvCxnSpPr>
            <p:nvPr/>
          </p:nvCxnSpPr>
          <p:spPr bwMode="auto">
            <a:xfrm rot="16200000" flipH="1">
              <a:off x="899297" y="1481081"/>
              <a:ext cx="153188" cy="85334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465" name="Straight Connector 85"/>
            <p:cNvCxnSpPr>
              <a:cxnSpLocks noChangeShapeType="1"/>
            </p:cNvCxnSpPr>
            <p:nvPr/>
          </p:nvCxnSpPr>
          <p:spPr bwMode="auto">
            <a:xfrm rot="16200000" flipH="1">
              <a:off x="1162432" y="1105263"/>
              <a:ext cx="131813" cy="113779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sp>
          <p:nvSpPr>
            <p:cNvPr id="26922" name="TextBox 86"/>
            <p:cNvSpPr txBox="1">
              <a:spLocks noChangeArrowheads="1"/>
            </p:cNvSpPr>
            <p:nvPr/>
          </p:nvSpPr>
          <p:spPr bwMode="auto">
            <a:xfrm>
              <a:off x="193662" y="1881781"/>
              <a:ext cx="330670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26923" name="TextBox 87"/>
            <p:cNvSpPr txBox="1">
              <a:spLocks noChangeArrowheads="1"/>
            </p:cNvSpPr>
            <p:nvPr/>
          </p:nvSpPr>
          <p:spPr bwMode="auto">
            <a:xfrm>
              <a:off x="698556" y="1881781"/>
              <a:ext cx="330670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</a:p>
          </p:txBody>
        </p:sp>
        <p:sp>
          <p:nvSpPr>
            <p:cNvPr id="26924" name="TextBox 88"/>
            <p:cNvSpPr txBox="1">
              <a:spLocks noChangeArrowheads="1"/>
            </p:cNvSpPr>
            <p:nvPr/>
          </p:nvSpPr>
          <p:spPr bwMode="auto">
            <a:xfrm>
              <a:off x="917225" y="1546904"/>
              <a:ext cx="330670" cy="311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D</a:t>
              </a:r>
            </a:p>
          </p:txBody>
        </p:sp>
        <p:sp>
          <p:nvSpPr>
            <p:cNvPr id="26925" name="TextBox 89"/>
            <p:cNvSpPr txBox="1">
              <a:spLocks noChangeArrowheads="1"/>
            </p:cNvSpPr>
            <p:nvPr/>
          </p:nvSpPr>
          <p:spPr bwMode="auto">
            <a:xfrm>
              <a:off x="1203450" y="1176402"/>
              <a:ext cx="330670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</p:grpSp>
      <p:grpSp>
        <p:nvGrpSpPr>
          <p:cNvPr id="26632" name="Group 90"/>
          <p:cNvGrpSpPr>
            <a:grpSpLocks/>
          </p:cNvGrpSpPr>
          <p:nvPr/>
        </p:nvGrpSpPr>
        <p:grpSpPr bwMode="auto">
          <a:xfrm>
            <a:off x="698500" y="3594100"/>
            <a:ext cx="1196975" cy="1152525"/>
            <a:chOff x="193662" y="898525"/>
            <a:chExt cx="1340458" cy="1293195"/>
          </a:xfrm>
        </p:grpSpPr>
        <p:sp>
          <p:nvSpPr>
            <p:cNvPr id="7444" name="AutoShape 4"/>
            <p:cNvSpPr>
              <a:spLocks noChangeArrowheads="1"/>
            </p:cNvSpPr>
            <p:nvPr/>
          </p:nvSpPr>
          <p:spPr bwMode="auto">
            <a:xfrm rot="-5400000">
              <a:off x="1037991" y="866649"/>
              <a:ext cx="126470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sp>
          <p:nvSpPr>
            <p:cNvPr id="7445" name="AutoShape 4"/>
            <p:cNvSpPr>
              <a:spLocks noChangeArrowheads="1"/>
            </p:cNvSpPr>
            <p:nvPr/>
          </p:nvSpPr>
          <p:spPr bwMode="auto">
            <a:xfrm rot="-5400000">
              <a:off x="774879" y="1238932"/>
              <a:ext cx="126469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sp>
          <p:nvSpPr>
            <p:cNvPr id="7446" name="AutoShape 4"/>
            <p:cNvSpPr>
              <a:spLocks noChangeArrowheads="1"/>
            </p:cNvSpPr>
            <p:nvPr/>
          </p:nvSpPr>
          <p:spPr bwMode="auto">
            <a:xfrm rot="-5400000">
              <a:off x="565098" y="1593403"/>
              <a:ext cx="126470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cxnSp>
          <p:nvCxnSpPr>
            <p:cNvPr id="7447" name="Straight Connector 94"/>
            <p:cNvCxnSpPr>
              <a:cxnSpLocks noChangeShapeType="1"/>
            </p:cNvCxnSpPr>
            <p:nvPr/>
          </p:nvCxnSpPr>
          <p:spPr bwMode="auto">
            <a:xfrm rot="5400000">
              <a:off x="861964" y="1099929"/>
              <a:ext cx="153188" cy="124446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448" name="Straight Connector 95"/>
            <p:cNvCxnSpPr>
              <a:cxnSpLocks noChangeShapeType="1"/>
            </p:cNvCxnSpPr>
            <p:nvPr/>
          </p:nvCxnSpPr>
          <p:spPr bwMode="auto">
            <a:xfrm rot="5400000">
              <a:off x="599730" y="1485534"/>
              <a:ext cx="162095" cy="85334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449" name="Straight Connector 96"/>
            <p:cNvCxnSpPr>
              <a:cxnSpLocks noChangeShapeType="1"/>
            </p:cNvCxnSpPr>
            <p:nvPr/>
          </p:nvCxnSpPr>
          <p:spPr bwMode="auto">
            <a:xfrm rot="5400000">
              <a:off x="409535" y="1838233"/>
              <a:ext cx="133594" cy="96001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450" name="Straight Connector 97"/>
            <p:cNvCxnSpPr>
              <a:cxnSpLocks noChangeShapeType="1"/>
            </p:cNvCxnSpPr>
            <p:nvPr/>
          </p:nvCxnSpPr>
          <p:spPr bwMode="auto">
            <a:xfrm rot="16200000" flipH="1">
              <a:off x="638844" y="1838242"/>
              <a:ext cx="160313" cy="104891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451" name="Straight Connector 98"/>
            <p:cNvCxnSpPr>
              <a:cxnSpLocks noChangeShapeType="1"/>
            </p:cNvCxnSpPr>
            <p:nvPr/>
          </p:nvCxnSpPr>
          <p:spPr bwMode="auto">
            <a:xfrm rot="16200000" flipH="1">
              <a:off x="899297" y="1481081"/>
              <a:ext cx="153188" cy="85334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452" name="Straight Connector 99"/>
            <p:cNvCxnSpPr>
              <a:cxnSpLocks noChangeShapeType="1"/>
            </p:cNvCxnSpPr>
            <p:nvPr/>
          </p:nvCxnSpPr>
          <p:spPr bwMode="auto">
            <a:xfrm rot="16200000" flipH="1">
              <a:off x="1162432" y="1105263"/>
              <a:ext cx="131813" cy="113779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sp>
          <p:nvSpPr>
            <p:cNvPr id="26909" name="TextBox 100"/>
            <p:cNvSpPr txBox="1">
              <a:spLocks noChangeArrowheads="1"/>
            </p:cNvSpPr>
            <p:nvPr/>
          </p:nvSpPr>
          <p:spPr bwMode="auto">
            <a:xfrm>
              <a:off x="193662" y="1881781"/>
              <a:ext cx="330670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  <p:sp>
          <p:nvSpPr>
            <p:cNvPr id="26910" name="TextBox 101"/>
            <p:cNvSpPr txBox="1">
              <a:spLocks noChangeArrowheads="1"/>
            </p:cNvSpPr>
            <p:nvPr/>
          </p:nvSpPr>
          <p:spPr bwMode="auto">
            <a:xfrm>
              <a:off x="698556" y="1881781"/>
              <a:ext cx="330670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</a:p>
          </p:txBody>
        </p:sp>
        <p:sp>
          <p:nvSpPr>
            <p:cNvPr id="26911" name="TextBox 102"/>
            <p:cNvSpPr txBox="1">
              <a:spLocks noChangeArrowheads="1"/>
            </p:cNvSpPr>
            <p:nvPr/>
          </p:nvSpPr>
          <p:spPr bwMode="auto">
            <a:xfrm>
              <a:off x="922558" y="1546904"/>
              <a:ext cx="321782" cy="311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26912" name="TextBox 103"/>
            <p:cNvSpPr txBox="1">
              <a:spLocks noChangeArrowheads="1"/>
            </p:cNvSpPr>
            <p:nvPr/>
          </p:nvSpPr>
          <p:spPr bwMode="auto">
            <a:xfrm>
              <a:off x="1203450" y="1176402"/>
              <a:ext cx="330670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D</a:t>
              </a:r>
            </a:p>
          </p:txBody>
        </p:sp>
      </p:grpSp>
      <p:grpSp>
        <p:nvGrpSpPr>
          <p:cNvPr id="26633" name="Group 104"/>
          <p:cNvGrpSpPr>
            <a:grpSpLocks/>
          </p:cNvGrpSpPr>
          <p:nvPr/>
        </p:nvGrpSpPr>
        <p:grpSpPr bwMode="auto">
          <a:xfrm>
            <a:off x="2174875" y="3622675"/>
            <a:ext cx="1196975" cy="1152525"/>
            <a:chOff x="193662" y="898525"/>
            <a:chExt cx="1340458" cy="1293195"/>
          </a:xfrm>
        </p:grpSpPr>
        <p:sp>
          <p:nvSpPr>
            <p:cNvPr id="7431" name="AutoShape 4"/>
            <p:cNvSpPr>
              <a:spLocks noChangeArrowheads="1"/>
            </p:cNvSpPr>
            <p:nvPr/>
          </p:nvSpPr>
          <p:spPr bwMode="auto">
            <a:xfrm rot="-5400000">
              <a:off x="1037991" y="866649"/>
              <a:ext cx="126470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sp>
          <p:nvSpPr>
            <p:cNvPr id="7432" name="AutoShape 4"/>
            <p:cNvSpPr>
              <a:spLocks noChangeArrowheads="1"/>
            </p:cNvSpPr>
            <p:nvPr/>
          </p:nvSpPr>
          <p:spPr bwMode="auto">
            <a:xfrm rot="-5400000">
              <a:off x="774879" y="1238932"/>
              <a:ext cx="126469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sp>
          <p:nvSpPr>
            <p:cNvPr id="7433" name="AutoShape 4"/>
            <p:cNvSpPr>
              <a:spLocks noChangeArrowheads="1"/>
            </p:cNvSpPr>
            <p:nvPr/>
          </p:nvSpPr>
          <p:spPr bwMode="auto">
            <a:xfrm rot="-5400000">
              <a:off x="565098" y="1593403"/>
              <a:ext cx="126470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cxnSp>
          <p:nvCxnSpPr>
            <p:cNvPr id="7434" name="Straight Connector 108"/>
            <p:cNvCxnSpPr>
              <a:cxnSpLocks noChangeShapeType="1"/>
            </p:cNvCxnSpPr>
            <p:nvPr/>
          </p:nvCxnSpPr>
          <p:spPr bwMode="auto">
            <a:xfrm rot="5400000">
              <a:off x="861964" y="1099929"/>
              <a:ext cx="153188" cy="124446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435" name="Straight Connector 109"/>
            <p:cNvCxnSpPr>
              <a:cxnSpLocks noChangeShapeType="1"/>
            </p:cNvCxnSpPr>
            <p:nvPr/>
          </p:nvCxnSpPr>
          <p:spPr bwMode="auto">
            <a:xfrm rot="5400000">
              <a:off x="599730" y="1485534"/>
              <a:ext cx="162095" cy="85334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436" name="Straight Connector 110"/>
            <p:cNvCxnSpPr>
              <a:cxnSpLocks noChangeShapeType="1"/>
            </p:cNvCxnSpPr>
            <p:nvPr/>
          </p:nvCxnSpPr>
          <p:spPr bwMode="auto">
            <a:xfrm rot="5400000">
              <a:off x="409535" y="1838233"/>
              <a:ext cx="133594" cy="96001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437" name="Straight Connector 111"/>
            <p:cNvCxnSpPr>
              <a:cxnSpLocks noChangeShapeType="1"/>
            </p:cNvCxnSpPr>
            <p:nvPr/>
          </p:nvCxnSpPr>
          <p:spPr bwMode="auto">
            <a:xfrm rot="16200000" flipH="1">
              <a:off x="638844" y="1838242"/>
              <a:ext cx="160313" cy="104891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438" name="Straight Connector 112"/>
            <p:cNvCxnSpPr>
              <a:cxnSpLocks noChangeShapeType="1"/>
            </p:cNvCxnSpPr>
            <p:nvPr/>
          </p:nvCxnSpPr>
          <p:spPr bwMode="auto">
            <a:xfrm rot="16200000" flipH="1">
              <a:off x="899297" y="1481081"/>
              <a:ext cx="153188" cy="85334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439" name="Straight Connector 113"/>
            <p:cNvCxnSpPr>
              <a:cxnSpLocks noChangeShapeType="1"/>
            </p:cNvCxnSpPr>
            <p:nvPr/>
          </p:nvCxnSpPr>
          <p:spPr bwMode="auto">
            <a:xfrm rot="16200000" flipH="1">
              <a:off x="1162432" y="1105263"/>
              <a:ext cx="131813" cy="113779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sp>
          <p:nvSpPr>
            <p:cNvPr id="26896" name="TextBox 114"/>
            <p:cNvSpPr txBox="1">
              <a:spLocks noChangeArrowheads="1"/>
            </p:cNvSpPr>
            <p:nvPr/>
          </p:nvSpPr>
          <p:spPr bwMode="auto">
            <a:xfrm>
              <a:off x="193662" y="1881781"/>
              <a:ext cx="330670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  <p:sp>
          <p:nvSpPr>
            <p:cNvPr id="26897" name="TextBox 115"/>
            <p:cNvSpPr txBox="1">
              <a:spLocks noChangeArrowheads="1"/>
            </p:cNvSpPr>
            <p:nvPr/>
          </p:nvSpPr>
          <p:spPr bwMode="auto">
            <a:xfrm>
              <a:off x="698556" y="1881781"/>
              <a:ext cx="330670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</a:p>
          </p:txBody>
        </p:sp>
        <p:sp>
          <p:nvSpPr>
            <p:cNvPr id="26898" name="TextBox 116"/>
            <p:cNvSpPr txBox="1">
              <a:spLocks noChangeArrowheads="1"/>
            </p:cNvSpPr>
            <p:nvPr/>
          </p:nvSpPr>
          <p:spPr bwMode="auto">
            <a:xfrm>
              <a:off x="917225" y="1546904"/>
              <a:ext cx="330670" cy="311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D</a:t>
              </a:r>
            </a:p>
          </p:txBody>
        </p:sp>
        <p:sp>
          <p:nvSpPr>
            <p:cNvPr id="26899" name="TextBox 117"/>
            <p:cNvSpPr txBox="1">
              <a:spLocks noChangeArrowheads="1"/>
            </p:cNvSpPr>
            <p:nvPr/>
          </p:nvSpPr>
          <p:spPr bwMode="auto">
            <a:xfrm>
              <a:off x="1203450" y="1176402"/>
              <a:ext cx="330670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</p:grpSp>
      <p:grpSp>
        <p:nvGrpSpPr>
          <p:cNvPr id="26634" name="Group 118"/>
          <p:cNvGrpSpPr>
            <a:grpSpLocks/>
          </p:cNvGrpSpPr>
          <p:nvPr/>
        </p:nvGrpSpPr>
        <p:grpSpPr bwMode="auto">
          <a:xfrm>
            <a:off x="3451225" y="2279650"/>
            <a:ext cx="1196975" cy="1152525"/>
            <a:chOff x="193662" y="898525"/>
            <a:chExt cx="1340458" cy="1293195"/>
          </a:xfrm>
        </p:grpSpPr>
        <p:sp>
          <p:nvSpPr>
            <p:cNvPr id="26874" name="AutoShape 4"/>
            <p:cNvSpPr>
              <a:spLocks noChangeArrowheads="1"/>
            </p:cNvSpPr>
            <p:nvPr/>
          </p:nvSpPr>
          <p:spPr bwMode="auto">
            <a:xfrm rot="-5400000">
              <a:off x="1038225" y="866775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26875" name="AutoShape 4"/>
            <p:cNvSpPr>
              <a:spLocks noChangeArrowheads="1"/>
            </p:cNvSpPr>
            <p:nvPr/>
          </p:nvSpPr>
          <p:spPr bwMode="auto">
            <a:xfrm rot="-5400000">
              <a:off x="774700" y="1238250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26876" name="AutoShape 4"/>
            <p:cNvSpPr>
              <a:spLocks noChangeArrowheads="1"/>
            </p:cNvSpPr>
            <p:nvPr/>
          </p:nvSpPr>
          <p:spPr bwMode="auto">
            <a:xfrm rot="-5400000">
              <a:off x="565150" y="1593850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cxnSp>
          <p:nvCxnSpPr>
            <p:cNvPr id="26877" name="Straight Connector 122"/>
            <p:cNvCxnSpPr>
              <a:cxnSpLocks noChangeShapeType="1"/>
            </p:cNvCxnSpPr>
            <p:nvPr/>
          </p:nvCxnSpPr>
          <p:spPr bwMode="auto">
            <a:xfrm rot="5400000">
              <a:off x="862013" y="1100138"/>
              <a:ext cx="152400" cy="1238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6878" name="Straight Connector 123"/>
            <p:cNvCxnSpPr>
              <a:cxnSpLocks noChangeShapeType="1"/>
            </p:cNvCxnSpPr>
            <p:nvPr/>
          </p:nvCxnSpPr>
          <p:spPr bwMode="auto">
            <a:xfrm rot="5400000">
              <a:off x="600076" y="1485900"/>
              <a:ext cx="161925" cy="857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6879" name="Straight Connector 124"/>
            <p:cNvCxnSpPr>
              <a:cxnSpLocks noChangeShapeType="1"/>
            </p:cNvCxnSpPr>
            <p:nvPr/>
          </p:nvCxnSpPr>
          <p:spPr bwMode="auto">
            <a:xfrm rot="5400000">
              <a:off x="409575" y="1838325"/>
              <a:ext cx="133350" cy="9525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6880" name="Straight Connector 125"/>
            <p:cNvCxnSpPr>
              <a:cxnSpLocks noChangeShapeType="1"/>
            </p:cNvCxnSpPr>
            <p:nvPr/>
          </p:nvCxnSpPr>
          <p:spPr bwMode="auto">
            <a:xfrm rot="16200000" flipH="1">
              <a:off x="638175" y="1838324"/>
              <a:ext cx="161925" cy="10477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6881" name="Straight Connector 126"/>
            <p:cNvCxnSpPr>
              <a:cxnSpLocks noChangeShapeType="1"/>
            </p:cNvCxnSpPr>
            <p:nvPr/>
          </p:nvCxnSpPr>
          <p:spPr bwMode="auto">
            <a:xfrm rot="16200000" flipH="1">
              <a:off x="900112" y="1481137"/>
              <a:ext cx="152400" cy="857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6882" name="Straight Connector 127"/>
            <p:cNvCxnSpPr>
              <a:cxnSpLocks noChangeShapeType="1"/>
            </p:cNvCxnSpPr>
            <p:nvPr/>
          </p:nvCxnSpPr>
          <p:spPr bwMode="auto">
            <a:xfrm rot="16200000" flipH="1">
              <a:off x="1162050" y="1104900"/>
              <a:ext cx="133350" cy="11430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6883" name="TextBox 128"/>
            <p:cNvSpPr txBox="1">
              <a:spLocks noChangeArrowheads="1"/>
            </p:cNvSpPr>
            <p:nvPr/>
          </p:nvSpPr>
          <p:spPr bwMode="auto">
            <a:xfrm>
              <a:off x="193662" y="1881055"/>
              <a:ext cx="33080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26884" name="TextBox 129"/>
            <p:cNvSpPr txBox="1">
              <a:spLocks noChangeArrowheads="1"/>
            </p:cNvSpPr>
            <p:nvPr/>
          </p:nvSpPr>
          <p:spPr bwMode="auto">
            <a:xfrm>
              <a:off x="702976" y="1881056"/>
              <a:ext cx="32182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  <p:sp>
          <p:nvSpPr>
            <p:cNvPr id="26885" name="TextBox 130"/>
            <p:cNvSpPr txBox="1">
              <a:spLocks noChangeArrowheads="1"/>
            </p:cNvSpPr>
            <p:nvPr/>
          </p:nvSpPr>
          <p:spPr bwMode="auto">
            <a:xfrm>
              <a:off x="917561" y="1547681"/>
              <a:ext cx="330810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</a:p>
          </p:txBody>
        </p:sp>
        <p:sp>
          <p:nvSpPr>
            <p:cNvPr id="26886" name="TextBox 131"/>
            <p:cNvSpPr txBox="1">
              <a:spLocks noChangeArrowheads="1"/>
            </p:cNvSpPr>
            <p:nvPr/>
          </p:nvSpPr>
          <p:spPr bwMode="auto">
            <a:xfrm>
              <a:off x="1203311" y="1176206"/>
              <a:ext cx="33080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D</a:t>
              </a:r>
            </a:p>
          </p:txBody>
        </p:sp>
      </p:grpSp>
      <p:grpSp>
        <p:nvGrpSpPr>
          <p:cNvPr id="26635" name="Group 132"/>
          <p:cNvGrpSpPr>
            <a:grpSpLocks/>
          </p:cNvGrpSpPr>
          <p:nvPr/>
        </p:nvGrpSpPr>
        <p:grpSpPr bwMode="auto">
          <a:xfrm>
            <a:off x="3536950" y="3660775"/>
            <a:ext cx="1196975" cy="1152525"/>
            <a:chOff x="193662" y="898525"/>
            <a:chExt cx="1340458" cy="1293195"/>
          </a:xfrm>
        </p:grpSpPr>
        <p:sp>
          <p:nvSpPr>
            <p:cNvPr id="7405" name="AutoShape 4"/>
            <p:cNvSpPr>
              <a:spLocks noChangeArrowheads="1"/>
            </p:cNvSpPr>
            <p:nvPr/>
          </p:nvSpPr>
          <p:spPr bwMode="auto">
            <a:xfrm rot="-5400000">
              <a:off x="1037991" y="866649"/>
              <a:ext cx="126470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sp>
          <p:nvSpPr>
            <p:cNvPr id="7406" name="AutoShape 4"/>
            <p:cNvSpPr>
              <a:spLocks noChangeArrowheads="1"/>
            </p:cNvSpPr>
            <p:nvPr/>
          </p:nvSpPr>
          <p:spPr bwMode="auto">
            <a:xfrm rot="-5400000">
              <a:off x="774879" y="1238932"/>
              <a:ext cx="126469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sp>
          <p:nvSpPr>
            <p:cNvPr id="7407" name="AutoShape 4"/>
            <p:cNvSpPr>
              <a:spLocks noChangeArrowheads="1"/>
            </p:cNvSpPr>
            <p:nvPr/>
          </p:nvSpPr>
          <p:spPr bwMode="auto">
            <a:xfrm rot="-5400000">
              <a:off x="565098" y="1593403"/>
              <a:ext cx="126470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cxnSp>
          <p:nvCxnSpPr>
            <p:cNvPr id="7408" name="Straight Connector 136"/>
            <p:cNvCxnSpPr>
              <a:cxnSpLocks noChangeShapeType="1"/>
            </p:cNvCxnSpPr>
            <p:nvPr/>
          </p:nvCxnSpPr>
          <p:spPr bwMode="auto">
            <a:xfrm rot="5400000">
              <a:off x="861964" y="1099929"/>
              <a:ext cx="153188" cy="124446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409" name="Straight Connector 137"/>
            <p:cNvCxnSpPr>
              <a:cxnSpLocks noChangeShapeType="1"/>
            </p:cNvCxnSpPr>
            <p:nvPr/>
          </p:nvCxnSpPr>
          <p:spPr bwMode="auto">
            <a:xfrm rot="5400000">
              <a:off x="599730" y="1485534"/>
              <a:ext cx="162095" cy="85334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410" name="Straight Connector 138"/>
            <p:cNvCxnSpPr>
              <a:cxnSpLocks noChangeShapeType="1"/>
            </p:cNvCxnSpPr>
            <p:nvPr/>
          </p:nvCxnSpPr>
          <p:spPr bwMode="auto">
            <a:xfrm rot="5400000">
              <a:off x="409535" y="1838233"/>
              <a:ext cx="133594" cy="96001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411" name="Straight Connector 139"/>
            <p:cNvCxnSpPr>
              <a:cxnSpLocks noChangeShapeType="1"/>
            </p:cNvCxnSpPr>
            <p:nvPr/>
          </p:nvCxnSpPr>
          <p:spPr bwMode="auto">
            <a:xfrm rot="16200000" flipH="1">
              <a:off x="638844" y="1838242"/>
              <a:ext cx="160313" cy="104891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412" name="Straight Connector 140"/>
            <p:cNvCxnSpPr>
              <a:cxnSpLocks noChangeShapeType="1"/>
            </p:cNvCxnSpPr>
            <p:nvPr/>
          </p:nvCxnSpPr>
          <p:spPr bwMode="auto">
            <a:xfrm rot="16200000" flipH="1">
              <a:off x="899297" y="1481081"/>
              <a:ext cx="153188" cy="85334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413" name="Straight Connector 141"/>
            <p:cNvCxnSpPr>
              <a:cxnSpLocks noChangeShapeType="1"/>
            </p:cNvCxnSpPr>
            <p:nvPr/>
          </p:nvCxnSpPr>
          <p:spPr bwMode="auto">
            <a:xfrm rot="16200000" flipH="1">
              <a:off x="1162432" y="1105263"/>
              <a:ext cx="131813" cy="113779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sp>
          <p:nvSpPr>
            <p:cNvPr id="26870" name="TextBox 142"/>
            <p:cNvSpPr txBox="1">
              <a:spLocks noChangeArrowheads="1"/>
            </p:cNvSpPr>
            <p:nvPr/>
          </p:nvSpPr>
          <p:spPr bwMode="auto">
            <a:xfrm>
              <a:off x="193662" y="1881781"/>
              <a:ext cx="330670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  <p:sp>
          <p:nvSpPr>
            <p:cNvPr id="26871" name="TextBox 143"/>
            <p:cNvSpPr txBox="1">
              <a:spLocks noChangeArrowheads="1"/>
            </p:cNvSpPr>
            <p:nvPr/>
          </p:nvSpPr>
          <p:spPr bwMode="auto">
            <a:xfrm>
              <a:off x="702112" y="1881781"/>
              <a:ext cx="323559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26872" name="TextBox 144"/>
            <p:cNvSpPr txBox="1">
              <a:spLocks noChangeArrowheads="1"/>
            </p:cNvSpPr>
            <p:nvPr/>
          </p:nvSpPr>
          <p:spPr bwMode="auto">
            <a:xfrm>
              <a:off x="917225" y="1546904"/>
              <a:ext cx="330670" cy="311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</a:p>
          </p:txBody>
        </p:sp>
        <p:sp>
          <p:nvSpPr>
            <p:cNvPr id="26873" name="TextBox 145"/>
            <p:cNvSpPr txBox="1">
              <a:spLocks noChangeArrowheads="1"/>
            </p:cNvSpPr>
            <p:nvPr/>
          </p:nvSpPr>
          <p:spPr bwMode="auto">
            <a:xfrm>
              <a:off x="1203450" y="1176402"/>
              <a:ext cx="330670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D</a:t>
              </a:r>
            </a:p>
          </p:txBody>
        </p:sp>
      </p:grpSp>
      <p:grpSp>
        <p:nvGrpSpPr>
          <p:cNvPr id="26636" name="Group 146"/>
          <p:cNvGrpSpPr>
            <a:grpSpLocks/>
          </p:cNvGrpSpPr>
          <p:nvPr/>
        </p:nvGrpSpPr>
        <p:grpSpPr bwMode="auto">
          <a:xfrm>
            <a:off x="669925" y="4908550"/>
            <a:ext cx="1196975" cy="1152525"/>
            <a:chOff x="193662" y="898525"/>
            <a:chExt cx="1340458" cy="1293195"/>
          </a:xfrm>
        </p:grpSpPr>
        <p:sp>
          <p:nvSpPr>
            <p:cNvPr id="7392" name="AutoShape 4"/>
            <p:cNvSpPr>
              <a:spLocks noChangeArrowheads="1"/>
            </p:cNvSpPr>
            <p:nvPr/>
          </p:nvSpPr>
          <p:spPr bwMode="auto">
            <a:xfrm rot="-5400000">
              <a:off x="1037991" y="866649"/>
              <a:ext cx="126470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sp>
          <p:nvSpPr>
            <p:cNvPr id="7393" name="AutoShape 4"/>
            <p:cNvSpPr>
              <a:spLocks noChangeArrowheads="1"/>
            </p:cNvSpPr>
            <p:nvPr/>
          </p:nvSpPr>
          <p:spPr bwMode="auto">
            <a:xfrm rot="-5400000">
              <a:off x="774879" y="1238932"/>
              <a:ext cx="126469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sp>
          <p:nvSpPr>
            <p:cNvPr id="7394" name="AutoShape 4"/>
            <p:cNvSpPr>
              <a:spLocks noChangeArrowheads="1"/>
            </p:cNvSpPr>
            <p:nvPr/>
          </p:nvSpPr>
          <p:spPr bwMode="auto">
            <a:xfrm rot="-5400000">
              <a:off x="565098" y="1593403"/>
              <a:ext cx="126470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cxnSp>
          <p:nvCxnSpPr>
            <p:cNvPr id="7395" name="Straight Connector 150"/>
            <p:cNvCxnSpPr>
              <a:cxnSpLocks noChangeShapeType="1"/>
            </p:cNvCxnSpPr>
            <p:nvPr/>
          </p:nvCxnSpPr>
          <p:spPr bwMode="auto">
            <a:xfrm rot="5400000">
              <a:off x="861964" y="1099929"/>
              <a:ext cx="153188" cy="124446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396" name="Straight Connector 151"/>
            <p:cNvCxnSpPr>
              <a:cxnSpLocks noChangeShapeType="1"/>
            </p:cNvCxnSpPr>
            <p:nvPr/>
          </p:nvCxnSpPr>
          <p:spPr bwMode="auto">
            <a:xfrm rot="5400000">
              <a:off x="599730" y="1485534"/>
              <a:ext cx="162095" cy="85334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397" name="Straight Connector 152"/>
            <p:cNvCxnSpPr>
              <a:cxnSpLocks noChangeShapeType="1"/>
            </p:cNvCxnSpPr>
            <p:nvPr/>
          </p:nvCxnSpPr>
          <p:spPr bwMode="auto">
            <a:xfrm rot="5400000">
              <a:off x="409535" y="1838233"/>
              <a:ext cx="133594" cy="96001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398" name="Straight Connector 153"/>
            <p:cNvCxnSpPr>
              <a:cxnSpLocks noChangeShapeType="1"/>
            </p:cNvCxnSpPr>
            <p:nvPr/>
          </p:nvCxnSpPr>
          <p:spPr bwMode="auto">
            <a:xfrm rot="16200000" flipH="1">
              <a:off x="638844" y="1838242"/>
              <a:ext cx="160313" cy="104891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399" name="Straight Connector 154"/>
            <p:cNvCxnSpPr>
              <a:cxnSpLocks noChangeShapeType="1"/>
            </p:cNvCxnSpPr>
            <p:nvPr/>
          </p:nvCxnSpPr>
          <p:spPr bwMode="auto">
            <a:xfrm rot="16200000" flipH="1">
              <a:off x="899297" y="1481081"/>
              <a:ext cx="153188" cy="85334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400" name="Straight Connector 155"/>
            <p:cNvCxnSpPr>
              <a:cxnSpLocks noChangeShapeType="1"/>
            </p:cNvCxnSpPr>
            <p:nvPr/>
          </p:nvCxnSpPr>
          <p:spPr bwMode="auto">
            <a:xfrm rot="16200000" flipH="1">
              <a:off x="1162432" y="1105263"/>
              <a:ext cx="131813" cy="113779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sp>
          <p:nvSpPr>
            <p:cNvPr id="26857" name="TextBox 156"/>
            <p:cNvSpPr txBox="1">
              <a:spLocks noChangeArrowheads="1"/>
            </p:cNvSpPr>
            <p:nvPr/>
          </p:nvSpPr>
          <p:spPr bwMode="auto">
            <a:xfrm>
              <a:off x="193662" y="1881781"/>
              <a:ext cx="330670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D</a:t>
              </a:r>
            </a:p>
          </p:txBody>
        </p:sp>
        <p:sp>
          <p:nvSpPr>
            <p:cNvPr id="26858" name="TextBox 157"/>
            <p:cNvSpPr txBox="1">
              <a:spLocks noChangeArrowheads="1"/>
            </p:cNvSpPr>
            <p:nvPr/>
          </p:nvSpPr>
          <p:spPr bwMode="auto">
            <a:xfrm>
              <a:off x="698556" y="1881781"/>
              <a:ext cx="330670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</a:p>
          </p:txBody>
        </p:sp>
        <p:sp>
          <p:nvSpPr>
            <p:cNvPr id="26859" name="TextBox 158"/>
            <p:cNvSpPr txBox="1">
              <a:spLocks noChangeArrowheads="1"/>
            </p:cNvSpPr>
            <p:nvPr/>
          </p:nvSpPr>
          <p:spPr bwMode="auto">
            <a:xfrm>
              <a:off x="922558" y="1546904"/>
              <a:ext cx="321782" cy="311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26860" name="TextBox 159"/>
            <p:cNvSpPr txBox="1">
              <a:spLocks noChangeArrowheads="1"/>
            </p:cNvSpPr>
            <p:nvPr/>
          </p:nvSpPr>
          <p:spPr bwMode="auto">
            <a:xfrm>
              <a:off x="1203450" y="1176402"/>
              <a:ext cx="330670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</p:grpSp>
      <p:grpSp>
        <p:nvGrpSpPr>
          <p:cNvPr id="26637" name="Group 160"/>
          <p:cNvGrpSpPr>
            <a:grpSpLocks/>
          </p:cNvGrpSpPr>
          <p:nvPr/>
        </p:nvGrpSpPr>
        <p:grpSpPr bwMode="auto">
          <a:xfrm>
            <a:off x="2174875" y="4946650"/>
            <a:ext cx="1196975" cy="1152525"/>
            <a:chOff x="193662" y="898525"/>
            <a:chExt cx="1340458" cy="1293195"/>
          </a:xfrm>
        </p:grpSpPr>
        <p:sp>
          <p:nvSpPr>
            <p:cNvPr id="7379" name="AutoShape 4"/>
            <p:cNvSpPr>
              <a:spLocks noChangeArrowheads="1"/>
            </p:cNvSpPr>
            <p:nvPr/>
          </p:nvSpPr>
          <p:spPr bwMode="auto">
            <a:xfrm rot="-5400000">
              <a:off x="1037991" y="866649"/>
              <a:ext cx="126470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sp>
          <p:nvSpPr>
            <p:cNvPr id="7380" name="AutoShape 4"/>
            <p:cNvSpPr>
              <a:spLocks noChangeArrowheads="1"/>
            </p:cNvSpPr>
            <p:nvPr/>
          </p:nvSpPr>
          <p:spPr bwMode="auto">
            <a:xfrm rot="-5400000">
              <a:off x="774879" y="1238932"/>
              <a:ext cx="126469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sp>
          <p:nvSpPr>
            <p:cNvPr id="7381" name="AutoShape 4"/>
            <p:cNvSpPr>
              <a:spLocks noChangeArrowheads="1"/>
            </p:cNvSpPr>
            <p:nvPr/>
          </p:nvSpPr>
          <p:spPr bwMode="auto">
            <a:xfrm rot="-5400000">
              <a:off x="565098" y="1593403"/>
              <a:ext cx="126470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cxnSp>
          <p:nvCxnSpPr>
            <p:cNvPr id="7382" name="Straight Connector 164"/>
            <p:cNvCxnSpPr>
              <a:cxnSpLocks noChangeShapeType="1"/>
            </p:cNvCxnSpPr>
            <p:nvPr/>
          </p:nvCxnSpPr>
          <p:spPr bwMode="auto">
            <a:xfrm rot="5400000">
              <a:off x="861964" y="1099929"/>
              <a:ext cx="153188" cy="124446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383" name="Straight Connector 165"/>
            <p:cNvCxnSpPr>
              <a:cxnSpLocks noChangeShapeType="1"/>
            </p:cNvCxnSpPr>
            <p:nvPr/>
          </p:nvCxnSpPr>
          <p:spPr bwMode="auto">
            <a:xfrm rot="5400000">
              <a:off x="599730" y="1485534"/>
              <a:ext cx="162095" cy="85334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384" name="Straight Connector 166"/>
            <p:cNvCxnSpPr>
              <a:cxnSpLocks noChangeShapeType="1"/>
            </p:cNvCxnSpPr>
            <p:nvPr/>
          </p:nvCxnSpPr>
          <p:spPr bwMode="auto">
            <a:xfrm rot="5400000">
              <a:off x="409535" y="1838233"/>
              <a:ext cx="133594" cy="96001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385" name="Straight Connector 167"/>
            <p:cNvCxnSpPr>
              <a:cxnSpLocks noChangeShapeType="1"/>
            </p:cNvCxnSpPr>
            <p:nvPr/>
          </p:nvCxnSpPr>
          <p:spPr bwMode="auto">
            <a:xfrm rot="16200000" flipH="1">
              <a:off x="638844" y="1838242"/>
              <a:ext cx="160313" cy="104891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386" name="Straight Connector 168"/>
            <p:cNvCxnSpPr>
              <a:cxnSpLocks noChangeShapeType="1"/>
            </p:cNvCxnSpPr>
            <p:nvPr/>
          </p:nvCxnSpPr>
          <p:spPr bwMode="auto">
            <a:xfrm rot="16200000" flipH="1">
              <a:off x="899297" y="1481081"/>
              <a:ext cx="153188" cy="85334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387" name="Straight Connector 169"/>
            <p:cNvCxnSpPr>
              <a:cxnSpLocks noChangeShapeType="1"/>
            </p:cNvCxnSpPr>
            <p:nvPr/>
          </p:nvCxnSpPr>
          <p:spPr bwMode="auto">
            <a:xfrm rot="16200000" flipH="1">
              <a:off x="1162432" y="1105263"/>
              <a:ext cx="131813" cy="113779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sp>
          <p:nvSpPr>
            <p:cNvPr id="26844" name="TextBox 170"/>
            <p:cNvSpPr txBox="1">
              <a:spLocks noChangeArrowheads="1"/>
            </p:cNvSpPr>
            <p:nvPr/>
          </p:nvSpPr>
          <p:spPr bwMode="auto">
            <a:xfrm>
              <a:off x="193662" y="1881781"/>
              <a:ext cx="330670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D</a:t>
              </a:r>
            </a:p>
          </p:txBody>
        </p:sp>
        <p:sp>
          <p:nvSpPr>
            <p:cNvPr id="26845" name="TextBox 171"/>
            <p:cNvSpPr txBox="1">
              <a:spLocks noChangeArrowheads="1"/>
            </p:cNvSpPr>
            <p:nvPr/>
          </p:nvSpPr>
          <p:spPr bwMode="auto">
            <a:xfrm>
              <a:off x="698556" y="1881781"/>
              <a:ext cx="330670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</a:p>
          </p:txBody>
        </p:sp>
        <p:sp>
          <p:nvSpPr>
            <p:cNvPr id="26846" name="TextBox 172"/>
            <p:cNvSpPr txBox="1">
              <a:spLocks noChangeArrowheads="1"/>
            </p:cNvSpPr>
            <p:nvPr/>
          </p:nvSpPr>
          <p:spPr bwMode="auto">
            <a:xfrm>
              <a:off x="922558" y="1546904"/>
              <a:ext cx="321782" cy="311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  <p:sp>
          <p:nvSpPr>
            <p:cNvPr id="26847" name="TextBox 173"/>
            <p:cNvSpPr txBox="1">
              <a:spLocks noChangeArrowheads="1"/>
            </p:cNvSpPr>
            <p:nvPr/>
          </p:nvSpPr>
          <p:spPr bwMode="auto">
            <a:xfrm>
              <a:off x="1203450" y="1176402"/>
              <a:ext cx="330670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</p:grpSp>
      <p:grpSp>
        <p:nvGrpSpPr>
          <p:cNvPr id="26638" name="Group 174"/>
          <p:cNvGrpSpPr>
            <a:grpSpLocks/>
          </p:cNvGrpSpPr>
          <p:nvPr/>
        </p:nvGrpSpPr>
        <p:grpSpPr bwMode="auto">
          <a:xfrm>
            <a:off x="3565525" y="4946650"/>
            <a:ext cx="1196975" cy="1152525"/>
            <a:chOff x="193662" y="898525"/>
            <a:chExt cx="1340458" cy="1293195"/>
          </a:xfrm>
        </p:grpSpPr>
        <p:sp>
          <p:nvSpPr>
            <p:cNvPr id="7366" name="AutoShape 4"/>
            <p:cNvSpPr>
              <a:spLocks noChangeArrowheads="1"/>
            </p:cNvSpPr>
            <p:nvPr/>
          </p:nvSpPr>
          <p:spPr bwMode="auto">
            <a:xfrm rot="-5400000">
              <a:off x="1037991" y="866649"/>
              <a:ext cx="126470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sp>
          <p:nvSpPr>
            <p:cNvPr id="7367" name="AutoShape 4"/>
            <p:cNvSpPr>
              <a:spLocks noChangeArrowheads="1"/>
            </p:cNvSpPr>
            <p:nvPr/>
          </p:nvSpPr>
          <p:spPr bwMode="auto">
            <a:xfrm rot="-5400000">
              <a:off x="774879" y="1238932"/>
              <a:ext cx="126469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sp>
          <p:nvSpPr>
            <p:cNvPr id="7368" name="AutoShape 4"/>
            <p:cNvSpPr>
              <a:spLocks noChangeArrowheads="1"/>
            </p:cNvSpPr>
            <p:nvPr/>
          </p:nvSpPr>
          <p:spPr bwMode="auto">
            <a:xfrm rot="-5400000">
              <a:off x="565098" y="1593403"/>
              <a:ext cx="126470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cxnSp>
          <p:nvCxnSpPr>
            <p:cNvPr id="7369" name="Straight Connector 178"/>
            <p:cNvCxnSpPr>
              <a:cxnSpLocks noChangeShapeType="1"/>
            </p:cNvCxnSpPr>
            <p:nvPr/>
          </p:nvCxnSpPr>
          <p:spPr bwMode="auto">
            <a:xfrm rot="5400000">
              <a:off x="861964" y="1099929"/>
              <a:ext cx="153188" cy="124446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370" name="Straight Connector 179"/>
            <p:cNvCxnSpPr>
              <a:cxnSpLocks noChangeShapeType="1"/>
            </p:cNvCxnSpPr>
            <p:nvPr/>
          </p:nvCxnSpPr>
          <p:spPr bwMode="auto">
            <a:xfrm rot="5400000">
              <a:off x="599730" y="1485534"/>
              <a:ext cx="162095" cy="85334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371" name="Straight Connector 180"/>
            <p:cNvCxnSpPr>
              <a:cxnSpLocks noChangeShapeType="1"/>
            </p:cNvCxnSpPr>
            <p:nvPr/>
          </p:nvCxnSpPr>
          <p:spPr bwMode="auto">
            <a:xfrm rot="5400000">
              <a:off x="409535" y="1838233"/>
              <a:ext cx="133594" cy="96001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372" name="Straight Connector 181"/>
            <p:cNvCxnSpPr>
              <a:cxnSpLocks noChangeShapeType="1"/>
            </p:cNvCxnSpPr>
            <p:nvPr/>
          </p:nvCxnSpPr>
          <p:spPr bwMode="auto">
            <a:xfrm rot="16200000" flipH="1">
              <a:off x="638844" y="1838242"/>
              <a:ext cx="160313" cy="104891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373" name="Straight Connector 182"/>
            <p:cNvCxnSpPr>
              <a:cxnSpLocks noChangeShapeType="1"/>
            </p:cNvCxnSpPr>
            <p:nvPr/>
          </p:nvCxnSpPr>
          <p:spPr bwMode="auto">
            <a:xfrm rot="16200000" flipH="1">
              <a:off x="899297" y="1481081"/>
              <a:ext cx="153188" cy="85334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374" name="Straight Connector 183"/>
            <p:cNvCxnSpPr>
              <a:cxnSpLocks noChangeShapeType="1"/>
            </p:cNvCxnSpPr>
            <p:nvPr/>
          </p:nvCxnSpPr>
          <p:spPr bwMode="auto">
            <a:xfrm rot="16200000" flipH="1">
              <a:off x="1162432" y="1105263"/>
              <a:ext cx="131813" cy="113779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sp>
          <p:nvSpPr>
            <p:cNvPr id="26831" name="TextBox 184"/>
            <p:cNvSpPr txBox="1">
              <a:spLocks noChangeArrowheads="1"/>
            </p:cNvSpPr>
            <p:nvPr/>
          </p:nvSpPr>
          <p:spPr bwMode="auto">
            <a:xfrm>
              <a:off x="193662" y="1881781"/>
              <a:ext cx="330670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D</a:t>
              </a:r>
            </a:p>
          </p:txBody>
        </p:sp>
        <p:sp>
          <p:nvSpPr>
            <p:cNvPr id="26832" name="TextBox 185"/>
            <p:cNvSpPr txBox="1">
              <a:spLocks noChangeArrowheads="1"/>
            </p:cNvSpPr>
            <p:nvPr/>
          </p:nvSpPr>
          <p:spPr bwMode="auto">
            <a:xfrm>
              <a:off x="702112" y="1881781"/>
              <a:ext cx="323559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26833" name="TextBox 186"/>
            <p:cNvSpPr txBox="1">
              <a:spLocks noChangeArrowheads="1"/>
            </p:cNvSpPr>
            <p:nvPr/>
          </p:nvSpPr>
          <p:spPr bwMode="auto">
            <a:xfrm>
              <a:off x="917225" y="1546904"/>
              <a:ext cx="330670" cy="311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</a:p>
          </p:txBody>
        </p:sp>
        <p:sp>
          <p:nvSpPr>
            <p:cNvPr id="26834" name="TextBox 187"/>
            <p:cNvSpPr txBox="1">
              <a:spLocks noChangeArrowheads="1"/>
            </p:cNvSpPr>
            <p:nvPr/>
          </p:nvSpPr>
          <p:spPr bwMode="auto">
            <a:xfrm>
              <a:off x="1203450" y="1176402"/>
              <a:ext cx="330670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</p:grpSp>
      <p:grpSp>
        <p:nvGrpSpPr>
          <p:cNvPr id="26639" name="Group 188"/>
          <p:cNvGrpSpPr>
            <a:grpSpLocks/>
          </p:cNvGrpSpPr>
          <p:nvPr/>
        </p:nvGrpSpPr>
        <p:grpSpPr bwMode="auto">
          <a:xfrm>
            <a:off x="4984750" y="5022850"/>
            <a:ext cx="1196975" cy="1152525"/>
            <a:chOff x="193662" y="898525"/>
            <a:chExt cx="1340458" cy="1293195"/>
          </a:xfrm>
        </p:grpSpPr>
        <p:sp>
          <p:nvSpPr>
            <p:cNvPr id="7353" name="AutoShape 4"/>
            <p:cNvSpPr>
              <a:spLocks noChangeArrowheads="1"/>
            </p:cNvSpPr>
            <p:nvPr/>
          </p:nvSpPr>
          <p:spPr bwMode="auto">
            <a:xfrm rot="-5400000">
              <a:off x="1037991" y="866649"/>
              <a:ext cx="126470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sp>
          <p:nvSpPr>
            <p:cNvPr id="7354" name="AutoShape 4"/>
            <p:cNvSpPr>
              <a:spLocks noChangeArrowheads="1"/>
            </p:cNvSpPr>
            <p:nvPr/>
          </p:nvSpPr>
          <p:spPr bwMode="auto">
            <a:xfrm rot="-5400000">
              <a:off x="774879" y="1238932"/>
              <a:ext cx="126469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sp>
          <p:nvSpPr>
            <p:cNvPr id="7355" name="AutoShape 4"/>
            <p:cNvSpPr>
              <a:spLocks noChangeArrowheads="1"/>
            </p:cNvSpPr>
            <p:nvPr/>
          </p:nvSpPr>
          <p:spPr bwMode="auto">
            <a:xfrm rot="-5400000">
              <a:off x="565098" y="1593403"/>
              <a:ext cx="126470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cxnSp>
          <p:nvCxnSpPr>
            <p:cNvPr id="7356" name="Straight Connector 192"/>
            <p:cNvCxnSpPr>
              <a:cxnSpLocks noChangeShapeType="1"/>
            </p:cNvCxnSpPr>
            <p:nvPr/>
          </p:nvCxnSpPr>
          <p:spPr bwMode="auto">
            <a:xfrm rot="5400000">
              <a:off x="861964" y="1099929"/>
              <a:ext cx="153188" cy="124446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357" name="Straight Connector 193"/>
            <p:cNvCxnSpPr>
              <a:cxnSpLocks noChangeShapeType="1"/>
            </p:cNvCxnSpPr>
            <p:nvPr/>
          </p:nvCxnSpPr>
          <p:spPr bwMode="auto">
            <a:xfrm rot="5400000">
              <a:off x="599730" y="1485534"/>
              <a:ext cx="162095" cy="85334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358" name="Straight Connector 194"/>
            <p:cNvCxnSpPr>
              <a:cxnSpLocks noChangeShapeType="1"/>
            </p:cNvCxnSpPr>
            <p:nvPr/>
          </p:nvCxnSpPr>
          <p:spPr bwMode="auto">
            <a:xfrm rot="5400000">
              <a:off x="409535" y="1838233"/>
              <a:ext cx="133594" cy="96001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359" name="Straight Connector 195"/>
            <p:cNvCxnSpPr>
              <a:cxnSpLocks noChangeShapeType="1"/>
            </p:cNvCxnSpPr>
            <p:nvPr/>
          </p:nvCxnSpPr>
          <p:spPr bwMode="auto">
            <a:xfrm rot="16200000" flipH="1">
              <a:off x="638844" y="1838242"/>
              <a:ext cx="160313" cy="104891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360" name="Straight Connector 196"/>
            <p:cNvCxnSpPr>
              <a:cxnSpLocks noChangeShapeType="1"/>
            </p:cNvCxnSpPr>
            <p:nvPr/>
          </p:nvCxnSpPr>
          <p:spPr bwMode="auto">
            <a:xfrm rot="16200000" flipH="1">
              <a:off x="899297" y="1481081"/>
              <a:ext cx="153188" cy="85334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361" name="Straight Connector 197"/>
            <p:cNvCxnSpPr>
              <a:cxnSpLocks noChangeShapeType="1"/>
            </p:cNvCxnSpPr>
            <p:nvPr/>
          </p:nvCxnSpPr>
          <p:spPr bwMode="auto">
            <a:xfrm rot="16200000" flipH="1">
              <a:off x="1162432" y="1105263"/>
              <a:ext cx="131813" cy="113779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sp>
          <p:nvSpPr>
            <p:cNvPr id="26818" name="TextBox 198"/>
            <p:cNvSpPr txBox="1">
              <a:spLocks noChangeArrowheads="1"/>
            </p:cNvSpPr>
            <p:nvPr/>
          </p:nvSpPr>
          <p:spPr bwMode="auto">
            <a:xfrm>
              <a:off x="193662" y="1881781"/>
              <a:ext cx="330670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D</a:t>
              </a:r>
            </a:p>
          </p:txBody>
        </p:sp>
        <p:sp>
          <p:nvSpPr>
            <p:cNvPr id="26819" name="TextBox 199"/>
            <p:cNvSpPr txBox="1">
              <a:spLocks noChangeArrowheads="1"/>
            </p:cNvSpPr>
            <p:nvPr/>
          </p:nvSpPr>
          <p:spPr bwMode="auto">
            <a:xfrm>
              <a:off x="702112" y="1881781"/>
              <a:ext cx="323559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26820" name="TextBox 200"/>
            <p:cNvSpPr txBox="1">
              <a:spLocks noChangeArrowheads="1"/>
            </p:cNvSpPr>
            <p:nvPr/>
          </p:nvSpPr>
          <p:spPr bwMode="auto">
            <a:xfrm>
              <a:off x="922558" y="1546904"/>
              <a:ext cx="321782" cy="311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  <p:sp>
          <p:nvSpPr>
            <p:cNvPr id="26821" name="TextBox 201"/>
            <p:cNvSpPr txBox="1">
              <a:spLocks noChangeArrowheads="1"/>
            </p:cNvSpPr>
            <p:nvPr/>
          </p:nvSpPr>
          <p:spPr bwMode="auto">
            <a:xfrm>
              <a:off x="1203450" y="1176402"/>
              <a:ext cx="330670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</a:p>
          </p:txBody>
        </p:sp>
      </p:grpSp>
      <p:grpSp>
        <p:nvGrpSpPr>
          <p:cNvPr id="26640" name="Group 202"/>
          <p:cNvGrpSpPr>
            <a:grpSpLocks/>
          </p:cNvGrpSpPr>
          <p:nvPr/>
        </p:nvGrpSpPr>
        <p:grpSpPr bwMode="auto">
          <a:xfrm>
            <a:off x="6299200" y="5041900"/>
            <a:ext cx="1196975" cy="1152525"/>
            <a:chOff x="193662" y="898525"/>
            <a:chExt cx="1340458" cy="1293195"/>
          </a:xfrm>
        </p:grpSpPr>
        <p:sp>
          <p:nvSpPr>
            <p:cNvPr id="7340" name="AutoShape 4"/>
            <p:cNvSpPr>
              <a:spLocks noChangeArrowheads="1"/>
            </p:cNvSpPr>
            <p:nvPr/>
          </p:nvSpPr>
          <p:spPr bwMode="auto">
            <a:xfrm rot="-5400000">
              <a:off x="1037991" y="866649"/>
              <a:ext cx="126470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sp>
          <p:nvSpPr>
            <p:cNvPr id="7341" name="AutoShape 4"/>
            <p:cNvSpPr>
              <a:spLocks noChangeArrowheads="1"/>
            </p:cNvSpPr>
            <p:nvPr/>
          </p:nvSpPr>
          <p:spPr bwMode="auto">
            <a:xfrm rot="-5400000">
              <a:off x="774879" y="1238932"/>
              <a:ext cx="126469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sp>
          <p:nvSpPr>
            <p:cNvPr id="7342" name="AutoShape 4"/>
            <p:cNvSpPr>
              <a:spLocks noChangeArrowheads="1"/>
            </p:cNvSpPr>
            <p:nvPr/>
          </p:nvSpPr>
          <p:spPr bwMode="auto">
            <a:xfrm rot="-5400000">
              <a:off x="565098" y="1593403"/>
              <a:ext cx="126470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cxnSp>
          <p:nvCxnSpPr>
            <p:cNvPr id="7343" name="Straight Connector 206"/>
            <p:cNvCxnSpPr>
              <a:cxnSpLocks noChangeShapeType="1"/>
            </p:cNvCxnSpPr>
            <p:nvPr/>
          </p:nvCxnSpPr>
          <p:spPr bwMode="auto">
            <a:xfrm rot="5400000">
              <a:off x="861964" y="1099929"/>
              <a:ext cx="153188" cy="124446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344" name="Straight Connector 207"/>
            <p:cNvCxnSpPr>
              <a:cxnSpLocks noChangeShapeType="1"/>
            </p:cNvCxnSpPr>
            <p:nvPr/>
          </p:nvCxnSpPr>
          <p:spPr bwMode="auto">
            <a:xfrm rot="5400000">
              <a:off x="599730" y="1485534"/>
              <a:ext cx="162095" cy="85334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345" name="Straight Connector 208"/>
            <p:cNvCxnSpPr>
              <a:cxnSpLocks noChangeShapeType="1"/>
            </p:cNvCxnSpPr>
            <p:nvPr/>
          </p:nvCxnSpPr>
          <p:spPr bwMode="auto">
            <a:xfrm rot="5400000">
              <a:off x="409535" y="1838233"/>
              <a:ext cx="133594" cy="96001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346" name="Straight Connector 209"/>
            <p:cNvCxnSpPr>
              <a:cxnSpLocks noChangeShapeType="1"/>
            </p:cNvCxnSpPr>
            <p:nvPr/>
          </p:nvCxnSpPr>
          <p:spPr bwMode="auto">
            <a:xfrm rot="16200000" flipH="1">
              <a:off x="638844" y="1838242"/>
              <a:ext cx="160313" cy="104891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347" name="Straight Connector 210"/>
            <p:cNvCxnSpPr>
              <a:cxnSpLocks noChangeShapeType="1"/>
            </p:cNvCxnSpPr>
            <p:nvPr/>
          </p:nvCxnSpPr>
          <p:spPr bwMode="auto">
            <a:xfrm rot="16200000" flipH="1">
              <a:off x="899297" y="1481081"/>
              <a:ext cx="153188" cy="85334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348" name="Straight Connector 211"/>
            <p:cNvCxnSpPr>
              <a:cxnSpLocks noChangeShapeType="1"/>
            </p:cNvCxnSpPr>
            <p:nvPr/>
          </p:nvCxnSpPr>
          <p:spPr bwMode="auto">
            <a:xfrm rot="16200000" flipH="1">
              <a:off x="1162432" y="1105263"/>
              <a:ext cx="131813" cy="113779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sp>
          <p:nvSpPr>
            <p:cNvPr id="26805" name="TextBox 212"/>
            <p:cNvSpPr txBox="1">
              <a:spLocks noChangeArrowheads="1"/>
            </p:cNvSpPr>
            <p:nvPr/>
          </p:nvSpPr>
          <p:spPr bwMode="auto">
            <a:xfrm>
              <a:off x="193662" y="1881781"/>
              <a:ext cx="330670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D</a:t>
              </a:r>
            </a:p>
          </p:txBody>
        </p:sp>
        <p:sp>
          <p:nvSpPr>
            <p:cNvPr id="26806" name="TextBox 213"/>
            <p:cNvSpPr txBox="1">
              <a:spLocks noChangeArrowheads="1"/>
            </p:cNvSpPr>
            <p:nvPr/>
          </p:nvSpPr>
          <p:spPr bwMode="auto">
            <a:xfrm>
              <a:off x="702112" y="1881781"/>
              <a:ext cx="323559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  <p:sp>
          <p:nvSpPr>
            <p:cNvPr id="26807" name="TextBox 214"/>
            <p:cNvSpPr txBox="1">
              <a:spLocks noChangeArrowheads="1"/>
            </p:cNvSpPr>
            <p:nvPr/>
          </p:nvSpPr>
          <p:spPr bwMode="auto">
            <a:xfrm>
              <a:off x="917225" y="1546904"/>
              <a:ext cx="330670" cy="311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</a:p>
          </p:txBody>
        </p:sp>
        <p:sp>
          <p:nvSpPr>
            <p:cNvPr id="26808" name="TextBox 215"/>
            <p:cNvSpPr txBox="1">
              <a:spLocks noChangeArrowheads="1"/>
            </p:cNvSpPr>
            <p:nvPr/>
          </p:nvSpPr>
          <p:spPr bwMode="auto">
            <a:xfrm>
              <a:off x="1203450" y="1176402"/>
              <a:ext cx="330670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</p:grpSp>
      <p:grpSp>
        <p:nvGrpSpPr>
          <p:cNvPr id="26641" name="Group 216"/>
          <p:cNvGrpSpPr>
            <a:grpSpLocks/>
          </p:cNvGrpSpPr>
          <p:nvPr/>
        </p:nvGrpSpPr>
        <p:grpSpPr bwMode="auto">
          <a:xfrm>
            <a:off x="7718425" y="5108575"/>
            <a:ext cx="1196975" cy="1152525"/>
            <a:chOff x="193662" y="898525"/>
            <a:chExt cx="1340458" cy="1293195"/>
          </a:xfrm>
        </p:grpSpPr>
        <p:sp>
          <p:nvSpPr>
            <p:cNvPr id="7327" name="AutoShape 4"/>
            <p:cNvSpPr>
              <a:spLocks noChangeArrowheads="1"/>
            </p:cNvSpPr>
            <p:nvPr/>
          </p:nvSpPr>
          <p:spPr bwMode="auto">
            <a:xfrm rot="-5400000">
              <a:off x="1037991" y="866649"/>
              <a:ext cx="126470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sp>
          <p:nvSpPr>
            <p:cNvPr id="7328" name="AutoShape 4"/>
            <p:cNvSpPr>
              <a:spLocks noChangeArrowheads="1"/>
            </p:cNvSpPr>
            <p:nvPr/>
          </p:nvSpPr>
          <p:spPr bwMode="auto">
            <a:xfrm rot="-5400000">
              <a:off x="774879" y="1238932"/>
              <a:ext cx="126469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sp>
          <p:nvSpPr>
            <p:cNvPr id="7329" name="AutoShape 4"/>
            <p:cNvSpPr>
              <a:spLocks noChangeArrowheads="1"/>
            </p:cNvSpPr>
            <p:nvPr/>
          </p:nvSpPr>
          <p:spPr bwMode="auto">
            <a:xfrm rot="-5400000">
              <a:off x="565098" y="1593403"/>
              <a:ext cx="126470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cxnSp>
          <p:nvCxnSpPr>
            <p:cNvPr id="7330" name="Straight Connector 220"/>
            <p:cNvCxnSpPr>
              <a:cxnSpLocks noChangeShapeType="1"/>
            </p:cNvCxnSpPr>
            <p:nvPr/>
          </p:nvCxnSpPr>
          <p:spPr bwMode="auto">
            <a:xfrm rot="5400000">
              <a:off x="861964" y="1099929"/>
              <a:ext cx="153188" cy="124446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331" name="Straight Connector 221"/>
            <p:cNvCxnSpPr>
              <a:cxnSpLocks noChangeShapeType="1"/>
            </p:cNvCxnSpPr>
            <p:nvPr/>
          </p:nvCxnSpPr>
          <p:spPr bwMode="auto">
            <a:xfrm rot="5400000">
              <a:off x="599730" y="1485534"/>
              <a:ext cx="162095" cy="85334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332" name="Straight Connector 222"/>
            <p:cNvCxnSpPr>
              <a:cxnSpLocks noChangeShapeType="1"/>
            </p:cNvCxnSpPr>
            <p:nvPr/>
          </p:nvCxnSpPr>
          <p:spPr bwMode="auto">
            <a:xfrm rot="5400000">
              <a:off x="409535" y="1838233"/>
              <a:ext cx="133594" cy="96001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333" name="Straight Connector 223"/>
            <p:cNvCxnSpPr>
              <a:cxnSpLocks noChangeShapeType="1"/>
            </p:cNvCxnSpPr>
            <p:nvPr/>
          </p:nvCxnSpPr>
          <p:spPr bwMode="auto">
            <a:xfrm rot="16200000" flipH="1">
              <a:off x="638844" y="1838242"/>
              <a:ext cx="160313" cy="104891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334" name="Straight Connector 224"/>
            <p:cNvCxnSpPr>
              <a:cxnSpLocks noChangeShapeType="1"/>
            </p:cNvCxnSpPr>
            <p:nvPr/>
          </p:nvCxnSpPr>
          <p:spPr bwMode="auto">
            <a:xfrm rot="16200000" flipH="1">
              <a:off x="899297" y="1481081"/>
              <a:ext cx="153188" cy="85334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335" name="Straight Connector 225"/>
            <p:cNvCxnSpPr>
              <a:cxnSpLocks noChangeShapeType="1"/>
            </p:cNvCxnSpPr>
            <p:nvPr/>
          </p:nvCxnSpPr>
          <p:spPr bwMode="auto">
            <a:xfrm rot="16200000" flipH="1">
              <a:off x="1162432" y="1105263"/>
              <a:ext cx="131813" cy="113779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sp>
          <p:nvSpPr>
            <p:cNvPr id="26792" name="TextBox 226"/>
            <p:cNvSpPr txBox="1">
              <a:spLocks noChangeArrowheads="1"/>
            </p:cNvSpPr>
            <p:nvPr/>
          </p:nvSpPr>
          <p:spPr bwMode="auto">
            <a:xfrm>
              <a:off x="193662" y="1881781"/>
              <a:ext cx="330670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D</a:t>
              </a:r>
            </a:p>
          </p:txBody>
        </p:sp>
        <p:sp>
          <p:nvSpPr>
            <p:cNvPr id="26793" name="TextBox 227"/>
            <p:cNvSpPr txBox="1">
              <a:spLocks noChangeArrowheads="1"/>
            </p:cNvSpPr>
            <p:nvPr/>
          </p:nvSpPr>
          <p:spPr bwMode="auto">
            <a:xfrm>
              <a:off x="702112" y="1881781"/>
              <a:ext cx="323559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  <p:sp>
          <p:nvSpPr>
            <p:cNvPr id="26794" name="TextBox 228"/>
            <p:cNvSpPr txBox="1">
              <a:spLocks noChangeArrowheads="1"/>
            </p:cNvSpPr>
            <p:nvPr/>
          </p:nvSpPr>
          <p:spPr bwMode="auto">
            <a:xfrm>
              <a:off x="922558" y="1546904"/>
              <a:ext cx="321782" cy="311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26795" name="TextBox 229"/>
            <p:cNvSpPr txBox="1">
              <a:spLocks noChangeArrowheads="1"/>
            </p:cNvSpPr>
            <p:nvPr/>
          </p:nvSpPr>
          <p:spPr bwMode="auto">
            <a:xfrm>
              <a:off x="1203450" y="1176402"/>
              <a:ext cx="330670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</a:p>
          </p:txBody>
        </p:sp>
      </p:grpSp>
      <p:grpSp>
        <p:nvGrpSpPr>
          <p:cNvPr id="26642" name="Group 230"/>
          <p:cNvGrpSpPr>
            <a:grpSpLocks/>
          </p:cNvGrpSpPr>
          <p:nvPr/>
        </p:nvGrpSpPr>
        <p:grpSpPr bwMode="auto">
          <a:xfrm>
            <a:off x="4956175" y="3736975"/>
            <a:ext cx="1196975" cy="1152525"/>
            <a:chOff x="193662" y="898525"/>
            <a:chExt cx="1340458" cy="1293195"/>
          </a:xfrm>
        </p:grpSpPr>
        <p:sp>
          <p:nvSpPr>
            <p:cNvPr id="7314" name="AutoShape 4"/>
            <p:cNvSpPr>
              <a:spLocks noChangeArrowheads="1"/>
            </p:cNvSpPr>
            <p:nvPr/>
          </p:nvSpPr>
          <p:spPr bwMode="auto">
            <a:xfrm rot="-5400000">
              <a:off x="1037991" y="866649"/>
              <a:ext cx="126470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sp>
          <p:nvSpPr>
            <p:cNvPr id="7315" name="AutoShape 4"/>
            <p:cNvSpPr>
              <a:spLocks noChangeArrowheads="1"/>
            </p:cNvSpPr>
            <p:nvPr/>
          </p:nvSpPr>
          <p:spPr bwMode="auto">
            <a:xfrm rot="-5400000">
              <a:off x="774879" y="1238932"/>
              <a:ext cx="126469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sp>
          <p:nvSpPr>
            <p:cNvPr id="7316" name="AutoShape 4"/>
            <p:cNvSpPr>
              <a:spLocks noChangeArrowheads="1"/>
            </p:cNvSpPr>
            <p:nvPr/>
          </p:nvSpPr>
          <p:spPr bwMode="auto">
            <a:xfrm rot="-5400000">
              <a:off x="565098" y="1593403"/>
              <a:ext cx="126470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cxnSp>
          <p:nvCxnSpPr>
            <p:cNvPr id="7317" name="Straight Connector 234"/>
            <p:cNvCxnSpPr>
              <a:cxnSpLocks noChangeShapeType="1"/>
            </p:cNvCxnSpPr>
            <p:nvPr/>
          </p:nvCxnSpPr>
          <p:spPr bwMode="auto">
            <a:xfrm rot="5400000">
              <a:off x="861964" y="1099929"/>
              <a:ext cx="153188" cy="124446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318" name="Straight Connector 235"/>
            <p:cNvCxnSpPr>
              <a:cxnSpLocks noChangeShapeType="1"/>
            </p:cNvCxnSpPr>
            <p:nvPr/>
          </p:nvCxnSpPr>
          <p:spPr bwMode="auto">
            <a:xfrm rot="5400000">
              <a:off x="599730" y="1485534"/>
              <a:ext cx="162095" cy="85334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319" name="Straight Connector 236"/>
            <p:cNvCxnSpPr>
              <a:cxnSpLocks noChangeShapeType="1"/>
            </p:cNvCxnSpPr>
            <p:nvPr/>
          </p:nvCxnSpPr>
          <p:spPr bwMode="auto">
            <a:xfrm rot="5400000">
              <a:off x="409535" y="1838233"/>
              <a:ext cx="133594" cy="96001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320" name="Straight Connector 237"/>
            <p:cNvCxnSpPr>
              <a:cxnSpLocks noChangeShapeType="1"/>
            </p:cNvCxnSpPr>
            <p:nvPr/>
          </p:nvCxnSpPr>
          <p:spPr bwMode="auto">
            <a:xfrm rot="16200000" flipH="1">
              <a:off x="638844" y="1838242"/>
              <a:ext cx="160313" cy="104891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321" name="Straight Connector 238"/>
            <p:cNvCxnSpPr>
              <a:cxnSpLocks noChangeShapeType="1"/>
            </p:cNvCxnSpPr>
            <p:nvPr/>
          </p:nvCxnSpPr>
          <p:spPr bwMode="auto">
            <a:xfrm rot="16200000" flipH="1">
              <a:off x="899297" y="1481081"/>
              <a:ext cx="153188" cy="85334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322" name="Straight Connector 239"/>
            <p:cNvCxnSpPr>
              <a:cxnSpLocks noChangeShapeType="1"/>
            </p:cNvCxnSpPr>
            <p:nvPr/>
          </p:nvCxnSpPr>
          <p:spPr bwMode="auto">
            <a:xfrm rot="16200000" flipH="1">
              <a:off x="1162432" y="1105263"/>
              <a:ext cx="131813" cy="113779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sp>
          <p:nvSpPr>
            <p:cNvPr id="26779" name="TextBox 240"/>
            <p:cNvSpPr txBox="1">
              <a:spLocks noChangeArrowheads="1"/>
            </p:cNvSpPr>
            <p:nvPr/>
          </p:nvSpPr>
          <p:spPr bwMode="auto">
            <a:xfrm>
              <a:off x="193662" y="1881781"/>
              <a:ext cx="330670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  <p:sp>
          <p:nvSpPr>
            <p:cNvPr id="26780" name="TextBox 241"/>
            <p:cNvSpPr txBox="1">
              <a:spLocks noChangeArrowheads="1"/>
            </p:cNvSpPr>
            <p:nvPr/>
          </p:nvSpPr>
          <p:spPr bwMode="auto">
            <a:xfrm>
              <a:off x="702112" y="1881781"/>
              <a:ext cx="323559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26781" name="TextBox 242"/>
            <p:cNvSpPr txBox="1">
              <a:spLocks noChangeArrowheads="1"/>
            </p:cNvSpPr>
            <p:nvPr/>
          </p:nvSpPr>
          <p:spPr bwMode="auto">
            <a:xfrm>
              <a:off x="917225" y="1546904"/>
              <a:ext cx="330670" cy="311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D</a:t>
              </a:r>
            </a:p>
          </p:txBody>
        </p:sp>
        <p:sp>
          <p:nvSpPr>
            <p:cNvPr id="26782" name="TextBox 243"/>
            <p:cNvSpPr txBox="1">
              <a:spLocks noChangeArrowheads="1"/>
            </p:cNvSpPr>
            <p:nvPr/>
          </p:nvSpPr>
          <p:spPr bwMode="auto">
            <a:xfrm>
              <a:off x="1203450" y="1176402"/>
              <a:ext cx="330670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</a:p>
          </p:txBody>
        </p:sp>
      </p:grpSp>
      <p:grpSp>
        <p:nvGrpSpPr>
          <p:cNvPr id="26643" name="Group 244"/>
          <p:cNvGrpSpPr>
            <a:grpSpLocks/>
          </p:cNvGrpSpPr>
          <p:nvPr/>
        </p:nvGrpSpPr>
        <p:grpSpPr bwMode="auto">
          <a:xfrm>
            <a:off x="6270625" y="3784600"/>
            <a:ext cx="1196975" cy="1152525"/>
            <a:chOff x="193662" y="898525"/>
            <a:chExt cx="1340458" cy="1293195"/>
          </a:xfrm>
        </p:grpSpPr>
        <p:sp>
          <p:nvSpPr>
            <p:cNvPr id="26757" name="AutoShape 4"/>
            <p:cNvSpPr>
              <a:spLocks noChangeArrowheads="1"/>
            </p:cNvSpPr>
            <p:nvPr/>
          </p:nvSpPr>
          <p:spPr bwMode="auto">
            <a:xfrm rot="-5400000">
              <a:off x="1038225" y="866775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26758" name="AutoShape 4"/>
            <p:cNvSpPr>
              <a:spLocks noChangeArrowheads="1"/>
            </p:cNvSpPr>
            <p:nvPr/>
          </p:nvSpPr>
          <p:spPr bwMode="auto">
            <a:xfrm rot="-5400000">
              <a:off x="774700" y="1238250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26759" name="AutoShape 4"/>
            <p:cNvSpPr>
              <a:spLocks noChangeArrowheads="1"/>
            </p:cNvSpPr>
            <p:nvPr/>
          </p:nvSpPr>
          <p:spPr bwMode="auto">
            <a:xfrm rot="-5400000">
              <a:off x="565150" y="1593850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cxnSp>
          <p:nvCxnSpPr>
            <p:cNvPr id="26760" name="Straight Connector 248"/>
            <p:cNvCxnSpPr>
              <a:cxnSpLocks noChangeShapeType="1"/>
            </p:cNvCxnSpPr>
            <p:nvPr/>
          </p:nvCxnSpPr>
          <p:spPr bwMode="auto">
            <a:xfrm rot="5400000">
              <a:off x="862013" y="1100138"/>
              <a:ext cx="152400" cy="1238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6761" name="Straight Connector 249"/>
            <p:cNvCxnSpPr>
              <a:cxnSpLocks noChangeShapeType="1"/>
            </p:cNvCxnSpPr>
            <p:nvPr/>
          </p:nvCxnSpPr>
          <p:spPr bwMode="auto">
            <a:xfrm rot="5400000">
              <a:off x="600076" y="1485900"/>
              <a:ext cx="161925" cy="857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6762" name="Straight Connector 250"/>
            <p:cNvCxnSpPr>
              <a:cxnSpLocks noChangeShapeType="1"/>
            </p:cNvCxnSpPr>
            <p:nvPr/>
          </p:nvCxnSpPr>
          <p:spPr bwMode="auto">
            <a:xfrm rot="5400000">
              <a:off x="409575" y="1838325"/>
              <a:ext cx="133350" cy="9525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6763" name="Straight Connector 251"/>
            <p:cNvCxnSpPr>
              <a:cxnSpLocks noChangeShapeType="1"/>
            </p:cNvCxnSpPr>
            <p:nvPr/>
          </p:nvCxnSpPr>
          <p:spPr bwMode="auto">
            <a:xfrm rot="16200000" flipH="1">
              <a:off x="638175" y="1838324"/>
              <a:ext cx="161925" cy="10477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6764" name="Straight Connector 252"/>
            <p:cNvCxnSpPr>
              <a:cxnSpLocks noChangeShapeType="1"/>
            </p:cNvCxnSpPr>
            <p:nvPr/>
          </p:nvCxnSpPr>
          <p:spPr bwMode="auto">
            <a:xfrm rot="16200000" flipH="1">
              <a:off x="900112" y="1481137"/>
              <a:ext cx="152400" cy="857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6765" name="Straight Connector 253"/>
            <p:cNvCxnSpPr>
              <a:cxnSpLocks noChangeShapeType="1"/>
            </p:cNvCxnSpPr>
            <p:nvPr/>
          </p:nvCxnSpPr>
          <p:spPr bwMode="auto">
            <a:xfrm rot="16200000" flipH="1">
              <a:off x="1162050" y="1104900"/>
              <a:ext cx="133350" cy="11430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6766" name="TextBox 254"/>
            <p:cNvSpPr txBox="1">
              <a:spLocks noChangeArrowheads="1"/>
            </p:cNvSpPr>
            <p:nvPr/>
          </p:nvSpPr>
          <p:spPr bwMode="auto">
            <a:xfrm>
              <a:off x="193662" y="1881055"/>
              <a:ext cx="33080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  <p:sp>
          <p:nvSpPr>
            <p:cNvPr id="26767" name="TextBox 255"/>
            <p:cNvSpPr txBox="1">
              <a:spLocks noChangeArrowheads="1"/>
            </p:cNvSpPr>
            <p:nvPr/>
          </p:nvSpPr>
          <p:spPr bwMode="auto">
            <a:xfrm>
              <a:off x="698486" y="1881056"/>
              <a:ext cx="330810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D</a:t>
              </a:r>
            </a:p>
          </p:txBody>
        </p:sp>
        <p:sp>
          <p:nvSpPr>
            <p:cNvPr id="26768" name="TextBox 256"/>
            <p:cNvSpPr txBox="1">
              <a:spLocks noChangeArrowheads="1"/>
            </p:cNvSpPr>
            <p:nvPr/>
          </p:nvSpPr>
          <p:spPr bwMode="auto">
            <a:xfrm>
              <a:off x="917561" y="1547681"/>
              <a:ext cx="330810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</a:p>
          </p:txBody>
        </p:sp>
        <p:sp>
          <p:nvSpPr>
            <p:cNvPr id="26769" name="TextBox 257"/>
            <p:cNvSpPr txBox="1">
              <a:spLocks noChangeArrowheads="1"/>
            </p:cNvSpPr>
            <p:nvPr/>
          </p:nvSpPr>
          <p:spPr bwMode="auto">
            <a:xfrm>
              <a:off x="1203311" y="1176206"/>
              <a:ext cx="33080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</p:grpSp>
      <p:grpSp>
        <p:nvGrpSpPr>
          <p:cNvPr id="26644" name="Group 258"/>
          <p:cNvGrpSpPr>
            <a:grpSpLocks/>
          </p:cNvGrpSpPr>
          <p:nvPr/>
        </p:nvGrpSpPr>
        <p:grpSpPr bwMode="auto">
          <a:xfrm>
            <a:off x="7708900" y="3803650"/>
            <a:ext cx="1196975" cy="1152525"/>
            <a:chOff x="193662" y="898525"/>
            <a:chExt cx="1340458" cy="1293195"/>
          </a:xfrm>
        </p:grpSpPr>
        <p:sp>
          <p:nvSpPr>
            <p:cNvPr id="26744" name="AutoShape 4"/>
            <p:cNvSpPr>
              <a:spLocks noChangeArrowheads="1"/>
            </p:cNvSpPr>
            <p:nvPr/>
          </p:nvSpPr>
          <p:spPr bwMode="auto">
            <a:xfrm rot="-5400000">
              <a:off x="1038225" y="866775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26745" name="AutoShape 4"/>
            <p:cNvSpPr>
              <a:spLocks noChangeArrowheads="1"/>
            </p:cNvSpPr>
            <p:nvPr/>
          </p:nvSpPr>
          <p:spPr bwMode="auto">
            <a:xfrm rot="-5400000">
              <a:off x="774700" y="1238250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26746" name="AutoShape 4"/>
            <p:cNvSpPr>
              <a:spLocks noChangeArrowheads="1"/>
            </p:cNvSpPr>
            <p:nvPr/>
          </p:nvSpPr>
          <p:spPr bwMode="auto">
            <a:xfrm rot="-5400000">
              <a:off x="565150" y="1593850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cxnSp>
          <p:nvCxnSpPr>
            <p:cNvPr id="26747" name="Straight Connector 262"/>
            <p:cNvCxnSpPr>
              <a:cxnSpLocks noChangeShapeType="1"/>
            </p:cNvCxnSpPr>
            <p:nvPr/>
          </p:nvCxnSpPr>
          <p:spPr bwMode="auto">
            <a:xfrm rot="5400000">
              <a:off x="862013" y="1100138"/>
              <a:ext cx="152400" cy="1238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6748" name="Straight Connector 263"/>
            <p:cNvCxnSpPr>
              <a:cxnSpLocks noChangeShapeType="1"/>
            </p:cNvCxnSpPr>
            <p:nvPr/>
          </p:nvCxnSpPr>
          <p:spPr bwMode="auto">
            <a:xfrm rot="5400000">
              <a:off x="600076" y="1485900"/>
              <a:ext cx="161925" cy="857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6749" name="Straight Connector 264"/>
            <p:cNvCxnSpPr>
              <a:cxnSpLocks noChangeShapeType="1"/>
            </p:cNvCxnSpPr>
            <p:nvPr/>
          </p:nvCxnSpPr>
          <p:spPr bwMode="auto">
            <a:xfrm rot="5400000">
              <a:off x="409575" y="1838325"/>
              <a:ext cx="133350" cy="9525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6750" name="Straight Connector 265"/>
            <p:cNvCxnSpPr>
              <a:cxnSpLocks noChangeShapeType="1"/>
            </p:cNvCxnSpPr>
            <p:nvPr/>
          </p:nvCxnSpPr>
          <p:spPr bwMode="auto">
            <a:xfrm rot="16200000" flipH="1">
              <a:off x="638175" y="1838324"/>
              <a:ext cx="161925" cy="10477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6751" name="Straight Connector 266"/>
            <p:cNvCxnSpPr>
              <a:cxnSpLocks noChangeShapeType="1"/>
            </p:cNvCxnSpPr>
            <p:nvPr/>
          </p:nvCxnSpPr>
          <p:spPr bwMode="auto">
            <a:xfrm rot="16200000" flipH="1">
              <a:off x="900112" y="1481137"/>
              <a:ext cx="152400" cy="857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6752" name="Straight Connector 267"/>
            <p:cNvCxnSpPr>
              <a:cxnSpLocks noChangeShapeType="1"/>
            </p:cNvCxnSpPr>
            <p:nvPr/>
          </p:nvCxnSpPr>
          <p:spPr bwMode="auto">
            <a:xfrm rot="16200000" flipH="1">
              <a:off x="1162050" y="1104900"/>
              <a:ext cx="133350" cy="11430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6753" name="TextBox 268"/>
            <p:cNvSpPr txBox="1">
              <a:spLocks noChangeArrowheads="1"/>
            </p:cNvSpPr>
            <p:nvPr/>
          </p:nvSpPr>
          <p:spPr bwMode="auto">
            <a:xfrm>
              <a:off x="193662" y="1881055"/>
              <a:ext cx="33080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  <p:sp>
          <p:nvSpPr>
            <p:cNvPr id="26754" name="TextBox 269"/>
            <p:cNvSpPr txBox="1">
              <a:spLocks noChangeArrowheads="1"/>
            </p:cNvSpPr>
            <p:nvPr/>
          </p:nvSpPr>
          <p:spPr bwMode="auto">
            <a:xfrm>
              <a:off x="698486" y="1881056"/>
              <a:ext cx="330810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D</a:t>
              </a:r>
            </a:p>
          </p:txBody>
        </p:sp>
        <p:sp>
          <p:nvSpPr>
            <p:cNvPr id="26755" name="TextBox 270"/>
            <p:cNvSpPr txBox="1">
              <a:spLocks noChangeArrowheads="1"/>
            </p:cNvSpPr>
            <p:nvPr/>
          </p:nvSpPr>
          <p:spPr bwMode="auto">
            <a:xfrm>
              <a:off x="922051" y="1547681"/>
              <a:ext cx="32182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26756" name="TextBox 271"/>
            <p:cNvSpPr txBox="1">
              <a:spLocks noChangeArrowheads="1"/>
            </p:cNvSpPr>
            <p:nvPr/>
          </p:nvSpPr>
          <p:spPr bwMode="auto">
            <a:xfrm>
              <a:off x="1203311" y="1176206"/>
              <a:ext cx="33080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</a:p>
          </p:txBody>
        </p:sp>
      </p:grpSp>
      <p:grpSp>
        <p:nvGrpSpPr>
          <p:cNvPr id="26645" name="Group 272"/>
          <p:cNvGrpSpPr>
            <a:grpSpLocks/>
          </p:cNvGrpSpPr>
          <p:nvPr/>
        </p:nvGrpSpPr>
        <p:grpSpPr bwMode="auto">
          <a:xfrm>
            <a:off x="4870450" y="2317750"/>
            <a:ext cx="1196975" cy="1152525"/>
            <a:chOff x="193662" y="898525"/>
            <a:chExt cx="1340458" cy="1293195"/>
          </a:xfrm>
        </p:grpSpPr>
        <p:sp>
          <p:nvSpPr>
            <p:cNvPr id="26731" name="AutoShape 4"/>
            <p:cNvSpPr>
              <a:spLocks noChangeArrowheads="1"/>
            </p:cNvSpPr>
            <p:nvPr/>
          </p:nvSpPr>
          <p:spPr bwMode="auto">
            <a:xfrm rot="-5400000">
              <a:off x="1038225" y="866775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26732" name="AutoShape 4"/>
            <p:cNvSpPr>
              <a:spLocks noChangeArrowheads="1"/>
            </p:cNvSpPr>
            <p:nvPr/>
          </p:nvSpPr>
          <p:spPr bwMode="auto">
            <a:xfrm rot="-5400000">
              <a:off x="774700" y="1238250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26733" name="AutoShape 4"/>
            <p:cNvSpPr>
              <a:spLocks noChangeArrowheads="1"/>
            </p:cNvSpPr>
            <p:nvPr/>
          </p:nvSpPr>
          <p:spPr bwMode="auto">
            <a:xfrm rot="-5400000">
              <a:off x="565150" y="1593850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cxnSp>
          <p:nvCxnSpPr>
            <p:cNvPr id="26734" name="Straight Connector 276"/>
            <p:cNvCxnSpPr>
              <a:cxnSpLocks noChangeShapeType="1"/>
            </p:cNvCxnSpPr>
            <p:nvPr/>
          </p:nvCxnSpPr>
          <p:spPr bwMode="auto">
            <a:xfrm rot="5400000">
              <a:off x="862013" y="1100138"/>
              <a:ext cx="152400" cy="1238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6735" name="Straight Connector 277"/>
            <p:cNvCxnSpPr>
              <a:cxnSpLocks noChangeShapeType="1"/>
            </p:cNvCxnSpPr>
            <p:nvPr/>
          </p:nvCxnSpPr>
          <p:spPr bwMode="auto">
            <a:xfrm rot="5400000">
              <a:off x="600076" y="1485900"/>
              <a:ext cx="161925" cy="857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6736" name="Straight Connector 278"/>
            <p:cNvCxnSpPr>
              <a:cxnSpLocks noChangeShapeType="1"/>
            </p:cNvCxnSpPr>
            <p:nvPr/>
          </p:nvCxnSpPr>
          <p:spPr bwMode="auto">
            <a:xfrm rot="5400000">
              <a:off x="409575" y="1838325"/>
              <a:ext cx="133350" cy="9525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6737" name="Straight Connector 279"/>
            <p:cNvCxnSpPr>
              <a:cxnSpLocks noChangeShapeType="1"/>
            </p:cNvCxnSpPr>
            <p:nvPr/>
          </p:nvCxnSpPr>
          <p:spPr bwMode="auto">
            <a:xfrm rot="16200000" flipH="1">
              <a:off x="638175" y="1838324"/>
              <a:ext cx="161925" cy="10477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6738" name="Straight Connector 280"/>
            <p:cNvCxnSpPr>
              <a:cxnSpLocks noChangeShapeType="1"/>
            </p:cNvCxnSpPr>
            <p:nvPr/>
          </p:nvCxnSpPr>
          <p:spPr bwMode="auto">
            <a:xfrm rot="16200000" flipH="1">
              <a:off x="900112" y="1481137"/>
              <a:ext cx="152400" cy="857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6739" name="Straight Connector 281"/>
            <p:cNvCxnSpPr>
              <a:cxnSpLocks noChangeShapeType="1"/>
            </p:cNvCxnSpPr>
            <p:nvPr/>
          </p:nvCxnSpPr>
          <p:spPr bwMode="auto">
            <a:xfrm rot="16200000" flipH="1">
              <a:off x="1162050" y="1104900"/>
              <a:ext cx="133350" cy="11430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6740" name="TextBox 282"/>
            <p:cNvSpPr txBox="1">
              <a:spLocks noChangeArrowheads="1"/>
            </p:cNvSpPr>
            <p:nvPr/>
          </p:nvSpPr>
          <p:spPr bwMode="auto">
            <a:xfrm>
              <a:off x="193662" y="1881055"/>
              <a:ext cx="33080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26741" name="TextBox 283"/>
            <p:cNvSpPr txBox="1">
              <a:spLocks noChangeArrowheads="1"/>
            </p:cNvSpPr>
            <p:nvPr/>
          </p:nvSpPr>
          <p:spPr bwMode="auto">
            <a:xfrm>
              <a:off x="702976" y="1881056"/>
              <a:ext cx="32182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  <p:sp>
          <p:nvSpPr>
            <p:cNvPr id="26742" name="TextBox 284"/>
            <p:cNvSpPr txBox="1">
              <a:spLocks noChangeArrowheads="1"/>
            </p:cNvSpPr>
            <p:nvPr/>
          </p:nvSpPr>
          <p:spPr bwMode="auto">
            <a:xfrm>
              <a:off x="917561" y="1547681"/>
              <a:ext cx="330810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D</a:t>
              </a:r>
            </a:p>
          </p:txBody>
        </p:sp>
        <p:sp>
          <p:nvSpPr>
            <p:cNvPr id="26743" name="TextBox 285"/>
            <p:cNvSpPr txBox="1">
              <a:spLocks noChangeArrowheads="1"/>
            </p:cNvSpPr>
            <p:nvPr/>
          </p:nvSpPr>
          <p:spPr bwMode="auto">
            <a:xfrm>
              <a:off x="1203311" y="1176206"/>
              <a:ext cx="33080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</a:p>
          </p:txBody>
        </p:sp>
      </p:grpSp>
      <p:grpSp>
        <p:nvGrpSpPr>
          <p:cNvPr id="26646" name="Group 286"/>
          <p:cNvGrpSpPr>
            <a:grpSpLocks/>
          </p:cNvGrpSpPr>
          <p:nvPr/>
        </p:nvGrpSpPr>
        <p:grpSpPr bwMode="auto">
          <a:xfrm>
            <a:off x="6261100" y="2346325"/>
            <a:ext cx="1196975" cy="1152525"/>
            <a:chOff x="193662" y="898525"/>
            <a:chExt cx="1340458" cy="1293195"/>
          </a:xfrm>
        </p:grpSpPr>
        <p:sp>
          <p:nvSpPr>
            <p:cNvPr id="26718" name="AutoShape 4"/>
            <p:cNvSpPr>
              <a:spLocks noChangeArrowheads="1"/>
            </p:cNvSpPr>
            <p:nvPr/>
          </p:nvSpPr>
          <p:spPr bwMode="auto">
            <a:xfrm rot="-5400000">
              <a:off x="1038225" y="866775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26719" name="AutoShape 4"/>
            <p:cNvSpPr>
              <a:spLocks noChangeArrowheads="1"/>
            </p:cNvSpPr>
            <p:nvPr/>
          </p:nvSpPr>
          <p:spPr bwMode="auto">
            <a:xfrm rot="-5400000">
              <a:off x="774700" y="1238250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26720" name="AutoShape 4"/>
            <p:cNvSpPr>
              <a:spLocks noChangeArrowheads="1"/>
            </p:cNvSpPr>
            <p:nvPr/>
          </p:nvSpPr>
          <p:spPr bwMode="auto">
            <a:xfrm rot="-5400000">
              <a:off x="565150" y="1593850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cxnSp>
          <p:nvCxnSpPr>
            <p:cNvPr id="26721" name="Straight Connector 290"/>
            <p:cNvCxnSpPr>
              <a:cxnSpLocks noChangeShapeType="1"/>
            </p:cNvCxnSpPr>
            <p:nvPr/>
          </p:nvCxnSpPr>
          <p:spPr bwMode="auto">
            <a:xfrm rot="5400000">
              <a:off x="862013" y="1100138"/>
              <a:ext cx="152400" cy="1238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6722" name="Straight Connector 291"/>
            <p:cNvCxnSpPr>
              <a:cxnSpLocks noChangeShapeType="1"/>
            </p:cNvCxnSpPr>
            <p:nvPr/>
          </p:nvCxnSpPr>
          <p:spPr bwMode="auto">
            <a:xfrm rot="5400000">
              <a:off x="600076" y="1485900"/>
              <a:ext cx="161925" cy="857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6723" name="Straight Connector 292"/>
            <p:cNvCxnSpPr>
              <a:cxnSpLocks noChangeShapeType="1"/>
            </p:cNvCxnSpPr>
            <p:nvPr/>
          </p:nvCxnSpPr>
          <p:spPr bwMode="auto">
            <a:xfrm rot="5400000">
              <a:off x="409575" y="1838325"/>
              <a:ext cx="133350" cy="9525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6724" name="Straight Connector 293"/>
            <p:cNvCxnSpPr>
              <a:cxnSpLocks noChangeShapeType="1"/>
            </p:cNvCxnSpPr>
            <p:nvPr/>
          </p:nvCxnSpPr>
          <p:spPr bwMode="auto">
            <a:xfrm rot="16200000" flipH="1">
              <a:off x="638175" y="1838324"/>
              <a:ext cx="161925" cy="10477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6725" name="Straight Connector 294"/>
            <p:cNvCxnSpPr>
              <a:cxnSpLocks noChangeShapeType="1"/>
            </p:cNvCxnSpPr>
            <p:nvPr/>
          </p:nvCxnSpPr>
          <p:spPr bwMode="auto">
            <a:xfrm rot="16200000" flipH="1">
              <a:off x="900112" y="1481137"/>
              <a:ext cx="152400" cy="857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6726" name="Straight Connector 295"/>
            <p:cNvCxnSpPr>
              <a:cxnSpLocks noChangeShapeType="1"/>
            </p:cNvCxnSpPr>
            <p:nvPr/>
          </p:nvCxnSpPr>
          <p:spPr bwMode="auto">
            <a:xfrm rot="16200000" flipH="1">
              <a:off x="1162050" y="1104900"/>
              <a:ext cx="133350" cy="11430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6727" name="TextBox 296"/>
            <p:cNvSpPr txBox="1">
              <a:spLocks noChangeArrowheads="1"/>
            </p:cNvSpPr>
            <p:nvPr/>
          </p:nvSpPr>
          <p:spPr bwMode="auto">
            <a:xfrm>
              <a:off x="193662" y="1881055"/>
              <a:ext cx="33080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26728" name="TextBox 297"/>
            <p:cNvSpPr txBox="1">
              <a:spLocks noChangeArrowheads="1"/>
            </p:cNvSpPr>
            <p:nvPr/>
          </p:nvSpPr>
          <p:spPr bwMode="auto">
            <a:xfrm>
              <a:off x="698486" y="1881056"/>
              <a:ext cx="330810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D</a:t>
              </a:r>
            </a:p>
          </p:txBody>
        </p:sp>
        <p:sp>
          <p:nvSpPr>
            <p:cNvPr id="26729" name="TextBox 298"/>
            <p:cNvSpPr txBox="1">
              <a:spLocks noChangeArrowheads="1"/>
            </p:cNvSpPr>
            <p:nvPr/>
          </p:nvSpPr>
          <p:spPr bwMode="auto">
            <a:xfrm>
              <a:off x="917561" y="1547681"/>
              <a:ext cx="330810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</a:p>
          </p:txBody>
        </p:sp>
        <p:sp>
          <p:nvSpPr>
            <p:cNvPr id="26730" name="TextBox 299"/>
            <p:cNvSpPr txBox="1">
              <a:spLocks noChangeArrowheads="1"/>
            </p:cNvSpPr>
            <p:nvPr/>
          </p:nvSpPr>
          <p:spPr bwMode="auto">
            <a:xfrm>
              <a:off x="1203311" y="1176206"/>
              <a:ext cx="33080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</p:grpSp>
      <p:grpSp>
        <p:nvGrpSpPr>
          <p:cNvPr id="26647" name="Group 300"/>
          <p:cNvGrpSpPr>
            <a:grpSpLocks/>
          </p:cNvGrpSpPr>
          <p:nvPr/>
        </p:nvGrpSpPr>
        <p:grpSpPr bwMode="auto">
          <a:xfrm>
            <a:off x="7718425" y="2374900"/>
            <a:ext cx="1196975" cy="1152525"/>
            <a:chOff x="193662" y="898525"/>
            <a:chExt cx="1340458" cy="1293195"/>
          </a:xfrm>
        </p:grpSpPr>
        <p:sp>
          <p:nvSpPr>
            <p:cNvPr id="26705" name="AutoShape 4"/>
            <p:cNvSpPr>
              <a:spLocks noChangeArrowheads="1"/>
            </p:cNvSpPr>
            <p:nvPr/>
          </p:nvSpPr>
          <p:spPr bwMode="auto">
            <a:xfrm rot="-5400000">
              <a:off x="1038225" y="866775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26706" name="AutoShape 4"/>
            <p:cNvSpPr>
              <a:spLocks noChangeArrowheads="1"/>
            </p:cNvSpPr>
            <p:nvPr/>
          </p:nvSpPr>
          <p:spPr bwMode="auto">
            <a:xfrm rot="-5400000">
              <a:off x="774700" y="1238250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26707" name="AutoShape 4"/>
            <p:cNvSpPr>
              <a:spLocks noChangeArrowheads="1"/>
            </p:cNvSpPr>
            <p:nvPr/>
          </p:nvSpPr>
          <p:spPr bwMode="auto">
            <a:xfrm rot="-5400000">
              <a:off x="565150" y="1593850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cxnSp>
          <p:nvCxnSpPr>
            <p:cNvPr id="26708" name="Straight Connector 304"/>
            <p:cNvCxnSpPr>
              <a:cxnSpLocks noChangeShapeType="1"/>
            </p:cNvCxnSpPr>
            <p:nvPr/>
          </p:nvCxnSpPr>
          <p:spPr bwMode="auto">
            <a:xfrm rot="5400000">
              <a:off x="862013" y="1100138"/>
              <a:ext cx="152400" cy="1238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6709" name="Straight Connector 305"/>
            <p:cNvCxnSpPr>
              <a:cxnSpLocks noChangeShapeType="1"/>
            </p:cNvCxnSpPr>
            <p:nvPr/>
          </p:nvCxnSpPr>
          <p:spPr bwMode="auto">
            <a:xfrm rot="5400000">
              <a:off x="600076" y="1485900"/>
              <a:ext cx="161925" cy="857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6710" name="Straight Connector 306"/>
            <p:cNvCxnSpPr>
              <a:cxnSpLocks noChangeShapeType="1"/>
            </p:cNvCxnSpPr>
            <p:nvPr/>
          </p:nvCxnSpPr>
          <p:spPr bwMode="auto">
            <a:xfrm rot="5400000">
              <a:off x="409575" y="1838325"/>
              <a:ext cx="133350" cy="9525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6711" name="Straight Connector 307"/>
            <p:cNvCxnSpPr>
              <a:cxnSpLocks noChangeShapeType="1"/>
            </p:cNvCxnSpPr>
            <p:nvPr/>
          </p:nvCxnSpPr>
          <p:spPr bwMode="auto">
            <a:xfrm rot="16200000" flipH="1">
              <a:off x="638175" y="1838324"/>
              <a:ext cx="161925" cy="10477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6712" name="Straight Connector 308"/>
            <p:cNvCxnSpPr>
              <a:cxnSpLocks noChangeShapeType="1"/>
            </p:cNvCxnSpPr>
            <p:nvPr/>
          </p:nvCxnSpPr>
          <p:spPr bwMode="auto">
            <a:xfrm rot="16200000" flipH="1">
              <a:off x="900112" y="1481137"/>
              <a:ext cx="152400" cy="857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6713" name="Straight Connector 309"/>
            <p:cNvCxnSpPr>
              <a:cxnSpLocks noChangeShapeType="1"/>
            </p:cNvCxnSpPr>
            <p:nvPr/>
          </p:nvCxnSpPr>
          <p:spPr bwMode="auto">
            <a:xfrm rot="16200000" flipH="1">
              <a:off x="1162050" y="1104900"/>
              <a:ext cx="133350" cy="11430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6714" name="TextBox 310"/>
            <p:cNvSpPr txBox="1">
              <a:spLocks noChangeArrowheads="1"/>
            </p:cNvSpPr>
            <p:nvPr/>
          </p:nvSpPr>
          <p:spPr bwMode="auto">
            <a:xfrm>
              <a:off x="193662" y="1881055"/>
              <a:ext cx="33080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26715" name="TextBox 311"/>
            <p:cNvSpPr txBox="1">
              <a:spLocks noChangeArrowheads="1"/>
            </p:cNvSpPr>
            <p:nvPr/>
          </p:nvSpPr>
          <p:spPr bwMode="auto">
            <a:xfrm>
              <a:off x="698486" y="1881056"/>
              <a:ext cx="330810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D</a:t>
              </a:r>
            </a:p>
          </p:txBody>
        </p:sp>
        <p:sp>
          <p:nvSpPr>
            <p:cNvPr id="26716" name="TextBox 312"/>
            <p:cNvSpPr txBox="1">
              <a:spLocks noChangeArrowheads="1"/>
            </p:cNvSpPr>
            <p:nvPr/>
          </p:nvSpPr>
          <p:spPr bwMode="auto">
            <a:xfrm>
              <a:off x="922051" y="1547681"/>
              <a:ext cx="32182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  <p:sp>
          <p:nvSpPr>
            <p:cNvPr id="26717" name="TextBox 313"/>
            <p:cNvSpPr txBox="1">
              <a:spLocks noChangeArrowheads="1"/>
            </p:cNvSpPr>
            <p:nvPr/>
          </p:nvSpPr>
          <p:spPr bwMode="auto">
            <a:xfrm>
              <a:off x="1203311" y="1176206"/>
              <a:ext cx="33080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</a:p>
          </p:txBody>
        </p:sp>
      </p:grpSp>
      <p:grpSp>
        <p:nvGrpSpPr>
          <p:cNvPr id="26648" name="Group 314"/>
          <p:cNvGrpSpPr>
            <a:grpSpLocks/>
          </p:cNvGrpSpPr>
          <p:nvPr/>
        </p:nvGrpSpPr>
        <p:grpSpPr bwMode="auto">
          <a:xfrm>
            <a:off x="3413125" y="908050"/>
            <a:ext cx="1196975" cy="1152525"/>
            <a:chOff x="193662" y="898525"/>
            <a:chExt cx="1340458" cy="1293195"/>
          </a:xfrm>
        </p:grpSpPr>
        <p:sp>
          <p:nvSpPr>
            <p:cNvPr id="26692" name="AutoShape 4"/>
            <p:cNvSpPr>
              <a:spLocks noChangeArrowheads="1"/>
            </p:cNvSpPr>
            <p:nvPr/>
          </p:nvSpPr>
          <p:spPr bwMode="auto">
            <a:xfrm rot="-5400000">
              <a:off x="1038225" y="866775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26693" name="AutoShape 4"/>
            <p:cNvSpPr>
              <a:spLocks noChangeArrowheads="1"/>
            </p:cNvSpPr>
            <p:nvPr/>
          </p:nvSpPr>
          <p:spPr bwMode="auto">
            <a:xfrm rot="-5400000">
              <a:off x="774700" y="1238250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26694" name="AutoShape 4"/>
            <p:cNvSpPr>
              <a:spLocks noChangeArrowheads="1"/>
            </p:cNvSpPr>
            <p:nvPr/>
          </p:nvSpPr>
          <p:spPr bwMode="auto">
            <a:xfrm rot="-5400000">
              <a:off x="565150" y="1593850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cxnSp>
          <p:nvCxnSpPr>
            <p:cNvPr id="26695" name="Straight Connector 318"/>
            <p:cNvCxnSpPr>
              <a:cxnSpLocks noChangeShapeType="1"/>
            </p:cNvCxnSpPr>
            <p:nvPr/>
          </p:nvCxnSpPr>
          <p:spPr bwMode="auto">
            <a:xfrm rot="5400000">
              <a:off x="862013" y="1100138"/>
              <a:ext cx="152400" cy="1238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6696" name="Straight Connector 319"/>
            <p:cNvCxnSpPr>
              <a:cxnSpLocks noChangeShapeType="1"/>
            </p:cNvCxnSpPr>
            <p:nvPr/>
          </p:nvCxnSpPr>
          <p:spPr bwMode="auto">
            <a:xfrm rot="5400000">
              <a:off x="600076" y="1485900"/>
              <a:ext cx="161925" cy="857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6697" name="Straight Connector 320"/>
            <p:cNvCxnSpPr>
              <a:cxnSpLocks noChangeShapeType="1"/>
            </p:cNvCxnSpPr>
            <p:nvPr/>
          </p:nvCxnSpPr>
          <p:spPr bwMode="auto">
            <a:xfrm rot="5400000">
              <a:off x="409575" y="1838325"/>
              <a:ext cx="133350" cy="9525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6698" name="Straight Connector 321"/>
            <p:cNvCxnSpPr>
              <a:cxnSpLocks noChangeShapeType="1"/>
            </p:cNvCxnSpPr>
            <p:nvPr/>
          </p:nvCxnSpPr>
          <p:spPr bwMode="auto">
            <a:xfrm rot="16200000" flipH="1">
              <a:off x="638175" y="1838324"/>
              <a:ext cx="161925" cy="10477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6699" name="Straight Connector 322"/>
            <p:cNvCxnSpPr>
              <a:cxnSpLocks noChangeShapeType="1"/>
            </p:cNvCxnSpPr>
            <p:nvPr/>
          </p:nvCxnSpPr>
          <p:spPr bwMode="auto">
            <a:xfrm rot="16200000" flipH="1">
              <a:off x="900112" y="1481137"/>
              <a:ext cx="152400" cy="857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6700" name="Straight Connector 323"/>
            <p:cNvCxnSpPr>
              <a:cxnSpLocks noChangeShapeType="1"/>
            </p:cNvCxnSpPr>
            <p:nvPr/>
          </p:nvCxnSpPr>
          <p:spPr bwMode="auto">
            <a:xfrm rot="16200000" flipH="1">
              <a:off x="1162050" y="1104900"/>
              <a:ext cx="133350" cy="11430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6701" name="TextBox 324"/>
            <p:cNvSpPr txBox="1">
              <a:spLocks noChangeArrowheads="1"/>
            </p:cNvSpPr>
            <p:nvPr/>
          </p:nvSpPr>
          <p:spPr bwMode="auto">
            <a:xfrm>
              <a:off x="193662" y="1881055"/>
              <a:ext cx="33080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</a:p>
          </p:txBody>
        </p:sp>
        <p:sp>
          <p:nvSpPr>
            <p:cNvPr id="26702" name="TextBox 325"/>
            <p:cNvSpPr txBox="1">
              <a:spLocks noChangeArrowheads="1"/>
            </p:cNvSpPr>
            <p:nvPr/>
          </p:nvSpPr>
          <p:spPr bwMode="auto">
            <a:xfrm>
              <a:off x="702976" y="1881056"/>
              <a:ext cx="32182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  <p:sp>
          <p:nvSpPr>
            <p:cNvPr id="26703" name="TextBox 326"/>
            <p:cNvSpPr txBox="1">
              <a:spLocks noChangeArrowheads="1"/>
            </p:cNvSpPr>
            <p:nvPr/>
          </p:nvSpPr>
          <p:spPr bwMode="auto">
            <a:xfrm>
              <a:off x="922051" y="1547681"/>
              <a:ext cx="32182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26704" name="TextBox 327"/>
            <p:cNvSpPr txBox="1">
              <a:spLocks noChangeArrowheads="1"/>
            </p:cNvSpPr>
            <p:nvPr/>
          </p:nvSpPr>
          <p:spPr bwMode="auto">
            <a:xfrm>
              <a:off x="1203311" y="1176206"/>
              <a:ext cx="33080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D</a:t>
              </a:r>
            </a:p>
          </p:txBody>
        </p:sp>
      </p:grpSp>
      <p:grpSp>
        <p:nvGrpSpPr>
          <p:cNvPr id="26649" name="Group 328"/>
          <p:cNvGrpSpPr>
            <a:grpSpLocks/>
          </p:cNvGrpSpPr>
          <p:nvPr/>
        </p:nvGrpSpPr>
        <p:grpSpPr bwMode="auto">
          <a:xfrm>
            <a:off x="4822825" y="917575"/>
            <a:ext cx="1196975" cy="1152525"/>
            <a:chOff x="193662" y="898525"/>
            <a:chExt cx="1340458" cy="1293195"/>
          </a:xfrm>
        </p:grpSpPr>
        <p:sp>
          <p:nvSpPr>
            <p:cNvPr id="26679" name="AutoShape 4"/>
            <p:cNvSpPr>
              <a:spLocks noChangeArrowheads="1"/>
            </p:cNvSpPr>
            <p:nvPr/>
          </p:nvSpPr>
          <p:spPr bwMode="auto">
            <a:xfrm rot="-5400000">
              <a:off x="1038225" y="866775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26680" name="AutoShape 4"/>
            <p:cNvSpPr>
              <a:spLocks noChangeArrowheads="1"/>
            </p:cNvSpPr>
            <p:nvPr/>
          </p:nvSpPr>
          <p:spPr bwMode="auto">
            <a:xfrm rot="-5400000">
              <a:off x="774700" y="1238250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26681" name="AutoShape 4"/>
            <p:cNvSpPr>
              <a:spLocks noChangeArrowheads="1"/>
            </p:cNvSpPr>
            <p:nvPr/>
          </p:nvSpPr>
          <p:spPr bwMode="auto">
            <a:xfrm rot="-5400000">
              <a:off x="565150" y="1593850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cxnSp>
          <p:nvCxnSpPr>
            <p:cNvPr id="26682" name="Straight Connector 332"/>
            <p:cNvCxnSpPr>
              <a:cxnSpLocks noChangeShapeType="1"/>
            </p:cNvCxnSpPr>
            <p:nvPr/>
          </p:nvCxnSpPr>
          <p:spPr bwMode="auto">
            <a:xfrm rot="5400000">
              <a:off x="862013" y="1100138"/>
              <a:ext cx="152400" cy="1238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6683" name="Straight Connector 333"/>
            <p:cNvCxnSpPr>
              <a:cxnSpLocks noChangeShapeType="1"/>
            </p:cNvCxnSpPr>
            <p:nvPr/>
          </p:nvCxnSpPr>
          <p:spPr bwMode="auto">
            <a:xfrm rot="5400000">
              <a:off x="600076" y="1485900"/>
              <a:ext cx="161925" cy="857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6684" name="Straight Connector 334"/>
            <p:cNvCxnSpPr>
              <a:cxnSpLocks noChangeShapeType="1"/>
            </p:cNvCxnSpPr>
            <p:nvPr/>
          </p:nvCxnSpPr>
          <p:spPr bwMode="auto">
            <a:xfrm rot="5400000">
              <a:off x="409575" y="1838325"/>
              <a:ext cx="133350" cy="9525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6685" name="Straight Connector 335"/>
            <p:cNvCxnSpPr>
              <a:cxnSpLocks noChangeShapeType="1"/>
            </p:cNvCxnSpPr>
            <p:nvPr/>
          </p:nvCxnSpPr>
          <p:spPr bwMode="auto">
            <a:xfrm rot="16200000" flipH="1">
              <a:off x="638175" y="1838324"/>
              <a:ext cx="161925" cy="10477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6686" name="Straight Connector 336"/>
            <p:cNvCxnSpPr>
              <a:cxnSpLocks noChangeShapeType="1"/>
            </p:cNvCxnSpPr>
            <p:nvPr/>
          </p:nvCxnSpPr>
          <p:spPr bwMode="auto">
            <a:xfrm rot="16200000" flipH="1">
              <a:off x="900112" y="1481137"/>
              <a:ext cx="152400" cy="857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6687" name="Straight Connector 337"/>
            <p:cNvCxnSpPr>
              <a:cxnSpLocks noChangeShapeType="1"/>
            </p:cNvCxnSpPr>
            <p:nvPr/>
          </p:nvCxnSpPr>
          <p:spPr bwMode="auto">
            <a:xfrm rot="16200000" flipH="1">
              <a:off x="1162050" y="1104900"/>
              <a:ext cx="133350" cy="11430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6688" name="TextBox 338"/>
            <p:cNvSpPr txBox="1">
              <a:spLocks noChangeArrowheads="1"/>
            </p:cNvSpPr>
            <p:nvPr/>
          </p:nvSpPr>
          <p:spPr bwMode="auto">
            <a:xfrm>
              <a:off x="193662" y="1881055"/>
              <a:ext cx="33080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</a:p>
          </p:txBody>
        </p:sp>
        <p:sp>
          <p:nvSpPr>
            <p:cNvPr id="26689" name="TextBox 339"/>
            <p:cNvSpPr txBox="1">
              <a:spLocks noChangeArrowheads="1"/>
            </p:cNvSpPr>
            <p:nvPr/>
          </p:nvSpPr>
          <p:spPr bwMode="auto">
            <a:xfrm>
              <a:off x="702976" y="1881056"/>
              <a:ext cx="32182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  <p:sp>
          <p:nvSpPr>
            <p:cNvPr id="26690" name="TextBox 340"/>
            <p:cNvSpPr txBox="1">
              <a:spLocks noChangeArrowheads="1"/>
            </p:cNvSpPr>
            <p:nvPr/>
          </p:nvSpPr>
          <p:spPr bwMode="auto">
            <a:xfrm>
              <a:off x="917561" y="1547681"/>
              <a:ext cx="330810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D</a:t>
              </a:r>
            </a:p>
          </p:txBody>
        </p:sp>
        <p:sp>
          <p:nvSpPr>
            <p:cNvPr id="26691" name="TextBox 341"/>
            <p:cNvSpPr txBox="1">
              <a:spLocks noChangeArrowheads="1"/>
            </p:cNvSpPr>
            <p:nvPr/>
          </p:nvSpPr>
          <p:spPr bwMode="auto">
            <a:xfrm>
              <a:off x="1203311" y="1176206"/>
              <a:ext cx="33080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</p:grpSp>
      <p:grpSp>
        <p:nvGrpSpPr>
          <p:cNvPr id="26650" name="Group 342"/>
          <p:cNvGrpSpPr>
            <a:grpSpLocks/>
          </p:cNvGrpSpPr>
          <p:nvPr/>
        </p:nvGrpSpPr>
        <p:grpSpPr bwMode="auto">
          <a:xfrm>
            <a:off x="6242050" y="955675"/>
            <a:ext cx="1196975" cy="1152525"/>
            <a:chOff x="193662" y="898525"/>
            <a:chExt cx="1340458" cy="1293195"/>
          </a:xfrm>
        </p:grpSpPr>
        <p:sp>
          <p:nvSpPr>
            <p:cNvPr id="26666" name="AutoShape 4"/>
            <p:cNvSpPr>
              <a:spLocks noChangeArrowheads="1"/>
            </p:cNvSpPr>
            <p:nvPr/>
          </p:nvSpPr>
          <p:spPr bwMode="auto">
            <a:xfrm rot="-5400000">
              <a:off x="1038225" y="866775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26667" name="AutoShape 4"/>
            <p:cNvSpPr>
              <a:spLocks noChangeArrowheads="1"/>
            </p:cNvSpPr>
            <p:nvPr/>
          </p:nvSpPr>
          <p:spPr bwMode="auto">
            <a:xfrm rot="-5400000">
              <a:off x="774700" y="1238250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26668" name="AutoShape 4"/>
            <p:cNvSpPr>
              <a:spLocks noChangeArrowheads="1"/>
            </p:cNvSpPr>
            <p:nvPr/>
          </p:nvSpPr>
          <p:spPr bwMode="auto">
            <a:xfrm rot="-5400000">
              <a:off x="565150" y="1593850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cxnSp>
          <p:nvCxnSpPr>
            <p:cNvPr id="26669" name="Straight Connector 346"/>
            <p:cNvCxnSpPr>
              <a:cxnSpLocks noChangeShapeType="1"/>
            </p:cNvCxnSpPr>
            <p:nvPr/>
          </p:nvCxnSpPr>
          <p:spPr bwMode="auto">
            <a:xfrm rot="5400000">
              <a:off x="862013" y="1100138"/>
              <a:ext cx="152400" cy="1238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6670" name="Straight Connector 347"/>
            <p:cNvCxnSpPr>
              <a:cxnSpLocks noChangeShapeType="1"/>
            </p:cNvCxnSpPr>
            <p:nvPr/>
          </p:nvCxnSpPr>
          <p:spPr bwMode="auto">
            <a:xfrm rot="5400000">
              <a:off x="600076" y="1485900"/>
              <a:ext cx="161925" cy="857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6671" name="Straight Connector 348"/>
            <p:cNvCxnSpPr>
              <a:cxnSpLocks noChangeShapeType="1"/>
            </p:cNvCxnSpPr>
            <p:nvPr/>
          </p:nvCxnSpPr>
          <p:spPr bwMode="auto">
            <a:xfrm rot="5400000">
              <a:off x="409575" y="1838325"/>
              <a:ext cx="133350" cy="9525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6672" name="Straight Connector 349"/>
            <p:cNvCxnSpPr>
              <a:cxnSpLocks noChangeShapeType="1"/>
            </p:cNvCxnSpPr>
            <p:nvPr/>
          </p:nvCxnSpPr>
          <p:spPr bwMode="auto">
            <a:xfrm rot="16200000" flipH="1">
              <a:off x="638175" y="1838324"/>
              <a:ext cx="161925" cy="10477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6673" name="Straight Connector 350"/>
            <p:cNvCxnSpPr>
              <a:cxnSpLocks noChangeShapeType="1"/>
            </p:cNvCxnSpPr>
            <p:nvPr/>
          </p:nvCxnSpPr>
          <p:spPr bwMode="auto">
            <a:xfrm rot="16200000" flipH="1">
              <a:off x="900112" y="1481137"/>
              <a:ext cx="152400" cy="857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6674" name="Straight Connector 351"/>
            <p:cNvCxnSpPr>
              <a:cxnSpLocks noChangeShapeType="1"/>
            </p:cNvCxnSpPr>
            <p:nvPr/>
          </p:nvCxnSpPr>
          <p:spPr bwMode="auto">
            <a:xfrm rot="16200000" flipH="1">
              <a:off x="1162050" y="1104900"/>
              <a:ext cx="133350" cy="11430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6675" name="TextBox 352"/>
            <p:cNvSpPr txBox="1">
              <a:spLocks noChangeArrowheads="1"/>
            </p:cNvSpPr>
            <p:nvPr/>
          </p:nvSpPr>
          <p:spPr bwMode="auto">
            <a:xfrm>
              <a:off x="193662" y="1881055"/>
              <a:ext cx="33080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</a:p>
          </p:txBody>
        </p:sp>
        <p:sp>
          <p:nvSpPr>
            <p:cNvPr id="26676" name="TextBox 353"/>
            <p:cNvSpPr txBox="1">
              <a:spLocks noChangeArrowheads="1"/>
            </p:cNvSpPr>
            <p:nvPr/>
          </p:nvSpPr>
          <p:spPr bwMode="auto">
            <a:xfrm>
              <a:off x="698486" y="1881056"/>
              <a:ext cx="330810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D</a:t>
              </a:r>
            </a:p>
          </p:txBody>
        </p:sp>
        <p:sp>
          <p:nvSpPr>
            <p:cNvPr id="26677" name="TextBox 354"/>
            <p:cNvSpPr txBox="1">
              <a:spLocks noChangeArrowheads="1"/>
            </p:cNvSpPr>
            <p:nvPr/>
          </p:nvSpPr>
          <p:spPr bwMode="auto">
            <a:xfrm>
              <a:off x="922051" y="1547681"/>
              <a:ext cx="32182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26678" name="TextBox 355"/>
            <p:cNvSpPr txBox="1">
              <a:spLocks noChangeArrowheads="1"/>
            </p:cNvSpPr>
            <p:nvPr/>
          </p:nvSpPr>
          <p:spPr bwMode="auto">
            <a:xfrm>
              <a:off x="1203311" y="1176206"/>
              <a:ext cx="33080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</p:grpSp>
      <p:grpSp>
        <p:nvGrpSpPr>
          <p:cNvPr id="26651" name="Group 356"/>
          <p:cNvGrpSpPr>
            <a:grpSpLocks/>
          </p:cNvGrpSpPr>
          <p:nvPr/>
        </p:nvGrpSpPr>
        <p:grpSpPr bwMode="auto">
          <a:xfrm>
            <a:off x="7632700" y="993775"/>
            <a:ext cx="1196975" cy="1152525"/>
            <a:chOff x="193662" y="898525"/>
            <a:chExt cx="1340458" cy="1293195"/>
          </a:xfrm>
        </p:grpSpPr>
        <p:sp>
          <p:nvSpPr>
            <p:cNvPr id="26653" name="AutoShape 4"/>
            <p:cNvSpPr>
              <a:spLocks noChangeArrowheads="1"/>
            </p:cNvSpPr>
            <p:nvPr/>
          </p:nvSpPr>
          <p:spPr bwMode="auto">
            <a:xfrm rot="-5400000">
              <a:off x="1038225" y="866775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26654" name="AutoShape 4"/>
            <p:cNvSpPr>
              <a:spLocks noChangeArrowheads="1"/>
            </p:cNvSpPr>
            <p:nvPr/>
          </p:nvSpPr>
          <p:spPr bwMode="auto">
            <a:xfrm rot="-5400000">
              <a:off x="774700" y="1238250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26655" name="AutoShape 4"/>
            <p:cNvSpPr>
              <a:spLocks noChangeArrowheads="1"/>
            </p:cNvSpPr>
            <p:nvPr/>
          </p:nvSpPr>
          <p:spPr bwMode="auto">
            <a:xfrm rot="-5400000">
              <a:off x="565150" y="1593850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cxnSp>
          <p:nvCxnSpPr>
            <p:cNvPr id="26656" name="Straight Connector 360"/>
            <p:cNvCxnSpPr>
              <a:cxnSpLocks noChangeShapeType="1"/>
            </p:cNvCxnSpPr>
            <p:nvPr/>
          </p:nvCxnSpPr>
          <p:spPr bwMode="auto">
            <a:xfrm rot="5400000">
              <a:off x="862013" y="1100138"/>
              <a:ext cx="152400" cy="1238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6657" name="Straight Connector 361"/>
            <p:cNvCxnSpPr>
              <a:cxnSpLocks noChangeShapeType="1"/>
            </p:cNvCxnSpPr>
            <p:nvPr/>
          </p:nvCxnSpPr>
          <p:spPr bwMode="auto">
            <a:xfrm rot="5400000">
              <a:off x="600076" y="1485900"/>
              <a:ext cx="161925" cy="857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6658" name="Straight Connector 362"/>
            <p:cNvCxnSpPr>
              <a:cxnSpLocks noChangeShapeType="1"/>
            </p:cNvCxnSpPr>
            <p:nvPr/>
          </p:nvCxnSpPr>
          <p:spPr bwMode="auto">
            <a:xfrm rot="5400000">
              <a:off x="409575" y="1838325"/>
              <a:ext cx="133350" cy="9525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6659" name="Straight Connector 363"/>
            <p:cNvCxnSpPr>
              <a:cxnSpLocks noChangeShapeType="1"/>
            </p:cNvCxnSpPr>
            <p:nvPr/>
          </p:nvCxnSpPr>
          <p:spPr bwMode="auto">
            <a:xfrm rot="16200000" flipH="1">
              <a:off x="638175" y="1838324"/>
              <a:ext cx="161925" cy="10477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6660" name="Straight Connector 364"/>
            <p:cNvCxnSpPr>
              <a:cxnSpLocks noChangeShapeType="1"/>
            </p:cNvCxnSpPr>
            <p:nvPr/>
          </p:nvCxnSpPr>
          <p:spPr bwMode="auto">
            <a:xfrm rot="16200000" flipH="1">
              <a:off x="900112" y="1481137"/>
              <a:ext cx="152400" cy="857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6661" name="Straight Connector 365"/>
            <p:cNvCxnSpPr>
              <a:cxnSpLocks noChangeShapeType="1"/>
            </p:cNvCxnSpPr>
            <p:nvPr/>
          </p:nvCxnSpPr>
          <p:spPr bwMode="auto">
            <a:xfrm rot="16200000" flipH="1">
              <a:off x="1162050" y="1104900"/>
              <a:ext cx="133350" cy="11430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6662" name="TextBox 366"/>
            <p:cNvSpPr txBox="1">
              <a:spLocks noChangeArrowheads="1"/>
            </p:cNvSpPr>
            <p:nvPr/>
          </p:nvSpPr>
          <p:spPr bwMode="auto">
            <a:xfrm>
              <a:off x="193662" y="1881055"/>
              <a:ext cx="33080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</a:p>
          </p:txBody>
        </p:sp>
        <p:sp>
          <p:nvSpPr>
            <p:cNvPr id="26663" name="TextBox 367"/>
            <p:cNvSpPr txBox="1">
              <a:spLocks noChangeArrowheads="1"/>
            </p:cNvSpPr>
            <p:nvPr/>
          </p:nvSpPr>
          <p:spPr bwMode="auto">
            <a:xfrm>
              <a:off x="698486" y="1881056"/>
              <a:ext cx="330810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D</a:t>
              </a:r>
            </a:p>
          </p:txBody>
        </p:sp>
        <p:sp>
          <p:nvSpPr>
            <p:cNvPr id="26664" name="TextBox 368"/>
            <p:cNvSpPr txBox="1">
              <a:spLocks noChangeArrowheads="1"/>
            </p:cNvSpPr>
            <p:nvPr/>
          </p:nvSpPr>
          <p:spPr bwMode="auto">
            <a:xfrm>
              <a:off x="922051" y="1547681"/>
              <a:ext cx="32182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  <p:sp>
          <p:nvSpPr>
            <p:cNvPr id="26665" name="TextBox 369"/>
            <p:cNvSpPr txBox="1">
              <a:spLocks noChangeArrowheads="1"/>
            </p:cNvSpPr>
            <p:nvPr/>
          </p:nvSpPr>
          <p:spPr bwMode="auto">
            <a:xfrm>
              <a:off x="1203311" y="1176206"/>
              <a:ext cx="33080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</p:grpSp>
      <p:sp>
        <p:nvSpPr>
          <p:cNvPr id="26652" name="Rectangle 2"/>
          <p:cNvSpPr>
            <a:spLocks noGrp="1" noChangeArrowheads="1"/>
          </p:cNvSpPr>
          <p:nvPr>
            <p:ph type="title"/>
          </p:nvPr>
        </p:nvSpPr>
        <p:spPr>
          <a:xfrm>
            <a:off x="911225" y="136525"/>
            <a:ext cx="7772400" cy="444500"/>
          </a:xfrm>
        </p:spPr>
        <p:txBody>
          <a:bodyPr/>
          <a:lstStyle/>
          <a:p>
            <a:pPr algn="l" eaLnBrk="1" hangingPunct="1"/>
            <a:r>
              <a:rPr lang="en-US" altLang="en-US" sz="2800">
                <a:cs typeface="Tahoma" panose="020B0604030504040204" pitchFamily="34" charset="0"/>
              </a:rPr>
              <a:t>Left-deep join tree (all 4! = 24 permutations)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25500" y="6467475"/>
            <a:ext cx="7797800" cy="98425"/>
          </a:xfrm>
        </p:spPr>
        <p:txBody>
          <a:bodyPr/>
          <a:lstStyle/>
          <a:p>
            <a:pPr eaLnBrk="1" hangingPunct="1">
              <a:buFontTx/>
              <a:buNone/>
            </a:pPr>
            <a:endParaRPr lang="en-US" altLang="en-US" sz="28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buFontTx/>
              <a:buNone/>
            </a:pPr>
            <a:r>
              <a:rPr lang="en-US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</a:p>
        </p:txBody>
      </p:sp>
      <p:sp>
        <p:nvSpPr>
          <p:cNvPr id="27651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BDF6D38F-4AD5-474E-A13D-9EACC50F4FB2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42</a:t>
            </a:fld>
            <a:endParaRPr lang="en-US" altLang="en-US" sz="1400"/>
          </a:p>
        </p:txBody>
      </p:sp>
      <p:grpSp>
        <p:nvGrpSpPr>
          <p:cNvPr id="27652" name="Group 47"/>
          <p:cNvGrpSpPr>
            <a:grpSpLocks/>
          </p:cNvGrpSpPr>
          <p:nvPr/>
        </p:nvGrpSpPr>
        <p:grpSpPr bwMode="auto">
          <a:xfrm>
            <a:off x="612775" y="889000"/>
            <a:ext cx="1196975" cy="1152525"/>
            <a:chOff x="193662" y="898525"/>
            <a:chExt cx="1340458" cy="1293195"/>
          </a:xfrm>
        </p:grpSpPr>
        <p:sp>
          <p:nvSpPr>
            <p:cNvPr id="27976" name="AutoShape 4"/>
            <p:cNvSpPr>
              <a:spLocks noChangeArrowheads="1"/>
            </p:cNvSpPr>
            <p:nvPr/>
          </p:nvSpPr>
          <p:spPr bwMode="auto">
            <a:xfrm rot="-5400000">
              <a:off x="1038225" y="866775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>
                  <a:solidFill>
                    <a:srgbClr val="FF0000"/>
                  </a:solidFill>
                </a:rPr>
                <a:t> </a:t>
              </a:r>
            </a:p>
          </p:txBody>
        </p:sp>
        <p:sp>
          <p:nvSpPr>
            <p:cNvPr id="27977" name="AutoShape 4"/>
            <p:cNvSpPr>
              <a:spLocks noChangeArrowheads="1"/>
            </p:cNvSpPr>
            <p:nvPr/>
          </p:nvSpPr>
          <p:spPr bwMode="auto">
            <a:xfrm rot="-5400000">
              <a:off x="774700" y="1238250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>
                  <a:solidFill>
                    <a:srgbClr val="FF0000"/>
                  </a:solidFill>
                </a:rPr>
                <a:t> </a:t>
              </a:r>
            </a:p>
          </p:txBody>
        </p:sp>
        <p:sp>
          <p:nvSpPr>
            <p:cNvPr id="27978" name="AutoShape 4"/>
            <p:cNvSpPr>
              <a:spLocks noChangeArrowheads="1"/>
            </p:cNvSpPr>
            <p:nvPr/>
          </p:nvSpPr>
          <p:spPr bwMode="auto">
            <a:xfrm rot="-5400000">
              <a:off x="565150" y="1593850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>
                  <a:solidFill>
                    <a:srgbClr val="FF0000"/>
                  </a:solidFill>
                </a:rPr>
                <a:t> </a:t>
              </a:r>
            </a:p>
          </p:txBody>
        </p:sp>
        <p:cxnSp>
          <p:nvCxnSpPr>
            <p:cNvPr id="27979" name="Straight Connector 32"/>
            <p:cNvCxnSpPr>
              <a:cxnSpLocks noChangeShapeType="1"/>
            </p:cNvCxnSpPr>
            <p:nvPr/>
          </p:nvCxnSpPr>
          <p:spPr bwMode="auto">
            <a:xfrm rot="5400000">
              <a:off x="862013" y="1100138"/>
              <a:ext cx="152400" cy="123825"/>
            </a:xfrm>
            <a:prstGeom prst="line">
              <a:avLst/>
            </a:prstGeom>
            <a:noFill/>
            <a:ln w="9525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7980" name="Straight Connector 34"/>
            <p:cNvCxnSpPr>
              <a:cxnSpLocks noChangeShapeType="1"/>
            </p:cNvCxnSpPr>
            <p:nvPr/>
          </p:nvCxnSpPr>
          <p:spPr bwMode="auto">
            <a:xfrm rot="5400000">
              <a:off x="600076" y="1485900"/>
              <a:ext cx="161925" cy="85725"/>
            </a:xfrm>
            <a:prstGeom prst="line">
              <a:avLst/>
            </a:prstGeom>
            <a:noFill/>
            <a:ln w="9525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7981" name="Straight Connector 36"/>
            <p:cNvCxnSpPr>
              <a:cxnSpLocks noChangeShapeType="1"/>
            </p:cNvCxnSpPr>
            <p:nvPr/>
          </p:nvCxnSpPr>
          <p:spPr bwMode="auto">
            <a:xfrm rot="5400000">
              <a:off x="409575" y="1838325"/>
              <a:ext cx="133350" cy="95250"/>
            </a:xfrm>
            <a:prstGeom prst="line">
              <a:avLst/>
            </a:prstGeom>
            <a:noFill/>
            <a:ln w="9525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7982" name="Straight Connector 38"/>
            <p:cNvCxnSpPr>
              <a:cxnSpLocks noChangeShapeType="1"/>
            </p:cNvCxnSpPr>
            <p:nvPr/>
          </p:nvCxnSpPr>
          <p:spPr bwMode="auto">
            <a:xfrm rot="16200000" flipH="1">
              <a:off x="638175" y="1838324"/>
              <a:ext cx="161925" cy="104775"/>
            </a:xfrm>
            <a:prstGeom prst="line">
              <a:avLst/>
            </a:prstGeom>
            <a:noFill/>
            <a:ln w="9525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7983" name="Straight Connector 40"/>
            <p:cNvCxnSpPr>
              <a:cxnSpLocks noChangeShapeType="1"/>
            </p:cNvCxnSpPr>
            <p:nvPr/>
          </p:nvCxnSpPr>
          <p:spPr bwMode="auto">
            <a:xfrm rot="16200000" flipH="1">
              <a:off x="900112" y="1481137"/>
              <a:ext cx="152400" cy="85725"/>
            </a:xfrm>
            <a:prstGeom prst="line">
              <a:avLst/>
            </a:prstGeom>
            <a:noFill/>
            <a:ln w="9525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7984" name="Straight Connector 42"/>
            <p:cNvCxnSpPr>
              <a:cxnSpLocks noChangeShapeType="1"/>
            </p:cNvCxnSpPr>
            <p:nvPr/>
          </p:nvCxnSpPr>
          <p:spPr bwMode="auto">
            <a:xfrm rot="16200000" flipH="1">
              <a:off x="1162050" y="1104900"/>
              <a:ext cx="133350" cy="114300"/>
            </a:xfrm>
            <a:prstGeom prst="line">
              <a:avLst/>
            </a:prstGeom>
            <a:noFill/>
            <a:ln w="9525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7985" name="TextBox 43"/>
            <p:cNvSpPr txBox="1">
              <a:spLocks noChangeArrowheads="1"/>
            </p:cNvSpPr>
            <p:nvPr/>
          </p:nvSpPr>
          <p:spPr bwMode="auto">
            <a:xfrm>
              <a:off x="193662" y="1881055"/>
              <a:ext cx="33080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</a:p>
          </p:txBody>
        </p:sp>
        <p:sp>
          <p:nvSpPr>
            <p:cNvPr id="27986" name="TextBox 44"/>
            <p:cNvSpPr txBox="1">
              <a:spLocks noChangeArrowheads="1"/>
            </p:cNvSpPr>
            <p:nvPr/>
          </p:nvSpPr>
          <p:spPr bwMode="auto">
            <a:xfrm>
              <a:off x="702976" y="1881056"/>
              <a:ext cx="32182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27987" name="TextBox 45"/>
            <p:cNvSpPr txBox="1">
              <a:spLocks noChangeArrowheads="1"/>
            </p:cNvSpPr>
            <p:nvPr/>
          </p:nvSpPr>
          <p:spPr bwMode="auto">
            <a:xfrm>
              <a:off x="922051" y="1547681"/>
              <a:ext cx="32182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  <p:sp>
          <p:nvSpPr>
            <p:cNvPr id="27988" name="TextBox 46"/>
            <p:cNvSpPr txBox="1">
              <a:spLocks noChangeArrowheads="1"/>
            </p:cNvSpPr>
            <p:nvPr/>
          </p:nvSpPr>
          <p:spPr bwMode="auto">
            <a:xfrm>
              <a:off x="1203311" y="1176206"/>
              <a:ext cx="33080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D</a:t>
              </a:r>
            </a:p>
          </p:txBody>
        </p:sp>
      </p:grpSp>
      <p:grpSp>
        <p:nvGrpSpPr>
          <p:cNvPr id="27653" name="Group 48"/>
          <p:cNvGrpSpPr>
            <a:grpSpLocks/>
          </p:cNvGrpSpPr>
          <p:nvPr/>
        </p:nvGrpSpPr>
        <p:grpSpPr bwMode="auto">
          <a:xfrm>
            <a:off x="679450" y="2193925"/>
            <a:ext cx="1196975" cy="1152525"/>
            <a:chOff x="193662" y="898525"/>
            <a:chExt cx="1340458" cy="1293195"/>
          </a:xfrm>
        </p:grpSpPr>
        <p:sp>
          <p:nvSpPr>
            <p:cNvPr id="7483" name="AutoShape 4"/>
            <p:cNvSpPr>
              <a:spLocks noChangeArrowheads="1"/>
            </p:cNvSpPr>
            <p:nvPr/>
          </p:nvSpPr>
          <p:spPr bwMode="auto">
            <a:xfrm rot="-5400000">
              <a:off x="1037991" y="866649"/>
              <a:ext cx="126470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sp>
          <p:nvSpPr>
            <p:cNvPr id="7484" name="AutoShape 4"/>
            <p:cNvSpPr>
              <a:spLocks noChangeArrowheads="1"/>
            </p:cNvSpPr>
            <p:nvPr/>
          </p:nvSpPr>
          <p:spPr bwMode="auto">
            <a:xfrm rot="-5400000">
              <a:off x="774879" y="1238932"/>
              <a:ext cx="126469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sp>
          <p:nvSpPr>
            <p:cNvPr id="7485" name="AutoShape 4"/>
            <p:cNvSpPr>
              <a:spLocks noChangeArrowheads="1"/>
            </p:cNvSpPr>
            <p:nvPr/>
          </p:nvSpPr>
          <p:spPr bwMode="auto">
            <a:xfrm rot="-5400000">
              <a:off x="565098" y="1593403"/>
              <a:ext cx="126470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cxnSp>
          <p:nvCxnSpPr>
            <p:cNvPr id="7486" name="Straight Connector 52"/>
            <p:cNvCxnSpPr>
              <a:cxnSpLocks noChangeShapeType="1"/>
            </p:cNvCxnSpPr>
            <p:nvPr/>
          </p:nvCxnSpPr>
          <p:spPr bwMode="auto">
            <a:xfrm rot="5400000">
              <a:off x="861964" y="1099929"/>
              <a:ext cx="153188" cy="124446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487" name="Straight Connector 53"/>
            <p:cNvCxnSpPr>
              <a:cxnSpLocks noChangeShapeType="1"/>
            </p:cNvCxnSpPr>
            <p:nvPr/>
          </p:nvCxnSpPr>
          <p:spPr bwMode="auto">
            <a:xfrm rot="5400000">
              <a:off x="599730" y="1485534"/>
              <a:ext cx="162095" cy="85334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488" name="Straight Connector 54"/>
            <p:cNvCxnSpPr>
              <a:cxnSpLocks noChangeShapeType="1"/>
            </p:cNvCxnSpPr>
            <p:nvPr/>
          </p:nvCxnSpPr>
          <p:spPr bwMode="auto">
            <a:xfrm rot="5400000">
              <a:off x="409535" y="1838233"/>
              <a:ext cx="133594" cy="96001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489" name="Straight Connector 55"/>
            <p:cNvCxnSpPr>
              <a:cxnSpLocks noChangeShapeType="1"/>
            </p:cNvCxnSpPr>
            <p:nvPr/>
          </p:nvCxnSpPr>
          <p:spPr bwMode="auto">
            <a:xfrm rot="16200000" flipH="1">
              <a:off x="638844" y="1838242"/>
              <a:ext cx="160313" cy="104891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490" name="Straight Connector 56"/>
            <p:cNvCxnSpPr>
              <a:cxnSpLocks noChangeShapeType="1"/>
            </p:cNvCxnSpPr>
            <p:nvPr/>
          </p:nvCxnSpPr>
          <p:spPr bwMode="auto">
            <a:xfrm rot="16200000" flipH="1">
              <a:off x="899297" y="1481081"/>
              <a:ext cx="153188" cy="85334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491" name="Straight Connector 57"/>
            <p:cNvCxnSpPr>
              <a:cxnSpLocks noChangeShapeType="1"/>
            </p:cNvCxnSpPr>
            <p:nvPr/>
          </p:nvCxnSpPr>
          <p:spPr bwMode="auto">
            <a:xfrm rot="16200000" flipH="1">
              <a:off x="1162432" y="1105263"/>
              <a:ext cx="131813" cy="113779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sp>
          <p:nvSpPr>
            <p:cNvPr id="27972" name="TextBox 58"/>
            <p:cNvSpPr txBox="1">
              <a:spLocks noChangeArrowheads="1"/>
            </p:cNvSpPr>
            <p:nvPr/>
          </p:nvSpPr>
          <p:spPr bwMode="auto">
            <a:xfrm>
              <a:off x="193662" y="1881781"/>
              <a:ext cx="330670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27973" name="TextBox 59"/>
            <p:cNvSpPr txBox="1">
              <a:spLocks noChangeArrowheads="1"/>
            </p:cNvSpPr>
            <p:nvPr/>
          </p:nvSpPr>
          <p:spPr bwMode="auto">
            <a:xfrm>
              <a:off x="698556" y="1881781"/>
              <a:ext cx="330670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</a:p>
          </p:txBody>
        </p:sp>
        <p:sp>
          <p:nvSpPr>
            <p:cNvPr id="27974" name="TextBox 60"/>
            <p:cNvSpPr txBox="1">
              <a:spLocks noChangeArrowheads="1"/>
            </p:cNvSpPr>
            <p:nvPr/>
          </p:nvSpPr>
          <p:spPr bwMode="auto">
            <a:xfrm>
              <a:off x="922558" y="1546904"/>
              <a:ext cx="321782" cy="311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  <p:sp>
          <p:nvSpPr>
            <p:cNvPr id="27975" name="TextBox 61"/>
            <p:cNvSpPr txBox="1">
              <a:spLocks noChangeArrowheads="1"/>
            </p:cNvSpPr>
            <p:nvPr/>
          </p:nvSpPr>
          <p:spPr bwMode="auto">
            <a:xfrm>
              <a:off x="1203450" y="1176402"/>
              <a:ext cx="330670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D</a:t>
              </a:r>
            </a:p>
          </p:txBody>
        </p:sp>
      </p:grpSp>
      <p:grpSp>
        <p:nvGrpSpPr>
          <p:cNvPr id="27654" name="Group 62"/>
          <p:cNvGrpSpPr>
            <a:grpSpLocks/>
          </p:cNvGrpSpPr>
          <p:nvPr/>
        </p:nvGrpSpPr>
        <p:grpSpPr bwMode="auto">
          <a:xfrm>
            <a:off x="1993900" y="879475"/>
            <a:ext cx="1196975" cy="1152525"/>
            <a:chOff x="193662" y="898525"/>
            <a:chExt cx="1340458" cy="1293195"/>
          </a:xfrm>
        </p:grpSpPr>
        <p:sp>
          <p:nvSpPr>
            <p:cNvPr id="27950" name="AutoShape 4"/>
            <p:cNvSpPr>
              <a:spLocks noChangeArrowheads="1"/>
            </p:cNvSpPr>
            <p:nvPr/>
          </p:nvSpPr>
          <p:spPr bwMode="auto">
            <a:xfrm rot="-5400000">
              <a:off x="1038225" y="866775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27951" name="AutoShape 4"/>
            <p:cNvSpPr>
              <a:spLocks noChangeArrowheads="1"/>
            </p:cNvSpPr>
            <p:nvPr/>
          </p:nvSpPr>
          <p:spPr bwMode="auto">
            <a:xfrm rot="-5400000">
              <a:off x="774700" y="1238250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27952" name="AutoShape 4"/>
            <p:cNvSpPr>
              <a:spLocks noChangeArrowheads="1"/>
            </p:cNvSpPr>
            <p:nvPr/>
          </p:nvSpPr>
          <p:spPr bwMode="auto">
            <a:xfrm rot="-5400000">
              <a:off x="565150" y="1593850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cxnSp>
          <p:nvCxnSpPr>
            <p:cNvPr id="27953" name="Straight Connector 66"/>
            <p:cNvCxnSpPr>
              <a:cxnSpLocks noChangeShapeType="1"/>
            </p:cNvCxnSpPr>
            <p:nvPr/>
          </p:nvCxnSpPr>
          <p:spPr bwMode="auto">
            <a:xfrm rot="5400000">
              <a:off x="862013" y="1100138"/>
              <a:ext cx="152400" cy="1238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7954" name="Straight Connector 67"/>
            <p:cNvCxnSpPr>
              <a:cxnSpLocks noChangeShapeType="1"/>
            </p:cNvCxnSpPr>
            <p:nvPr/>
          </p:nvCxnSpPr>
          <p:spPr bwMode="auto">
            <a:xfrm rot="5400000">
              <a:off x="600076" y="1485900"/>
              <a:ext cx="161925" cy="857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7955" name="Straight Connector 68"/>
            <p:cNvCxnSpPr>
              <a:cxnSpLocks noChangeShapeType="1"/>
            </p:cNvCxnSpPr>
            <p:nvPr/>
          </p:nvCxnSpPr>
          <p:spPr bwMode="auto">
            <a:xfrm rot="5400000">
              <a:off x="409575" y="1838325"/>
              <a:ext cx="133350" cy="9525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7956" name="Straight Connector 69"/>
            <p:cNvCxnSpPr>
              <a:cxnSpLocks noChangeShapeType="1"/>
            </p:cNvCxnSpPr>
            <p:nvPr/>
          </p:nvCxnSpPr>
          <p:spPr bwMode="auto">
            <a:xfrm rot="16200000" flipH="1">
              <a:off x="638175" y="1838324"/>
              <a:ext cx="161925" cy="10477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7957" name="Straight Connector 70"/>
            <p:cNvCxnSpPr>
              <a:cxnSpLocks noChangeShapeType="1"/>
            </p:cNvCxnSpPr>
            <p:nvPr/>
          </p:nvCxnSpPr>
          <p:spPr bwMode="auto">
            <a:xfrm rot="16200000" flipH="1">
              <a:off x="900112" y="1481137"/>
              <a:ext cx="152400" cy="857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7958" name="Straight Connector 71"/>
            <p:cNvCxnSpPr>
              <a:cxnSpLocks noChangeShapeType="1"/>
            </p:cNvCxnSpPr>
            <p:nvPr/>
          </p:nvCxnSpPr>
          <p:spPr bwMode="auto">
            <a:xfrm rot="16200000" flipH="1">
              <a:off x="1162050" y="1104900"/>
              <a:ext cx="133350" cy="11430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7959" name="TextBox 72"/>
            <p:cNvSpPr txBox="1">
              <a:spLocks noChangeArrowheads="1"/>
            </p:cNvSpPr>
            <p:nvPr/>
          </p:nvSpPr>
          <p:spPr bwMode="auto">
            <a:xfrm>
              <a:off x="193662" y="1881055"/>
              <a:ext cx="33080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</a:p>
          </p:txBody>
        </p:sp>
        <p:sp>
          <p:nvSpPr>
            <p:cNvPr id="27960" name="TextBox 73"/>
            <p:cNvSpPr txBox="1">
              <a:spLocks noChangeArrowheads="1"/>
            </p:cNvSpPr>
            <p:nvPr/>
          </p:nvSpPr>
          <p:spPr bwMode="auto">
            <a:xfrm>
              <a:off x="702976" y="1881056"/>
              <a:ext cx="32182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27961" name="TextBox 74"/>
            <p:cNvSpPr txBox="1">
              <a:spLocks noChangeArrowheads="1"/>
            </p:cNvSpPr>
            <p:nvPr/>
          </p:nvSpPr>
          <p:spPr bwMode="auto">
            <a:xfrm>
              <a:off x="917561" y="1547681"/>
              <a:ext cx="330810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D</a:t>
              </a:r>
            </a:p>
          </p:txBody>
        </p:sp>
        <p:sp>
          <p:nvSpPr>
            <p:cNvPr id="27962" name="TextBox 75"/>
            <p:cNvSpPr txBox="1">
              <a:spLocks noChangeArrowheads="1"/>
            </p:cNvSpPr>
            <p:nvPr/>
          </p:nvSpPr>
          <p:spPr bwMode="auto">
            <a:xfrm>
              <a:off x="1203311" y="1176206"/>
              <a:ext cx="33080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</p:grpSp>
      <p:grpSp>
        <p:nvGrpSpPr>
          <p:cNvPr id="27655" name="Group 76"/>
          <p:cNvGrpSpPr>
            <a:grpSpLocks/>
          </p:cNvGrpSpPr>
          <p:nvPr/>
        </p:nvGrpSpPr>
        <p:grpSpPr bwMode="auto">
          <a:xfrm>
            <a:off x="2222500" y="2251075"/>
            <a:ext cx="1196975" cy="1152525"/>
            <a:chOff x="193662" y="898525"/>
            <a:chExt cx="1340458" cy="1293195"/>
          </a:xfrm>
        </p:grpSpPr>
        <p:sp>
          <p:nvSpPr>
            <p:cNvPr id="7457" name="AutoShape 4"/>
            <p:cNvSpPr>
              <a:spLocks noChangeArrowheads="1"/>
            </p:cNvSpPr>
            <p:nvPr/>
          </p:nvSpPr>
          <p:spPr bwMode="auto">
            <a:xfrm rot="-5400000">
              <a:off x="1037991" y="866649"/>
              <a:ext cx="126470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sp>
          <p:nvSpPr>
            <p:cNvPr id="7458" name="AutoShape 4"/>
            <p:cNvSpPr>
              <a:spLocks noChangeArrowheads="1"/>
            </p:cNvSpPr>
            <p:nvPr/>
          </p:nvSpPr>
          <p:spPr bwMode="auto">
            <a:xfrm rot="-5400000">
              <a:off x="774879" y="1238932"/>
              <a:ext cx="126469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sp>
          <p:nvSpPr>
            <p:cNvPr id="7459" name="AutoShape 4"/>
            <p:cNvSpPr>
              <a:spLocks noChangeArrowheads="1"/>
            </p:cNvSpPr>
            <p:nvPr/>
          </p:nvSpPr>
          <p:spPr bwMode="auto">
            <a:xfrm rot="-5400000">
              <a:off x="565098" y="1593403"/>
              <a:ext cx="126470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cxnSp>
          <p:nvCxnSpPr>
            <p:cNvPr id="7460" name="Straight Connector 80"/>
            <p:cNvCxnSpPr>
              <a:cxnSpLocks noChangeShapeType="1"/>
            </p:cNvCxnSpPr>
            <p:nvPr/>
          </p:nvCxnSpPr>
          <p:spPr bwMode="auto">
            <a:xfrm rot="5400000">
              <a:off x="861964" y="1099929"/>
              <a:ext cx="153188" cy="124446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461" name="Straight Connector 81"/>
            <p:cNvCxnSpPr>
              <a:cxnSpLocks noChangeShapeType="1"/>
            </p:cNvCxnSpPr>
            <p:nvPr/>
          </p:nvCxnSpPr>
          <p:spPr bwMode="auto">
            <a:xfrm rot="5400000">
              <a:off x="599730" y="1485534"/>
              <a:ext cx="162095" cy="85334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462" name="Straight Connector 82"/>
            <p:cNvCxnSpPr>
              <a:cxnSpLocks noChangeShapeType="1"/>
            </p:cNvCxnSpPr>
            <p:nvPr/>
          </p:nvCxnSpPr>
          <p:spPr bwMode="auto">
            <a:xfrm rot="5400000">
              <a:off x="409535" y="1838233"/>
              <a:ext cx="133594" cy="96001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463" name="Straight Connector 83"/>
            <p:cNvCxnSpPr>
              <a:cxnSpLocks noChangeShapeType="1"/>
            </p:cNvCxnSpPr>
            <p:nvPr/>
          </p:nvCxnSpPr>
          <p:spPr bwMode="auto">
            <a:xfrm rot="16200000" flipH="1">
              <a:off x="638844" y="1838242"/>
              <a:ext cx="160313" cy="104891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464" name="Straight Connector 84"/>
            <p:cNvCxnSpPr>
              <a:cxnSpLocks noChangeShapeType="1"/>
            </p:cNvCxnSpPr>
            <p:nvPr/>
          </p:nvCxnSpPr>
          <p:spPr bwMode="auto">
            <a:xfrm rot="16200000" flipH="1">
              <a:off x="899297" y="1481081"/>
              <a:ext cx="153188" cy="85334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465" name="Straight Connector 85"/>
            <p:cNvCxnSpPr>
              <a:cxnSpLocks noChangeShapeType="1"/>
            </p:cNvCxnSpPr>
            <p:nvPr/>
          </p:nvCxnSpPr>
          <p:spPr bwMode="auto">
            <a:xfrm rot="16200000" flipH="1">
              <a:off x="1162432" y="1105263"/>
              <a:ext cx="131813" cy="113779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sp>
          <p:nvSpPr>
            <p:cNvPr id="27946" name="TextBox 86"/>
            <p:cNvSpPr txBox="1">
              <a:spLocks noChangeArrowheads="1"/>
            </p:cNvSpPr>
            <p:nvPr/>
          </p:nvSpPr>
          <p:spPr bwMode="auto">
            <a:xfrm>
              <a:off x="193662" y="1881781"/>
              <a:ext cx="330670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27947" name="TextBox 87"/>
            <p:cNvSpPr txBox="1">
              <a:spLocks noChangeArrowheads="1"/>
            </p:cNvSpPr>
            <p:nvPr/>
          </p:nvSpPr>
          <p:spPr bwMode="auto">
            <a:xfrm>
              <a:off x="698556" y="1881781"/>
              <a:ext cx="330670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</a:p>
          </p:txBody>
        </p:sp>
        <p:sp>
          <p:nvSpPr>
            <p:cNvPr id="27948" name="TextBox 88"/>
            <p:cNvSpPr txBox="1">
              <a:spLocks noChangeArrowheads="1"/>
            </p:cNvSpPr>
            <p:nvPr/>
          </p:nvSpPr>
          <p:spPr bwMode="auto">
            <a:xfrm>
              <a:off x="917225" y="1546904"/>
              <a:ext cx="330670" cy="311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D</a:t>
              </a:r>
            </a:p>
          </p:txBody>
        </p:sp>
        <p:sp>
          <p:nvSpPr>
            <p:cNvPr id="27949" name="TextBox 89"/>
            <p:cNvSpPr txBox="1">
              <a:spLocks noChangeArrowheads="1"/>
            </p:cNvSpPr>
            <p:nvPr/>
          </p:nvSpPr>
          <p:spPr bwMode="auto">
            <a:xfrm>
              <a:off x="1203450" y="1176402"/>
              <a:ext cx="330670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</p:grpSp>
      <p:grpSp>
        <p:nvGrpSpPr>
          <p:cNvPr id="27656" name="Group 90"/>
          <p:cNvGrpSpPr>
            <a:grpSpLocks/>
          </p:cNvGrpSpPr>
          <p:nvPr/>
        </p:nvGrpSpPr>
        <p:grpSpPr bwMode="auto">
          <a:xfrm>
            <a:off x="698500" y="3594100"/>
            <a:ext cx="1196975" cy="1152525"/>
            <a:chOff x="193662" y="898525"/>
            <a:chExt cx="1340458" cy="1293195"/>
          </a:xfrm>
        </p:grpSpPr>
        <p:sp>
          <p:nvSpPr>
            <p:cNvPr id="7444" name="AutoShape 4"/>
            <p:cNvSpPr>
              <a:spLocks noChangeArrowheads="1"/>
            </p:cNvSpPr>
            <p:nvPr/>
          </p:nvSpPr>
          <p:spPr bwMode="auto">
            <a:xfrm rot="-5400000">
              <a:off x="1037991" y="866649"/>
              <a:ext cx="126470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sp>
          <p:nvSpPr>
            <p:cNvPr id="7445" name="AutoShape 4"/>
            <p:cNvSpPr>
              <a:spLocks noChangeArrowheads="1"/>
            </p:cNvSpPr>
            <p:nvPr/>
          </p:nvSpPr>
          <p:spPr bwMode="auto">
            <a:xfrm rot="-5400000">
              <a:off x="774879" y="1238932"/>
              <a:ext cx="126469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sp>
          <p:nvSpPr>
            <p:cNvPr id="7446" name="AutoShape 4"/>
            <p:cNvSpPr>
              <a:spLocks noChangeArrowheads="1"/>
            </p:cNvSpPr>
            <p:nvPr/>
          </p:nvSpPr>
          <p:spPr bwMode="auto">
            <a:xfrm rot="-5400000">
              <a:off x="565098" y="1593403"/>
              <a:ext cx="126470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cxnSp>
          <p:nvCxnSpPr>
            <p:cNvPr id="7447" name="Straight Connector 94"/>
            <p:cNvCxnSpPr>
              <a:cxnSpLocks noChangeShapeType="1"/>
            </p:cNvCxnSpPr>
            <p:nvPr/>
          </p:nvCxnSpPr>
          <p:spPr bwMode="auto">
            <a:xfrm rot="5400000">
              <a:off x="861964" y="1099929"/>
              <a:ext cx="153188" cy="124446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448" name="Straight Connector 95"/>
            <p:cNvCxnSpPr>
              <a:cxnSpLocks noChangeShapeType="1"/>
            </p:cNvCxnSpPr>
            <p:nvPr/>
          </p:nvCxnSpPr>
          <p:spPr bwMode="auto">
            <a:xfrm rot="5400000">
              <a:off x="599730" y="1485534"/>
              <a:ext cx="162095" cy="85334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449" name="Straight Connector 96"/>
            <p:cNvCxnSpPr>
              <a:cxnSpLocks noChangeShapeType="1"/>
            </p:cNvCxnSpPr>
            <p:nvPr/>
          </p:nvCxnSpPr>
          <p:spPr bwMode="auto">
            <a:xfrm rot="5400000">
              <a:off x="409535" y="1838233"/>
              <a:ext cx="133594" cy="96001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450" name="Straight Connector 97"/>
            <p:cNvCxnSpPr>
              <a:cxnSpLocks noChangeShapeType="1"/>
            </p:cNvCxnSpPr>
            <p:nvPr/>
          </p:nvCxnSpPr>
          <p:spPr bwMode="auto">
            <a:xfrm rot="16200000" flipH="1">
              <a:off x="638844" y="1838242"/>
              <a:ext cx="160313" cy="104891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451" name="Straight Connector 98"/>
            <p:cNvCxnSpPr>
              <a:cxnSpLocks noChangeShapeType="1"/>
            </p:cNvCxnSpPr>
            <p:nvPr/>
          </p:nvCxnSpPr>
          <p:spPr bwMode="auto">
            <a:xfrm rot="16200000" flipH="1">
              <a:off x="899297" y="1481081"/>
              <a:ext cx="153188" cy="85334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452" name="Straight Connector 99"/>
            <p:cNvCxnSpPr>
              <a:cxnSpLocks noChangeShapeType="1"/>
            </p:cNvCxnSpPr>
            <p:nvPr/>
          </p:nvCxnSpPr>
          <p:spPr bwMode="auto">
            <a:xfrm rot="16200000" flipH="1">
              <a:off x="1162432" y="1105263"/>
              <a:ext cx="131813" cy="113779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sp>
          <p:nvSpPr>
            <p:cNvPr id="27933" name="TextBox 100"/>
            <p:cNvSpPr txBox="1">
              <a:spLocks noChangeArrowheads="1"/>
            </p:cNvSpPr>
            <p:nvPr/>
          </p:nvSpPr>
          <p:spPr bwMode="auto">
            <a:xfrm>
              <a:off x="193662" y="1881781"/>
              <a:ext cx="330670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  <p:sp>
          <p:nvSpPr>
            <p:cNvPr id="27934" name="TextBox 101"/>
            <p:cNvSpPr txBox="1">
              <a:spLocks noChangeArrowheads="1"/>
            </p:cNvSpPr>
            <p:nvPr/>
          </p:nvSpPr>
          <p:spPr bwMode="auto">
            <a:xfrm>
              <a:off x="698556" y="1881781"/>
              <a:ext cx="330670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</a:p>
          </p:txBody>
        </p:sp>
        <p:sp>
          <p:nvSpPr>
            <p:cNvPr id="27935" name="TextBox 102"/>
            <p:cNvSpPr txBox="1">
              <a:spLocks noChangeArrowheads="1"/>
            </p:cNvSpPr>
            <p:nvPr/>
          </p:nvSpPr>
          <p:spPr bwMode="auto">
            <a:xfrm>
              <a:off x="922558" y="1546904"/>
              <a:ext cx="321782" cy="311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27936" name="TextBox 103"/>
            <p:cNvSpPr txBox="1">
              <a:spLocks noChangeArrowheads="1"/>
            </p:cNvSpPr>
            <p:nvPr/>
          </p:nvSpPr>
          <p:spPr bwMode="auto">
            <a:xfrm>
              <a:off x="1203450" y="1176402"/>
              <a:ext cx="330670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D</a:t>
              </a:r>
            </a:p>
          </p:txBody>
        </p:sp>
      </p:grpSp>
      <p:grpSp>
        <p:nvGrpSpPr>
          <p:cNvPr id="27657" name="Group 104"/>
          <p:cNvGrpSpPr>
            <a:grpSpLocks/>
          </p:cNvGrpSpPr>
          <p:nvPr/>
        </p:nvGrpSpPr>
        <p:grpSpPr bwMode="auto">
          <a:xfrm>
            <a:off x="2174875" y="3622675"/>
            <a:ext cx="1196975" cy="1152525"/>
            <a:chOff x="193662" y="898525"/>
            <a:chExt cx="1340458" cy="1293195"/>
          </a:xfrm>
        </p:grpSpPr>
        <p:sp>
          <p:nvSpPr>
            <p:cNvPr id="7431" name="AutoShape 4"/>
            <p:cNvSpPr>
              <a:spLocks noChangeArrowheads="1"/>
            </p:cNvSpPr>
            <p:nvPr/>
          </p:nvSpPr>
          <p:spPr bwMode="auto">
            <a:xfrm rot="-5400000">
              <a:off x="1037991" y="866649"/>
              <a:ext cx="126470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sp>
          <p:nvSpPr>
            <p:cNvPr id="7432" name="AutoShape 4"/>
            <p:cNvSpPr>
              <a:spLocks noChangeArrowheads="1"/>
            </p:cNvSpPr>
            <p:nvPr/>
          </p:nvSpPr>
          <p:spPr bwMode="auto">
            <a:xfrm rot="-5400000">
              <a:off x="774879" y="1238932"/>
              <a:ext cx="126469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sp>
          <p:nvSpPr>
            <p:cNvPr id="7433" name="AutoShape 4"/>
            <p:cNvSpPr>
              <a:spLocks noChangeArrowheads="1"/>
            </p:cNvSpPr>
            <p:nvPr/>
          </p:nvSpPr>
          <p:spPr bwMode="auto">
            <a:xfrm rot="-5400000">
              <a:off x="565098" y="1593403"/>
              <a:ext cx="126470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cxnSp>
          <p:nvCxnSpPr>
            <p:cNvPr id="7434" name="Straight Connector 108"/>
            <p:cNvCxnSpPr>
              <a:cxnSpLocks noChangeShapeType="1"/>
            </p:cNvCxnSpPr>
            <p:nvPr/>
          </p:nvCxnSpPr>
          <p:spPr bwMode="auto">
            <a:xfrm rot="5400000">
              <a:off x="861964" y="1099929"/>
              <a:ext cx="153188" cy="124446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435" name="Straight Connector 109"/>
            <p:cNvCxnSpPr>
              <a:cxnSpLocks noChangeShapeType="1"/>
            </p:cNvCxnSpPr>
            <p:nvPr/>
          </p:nvCxnSpPr>
          <p:spPr bwMode="auto">
            <a:xfrm rot="5400000">
              <a:off x="599730" y="1485534"/>
              <a:ext cx="162095" cy="85334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436" name="Straight Connector 110"/>
            <p:cNvCxnSpPr>
              <a:cxnSpLocks noChangeShapeType="1"/>
            </p:cNvCxnSpPr>
            <p:nvPr/>
          </p:nvCxnSpPr>
          <p:spPr bwMode="auto">
            <a:xfrm rot="5400000">
              <a:off x="409535" y="1838233"/>
              <a:ext cx="133594" cy="96001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437" name="Straight Connector 111"/>
            <p:cNvCxnSpPr>
              <a:cxnSpLocks noChangeShapeType="1"/>
            </p:cNvCxnSpPr>
            <p:nvPr/>
          </p:nvCxnSpPr>
          <p:spPr bwMode="auto">
            <a:xfrm rot="16200000" flipH="1">
              <a:off x="638844" y="1838242"/>
              <a:ext cx="160313" cy="104891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438" name="Straight Connector 112"/>
            <p:cNvCxnSpPr>
              <a:cxnSpLocks noChangeShapeType="1"/>
            </p:cNvCxnSpPr>
            <p:nvPr/>
          </p:nvCxnSpPr>
          <p:spPr bwMode="auto">
            <a:xfrm rot="16200000" flipH="1">
              <a:off x="899297" y="1481081"/>
              <a:ext cx="153188" cy="85334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439" name="Straight Connector 113"/>
            <p:cNvCxnSpPr>
              <a:cxnSpLocks noChangeShapeType="1"/>
            </p:cNvCxnSpPr>
            <p:nvPr/>
          </p:nvCxnSpPr>
          <p:spPr bwMode="auto">
            <a:xfrm rot="16200000" flipH="1">
              <a:off x="1162432" y="1105263"/>
              <a:ext cx="131813" cy="113779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sp>
          <p:nvSpPr>
            <p:cNvPr id="27920" name="TextBox 114"/>
            <p:cNvSpPr txBox="1">
              <a:spLocks noChangeArrowheads="1"/>
            </p:cNvSpPr>
            <p:nvPr/>
          </p:nvSpPr>
          <p:spPr bwMode="auto">
            <a:xfrm>
              <a:off x="193662" y="1881781"/>
              <a:ext cx="330670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  <p:sp>
          <p:nvSpPr>
            <p:cNvPr id="27921" name="TextBox 115"/>
            <p:cNvSpPr txBox="1">
              <a:spLocks noChangeArrowheads="1"/>
            </p:cNvSpPr>
            <p:nvPr/>
          </p:nvSpPr>
          <p:spPr bwMode="auto">
            <a:xfrm>
              <a:off x="698556" y="1881781"/>
              <a:ext cx="330670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</a:p>
          </p:txBody>
        </p:sp>
        <p:sp>
          <p:nvSpPr>
            <p:cNvPr id="27922" name="TextBox 116"/>
            <p:cNvSpPr txBox="1">
              <a:spLocks noChangeArrowheads="1"/>
            </p:cNvSpPr>
            <p:nvPr/>
          </p:nvSpPr>
          <p:spPr bwMode="auto">
            <a:xfrm>
              <a:off x="917225" y="1546904"/>
              <a:ext cx="330670" cy="311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D</a:t>
              </a:r>
            </a:p>
          </p:txBody>
        </p:sp>
        <p:sp>
          <p:nvSpPr>
            <p:cNvPr id="27923" name="TextBox 117"/>
            <p:cNvSpPr txBox="1">
              <a:spLocks noChangeArrowheads="1"/>
            </p:cNvSpPr>
            <p:nvPr/>
          </p:nvSpPr>
          <p:spPr bwMode="auto">
            <a:xfrm>
              <a:off x="1203450" y="1176402"/>
              <a:ext cx="330670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</p:grpSp>
      <p:grpSp>
        <p:nvGrpSpPr>
          <p:cNvPr id="27658" name="Group 118"/>
          <p:cNvGrpSpPr>
            <a:grpSpLocks/>
          </p:cNvGrpSpPr>
          <p:nvPr/>
        </p:nvGrpSpPr>
        <p:grpSpPr bwMode="auto">
          <a:xfrm>
            <a:off x="3451225" y="2279650"/>
            <a:ext cx="1196975" cy="1152525"/>
            <a:chOff x="193662" y="898525"/>
            <a:chExt cx="1340458" cy="1293195"/>
          </a:xfrm>
        </p:grpSpPr>
        <p:sp>
          <p:nvSpPr>
            <p:cNvPr id="27898" name="AutoShape 4"/>
            <p:cNvSpPr>
              <a:spLocks noChangeArrowheads="1"/>
            </p:cNvSpPr>
            <p:nvPr/>
          </p:nvSpPr>
          <p:spPr bwMode="auto">
            <a:xfrm rot="-5400000">
              <a:off x="1038225" y="866775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27899" name="AutoShape 4"/>
            <p:cNvSpPr>
              <a:spLocks noChangeArrowheads="1"/>
            </p:cNvSpPr>
            <p:nvPr/>
          </p:nvSpPr>
          <p:spPr bwMode="auto">
            <a:xfrm rot="-5400000">
              <a:off x="774700" y="1238250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27900" name="AutoShape 4"/>
            <p:cNvSpPr>
              <a:spLocks noChangeArrowheads="1"/>
            </p:cNvSpPr>
            <p:nvPr/>
          </p:nvSpPr>
          <p:spPr bwMode="auto">
            <a:xfrm rot="-5400000">
              <a:off x="565150" y="1593850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cxnSp>
          <p:nvCxnSpPr>
            <p:cNvPr id="27901" name="Straight Connector 122"/>
            <p:cNvCxnSpPr>
              <a:cxnSpLocks noChangeShapeType="1"/>
            </p:cNvCxnSpPr>
            <p:nvPr/>
          </p:nvCxnSpPr>
          <p:spPr bwMode="auto">
            <a:xfrm rot="5400000">
              <a:off x="862013" y="1100138"/>
              <a:ext cx="152400" cy="1238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7902" name="Straight Connector 123"/>
            <p:cNvCxnSpPr>
              <a:cxnSpLocks noChangeShapeType="1"/>
            </p:cNvCxnSpPr>
            <p:nvPr/>
          </p:nvCxnSpPr>
          <p:spPr bwMode="auto">
            <a:xfrm rot="5400000">
              <a:off x="600076" y="1485900"/>
              <a:ext cx="161925" cy="857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7903" name="Straight Connector 124"/>
            <p:cNvCxnSpPr>
              <a:cxnSpLocks noChangeShapeType="1"/>
            </p:cNvCxnSpPr>
            <p:nvPr/>
          </p:nvCxnSpPr>
          <p:spPr bwMode="auto">
            <a:xfrm rot="5400000">
              <a:off x="409575" y="1838325"/>
              <a:ext cx="133350" cy="9525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7904" name="Straight Connector 125"/>
            <p:cNvCxnSpPr>
              <a:cxnSpLocks noChangeShapeType="1"/>
            </p:cNvCxnSpPr>
            <p:nvPr/>
          </p:nvCxnSpPr>
          <p:spPr bwMode="auto">
            <a:xfrm rot="16200000" flipH="1">
              <a:off x="638175" y="1838324"/>
              <a:ext cx="161925" cy="10477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7905" name="Straight Connector 126"/>
            <p:cNvCxnSpPr>
              <a:cxnSpLocks noChangeShapeType="1"/>
            </p:cNvCxnSpPr>
            <p:nvPr/>
          </p:nvCxnSpPr>
          <p:spPr bwMode="auto">
            <a:xfrm rot="16200000" flipH="1">
              <a:off x="900112" y="1481137"/>
              <a:ext cx="152400" cy="857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7906" name="Straight Connector 127"/>
            <p:cNvCxnSpPr>
              <a:cxnSpLocks noChangeShapeType="1"/>
            </p:cNvCxnSpPr>
            <p:nvPr/>
          </p:nvCxnSpPr>
          <p:spPr bwMode="auto">
            <a:xfrm rot="16200000" flipH="1">
              <a:off x="1162050" y="1104900"/>
              <a:ext cx="133350" cy="11430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7907" name="TextBox 128"/>
            <p:cNvSpPr txBox="1">
              <a:spLocks noChangeArrowheads="1"/>
            </p:cNvSpPr>
            <p:nvPr/>
          </p:nvSpPr>
          <p:spPr bwMode="auto">
            <a:xfrm>
              <a:off x="193662" y="1881055"/>
              <a:ext cx="33080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27908" name="TextBox 129"/>
            <p:cNvSpPr txBox="1">
              <a:spLocks noChangeArrowheads="1"/>
            </p:cNvSpPr>
            <p:nvPr/>
          </p:nvSpPr>
          <p:spPr bwMode="auto">
            <a:xfrm>
              <a:off x="702976" y="1881056"/>
              <a:ext cx="32182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  <p:sp>
          <p:nvSpPr>
            <p:cNvPr id="27909" name="TextBox 130"/>
            <p:cNvSpPr txBox="1">
              <a:spLocks noChangeArrowheads="1"/>
            </p:cNvSpPr>
            <p:nvPr/>
          </p:nvSpPr>
          <p:spPr bwMode="auto">
            <a:xfrm>
              <a:off x="917561" y="1547681"/>
              <a:ext cx="330810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</a:p>
          </p:txBody>
        </p:sp>
        <p:sp>
          <p:nvSpPr>
            <p:cNvPr id="27910" name="TextBox 131"/>
            <p:cNvSpPr txBox="1">
              <a:spLocks noChangeArrowheads="1"/>
            </p:cNvSpPr>
            <p:nvPr/>
          </p:nvSpPr>
          <p:spPr bwMode="auto">
            <a:xfrm>
              <a:off x="1203311" y="1176206"/>
              <a:ext cx="33080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D</a:t>
              </a:r>
            </a:p>
          </p:txBody>
        </p:sp>
      </p:grpSp>
      <p:grpSp>
        <p:nvGrpSpPr>
          <p:cNvPr id="27659" name="Group 132"/>
          <p:cNvGrpSpPr>
            <a:grpSpLocks/>
          </p:cNvGrpSpPr>
          <p:nvPr/>
        </p:nvGrpSpPr>
        <p:grpSpPr bwMode="auto">
          <a:xfrm>
            <a:off x="3536950" y="3660775"/>
            <a:ext cx="1196975" cy="1152525"/>
            <a:chOff x="193662" y="898525"/>
            <a:chExt cx="1340458" cy="1293195"/>
          </a:xfrm>
        </p:grpSpPr>
        <p:sp>
          <p:nvSpPr>
            <p:cNvPr id="7405" name="AutoShape 4"/>
            <p:cNvSpPr>
              <a:spLocks noChangeArrowheads="1"/>
            </p:cNvSpPr>
            <p:nvPr/>
          </p:nvSpPr>
          <p:spPr bwMode="auto">
            <a:xfrm rot="-5400000">
              <a:off x="1037991" y="866649"/>
              <a:ext cx="126470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sp>
          <p:nvSpPr>
            <p:cNvPr id="7406" name="AutoShape 4"/>
            <p:cNvSpPr>
              <a:spLocks noChangeArrowheads="1"/>
            </p:cNvSpPr>
            <p:nvPr/>
          </p:nvSpPr>
          <p:spPr bwMode="auto">
            <a:xfrm rot="-5400000">
              <a:off x="774879" y="1238932"/>
              <a:ext cx="126469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sp>
          <p:nvSpPr>
            <p:cNvPr id="7407" name="AutoShape 4"/>
            <p:cNvSpPr>
              <a:spLocks noChangeArrowheads="1"/>
            </p:cNvSpPr>
            <p:nvPr/>
          </p:nvSpPr>
          <p:spPr bwMode="auto">
            <a:xfrm rot="-5400000">
              <a:off x="565098" y="1593403"/>
              <a:ext cx="126470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cxnSp>
          <p:nvCxnSpPr>
            <p:cNvPr id="7408" name="Straight Connector 136"/>
            <p:cNvCxnSpPr>
              <a:cxnSpLocks noChangeShapeType="1"/>
            </p:cNvCxnSpPr>
            <p:nvPr/>
          </p:nvCxnSpPr>
          <p:spPr bwMode="auto">
            <a:xfrm rot="5400000">
              <a:off x="861964" y="1099929"/>
              <a:ext cx="153188" cy="124446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409" name="Straight Connector 137"/>
            <p:cNvCxnSpPr>
              <a:cxnSpLocks noChangeShapeType="1"/>
            </p:cNvCxnSpPr>
            <p:nvPr/>
          </p:nvCxnSpPr>
          <p:spPr bwMode="auto">
            <a:xfrm rot="5400000">
              <a:off x="599730" y="1485534"/>
              <a:ext cx="162095" cy="85334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410" name="Straight Connector 138"/>
            <p:cNvCxnSpPr>
              <a:cxnSpLocks noChangeShapeType="1"/>
            </p:cNvCxnSpPr>
            <p:nvPr/>
          </p:nvCxnSpPr>
          <p:spPr bwMode="auto">
            <a:xfrm rot="5400000">
              <a:off x="409535" y="1838233"/>
              <a:ext cx="133594" cy="96001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411" name="Straight Connector 139"/>
            <p:cNvCxnSpPr>
              <a:cxnSpLocks noChangeShapeType="1"/>
            </p:cNvCxnSpPr>
            <p:nvPr/>
          </p:nvCxnSpPr>
          <p:spPr bwMode="auto">
            <a:xfrm rot="16200000" flipH="1">
              <a:off x="638844" y="1838242"/>
              <a:ext cx="160313" cy="104891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412" name="Straight Connector 140"/>
            <p:cNvCxnSpPr>
              <a:cxnSpLocks noChangeShapeType="1"/>
            </p:cNvCxnSpPr>
            <p:nvPr/>
          </p:nvCxnSpPr>
          <p:spPr bwMode="auto">
            <a:xfrm rot="16200000" flipH="1">
              <a:off x="899297" y="1481081"/>
              <a:ext cx="153188" cy="85334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413" name="Straight Connector 141"/>
            <p:cNvCxnSpPr>
              <a:cxnSpLocks noChangeShapeType="1"/>
            </p:cNvCxnSpPr>
            <p:nvPr/>
          </p:nvCxnSpPr>
          <p:spPr bwMode="auto">
            <a:xfrm rot="16200000" flipH="1">
              <a:off x="1162432" y="1105263"/>
              <a:ext cx="131813" cy="113779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sp>
          <p:nvSpPr>
            <p:cNvPr id="27894" name="TextBox 142"/>
            <p:cNvSpPr txBox="1">
              <a:spLocks noChangeArrowheads="1"/>
            </p:cNvSpPr>
            <p:nvPr/>
          </p:nvSpPr>
          <p:spPr bwMode="auto">
            <a:xfrm>
              <a:off x="193662" y="1881781"/>
              <a:ext cx="330670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  <p:sp>
          <p:nvSpPr>
            <p:cNvPr id="27895" name="TextBox 143"/>
            <p:cNvSpPr txBox="1">
              <a:spLocks noChangeArrowheads="1"/>
            </p:cNvSpPr>
            <p:nvPr/>
          </p:nvSpPr>
          <p:spPr bwMode="auto">
            <a:xfrm>
              <a:off x="702112" y="1881781"/>
              <a:ext cx="323559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27896" name="TextBox 144"/>
            <p:cNvSpPr txBox="1">
              <a:spLocks noChangeArrowheads="1"/>
            </p:cNvSpPr>
            <p:nvPr/>
          </p:nvSpPr>
          <p:spPr bwMode="auto">
            <a:xfrm>
              <a:off x="917225" y="1546904"/>
              <a:ext cx="330670" cy="311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</a:p>
          </p:txBody>
        </p:sp>
        <p:sp>
          <p:nvSpPr>
            <p:cNvPr id="27897" name="TextBox 145"/>
            <p:cNvSpPr txBox="1">
              <a:spLocks noChangeArrowheads="1"/>
            </p:cNvSpPr>
            <p:nvPr/>
          </p:nvSpPr>
          <p:spPr bwMode="auto">
            <a:xfrm>
              <a:off x="1203450" y="1176402"/>
              <a:ext cx="330670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D</a:t>
              </a:r>
            </a:p>
          </p:txBody>
        </p:sp>
      </p:grpSp>
      <p:grpSp>
        <p:nvGrpSpPr>
          <p:cNvPr id="27660" name="Group 146"/>
          <p:cNvGrpSpPr>
            <a:grpSpLocks/>
          </p:cNvGrpSpPr>
          <p:nvPr/>
        </p:nvGrpSpPr>
        <p:grpSpPr bwMode="auto">
          <a:xfrm>
            <a:off x="669925" y="4908550"/>
            <a:ext cx="1196975" cy="1152525"/>
            <a:chOff x="193662" y="898525"/>
            <a:chExt cx="1340458" cy="1293195"/>
          </a:xfrm>
        </p:grpSpPr>
        <p:sp>
          <p:nvSpPr>
            <p:cNvPr id="7392" name="AutoShape 4"/>
            <p:cNvSpPr>
              <a:spLocks noChangeArrowheads="1"/>
            </p:cNvSpPr>
            <p:nvPr/>
          </p:nvSpPr>
          <p:spPr bwMode="auto">
            <a:xfrm rot="-5400000">
              <a:off x="1037991" y="866649"/>
              <a:ext cx="126470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sp>
          <p:nvSpPr>
            <p:cNvPr id="7393" name="AutoShape 4"/>
            <p:cNvSpPr>
              <a:spLocks noChangeArrowheads="1"/>
            </p:cNvSpPr>
            <p:nvPr/>
          </p:nvSpPr>
          <p:spPr bwMode="auto">
            <a:xfrm rot="-5400000">
              <a:off x="774879" y="1238932"/>
              <a:ext cx="126469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sp>
          <p:nvSpPr>
            <p:cNvPr id="7394" name="AutoShape 4"/>
            <p:cNvSpPr>
              <a:spLocks noChangeArrowheads="1"/>
            </p:cNvSpPr>
            <p:nvPr/>
          </p:nvSpPr>
          <p:spPr bwMode="auto">
            <a:xfrm rot="-5400000">
              <a:off x="565098" y="1593403"/>
              <a:ext cx="126470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cxnSp>
          <p:nvCxnSpPr>
            <p:cNvPr id="7395" name="Straight Connector 150"/>
            <p:cNvCxnSpPr>
              <a:cxnSpLocks noChangeShapeType="1"/>
            </p:cNvCxnSpPr>
            <p:nvPr/>
          </p:nvCxnSpPr>
          <p:spPr bwMode="auto">
            <a:xfrm rot="5400000">
              <a:off x="861964" y="1099929"/>
              <a:ext cx="153188" cy="124446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396" name="Straight Connector 151"/>
            <p:cNvCxnSpPr>
              <a:cxnSpLocks noChangeShapeType="1"/>
            </p:cNvCxnSpPr>
            <p:nvPr/>
          </p:nvCxnSpPr>
          <p:spPr bwMode="auto">
            <a:xfrm rot="5400000">
              <a:off x="599730" y="1485534"/>
              <a:ext cx="162095" cy="85334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397" name="Straight Connector 152"/>
            <p:cNvCxnSpPr>
              <a:cxnSpLocks noChangeShapeType="1"/>
            </p:cNvCxnSpPr>
            <p:nvPr/>
          </p:nvCxnSpPr>
          <p:spPr bwMode="auto">
            <a:xfrm rot="5400000">
              <a:off x="409535" y="1838233"/>
              <a:ext cx="133594" cy="96001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398" name="Straight Connector 153"/>
            <p:cNvCxnSpPr>
              <a:cxnSpLocks noChangeShapeType="1"/>
            </p:cNvCxnSpPr>
            <p:nvPr/>
          </p:nvCxnSpPr>
          <p:spPr bwMode="auto">
            <a:xfrm rot="16200000" flipH="1">
              <a:off x="638844" y="1838242"/>
              <a:ext cx="160313" cy="104891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399" name="Straight Connector 154"/>
            <p:cNvCxnSpPr>
              <a:cxnSpLocks noChangeShapeType="1"/>
            </p:cNvCxnSpPr>
            <p:nvPr/>
          </p:nvCxnSpPr>
          <p:spPr bwMode="auto">
            <a:xfrm rot="16200000" flipH="1">
              <a:off x="899297" y="1481081"/>
              <a:ext cx="153188" cy="85334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400" name="Straight Connector 155"/>
            <p:cNvCxnSpPr>
              <a:cxnSpLocks noChangeShapeType="1"/>
            </p:cNvCxnSpPr>
            <p:nvPr/>
          </p:nvCxnSpPr>
          <p:spPr bwMode="auto">
            <a:xfrm rot="16200000" flipH="1">
              <a:off x="1162432" y="1105263"/>
              <a:ext cx="131813" cy="113779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sp>
          <p:nvSpPr>
            <p:cNvPr id="27881" name="TextBox 156"/>
            <p:cNvSpPr txBox="1">
              <a:spLocks noChangeArrowheads="1"/>
            </p:cNvSpPr>
            <p:nvPr/>
          </p:nvSpPr>
          <p:spPr bwMode="auto">
            <a:xfrm>
              <a:off x="193662" y="1881781"/>
              <a:ext cx="330670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D</a:t>
              </a:r>
            </a:p>
          </p:txBody>
        </p:sp>
        <p:sp>
          <p:nvSpPr>
            <p:cNvPr id="27882" name="TextBox 157"/>
            <p:cNvSpPr txBox="1">
              <a:spLocks noChangeArrowheads="1"/>
            </p:cNvSpPr>
            <p:nvPr/>
          </p:nvSpPr>
          <p:spPr bwMode="auto">
            <a:xfrm>
              <a:off x="698556" y="1881781"/>
              <a:ext cx="330670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</a:p>
          </p:txBody>
        </p:sp>
        <p:sp>
          <p:nvSpPr>
            <p:cNvPr id="27883" name="TextBox 158"/>
            <p:cNvSpPr txBox="1">
              <a:spLocks noChangeArrowheads="1"/>
            </p:cNvSpPr>
            <p:nvPr/>
          </p:nvSpPr>
          <p:spPr bwMode="auto">
            <a:xfrm>
              <a:off x="922558" y="1546904"/>
              <a:ext cx="321782" cy="311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27884" name="TextBox 159"/>
            <p:cNvSpPr txBox="1">
              <a:spLocks noChangeArrowheads="1"/>
            </p:cNvSpPr>
            <p:nvPr/>
          </p:nvSpPr>
          <p:spPr bwMode="auto">
            <a:xfrm>
              <a:off x="1203450" y="1176402"/>
              <a:ext cx="330670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</p:grpSp>
      <p:grpSp>
        <p:nvGrpSpPr>
          <p:cNvPr id="27661" name="Group 160"/>
          <p:cNvGrpSpPr>
            <a:grpSpLocks/>
          </p:cNvGrpSpPr>
          <p:nvPr/>
        </p:nvGrpSpPr>
        <p:grpSpPr bwMode="auto">
          <a:xfrm>
            <a:off x="2174875" y="4946650"/>
            <a:ext cx="1196975" cy="1152525"/>
            <a:chOff x="193662" y="898525"/>
            <a:chExt cx="1340458" cy="1293195"/>
          </a:xfrm>
        </p:grpSpPr>
        <p:sp>
          <p:nvSpPr>
            <p:cNvPr id="7379" name="AutoShape 4"/>
            <p:cNvSpPr>
              <a:spLocks noChangeArrowheads="1"/>
            </p:cNvSpPr>
            <p:nvPr/>
          </p:nvSpPr>
          <p:spPr bwMode="auto">
            <a:xfrm rot="-5400000">
              <a:off x="1037991" y="866649"/>
              <a:ext cx="126470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sp>
          <p:nvSpPr>
            <p:cNvPr id="7380" name="AutoShape 4"/>
            <p:cNvSpPr>
              <a:spLocks noChangeArrowheads="1"/>
            </p:cNvSpPr>
            <p:nvPr/>
          </p:nvSpPr>
          <p:spPr bwMode="auto">
            <a:xfrm rot="-5400000">
              <a:off x="774879" y="1238932"/>
              <a:ext cx="126469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sp>
          <p:nvSpPr>
            <p:cNvPr id="7381" name="AutoShape 4"/>
            <p:cNvSpPr>
              <a:spLocks noChangeArrowheads="1"/>
            </p:cNvSpPr>
            <p:nvPr/>
          </p:nvSpPr>
          <p:spPr bwMode="auto">
            <a:xfrm rot="-5400000">
              <a:off x="565098" y="1593403"/>
              <a:ext cx="126470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cxnSp>
          <p:nvCxnSpPr>
            <p:cNvPr id="7382" name="Straight Connector 164"/>
            <p:cNvCxnSpPr>
              <a:cxnSpLocks noChangeShapeType="1"/>
            </p:cNvCxnSpPr>
            <p:nvPr/>
          </p:nvCxnSpPr>
          <p:spPr bwMode="auto">
            <a:xfrm rot="5400000">
              <a:off x="861964" y="1099929"/>
              <a:ext cx="153188" cy="124446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383" name="Straight Connector 165"/>
            <p:cNvCxnSpPr>
              <a:cxnSpLocks noChangeShapeType="1"/>
            </p:cNvCxnSpPr>
            <p:nvPr/>
          </p:nvCxnSpPr>
          <p:spPr bwMode="auto">
            <a:xfrm rot="5400000">
              <a:off x="599730" y="1485534"/>
              <a:ext cx="162095" cy="85334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384" name="Straight Connector 166"/>
            <p:cNvCxnSpPr>
              <a:cxnSpLocks noChangeShapeType="1"/>
            </p:cNvCxnSpPr>
            <p:nvPr/>
          </p:nvCxnSpPr>
          <p:spPr bwMode="auto">
            <a:xfrm rot="5400000">
              <a:off x="409535" y="1838233"/>
              <a:ext cx="133594" cy="96001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385" name="Straight Connector 167"/>
            <p:cNvCxnSpPr>
              <a:cxnSpLocks noChangeShapeType="1"/>
            </p:cNvCxnSpPr>
            <p:nvPr/>
          </p:nvCxnSpPr>
          <p:spPr bwMode="auto">
            <a:xfrm rot="16200000" flipH="1">
              <a:off x="638844" y="1838242"/>
              <a:ext cx="160313" cy="104891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386" name="Straight Connector 168"/>
            <p:cNvCxnSpPr>
              <a:cxnSpLocks noChangeShapeType="1"/>
            </p:cNvCxnSpPr>
            <p:nvPr/>
          </p:nvCxnSpPr>
          <p:spPr bwMode="auto">
            <a:xfrm rot="16200000" flipH="1">
              <a:off x="899297" y="1481081"/>
              <a:ext cx="153188" cy="85334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387" name="Straight Connector 169"/>
            <p:cNvCxnSpPr>
              <a:cxnSpLocks noChangeShapeType="1"/>
            </p:cNvCxnSpPr>
            <p:nvPr/>
          </p:nvCxnSpPr>
          <p:spPr bwMode="auto">
            <a:xfrm rot="16200000" flipH="1">
              <a:off x="1162432" y="1105263"/>
              <a:ext cx="131813" cy="113779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sp>
          <p:nvSpPr>
            <p:cNvPr id="27868" name="TextBox 170"/>
            <p:cNvSpPr txBox="1">
              <a:spLocks noChangeArrowheads="1"/>
            </p:cNvSpPr>
            <p:nvPr/>
          </p:nvSpPr>
          <p:spPr bwMode="auto">
            <a:xfrm>
              <a:off x="193662" y="1881781"/>
              <a:ext cx="330670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D</a:t>
              </a:r>
            </a:p>
          </p:txBody>
        </p:sp>
        <p:sp>
          <p:nvSpPr>
            <p:cNvPr id="27869" name="TextBox 171"/>
            <p:cNvSpPr txBox="1">
              <a:spLocks noChangeArrowheads="1"/>
            </p:cNvSpPr>
            <p:nvPr/>
          </p:nvSpPr>
          <p:spPr bwMode="auto">
            <a:xfrm>
              <a:off x="698556" y="1881781"/>
              <a:ext cx="330670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</a:p>
          </p:txBody>
        </p:sp>
        <p:sp>
          <p:nvSpPr>
            <p:cNvPr id="27870" name="TextBox 172"/>
            <p:cNvSpPr txBox="1">
              <a:spLocks noChangeArrowheads="1"/>
            </p:cNvSpPr>
            <p:nvPr/>
          </p:nvSpPr>
          <p:spPr bwMode="auto">
            <a:xfrm>
              <a:off x="922558" y="1546904"/>
              <a:ext cx="321782" cy="311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  <p:sp>
          <p:nvSpPr>
            <p:cNvPr id="27871" name="TextBox 173"/>
            <p:cNvSpPr txBox="1">
              <a:spLocks noChangeArrowheads="1"/>
            </p:cNvSpPr>
            <p:nvPr/>
          </p:nvSpPr>
          <p:spPr bwMode="auto">
            <a:xfrm>
              <a:off x="1203450" y="1176402"/>
              <a:ext cx="330670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</p:grpSp>
      <p:grpSp>
        <p:nvGrpSpPr>
          <p:cNvPr id="27662" name="Group 174"/>
          <p:cNvGrpSpPr>
            <a:grpSpLocks/>
          </p:cNvGrpSpPr>
          <p:nvPr/>
        </p:nvGrpSpPr>
        <p:grpSpPr bwMode="auto">
          <a:xfrm>
            <a:off x="3565525" y="4946650"/>
            <a:ext cx="1196975" cy="1152525"/>
            <a:chOff x="193662" y="898525"/>
            <a:chExt cx="1340458" cy="1293195"/>
          </a:xfrm>
        </p:grpSpPr>
        <p:sp>
          <p:nvSpPr>
            <p:cNvPr id="7366" name="AutoShape 4"/>
            <p:cNvSpPr>
              <a:spLocks noChangeArrowheads="1"/>
            </p:cNvSpPr>
            <p:nvPr/>
          </p:nvSpPr>
          <p:spPr bwMode="auto">
            <a:xfrm rot="-5400000">
              <a:off x="1037991" y="866649"/>
              <a:ext cx="126470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sp>
          <p:nvSpPr>
            <p:cNvPr id="7367" name="AutoShape 4"/>
            <p:cNvSpPr>
              <a:spLocks noChangeArrowheads="1"/>
            </p:cNvSpPr>
            <p:nvPr/>
          </p:nvSpPr>
          <p:spPr bwMode="auto">
            <a:xfrm rot="-5400000">
              <a:off x="774879" y="1238932"/>
              <a:ext cx="126469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sp>
          <p:nvSpPr>
            <p:cNvPr id="7368" name="AutoShape 4"/>
            <p:cNvSpPr>
              <a:spLocks noChangeArrowheads="1"/>
            </p:cNvSpPr>
            <p:nvPr/>
          </p:nvSpPr>
          <p:spPr bwMode="auto">
            <a:xfrm rot="-5400000">
              <a:off x="565098" y="1593403"/>
              <a:ext cx="126470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cxnSp>
          <p:nvCxnSpPr>
            <p:cNvPr id="7369" name="Straight Connector 178"/>
            <p:cNvCxnSpPr>
              <a:cxnSpLocks noChangeShapeType="1"/>
            </p:cNvCxnSpPr>
            <p:nvPr/>
          </p:nvCxnSpPr>
          <p:spPr bwMode="auto">
            <a:xfrm rot="5400000">
              <a:off x="861964" y="1099929"/>
              <a:ext cx="153188" cy="124446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370" name="Straight Connector 179"/>
            <p:cNvCxnSpPr>
              <a:cxnSpLocks noChangeShapeType="1"/>
            </p:cNvCxnSpPr>
            <p:nvPr/>
          </p:nvCxnSpPr>
          <p:spPr bwMode="auto">
            <a:xfrm rot="5400000">
              <a:off x="599730" y="1485534"/>
              <a:ext cx="162095" cy="85334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371" name="Straight Connector 180"/>
            <p:cNvCxnSpPr>
              <a:cxnSpLocks noChangeShapeType="1"/>
            </p:cNvCxnSpPr>
            <p:nvPr/>
          </p:nvCxnSpPr>
          <p:spPr bwMode="auto">
            <a:xfrm rot="5400000">
              <a:off x="409535" y="1838233"/>
              <a:ext cx="133594" cy="96001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372" name="Straight Connector 181"/>
            <p:cNvCxnSpPr>
              <a:cxnSpLocks noChangeShapeType="1"/>
            </p:cNvCxnSpPr>
            <p:nvPr/>
          </p:nvCxnSpPr>
          <p:spPr bwMode="auto">
            <a:xfrm rot="16200000" flipH="1">
              <a:off x="638844" y="1838242"/>
              <a:ext cx="160313" cy="104891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373" name="Straight Connector 182"/>
            <p:cNvCxnSpPr>
              <a:cxnSpLocks noChangeShapeType="1"/>
            </p:cNvCxnSpPr>
            <p:nvPr/>
          </p:nvCxnSpPr>
          <p:spPr bwMode="auto">
            <a:xfrm rot="16200000" flipH="1">
              <a:off x="899297" y="1481081"/>
              <a:ext cx="153188" cy="85334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374" name="Straight Connector 183"/>
            <p:cNvCxnSpPr>
              <a:cxnSpLocks noChangeShapeType="1"/>
            </p:cNvCxnSpPr>
            <p:nvPr/>
          </p:nvCxnSpPr>
          <p:spPr bwMode="auto">
            <a:xfrm rot="16200000" flipH="1">
              <a:off x="1162432" y="1105263"/>
              <a:ext cx="131813" cy="113779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sp>
          <p:nvSpPr>
            <p:cNvPr id="27855" name="TextBox 184"/>
            <p:cNvSpPr txBox="1">
              <a:spLocks noChangeArrowheads="1"/>
            </p:cNvSpPr>
            <p:nvPr/>
          </p:nvSpPr>
          <p:spPr bwMode="auto">
            <a:xfrm>
              <a:off x="193662" y="1881781"/>
              <a:ext cx="330670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D</a:t>
              </a:r>
            </a:p>
          </p:txBody>
        </p:sp>
        <p:sp>
          <p:nvSpPr>
            <p:cNvPr id="27856" name="TextBox 185"/>
            <p:cNvSpPr txBox="1">
              <a:spLocks noChangeArrowheads="1"/>
            </p:cNvSpPr>
            <p:nvPr/>
          </p:nvSpPr>
          <p:spPr bwMode="auto">
            <a:xfrm>
              <a:off x="702112" y="1881781"/>
              <a:ext cx="323559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27857" name="TextBox 186"/>
            <p:cNvSpPr txBox="1">
              <a:spLocks noChangeArrowheads="1"/>
            </p:cNvSpPr>
            <p:nvPr/>
          </p:nvSpPr>
          <p:spPr bwMode="auto">
            <a:xfrm>
              <a:off x="917225" y="1546904"/>
              <a:ext cx="330670" cy="311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</a:p>
          </p:txBody>
        </p:sp>
        <p:sp>
          <p:nvSpPr>
            <p:cNvPr id="27858" name="TextBox 187"/>
            <p:cNvSpPr txBox="1">
              <a:spLocks noChangeArrowheads="1"/>
            </p:cNvSpPr>
            <p:nvPr/>
          </p:nvSpPr>
          <p:spPr bwMode="auto">
            <a:xfrm>
              <a:off x="1203450" y="1176402"/>
              <a:ext cx="330670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</p:grpSp>
      <p:grpSp>
        <p:nvGrpSpPr>
          <p:cNvPr id="27663" name="Group 188"/>
          <p:cNvGrpSpPr>
            <a:grpSpLocks/>
          </p:cNvGrpSpPr>
          <p:nvPr/>
        </p:nvGrpSpPr>
        <p:grpSpPr bwMode="auto">
          <a:xfrm>
            <a:off x="4984750" y="5022850"/>
            <a:ext cx="1196975" cy="1152525"/>
            <a:chOff x="193662" y="898525"/>
            <a:chExt cx="1340458" cy="1293195"/>
          </a:xfrm>
        </p:grpSpPr>
        <p:sp>
          <p:nvSpPr>
            <p:cNvPr id="7353" name="AutoShape 4"/>
            <p:cNvSpPr>
              <a:spLocks noChangeArrowheads="1"/>
            </p:cNvSpPr>
            <p:nvPr/>
          </p:nvSpPr>
          <p:spPr bwMode="auto">
            <a:xfrm rot="-5400000">
              <a:off x="1037991" y="866649"/>
              <a:ext cx="126470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sp>
          <p:nvSpPr>
            <p:cNvPr id="7354" name="AutoShape 4"/>
            <p:cNvSpPr>
              <a:spLocks noChangeArrowheads="1"/>
            </p:cNvSpPr>
            <p:nvPr/>
          </p:nvSpPr>
          <p:spPr bwMode="auto">
            <a:xfrm rot="-5400000">
              <a:off x="774879" y="1238932"/>
              <a:ext cx="126469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sp>
          <p:nvSpPr>
            <p:cNvPr id="7355" name="AutoShape 4"/>
            <p:cNvSpPr>
              <a:spLocks noChangeArrowheads="1"/>
            </p:cNvSpPr>
            <p:nvPr/>
          </p:nvSpPr>
          <p:spPr bwMode="auto">
            <a:xfrm rot="-5400000">
              <a:off x="565098" y="1593403"/>
              <a:ext cx="126470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cxnSp>
          <p:nvCxnSpPr>
            <p:cNvPr id="7356" name="Straight Connector 192"/>
            <p:cNvCxnSpPr>
              <a:cxnSpLocks noChangeShapeType="1"/>
            </p:cNvCxnSpPr>
            <p:nvPr/>
          </p:nvCxnSpPr>
          <p:spPr bwMode="auto">
            <a:xfrm rot="5400000">
              <a:off x="861964" y="1099929"/>
              <a:ext cx="153188" cy="124446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357" name="Straight Connector 193"/>
            <p:cNvCxnSpPr>
              <a:cxnSpLocks noChangeShapeType="1"/>
            </p:cNvCxnSpPr>
            <p:nvPr/>
          </p:nvCxnSpPr>
          <p:spPr bwMode="auto">
            <a:xfrm rot="5400000">
              <a:off x="599730" y="1485534"/>
              <a:ext cx="162095" cy="85334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358" name="Straight Connector 194"/>
            <p:cNvCxnSpPr>
              <a:cxnSpLocks noChangeShapeType="1"/>
            </p:cNvCxnSpPr>
            <p:nvPr/>
          </p:nvCxnSpPr>
          <p:spPr bwMode="auto">
            <a:xfrm rot="5400000">
              <a:off x="409535" y="1838233"/>
              <a:ext cx="133594" cy="96001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359" name="Straight Connector 195"/>
            <p:cNvCxnSpPr>
              <a:cxnSpLocks noChangeShapeType="1"/>
            </p:cNvCxnSpPr>
            <p:nvPr/>
          </p:nvCxnSpPr>
          <p:spPr bwMode="auto">
            <a:xfrm rot="16200000" flipH="1">
              <a:off x="638844" y="1838242"/>
              <a:ext cx="160313" cy="104891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360" name="Straight Connector 196"/>
            <p:cNvCxnSpPr>
              <a:cxnSpLocks noChangeShapeType="1"/>
            </p:cNvCxnSpPr>
            <p:nvPr/>
          </p:nvCxnSpPr>
          <p:spPr bwMode="auto">
            <a:xfrm rot="16200000" flipH="1">
              <a:off x="899297" y="1481081"/>
              <a:ext cx="153188" cy="85334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361" name="Straight Connector 197"/>
            <p:cNvCxnSpPr>
              <a:cxnSpLocks noChangeShapeType="1"/>
            </p:cNvCxnSpPr>
            <p:nvPr/>
          </p:nvCxnSpPr>
          <p:spPr bwMode="auto">
            <a:xfrm rot="16200000" flipH="1">
              <a:off x="1162432" y="1105263"/>
              <a:ext cx="131813" cy="113779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sp>
          <p:nvSpPr>
            <p:cNvPr id="27842" name="TextBox 198"/>
            <p:cNvSpPr txBox="1">
              <a:spLocks noChangeArrowheads="1"/>
            </p:cNvSpPr>
            <p:nvPr/>
          </p:nvSpPr>
          <p:spPr bwMode="auto">
            <a:xfrm>
              <a:off x="193662" y="1881781"/>
              <a:ext cx="330670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D</a:t>
              </a:r>
            </a:p>
          </p:txBody>
        </p:sp>
        <p:sp>
          <p:nvSpPr>
            <p:cNvPr id="27843" name="TextBox 199"/>
            <p:cNvSpPr txBox="1">
              <a:spLocks noChangeArrowheads="1"/>
            </p:cNvSpPr>
            <p:nvPr/>
          </p:nvSpPr>
          <p:spPr bwMode="auto">
            <a:xfrm>
              <a:off x="702112" y="1881781"/>
              <a:ext cx="323559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27844" name="TextBox 200"/>
            <p:cNvSpPr txBox="1">
              <a:spLocks noChangeArrowheads="1"/>
            </p:cNvSpPr>
            <p:nvPr/>
          </p:nvSpPr>
          <p:spPr bwMode="auto">
            <a:xfrm>
              <a:off x="922558" y="1546904"/>
              <a:ext cx="321782" cy="311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  <p:sp>
          <p:nvSpPr>
            <p:cNvPr id="27845" name="TextBox 201"/>
            <p:cNvSpPr txBox="1">
              <a:spLocks noChangeArrowheads="1"/>
            </p:cNvSpPr>
            <p:nvPr/>
          </p:nvSpPr>
          <p:spPr bwMode="auto">
            <a:xfrm>
              <a:off x="1203450" y="1176402"/>
              <a:ext cx="330670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</a:p>
          </p:txBody>
        </p:sp>
      </p:grpSp>
      <p:grpSp>
        <p:nvGrpSpPr>
          <p:cNvPr id="27664" name="Group 202"/>
          <p:cNvGrpSpPr>
            <a:grpSpLocks/>
          </p:cNvGrpSpPr>
          <p:nvPr/>
        </p:nvGrpSpPr>
        <p:grpSpPr bwMode="auto">
          <a:xfrm>
            <a:off x="6299200" y="5041900"/>
            <a:ext cx="1196975" cy="1152525"/>
            <a:chOff x="193662" y="898525"/>
            <a:chExt cx="1340458" cy="1293195"/>
          </a:xfrm>
        </p:grpSpPr>
        <p:sp>
          <p:nvSpPr>
            <p:cNvPr id="7340" name="AutoShape 4"/>
            <p:cNvSpPr>
              <a:spLocks noChangeArrowheads="1"/>
            </p:cNvSpPr>
            <p:nvPr/>
          </p:nvSpPr>
          <p:spPr bwMode="auto">
            <a:xfrm rot="-5400000">
              <a:off x="1037991" y="866649"/>
              <a:ext cx="126470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sp>
          <p:nvSpPr>
            <p:cNvPr id="7341" name="AutoShape 4"/>
            <p:cNvSpPr>
              <a:spLocks noChangeArrowheads="1"/>
            </p:cNvSpPr>
            <p:nvPr/>
          </p:nvSpPr>
          <p:spPr bwMode="auto">
            <a:xfrm rot="-5400000">
              <a:off x="774879" y="1238932"/>
              <a:ext cx="126469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sp>
          <p:nvSpPr>
            <p:cNvPr id="7342" name="AutoShape 4"/>
            <p:cNvSpPr>
              <a:spLocks noChangeArrowheads="1"/>
            </p:cNvSpPr>
            <p:nvPr/>
          </p:nvSpPr>
          <p:spPr bwMode="auto">
            <a:xfrm rot="-5400000">
              <a:off x="565098" y="1593403"/>
              <a:ext cx="126470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cxnSp>
          <p:nvCxnSpPr>
            <p:cNvPr id="7343" name="Straight Connector 206"/>
            <p:cNvCxnSpPr>
              <a:cxnSpLocks noChangeShapeType="1"/>
            </p:cNvCxnSpPr>
            <p:nvPr/>
          </p:nvCxnSpPr>
          <p:spPr bwMode="auto">
            <a:xfrm rot="5400000">
              <a:off x="861964" y="1099929"/>
              <a:ext cx="153188" cy="124446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344" name="Straight Connector 207"/>
            <p:cNvCxnSpPr>
              <a:cxnSpLocks noChangeShapeType="1"/>
            </p:cNvCxnSpPr>
            <p:nvPr/>
          </p:nvCxnSpPr>
          <p:spPr bwMode="auto">
            <a:xfrm rot="5400000">
              <a:off x="599730" y="1485534"/>
              <a:ext cx="162095" cy="85334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345" name="Straight Connector 208"/>
            <p:cNvCxnSpPr>
              <a:cxnSpLocks noChangeShapeType="1"/>
            </p:cNvCxnSpPr>
            <p:nvPr/>
          </p:nvCxnSpPr>
          <p:spPr bwMode="auto">
            <a:xfrm rot="5400000">
              <a:off x="409535" y="1838233"/>
              <a:ext cx="133594" cy="96001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346" name="Straight Connector 209"/>
            <p:cNvCxnSpPr>
              <a:cxnSpLocks noChangeShapeType="1"/>
            </p:cNvCxnSpPr>
            <p:nvPr/>
          </p:nvCxnSpPr>
          <p:spPr bwMode="auto">
            <a:xfrm rot="16200000" flipH="1">
              <a:off x="638844" y="1838242"/>
              <a:ext cx="160313" cy="104891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347" name="Straight Connector 210"/>
            <p:cNvCxnSpPr>
              <a:cxnSpLocks noChangeShapeType="1"/>
            </p:cNvCxnSpPr>
            <p:nvPr/>
          </p:nvCxnSpPr>
          <p:spPr bwMode="auto">
            <a:xfrm rot="16200000" flipH="1">
              <a:off x="899297" y="1481081"/>
              <a:ext cx="153188" cy="85334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348" name="Straight Connector 211"/>
            <p:cNvCxnSpPr>
              <a:cxnSpLocks noChangeShapeType="1"/>
            </p:cNvCxnSpPr>
            <p:nvPr/>
          </p:nvCxnSpPr>
          <p:spPr bwMode="auto">
            <a:xfrm rot="16200000" flipH="1">
              <a:off x="1162432" y="1105263"/>
              <a:ext cx="131813" cy="113779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sp>
          <p:nvSpPr>
            <p:cNvPr id="27829" name="TextBox 212"/>
            <p:cNvSpPr txBox="1">
              <a:spLocks noChangeArrowheads="1"/>
            </p:cNvSpPr>
            <p:nvPr/>
          </p:nvSpPr>
          <p:spPr bwMode="auto">
            <a:xfrm>
              <a:off x="193662" y="1881781"/>
              <a:ext cx="330670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D</a:t>
              </a:r>
            </a:p>
          </p:txBody>
        </p:sp>
        <p:sp>
          <p:nvSpPr>
            <p:cNvPr id="27830" name="TextBox 213"/>
            <p:cNvSpPr txBox="1">
              <a:spLocks noChangeArrowheads="1"/>
            </p:cNvSpPr>
            <p:nvPr/>
          </p:nvSpPr>
          <p:spPr bwMode="auto">
            <a:xfrm>
              <a:off x="702112" y="1881781"/>
              <a:ext cx="323559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  <p:sp>
          <p:nvSpPr>
            <p:cNvPr id="27831" name="TextBox 214"/>
            <p:cNvSpPr txBox="1">
              <a:spLocks noChangeArrowheads="1"/>
            </p:cNvSpPr>
            <p:nvPr/>
          </p:nvSpPr>
          <p:spPr bwMode="auto">
            <a:xfrm>
              <a:off x="917225" y="1546904"/>
              <a:ext cx="330670" cy="311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</a:p>
          </p:txBody>
        </p:sp>
        <p:sp>
          <p:nvSpPr>
            <p:cNvPr id="27832" name="TextBox 215"/>
            <p:cNvSpPr txBox="1">
              <a:spLocks noChangeArrowheads="1"/>
            </p:cNvSpPr>
            <p:nvPr/>
          </p:nvSpPr>
          <p:spPr bwMode="auto">
            <a:xfrm>
              <a:off x="1203450" y="1176402"/>
              <a:ext cx="330670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</p:grpSp>
      <p:grpSp>
        <p:nvGrpSpPr>
          <p:cNvPr id="27665" name="Group 216"/>
          <p:cNvGrpSpPr>
            <a:grpSpLocks/>
          </p:cNvGrpSpPr>
          <p:nvPr/>
        </p:nvGrpSpPr>
        <p:grpSpPr bwMode="auto">
          <a:xfrm>
            <a:off x="7718425" y="5108575"/>
            <a:ext cx="1196975" cy="1152525"/>
            <a:chOff x="193662" y="898525"/>
            <a:chExt cx="1340458" cy="1293195"/>
          </a:xfrm>
        </p:grpSpPr>
        <p:sp>
          <p:nvSpPr>
            <p:cNvPr id="7327" name="AutoShape 4"/>
            <p:cNvSpPr>
              <a:spLocks noChangeArrowheads="1"/>
            </p:cNvSpPr>
            <p:nvPr/>
          </p:nvSpPr>
          <p:spPr bwMode="auto">
            <a:xfrm rot="-5400000">
              <a:off x="1037991" y="866649"/>
              <a:ext cx="126470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sp>
          <p:nvSpPr>
            <p:cNvPr id="7328" name="AutoShape 4"/>
            <p:cNvSpPr>
              <a:spLocks noChangeArrowheads="1"/>
            </p:cNvSpPr>
            <p:nvPr/>
          </p:nvSpPr>
          <p:spPr bwMode="auto">
            <a:xfrm rot="-5400000">
              <a:off x="774879" y="1238932"/>
              <a:ext cx="126469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sp>
          <p:nvSpPr>
            <p:cNvPr id="7329" name="AutoShape 4"/>
            <p:cNvSpPr>
              <a:spLocks noChangeArrowheads="1"/>
            </p:cNvSpPr>
            <p:nvPr/>
          </p:nvSpPr>
          <p:spPr bwMode="auto">
            <a:xfrm rot="-5400000">
              <a:off x="565098" y="1593403"/>
              <a:ext cx="126470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cxnSp>
          <p:nvCxnSpPr>
            <p:cNvPr id="7330" name="Straight Connector 220"/>
            <p:cNvCxnSpPr>
              <a:cxnSpLocks noChangeShapeType="1"/>
            </p:cNvCxnSpPr>
            <p:nvPr/>
          </p:nvCxnSpPr>
          <p:spPr bwMode="auto">
            <a:xfrm rot="5400000">
              <a:off x="861964" y="1099929"/>
              <a:ext cx="153188" cy="124446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331" name="Straight Connector 221"/>
            <p:cNvCxnSpPr>
              <a:cxnSpLocks noChangeShapeType="1"/>
            </p:cNvCxnSpPr>
            <p:nvPr/>
          </p:nvCxnSpPr>
          <p:spPr bwMode="auto">
            <a:xfrm rot="5400000">
              <a:off x="599730" y="1485534"/>
              <a:ext cx="162095" cy="85334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332" name="Straight Connector 222"/>
            <p:cNvCxnSpPr>
              <a:cxnSpLocks noChangeShapeType="1"/>
            </p:cNvCxnSpPr>
            <p:nvPr/>
          </p:nvCxnSpPr>
          <p:spPr bwMode="auto">
            <a:xfrm rot="5400000">
              <a:off x="409535" y="1838233"/>
              <a:ext cx="133594" cy="96001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333" name="Straight Connector 223"/>
            <p:cNvCxnSpPr>
              <a:cxnSpLocks noChangeShapeType="1"/>
            </p:cNvCxnSpPr>
            <p:nvPr/>
          </p:nvCxnSpPr>
          <p:spPr bwMode="auto">
            <a:xfrm rot="16200000" flipH="1">
              <a:off x="638844" y="1838242"/>
              <a:ext cx="160313" cy="104891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334" name="Straight Connector 224"/>
            <p:cNvCxnSpPr>
              <a:cxnSpLocks noChangeShapeType="1"/>
            </p:cNvCxnSpPr>
            <p:nvPr/>
          </p:nvCxnSpPr>
          <p:spPr bwMode="auto">
            <a:xfrm rot="16200000" flipH="1">
              <a:off x="899297" y="1481081"/>
              <a:ext cx="153188" cy="85334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335" name="Straight Connector 225"/>
            <p:cNvCxnSpPr>
              <a:cxnSpLocks noChangeShapeType="1"/>
            </p:cNvCxnSpPr>
            <p:nvPr/>
          </p:nvCxnSpPr>
          <p:spPr bwMode="auto">
            <a:xfrm rot="16200000" flipH="1">
              <a:off x="1162432" y="1105263"/>
              <a:ext cx="131813" cy="113779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sp>
          <p:nvSpPr>
            <p:cNvPr id="27816" name="TextBox 226"/>
            <p:cNvSpPr txBox="1">
              <a:spLocks noChangeArrowheads="1"/>
            </p:cNvSpPr>
            <p:nvPr/>
          </p:nvSpPr>
          <p:spPr bwMode="auto">
            <a:xfrm>
              <a:off x="193662" y="1881781"/>
              <a:ext cx="330670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D</a:t>
              </a:r>
            </a:p>
          </p:txBody>
        </p:sp>
        <p:sp>
          <p:nvSpPr>
            <p:cNvPr id="27817" name="TextBox 227"/>
            <p:cNvSpPr txBox="1">
              <a:spLocks noChangeArrowheads="1"/>
            </p:cNvSpPr>
            <p:nvPr/>
          </p:nvSpPr>
          <p:spPr bwMode="auto">
            <a:xfrm>
              <a:off x="702112" y="1881781"/>
              <a:ext cx="323559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  <p:sp>
          <p:nvSpPr>
            <p:cNvPr id="27818" name="TextBox 228"/>
            <p:cNvSpPr txBox="1">
              <a:spLocks noChangeArrowheads="1"/>
            </p:cNvSpPr>
            <p:nvPr/>
          </p:nvSpPr>
          <p:spPr bwMode="auto">
            <a:xfrm>
              <a:off x="922558" y="1546904"/>
              <a:ext cx="321782" cy="311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27819" name="TextBox 229"/>
            <p:cNvSpPr txBox="1">
              <a:spLocks noChangeArrowheads="1"/>
            </p:cNvSpPr>
            <p:nvPr/>
          </p:nvSpPr>
          <p:spPr bwMode="auto">
            <a:xfrm>
              <a:off x="1203450" y="1176402"/>
              <a:ext cx="330670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</a:p>
          </p:txBody>
        </p:sp>
      </p:grpSp>
      <p:grpSp>
        <p:nvGrpSpPr>
          <p:cNvPr id="27666" name="Group 230"/>
          <p:cNvGrpSpPr>
            <a:grpSpLocks/>
          </p:cNvGrpSpPr>
          <p:nvPr/>
        </p:nvGrpSpPr>
        <p:grpSpPr bwMode="auto">
          <a:xfrm>
            <a:off x="4956175" y="3736975"/>
            <a:ext cx="1196975" cy="1152525"/>
            <a:chOff x="193662" y="898525"/>
            <a:chExt cx="1340458" cy="1293195"/>
          </a:xfrm>
        </p:grpSpPr>
        <p:sp>
          <p:nvSpPr>
            <p:cNvPr id="7314" name="AutoShape 4"/>
            <p:cNvSpPr>
              <a:spLocks noChangeArrowheads="1"/>
            </p:cNvSpPr>
            <p:nvPr/>
          </p:nvSpPr>
          <p:spPr bwMode="auto">
            <a:xfrm rot="-5400000">
              <a:off x="1037991" y="866649"/>
              <a:ext cx="126470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sp>
          <p:nvSpPr>
            <p:cNvPr id="7315" name="AutoShape 4"/>
            <p:cNvSpPr>
              <a:spLocks noChangeArrowheads="1"/>
            </p:cNvSpPr>
            <p:nvPr/>
          </p:nvSpPr>
          <p:spPr bwMode="auto">
            <a:xfrm rot="-5400000">
              <a:off x="774879" y="1238932"/>
              <a:ext cx="126469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sp>
          <p:nvSpPr>
            <p:cNvPr id="7316" name="AutoShape 4"/>
            <p:cNvSpPr>
              <a:spLocks noChangeArrowheads="1"/>
            </p:cNvSpPr>
            <p:nvPr/>
          </p:nvSpPr>
          <p:spPr bwMode="auto">
            <a:xfrm rot="-5400000">
              <a:off x="565098" y="1593403"/>
              <a:ext cx="126470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cxnSp>
          <p:nvCxnSpPr>
            <p:cNvPr id="7317" name="Straight Connector 234"/>
            <p:cNvCxnSpPr>
              <a:cxnSpLocks noChangeShapeType="1"/>
            </p:cNvCxnSpPr>
            <p:nvPr/>
          </p:nvCxnSpPr>
          <p:spPr bwMode="auto">
            <a:xfrm rot="5400000">
              <a:off x="861964" y="1099929"/>
              <a:ext cx="153188" cy="124446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318" name="Straight Connector 235"/>
            <p:cNvCxnSpPr>
              <a:cxnSpLocks noChangeShapeType="1"/>
            </p:cNvCxnSpPr>
            <p:nvPr/>
          </p:nvCxnSpPr>
          <p:spPr bwMode="auto">
            <a:xfrm rot="5400000">
              <a:off x="599730" y="1485534"/>
              <a:ext cx="162095" cy="85334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319" name="Straight Connector 236"/>
            <p:cNvCxnSpPr>
              <a:cxnSpLocks noChangeShapeType="1"/>
            </p:cNvCxnSpPr>
            <p:nvPr/>
          </p:nvCxnSpPr>
          <p:spPr bwMode="auto">
            <a:xfrm rot="5400000">
              <a:off x="409535" y="1838233"/>
              <a:ext cx="133594" cy="96001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320" name="Straight Connector 237"/>
            <p:cNvCxnSpPr>
              <a:cxnSpLocks noChangeShapeType="1"/>
            </p:cNvCxnSpPr>
            <p:nvPr/>
          </p:nvCxnSpPr>
          <p:spPr bwMode="auto">
            <a:xfrm rot="16200000" flipH="1">
              <a:off x="638844" y="1838242"/>
              <a:ext cx="160313" cy="104891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321" name="Straight Connector 238"/>
            <p:cNvCxnSpPr>
              <a:cxnSpLocks noChangeShapeType="1"/>
            </p:cNvCxnSpPr>
            <p:nvPr/>
          </p:nvCxnSpPr>
          <p:spPr bwMode="auto">
            <a:xfrm rot="16200000" flipH="1">
              <a:off x="899297" y="1481081"/>
              <a:ext cx="153188" cy="85334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322" name="Straight Connector 239"/>
            <p:cNvCxnSpPr>
              <a:cxnSpLocks noChangeShapeType="1"/>
            </p:cNvCxnSpPr>
            <p:nvPr/>
          </p:nvCxnSpPr>
          <p:spPr bwMode="auto">
            <a:xfrm rot="16200000" flipH="1">
              <a:off x="1162432" y="1105263"/>
              <a:ext cx="131813" cy="113779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sp>
          <p:nvSpPr>
            <p:cNvPr id="27803" name="TextBox 240"/>
            <p:cNvSpPr txBox="1">
              <a:spLocks noChangeArrowheads="1"/>
            </p:cNvSpPr>
            <p:nvPr/>
          </p:nvSpPr>
          <p:spPr bwMode="auto">
            <a:xfrm>
              <a:off x="193662" y="1881781"/>
              <a:ext cx="330670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  <p:sp>
          <p:nvSpPr>
            <p:cNvPr id="27804" name="TextBox 241"/>
            <p:cNvSpPr txBox="1">
              <a:spLocks noChangeArrowheads="1"/>
            </p:cNvSpPr>
            <p:nvPr/>
          </p:nvSpPr>
          <p:spPr bwMode="auto">
            <a:xfrm>
              <a:off x="702112" y="1881781"/>
              <a:ext cx="323559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27805" name="TextBox 242"/>
            <p:cNvSpPr txBox="1">
              <a:spLocks noChangeArrowheads="1"/>
            </p:cNvSpPr>
            <p:nvPr/>
          </p:nvSpPr>
          <p:spPr bwMode="auto">
            <a:xfrm>
              <a:off x="949226" y="1536216"/>
              <a:ext cx="330670" cy="311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D</a:t>
              </a:r>
            </a:p>
          </p:txBody>
        </p:sp>
        <p:sp>
          <p:nvSpPr>
            <p:cNvPr id="27806" name="TextBox 243"/>
            <p:cNvSpPr txBox="1">
              <a:spLocks noChangeArrowheads="1"/>
            </p:cNvSpPr>
            <p:nvPr/>
          </p:nvSpPr>
          <p:spPr bwMode="auto">
            <a:xfrm>
              <a:off x="1203450" y="1176402"/>
              <a:ext cx="330670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</a:p>
          </p:txBody>
        </p:sp>
      </p:grpSp>
      <p:grpSp>
        <p:nvGrpSpPr>
          <p:cNvPr id="27667" name="Group 244"/>
          <p:cNvGrpSpPr>
            <a:grpSpLocks/>
          </p:cNvGrpSpPr>
          <p:nvPr/>
        </p:nvGrpSpPr>
        <p:grpSpPr bwMode="auto">
          <a:xfrm>
            <a:off x="6270625" y="3784600"/>
            <a:ext cx="1196975" cy="1152525"/>
            <a:chOff x="193662" y="898525"/>
            <a:chExt cx="1340458" cy="1293195"/>
          </a:xfrm>
        </p:grpSpPr>
        <p:sp>
          <p:nvSpPr>
            <p:cNvPr id="27781" name="AutoShape 4"/>
            <p:cNvSpPr>
              <a:spLocks noChangeArrowheads="1"/>
            </p:cNvSpPr>
            <p:nvPr/>
          </p:nvSpPr>
          <p:spPr bwMode="auto">
            <a:xfrm rot="-5400000">
              <a:off x="1038225" y="866775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27782" name="AutoShape 4"/>
            <p:cNvSpPr>
              <a:spLocks noChangeArrowheads="1"/>
            </p:cNvSpPr>
            <p:nvPr/>
          </p:nvSpPr>
          <p:spPr bwMode="auto">
            <a:xfrm rot="-5400000">
              <a:off x="774700" y="1238250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27783" name="AutoShape 4"/>
            <p:cNvSpPr>
              <a:spLocks noChangeArrowheads="1"/>
            </p:cNvSpPr>
            <p:nvPr/>
          </p:nvSpPr>
          <p:spPr bwMode="auto">
            <a:xfrm rot="-5400000">
              <a:off x="565150" y="1593850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cxnSp>
          <p:nvCxnSpPr>
            <p:cNvPr id="27784" name="Straight Connector 248"/>
            <p:cNvCxnSpPr>
              <a:cxnSpLocks noChangeShapeType="1"/>
            </p:cNvCxnSpPr>
            <p:nvPr/>
          </p:nvCxnSpPr>
          <p:spPr bwMode="auto">
            <a:xfrm rot="5400000">
              <a:off x="862013" y="1100138"/>
              <a:ext cx="152400" cy="1238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7785" name="Straight Connector 249"/>
            <p:cNvCxnSpPr>
              <a:cxnSpLocks noChangeShapeType="1"/>
            </p:cNvCxnSpPr>
            <p:nvPr/>
          </p:nvCxnSpPr>
          <p:spPr bwMode="auto">
            <a:xfrm rot="5400000">
              <a:off x="600076" y="1485900"/>
              <a:ext cx="161925" cy="857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7786" name="Straight Connector 250"/>
            <p:cNvCxnSpPr>
              <a:cxnSpLocks noChangeShapeType="1"/>
            </p:cNvCxnSpPr>
            <p:nvPr/>
          </p:nvCxnSpPr>
          <p:spPr bwMode="auto">
            <a:xfrm rot="5400000">
              <a:off x="409575" y="1838325"/>
              <a:ext cx="133350" cy="9525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7787" name="Straight Connector 251"/>
            <p:cNvCxnSpPr>
              <a:cxnSpLocks noChangeShapeType="1"/>
            </p:cNvCxnSpPr>
            <p:nvPr/>
          </p:nvCxnSpPr>
          <p:spPr bwMode="auto">
            <a:xfrm rot="16200000" flipH="1">
              <a:off x="638175" y="1838324"/>
              <a:ext cx="161925" cy="10477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7788" name="Straight Connector 252"/>
            <p:cNvCxnSpPr>
              <a:cxnSpLocks noChangeShapeType="1"/>
            </p:cNvCxnSpPr>
            <p:nvPr/>
          </p:nvCxnSpPr>
          <p:spPr bwMode="auto">
            <a:xfrm rot="16200000" flipH="1">
              <a:off x="900112" y="1481137"/>
              <a:ext cx="152400" cy="857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7789" name="Straight Connector 253"/>
            <p:cNvCxnSpPr>
              <a:cxnSpLocks noChangeShapeType="1"/>
            </p:cNvCxnSpPr>
            <p:nvPr/>
          </p:nvCxnSpPr>
          <p:spPr bwMode="auto">
            <a:xfrm rot="16200000" flipH="1">
              <a:off x="1162050" y="1104900"/>
              <a:ext cx="133350" cy="11430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7790" name="TextBox 254"/>
            <p:cNvSpPr txBox="1">
              <a:spLocks noChangeArrowheads="1"/>
            </p:cNvSpPr>
            <p:nvPr/>
          </p:nvSpPr>
          <p:spPr bwMode="auto">
            <a:xfrm>
              <a:off x="193662" y="1881055"/>
              <a:ext cx="33080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  <p:sp>
          <p:nvSpPr>
            <p:cNvPr id="27791" name="TextBox 255"/>
            <p:cNvSpPr txBox="1">
              <a:spLocks noChangeArrowheads="1"/>
            </p:cNvSpPr>
            <p:nvPr/>
          </p:nvSpPr>
          <p:spPr bwMode="auto">
            <a:xfrm>
              <a:off x="698486" y="1881056"/>
              <a:ext cx="330810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D</a:t>
              </a:r>
            </a:p>
          </p:txBody>
        </p:sp>
        <p:sp>
          <p:nvSpPr>
            <p:cNvPr id="27792" name="TextBox 256"/>
            <p:cNvSpPr txBox="1">
              <a:spLocks noChangeArrowheads="1"/>
            </p:cNvSpPr>
            <p:nvPr/>
          </p:nvSpPr>
          <p:spPr bwMode="auto">
            <a:xfrm>
              <a:off x="917561" y="1547681"/>
              <a:ext cx="330810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</a:p>
          </p:txBody>
        </p:sp>
        <p:sp>
          <p:nvSpPr>
            <p:cNvPr id="27793" name="TextBox 257"/>
            <p:cNvSpPr txBox="1">
              <a:spLocks noChangeArrowheads="1"/>
            </p:cNvSpPr>
            <p:nvPr/>
          </p:nvSpPr>
          <p:spPr bwMode="auto">
            <a:xfrm>
              <a:off x="1203311" y="1176206"/>
              <a:ext cx="33080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</p:grpSp>
      <p:grpSp>
        <p:nvGrpSpPr>
          <p:cNvPr id="27668" name="Group 258"/>
          <p:cNvGrpSpPr>
            <a:grpSpLocks/>
          </p:cNvGrpSpPr>
          <p:nvPr/>
        </p:nvGrpSpPr>
        <p:grpSpPr bwMode="auto">
          <a:xfrm>
            <a:off x="7708900" y="3803650"/>
            <a:ext cx="1196975" cy="1152525"/>
            <a:chOff x="193662" y="898525"/>
            <a:chExt cx="1340458" cy="1293195"/>
          </a:xfrm>
        </p:grpSpPr>
        <p:sp>
          <p:nvSpPr>
            <p:cNvPr id="27768" name="AutoShape 4"/>
            <p:cNvSpPr>
              <a:spLocks noChangeArrowheads="1"/>
            </p:cNvSpPr>
            <p:nvPr/>
          </p:nvSpPr>
          <p:spPr bwMode="auto">
            <a:xfrm rot="-5400000">
              <a:off x="1038225" y="866775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27769" name="AutoShape 4"/>
            <p:cNvSpPr>
              <a:spLocks noChangeArrowheads="1"/>
            </p:cNvSpPr>
            <p:nvPr/>
          </p:nvSpPr>
          <p:spPr bwMode="auto">
            <a:xfrm rot="-5400000">
              <a:off x="774700" y="1238250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27770" name="AutoShape 4"/>
            <p:cNvSpPr>
              <a:spLocks noChangeArrowheads="1"/>
            </p:cNvSpPr>
            <p:nvPr/>
          </p:nvSpPr>
          <p:spPr bwMode="auto">
            <a:xfrm rot="-5400000">
              <a:off x="565150" y="1593850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cxnSp>
          <p:nvCxnSpPr>
            <p:cNvPr id="27771" name="Straight Connector 262"/>
            <p:cNvCxnSpPr>
              <a:cxnSpLocks noChangeShapeType="1"/>
            </p:cNvCxnSpPr>
            <p:nvPr/>
          </p:nvCxnSpPr>
          <p:spPr bwMode="auto">
            <a:xfrm rot="5400000">
              <a:off x="862013" y="1100138"/>
              <a:ext cx="152400" cy="1238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7772" name="Straight Connector 263"/>
            <p:cNvCxnSpPr>
              <a:cxnSpLocks noChangeShapeType="1"/>
            </p:cNvCxnSpPr>
            <p:nvPr/>
          </p:nvCxnSpPr>
          <p:spPr bwMode="auto">
            <a:xfrm rot="5400000">
              <a:off x="600076" y="1485900"/>
              <a:ext cx="161925" cy="857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7773" name="Straight Connector 264"/>
            <p:cNvCxnSpPr>
              <a:cxnSpLocks noChangeShapeType="1"/>
            </p:cNvCxnSpPr>
            <p:nvPr/>
          </p:nvCxnSpPr>
          <p:spPr bwMode="auto">
            <a:xfrm rot="5400000">
              <a:off x="409575" y="1838325"/>
              <a:ext cx="133350" cy="9525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7774" name="Straight Connector 265"/>
            <p:cNvCxnSpPr>
              <a:cxnSpLocks noChangeShapeType="1"/>
            </p:cNvCxnSpPr>
            <p:nvPr/>
          </p:nvCxnSpPr>
          <p:spPr bwMode="auto">
            <a:xfrm rot="16200000" flipH="1">
              <a:off x="638175" y="1838324"/>
              <a:ext cx="161925" cy="10477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7775" name="Straight Connector 266"/>
            <p:cNvCxnSpPr>
              <a:cxnSpLocks noChangeShapeType="1"/>
            </p:cNvCxnSpPr>
            <p:nvPr/>
          </p:nvCxnSpPr>
          <p:spPr bwMode="auto">
            <a:xfrm rot="16200000" flipH="1">
              <a:off x="900112" y="1481137"/>
              <a:ext cx="152400" cy="857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7776" name="Straight Connector 267"/>
            <p:cNvCxnSpPr>
              <a:cxnSpLocks noChangeShapeType="1"/>
            </p:cNvCxnSpPr>
            <p:nvPr/>
          </p:nvCxnSpPr>
          <p:spPr bwMode="auto">
            <a:xfrm rot="16200000" flipH="1">
              <a:off x="1162050" y="1104900"/>
              <a:ext cx="133350" cy="11430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7777" name="TextBox 268"/>
            <p:cNvSpPr txBox="1">
              <a:spLocks noChangeArrowheads="1"/>
            </p:cNvSpPr>
            <p:nvPr/>
          </p:nvSpPr>
          <p:spPr bwMode="auto">
            <a:xfrm>
              <a:off x="193662" y="1881055"/>
              <a:ext cx="33080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  <p:sp>
          <p:nvSpPr>
            <p:cNvPr id="27778" name="TextBox 269"/>
            <p:cNvSpPr txBox="1">
              <a:spLocks noChangeArrowheads="1"/>
            </p:cNvSpPr>
            <p:nvPr/>
          </p:nvSpPr>
          <p:spPr bwMode="auto">
            <a:xfrm>
              <a:off x="698486" y="1881056"/>
              <a:ext cx="330810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D</a:t>
              </a:r>
            </a:p>
          </p:txBody>
        </p:sp>
        <p:sp>
          <p:nvSpPr>
            <p:cNvPr id="27779" name="TextBox 270"/>
            <p:cNvSpPr txBox="1">
              <a:spLocks noChangeArrowheads="1"/>
            </p:cNvSpPr>
            <p:nvPr/>
          </p:nvSpPr>
          <p:spPr bwMode="auto">
            <a:xfrm>
              <a:off x="922051" y="1547681"/>
              <a:ext cx="32182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27780" name="TextBox 271"/>
            <p:cNvSpPr txBox="1">
              <a:spLocks noChangeArrowheads="1"/>
            </p:cNvSpPr>
            <p:nvPr/>
          </p:nvSpPr>
          <p:spPr bwMode="auto">
            <a:xfrm>
              <a:off x="1203311" y="1176206"/>
              <a:ext cx="33080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</a:p>
          </p:txBody>
        </p:sp>
      </p:grpSp>
      <p:grpSp>
        <p:nvGrpSpPr>
          <p:cNvPr id="27669" name="Group 272"/>
          <p:cNvGrpSpPr>
            <a:grpSpLocks/>
          </p:cNvGrpSpPr>
          <p:nvPr/>
        </p:nvGrpSpPr>
        <p:grpSpPr bwMode="auto">
          <a:xfrm>
            <a:off x="4870450" y="2317750"/>
            <a:ext cx="1196975" cy="1152525"/>
            <a:chOff x="193662" y="898525"/>
            <a:chExt cx="1340458" cy="1293195"/>
          </a:xfrm>
        </p:grpSpPr>
        <p:sp>
          <p:nvSpPr>
            <p:cNvPr id="27755" name="AutoShape 4"/>
            <p:cNvSpPr>
              <a:spLocks noChangeArrowheads="1"/>
            </p:cNvSpPr>
            <p:nvPr/>
          </p:nvSpPr>
          <p:spPr bwMode="auto">
            <a:xfrm rot="-5400000">
              <a:off x="1038225" y="866775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27756" name="AutoShape 4"/>
            <p:cNvSpPr>
              <a:spLocks noChangeArrowheads="1"/>
            </p:cNvSpPr>
            <p:nvPr/>
          </p:nvSpPr>
          <p:spPr bwMode="auto">
            <a:xfrm rot="-5400000">
              <a:off x="774700" y="1238250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27757" name="AutoShape 4"/>
            <p:cNvSpPr>
              <a:spLocks noChangeArrowheads="1"/>
            </p:cNvSpPr>
            <p:nvPr/>
          </p:nvSpPr>
          <p:spPr bwMode="auto">
            <a:xfrm rot="-5400000">
              <a:off x="565150" y="1593850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cxnSp>
          <p:nvCxnSpPr>
            <p:cNvPr id="27758" name="Straight Connector 276"/>
            <p:cNvCxnSpPr>
              <a:cxnSpLocks noChangeShapeType="1"/>
            </p:cNvCxnSpPr>
            <p:nvPr/>
          </p:nvCxnSpPr>
          <p:spPr bwMode="auto">
            <a:xfrm rot="5400000">
              <a:off x="862013" y="1100138"/>
              <a:ext cx="152400" cy="1238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7759" name="Straight Connector 277"/>
            <p:cNvCxnSpPr>
              <a:cxnSpLocks noChangeShapeType="1"/>
            </p:cNvCxnSpPr>
            <p:nvPr/>
          </p:nvCxnSpPr>
          <p:spPr bwMode="auto">
            <a:xfrm rot="5400000">
              <a:off x="600076" y="1485900"/>
              <a:ext cx="161925" cy="857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7760" name="Straight Connector 278"/>
            <p:cNvCxnSpPr>
              <a:cxnSpLocks noChangeShapeType="1"/>
            </p:cNvCxnSpPr>
            <p:nvPr/>
          </p:nvCxnSpPr>
          <p:spPr bwMode="auto">
            <a:xfrm rot="5400000">
              <a:off x="409575" y="1838325"/>
              <a:ext cx="133350" cy="9525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7761" name="Straight Connector 279"/>
            <p:cNvCxnSpPr>
              <a:cxnSpLocks noChangeShapeType="1"/>
            </p:cNvCxnSpPr>
            <p:nvPr/>
          </p:nvCxnSpPr>
          <p:spPr bwMode="auto">
            <a:xfrm rot="16200000" flipH="1">
              <a:off x="638175" y="1838324"/>
              <a:ext cx="161925" cy="10477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7762" name="Straight Connector 280"/>
            <p:cNvCxnSpPr>
              <a:cxnSpLocks noChangeShapeType="1"/>
            </p:cNvCxnSpPr>
            <p:nvPr/>
          </p:nvCxnSpPr>
          <p:spPr bwMode="auto">
            <a:xfrm rot="16200000" flipH="1">
              <a:off x="900112" y="1481137"/>
              <a:ext cx="152400" cy="857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7763" name="Straight Connector 281"/>
            <p:cNvCxnSpPr>
              <a:cxnSpLocks noChangeShapeType="1"/>
            </p:cNvCxnSpPr>
            <p:nvPr/>
          </p:nvCxnSpPr>
          <p:spPr bwMode="auto">
            <a:xfrm rot="16200000" flipH="1">
              <a:off x="1162050" y="1104900"/>
              <a:ext cx="133350" cy="11430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7764" name="TextBox 282"/>
            <p:cNvSpPr txBox="1">
              <a:spLocks noChangeArrowheads="1"/>
            </p:cNvSpPr>
            <p:nvPr/>
          </p:nvSpPr>
          <p:spPr bwMode="auto">
            <a:xfrm>
              <a:off x="193662" y="1881055"/>
              <a:ext cx="33080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27765" name="TextBox 283"/>
            <p:cNvSpPr txBox="1">
              <a:spLocks noChangeArrowheads="1"/>
            </p:cNvSpPr>
            <p:nvPr/>
          </p:nvSpPr>
          <p:spPr bwMode="auto">
            <a:xfrm>
              <a:off x="702976" y="1881056"/>
              <a:ext cx="32182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  <p:sp>
          <p:nvSpPr>
            <p:cNvPr id="27766" name="TextBox 284"/>
            <p:cNvSpPr txBox="1">
              <a:spLocks noChangeArrowheads="1"/>
            </p:cNvSpPr>
            <p:nvPr/>
          </p:nvSpPr>
          <p:spPr bwMode="auto">
            <a:xfrm>
              <a:off x="917561" y="1547681"/>
              <a:ext cx="330810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D</a:t>
              </a:r>
            </a:p>
          </p:txBody>
        </p:sp>
        <p:sp>
          <p:nvSpPr>
            <p:cNvPr id="27767" name="TextBox 285"/>
            <p:cNvSpPr txBox="1">
              <a:spLocks noChangeArrowheads="1"/>
            </p:cNvSpPr>
            <p:nvPr/>
          </p:nvSpPr>
          <p:spPr bwMode="auto">
            <a:xfrm>
              <a:off x="1203311" y="1176206"/>
              <a:ext cx="33080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</a:p>
          </p:txBody>
        </p:sp>
      </p:grpSp>
      <p:grpSp>
        <p:nvGrpSpPr>
          <p:cNvPr id="27670" name="Group 286"/>
          <p:cNvGrpSpPr>
            <a:grpSpLocks/>
          </p:cNvGrpSpPr>
          <p:nvPr/>
        </p:nvGrpSpPr>
        <p:grpSpPr bwMode="auto">
          <a:xfrm>
            <a:off x="6261100" y="2346325"/>
            <a:ext cx="1196975" cy="1152525"/>
            <a:chOff x="193662" y="898525"/>
            <a:chExt cx="1340458" cy="1293195"/>
          </a:xfrm>
        </p:grpSpPr>
        <p:sp>
          <p:nvSpPr>
            <p:cNvPr id="27742" name="AutoShape 4"/>
            <p:cNvSpPr>
              <a:spLocks noChangeArrowheads="1"/>
            </p:cNvSpPr>
            <p:nvPr/>
          </p:nvSpPr>
          <p:spPr bwMode="auto">
            <a:xfrm rot="-5400000">
              <a:off x="1038225" y="866775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>
                  <a:solidFill>
                    <a:srgbClr val="FF0000"/>
                  </a:solidFill>
                </a:rPr>
                <a:t> </a:t>
              </a:r>
            </a:p>
          </p:txBody>
        </p:sp>
        <p:sp>
          <p:nvSpPr>
            <p:cNvPr id="27743" name="AutoShape 4"/>
            <p:cNvSpPr>
              <a:spLocks noChangeArrowheads="1"/>
            </p:cNvSpPr>
            <p:nvPr/>
          </p:nvSpPr>
          <p:spPr bwMode="auto">
            <a:xfrm rot="-5400000">
              <a:off x="774700" y="1238250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>
                  <a:solidFill>
                    <a:srgbClr val="FF0000"/>
                  </a:solidFill>
                </a:rPr>
                <a:t> </a:t>
              </a:r>
            </a:p>
          </p:txBody>
        </p:sp>
        <p:sp>
          <p:nvSpPr>
            <p:cNvPr id="27744" name="AutoShape 4"/>
            <p:cNvSpPr>
              <a:spLocks noChangeArrowheads="1"/>
            </p:cNvSpPr>
            <p:nvPr/>
          </p:nvSpPr>
          <p:spPr bwMode="auto">
            <a:xfrm rot="-5400000">
              <a:off x="565150" y="1593850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>
                  <a:solidFill>
                    <a:srgbClr val="FF0000"/>
                  </a:solidFill>
                </a:rPr>
                <a:t> </a:t>
              </a:r>
            </a:p>
          </p:txBody>
        </p:sp>
        <p:cxnSp>
          <p:nvCxnSpPr>
            <p:cNvPr id="27745" name="Straight Connector 290"/>
            <p:cNvCxnSpPr>
              <a:cxnSpLocks noChangeShapeType="1"/>
            </p:cNvCxnSpPr>
            <p:nvPr/>
          </p:nvCxnSpPr>
          <p:spPr bwMode="auto">
            <a:xfrm rot="5400000">
              <a:off x="862013" y="1100138"/>
              <a:ext cx="152400" cy="123825"/>
            </a:xfrm>
            <a:prstGeom prst="line">
              <a:avLst/>
            </a:prstGeom>
            <a:noFill/>
            <a:ln w="9525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7746" name="Straight Connector 291"/>
            <p:cNvCxnSpPr>
              <a:cxnSpLocks noChangeShapeType="1"/>
            </p:cNvCxnSpPr>
            <p:nvPr/>
          </p:nvCxnSpPr>
          <p:spPr bwMode="auto">
            <a:xfrm rot="5400000">
              <a:off x="600076" y="1485900"/>
              <a:ext cx="161925" cy="85725"/>
            </a:xfrm>
            <a:prstGeom prst="line">
              <a:avLst/>
            </a:prstGeom>
            <a:noFill/>
            <a:ln w="9525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7747" name="Straight Connector 292"/>
            <p:cNvCxnSpPr>
              <a:cxnSpLocks noChangeShapeType="1"/>
            </p:cNvCxnSpPr>
            <p:nvPr/>
          </p:nvCxnSpPr>
          <p:spPr bwMode="auto">
            <a:xfrm rot="5400000">
              <a:off x="409575" y="1838325"/>
              <a:ext cx="133350" cy="95250"/>
            </a:xfrm>
            <a:prstGeom prst="line">
              <a:avLst/>
            </a:prstGeom>
            <a:noFill/>
            <a:ln w="9525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7748" name="Straight Connector 293"/>
            <p:cNvCxnSpPr>
              <a:cxnSpLocks noChangeShapeType="1"/>
            </p:cNvCxnSpPr>
            <p:nvPr/>
          </p:nvCxnSpPr>
          <p:spPr bwMode="auto">
            <a:xfrm rot="16200000" flipH="1">
              <a:off x="638175" y="1838324"/>
              <a:ext cx="161925" cy="104775"/>
            </a:xfrm>
            <a:prstGeom prst="line">
              <a:avLst/>
            </a:prstGeom>
            <a:noFill/>
            <a:ln w="9525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7749" name="Straight Connector 294"/>
            <p:cNvCxnSpPr>
              <a:cxnSpLocks noChangeShapeType="1"/>
            </p:cNvCxnSpPr>
            <p:nvPr/>
          </p:nvCxnSpPr>
          <p:spPr bwMode="auto">
            <a:xfrm rot="16200000" flipH="1">
              <a:off x="900112" y="1481137"/>
              <a:ext cx="152400" cy="85725"/>
            </a:xfrm>
            <a:prstGeom prst="line">
              <a:avLst/>
            </a:prstGeom>
            <a:noFill/>
            <a:ln w="9525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7750" name="Straight Connector 295"/>
            <p:cNvCxnSpPr>
              <a:cxnSpLocks noChangeShapeType="1"/>
            </p:cNvCxnSpPr>
            <p:nvPr/>
          </p:nvCxnSpPr>
          <p:spPr bwMode="auto">
            <a:xfrm rot="16200000" flipH="1">
              <a:off x="1162050" y="1104900"/>
              <a:ext cx="133350" cy="114300"/>
            </a:xfrm>
            <a:prstGeom prst="line">
              <a:avLst/>
            </a:prstGeom>
            <a:noFill/>
            <a:ln w="9525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7751" name="TextBox 296"/>
            <p:cNvSpPr txBox="1">
              <a:spLocks noChangeArrowheads="1"/>
            </p:cNvSpPr>
            <p:nvPr/>
          </p:nvSpPr>
          <p:spPr bwMode="auto">
            <a:xfrm>
              <a:off x="193662" y="1881055"/>
              <a:ext cx="33080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27752" name="TextBox 297"/>
            <p:cNvSpPr txBox="1">
              <a:spLocks noChangeArrowheads="1"/>
            </p:cNvSpPr>
            <p:nvPr/>
          </p:nvSpPr>
          <p:spPr bwMode="auto">
            <a:xfrm>
              <a:off x="698486" y="1881056"/>
              <a:ext cx="330810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D</a:t>
              </a:r>
            </a:p>
          </p:txBody>
        </p:sp>
        <p:sp>
          <p:nvSpPr>
            <p:cNvPr id="27753" name="TextBox 298"/>
            <p:cNvSpPr txBox="1">
              <a:spLocks noChangeArrowheads="1"/>
            </p:cNvSpPr>
            <p:nvPr/>
          </p:nvSpPr>
          <p:spPr bwMode="auto">
            <a:xfrm>
              <a:off x="917561" y="1547681"/>
              <a:ext cx="330810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</a:p>
          </p:txBody>
        </p:sp>
        <p:sp>
          <p:nvSpPr>
            <p:cNvPr id="27754" name="TextBox 299"/>
            <p:cNvSpPr txBox="1">
              <a:spLocks noChangeArrowheads="1"/>
            </p:cNvSpPr>
            <p:nvPr/>
          </p:nvSpPr>
          <p:spPr bwMode="auto">
            <a:xfrm>
              <a:off x="1203311" y="1176206"/>
              <a:ext cx="33080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</p:grpSp>
      <p:grpSp>
        <p:nvGrpSpPr>
          <p:cNvPr id="27671" name="Group 300"/>
          <p:cNvGrpSpPr>
            <a:grpSpLocks/>
          </p:cNvGrpSpPr>
          <p:nvPr/>
        </p:nvGrpSpPr>
        <p:grpSpPr bwMode="auto">
          <a:xfrm>
            <a:off x="7718425" y="2374900"/>
            <a:ext cx="1196975" cy="1152525"/>
            <a:chOff x="193662" y="898525"/>
            <a:chExt cx="1340458" cy="1293195"/>
          </a:xfrm>
        </p:grpSpPr>
        <p:sp>
          <p:nvSpPr>
            <p:cNvPr id="27729" name="AutoShape 4"/>
            <p:cNvSpPr>
              <a:spLocks noChangeArrowheads="1"/>
            </p:cNvSpPr>
            <p:nvPr/>
          </p:nvSpPr>
          <p:spPr bwMode="auto">
            <a:xfrm rot="-5400000">
              <a:off x="1038225" y="866775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27730" name="AutoShape 4"/>
            <p:cNvSpPr>
              <a:spLocks noChangeArrowheads="1"/>
            </p:cNvSpPr>
            <p:nvPr/>
          </p:nvSpPr>
          <p:spPr bwMode="auto">
            <a:xfrm rot="-5400000">
              <a:off x="774700" y="1238250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27731" name="AutoShape 4"/>
            <p:cNvSpPr>
              <a:spLocks noChangeArrowheads="1"/>
            </p:cNvSpPr>
            <p:nvPr/>
          </p:nvSpPr>
          <p:spPr bwMode="auto">
            <a:xfrm rot="-5400000">
              <a:off x="565150" y="1593850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cxnSp>
          <p:nvCxnSpPr>
            <p:cNvPr id="27732" name="Straight Connector 304"/>
            <p:cNvCxnSpPr>
              <a:cxnSpLocks noChangeShapeType="1"/>
            </p:cNvCxnSpPr>
            <p:nvPr/>
          </p:nvCxnSpPr>
          <p:spPr bwMode="auto">
            <a:xfrm rot="5400000">
              <a:off x="862013" y="1100138"/>
              <a:ext cx="152400" cy="1238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7733" name="Straight Connector 305"/>
            <p:cNvCxnSpPr>
              <a:cxnSpLocks noChangeShapeType="1"/>
            </p:cNvCxnSpPr>
            <p:nvPr/>
          </p:nvCxnSpPr>
          <p:spPr bwMode="auto">
            <a:xfrm rot="5400000">
              <a:off x="600076" y="1485900"/>
              <a:ext cx="161925" cy="857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7734" name="Straight Connector 306"/>
            <p:cNvCxnSpPr>
              <a:cxnSpLocks noChangeShapeType="1"/>
            </p:cNvCxnSpPr>
            <p:nvPr/>
          </p:nvCxnSpPr>
          <p:spPr bwMode="auto">
            <a:xfrm rot="5400000">
              <a:off x="409575" y="1838325"/>
              <a:ext cx="133350" cy="9525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7735" name="Straight Connector 307"/>
            <p:cNvCxnSpPr>
              <a:cxnSpLocks noChangeShapeType="1"/>
            </p:cNvCxnSpPr>
            <p:nvPr/>
          </p:nvCxnSpPr>
          <p:spPr bwMode="auto">
            <a:xfrm rot="16200000" flipH="1">
              <a:off x="638175" y="1838324"/>
              <a:ext cx="161925" cy="10477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7736" name="Straight Connector 308"/>
            <p:cNvCxnSpPr>
              <a:cxnSpLocks noChangeShapeType="1"/>
            </p:cNvCxnSpPr>
            <p:nvPr/>
          </p:nvCxnSpPr>
          <p:spPr bwMode="auto">
            <a:xfrm rot="16200000" flipH="1">
              <a:off x="900112" y="1481137"/>
              <a:ext cx="152400" cy="857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7737" name="Straight Connector 309"/>
            <p:cNvCxnSpPr>
              <a:cxnSpLocks noChangeShapeType="1"/>
            </p:cNvCxnSpPr>
            <p:nvPr/>
          </p:nvCxnSpPr>
          <p:spPr bwMode="auto">
            <a:xfrm rot="16200000" flipH="1">
              <a:off x="1162050" y="1104900"/>
              <a:ext cx="133350" cy="11430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7738" name="TextBox 310"/>
            <p:cNvSpPr txBox="1">
              <a:spLocks noChangeArrowheads="1"/>
            </p:cNvSpPr>
            <p:nvPr/>
          </p:nvSpPr>
          <p:spPr bwMode="auto">
            <a:xfrm>
              <a:off x="193662" y="1881055"/>
              <a:ext cx="33080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27739" name="TextBox 311"/>
            <p:cNvSpPr txBox="1">
              <a:spLocks noChangeArrowheads="1"/>
            </p:cNvSpPr>
            <p:nvPr/>
          </p:nvSpPr>
          <p:spPr bwMode="auto">
            <a:xfrm>
              <a:off x="698486" y="1881056"/>
              <a:ext cx="330810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D</a:t>
              </a:r>
            </a:p>
          </p:txBody>
        </p:sp>
        <p:sp>
          <p:nvSpPr>
            <p:cNvPr id="27740" name="TextBox 312"/>
            <p:cNvSpPr txBox="1">
              <a:spLocks noChangeArrowheads="1"/>
            </p:cNvSpPr>
            <p:nvPr/>
          </p:nvSpPr>
          <p:spPr bwMode="auto">
            <a:xfrm>
              <a:off x="922051" y="1547681"/>
              <a:ext cx="32182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  <p:sp>
          <p:nvSpPr>
            <p:cNvPr id="27741" name="TextBox 313"/>
            <p:cNvSpPr txBox="1">
              <a:spLocks noChangeArrowheads="1"/>
            </p:cNvSpPr>
            <p:nvPr/>
          </p:nvSpPr>
          <p:spPr bwMode="auto">
            <a:xfrm>
              <a:off x="1203311" y="1176206"/>
              <a:ext cx="33080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</a:p>
          </p:txBody>
        </p:sp>
      </p:grpSp>
      <p:grpSp>
        <p:nvGrpSpPr>
          <p:cNvPr id="27672" name="Group 314"/>
          <p:cNvGrpSpPr>
            <a:grpSpLocks/>
          </p:cNvGrpSpPr>
          <p:nvPr/>
        </p:nvGrpSpPr>
        <p:grpSpPr bwMode="auto">
          <a:xfrm>
            <a:off x="3413125" y="908050"/>
            <a:ext cx="1196975" cy="1152525"/>
            <a:chOff x="193662" y="898525"/>
            <a:chExt cx="1340458" cy="1293195"/>
          </a:xfrm>
        </p:grpSpPr>
        <p:sp>
          <p:nvSpPr>
            <p:cNvPr id="27716" name="AutoShape 4"/>
            <p:cNvSpPr>
              <a:spLocks noChangeArrowheads="1"/>
            </p:cNvSpPr>
            <p:nvPr/>
          </p:nvSpPr>
          <p:spPr bwMode="auto">
            <a:xfrm rot="-5400000">
              <a:off x="1038225" y="866775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27717" name="AutoShape 4"/>
            <p:cNvSpPr>
              <a:spLocks noChangeArrowheads="1"/>
            </p:cNvSpPr>
            <p:nvPr/>
          </p:nvSpPr>
          <p:spPr bwMode="auto">
            <a:xfrm rot="-5400000">
              <a:off x="774700" y="1238250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27718" name="AutoShape 4"/>
            <p:cNvSpPr>
              <a:spLocks noChangeArrowheads="1"/>
            </p:cNvSpPr>
            <p:nvPr/>
          </p:nvSpPr>
          <p:spPr bwMode="auto">
            <a:xfrm rot="-5400000">
              <a:off x="565150" y="1593850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cxnSp>
          <p:nvCxnSpPr>
            <p:cNvPr id="27719" name="Straight Connector 318"/>
            <p:cNvCxnSpPr>
              <a:cxnSpLocks noChangeShapeType="1"/>
            </p:cNvCxnSpPr>
            <p:nvPr/>
          </p:nvCxnSpPr>
          <p:spPr bwMode="auto">
            <a:xfrm rot="5400000">
              <a:off x="862013" y="1100138"/>
              <a:ext cx="152400" cy="1238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7720" name="Straight Connector 319"/>
            <p:cNvCxnSpPr>
              <a:cxnSpLocks noChangeShapeType="1"/>
            </p:cNvCxnSpPr>
            <p:nvPr/>
          </p:nvCxnSpPr>
          <p:spPr bwMode="auto">
            <a:xfrm rot="5400000">
              <a:off x="600076" y="1485900"/>
              <a:ext cx="161925" cy="857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7721" name="Straight Connector 320"/>
            <p:cNvCxnSpPr>
              <a:cxnSpLocks noChangeShapeType="1"/>
            </p:cNvCxnSpPr>
            <p:nvPr/>
          </p:nvCxnSpPr>
          <p:spPr bwMode="auto">
            <a:xfrm rot="5400000">
              <a:off x="409575" y="1838325"/>
              <a:ext cx="133350" cy="9525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7722" name="Straight Connector 321"/>
            <p:cNvCxnSpPr>
              <a:cxnSpLocks noChangeShapeType="1"/>
            </p:cNvCxnSpPr>
            <p:nvPr/>
          </p:nvCxnSpPr>
          <p:spPr bwMode="auto">
            <a:xfrm rot="16200000" flipH="1">
              <a:off x="638175" y="1838324"/>
              <a:ext cx="161925" cy="10477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7723" name="Straight Connector 322"/>
            <p:cNvCxnSpPr>
              <a:cxnSpLocks noChangeShapeType="1"/>
            </p:cNvCxnSpPr>
            <p:nvPr/>
          </p:nvCxnSpPr>
          <p:spPr bwMode="auto">
            <a:xfrm rot="16200000" flipH="1">
              <a:off x="900112" y="1481137"/>
              <a:ext cx="152400" cy="857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7724" name="Straight Connector 323"/>
            <p:cNvCxnSpPr>
              <a:cxnSpLocks noChangeShapeType="1"/>
            </p:cNvCxnSpPr>
            <p:nvPr/>
          </p:nvCxnSpPr>
          <p:spPr bwMode="auto">
            <a:xfrm rot="16200000" flipH="1">
              <a:off x="1162050" y="1104900"/>
              <a:ext cx="133350" cy="11430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7725" name="TextBox 324"/>
            <p:cNvSpPr txBox="1">
              <a:spLocks noChangeArrowheads="1"/>
            </p:cNvSpPr>
            <p:nvPr/>
          </p:nvSpPr>
          <p:spPr bwMode="auto">
            <a:xfrm>
              <a:off x="193662" y="1881055"/>
              <a:ext cx="33080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</a:p>
          </p:txBody>
        </p:sp>
        <p:sp>
          <p:nvSpPr>
            <p:cNvPr id="27726" name="TextBox 325"/>
            <p:cNvSpPr txBox="1">
              <a:spLocks noChangeArrowheads="1"/>
            </p:cNvSpPr>
            <p:nvPr/>
          </p:nvSpPr>
          <p:spPr bwMode="auto">
            <a:xfrm>
              <a:off x="702976" y="1881056"/>
              <a:ext cx="32182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  <p:sp>
          <p:nvSpPr>
            <p:cNvPr id="27727" name="TextBox 326"/>
            <p:cNvSpPr txBox="1">
              <a:spLocks noChangeArrowheads="1"/>
            </p:cNvSpPr>
            <p:nvPr/>
          </p:nvSpPr>
          <p:spPr bwMode="auto">
            <a:xfrm>
              <a:off x="922051" y="1547681"/>
              <a:ext cx="32182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27728" name="TextBox 327"/>
            <p:cNvSpPr txBox="1">
              <a:spLocks noChangeArrowheads="1"/>
            </p:cNvSpPr>
            <p:nvPr/>
          </p:nvSpPr>
          <p:spPr bwMode="auto">
            <a:xfrm>
              <a:off x="1203311" y="1176206"/>
              <a:ext cx="33080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D</a:t>
              </a:r>
            </a:p>
          </p:txBody>
        </p:sp>
      </p:grpSp>
      <p:grpSp>
        <p:nvGrpSpPr>
          <p:cNvPr id="27673" name="Group 328"/>
          <p:cNvGrpSpPr>
            <a:grpSpLocks/>
          </p:cNvGrpSpPr>
          <p:nvPr/>
        </p:nvGrpSpPr>
        <p:grpSpPr bwMode="auto">
          <a:xfrm>
            <a:off x="4822825" y="917575"/>
            <a:ext cx="1196975" cy="1152525"/>
            <a:chOff x="193662" y="898525"/>
            <a:chExt cx="1340458" cy="1293195"/>
          </a:xfrm>
        </p:grpSpPr>
        <p:sp>
          <p:nvSpPr>
            <p:cNvPr id="27703" name="AutoShape 4"/>
            <p:cNvSpPr>
              <a:spLocks noChangeArrowheads="1"/>
            </p:cNvSpPr>
            <p:nvPr/>
          </p:nvSpPr>
          <p:spPr bwMode="auto">
            <a:xfrm rot="-5400000">
              <a:off x="1038225" y="866775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27704" name="AutoShape 4"/>
            <p:cNvSpPr>
              <a:spLocks noChangeArrowheads="1"/>
            </p:cNvSpPr>
            <p:nvPr/>
          </p:nvSpPr>
          <p:spPr bwMode="auto">
            <a:xfrm rot="-5400000">
              <a:off x="774700" y="1238250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27705" name="AutoShape 4"/>
            <p:cNvSpPr>
              <a:spLocks noChangeArrowheads="1"/>
            </p:cNvSpPr>
            <p:nvPr/>
          </p:nvSpPr>
          <p:spPr bwMode="auto">
            <a:xfrm rot="-5400000">
              <a:off x="565150" y="1593850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cxnSp>
          <p:nvCxnSpPr>
            <p:cNvPr id="27706" name="Straight Connector 332"/>
            <p:cNvCxnSpPr>
              <a:cxnSpLocks noChangeShapeType="1"/>
            </p:cNvCxnSpPr>
            <p:nvPr/>
          </p:nvCxnSpPr>
          <p:spPr bwMode="auto">
            <a:xfrm rot="5400000">
              <a:off x="862013" y="1100138"/>
              <a:ext cx="152400" cy="1238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7707" name="Straight Connector 333"/>
            <p:cNvCxnSpPr>
              <a:cxnSpLocks noChangeShapeType="1"/>
            </p:cNvCxnSpPr>
            <p:nvPr/>
          </p:nvCxnSpPr>
          <p:spPr bwMode="auto">
            <a:xfrm rot="5400000">
              <a:off x="600076" y="1485900"/>
              <a:ext cx="161925" cy="857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7708" name="Straight Connector 334"/>
            <p:cNvCxnSpPr>
              <a:cxnSpLocks noChangeShapeType="1"/>
            </p:cNvCxnSpPr>
            <p:nvPr/>
          </p:nvCxnSpPr>
          <p:spPr bwMode="auto">
            <a:xfrm rot="5400000">
              <a:off x="409575" y="1838325"/>
              <a:ext cx="133350" cy="9525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7709" name="Straight Connector 335"/>
            <p:cNvCxnSpPr>
              <a:cxnSpLocks noChangeShapeType="1"/>
            </p:cNvCxnSpPr>
            <p:nvPr/>
          </p:nvCxnSpPr>
          <p:spPr bwMode="auto">
            <a:xfrm rot="16200000" flipH="1">
              <a:off x="638175" y="1838324"/>
              <a:ext cx="161925" cy="10477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7710" name="Straight Connector 336"/>
            <p:cNvCxnSpPr>
              <a:cxnSpLocks noChangeShapeType="1"/>
            </p:cNvCxnSpPr>
            <p:nvPr/>
          </p:nvCxnSpPr>
          <p:spPr bwMode="auto">
            <a:xfrm rot="16200000" flipH="1">
              <a:off x="900112" y="1481137"/>
              <a:ext cx="152400" cy="857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7711" name="Straight Connector 337"/>
            <p:cNvCxnSpPr>
              <a:cxnSpLocks noChangeShapeType="1"/>
            </p:cNvCxnSpPr>
            <p:nvPr/>
          </p:nvCxnSpPr>
          <p:spPr bwMode="auto">
            <a:xfrm rot="16200000" flipH="1">
              <a:off x="1162050" y="1104900"/>
              <a:ext cx="133350" cy="11430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7712" name="TextBox 338"/>
            <p:cNvSpPr txBox="1">
              <a:spLocks noChangeArrowheads="1"/>
            </p:cNvSpPr>
            <p:nvPr/>
          </p:nvSpPr>
          <p:spPr bwMode="auto">
            <a:xfrm>
              <a:off x="193662" y="1881055"/>
              <a:ext cx="33080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</a:p>
          </p:txBody>
        </p:sp>
        <p:sp>
          <p:nvSpPr>
            <p:cNvPr id="27713" name="TextBox 339"/>
            <p:cNvSpPr txBox="1">
              <a:spLocks noChangeArrowheads="1"/>
            </p:cNvSpPr>
            <p:nvPr/>
          </p:nvSpPr>
          <p:spPr bwMode="auto">
            <a:xfrm>
              <a:off x="702976" y="1881056"/>
              <a:ext cx="32182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  <p:sp>
          <p:nvSpPr>
            <p:cNvPr id="27714" name="TextBox 340"/>
            <p:cNvSpPr txBox="1">
              <a:spLocks noChangeArrowheads="1"/>
            </p:cNvSpPr>
            <p:nvPr/>
          </p:nvSpPr>
          <p:spPr bwMode="auto">
            <a:xfrm>
              <a:off x="917561" y="1547681"/>
              <a:ext cx="330810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D</a:t>
              </a:r>
            </a:p>
          </p:txBody>
        </p:sp>
        <p:sp>
          <p:nvSpPr>
            <p:cNvPr id="27715" name="TextBox 341"/>
            <p:cNvSpPr txBox="1">
              <a:spLocks noChangeArrowheads="1"/>
            </p:cNvSpPr>
            <p:nvPr/>
          </p:nvSpPr>
          <p:spPr bwMode="auto">
            <a:xfrm>
              <a:off x="1203311" y="1176206"/>
              <a:ext cx="33080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</p:grpSp>
      <p:grpSp>
        <p:nvGrpSpPr>
          <p:cNvPr id="27674" name="Group 342"/>
          <p:cNvGrpSpPr>
            <a:grpSpLocks/>
          </p:cNvGrpSpPr>
          <p:nvPr/>
        </p:nvGrpSpPr>
        <p:grpSpPr bwMode="auto">
          <a:xfrm>
            <a:off x="6242050" y="955675"/>
            <a:ext cx="1196975" cy="1152525"/>
            <a:chOff x="193662" y="898525"/>
            <a:chExt cx="1340458" cy="1293195"/>
          </a:xfrm>
        </p:grpSpPr>
        <p:sp>
          <p:nvSpPr>
            <p:cNvPr id="27690" name="AutoShape 4"/>
            <p:cNvSpPr>
              <a:spLocks noChangeArrowheads="1"/>
            </p:cNvSpPr>
            <p:nvPr/>
          </p:nvSpPr>
          <p:spPr bwMode="auto">
            <a:xfrm rot="-5400000">
              <a:off x="1038225" y="866775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27691" name="AutoShape 4"/>
            <p:cNvSpPr>
              <a:spLocks noChangeArrowheads="1"/>
            </p:cNvSpPr>
            <p:nvPr/>
          </p:nvSpPr>
          <p:spPr bwMode="auto">
            <a:xfrm rot="-5400000">
              <a:off x="774700" y="1238250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27692" name="AutoShape 4"/>
            <p:cNvSpPr>
              <a:spLocks noChangeArrowheads="1"/>
            </p:cNvSpPr>
            <p:nvPr/>
          </p:nvSpPr>
          <p:spPr bwMode="auto">
            <a:xfrm rot="-5400000">
              <a:off x="565150" y="1593850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cxnSp>
          <p:nvCxnSpPr>
            <p:cNvPr id="27693" name="Straight Connector 346"/>
            <p:cNvCxnSpPr>
              <a:cxnSpLocks noChangeShapeType="1"/>
            </p:cNvCxnSpPr>
            <p:nvPr/>
          </p:nvCxnSpPr>
          <p:spPr bwMode="auto">
            <a:xfrm rot="5400000">
              <a:off x="862013" y="1100138"/>
              <a:ext cx="152400" cy="1238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7694" name="Straight Connector 347"/>
            <p:cNvCxnSpPr>
              <a:cxnSpLocks noChangeShapeType="1"/>
            </p:cNvCxnSpPr>
            <p:nvPr/>
          </p:nvCxnSpPr>
          <p:spPr bwMode="auto">
            <a:xfrm rot="5400000">
              <a:off x="600076" y="1485900"/>
              <a:ext cx="161925" cy="857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7695" name="Straight Connector 348"/>
            <p:cNvCxnSpPr>
              <a:cxnSpLocks noChangeShapeType="1"/>
            </p:cNvCxnSpPr>
            <p:nvPr/>
          </p:nvCxnSpPr>
          <p:spPr bwMode="auto">
            <a:xfrm rot="5400000">
              <a:off x="409575" y="1838325"/>
              <a:ext cx="133350" cy="9525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7696" name="Straight Connector 349"/>
            <p:cNvCxnSpPr>
              <a:cxnSpLocks noChangeShapeType="1"/>
            </p:cNvCxnSpPr>
            <p:nvPr/>
          </p:nvCxnSpPr>
          <p:spPr bwMode="auto">
            <a:xfrm rot="16200000" flipH="1">
              <a:off x="638175" y="1838324"/>
              <a:ext cx="161925" cy="10477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7697" name="Straight Connector 350"/>
            <p:cNvCxnSpPr>
              <a:cxnSpLocks noChangeShapeType="1"/>
            </p:cNvCxnSpPr>
            <p:nvPr/>
          </p:nvCxnSpPr>
          <p:spPr bwMode="auto">
            <a:xfrm rot="16200000" flipH="1">
              <a:off x="900112" y="1481137"/>
              <a:ext cx="152400" cy="857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7698" name="Straight Connector 351"/>
            <p:cNvCxnSpPr>
              <a:cxnSpLocks noChangeShapeType="1"/>
            </p:cNvCxnSpPr>
            <p:nvPr/>
          </p:nvCxnSpPr>
          <p:spPr bwMode="auto">
            <a:xfrm rot="16200000" flipH="1">
              <a:off x="1162050" y="1104900"/>
              <a:ext cx="133350" cy="11430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7699" name="TextBox 352"/>
            <p:cNvSpPr txBox="1">
              <a:spLocks noChangeArrowheads="1"/>
            </p:cNvSpPr>
            <p:nvPr/>
          </p:nvSpPr>
          <p:spPr bwMode="auto">
            <a:xfrm>
              <a:off x="193662" y="1881055"/>
              <a:ext cx="33080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</a:p>
          </p:txBody>
        </p:sp>
        <p:sp>
          <p:nvSpPr>
            <p:cNvPr id="27700" name="TextBox 353"/>
            <p:cNvSpPr txBox="1">
              <a:spLocks noChangeArrowheads="1"/>
            </p:cNvSpPr>
            <p:nvPr/>
          </p:nvSpPr>
          <p:spPr bwMode="auto">
            <a:xfrm>
              <a:off x="698486" y="1881056"/>
              <a:ext cx="330810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D</a:t>
              </a:r>
            </a:p>
          </p:txBody>
        </p:sp>
        <p:sp>
          <p:nvSpPr>
            <p:cNvPr id="27701" name="TextBox 354"/>
            <p:cNvSpPr txBox="1">
              <a:spLocks noChangeArrowheads="1"/>
            </p:cNvSpPr>
            <p:nvPr/>
          </p:nvSpPr>
          <p:spPr bwMode="auto">
            <a:xfrm>
              <a:off x="922051" y="1547681"/>
              <a:ext cx="32182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27702" name="TextBox 355"/>
            <p:cNvSpPr txBox="1">
              <a:spLocks noChangeArrowheads="1"/>
            </p:cNvSpPr>
            <p:nvPr/>
          </p:nvSpPr>
          <p:spPr bwMode="auto">
            <a:xfrm>
              <a:off x="1203311" y="1176206"/>
              <a:ext cx="33080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</p:grpSp>
      <p:grpSp>
        <p:nvGrpSpPr>
          <p:cNvPr id="27675" name="Group 356"/>
          <p:cNvGrpSpPr>
            <a:grpSpLocks/>
          </p:cNvGrpSpPr>
          <p:nvPr/>
        </p:nvGrpSpPr>
        <p:grpSpPr bwMode="auto">
          <a:xfrm>
            <a:off x="7632700" y="993775"/>
            <a:ext cx="1196975" cy="1152525"/>
            <a:chOff x="193662" y="898525"/>
            <a:chExt cx="1340458" cy="1293195"/>
          </a:xfrm>
        </p:grpSpPr>
        <p:sp>
          <p:nvSpPr>
            <p:cNvPr id="27677" name="AutoShape 4"/>
            <p:cNvSpPr>
              <a:spLocks noChangeArrowheads="1"/>
            </p:cNvSpPr>
            <p:nvPr/>
          </p:nvSpPr>
          <p:spPr bwMode="auto">
            <a:xfrm rot="-5400000">
              <a:off x="1038225" y="866775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27678" name="AutoShape 4"/>
            <p:cNvSpPr>
              <a:spLocks noChangeArrowheads="1"/>
            </p:cNvSpPr>
            <p:nvPr/>
          </p:nvSpPr>
          <p:spPr bwMode="auto">
            <a:xfrm rot="-5400000">
              <a:off x="774700" y="1238250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27679" name="AutoShape 4"/>
            <p:cNvSpPr>
              <a:spLocks noChangeArrowheads="1"/>
            </p:cNvSpPr>
            <p:nvPr/>
          </p:nvSpPr>
          <p:spPr bwMode="auto">
            <a:xfrm rot="-5400000">
              <a:off x="565150" y="1593850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cxnSp>
          <p:nvCxnSpPr>
            <p:cNvPr id="27680" name="Straight Connector 360"/>
            <p:cNvCxnSpPr>
              <a:cxnSpLocks noChangeShapeType="1"/>
            </p:cNvCxnSpPr>
            <p:nvPr/>
          </p:nvCxnSpPr>
          <p:spPr bwMode="auto">
            <a:xfrm rot="5400000">
              <a:off x="862013" y="1100138"/>
              <a:ext cx="152400" cy="1238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7681" name="Straight Connector 361"/>
            <p:cNvCxnSpPr>
              <a:cxnSpLocks noChangeShapeType="1"/>
            </p:cNvCxnSpPr>
            <p:nvPr/>
          </p:nvCxnSpPr>
          <p:spPr bwMode="auto">
            <a:xfrm rot="5400000">
              <a:off x="600076" y="1485900"/>
              <a:ext cx="161925" cy="857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7682" name="Straight Connector 362"/>
            <p:cNvCxnSpPr>
              <a:cxnSpLocks noChangeShapeType="1"/>
            </p:cNvCxnSpPr>
            <p:nvPr/>
          </p:nvCxnSpPr>
          <p:spPr bwMode="auto">
            <a:xfrm rot="5400000">
              <a:off x="409575" y="1838325"/>
              <a:ext cx="133350" cy="9525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7683" name="Straight Connector 363"/>
            <p:cNvCxnSpPr>
              <a:cxnSpLocks noChangeShapeType="1"/>
            </p:cNvCxnSpPr>
            <p:nvPr/>
          </p:nvCxnSpPr>
          <p:spPr bwMode="auto">
            <a:xfrm rot="16200000" flipH="1">
              <a:off x="638175" y="1838324"/>
              <a:ext cx="161925" cy="10477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7684" name="Straight Connector 364"/>
            <p:cNvCxnSpPr>
              <a:cxnSpLocks noChangeShapeType="1"/>
            </p:cNvCxnSpPr>
            <p:nvPr/>
          </p:nvCxnSpPr>
          <p:spPr bwMode="auto">
            <a:xfrm rot="16200000" flipH="1">
              <a:off x="900112" y="1481137"/>
              <a:ext cx="152400" cy="857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7685" name="Straight Connector 365"/>
            <p:cNvCxnSpPr>
              <a:cxnSpLocks noChangeShapeType="1"/>
            </p:cNvCxnSpPr>
            <p:nvPr/>
          </p:nvCxnSpPr>
          <p:spPr bwMode="auto">
            <a:xfrm rot="16200000" flipH="1">
              <a:off x="1162050" y="1104900"/>
              <a:ext cx="133350" cy="11430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7686" name="TextBox 366"/>
            <p:cNvSpPr txBox="1">
              <a:spLocks noChangeArrowheads="1"/>
            </p:cNvSpPr>
            <p:nvPr/>
          </p:nvSpPr>
          <p:spPr bwMode="auto">
            <a:xfrm>
              <a:off x="193662" y="1881055"/>
              <a:ext cx="33080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</a:p>
          </p:txBody>
        </p:sp>
        <p:sp>
          <p:nvSpPr>
            <p:cNvPr id="27687" name="TextBox 367"/>
            <p:cNvSpPr txBox="1">
              <a:spLocks noChangeArrowheads="1"/>
            </p:cNvSpPr>
            <p:nvPr/>
          </p:nvSpPr>
          <p:spPr bwMode="auto">
            <a:xfrm>
              <a:off x="698486" y="1881056"/>
              <a:ext cx="330810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D</a:t>
              </a:r>
            </a:p>
          </p:txBody>
        </p:sp>
        <p:sp>
          <p:nvSpPr>
            <p:cNvPr id="27688" name="TextBox 368"/>
            <p:cNvSpPr txBox="1">
              <a:spLocks noChangeArrowheads="1"/>
            </p:cNvSpPr>
            <p:nvPr/>
          </p:nvSpPr>
          <p:spPr bwMode="auto">
            <a:xfrm>
              <a:off x="922051" y="1547681"/>
              <a:ext cx="32182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  <p:sp>
          <p:nvSpPr>
            <p:cNvPr id="27689" name="TextBox 369"/>
            <p:cNvSpPr txBox="1">
              <a:spLocks noChangeArrowheads="1"/>
            </p:cNvSpPr>
            <p:nvPr/>
          </p:nvSpPr>
          <p:spPr bwMode="auto">
            <a:xfrm>
              <a:off x="1203311" y="1176206"/>
              <a:ext cx="33080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</p:grpSp>
      <p:sp>
        <p:nvSpPr>
          <p:cNvPr id="27676" name="Rectangle 2"/>
          <p:cNvSpPr>
            <a:spLocks noGrp="1" noChangeArrowheads="1"/>
          </p:cNvSpPr>
          <p:nvPr>
            <p:ph type="title"/>
          </p:nvPr>
        </p:nvSpPr>
        <p:spPr>
          <a:xfrm>
            <a:off x="911225" y="136525"/>
            <a:ext cx="7772400" cy="444500"/>
          </a:xfrm>
        </p:spPr>
        <p:txBody>
          <a:bodyPr/>
          <a:lstStyle/>
          <a:p>
            <a:pPr algn="l" eaLnBrk="1" hangingPunct="1"/>
            <a:r>
              <a:rPr lang="en-US" altLang="en-US" sz="2800">
                <a:cs typeface="Tahoma" panose="020B0604030504040204" pitchFamily="34" charset="0"/>
              </a:rPr>
              <a:t>Left-deep join tree (all 4! = 24 permutations)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>
          <a:xfrm>
            <a:off x="673100" y="330200"/>
            <a:ext cx="7772400" cy="444500"/>
          </a:xfrm>
        </p:spPr>
        <p:txBody>
          <a:bodyPr/>
          <a:lstStyle/>
          <a:p>
            <a:pPr algn="l" eaLnBrk="1" hangingPunct="1"/>
            <a:r>
              <a:rPr lang="en-US" altLang="en-US" sz="3200">
                <a:cs typeface="Tahoma" panose="020B0604030504040204" pitchFamily="34" charset="0"/>
              </a:rPr>
              <a:t>Left-deep join tree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25500" y="5994400"/>
            <a:ext cx="7797800" cy="571500"/>
          </a:xfrm>
        </p:spPr>
        <p:txBody>
          <a:bodyPr/>
          <a:lstStyle/>
          <a:p>
            <a:pPr eaLnBrk="1" hangingPunct="1">
              <a:buFontTx/>
              <a:buNone/>
            </a:pPr>
            <a:endParaRPr lang="en-US" altLang="en-US" sz="28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buFontTx/>
              <a:buNone/>
            </a:pPr>
            <a:r>
              <a:rPr lang="en-US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</a:p>
        </p:txBody>
      </p:sp>
      <p:sp>
        <p:nvSpPr>
          <p:cNvPr id="28676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395249D3-A0C9-4A7B-B058-4BCD9191EEE9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43</a:t>
            </a:fld>
            <a:endParaRPr lang="en-US" altLang="en-US" sz="1400"/>
          </a:p>
        </p:txBody>
      </p:sp>
      <p:grpSp>
        <p:nvGrpSpPr>
          <p:cNvPr id="28677" name="Group 18"/>
          <p:cNvGrpSpPr>
            <a:grpSpLocks/>
          </p:cNvGrpSpPr>
          <p:nvPr/>
        </p:nvGrpSpPr>
        <p:grpSpPr bwMode="auto">
          <a:xfrm>
            <a:off x="812800" y="1250950"/>
            <a:ext cx="2719388" cy="2836863"/>
            <a:chOff x="2631927" y="1422400"/>
            <a:chExt cx="2718780" cy="2836517"/>
          </a:xfrm>
        </p:grpSpPr>
        <p:sp>
          <p:nvSpPr>
            <p:cNvPr id="28694" name="AutoShape 4"/>
            <p:cNvSpPr>
              <a:spLocks noChangeArrowheads="1"/>
            </p:cNvSpPr>
            <p:nvPr/>
          </p:nvSpPr>
          <p:spPr bwMode="auto">
            <a:xfrm rot="-5400000">
              <a:off x="4546600" y="1371600"/>
              <a:ext cx="165100" cy="2667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28695" name="AutoShape 4"/>
            <p:cNvSpPr>
              <a:spLocks noChangeArrowheads="1"/>
            </p:cNvSpPr>
            <p:nvPr/>
          </p:nvSpPr>
          <p:spPr bwMode="auto">
            <a:xfrm rot="-5400000">
              <a:off x="3911600" y="2159000"/>
              <a:ext cx="165100" cy="2667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28696" name="AutoShape 4"/>
            <p:cNvSpPr>
              <a:spLocks noChangeArrowheads="1"/>
            </p:cNvSpPr>
            <p:nvPr/>
          </p:nvSpPr>
          <p:spPr bwMode="auto">
            <a:xfrm rot="-5400000">
              <a:off x="3314700" y="3098800"/>
              <a:ext cx="165100" cy="2667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cxnSp>
          <p:nvCxnSpPr>
            <p:cNvPr id="28697" name="Straight Connector 9"/>
            <p:cNvCxnSpPr>
              <a:cxnSpLocks noChangeShapeType="1"/>
            </p:cNvCxnSpPr>
            <p:nvPr/>
          </p:nvCxnSpPr>
          <p:spPr bwMode="auto">
            <a:xfrm rot="5400000">
              <a:off x="4102100" y="1727200"/>
              <a:ext cx="406400" cy="33020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8698" name="Straight Connector 11"/>
            <p:cNvCxnSpPr>
              <a:cxnSpLocks noChangeShapeType="1"/>
            </p:cNvCxnSpPr>
            <p:nvPr/>
          </p:nvCxnSpPr>
          <p:spPr bwMode="auto">
            <a:xfrm rot="5400000">
              <a:off x="3390900" y="2552700"/>
              <a:ext cx="533400" cy="38100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8699" name="Straight Connector 13"/>
            <p:cNvCxnSpPr>
              <a:cxnSpLocks noChangeShapeType="1"/>
            </p:cNvCxnSpPr>
            <p:nvPr/>
          </p:nvCxnSpPr>
          <p:spPr bwMode="auto">
            <a:xfrm rot="16200000" flipH="1">
              <a:off x="4768850" y="1758950"/>
              <a:ext cx="381000" cy="26670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8700" name="Straight Connector 15"/>
            <p:cNvCxnSpPr>
              <a:cxnSpLocks noChangeShapeType="1"/>
            </p:cNvCxnSpPr>
            <p:nvPr/>
          </p:nvCxnSpPr>
          <p:spPr bwMode="auto">
            <a:xfrm rot="16200000" flipH="1">
              <a:off x="4038600" y="2590800"/>
              <a:ext cx="520700" cy="29210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8701" name="Straight Connector 17"/>
            <p:cNvCxnSpPr>
              <a:cxnSpLocks noChangeShapeType="1"/>
            </p:cNvCxnSpPr>
            <p:nvPr/>
          </p:nvCxnSpPr>
          <p:spPr bwMode="auto">
            <a:xfrm rot="5400000">
              <a:off x="2882900" y="3467100"/>
              <a:ext cx="393700" cy="29210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8702" name="Straight Connector 19"/>
            <p:cNvCxnSpPr>
              <a:cxnSpLocks noChangeShapeType="1"/>
            </p:cNvCxnSpPr>
            <p:nvPr/>
          </p:nvCxnSpPr>
          <p:spPr bwMode="auto">
            <a:xfrm rot="16200000" flipH="1">
              <a:off x="3409950" y="3511550"/>
              <a:ext cx="444500" cy="22860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8703" name="TextBox 20"/>
            <p:cNvSpPr txBox="1">
              <a:spLocks noChangeArrowheads="1"/>
            </p:cNvSpPr>
            <p:nvPr/>
          </p:nvSpPr>
          <p:spPr bwMode="auto">
            <a:xfrm>
              <a:off x="2631927" y="3797300"/>
              <a:ext cx="407276" cy="4616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</a:p>
          </p:txBody>
        </p:sp>
        <p:sp>
          <p:nvSpPr>
            <p:cNvPr id="28704" name="TextBox 21"/>
            <p:cNvSpPr txBox="1">
              <a:spLocks noChangeArrowheads="1"/>
            </p:cNvSpPr>
            <p:nvPr/>
          </p:nvSpPr>
          <p:spPr bwMode="auto">
            <a:xfrm>
              <a:off x="3656640" y="3784600"/>
              <a:ext cx="389851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28705" name="TextBox 22"/>
            <p:cNvSpPr txBox="1">
              <a:spLocks noChangeArrowheads="1"/>
            </p:cNvSpPr>
            <p:nvPr/>
          </p:nvSpPr>
          <p:spPr bwMode="auto">
            <a:xfrm>
              <a:off x="4329840" y="2908300"/>
              <a:ext cx="389651" cy="4616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  <p:sp>
          <p:nvSpPr>
            <p:cNvPr id="28706" name="TextBox 23"/>
            <p:cNvSpPr txBox="1">
              <a:spLocks noChangeArrowheads="1"/>
            </p:cNvSpPr>
            <p:nvPr/>
          </p:nvSpPr>
          <p:spPr bwMode="auto">
            <a:xfrm>
              <a:off x="4943223" y="2006600"/>
              <a:ext cx="407484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D</a:t>
              </a:r>
            </a:p>
          </p:txBody>
        </p:sp>
      </p:grpSp>
      <p:grpSp>
        <p:nvGrpSpPr>
          <p:cNvPr id="28678" name="Group 24"/>
          <p:cNvGrpSpPr>
            <a:grpSpLocks/>
          </p:cNvGrpSpPr>
          <p:nvPr/>
        </p:nvGrpSpPr>
        <p:grpSpPr bwMode="auto">
          <a:xfrm>
            <a:off x="4821238" y="1279525"/>
            <a:ext cx="2701925" cy="2836863"/>
            <a:chOff x="2640640" y="1422400"/>
            <a:chExt cx="2701150" cy="2836565"/>
          </a:xfrm>
        </p:grpSpPr>
        <p:sp>
          <p:nvSpPr>
            <p:cNvPr id="28681" name="AutoShape 4"/>
            <p:cNvSpPr>
              <a:spLocks noChangeArrowheads="1"/>
            </p:cNvSpPr>
            <p:nvPr/>
          </p:nvSpPr>
          <p:spPr bwMode="auto">
            <a:xfrm rot="-5400000">
              <a:off x="4546600" y="1371600"/>
              <a:ext cx="165100" cy="2667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28682" name="AutoShape 4"/>
            <p:cNvSpPr>
              <a:spLocks noChangeArrowheads="1"/>
            </p:cNvSpPr>
            <p:nvPr/>
          </p:nvSpPr>
          <p:spPr bwMode="auto">
            <a:xfrm rot="-5400000">
              <a:off x="3911600" y="2159000"/>
              <a:ext cx="165100" cy="2667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28683" name="AutoShape 4"/>
            <p:cNvSpPr>
              <a:spLocks noChangeArrowheads="1"/>
            </p:cNvSpPr>
            <p:nvPr/>
          </p:nvSpPr>
          <p:spPr bwMode="auto">
            <a:xfrm rot="-5400000">
              <a:off x="3314700" y="3098800"/>
              <a:ext cx="165100" cy="2667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cxnSp>
          <p:nvCxnSpPr>
            <p:cNvPr id="28684" name="Straight Connector 28"/>
            <p:cNvCxnSpPr>
              <a:cxnSpLocks noChangeShapeType="1"/>
            </p:cNvCxnSpPr>
            <p:nvPr/>
          </p:nvCxnSpPr>
          <p:spPr bwMode="auto">
            <a:xfrm rot="5400000">
              <a:off x="4102100" y="1727200"/>
              <a:ext cx="406400" cy="33020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8685" name="Straight Connector 29"/>
            <p:cNvCxnSpPr>
              <a:cxnSpLocks noChangeShapeType="1"/>
            </p:cNvCxnSpPr>
            <p:nvPr/>
          </p:nvCxnSpPr>
          <p:spPr bwMode="auto">
            <a:xfrm rot="5400000">
              <a:off x="3390900" y="2552700"/>
              <a:ext cx="533400" cy="38100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8686" name="Straight Connector 30"/>
            <p:cNvCxnSpPr>
              <a:cxnSpLocks noChangeShapeType="1"/>
            </p:cNvCxnSpPr>
            <p:nvPr/>
          </p:nvCxnSpPr>
          <p:spPr bwMode="auto">
            <a:xfrm rot="16200000" flipH="1">
              <a:off x="4768850" y="1758950"/>
              <a:ext cx="381000" cy="26670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8687" name="Straight Connector 31"/>
            <p:cNvCxnSpPr>
              <a:cxnSpLocks noChangeShapeType="1"/>
            </p:cNvCxnSpPr>
            <p:nvPr/>
          </p:nvCxnSpPr>
          <p:spPr bwMode="auto">
            <a:xfrm rot="16200000" flipH="1">
              <a:off x="4038600" y="2590800"/>
              <a:ext cx="520700" cy="29210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8688" name="Straight Connector 32"/>
            <p:cNvCxnSpPr>
              <a:cxnSpLocks noChangeShapeType="1"/>
            </p:cNvCxnSpPr>
            <p:nvPr/>
          </p:nvCxnSpPr>
          <p:spPr bwMode="auto">
            <a:xfrm rot="5400000">
              <a:off x="2882900" y="3467100"/>
              <a:ext cx="393700" cy="29210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8689" name="Straight Connector 33"/>
            <p:cNvCxnSpPr>
              <a:cxnSpLocks noChangeShapeType="1"/>
            </p:cNvCxnSpPr>
            <p:nvPr/>
          </p:nvCxnSpPr>
          <p:spPr bwMode="auto">
            <a:xfrm rot="16200000" flipH="1">
              <a:off x="3409950" y="3511550"/>
              <a:ext cx="444500" cy="22860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8690" name="TextBox 34"/>
            <p:cNvSpPr txBox="1">
              <a:spLocks noChangeArrowheads="1"/>
            </p:cNvSpPr>
            <p:nvPr/>
          </p:nvSpPr>
          <p:spPr bwMode="auto">
            <a:xfrm>
              <a:off x="2640640" y="3797300"/>
              <a:ext cx="389851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28691" name="TextBox 35"/>
            <p:cNvSpPr txBox="1">
              <a:spLocks noChangeArrowheads="1"/>
            </p:cNvSpPr>
            <p:nvPr/>
          </p:nvSpPr>
          <p:spPr bwMode="auto">
            <a:xfrm>
              <a:off x="3647927" y="3784600"/>
              <a:ext cx="407276" cy="4616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D</a:t>
              </a:r>
            </a:p>
          </p:txBody>
        </p:sp>
        <p:sp>
          <p:nvSpPr>
            <p:cNvPr id="28692" name="TextBox 36"/>
            <p:cNvSpPr txBox="1">
              <a:spLocks noChangeArrowheads="1"/>
            </p:cNvSpPr>
            <p:nvPr/>
          </p:nvSpPr>
          <p:spPr bwMode="auto">
            <a:xfrm>
              <a:off x="4320923" y="2908300"/>
              <a:ext cx="407484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</a:p>
          </p:txBody>
        </p:sp>
        <p:sp>
          <p:nvSpPr>
            <p:cNvPr id="28693" name="TextBox 37"/>
            <p:cNvSpPr txBox="1">
              <a:spLocks noChangeArrowheads="1"/>
            </p:cNvSpPr>
            <p:nvPr/>
          </p:nvSpPr>
          <p:spPr bwMode="auto">
            <a:xfrm>
              <a:off x="4952139" y="2006600"/>
              <a:ext cx="389651" cy="4616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8"/>
              <p:cNvSpPr txBox="1">
                <a:spLocks noChangeArrowheads="1"/>
              </p:cNvSpPr>
              <p:nvPr/>
            </p:nvSpPr>
            <p:spPr bwMode="auto">
              <a:xfrm>
                <a:off x="551794" y="4144962"/>
                <a:ext cx="8071506" cy="218521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A(a, b): T(A) = 1000, V(A, a) = 100, V(A, b) = 200</a:t>
                </a:r>
              </a:p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B(b, c): T(B) = 1000,  V(B, b) = 100, V(B, c) = 500</a:t>
                </a:r>
              </a:p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C(c, d): T(C) = 1000,  V(C, c) = 20,  V(C, d) = 1000</a:t>
                </a:r>
              </a:p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D(d, a): T(D) = 1000, V(D, d) = 1000, V(D, a) = 50</a:t>
                </a:r>
              </a:p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20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T(R(X, y)</a:t>
                </a:r>
                <a14:m>
                  <m:oMath xmlns:m="http://schemas.openxmlformats.org/officeDocument/2006/math">
                    <m:r>
                      <a:rPr lang="en-US" altLang="en-US" sz="16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⋈</m:t>
                    </m:r>
                  </m:oMath>
                </a14:m>
                <a:r>
                  <a:rPr lang="en-US" altLang="en-US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S(y, Z)) = T(R)•T(S)/max{V(R, y), V(S, y)}</a:t>
                </a:r>
              </a:p>
              <a:p>
                <a:pPr algn="ctr" eaLnBrk="1" hangingPunct="1">
                  <a:spcBef>
                    <a:spcPct val="0"/>
                  </a:spcBef>
                  <a:buNone/>
                </a:pPr>
                <a:r>
                  <a:rPr lang="en-US" altLang="en-US" sz="1600" dirty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T(R(X, y</a:t>
                </a:r>
                <a:r>
                  <a:rPr lang="en-US" altLang="en-US" sz="1600" baseline="-25000" dirty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r>
                  <a:rPr lang="en-US" altLang="en-US" sz="1600" dirty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,y</a:t>
                </a:r>
                <a:r>
                  <a:rPr lang="en-US" altLang="en-US" sz="1600" baseline="-25000" dirty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r>
                  <a:rPr lang="en-US" altLang="en-US" sz="1600" dirty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</a:t>
                </a:r>
                <a14:m>
                  <m:oMath xmlns:m="http://schemas.openxmlformats.org/officeDocument/2006/math">
                    <m:r>
                      <a:rPr lang="en-US" altLang="en-US" sz="1600" i="1">
                        <a:solidFill>
                          <a:schemeClr val="bg1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⋈</m:t>
                    </m:r>
                  </m:oMath>
                </a14:m>
                <a:r>
                  <a:rPr lang="en-US" altLang="en-US" sz="1600" dirty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S(y</a:t>
                </a:r>
                <a:r>
                  <a:rPr lang="en-US" altLang="en-US" sz="1600" baseline="-25000" dirty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r>
                  <a:rPr lang="en-US" altLang="en-US" sz="1600" dirty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 y</a:t>
                </a:r>
                <a:r>
                  <a:rPr lang="en-US" altLang="en-US" sz="1600" baseline="-25000" dirty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r>
                  <a:rPr lang="en-US" altLang="en-US" sz="1600" dirty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 Z)) = T(R)•T(S)/max{V(R, y</a:t>
                </a:r>
                <a:r>
                  <a:rPr lang="en-US" altLang="en-US" sz="1600" baseline="-25000" dirty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r>
                  <a:rPr lang="en-US" altLang="en-US" sz="1600" dirty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), V(S, y</a:t>
                </a:r>
                <a:r>
                  <a:rPr lang="en-US" altLang="en-US" sz="1600" baseline="-25000" dirty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r>
                  <a:rPr lang="en-US" altLang="en-US" sz="1600" dirty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)}max{V(R, y</a:t>
                </a:r>
                <a:r>
                  <a:rPr lang="en-US" altLang="en-US" sz="1600" baseline="-25000" dirty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r>
                  <a:rPr lang="en-US" altLang="en-US" sz="1600" dirty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), V(S, y</a:t>
                </a:r>
                <a:r>
                  <a:rPr lang="en-US" altLang="en-US" sz="1600" baseline="-25000" dirty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r>
                  <a:rPr lang="en-US" altLang="en-US" sz="1600" dirty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)}</a:t>
                </a:r>
              </a:p>
            </p:txBody>
          </p:sp>
        </mc:Choice>
        <mc:Fallback xmlns="">
          <p:sp>
            <p:nvSpPr>
              <p:cNvPr id="35" name="TextBox 3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51794" y="4144962"/>
                <a:ext cx="8071506" cy="2185214"/>
              </a:xfrm>
              <a:prstGeom prst="rect">
                <a:avLst/>
              </a:prstGeom>
              <a:blipFill rotWithShape="0">
                <a:blip r:embed="rId4"/>
                <a:stretch>
                  <a:fillRect t="-1676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25500" y="5994400"/>
            <a:ext cx="7797800" cy="571500"/>
          </a:xfrm>
        </p:spPr>
        <p:txBody>
          <a:bodyPr/>
          <a:lstStyle/>
          <a:p>
            <a:pPr eaLnBrk="1" hangingPunct="1">
              <a:buFontTx/>
              <a:buNone/>
            </a:pPr>
            <a:endParaRPr lang="en-US" altLang="en-US" sz="28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buFontTx/>
              <a:buNone/>
            </a:pPr>
            <a:r>
              <a:rPr lang="en-US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</a:p>
        </p:txBody>
      </p:sp>
      <p:sp>
        <p:nvSpPr>
          <p:cNvPr id="29699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E2FDB05-4FDD-401C-95F5-7F5FFA23ACCC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44</a:t>
            </a:fld>
            <a:endParaRPr lang="en-US" altLang="en-US" sz="1400"/>
          </a:p>
        </p:txBody>
      </p:sp>
      <p:grpSp>
        <p:nvGrpSpPr>
          <p:cNvPr id="29700" name="Group 18"/>
          <p:cNvGrpSpPr>
            <a:grpSpLocks/>
          </p:cNvGrpSpPr>
          <p:nvPr/>
        </p:nvGrpSpPr>
        <p:grpSpPr bwMode="auto">
          <a:xfrm>
            <a:off x="812800" y="1250950"/>
            <a:ext cx="2719388" cy="2836863"/>
            <a:chOff x="2631927" y="1422400"/>
            <a:chExt cx="2718780" cy="2836517"/>
          </a:xfrm>
        </p:grpSpPr>
        <p:sp>
          <p:nvSpPr>
            <p:cNvPr id="29719" name="AutoShape 4"/>
            <p:cNvSpPr>
              <a:spLocks noChangeArrowheads="1"/>
            </p:cNvSpPr>
            <p:nvPr/>
          </p:nvSpPr>
          <p:spPr bwMode="auto">
            <a:xfrm rot="-5400000">
              <a:off x="4546600" y="1371600"/>
              <a:ext cx="165100" cy="2667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29720" name="AutoShape 4"/>
            <p:cNvSpPr>
              <a:spLocks noChangeArrowheads="1"/>
            </p:cNvSpPr>
            <p:nvPr/>
          </p:nvSpPr>
          <p:spPr bwMode="auto">
            <a:xfrm rot="-5400000">
              <a:off x="3911600" y="2159000"/>
              <a:ext cx="165100" cy="2667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29721" name="AutoShape 4"/>
            <p:cNvSpPr>
              <a:spLocks noChangeArrowheads="1"/>
            </p:cNvSpPr>
            <p:nvPr/>
          </p:nvSpPr>
          <p:spPr bwMode="auto">
            <a:xfrm rot="-5400000">
              <a:off x="3314700" y="3098800"/>
              <a:ext cx="165100" cy="2667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cxnSp>
          <p:nvCxnSpPr>
            <p:cNvPr id="29722" name="Straight Connector 9"/>
            <p:cNvCxnSpPr>
              <a:cxnSpLocks noChangeShapeType="1"/>
            </p:cNvCxnSpPr>
            <p:nvPr/>
          </p:nvCxnSpPr>
          <p:spPr bwMode="auto">
            <a:xfrm rot="5400000">
              <a:off x="4102100" y="1727200"/>
              <a:ext cx="406400" cy="33020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9723" name="Straight Connector 11"/>
            <p:cNvCxnSpPr>
              <a:cxnSpLocks noChangeShapeType="1"/>
            </p:cNvCxnSpPr>
            <p:nvPr/>
          </p:nvCxnSpPr>
          <p:spPr bwMode="auto">
            <a:xfrm rot="5400000">
              <a:off x="3390900" y="2552700"/>
              <a:ext cx="533400" cy="38100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9724" name="Straight Connector 13"/>
            <p:cNvCxnSpPr>
              <a:cxnSpLocks noChangeShapeType="1"/>
            </p:cNvCxnSpPr>
            <p:nvPr/>
          </p:nvCxnSpPr>
          <p:spPr bwMode="auto">
            <a:xfrm rot="16200000" flipH="1">
              <a:off x="4768850" y="1758950"/>
              <a:ext cx="381000" cy="26670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9725" name="Straight Connector 15"/>
            <p:cNvCxnSpPr>
              <a:cxnSpLocks noChangeShapeType="1"/>
            </p:cNvCxnSpPr>
            <p:nvPr/>
          </p:nvCxnSpPr>
          <p:spPr bwMode="auto">
            <a:xfrm rot="16200000" flipH="1">
              <a:off x="4038600" y="2590800"/>
              <a:ext cx="520700" cy="29210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9726" name="Straight Connector 17"/>
            <p:cNvCxnSpPr>
              <a:cxnSpLocks noChangeShapeType="1"/>
            </p:cNvCxnSpPr>
            <p:nvPr/>
          </p:nvCxnSpPr>
          <p:spPr bwMode="auto">
            <a:xfrm rot="5400000">
              <a:off x="2882900" y="3467100"/>
              <a:ext cx="393700" cy="29210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9727" name="Straight Connector 19"/>
            <p:cNvCxnSpPr>
              <a:cxnSpLocks noChangeShapeType="1"/>
            </p:cNvCxnSpPr>
            <p:nvPr/>
          </p:nvCxnSpPr>
          <p:spPr bwMode="auto">
            <a:xfrm rot="16200000" flipH="1">
              <a:off x="3409950" y="3511550"/>
              <a:ext cx="444500" cy="22860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9728" name="TextBox 20"/>
            <p:cNvSpPr txBox="1">
              <a:spLocks noChangeArrowheads="1"/>
            </p:cNvSpPr>
            <p:nvPr/>
          </p:nvSpPr>
          <p:spPr bwMode="auto">
            <a:xfrm>
              <a:off x="2631927" y="3797300"/>
              <a:ext cx="407276" cy="4616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</a:p>
          </p:txBody>
        </p:sp>
        <p:sp>
          <p:nvSpPr>
            <p:cNvPr id="29729" name="TextBox 21"/>
            <p:cNvSpPr txBox="1">
              <a:spLocks noChangeArrowheads="1"/>
            </p:cNvSpPr>
            <p:nvPr/>
          </p:nvSpPr>
          <p:spPr bwMode="auto">
            <a:xfrm>
              <a:off x="3656640" y="3784600"/>
              <a:ext cx="389851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29730" name="TextBox 22"/>
            <p:cNvSpPr txBox="1">
              <a:spLocks noChangeArrowheads="1"/>
            </p:cNvSpPr>
            <p:nvPr/>
          </p:nvSpPr>
          <p:spPr bwMode="auto">
            <a:xfrm>
              <a:off x="4329840" y="2908300"/>
              <a:ext cx="389651" cy="4616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  <p:sp>
          <p:nvSpPr>
            <p:cNvPr id="29731" name="TextBox 23"/>
            <p:cNvSpPr txBox="1">
              <a:spLocks noChangeArrowheads="1"/>
            </p:cNvSpPr>
            <p:nvPr/>
          </p:nvSpPr>
          <p:spPr bwMode="auto">
            <a:xfrm>
              <a:off x="4943223" y="2006600"/>
              <a:ext cx="407484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D</a:t>
              </a:r>
            </a:p>
          </p:txBody>
        </p:sp>
      </p:grpSp>
      <p:grpSp>
        <p:nvGrpSpPr>
          <p:cNvPr id="29701" name="Group 24"/>
          <p:cNvGrpSpPr>
            <a:grpSpLocks/>
          </p:cNvGrpSpPr>
          <p:nvPr/>
        </p:nvGrpSpPr>
        <p:grpSpPr bwMode="auto">
          <a:xfrm>
            <a:off x="4821238" y="1279525"/>
            <a:ext cx="2701925" cy="2836863"/>
            <a:chOff x="2640640" y="1422400"/>
            <a:chExt cx="2701150" cy="2836565"/>
          </a:xfrm>
        </p:grpSpPr>
        <p:sp>
          <p:nvSpPr>
            <p:cNvPr id="29706" name="AutoShape 4"/>
            <p:cNvSpPr>
              <a:spLocks noChangeArrowheads="1"/>
            </p:cNvSpPr>
            <p:nvPr/>
          </p:nvSpPr>
          <p:spPr bwMode="auto">
            <a:xfrm rot="-5400000">
              <a:off x="4546600" y="1371600"/>
              <a:ext cx="165100" cy="2667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29707" name="AutoShape 4"/>
            <p:cNvSpPr>
              <a:spLocks noChangeArrowheads="1"/>
            </p:cNvSpPr>
            <p:nvPr/>
          </p:nvSpPr>
          <p:spPr bwMode="auto">
            <a:xfrm rot="-5400000">
              <a:off x="3911600" y="2159000"/>
              <a:ext cx="165100" cy="2667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29708" name="AutoShape 4"/>
            <p:cNvSpPr>
              <a:spLocks noChangeArrowheads="1"/>
            </p:cNvSpPr>
            <p:nvPr/>
          </p:nvSpPr>
          <p:spPr bwMode="auto">
            <a:xfrm rot="-5400000">
              <a:off x="3314700" y="3098800"/>
              <a:ext cx="165100" cy="2667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cxnSp>
          <p:nvCxnSpPr>
            <p:cNvPr id="29709" name="Straight Connector 28"/>
            <p:cNvCxnSpPr>
              <a:cxnSpLocks noChangeShapeType="1"/>
            </p:cNvCxnSpPr>
            <p:nvPr/>
          </p:nvCxnSpPr>
          <p:spPr bwMode="auto">
            <a:xfrm rot="5400000">
              <a:off x="4102100" y="1727200"/>
              <a:ext cx="406400" cy="33020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9710" name="Straight Connector 29"/>
            <p:cNvCxnSpPr>
              <a:cxnSpLocks noChangeShapeType="1"/>
            </p:cNvCxnSpPr>
            <p:nvPr/>
          </p:nvCxnSpPr>
          <p:spPr bwMode="auto">
            <a:xfrm rot="5400000">
              <a:off x="3390900" y="2552700"/>
              <a:ext cx="533400" cy="38100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9711" name="Straight Connector 30"/>
            <p:cNvCxnSpPr>
              <a:cxnSpLocks noChangeShapeType="1"/>
            </p:cNvCxnSpPr>
            <p:nvPr/>
          </p:nvCxnSpPr>
          <p:spPr bwMode="auto">
            <a:xfrm rot="16200000" flipH="1">
              <a:off x="4768850" y="1758950"/>
              <a:ext cx="381000" cy="26670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9712" name="Straight Connector 31"/>
            <p:cNvCxnSpPr>
              <a:cxnSpLocks noChangeShapeType="1"/>
            </p:cNvCxnSpPr>
            <p:nvPr/>
          </p:nvCxnSpPr>
          <p:spPr bwMode="auto">
            <a:xfrm rot="16200000" flipH="1">
              <a:off x="4038600" y="2590800"/>
              <a:ext cx="520700" cy="29210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9713" name="Straight Connector 32"/>
            <p:cNvCxnSpPr>
              <a:cxnSpLocks noChangeShapeType="1"/>
            </p:cNvCxnSpPr>
            <p:nvPr/>
          </p:nvCxnSpPr>
          <p:spPr bwMode="auto">
            <a:xfrm rot="5400000">
              <a:off x="2882900" y="3467100"/>
              <a:ext cx="393700" cy="29210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9714" name="Straight Connector 33"/>
            <p:cNvCxnSpPr>
              <a:cxnSpLocks noChangeShapeType="1"/>
            </p:cNvCxnSpPr>
            <p:nvPr/>
          </p:nvCxnSpPr>
          <p:spPr bwMode="auto">
            <a:xfrm rot="16200000" flipH="1">
              <a:off x="3409950" y="3511550"/>
              <a:ext cx="444500" cy="22860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9715" name="TextBox 34"/>
            <p:cNvSpPr txBox="1">
              <a:spLocks noChangeArrowheads="1"/>
            </p:cNvSpPr>
            <p:nvPr/>
          </p:nvSpPr>
          <p:spPr bwMode="auto">
            <a:xfrm>
              <a:off x="2640640" y="3797300"/>
              <a:ext cx="389851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29716" name="TextBox 35"/>
            <p:cNvSpPr txBox="1">
              <a:spLocks noChangeArrowheads="1"/>
            </p:cNvSpPr>
            <p:nvPr/>
          </p:nvSpPr>
          <p:spPr bwMode="auto">
            <a:xfrm>
              <a:off x="3647927" y="3784600"/>
              <a:ext cx="407276" cy="4616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D</a:t>
              </a:r>
            </a:p>
          </p:txBody>
        </p:sp>
        <p:sp>
          <p:nvSpPr>
            <p:cNvPr id="29717" name="TextBox 36"/>
            <p:cNvSpPr txBox="1">
              <a:spLocks noChangeArrowheads="1"/>
            </p:cNvSpPr>
            <p:nvPr/>
          </p:nvSpPr>
          <p:spPr bwMode="auto">
            <a:xfrm>
              <a:off x="4320923" y="2908300"/>
              <a:ext cx="407484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</a:p>
          </p:txBody>
        </p:sp>
        <p:sp>
          <p:nvSpPr>
            <p:cNvPr id="29718" name="TextBox 37"/>
            <p:cNvSpPr txBox="1">
              <a:spLocks noChangeArrowheads="1"/>
            </p:cNvSpPr>
            <p:nvPr/>
          </p:nvSpPr>
          <p:spPr bwMode="auto">
            <a:xfrm>
              <a:off x="4952139" y="2006600"/>
              <a:ext cx="389651" cy="4616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</p:grpSp>
      <p:sp>
        <p:nvSpPr>
          <p:cNvPr id="29704" name="TextBox 34"/>
          <p:cNvSpPr txBox="1">
            <a:spLocks noChangeArrowheads="1"/>
          </p:cNvSpPr>
          <p:nvPr/>
        </p:nvSpPr>
        <p:spPr bwMode="auto">
          <a:xfrm>
            <a:off x="479425" y="2619375"/>
            <a:ext cx="10160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5000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V(*, c) = 500</a:t>
            </a:r>
          </a:p>
        </p:txBody>
      </p:sp>
      <p:sp>
        <p:nvSpPr>
          <p:cNvPr id="29705" name="Rectangle 2"/>
          <p:cNvSpPr>
            <a:spLocks noGrp="1" noChangeArrowheads="1"/>
          </p:cNvSpPr>
          <p:nvPr>
            <p:ph type="title"/>
          </p:nvPr>
        </p:nvSpPr>
        <p:spPr>
          <a:xfrm>
            <a:off x="673100" y="330200"/>
            <a:ext cx="7772400" cy="444500"/>
          </a:xfrm>
        </p:spPr>
        <p:txBody>
          <a:bodyPr/>
          <a:lstStyle/>
          <a:p>
            <a:pPr algn="l" eaLnBrk="1" hangingPunct="1"/>
            <a:r>
              <a:rPr lang="en-US" altLang="en-US" sz="3200">
                <a:cs typeface="Tahoma" panose="020B0604030504040204" pitchFamily="34" charset="0"/>
              </a:rPr>
              <a:t>Left-deep join tree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8"/>
              <p:cNvSpPr txBox="1">
                <a:spLocks noChangeArrowheads="1"/>
              </p:cNvSpPr>
              <p:nvPr/>
            </p:nvSpPr>
            <p:spPr bwMode="auto">
              <a:xfrm>
                <a:off x="551794" y="4144962"/>
                <a:ext cx="8071506" cy="218521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A(a, b): T(A) = 1000, V(A, a) = 100, V(A, b) = 200</a:t>
                </a:r>
              </a:p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B(b, c): T(B) = 1000,  V(B, b) = 100, V(B, c) = 500</a:t>
                </a:r>
              </a:p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C(c, d): T(C) = 1000,  V(C, c) = 20,  V(C, d) = 1000</a:t>
                </a:r>
              </a:p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D(d, a): T(D) = 1000, V(D, d) = 1000, V(D, a) = 50</a:t>
                </a:r>
              </a:p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20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T(R(X, y)</a:t>
                </a:r>
                <a14:m>
                  <m:oMath xmlns:m="http://schemas.openxmlformats.org/officeDocument/2006/math">
                    <m:r>
                      <a:rPr lang="en-US" altLang="en-US" sz="16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⋈</m:t>
                    </m:r>
                  </m:oMath>
                </a14:m>
                <a:r>
                  <a:rPr lang="en-US" altLang="en-US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S(y, Z)) = T(R)•T(S)/max{V(R, y), V(S, y)}</a:t>
                </a:r>
              </a:p>
              <a:p>
                <a:pPr algn="ctr" eaLnBrk="1" hangingPunct="1">
                  <a:spcBef>
                    <a:spcPct val="0"/>
                  </a:spcBef>
                  <a:buNone/>
                </a:pPr>
                <a:r>
                  <a:rPr lang="en-US" altLang="en-US" sz="1600" dirty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T(R(X, y</a:t>
                </a:r>
                <a:r>
                  <a:rPr lang="en-US" altLang="en-US" sz="1600" baseline="-25000" dirty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r>
                  <a:rPr lang="en-US" altLang="en-US" sz="1600" dirty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,y</a:t>
                </a:r>
                <a:r>
                  <a:rPr lang="en-US" altLang="en-US" sz="1600" baseline="-25000" dirty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r>
                  <a:rPr lang="en-US" altLang="en-US" sz="1600" dirty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</a:t>
                </a:r>
                <a14:m>
                  <m:oMath xmlns:m="http://schemas.openxmlformats.org/officeDocument/2006/math">
                    <m:r>
                      <a:rPr lang="en-US" altLang="en-US" sz="1600" i="1">
                        <a:solidFill>
                          <a:schemeClr val="bg1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⋈</m:t>
                    </m:r>
                  </m:oMath>
                </a14:m>
                <a:r>
                  <a:rPr lang="en-US" altLang="en-US" sz="1600" dirty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S(y</a:t>
                </a:r>
                <a:r>
                  <a:rPr lang="en-US" altLang="en-US" sz="1600" baseline="-25000" dirty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r>
                  <a:rPr lang="en-US" altLang="en-US" sz="1600" dirty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 y</a:t>
                </a:r>
                <a:r>
                  <a:rPr lang="en-US" altLang="en-US" sz="1600" baseline="-25000" dirty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r>
                  <a:rPr lang="en-US" altLang="en-US" sz="1600" dirty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 Z)) = T(R)•T(S)/max{V(R, y</a:t>
                </a:r>
                <a:r>
                  <a:rPr lang="en-US" altLang="en-US" sz="1600" baseline="-25000" dirty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r>
                  <a:rPr lang="en-US" altLang="en-US" sz="1600" dirty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), V(S, y</a:t>
                </a:r>
                <a:r>
                  <a:rPr lang="en-US" altLang="en-US" sz="1600" baseline="-25000" dirty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r>
                  <a:rPr lang="en-US" altLang="en-US" sz="1600" dirty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)}max{V(R, y</a:t>
                </a:r>
                <a:r>
                  <a:rPr lang="en-US" altLang="en-US" sz="1600" baseline="-25000" dirty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r>
                  <a:rPr lang="en-US" altLang="en-US" sz="1600" dirty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), V(S, y</a:t>
                </a:r>
                <a:r>
                  <a:rPr lang="en-US" altLang="en-US" sz="1600" baseline="-25000" dirty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r>
                  <a:rPr lang="en-US" altLang="en-US" sz="1600" dirty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)}</a:t>
                </a:r>
              </a:p>
            </p:txBody>
          </p:sp>
        </mc:Choice>
        <mc:Fallback xmlns="">
          <p:sp>
            <p:nvSpPr>
              <p:cNvPr id="36" name="TextBox 3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51794" y="4144962"/>
                <a:ext cx="8071506" cy="2185214"/>
              </a:xfrm>
              <a:prstGeom prst="rect">
                <a:avLst/>
              </a:prstGeom>
              <a:blipFill rotWithShape="0">
                <a:blip r:embed="rId4"/>
                <a:stretch>
                  <a:fillRect t="-1676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25500" y="5994400"/>
            <a:ext cx="7797800" cy="571500"/>
          </a:xfrm>
        </p:spPr>
        <p:txBody>
          <a:bodyPr/>
          <a:lstStyle/>
          <a:p>
            <a:pPr eaLnBrk="1" hangingPunct="1">
              <a:buFontTx/>
              <a:buNone/>
            </a:pPr>
            <a:endParaRPr lang="en-US" altLang="en-US" sz="28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buFontTx/>
              <a:buNone/>
            </a:pPr>
            <a:r>
              <a:rPr lang="en-US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</a:p>
        </p:txBody>
      </p:sp>
      <p:sp>
        <p:nvSpPr>
          <p:cNvPr id="30723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D0C2C54F-3AEE-4F6F-B48E-AE1CF10DB03A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45</a:t>
            </a:fld>
            <a:endParaRPr lang="en-US" altLang="en-US" sz="1400"/>
          </a:p>
        </p:txBody>
      </p:sp>
      <p:grpSp>
        <p:nvGrpSpPr>
          <p:cNvPr id="30724" name="Group 18"/>
          <p:cNvGrpSpPr>
            <a:grpSpLocks/>
          </p:cNvGrpSpPr>
          <p:nvPr/>
        </p:nvGrpSpPr>
        <p:grpSpPr bwMode="auto">
          <a:xfrm>
            <a:off x="812800" y="1250950"/>
            <a:ext cx="2719388" cy="2836863"/>
            <a:chOff x="2631927" y="1422400"/>
            <a:chExt cx="2718780" cy="2836517"/>
          </a:xfrm>
        </p:grpSpPr>
        <p:sp>
          <p:nvSpPr>
            <p:cNvPr id="30744" name="AutoShape 4"/>
            <p:cNvSpPr>
              <a:spLocks noChangeArrowheads="1"/>
            </p:cNvSpPr>
            <p:nvPr/>
          </p:nvSpPr>
          <p:spPr bwMode="auto">
            <a:xfrm rot="-5400000">
              <a:off x="4546600" y="1371600"/>
              <a:ext cx="165100" cy="2667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30745" name="AutoShape 4"/>
            <p:cNvSpPr>
              <a:spLocks noChangeArrowheads="1"/>
            </p:cNvSpPr>
            <p:nvPr/>
          </p:nvSpPr>
          <p:spPr bwMode="auto">
            <a:xfrm rot="-5400000">
              <a:off x="3911600" y="2159000"/>
              <a:ext cx="165100" cy="2667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30746" name="AutoShape 4"/>
            <p:cNvSpPr>
              <a:spLocks noChangeArrowheads="1"/>
            </p:cNvSpPr>
            <p:nvPr/>
          </p:nvSpPr>
          <p:spPr bwMode="auto">
            <a:xfrm rot="-5400000">
              <a:off x="3314700" y="3098800"/>
              <a:ext cx="165100" cy="2667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cxnSp>
          <p:nvCxnSpPr>
            <p:cNvPr id="30747" name="Straight Connector 9"/>
            <p:cNvCxnSpPr>
              <a:cxnSpLocks noChangeShapeType="1"/>
            </p:cNvCxnSpPr>
            <p:nvPr/>
          </p:nvCxnSpPr>
          <p:spPr bwMode="auto">
            <a:xfrm rot="5400000">
              <a:off x="4102100" y="1727200"/>
              <a:ext cx="406400" cy="33020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0748" name="Straight Connector 11"/>
            <p:cNvCxnSpPr>
              <a:cxnSpLocks noChangeShapeType="1"/>
            </p:cNvCxnSpPr>
            <p:nvPr/>
          </p:nvCxnSpPr>
          <p:spPr bwMode="auto">
            <a:xfrm rot="5400000">
              <a:off x="3390900" y="2552700"/>
              <a:ext cx="533400" cy="38100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0749" name="Straight Connector 13"/>
            <p:cNvCxnSpPr>
              <a:cxnSpLocks noChangeShapeType="1"/>
            </p:cNvCxnSpPr>
            <p:nvPr/>
          </p:nvCxnSpPr>
          <p:spPr bwMode="auto">
            <a:xfrm rot="16200000" flipH="1">
              <a:off x="4768850" y="1758950"/>
              <a:ext cx="381000" cy="26670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0750" name="Straight Connector 15"/>
            <p:cNvCxnSpPr>
              <a:cxnSpLocks noChangeShapeType="1"/>
            </p:cNvCxnSpPr>
            <p:nvPr/>
          </p:nvCxnSpPr>
          <p:spPr bwMode="auto">
            <a:xfrm rot="16200000" flipH="1">
              <a:off x="4038600" y="2590800"/>
              <a:ext cx="520700" cy="29210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0751" name="Straight Connector 17"/>
            <p:cNvCxnSpPr>
              <a:cxnSpLocks noChangeShapeType="1"/>
            </p:cNvCxnSpPr>
            <p:nvPr/>
          </p:nvCxnSpPr>
          <p:spPr bwMode="auto">
            <a:xfrm rot="5400000">
              <a:off x="2882900" y="3467100"/>
              <a:ext cx="393700" cy="29210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0752" name="Straight Connector 19"/>
            <p:cNvCxnSpPr>
              <a:cxnSpLocks noChangeShapeType="1"/>
            </p:cNvCxnSpPr>
            <p:nvPr/>
          </p:nvCxnSpPr>
          <p:spPr bwMode="auto">
            <a:xfrm rot="16200000" flipH="1">
              <a:off x="3409950" y="3511550"/>
              <a:ext cx="444500" cy="22860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30753" name="TextBox 20"/>
            <p:cNvSpPr txBox="1">
              <a:spLocks noChangeArrowheads="1"/>
            </p:cNvSpPr>
            <p:nvPr/>
          </p:nvSpPr>
          <p:spPr bwMode="auto">
            <a:xfrm>
              <a:off x="2631927" y="3797300"/>
              <a:ext cx="407276" cy="4616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</a:p>
          </p:txBody>
        </p:sp>
        <p:sp>
          <p:nvSpPr>
            <p:cNvPr id="30754" name="TextBox 21"/>
            <p:cNvSpPr txBox="1">
              <a:spLocks noChangeArrowheads="1"/>
            </p:cNvSpPr>
            <p:nvPr/>
          </p:nvSpPr>
          <p:spPr bwMode="auto">
            <a:xfrm>
              <a:off x="3656640" y="3784600"/>
              <a:ext cx="389851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30755" name="TextBox 22"/>
            <p:cNvSpPr txBox="1">
              <a:spLocks noChangeArrowheads="1"/>
            </p:cNvSpPr>
            <p:nvPr/>
          </p:nvSpPr>
          <p:spPr bwMode="auto">
            <a:xfrm>
              <a:off x="4329840" y="2908300"/>
              <a:ext cx="389651" cy="4616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  <p:sp>
          <p:nvSpPr>
            <p:cNvPr id="30756" name="TextBox 23"/>
            <p:cNvSpPr txBox="1">
              <a:spLocks noChangeArrowheads="1"/>
            </p:cNvSpPr>
            <p:nvPr/>
          </p:nvSpPr>
          <p:spPr bwMode="auto">
            <a:xfrm>
              <a:off x="4943223" y="2006600"/>
              <a:ext cx="407484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D</a:t>
              </a:r>
            </a:p>
          </p:txBody>
        </p:sp>
      </p:grpSp>
      <p:grpSp>
        <p:nvGrpSpPr>
          <p:cNvPr id="30725" name="Group 24"/>
          <p:cNvGrpSpPr>
            <a:grpSpLocks/>
          </p:cNvGrpSpPr>
          <p:nvPr/>
        </p:nvGrpSpPr>
        <p:grpSpPr bwMode="auto">
          <a:xfrm>
            <a:off x="4821238" y="1279525"/>
            <a:ext cx="2701925" cy="2836863"/>
            <a:chOff x="2640640" y="1422400"/>
            <a:chExt cx="2701150" cy="2836565"/>
          </a:xfrm>
        </p:grpSpPr>
        <p:sp>
          <p:nvSpPr>
            <p:cNvPr id="30731" name="AutoShape 4"/>
            <p:cNvSpPr>
              <a:spLocks noChangeArrowheads="1"/>
            </p:cNvSpPr>
            <p:nvPr/>
          </p:nvSpPr>
          <p:spPr bwMode="auto">
            <a:xfrm rot="-5400000">
              <a:off x="4546600" y="1371600"/>
              <a:ext cx="165100" cy="2667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30732" name="AutoShape 4"/>
            <p:cNvSpPr>
              <a:spLocks noChangeArrowheads="1"/>
            </p:cNvSpPr>
            <p:nvPr/>
          </p:nvSpPr>
          <p:spPr bwMode="auto">
            <a:xfrm rot="-5400000">
              <a:off x="3911600" y="2159000"/>
              <a:ext cx="165100" cy="2667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30733" name="AutoShape 4"/>
            <p:cNvSpPr>
              <a:spLocks noChangeArrowheads="1"/>
            </p:cNvSpPr>
            <p:nvPr/>
          </p:nvSpPr>
          <p:spPr bwMode="auto">
            <a:xfrm rot="-5400000">
              <a:off x="3314700" y="3098800"/>
              <a:ext cx="165100" cy="2667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cxnSp>
          <p:nvCxnSpPr>
            <p:cNvPr id="30734" name="Straight Connector 28"/>
            <p:cNvCxnSpPr>
              <a:cxnSpLocks noChangeShapeType="1"/>
            </p:cNvCxnSpPr>
            <p:nvPr/>
          </p:nvCxnSpPr>
          <p:spPr bwMode="auto">
            <a:xfrm rot="5400000">
              <a:off x="4102100" y="1727200"/>
              <a:ext cx="406400" cy="33020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0735" name="Straight Connector 29"/>
            <p:cNvCxnSpPr>
              <a:cxnSpLocks noChangeShapeType="1"/>
            </p:cNvCxnSpPr>
            <p:nvPr/>
          </p:nvCxnSpPr>
          <p:spPr bwMode="auto">
            <a:xfrm rot="5400000">
              <a:off x="3390900" y="2552700"/>
              <a:ext cx="533400" cy="38100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0736" name="Straight Connector 30"/>
            <p:cNvCxnSpPr>
              <a:cxnSpLocks noChangeShapeType="1"/>
            </p:cNvCxnSpPr>
            <p:nvPr/>
          </p:nvCxnSpPr>
          <p:spPr bwMode="auto">
            <a:xfrm rot="16200000" flipH="1">
              <a:off x="4768850" y="1758950"/>
              <a:ext cx="381000" cy="26670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0737" name="Straight Connector 31"/>
            <p:cNvCxnSpPr>
              <a:cxnSpLocks noChangeShapeType="1"/>
            </p:cNvCxnSpPr>
            <p:nvPr/>
          </p:nvCxnSpPr>
          <p:spPr bwMode="auto">
            <a:xfrm rot="16200000" flipH="1">
              <a:off x="4038600" y="2590800"/>
              <a:ext cx="520700" cy="29210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0738" name="Straight Connector 32"/>
            <p:cNvCxnSpPr>
              <a:cxnSpLocks noChangeShapeType="1"/>
            </p:cNvCxnSpPr>
            <p:nvPr/>
          </p:nvCxnSpPr>
          <p:spPr bwMode="auto">
            <a:xfrm rot="5400000">
              <a:off x="2882900" y="3467100"/>
              <a:ext cx="393700" cy="29210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0739" name="Straight Connector 33"/>
            <p:cNvCxnSpPr>
              <a:cxnSpLocks noChangeShapeType="1"/>
            </p:cNvCxnSpPr>
            <p:nvPr/>
          </p:nvCxnSpPr>
          <p:spPr bwMode="auto">
            <a:xfrm rot="16200000" flipH="1">
              <a:off x="3409950" y="3511550"/>
              <a:ext cx="444500" cy="22860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30740" name="TextBox 34"/>
            <p:cNvSpPr txBox="1">
              <a:spLocks noChangeArrowheads="1"/>
            </p:cNvSpPr>
            <p:nvPr/>
          </p:nvSpPr>
          <p:spPr bwMode="auto">
            <a:xfrm>
              <a:off x="2640640" y="3797300"/>
              <a:ext cx="389851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30741" name="TextBox 35"/>
            <p:cNvSpPr txBox="1">
              <a:spLocks noChangeArrowheads="1"/>
            </p:cNvSpPr>
            <p:nvPr/>
          </p:nvSpPr>
          <p:spPr bwMode="auto">
            <a:xfrm>
              <a:off x="3647927" y="3784600"/>
              <a:ext cx="407276" cy="4616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D</a:t>
              </a:r>
            </a:p>
          </p:txBody>
        </p:sp>
        <p:sp>
          <p:nvSpPr>
            <p:cNvPr id="30742" name="TextBox 36"/>
            <p:cNvSpPr txBox="1">
              <a:spLocks noChangeArrowheads="1"/>
            </p:cNvSpPr>
            <p:nvPr/>
          </p:nvSpPr>
          <p:spPr bwMode="auto">
            <a:xfrm>
              <a:off x="4320923" y="2908300"/>
              <a:ext cx="407484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</a:p>
          </p:txBody>
        </p:sp>
        <p:sp>
          <p:nvSpPr>
            <p:cNvPr id="30743" name="TextBox 37"/>
            <p:cNvSpPr txBox="1">
              <a:spLocks noChangeArrowheads="1"/>
            </p:cNvSpPr>
            <p:nvPr/>
          </p:nvSpPr>
          <p:spPr bwMode="auto">
            <a:xfrm>
              <a:off x="4952139" y="2006600"/>
              <a:ext cx="389651" cy="4616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</p:grpSp>
      <p:sp>
        <p:nvSpPr>
          <p:cNvPr id="30728" name="TextBox 34"/>
          <p:cNvSpPr txBox="1">
            <a:spLocks noChangeArrowheads="1"/>
          </p:cNvSpPr>
          <p:nvPr/>
        </p:nvSpPr>
        <p:spPr bwMode="auto">
          <a:xfrm>
            <a:off x="479425" y="2619375"/>
            <a:ext cx="10160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5000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V(*, c) = 500</a:t>
            </a:r>
          </a:p>
        </p:txBody>
      </p:sp>
      <p:sp>
        <p:nvSpPr>
          <p:cNvPr id="30729" name="TextBox 35"/>
          <p:cNvSpPr txBox="1">
            <a:spLocks noChangeArrowheads="1"/>
          </p:cNvSpPr>
          <p:nvPr/>
        </p:nvSpPr>
        <p:spPr bwMode="auto">
          <a:xfrm>
            <a:off x="1341438" y="1962150"/>
            <a:ext cx="569912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10000</a:t>
            </a:r>
          </a:p>
        </p:txBody>
      </p:sp>
      <p:sp>
        <p:nvSpPr>
          <p:cNvPr id="30730" name="Rectangle 2"/>
          <p:cNvSpPr>
            <a:spLocks noGrp="1" noChangeArrowheads="1"/>
          </p:cNvSpPr>
          <p:nvPr>
            <p:ph type="title"/>
          </p:nvPr>
        </p:nvSpPr>
        <p:spPr>
          <a:xfrm>
            <a:off x="673100" y="330200"/>
            <a:ext cx="7772400" cy="444500"/>
          </a:xfrm>
        </p:spPr>
        <p:txBody>
          <a:bodyPr/>
          <a:lstStyle/>
          <a:p>
            <a:pPr algn="l" eaLnBrk="1" hangingPunct="1"/>
            <a:r>
              <a:rPr lang="en-US" altLang="en-US" sz="3200">
                <a:cs typeface="Tahoma" panose="020B0604030504040204" pitchFamily="34" charset="0"/>
              </a:rPr>
              <a:t>Left-deep join tree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8"/>
              <p:cNvSpPr txBox="1">
                <a:spLocks noChangeArrowheads="1"/>
              </p:cNvSpPr>
              <p:nvPr/>
            </p:nvSpPr>
            <p:spPr bwMode="auto">
              <a:xfrm>
                <a:off x="551794" y="4144962"/>
                <a:ext cx="8071506" cy="218521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A(a, b): T(A) = 1000, V(A, a) = 100, V(A, b) = 200</a:t>
                </a:r>
              </a:p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B(b, c): T(B) = 1000,  V(B, b) = 100, V(B, c) = 500</a:t>
                </a:r>
              </a:p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C(c, d): T(C) = 1000,  V(C, c) = 20,  V(C, d) = 1000</a:t>
                </a:r>
              </a:p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D(d, a): T(D) = 1000, V(D, d) = 1000, V(D, a) = 50</a:t>
                </a:r>
              </a:p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20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T(R(X, y)</a:t>
                </a:r>
                <a14:m>
                  <m:oMath xmlns:m="http://schemas.openxmlformats.org/officeDocument/2006/math">
                    <m:r>
                      <a:rPr lang="en-US" altLang="en-US" sz="16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⋈</m:t>
                    </m:r>
                  </m:oMath>
                </a14:m>
                <a:r>
                  <a:rPr lang="en-US" altLang="en-US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S(y, Z)) = T(R)•T(S)/max{V(R, y), V(S, y)}</a:t>
                </a:r>
              </a:p>
              <a:p>
                <a:pPr algn="ctr" eaLnBrk="1" hangingPunct="1">
                  <a:spcBef>
                    <a:spcPct val="0"/>
                  </a:spcBef>
                  <a:buNone/>
                </a:pPr>
                <a:r>
                  <a:rPr lang="en-US" altLang="en-US" sz="1600" dirty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T(R(X, y</a:t>
                </a:r>
                <a:r>
                  <a:rPr lang="en-US" altLang="en-US" sz="1600" baseline="-25000" dirty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r>
                  <a:rPr lang="en-US" altLang="en-US" sz="1600" dirty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,y</a:t>
                </a:r>
                <a:r>
                  <a:rPr lang="en-US" altLang="en-US" sz="1600" baseline="-25000" dirty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r>
                  <a:rPr lang="en-US" altLang="en-US" sz="1600" dirty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</a:t>
                </a:r>
                <a14:m>
                  <m:oMath xmlns:m="http://schemas.openxmlformats.org/officeDocument/2006/math">
                    <m:r>
                      <a:rPr lang="en-US" altLang="en-US" sz="1600" i="1">
                        <a:solidFill>
                          <a:schemeClr val="bg1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⋈</m:t>
                    </m:r>
                  </m:oMath>
                </a14:m>
                <a:r>
                  <a:rPr lang="en-US" altLang="en-US" sz="1600" dirty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S(y</a:t>
                </a:r>
                <a:r>
                  <a:rPr lang="en-US" altLang="en-US" sz="1600" baseline="-25000" dirty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r>
                  <a:rPr lang="en-US" altLang="en-US" sz="1600" dirty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 y</a:t>
                </a:r>
                <a:r>
                  <a:rPr lang="en-US" altLang="en-US" sz="1600" baseline="-25000" dirty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r>
                  <a:rPr lang="en-US" altLang="en-US" sz="1600" dirty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 Z)) = T(R)•T(S)/max{V(R, y</a:t>
                </a:r>
                <a:r>
                  <a:rPr lang="en-US" altLang="en-US" sz="1600" baseline="-25000" dirty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r>
                  <a:rPr lang="en-US" altLang="en-US" sz="1600" dirty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), V(S, y</a:t>
                </a:r>
                <a:r>
                  <a:rPr lang="en-US" altLang="en-US" sz="1600" baseline="-25000" dirty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r>
                  <a:rPr lang="en-US" altLang="en-US" sz="1600" dirty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)}max{V(R, y</a:t>
                </a:r>
                <a:r>
                  <a:rPr lang="en-US" altLang="en-US" sz="1600" baseline="-25000" dirty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r>
                  <a:rPr lang="en-US" altLang="en-US" sz="1600" dirty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), V(S, y</a:t>
                </a:r>
                <a:r>
                  <a:rPr lang="en-US" altLang="en-US" sz="1600" baseline="-25000" dirty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r>
                  <a:rPr lang="en-US" altLang="en-US" sz="1600" dirty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)}</a:t>
                </a:r>
              </a:p>
            </p:txBody>
          </p:sp>
        </mc:Choice>
        <mc:Fallback xmlns="">
          <p:sp>
            <p:nvSpPr>
              <p:cNvPr id="37" name="TextBox 3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51794" y="4144962"/>
                <a:ext cx="8071506" cy="2185214"/>
              </a:xfrm>
              <a:prstGeom prst="rect">
                <a:avLst/>
              </a:prstGeom>
              <a:blipFill rotWithShape="0">
                <a:blip r:embed="rId4"/>
                <a:stretch>
                  <a:fillRect t="-1676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25500" y="5994400"/>
            <a:ext cx="7797800" cy="571500"/>
          </a:xfrm>
        </p:spPr>
        <p:txBody>
          <a:bodyPr/>
          <a:lstStyle/>
          <a:p>
            <a:pPr eaLnBrk="1" hangingPunct="1">
              <a:buFontTx/>
              <a:buNone/>
            </a:pPr>
            <a:endParaRPr lang="en-US" altLang="en-US" sz="28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buFontTx/>
              <a:buNone/>
            </a:pPr>
            <a:r>
              <a:rPr lang="en-US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</a:p>
        </p:txBody>
      </p:sp>
      <p:sp>
        <p:nvSpPr>
          <p:cNvPr id="31747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3B44783B-B80B-45C0-B69F-A81BE9F8427A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46</a:t>
            </a:fld>
            <a:endParaRPr lang="en-US" altLang="en-US" sz="1400"/>
          </a:p>
        </p:txBody>
      </p:sp>
      <p:grpSp>
        <p:nvGrpSpPr>
          <p:cNvPr id="31748" name="Group 18"/>
          <p:cNvGrpSpPr>
            <a:grpSpLocks/>
          </p:cNvGrpSpPr>
          <p:nvPr/>
        </p:nvGrpSpPr>
        <p:grpSpPr bwMode="auto">
          <a:xfrm>
            <a:off x="812800" y="1250950"/>
            <a:ext cx="2719388" cy="2836863"/>
            <a:chOff x="2631927" y="1422400"/>
            <a:chExt cx="2718780" cy="2836517"/>
          </a:xfrm>
        </p:grpSpPr>
        <p:sp>
          <p:nvSpPr>
            <p:cNvPr id="31769" name="AutoShape 4"/>
            <p:cNvSpPr>
              <a:spLocks noChangeArrowheads="1"/>
            </p:cNvSpPr>
            <p:nvPr/>
          </p:nvSpPr>
          <p:spPr bwMode="auto">
            <a:xfrm rot="-5400000">
              <a:off x="4546600" y="1371600"/>
              <a:ext cx="165100" cy="2667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31770" name="AutoShape 4"/>
            <p:cNvSpPr>
              <a:spLocks noChangeArrowheads="1"/>
            </p:cNvSpPr>
            <p:nvPr/>
          </p:nvSpPr>
          <p:spPr bwMode="auto">
            <a:xfrm rot="-5400000">
              <a:off x="3911600" y="2159000"/>
              <a:ext cx="165100" cy="2667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31771" name="AutoShape 4"/>
            <p:cNvSpPr>
              <a:spLocks noChangeArrowheads="1"/>
            </p:cNvSpPr>
            <p:nvPr/>
          </p:nvSpPr>
          <p:spPr bwMode="auto">
            <a:xfrm rot="-5400000">
              <a:off x="3314700" y="3098800"/>
              <a:ext cx="165100" cy="2667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cxnSp>
          <p:nvCxnSpPr>
            <p:cNvPr id="31772" name="Straight Connector 9"/>
            <p:cNvCxnSpPr>
              <a:cxnSpLocks noChangeShapeType="1"/>
            </p:cNvCxnSpPr>
            <p:nvPr/>
          </p:nvCxnSpPr>
          <p:spPr bwMode="auto">
            <a:xfrm rot="5400000">
              <a:off x="4102100" y="1727200"/>
              <a:ext cx="406400" cy="33020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1773" name="Straight Connector 11"/>
            <p:cNvCxnSpPr>
              <a:cxnSpLocks noChangeShapeType="1"/>
            </p:cNvCxnSpPr>
            <p:nvPr/>
          </p:nvCxnSpPr>
          <p:spPr bwMode="auto">
            <a:xfrm rot="5400000">
              <a:off x="3390900" y="2552700"/>
              <a:ext cx="533400" cy="38100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1774" name="Straight Connector 13"/>
            <p:cNvCxnSpPr>
              <a:cxnSpLocks noChangeShapeType="1"/>
            </p:cNvCxnSpPr>
            <p:nvPr/>
          </p:nvCxnSpPr>
          <p:spPr bwMode="auto">
            <a:xfrm rot="16200000" flipH="1">
              <a:off x="4768850" y="1758950"/>
              <a:ext cx="381000" cy="26670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1775" name="Straight Connector 15"/>
            <p:cNvCxnSpPr>
              <a:cxnSpLocks noChangeShapeType="1"/>
            </p:cNvCxnSpPr>
            <p:nvPr/>
          </p:nvCxnSpPr>
          <p:spPr bwMode="auto">
            <a:xfrm rot="16200000" flipH="1">
              <a:off x="4038600" y="2590800"/>
              <a:ext cx="520700" cy="29210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1776" name="Straight Connector 17"/>
            <p:cNvCxnSpPr>
              <a:cxnSpLocks noChangeShapeType="1"/>
            </p:cNvCxnSpPr>
            <p:nvPr/>
          </p:nvCxnSpPr>
          <p:spPr bwMode="auto">
            <a:xfrm rot="5400000">
              <a:off x="2882900" y="3467100"/>
              <a:ext cx="393700" cy="29210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1777" name="Straight Connector 19"/>
            <p:cNvCxnSpPr>
              <a:cxnSpLocks noChangeShapeType="1"/>
            </p:cNvCxnSpPr>
            <p:nvPr/>
          </p:nvCxnSpPr>
          <p:spPr bwMode="auto">
            <a:xfrm rot="16200000" flipH="1">
              <a:off x="3409950" y="3511550"/>
              <a:ext cx="444500" cy="22860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31778" name="TextBox 20"/>
            <p:cNvSpPr txBox="1">
              <a:spLocks noChangeArrowheads="1"/>
            </p:cNvSpPr>
            <p:nvPr/>
          </p:nvSpPr>
          <p:spPr bwMode="auto">
            <a:xfrm>
              <a:off x="2631927" y="3797300"/>
              <a:ext cx="407276" cy="4616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</a:p>
          </p:txBody>
        </p:sp>
        <p:sp>
          <p:nvSpPr>
            <p:cNvPr id="31779" name="TextBox 21"/>
            <p:cNvSpPr txBox="1">
              <a:spLocks noChangeArrowheads="1"/>
            </p:cNvSpPr>
            <p:nvPr/>
          </p:nvSpPr>
          <p:spPr bwMode="auto">
            <a:xfrm>
              <a:off x="3656640" y="3784600"/>
              <a:ext cx="389851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31780" name="TextBox 22"/>
            <p:cNvSpPr txBox="1">
              <a:spLocks noChangeArrowheads="1"/>
            </p:cNvSpPr>
            <p:nvPr/>
          </p:nvSpPr>
          <p:spPr bwMode="auto">
            <a:xfrm>
              <a:off x="4329840" y="2908300"/>
              <a:ext cx="389651" cy="4616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  <p:sp>
          <p:nvSpPr>
            <p:cNvPr id="31781" name="TextBox 23"/>
            <p:cNvSpPr txBox="1">
              <a:spLocks noChangeArrowheads="1"/>
            </p:cNvSpPr>
            <p:nvPr/>
          </p:nvSpPr>
          <p:spPr bwMode="auto">
            <a:xfrm>
              <a:off x="4943223" y="2006600"/>
              <a:ext cx="407484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D</a:t>
              </a:r>
            </a:p>
          </p:txBody>
        </p:sp>
      </p:grpSp>
      <p:grpSp>
        <p:nvGrpSpPr>
          <p:cNvPr id="31749" name="Group 24"/>
          <p:cNvGrpSpPr>
            <a:grpSpLocks/>
          </p:cNvGrpSpPr>
          <p:nvPr/>
        </p:nvGrpSpPr>
        <p:grpSpPr bwMode="auto">
          <a:xfrm>
            <a:off x="4821238" y="1279525"/>
            <a:ext cx="2701925" cy="2836863"/>
            <a:chOff x="2640640" y="1422400"/>
            <a:chExt cx="2701150" cy="2836565"/>
          </a:xfrm>
        </p:grpSpPr>
        <p:sp>
          <p:nvSpPr>
            <p:cNvPr id="31756" name="AutoShape 4"/>
            <p:cNvSpPr>
              <a:spLocks noChangeArrowheads="1"/>
            </p:cNvSpPr>
            <p:nvPr/>
          </p:nvSpPr>
          <p:spPr bwMode="auto">
            <a:xfrm rot="-5400000">
              <a:off x="4546600" y="1371600"/>
              <a:ext cx="165100" cy="2667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31757" name="AutoShape 4"/>
            <p:cNvSpPr>
              <a:spLocks noChangeArrowheads="1"/>
            </p:cNvSpPr>
            <p:nvPr/>
          </p:nvSpPr>
          <p:spPr bwMode="auto">
            <a:xfrm rot="-5400000">
              <a:off x="3911600" y="2159000"/>
              <a:ext cx="165100" cy="2667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31758" name="AutoShape 4"/>
            <p:cNvSpPr>
              <a:spLocks noChangeArrowheads="1"/>
            </p:cNvSpPr>
            <p:nvPr/>
          </p:nvSpPr>
          <p:spPr bwMode="auto">
            <a:xfrm rot="-5400000">
              <a:off x="3314700" y="3098800"/>
              <a:ext cx="165100" cy="2667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cxnSp>
          <p:nvCxnSpPr>
            <p:cNvPr id="31759" name="Straight Connector 28"/>
            <p:cNvCxnSpPr>
              <a:cxnSpLocks noChangeShapeType="1"/>
            </p:cNvCxnSpPr>
            <p:nvPr/>
          </p:nvCxnSpPr>
          <p:spPr bwMode="auto">
            <a:xfrm rot="5400000">
              <a:off x="4102100" y="1727200"/>
              <a:ext cx="406400" cy="33020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1760" name="Straight Connector 29"/>
            <p:cNvCxnSpPr>
              <a:cxnSpLocks noChangeShapeType="1"/>
            </p:cNvCxnSpPr>
            <p:nvPr/>
          </p:nvCxnSpPr>
          <p:spPr bwMode="auto">
            <a:xfrm rot="5400000">
              <a:off x="3390900" y="2552700"/>
              <a:ext cx="533400" cy="38100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1761" name="Straight Connector 30"/>
            <p:cNvCxnSpPr>
              <a:cxnSpLocks noChangeShapeType="1"/>
            </p:cNvCxnSpPr>
            <p:nvPr/>
          </p:nvCxnSpPr>
          <p:spPr bwMode="auto">
            <a:xfrm rot="16200000" flipH="1">
              <a:off x="4768850" y="1758950"/>
              <a:ext cx="381000" cy="26670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1762" name="Straight Connector 31"/>
            <p:cNvCxnSpPr>
              <a:cxnSpLocks noChangeShapeType="1"/>
            </p:cNvCxnSpPr>
            <p:nvPr/>
          </p:nvCxnSpPr>
          <p:spPr bwMode="auto">
            <a:xfrm rot="16200000" flipH="1">
              <a:off x="4038600" y="2590800"/>
              <a:ext cx="520700" cy="29210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1763" name="Straight Connector 32"/>
            <p:cNvCxnSpPr>
              <a:cxnSpLocks noChangeShapeType="1"/>
            </p:cNvCxnSpPr>
            <p:nvPr/>
          </p:nvCxnSpPr>
          <p:spPr bwMode="auto">
            <a:xfrm rot="5400000">
              <a:off x="2882900" y="3467100"/>
              <a:ext cx="393700" cy="29210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1764" name="Straight Connector 33"/>
            <p:cNvCxnSpPr>
              <a:cxnSpLocks noChangeShapeType="1"/>
            </p:cNvCxnSpPr>
            <p:nvPr/>
          </p:nvCxnSpPr>
          <p:spPr bwMode="auto">
            <a:xfrm rot="16200000" flipH="1">
              <a:off x="3409950" y="3511550"/>
              <a:ext cx="444500" cy="22860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31765" name="TextBox 34"/>
            <p:cNvSpPr txBox="1">
              <a:spLocks noChangeArrowheads="1"/>
            </p:cNvSpPr>
            <p:nvPr/>
          </p:nvSpPr>
          <p:spPr bwMode="auto">
            <a:xfrm>
              <a:off x="2640640" y="3797300"/>
              <a:ext cx="389851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31766" name="TextBox 35"/>
            <p:cNvSpPr txBox="1">
              <a:spLocks noChangeArrowheads="1"/>
            </p:cNvSpPr>
            <p:nvPr/>
          </p:nvSpPr>
          <p:spPr bwMode="auto">
            <a:xfrm>
              <a:off x="3647927" y="3784600"/>
              <a:ext cx="407276" cy="4616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D</a:t>
              </a:r>
            </a:p>
          </p:txBody>
        </p:sp>
        <p:sp>
          <p:nvSpPr>
            <p:cNvPr id="31767" name="TextBox 36"/>
            <p:cNvSpPr txBox="1">
              <a:spLocks noChangeArrowheads="1"/>
            </p:cNvSpPr>
            <p:nvPr/>
          </p:nvSpPr>
          <p:spPr bwMode="auto">
            <a:xfrm>
              <a:off x="4320923" y="2908300"/>
              <a:ext cx="407484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</a:p>
          </p:txBody>
        </p:sp>
        <p:sp>
          <p:nvSpPr>
            <p:cNvPr id="31768" name="TextBox 37"/>
            <p:cNvSpPr txBox="1">
              <a:spLocks noChangeArrowheads="1"/>
            </p:cNvSpPr>
            <p:nvPr/>
          </p:nvSpPr>
          <p:spPr bwMode="auto">
            <a:xfrm>
              <a:off x="4952139" y="2006600"/>
              <a:ext cx="389651" cy="4616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</p:grpSp>
      <p:sp>
        <p:nvSpPr>
          <p:cNvPr id="31752" name="TextBox 34"/>
          <p:cNvSpPr txBox="1">
            <a:spLocks noChangeArrowheads="1"/>
          </p:cNvSpPr>
          <p:nvPr/>
        </p:nvSpPr>
        <p:spPr bwMode="auto">
          <a:xfrm>
            <a:off x="479425" y="2619375"/>
            <a:ext cx="10160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5000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V(*, c) = 500</a:t>
            </a:r>
          </a:p>
        </p:txBody>
      </p:sp>
      <p:sp>
        <p:nvSpPr>
          <p:cNvPr id="31753" name="TextBox 35"/>
          <p:cNvSpPr txBox="1">
            <a:spLocks noChangeArrowheads="1"/>
          </p:cNvSpPr>
          <p:nvPr/>
        </p:nvSpPr>
        <p:spPr bwMode="auto">
          <a:xfrm>
            <a:off x="1341438" y="1962150"/>
            <a:ext cx="569912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10000</a:t>
            </a:r>
          </a:p>
        </p:txBody>
      </p:sp>
      <p:sp>
        <p:nvSpPr>
          <p:cNvPr id="31754" name="TextBox 38"/>
          <p:cNvSpPr txBox="1">
            <a:spLocks noChangeArrowheads="1"/>
          </p:cNvSpPr>
          <p:nvPr/>
        </p:nvSpPr>
        <p:spPr bwMode="auto">
          <a:xfrm>
            <a:off x="2465388" y="3686175"/>
            <a:ext cx="12922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15000</a:t>
            </a:r>
          </a:p>
        </p:txBody>
      </p:sp>
      <p:sp>
        <p:nvSpPr>
          <p:cNvPr id="31755" name="Rectangle 2"/>
          <p:cNvSpPr>
            <a:spLocks noGrp="1" noChangeArrowheads="1"/>
          </p:cNvSpPr>
          <p:nvPr>
            <p:ph type="title"/>
          </p:nvPr>
        </p:nvSpPr>
        <p:spPr>
          <a:xfrm>
            <a:off x="673100" y="330200"/>
            <a:ext cx="7772400" cy="444500"/>
          </a:xfrm>
        </p:spPr>
        <p:txBody>
          <a:bodyPr/>
          <a:lstStyle/>
          <a:p>
            <a:pPr algn="l" eaLnBrk="1" hangingPunct="1"/>
            <a:r>
              <a:rPr lang="en-US" altLang="en-US" sz="3200">
                <a:cs typeface="Tahoma" panose="020B0604030504040204" pitchFamily="34" charset="0"/>
              </a:rPr>
              <a:t>Left-deep join tree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8"/>
              <p:cNvSpPr txBox="1">
                <a:spLocks noChangeArrowheads="1"/>
              </p:cNvSpPr>
              <p:nvPr/>
            </p:nvSpPr>
            <p:spPr bwMode="auto">
              <a:xfrm>
                <a:off x="551794" y="4144962"/>
                <a:ext cx="8071506" cy="218521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A(a, b): T(A) = 1000, V(A, a) = 100, V(A, b) = 200</a:t>
                </a:r>
              </a:p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B(b, c): T(B) = 1000,  V(B, b) = 100, V(B, c) = 500</a:t>
                </a:r>
              </a:p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C(c, d): T(C) = 1000,  V(C, c) = 20,  V(C, d) = 1000</a:t>
                </a:r>
              </a:p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D(d, a): T(D) = 1000, V(D, d) = 1000, V(D, a) = 50</a:t>
                </a:r>
              </a:p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20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T(R(X, y)</a:t>
                </a:r>
                <a14:m>
                  <m:oMath xmlns:m="http://schemas.openxmlformats.org/officeDocument/2006/math">
                    <m:r>
                      <a:rPr lang="en-US" altLang="en-US" sz="16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⋈</m:t>
                    </m:r>
                  </m:oMath>
                </a14:m>
                <a:r>
                  <a:rPr lang="en-US" altLang="en-US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S(y, Z)) = T(R)•T(S)/max{V(R, y), V(S, y)}</a:t>
                </a:r>
              </a:p>
              <a:p>
                <a:pPr algn="ctr" eaLnBrk="1" hangingPunct="1">
                  <a:spcBef>
                    <a:spcPct val="0"/>
                  </a:spcBef>
                  <a:buNone/>
                </a:pPr>
                <a:r>
                  <a:rPr lang="en-US" altLang="en-US" sz="1600" dirty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T(R(X, y</a:t>
                </a:r>
                <a:r>
                  <a:rPr lang="en-US" altLang="en-US" sz="1600" baseline="-25000" dirty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r>
                  <a:rPr lang="en-US" altLang="en-US" sz="1600" dirty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,y</a:t>
                </a:r>
                <a:r>
                  <a:rPr lang="en-US" altLang="en-US" sz="1600" baseline="-25000" dirty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r>
                  <a:rPr lang="en-US" altLang="en-US" sz="1600" dirty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</a:t>
                </a:r>
                <a14:m>
                  <m:oMath xmlns:m="http://schemas.openxmlformats.org/officeDocument/2006/math">
                    <m:r>
                      <a:rPr lang="en-US" altLang="en-US" sz="1600" i="1">
                        <a:solidFill>
                          <a:schemeClr val="bg1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⋈</m:t>
                    </m:r>
                  </m:oMath>
                </a14:m>
                <a:r>
                  <a:rPr lang="en-US" altLang="en-US" sz="1600" dirty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S(y</a:t>
                </a:r>
                <a:r>
                  <a:rPr lang="en-US" altLang="en-US" sz="1600" baseline="-25000" dirty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r>
                  <a:rPr lang="en-US" altLang="en-US" sz="1600" dirty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 y</a:t>
                </a:r>
                <a:r>
                  <a:rPr lang="en-US" altLang="en-US" sz="1600" baseline="-25000" dirty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r>
                  <a:rPr lang="en-US" altLang="en-US" sz="1600" dirty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 Z)) = T(R)•T(S)/max{V(R, y</a:t>
                </a:r>
                <a:r>
                  <a:rPr lang="en-US" altLang="en-US" sz="1600" baseline="-25000" dirty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r>
                  <a:rPr lang="en-US" altLang="en-US" sz="1600" dirty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), V(S, y</a:t>
                </a:r>
                <a:r>
                  <a:rPr lang="en-US" altLang="en-US" sz="1600" baseline="-25000" dirty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r>
                  <a:rPr lang="en-US" altLang="en-US" sz="1600" dirty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)}max{V(R, y</a:t>
                </a:r>
                <a:r>
                  <a:rPr lang="en-US" altLang="en-US" sz="1600" baseline="-25000" dirty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r>
                  <a:rPr lang="en-US" altLang="en-US" sz="1600" dirty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), V(S, y</a:t>
                </a:r>
                <a:r>
                  <a:rPr lang="en-US" altLang="en-US" sz="1600" baseline="-25000" dirty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r>
                  <a:rPr lang="en-US" altLang="en-US" sz="1600" dirty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)}</a:t>
                </a:r>
              </a:p>
            </p:txBody>
          </p:sp>
        </mc:Choice>
        <mc:Fallback xmlns="">
          <p:sp>
            <p:nvSpPr>
              <p:cNvPr id="38" name="TextBox 3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51794" y="4144962"/>
                <a:ext cx="8071506" cy="2185214"/>
              </a:xfrm>
              <a:prstGeom prst="rect">
                <a:avLst/>
              </a:prstGeom>
              <a:blipFill rotWithShape="0">
                <a:blip r:embed="rId4"/>
                <a:stretch>
                  <a:fillRect t="-1676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25500" y="5994400"/>
            <a:ext cx="7797800" cy="571500"/>
          </a:xfrm>
        </p:spPr>
        <p:txBody>
          <a:bodyPr/>
          <a:lstStyle/>
          <a:p>
            <a:pPr eaLnBrk="1" hangingPunct="1">
              <a:buFontTx/>
              <a:buNone/>
            </a:pPr>
            <a:endParaRPr lang="en-US" alt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buFontTx/>
              <a:buNone/>
            </a:pP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</a:p>
        </p:txBody>
      </p:sp>
      <p:sp>
        <p:nvSpPr>
          <p:cNvPr id="32771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C7FDA489-328F-4C9C-A1C4-383C0451ECC9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47</a:t>
            </a:fld>
            <a:endParaRPr lang="en-US" altLang="en-US" sz="1400" dirty="0"/>
          </a:p>
        </p:txBody>
      </p:sp>
      <p:grpSp>
        <p:nvGrpSpPr>
          <p:cNvPr id="32772" name="Group 18"/>
          <p:cNvGrpSpPr>
            <a:grpSpLocks/>
          </p:cNvGrpSpPr>
          <p:nvPr/>
        </p:nvGrpSpPr>
        <p:grpSpPr bwMode="auto">
          <a:xfrm>
            <a:off x="812800" y="1250950"/>
            <a:ext cx="2719388" cy="2836863"/>
            <a:chOff x="2631927" y="1422400"/>
            <a:chExt cx="2718780" cy="2836517"/>
          </a:xfrm>
        </p:grpSpPr>
        <p:sp>
          <p:nvSpPr>
            <p:cNvPr id="32796" name="AutoShape 4"/>
            <p:cNvSpPr>
              <a:spLocks noChangeArrowheads="1"/>
            </p:cNvSpPr>
            <p:nvPr/>
          </p:nvSpPr>
          <p:spPr bwMode="auto">
            <a:xfrm rot="-5400000">
              <a:off x="4546600" y="1371600"/>
              <a:ext cx="165100" cy="2667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32797" name="AutoShape 4"/>
            <p:cNvSpPr>
              <a:spLocks noChangeArrowheads="1"/>
            </p:cNvSpPr>
            <p:nvPr/>
          </p:nvSpPr>
          <p:spPr bwMode="auto">
            <a:xfrm rot="-5400000">
              <a:off x="3911600" y="2159000"/>
              <a:ext cx="165100" cy="2667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32798" name="AutoShape 4"/>
            <p:cNvSpPr>
              <a:spLocks noChangeArrowheads="1"/>
            </p:cNvSpPr>
            <p:nvPr/>
          </p:nvSpPr>
          <p:spPr bwMode="auto">
            <a:xfrm rot="-5400000">
              <a:off x="3314700" y="3098800"/>
              <a:ext cx="165100" cy="2667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cxnSp>
          <p:nvCxnSpPr>
            <p:cNvPr id="32799" name="Straight Connector 9"/>
            <p:cNvCxnSpPr>
              <a:cxnSpLocks noChangeShapeType="1"/>
            </p:cNvCxnSpPr>
            <p:nvPr/>
          </p:nvCxnSpPr>
          <p:spPr bwMode="auto">
            <a:xfrm rot="5400000">
              <a:off x="4102100" y="1727200"/>
              <a:ext cx="406400" cy="33020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2800" name="Straight Connector 11"/>
            <p:cNvCxnSpPr>
              <a:cxnSpLocks noChangeShapeType="1"/>
            </p:cNvCxnSpPr>
            <p:nvPr/>
          </p:nvCxnSpPr>
          <p:spPr bwMode="auto">
            <a:xfrm rot="5400000">
              <a:off x="3390900" y="2552700"/>
              <a:ext cx="533400" cy="38100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2801" name="Straight Connector 13"/>
            <p:cNvCxnSpPr>
              <a:cxnSpLocks noChangeShapeType="1"/>
            </p:cNvCxnSpPr>
            <p:nvPr/>
          </p:nvCxnSpPr>
          <p:spPr bwMode="auto">
            <a:xfrm rot="16200000" flipH="1">
              <a:off x="4768850" y="1758950"/>
              <a:ext cx="381000" cy="26670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2802" name="Straight Connector 15"/>
            <p:cNvCxnSpPr>
              <a:cxnSpLocks noChangeShapeType="1"/>
            </p:cNvCxnSpPr>
            <p:nvPr/>
          </p:nvCxnSpPr>
          <p:spPr bwMode="auto">
            <a:xfrm rot="16200000" flipH="1">
              <a:off x="4038600" y="2590800"/>
              <a:ext cx="520700" cy="29210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2803" name="Straight Connector 17"/>
            <p:cNvCxnSpPr>
              <a:cxnSpLocks noChangeShapeType="1"/>
            </p:cNvCxnSpPr>
            <p:nvPr/>
          </p:nvCxnSpPr>
          <p:spPr bwMode="auto">
            <a:xfrm rot="5400000">
              <a:off x="2882900" y="3467100"/>
              <a:ext cx="393700" cy="29210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2804" name="Straight Connector 19"/>
            <p:cNvCxnSpPr>
              <a:cxnSpLocks noChangeShapeType="1"/>
            </p:cNvCxnSpPr>
            <p:nvPr/>
          </p:nvCxnSpPr>
          <p:spPr bwMode="auto">
            <a:xfrm rot="16200000" flipH="1">
              <a:off x="3409950" y="3511550"/>
              <a:ext cx="444500" cy="22860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32805" name="TextBox 20"/>
            <p:cNvSpPr txBox="1">
              <a:spLocks noChangeArrowheads="1"/>
            </p:cNvSpPr>
            <p:nvPr/>
          </p:nvSpPr>
          <p:spPr bwMode="auto">
            <a:xfrm>
              <a:off x="2631927" y="3797300"/>
              <a:ext cx="407276" cy="4616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</a:p>
          </p:txBody>
        </p:sp>
        <p:sp>
          <p:nvSpPr>
            <p:cNvPr id="32806" name="TextBox 21"/>
            <p:cNvSpPr txBox="1">
              <a:spLocks noChangeArrowheads="1"/>
            </p:cNvSpPr>
            <p:nvPr/>
          </p:nvSpPr>
          <p:spPr bwMode="auto">
            <a:xfrm>
              <a:off x="3656640" y="3784600"/>
              <a:ext cx="389851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32807" name="TextBox 22"/>
            <p:cNvSpPr txBox="1">
              <a:spLocks noChangeArrowheads="1"/>
            </p:cNvSpPr>
            <p:nvPr/>
          </p:nvSpPr>
          <p:spPr bwMode="auto">
            <a:xfrm>
              <a:off x="4329840" y="2908300"/>
              <a:ext cx="389651" cy="4616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  <p:sp>
          <p:nvSpPr>
            <p:cNvPr id="32808" name="TextBox 23"/>
            <p:cNvSpPr txBox="1">
              <a:spLocks noChangeArrowheads="1"/>
            </p:cNvSpPr>
            <p:nvPr/>
          </p:nvSpPr>
          <p:spPr bwMode="auto">
            <a:xfrm>
              <a:off x="4943223" y="2006600"/>
              <a:ext cx="407484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D</a:t>
              </a:r>
            </a:p>
          </p:txBody>
        </p:sp>
      </p:grpSp>
      <p:grpSp>
        <p:nvGrpSpPr>
          <p:cNvPr id="32773" name="Group 24"/>
          <p:cNvGrpSpPr>
            <a:grpSpLocks/>
          </p:cNvGrpSpPr>
          <p:nvPr/>
        </p:nvGrpSpPr>
        <p:grpSpPr bwMode="auto">
          <a:xfrm>
            <a:off x="4821238" y="1279525"/>
            <a:ext cx="2701925" cy="2836863"/>
            <a:chOff x="2640640" y="1422400"/>
            <a:chExt cx="2701150" cy="2836565"/>
          </a:xfrm>
        </p:grpSpPr>
        <p:sp>
          <p:nvSpPr>
            <p:cNvPr id="32783" name="AutoShape 4"/>
            <p:cNvSpPr>
              <a:spLocks noChangeArrowheads="1"/>
            </p:cNvSpPr>
            <p:nvPr/>
          </p:nvSpPr>
          <p:spPr bwMode="auto">
            <a:xfrm rot="-5400000">
              <a:off x="4546600" y="1371600"/>
              <a:ext cx="165100" cy="2667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32784" name="AutoShape 4"/>
            <p:cNvSpPr>
              <a:spLocks noChangeArrowheads="1"/>
            </p:cNvSpPr>
            <p:nvPr/>
          </p:nvSpPr>
          <p:spPr bwMode="auto">
            <a:xfrm rot="-5400000">
              <a:off x="3911600" y="2159000"/>
              <a:ext cx="165100" cy="2667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32785" name="AutoShape 4"/>
            <p:cNvSpPr>
              <a:spLocks noChangeArrowheads="1"/>
            </p:cNvSpPr>
            <p:nvPr/>
          </p:nvSpPr>
          <p:spPr bwMode="auto">
            <a:xfrm rot="-5400000">
              <a:off x="3314700" y="3098800"/>
              <a:ext cx="165100" cy="2667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cxnSp>
          <p:nvCxnSpPr>
            <p:cNvPr id="32786" name="Straight Connector 28"/>
            <p:cNvCxnSpPr>
              <a:cxnSpLocks noChangeShapeType="1"/>
            </p:cNvCxnSpPr>
            <p:nvPr/>
          </p:nvCxnSpPr>
          <p:spPr bwMode="auto">
            <a:xfrm rot="5400000">
              <a:off x="4102100" y="1727200"/>
              <a:ext cx="406400" cy="33020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2787" name="Straight Connector 29"/>
            <p:cNvCxnSpPr>
              <a:cxnSpLocks noChangeShapeType="1"/>
            </p:cNvCxnSpPr>
            <p:nvPr/>
          </p:nvCxnSpPr>
          <p:spPr bwMode="auto">
            <a:xfrm rot="5400000">
              <a:off x="3390900" y="2552700"/>
              <a:ext cx="533400" cy="38100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2788" name="Straight Connector 30"/>
            <p:cNvCxnSpPr>
              <a:cxnSpLocks noChangeShapeType="1"/>
            </p:cNvCxnSpPr>
            <p:nvPr/>
          </p:nvCxnSpPr>
          <p:spPr bwMode="auto">
            <a:xfrm rot="16200000" flipH="1">
              <a:off x="4768850" y="1758950"/>
              <a:ext cx="381000" cy="26670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2789" name="Straight Connector 31"/>
            <p:cNvCxnSpPr>
              <a:cxnSpLocks noChangeShapeType="1"/>
            </p:cNvCxnSpPr>
            <p:nvPr/>
          </p:nvCxnSpPr>
          <p:spPr bwMode="auto">
            <a:xfrm rot="16200000" flipH="1">
              <a:off x="4038600" y="2590800"/>
              <a:ext cx="520700" cy="29210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2790" name="Straight Connector 32"/>
            <p:cNvCxnSpPr>
              <a:cxnSpLocks noChangeShapeType="1"/>
            </p:cNvCxnSpPr>
            <p:nvPr/>
          </p:nvCxnSpPr>
          <p:spPr bwMode="auto">
            <a:xfrm rot="5400000">
              <a:off x="2882900" y="3467100"/>
              <a:ext cx="393700" cy="29210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2791" name="Straight Connector 33"/>
            <p:cNvCxnSpPr>
              <a:cxnSpLocks noChangeShapeType="1"/>
            </p:cNvCxnSpPr>
            <p:nvPr/>
          </p:nvCxnSpPr>
          <p:spPr bwMode="auto">
            <a:xfrm rot="16200000" flipH="1">
              <a:off x="3409950" y="3511550"/>
              <a:ext cx="444500" cy="22860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32792" name="TextBox 34"/>
            <p:cNvSpPr txBox="1">
              <a:spLocks noChangeArrowheads="1"/>
            </p:cNvSpPr>
            <p:nvPr/>
          </p:nvSpPr>
          <p:spPr bwMode="auto">
            <a:xfrm>
              <a:off x="2640640" y="3797300"/>
              <a:ext cx="389851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32793" name="TextBox 35"/>
            <p:cNvSpPr txBox="1">
              <a:spLocks noChangeArrowheads="1"/>
            </p:cNvSpPr>
            <p:nvPr/>
          </p:nvSpPr>
          <p:spPr bwMode="auto">
            <a:xfrm>
              <a:off x="3647927" y="3784600"/>
              <a:ext cx="407276" cy="4616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D</a:t>
              </a:r>
            </a:p>
          </p:txBody>
        </p:sp>
        <p:sp>
          <p:nvSpPr>
            <p:cNvPr id="32794" name="TextBox 36"/>
            <p:cNvSpPr txBox="1">
              <a:spLocks noChangeArrowheads="1"/>
            </p:cNvSpPr>
            <p:nvPr/>
          </p:nvSpPr>
          <p:spPr bwMode="auto">
            <a:xfrm>
              <a:off x="4320923" y="2908300"/>
              <a:ext cx="407484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</a:p>
          </p:txBody>
        </p:sp>
        <p:sp>
          <p:nvSpPr>
            <p:cNvPr id="32795" name="TextBox 37"/>
            <p:cNvSpPr txBox="1">
              <a:spLocks noChangeArrowheads="1"/>
            </p:cNvSpPr>
            <p:nvPr/>
          </p:nvSpPr>
          <p:spPr bwMode="auto">
            <a:xfrm>
              <a:off x="4952139" y="2006600"/>
              <a:ext cx="389651" cy="4616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2774" name="TextBox 38"/>
              <p:cNvSpPr txBox="1">
                <a:spLocks noChangeArrowheads="1"/>
              </p:cNvSpPr>
              <p:nvPr/>
            </p:nvSpPr>
            <p:spPr bwMode="auto">
              <a:xfrm>
                <a:off x="551794" y="4144962"/>
                <a:ext cx="8071506" cy="218521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A(a, b): T(A) = 1000, V(A, a) = 100, V(A, b) = 200</a:t>
                </a:r>
              </a:p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B(b, c): T(B) = 1000,  V(B, b) = 100, V(B, c) = 500</a:t>
                </a:r>
              </a:p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C(c, d): T(C) = 1000,  V(C, c) = 20,  V(C, d) = 1000</a:t>
                </a:r>
              </a:p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D(d, a): T(D) = 1000, V(D, d) = 1000, V(D, a) = 50</a:t>
                </a:r>
              </a:p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20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T(R(X, y)</a:t>
                </a:r>
                <a14:m>
                  <m:oMath xmlns:m="http://schemas.openxmlformats.org/officeDocument/2006/math">
                    <m:r>
                      <a:rPr lang="en-US" altLang="en-US" sz="16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⋈</m:t>
                    </m:r>
                  </m:oMath>
                </a14:m>
                <a:r>
                  <a:rPr lang="en-US" altLang="en-US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S(y, Z)) = T(R)•T(S)/max{V(R, y), V(S, y)}</a:t>
                </a:r>
              </a:p>
              <a:p>
                <a:pPr algn="ctr" eaLnBrk="1" hangingPunct="1">
                  <a:spcBef>
                    <a:spcPct val="0"/>
                  </a:spcBef>
                  <a:buNone/>
                </a:pPr>
                <a:r>
                  <a:rPr lang="en-US" altLang="en-US" sz="1600" dirty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T(R(X, y</a:t>
                </a:r>
                <a:r>
                  <a:rPr lang="en-US" altLang="en-US" sz="1600" baseline="-25000" dirty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r>
                  <a:rPr lang="en-US" altLang="en-US" sz="1600" dirty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,y</a:t>
                </a:r>
                <a:r>
                  <a:rPr lang="en-US" altLang="en-US" sz="1600" baseline="-25000" dirty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r>
                  <a:rPr lang="en-US" altLang="en-US" sz="1600" dirty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</a:t>
                </a:r>
                <a14:m>
                  <m:oMath xmlns:m="http://schemas.openxmlformats.org/officeDocument/2006/math">
                    <m:r>
                      <a:rPr lang="en-US" altLang="en-US" sz="1600" i="1">
                        <a:solidFill>
                          <a:schemeClr val="bg1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⋈</m:t>
                    </m:r>
                  </m:oMath>
                </a14:m>
                <a:r>
                  <a:rPr lang="en-US" altLang="en-US" sz="1600" dirty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S(y</a:t>
                </a:r>
                <a:r>
                  <a:rPr lang="en-US" altLang="en-US" sz="1600" baseline="-25000" dirty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r>
                  <a:rPr lang="en-US" altLang="en-US" sz="1600" dirty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 y</a:t>
                </a:r>
                <a:r>
                  <a:rPr lang="en-US" altLang="en-US" sz="1600" baseline="-25000" dirty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r>
                  <a:rPr lang="en-US" altLang="en-US" sz="1600" dirty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 Z)) = T(R)•T(S)/max{V(R, y</a:t>
                </a:r>
                <a:r>
                  <a:rPr lang="en-US" altLang="en-US" sz="1600" baseline="-25000" dirty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r>
                  <a:rPr lang="en-US" altLang="en-US" sz="1600" dirty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), V(S, y</a:t>
                </a:r>
                <a:r>
                  <a:rPr lang="en-US" altLang="en-US" sz="1600" baseline="-25000" dirty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r>
                  <a:rPr lang="en-US" altLang="en-US" sz="1600" dirty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)}max{V(R, y</a:t>
                </a:r>
                <a:r>
                  <a:rPr lang="en-US" altLang="en-US" sz="1600" baseline="-25000" dirty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r>
                  <a:rPr lang="en-US" altLang="en-US" sz="1600" dirty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), V(S, y</a:t>
                </a:r>
                <a:r>
                  <a:rPr lang="en-US" altLang="en-US" sz="1600" baseline="-25000" dirty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r>
                  <a:rPr lang="en-US" altLang="en-US" sz="1600" dirty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)}</a:t>
                </a:r>
              </a:p>
            </p:txBody>
          </p:sp>
        </mc:Choice>
        <mc:Fallback xmlns="">
          <p:sp>
            <p:nvSpPr>
              <p:cNvPr id="32774" name="TextBox 3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51794" y="4144962"/>
                <a:ext cx="8071506" cy="2185214"/>
              </a:xfrm>
              <a:prstGeom prst="rect">
                <a:avLst/>
              </a:prstGeom>
              <a:blipFill rotWithShape="0">
                <a:blip r:embed="rId4"/>
                <a:stretch>
                  <a:fillRect t="-1676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2776" name="TextBox 34"/>
          <p:cNvSpPr txBox="1">
            <a:spLocks noChangeArrowheads="1"/>
          </p:cNvSpPr>
          <p:nvPr/>
        </p:nvSpPr>
        <p:spPr bwMode="auto">
          <a:xfrm>
            <a:off x="479425" y="2619375"/>
            <a:ext cx="10160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5000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V(*, c) = 500</a:t>
            </a:r>
          </a:p>
        </p:txBody>
      </p:sp>
      <p:sp>
        <p:nvSpPr>
          <p:cNvPr id="32777" name="TextBox 35"/>
          <p:cNvSpPr txBox="1">
            <a:spLocks noChangeArrowheads="1"/>
          </p:cNvSpPr>
          <p:nvPr/>
        </p:nvSpPr>
        <p:spPr bwMode="auto">
          <a:xfrm>
            <a:off x="1341438" y="1962150"/>
            <a:ext cx="569912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10000</a:t>
            </a:r>
          </a:p>
        </p:txBody>
      </p:sp>
      <p:sp>
        <p:nvSpPr>
          <p:cNvPr id="32778" name="TextBox 36"/>
          <p:cNvSpPr txBox="1">
            <a:spLocks noChangeArrowheads="1"/>
          </p:cNvSpPr>
          <p:nvPr/>
        </p:nvSpPr>
        <p:spPr bwMode="auto">
          <a:xfrm>
            <a:off x="4419600" y="2676525"/>
            <a:ext cx="98425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1000000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V(*, a) = 50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V(*,b) = 100</a:t>
            </a:r>
          </a:p>
        </p:txBody>
      </p:sp>
      <p:sp>
        <p:nvSpPr>
          <p:cNvPr id="32779" name="TextBox 37"/>
          <p:cNvSpPr txBox="1">
            <a:spLocks noChangeArrowheads="1"/>
          </p:cNvSpPr>
          <p:nvPr/>
        </p:nvSpPr>
        <p:spPr bwMode="auto">
          <a:xfrm>
            <a:off x="5332413" y="1990725"/>
            <a:ext cx="569912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50000</a:t>
            </a:r>
          </a:p>
        </p:txBody>
      </p:sp>
      <p:sp>
        <p:nvSpPr>
          <p:cNvPr id="32780" name="TextBox 38"/>
          <p:cNvSpPr txBox="1">
            <a:spLocks noChangeArrowheads="1"/>
          </p:cNvSpPr>
          <p:nvPr/>
        </p:nvSpPr>
        <p:spPr bwMode="auto">
          <a:xfrm>
            <a:off x="2465388" y="3686175"/>
            <a:ext cx="12922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15000</a:t>
            </a:r>
          </a:p>
        </p:txBody>
      </p:sp>
      <p:sp>
        <p:nvSpPr>
          <p:cNvPr id="32781" name="TextBox 39"/>
          <p:cNvSpPr txBox="1">
            <a:spLocks noChangeArrowheads="1"/>
          </p:cNvSpPr>
          <p:nvPr/>
        </p:nvSpPr>
        <p:spPr bwMode="auto">
          <a:xfrm>
            <a:off x="6669088" y="3695700"/>
            <a:ext cx="1497012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1050000</a:t>
            </a:r>
          </a:p>
        </p:txBody>
      </p:sp>
      <p:sp>
        <p:nvSpPr>
          <p:cNvPr id="32782" name="Rectangle 2"/>
          <p:cNvSpPr>
            <a:spLocks noGrp="1" noChangeArrowheads="1"/>
          </p:cNvSpPr>
          <p:nvPr>
            <p:ph type="title"/>
          </p:nvPr>
        </p:nvSpPr>
        <p:spPr>
          <a:xfrm>
            <a:off x="673100" y="330200"/>
            <a:ext cx="7772400" cy="444500"/>
          </a:xfrm>
        </p:spPr>
        <p:txBody>
          <a:bodyPr/>
          <a:lstStyle/>
          <a:p>
            <a:pPr algn="l" eaLnBrk="1" hangingPunct="1"/>
            <a:r>
              <a:rPr lang="en-US" altLang="en-US" sz="3200">
                <a:cs typeface="Tahoma" panose="020B0604030504040204" pitchFamily="34" charset="0"/>
              </a:rPr>
              <a:t>Left-deep join tree</a:t>
            </a:r>
          </a:p>
        </p:txBody>
      </p:sp>
    </p:spTree>
    <p:extLst>
      <p:ext uri="{BB962C8B-B14F-4D97-AF65-F5344CB8AC3E}">
        <p14:creationId xmlns:p14="http://schemas.microsoft.com/office/powerpoint/2010/main" val="1155310479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25500" y="5994400"/>
            <a:ext cx="7797800" cy="571500"/>
          </a:xfrm>
        </p:spPr>
        <p:txBody>
          <a:bodyPr/>
          <a:lstStyle/>
          <a:p>
            <a:pPr eaLnBrk="1" hangingPunct="1">
              <a:buFontTx/>
              <a:buNone/>
            </a:pPr>
            <a:endParaRPr lang="en-US" alt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buFontTx/>
              <a:buNone/>
            </a:pP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</a:p>
        </p:txBody>
      </p:sp>
      <p:sp>
        <p:nvSpPr>
          <p:cNvPr id="32771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C7FDA489-328F-4C9C-A1C4-383C0451ECC9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48</a:t>
            </a:fld>
            <a:endParaRPr lang="en-US" altLang="en-US" sz="1400" dirty="0"/>
          </a:p>
        </p:txBody>
      </p:sp>
      <p:grpSp>
        <p:nvGrpSpPr>
          <p:cNvPr id="32772" name="Group 18"/>
          <p:cNvGrpSpPr>
            <a:grpSpLocks/>
          </p:cNvGrpSpPr>
          <p:nvPr/>
        </p:nvGrpSpPr>
        <p:grpSpPr bwMode="auto">
          <a:xfrm>
            <a:off x="812800" y="1250950"/>
            <a:ext cx="2719388" cy="2836863"/>
            <a:chOff x="2631927" y="1422400"/>
            <a:chExt cx="2718780" cy="2836517"/>
          </a:xfrm>
        </p:grpSpPr>
        <p:sp>
          <p:nvSpPr>
            <p:cNvPr id="32796" name="AutoShape 4"/>
            <p:cNvSpPr>
              <a:spLocks noChangeArrowheads="1"/>
            </p:cNvSpPr>
            <p:nvPr/>
          </p:nvSpPr>
          <p:spPr bwMode="auto">
            <a:xfrm rot="-5400000">
              <a:off x="4546600" y="1371600"/>
              <a:ext cx="165100" cy="2667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32797" name="AutoShape 4"/>
            <p:cNvSpPr>
              <a:spLocks noChangeArrowheads="1"/>
            </p:cNvSpPr>
            <p:nvPr/>
          </p:nvSpPr>
          <p:spPr bwMode="auto">
            <a:xfrm rot="-5400000">
              <a:off x="3911600" y="2159000"/>
              <a:ext cx="165100" cy="2667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32798" name="AutoShape 4"/>
            <p:cNvSpPr>
              <a:spLocks noChangeArrowheads="1"/>
            </p:cNvSpPr>
            <p:nvPr/>
          </p:nvSpPr>
          <p:spPr bwMode="auto">
            <a:xfrm rot="-5400000">
              <a:off x="3314700" y="3098800"/>
              <a:ext cx="165100" cy="2667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cxnSp>
          <p:nvCxnSpPr>
            <p:cNvPr id="32799" name="Straight Connector 9"/>
            <p:cNvCxnSpPr>
              <a:cxnSpLocks noChangeShapeType="1"/>
            </p:cNvCxnSpPr>
            <p:nvPr/>
          </p:nvCxnSpPr>
          <p:spPr bwMode="auto">
            <a:xfrm rot="5400000">
              <a:off x="4102100" y="1727200"/>
              <a:ext cx="406400" cy="33020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2800" name="Straight Connector 11"/>
            <p:cNvCxnSpPr>
              <a:cxnSpLocks noChangeShapeType="1"/>
            </p:cNvCxnSpPr>
            <p:nvPr/>
          </p:nvCxnSpPr>
          <p:spPr bwMode="auto">
            <a:xfrm rot="5400000">
              <a:off x="3390900" y="2552700"/>
              <a:ext cx="533400" cy="38100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2801" name="Straight Connector 13"/>
            <p:cNvCxnSpPr>
              <a:cxnSpLocks noChangeShapeType="1"/>
            </p:cNvCxnSpPr>
            <p:nvPr/>
          </p:nvCxnSpPr>
          <p:spPr bwMode="auto">
            <a:xfrm rot="16200000" flipH="1">
              <a:off x="4768850" y="1758950"/>
              <a:ext cx="381000" cy="26670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2802" name="Straight Connector 15"/>
            <p:cNvCxnSpPr>
              <a:cxnSpLocks noChangeShapeType="1"/>
            </p:cNvCxnSpPr>
            <p:nvPr/>
          </p:nvCxnSpPr>
          <p:spPr bwMode="auto">
            <a:xfrm rot="16200000" flipH="1">
              <a:off x="4038600" y="2590800"/>
              <a:ext cx="520700" cy="29210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2803" name="Straight Connector 17"/>
            <p:cNvCxnSpPr>
              <a:cxnSpLocks noChangeShapeType="1"/>
            </p:cNvCxnSpPr>
            <p:nvPr/>
          </p:nvCxnSpPr>
          <p:spPr bwMode="auto">
            <a:xfrm rot="5400000">
              <a:off x="2882900" y="3467100"/>
              <a:ext cx="393700" cy="29210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2804" name="Straight Connector 19"/>
            <p:cNvCxnSpPr>
              <a:cxnSpLocks noChangeShapeType="1"/>
            </p:cNvCxnSpPr>
            <p:nvPr/>
          </p:nvCxnSpPr>
          <p:spPr bwMode="auto">
            <a:xfrm rot="16200000" flipH="1">
              <a:off x="3409950" y="3511550"/>
              <a:ext cx="444500" cy="22860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32805" name="TextBox 20"/>
            <p:cNvSpPr txBox="1">
              <a:spLocks noChangeArrowheads="1"/>
            </p:cNvSpPr>
            <p:nvPr/>
          </p:nvSpPr>
          <p:spPr bwMode="auto">
            <a:xfrm>
              <a:off x="2631927" y="3797300"/>
              <a:ext cx="407276" cy="4616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</a:p>
          </p:txBody>
        </p:sp>
        <p:sp>
          <p:nvSpPr>
            <p:cNvPr id="32806" name="TextBox 21"/>
            <p:cNvSpPr txBox="1">
              <a:spLocks noChangeArrowheads="1"/>
            </p:cNvSpPr>
            <p:nvPr/>
          </p:nvSpPr>
          <p:spPr bwMode="auto">
            <a:xfrm>
              <a:off x="3656640" y="3784600"/>
              <a:ext cx="389851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32807" name="TextBox 22"/>
            <p:cNvSpPr txBox="1">
              <a:spLocks noChangeArrowheads="1"/>
            </p:cNvSpPr>
            <p:nvPr/>
          </p:nvSpPr>
          <p:spPr bwMode="auto">
            <a:xfrm>
              <a:off x="4329840" y="2908300"/>
              <a:ext cx="389651" cy="4616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  <p:sp>
          <p:nvSpPr>
            <p:cNvPr id="32808" name="TextBox 23"/>
            <p:cNvSpPr txBox="1">
              <a:spLocks noChangeArrowheads="1"/>
            </p:cNvSpPr>
            <p:nvPr/>
          </p:nvSpPr>
          <p:spPr bwMode="auto">
            <a:xfrm>
              <a:off x="4943223" y="2006600"/>
              <a:ext cx="407484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D</a:t>
              </a:r>
            </a:p>
          </p:txBody>
        </p:sp>
      </p:grpSp>
      <p:grpSp>
        <p:nvGrpSpPr>
          <p:cNvPr id="32773" name="Group 24"/>
          <p:cNvGrpSpPr>
            <a:grpSpLocks/>
          </p:cNvGrpSpPr>
          <p:nvPr/>
        </p:nvGrpSpPr>
        <p:grpSpPr bwMode="auto">
          <a:xfrm>
            <a:off x="4821238" y="1279525"/>
            <a:ext cx="2701925" cy="2836863"/>
            <a:chOff x="2640640" y="1422400"/>
            <a:chExt cx="2701150" cy="2836565"/>
          </a:xfrm>
        </p:grpSpPr>
        <p:sp>
          <p:nvSpPr>
            <p:cNvPr id="32783" name="AutoShape 4"/>
            <p:cNvSpPr>
              <a:spLocks noChangeArrowheads="1"/>
            </p:cNvSpPr>
            <p:nvPr/>
          </p:nvSpPr>
          <p:spPr bwMode="auto">
            <a:xfrm rot="-5400000">
              <a:off x="4546600" y="1371600"/>
              <a:ext cx="165100" cy="2667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32784" name="AutoShape 4"/>
            <p:cNvSpPr>
              <a:spLocks noChangeArrowheads="1"/>
            </p:cNvSpPr>
            <p:nvPr/>
          </p:nvSpPr>
          <p:spPr bwMode="auto">
            <a:xfrm rot="-5400000">
              <a:off x="3911600" y="2159000"/>
              <a:ext cx="165100" cy="2667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32785" name="AutoShape 4"/>
            <p:cNvSpPr>
              <a:spLocks noChangeArrowheads="1"/>
            </p:cNvSpPr>
            <p:nvPr/>
          </p:nvSpPr>
          <p:spPr bwMode="auto">
            <a:xfrm rot="-5400000">
              <a:off x="3314700" y="3098800"/>
              <a:ext cx="165100" cy="2667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cxnSp>
          <p:nvCxnSpPr>
            <p:cNvPr id="32786" name="Straight Connector 28"/>
            <p:cNvCxnSpPr>
              <a:cxnSpLocks noChangeShapeType="1"/>
            </p:cNvCxnSpPr>
            <p:nvPr/>
          </p:nvCxnSpPr>
          <p:spPr bwMode="auto">
            <a:xfrm rot="5400000">
              <a:off x="4102100" y="1727200"/>
              <a:ext cx="406400" cy="33020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2787" name="Straight Connector 29"/>
            <p:cNvCxnSpPr>
              <a:cxnSpLocks noChangeShapeType="1"/>
            </p:cNvCxnSpPr>
            <p:nvPr/>
          </p:nvCxnSpPr>
          <p:spPr bwMode="auto">
            <a:xfrm rot="5400000">
              <a:off x="3390900" y="2552700"/>
              <a:ext cx="533400" cy="38100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2788" name="Straight Connector 30"/>
            <p:cNvCxnSpPr>
              <a:cxnSpLocks noChangeShapeType="1"/>
            </p:cNvCxnSpPr>
            <p:nvPr/>
          </p:nvCxnSpPr>
          <p:spPr bwMode="auto">
            <a:xfrm rot="16200000" flipH="1">
              <a:off x="4768850" y="1758950"/>
              <a:ext cx="381000" cy="26670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2789" name="Straight Connector 31"/>
            <p:cNvCxnSpPr>
              <a:cxnSpLocks noChangeShapeType="1"/>
            </p:cNvCxnSpPr>
            <p:nvPr/>
          </p:nvCxnSpPr>
          <p:spPr bwMode="auto">
            <a:xfrm rot="16200000" flipH="1">
              <a:off x="4038600" y="2590800"/>
              <a:ext cx="520700" cy="29210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2790" name="Straight Connector 32"/>
            <p:cNvCxnSpPr>
              <a:cxnSpLocks noChangeShapeType="1"/>
            </p:cNvCxnSpPr>
            <p:nvPr/>
          </p:nvCxnSpPr>
          <p:spPr bwMode="auto">
            <a:xfrm rot="5400000">
              <a:off x="2882900" y="3467100"/>
              <a:ext cx="393700" cy="29210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2791" name="Straight Connector 33"/>
            <p:cNvCxnSpPr>
              <a:cxnSpLocks noChangeShapeType="1"/>
            </p:cNvCxnSpPr>
            <p:nvPr/>
          </p:nvCxnSpPr>
          <p:spPr bwMode="auto">
            <a:xfrm rot="16200000" flipH="1">
              <a:off x="3409950" y="3511550"/>
              <a:ext cx="444500" cy="22860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32792" name="TextBox 34"/>
            <p:cNvSpPr txBox="1">
              <a:spLocks noChangeArrowheads="1"/>
            </p:cNvSpPr>
            <p:nvPr/>
          </p:nvSpPr>
          <p:spPr bwMode="auto">
            <a:xfrm>
              <a:off x="2640640" y="3797300"/>
              <a:ext cx="389851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32793" name="TextBox 35"/>
            <p:cNvSpPr txBox="1">
              <a:spLocks noChangeArrowheads="1"/>
            </p:cNvSpPr>
            <p:nvPr/>
          </p:nvSpPr>
          <p:spPr bwMode="auto">
            <a:xfrm>
              <a:off x="3647927" y="3784600"/>
              <a:ext cx="407276" cy="4616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D</a:t>
              </a:r>
            </a:p>
          </p:txBody>
        </p:sp>
        <p:sp>
          <p:nvSpPr>
            <p:cNvPr id="32794" name="TextBox 36"/>
            <p:cNvSpPr txBox="1">
              <a:spLocks noChangeArrowheads="1"/>
            </p:cNvSpPr>
            <p:nvPr/>
          </p:nvSpPr>
          <p:spPr bwMode="auto">
            <a:xfrm>
              <a:off x="4320923" y="2908300"/>
              <a:ext cx="407484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</a:p>
          </p:txBody>
        </p:sp>
        <p:sp>
          <p:nvSpPr>
            <p:cNvPr id="32795" name="TextBox 37"/>
            <p:cNvSpPr txBox="1">
              <a:spLocks noChangeArrowheads="1"/>
            </p:cNvSpPr>
            <p:nvPr/>
          </p:nvSpPr>
          <p:spPr bwMode="auto">
            <a:xfrm>
              <a:off x="4952139" y="2006600"/>
              <a:ext cx="389651" cy="4616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2774" name="TextBox 38"/>
              <p:cNvSpPr txBox="1">
                <a:spLocks noChangeArrowheads="1"/>
              </p:cNvSpPr>
              <p:nvPr/>
            </p:nvSpPr>
            <p:spPr bwMode="auto">
              <a:xfrm>
                <a:off x="551794" y="4144962"/>
                <a:ext cx="8071506" cy="2185214"/>
              </a:xfrm>
              <a:prstGeom prst="rect">
                <a:avLst/>
              </a:prstGeom>
              <a:noFill/>
              <a:ln w="9525">
                <a:solidFill>
                  <a:srgbClr val="000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A(a, b): T(A) = 1000, V(A, a) = 100, V(A, b) = 200</a:t>
                </a:r>
              </a:p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B(b, c): T(B) = 1000,  V(B, b) = 100, V(B, c) = 500</a:t>
                </a:r>
              </a:p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C(c, d): T(C) = 1000,  V(C, c) = 20,  V(C, d) = 1000</a:t>
                </a:r>
              </a:p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D(d, a): T(D) = 1000, V(D, d) = 1000, V(D, a) = 50</a:t>
                </a:r>
              </a:p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20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T(R(X, y)</a:t>
                </a:r>
                <a14:m>
                  <m:oMath xmlns:m="http://schemas.openxmlformats.org/officeDocument/2006/math">
                    <m:r>
                      <a:rPr lang="en-US" altLang="en-US" sz="16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⋈</m:t>
                    </m:r>
                  </m:oMath>
                </a14:m>
                <a:r>
                  <a:rPr lang="en-US" altLang="en-US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S(y, Z)) = T(R)•T(S)/max{V(R, y), V(S, y)}</a:t>
                </a:r>
              </a:p>
              <a:p>
                <a:pPr algn="ctr" eaLnBrk="1" hangingPunct="1">
                  <a:spcBef>
                    <a:spcPct val="0"/>
                  </a:spcBef>
                  <a:buNone/>
                </a:pPr>
                <a:r>
                  <a:rPr lang="en-US" altLang="en-US" sz="1600" dirty="0">
                    <a:solidFill>
                      <a:srgbClr val="00B05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T(R(X, y</a:t>
                </a:r>
                <a:r>
                  <a:rPr lang="en-US" altLang="en-US" sz="1600" baseline="-25000" dirty="0">
                    <a:solidFill>
                      <a:srgbClr val="00B05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r>
                  <a:rPr lang="en-US" altLang="en-US" sz="1600" dirty="0">
                    <a:solidFill>
                      <a:srgbClr val="00B05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,y</a:t>
                </a:r>
                <a:r>
                  <a:rPr lang="en-US" altLang="en-US" sz="1600" baseline="-25000" dirty="0">
                    <a:solidFill>
                      <a:srgbClr val="00B05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r>
                  <a:rPr lang="en-US" altLang="en-US" sz="1600" dirty="0">
                    <a:solidFill>
                      <a:srgbClr val="00B05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</a:t>
                </a:r>
                <a14:m>
                  <m:oMath xmlns:m="http://schemas.openxmlformats.org/officeDocument/2006/math">
                    <m:r>
                      <a:rPr lang="en-US" altLang="en-US" sz="1600" i="1">
                        <a:solidFill>
                          <a:srgbClr val="00B050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⋈</m:t>
                    </m:r>
                  </m:oMath>
                </a14:m>
                <a:r>
                  <a:rPr lang="en-US" altLang="en-US" sz="1600" dirty="0">
                    <a:solidFill>
                      <a:srgbClr val="00B05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S(y</a:t>
                </a:r>
                <a:r>
                  <a:rPr lang="en-US" altLang="en-US" sz="1600" baseline="-25000" dirty="0">
                    <a:solidFill>
                      <a:srgbClr val="00B05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r>
                  <a:rPr lang="en-US" altLang="en-US" sz="1600" dirty="0">
                    <a:solidFill>
                      <a:srgbClr val="00B05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 y</a:t>
                </a:r>
                <a:r>
                  <a:rPr lang="en-US" altLang="en-US" sz="1600" baseline="-25000" dirty="0">
                    <a:solidFill>
                      <a:srgbClr val="00B05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r>
                  <a:rPr lang="en-US" altLang="en-US" sz="1600" dirty="0">
                    <a:solidFill>
                      <a:srgbClr val="00B05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 Z)) = T(R)•T(S)/max{V(R, y</a:t>
                </a:r>
                <a:r>
                  <a:rPr lang="en-US" altLang="en-US" sz="1600" baseline="-25000" dirty="0">
                    <a:solidFill>
                      <a:srgbClr val="00B05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r>
                  <a:rPr lang="en-US" altLang="en-US" sz="1600" dirty="0">
                    <a:solidFill>
                      <a:srgbClr val="00B05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), V(S, y</a:t>
                </a:r>
                <a:r>
                  <a:rPr lang="en-US" altLang="en-US" sz="1600" baseline="-25000" dirty="0">
                    <a:solidFill>
                      <a:srgbClr val="00B05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r>
                  <a:rPr lang="en-US" altLang="en-US" sz="1600" dirty="0">
                    <a:solidFill>
                      <a:srgbClr val="00B05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)}max{V(R, y</a:t>
                </a:r>
                <a:r>
                  <a:rPr lang="en-US" altLang="en-US" sz="1600" baseline="-25000" dirty="0">
                    <a:solidFill>
                      <a:srgbClr val="00B05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r>
                  <a:rPr lang="en-US" altLang="en-US" sz="1600" dirty="0">
                    <a:solidFill>
                      <a:srgbClr val="00B05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), V(S, y</a:t>
                </a:r>
                <a:r>
                  <a:rPr lang="en-US" altLang="en-US" sz="1600" baseline="-25000" dirty="0">
                    <a:solidFill>
                      <a:srgbClr val="00B05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r>
                  <a:rPr lang="en-US" altLang="en-US" sz="1600" dirty="0">
                    <a:solidFill>
                      <a:srgbClr val="00B05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)}</a:t>
                </a:r>
              </a:p>
            </p:txBody>
          </p:sp>
        </mc:Choice>
        <mc:Fallback xmlns="">
          <p:sp>
            <p:nvSpPr>
              <p:cNvPr id="32774" name="TextBox 3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51794" y="4144962"/>
                <a:ext cx="8071506" cy="2185214"/>
              </a:xfrm>
              <a:prstGeom prst="rect">
                <a:avLst/>
              </a:prstGeom>
              <a:blipFill>
                <a:blip r:embed="rId2"/>
                <a:stretch>
                  <a:fillRect t="-1389"/>
                </a:stretch>
              </a:blipFill>
              <a:ln w="9525">
                <a:solidFill>
                  <a:srgbClr val="000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2776" name="TextBox 34"/>
          <p:cNvSpPr txBox="1">
            <a:spLocks noChangeArrowheads="1"/>
          </p:cNvSpPr>
          <p:nvPr/>
        </p:nvSpPr>
        <p:spPr bwMode="auto">
          <a:xfrm>
            <a:off x="479425" y="2619375"/>
            <a:ext cx="10160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5000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V(*, c) = 500</a:t>
            </a:r>
          </a:p>
        </p:txBody>
      </p:sp>
      <p:sp>
        <p:nvSpPr>
          <p:cNvPr id="32777" name="TextBox 35"/>
          <p:cNvSpPr txBox="1">
            <a:spLocks noChangeArrowheads="1"/>
          </p:cNvSpPr>
          <p:nvPr/>
        </p:nvSpPr>
        <p:spPr bwMode="auto">
          <a:xfrm>
            <a:off x="1341438" y="1962150"/>
            <a:ext cx="569912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10000</a:t>
            </a:r>
          </a:p>
        </p:txBody>
      </p:sp>
      <p:sp>
        <p:nvSpPr>
          <p:cNvPr id="32778" name="TextBox 36"/>
          <p:cNvSpPr txBox="1">
            <a:spLocks noChangeArrowheads="1"/>
          </p:cNvSpPr>
          <p:nvPr/>
        </p:nvSpPr>
        <p:spPr bwMode="auto">
          <a:xfrm>
            <a:off x="4419600" y="2676525"/>
            <a:ext cx="98425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1000000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V(*, a) = 50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V(*,b) = 100</a:t>
            </a:r>
          </a:p>
        </p:txBody>
      </p:sp>
      <p:sp>
        <p:nvSpPr>
          <p:cNvPr id="32779" name="TextBox 37"/>
          <p:cNvSpPr txBox="1">
            <a:spLocks noChangeArrowheads="1"/>
          </p:cNvSpPr>
          <p:nvPr/>
        </p:nvSpPr>
        <p:spPr bwMode="auto">
          <a:xfrm>
            <a:off x="5332413" y="1990725"/>
            <a:ext cx="569912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50000</a:t>
            </a:r>
          </a:p>
        </p:txBody>
      </p:sp>
      <p:sp>
        <p:nvSpPr>
          <p:cNvPr id="32780" name="TextBox 38"/>
          <p:cNvSpPr txBox="1">
            <a:spLocks noChangeArrowheads="1"/>
          </p:cNvSpPr>
          <p:nvPr/>
        </p:nvSpPr>
        <p:spPr bwMode="auto">
          <a:xfrm>
            <a:off x="2465388" y="3686175"/>
            <a:ext cx="12922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15000</a:t>
            </a:r>
          </a:p>
        </p:txBody>
      </p:sp>
      <p:sp>
        <p:nvSpPr>
          <p:cNvPr id="32781" name="TextBox 39"/>
          <p:cNvSpPr txBox="1">
            <a:spLocks noChangeArrowheads="1"/>
          </p:cNvSpPr>
          <p:nvPr/>
        </p:nvSpPr>
        <p:spPr bwMode="auto">
          <a:xfrm>
            <a:off x="6669088" y="3695700"/>
            <a:ext cx="1497012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= 1050000</a:t>
            </a:r>
          </a:p>
        </p:txBody>
      </p:sp>
      <p:sp>
        <p:nvSpPr>
          <p:cNvPr id="32782" name="Rectangle 2"/>
          <p:cNvSpPr>
            <a:spLocks noGrp="1" noChangeArrowheads="1"/>
          </p:cNvSpPr>
          <p:nvPr>
            <p:ph type="title"/>
          </p:nvPr>
        </p:nvSpPr>
        <p:spPr>
          <a:xfrm>
            <a:off x="673100" y="330200"/>
            <a:ext cx="7772400" cy="444500"/>
          </a:xfrm>
        </p:spPr>
        <p:txBody>
          <a:bodyPr/>
          <a:lstStyle/>
          <a:p>
            <a:pPr algn="l" eaLnBrk="1" hangingPunct="1"/>
            <a:r>
              <a:rPr lang="en-US" altLang="en-US" sz="3200">
                <a:cs typeface="Tahoma" panose="020B0604030504040204" pitchFamily="34" charset="0"/>
              </a:rPr>
              <a:t>Left-deep join tree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25500" y="6467475"/>
            <a:ext cx="7797800" cy="98425"/>
          </a:xfrm>
        </p:spPr>
        <p:txBody>
          <a:bodyPr/>
          <a:lstStyle/>
          <a:p>
            <a:pPr eaLnBrk="1" hangingPunct="1">
              <a:buFontTx/>
              <a:buNone/>
            </a:pPr>
            <a:endParaRPr lang="en-US" altLang="en-US" sz="28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buFontTx/>
              <a:buNone/>
            </a:pPr>
            <a:r>
              <a:rPr lang="en-US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</a:p>
        </p:txBody>
      </p:sp>
      <p:sp>
        <p:nvSpPr>
          <p:cNvPr id="33795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B00EFF5E-BD06-4E25-9E71-3B7E51B8BB84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49</a:t>
            </a:fld>
            <a:endParaRPr lang="en-US" altLang="en-US" sz="1400"/>
          </a:p>
        </p:txBody>
      </p:sp>
      <p:grpSp>
        <p:nvGrpSpPr>
          <p:cNvPr id="33796" name="Group 47"/>
          <p:cNvGrpSpPr>
            <a:grpSpLocks/>
          </p:cNvGrpSpPr>
          <p:nvPr/>
        </p:nvGrpSpPr>
        <p:grpSpPr bwMode="auto">
          <a:xfrm>
            <a:off x="612775" y="889000"/>
            <a:ext cx="1196975" cy="1152525"/>
            <a:chOff x="193662" y="898525"/>
            <a:chExt cx="1340458" cy="1293195"/>
          </a:xfrm>
        </p:grpSpPr>
        <p:sp>
          <p:nvSpPr>
            <p:cNvPr id="34132" name="AutoShape 4"/>
            <p:cNvSpPr>
              <a:spLocks noChangeArrowheads="1"/>
            </p:cNvSpPr>
            <p:nvPr/>
          </p:nvSpPr>
          <p:spPr bwMode="auto">
            <a:xfrm rot="-5400000">
              <a:off x="1038225" y="866775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34133" name="AutoShape 4"/>
            <p:cNvSpPr>
              <a:spLocks noChangeArrowheads="1"/>
            </p:cNvSpPr>
            <p:nvPr/>
          </p:nvSpPr>
          <p:spPr bwMode="auto">
            <a:xfrm rot="-5400000">
              <a:off x="774700" y="1238250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34134" name="AutoShape 4"/>
            <p:cNvSpPr>
              <a:spLocks noChangeArrowheads="1"/>
            </p:cNvSpPr>
            <p:nvPr/>
          </p:nvSpPr>
          <p:spPr bwMode="auto">
            <a:xfrm rot="-5400000">
              <a:off x="565150" y="1593850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cxnSp>
          <p:nvCxnSpPr>
            <p:cNvPr id="34135" name="Straight Connector 32"/>
            <p:cNvCxnSpPr>
              <a:cxnSpLocks noChangeShapeType="1"/>
            </p:cNvCxnSpPr>
            <p:nvPr/>
          </p:nvCxnSpPr>
          <p:spPr bwMode="auto">
            <a:xfrm rot="5400000">
              <a:off x="862013" y="1100138"/>
              <a:ext cx="152400" cy="1238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4136" name="Straight Connector 34"/>
            <p:cNvCxnSpPr>
              <a:cxnSpLocks noChangeShapeType="1"/>
            </p:cNvCxnSpPr>
            <p:nvPr/>
          </p:nvCxnSpPr>
          <p:spPr bwMode="auto">
            <a:xfrm rot="5400000">
              <a:off x="600076" y="1485900"/>
              <a:ext cx="161925" cy="857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4137" name="Straight Connector 36"/>
            <p:cNvCxnSpPr>
              <a:cxnSpLocks noChangeShapeType="1"/>
            </p:cNvCxnSpPr>
            <p:nvPr/>
          </p:nvCxnSpPr>
          <p:spPr bwMode="auto">
            <a:xfrm rot="5400000">
              <a:off x="409575" y="1838325"/>
              <a:ext cx="133350" cy="9525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4138" name="Straight Connector 38"/>
            <p:cNvCxnSpPr>
              <a:cxnSpLocks noChangeShapeType="1"/>
            </p:cNvCxnSpPr>
            <p:nvPr/>
          </p:nvCxnSpPr>
          <p:spPr bwMode="auto">
            <a:xfrm rot="16200000" flipH="1">
              <a:off x="638175" y="1838324"/>
              <a:ext cx="161925" cy="10477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4139" name="Straight Connector 40"/>
            <p:cNvCxnSpPr>
              <a:cxnSpLocks noChangeShapeType="1"/>
            </p:cNvCxnSpPr>
            <p:nvPr/>
          </p:nvCxnSpPr>
          <p:spPr bwMode="auto">
            <a:xfrm rot="16200000" flipH="1">
              <a:off x="900112" y="1481137"/>
              <a:ext cx="152400" cy="857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4140" name="Straight Connector 42"/>
            <p:cNvCxnSpPr>
              <a:cxnSpLocks noChangeShapeType="1"/>
            </p:cNvCxnSpPr>
            <p:nvPr/>
          </p:nvCxnSpPr>
          <p:spPr bwMode="auto">
            <a:xfrm rot="16200000" flipH="1">
              <a:off x="1162050" y="1104900"/>
              <a:ext cx="133350" cy="11430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34141" name="TextBox 43"/>
            <p:cNvSpPr txBox="1">
              <a:spLocks noChangeArrowheads="1"/>
            </p:cNvSpPr>
            <p:nvPr/>
          </p:nvSpPr>
          <p:spPr bwMode="auto">
            <a:xfrm>
              <a:off x="193662" y="1881055"/>
              <a:ext cx="33080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</a:p>
          </p:txBody>
        </p:sp>
        <p:sp>
          <p:nvSpPr>
            <p:cNvPr id="34142" name="TextBox 44"/>
            <p:cNvSpPr txBox="1">
              <a:spLocks noChangeArrowheads="1"/>
            </p:cNvSpPr>
            <p:nvPr/>
          </p:nvSpPr>
          <p:spPr bwMode="auto">
            <a:xfrm>
              <a:off x="702976" y="1881056"/>
              <a:ext cx="32182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34143" name="TextBox 45"/>
            <p:cNvSpPr txBox="1">
              <a:spLocks noChangeArrowheads="1"/>
            </p:cNvSpPr>
            <p:nvPr/>
          </p:nvSpPr>
          <p:spPr bwMode="auto">
            <a:xfrm>
              <a:off x="922051" y="1547681"/>
              <a:ext cx="32182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  <p:sp>
          <p:nvSpPr>
            <p:cNvPr id="34144" name="TextBox 46"/>
            <p:cNvSpPr txBox="1">
              <a:spLocks noChangeArrowheads="1"/>
            </p:cNvSpPr>
            <p:nvPr/>
          </p:nvSpPr>
          <p:spPr bwMode="auto">
            <a:xfrm>
              <a:off x="1203311" y="1176206"/>
              <a:ext cx="33080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D</a:t>
              </a:r>
            </a:p>
          </p:txBody>
        </p:sp>
      </p:grpSp>
      <p:grpSp>
        <p:nvGrpSpPr>
          <p:cNvPr id="33797" name="Group 48"/>
          <p:cNvGrpSpPr>
            <a:grpSpLocks/>
          </p:cNvGrpSpPr>
          <p:nvPr/>
        </p:nvGrpSpPr>
        <p:grpSpPr bwMode="auto">
          <a:xfrm>
            <a:off x="679450" y="2193925"/>
            <a:ext cx="1196975" cy="1152525"/>
            <a:chOff x="193662" y="898525"/>
            <a:chExt cx="1340458" cy="1293195"/>
          </a:xfrm>
        </p:grpSpPr>
        <p:sp>
          <p:nvSpPr>
            <p:cNvPr id="7483" name="AutoShape 4"/>
            <p:cNvSpPr>
              <a:spLocks noChangeArrowheads="1"/>
            </p:cNvSpPr>
            <p:nvPr/>
          </p:nvSpPr>
          <p:spPr bwMode="auto">
            <a:xfrm rot="-5400000">
              <a:off x="1037991" y="866649"/>
              <a:ext cx="126470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sp>
          <p:nvSpPr>
            <p:cNvPr id="7484" name="AutoShape 4"/>
            <p:cNvSpPr>
              <a:spLocks noChangeArrowheads="1"/>
            </p:cNvSpPr>
            <p:nvPr/>
          </p:nvSpPr>
          <p:spPr bwMode="auto">
            <a:xfrm rot="-5400000">
              <a:off x="774879" y="1238932"/>
              <a:ext cx="126469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sp>
          <p:nvSpPr>
            <p:cNvPr id="7485" name="AutoShape 4"/>
            <p:cNvSpPr>
              <a:spLocks noChangeArrowheads="1"/>
            </p:cNvSpPr>
            <p:nvPr/>
          </p:nvSpPr>
          <p:spPr bwMode="auto">
            <a:xfrm rot="-5400000">
              <a:off x="565098" y="1593403"/>
              <a:ext cx="126470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cxnSp>
          <p:nvCxnSpPr>
            <p:cNvPr id="7486" name="Straight Connector 52"/>
            <p:cNvCxnSpPr>
              <a:cxnSpLocks noChangeShapeType="1"/>
            </p:cNvCxnSpPr>
            <p:nvPr/>
          </p:nvCxnSpPr>
          <p:spPr bwMode="auto">
            <a:xfrm rot="5400000">
              <a:off x="861964" y="1099929"/>
              <a:ext cx="153188" cy="124446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487" name="Straight Connector 53"/>
            <p:cNvCxnSpPr>
              <a:cxnSpLocks noChangeShapeType="1"/>
            </p:cNvCxnSpPr>
            <p:nvPr/>
          </p:nvCxnSpPr>
          <p:spPr bwMode="auto">
            <a:xfrm rot="5400000">
              <a:off x="599730" y="1485534"/>
              <a:ext cx="162095" cy="85334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488" name="Straight Connector 54"/>
            <p:cNvCxnSpPr>
              <a:cxnSpLocks noChangeShapeType="1"/>
            </p:cNvCxnSpPr>
            <p:nvPr/>
          </p:nvCxnSpPr>
          <p:spPr bwMode="auto">
            <a:xfrm rot="5400000">
              <a:off x="409535" y="1838233"/>
              <a:ext cx="133594" cy="96001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489" name="Straight Connector 55"/>
            <p:cNvCxnSpPr>
              <a:cxnSpLocks noChangeShapeType="1"/>
            </p:cNvCxnSpPr>
            <p:nvPr/>
          </p:nvCxnSpPr>
          <p:spPr bwMode="auto">
            <a:xfrm rot="16200000" flipH="1">
              <a:off x="638844" y="1838242"/>
              <a:ext cx="160313" cy="104891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490" name="Straight Connector 56"/>
            <p:cNvCxnSpPr>
              <a:cxnSpLocks noChangeShapeType="1"/>
            </p:cNvCxnSpPr>
            <p:nvPr/>
          </p:nvCxnSpPr>
          <p:spPr bwMode="auto">
            <a:xfrm rot="16200000" flipH="1">
              <a:off x="899297" y="1481081"/>
              <a:ext cx="153188" cy="85334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491" name="Straight Connector 57"/>
            <p:cNvCxnSpPr>
              <a:cxnSpLocks noChangeShapeType="1"/>
            </p:cNvCxnSpPr>
            <p:nvPr/>
          </p:nvCxnSpPr>
          <p:spPr bwMode="auto">
            <a:xfrm rot="16200000" flipH="1">
              <a:off x="1162432" y="1105263"/>
              <a:ext cx="131813" cy="113779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sp>
          <p:nvSpPr>
            <p:cNvPr id="34128" name="TextBox 58"/>
            <p:cNvSpPr txBox="1">
              <a:spLocks noChangeArrowheads="1"/>
            </p:cNvSpPr>
            <p:nvPr/>
          </p:nvSpPr>
          <p:spPr bwMode="auto">
            <a:xfrm>
              <a:off x="193662" y="1881781"/>
              <a:ext cx="330670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34129" name="TextBox 59"/>
            <p:cNvSpPr txBox="1">
              <a:spLocks noChangeArrowheads="1"/>
            </p:cNvSpPr>
            <p:nvPr/>
          </p:nvSpPr>
          <p:spPr bwMode="auto">
            <a:xfrm>
              <a:off x="698556" y="1881781"/>
              <a:ext cx="330670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</a:p>
          </p:txBody>
        </p:sp>
        <p:sp>
          <p:nvSpPr>
            <p:cNvPr id="34130" name="TextBox 60"/>
            <p:cNvSpPr txBox="1">
              <a:spLocks noChangeArrowheads="1"/>
            </p:cNvSpPr>
            <p:nvPr/>
          </p:nvSpPr>
          <p:spPr bwMode="auto">
            <a:xfrm>
              <a:off x="922558" y="1546904"/>
              <a:ext cx="321782" cy="311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  <p:sp>
          <p:nvSpPr>
            <p:cNvPr id="34131" name="TextBox 61"/>
            <p:cNvSpPr txBox="1">
              <a:spLocks noChangeArrowheads="1"/>
            </p:cNvSpPr>
            <p:nvPr/>
          </p:nvSpPr>
          <p:spPr bwMode="auto">
            <a:xfrm>
              <a:off x="1203450" y="1176402"/>
              <a:ext cx="330670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D</a:t>
              </a:r>
            </a:p>
          </p:txBody>
        </p:sp>
      </p:grpSp>
      <p:grpSp>
        <p:nvGrpSpPr>
          <p:cNvPr id="33798" name="Group 62"/>
          <p:cNvGrpSpPr>
            <a:grpSpLocks/>
          </p:cNvGrpSpPr>
          <p:nvPr/>
        </p:nvGrpSpPr>
        <p:grpSpPr bwMode="auto">
          <a:xfrm>
            <a:off x="1993900" y="879475"/>
            <a:ext cx="1196975" cy="1152525"/>
            <a:chOff x="193662" y="898525"/>
            <a:chExt cx="1340458" cy="1293195"/>
          </a:xfrm>
        </p:grpSpPr>
        <p:sp>
          <p:nvSpPr>
            <p:cNvPr id="34106" name="AutoShape 4"/>
            <p:cNvSpPr>
              <a:spLocks noChangeArrowheads="1"/>
            </p:cNvSpPr>
            <p:nvPr/>
          </p:nvSpPr>
          <p:spPr bwMode="auto">
            <a:xfrm rot="-5400000">
              <a:off x="1038225" y="866775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34107" name="AutoShape 4"/>
            <p:cNvSpPr>
              <a:spLocks noChangeArrowheads="1"/>
            </p:cNvSpPr>
            <p:nvPr/>
          </p:nvSpPr>
          <p:spPr bwMode="auto">
            <a:xfrm rot="-5400000">
              <a:off x="774700" y="1238250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34108" name="AutoShape 4"/>
            <p:cNvSpPr>
              <a:spLocks noChangeArrowheads="1"/>
            </p:cNvSpPr>
            <p:nvPr/>
          </p:nvSpPr>
          <p:spPr bwMode="auto">
            <a:xfrm rot="-5400000">
              <a:off x="565150" y="1593850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cxnSp>
          <p:nvCxnSpPr>
            <p:cNvPr id="34109" name="Straight Connector 66"/>
            <p:cNvCxnSpPr>
              <a:cxnSpLocks noChangeShapeType="1"/>
            </p:cNvCxnSpPr>
            <p:nvPr/>
          </p:nvCxnSpPr>
          <p:spPr bwMode="auto">
            <a:xfrm rot="5400000">
              <a:off x="862013" y="1100138"/>
              <a:ext cx="152400" cy="1238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4110" name="Straight Connector 67"/>
            <p:cNvCxnSpPr>
              <a:cxnSpLocks noChangeShapeType="1"/>
            </p:cNvCxnSpPr>
            <p:nvPr/>
          </p:nvCxnSpPr>
          <p:spPr bwMode="auto">
            <a:xfrm rot="5400000">
              <a:off x="600076" y="1485900"/>
              <a:ext cx="161925" cy="857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4111" name="Straight Connector 68"/>
            <p:cNvCxnSpPr>
              <a:cxnSpLocks noChangeShapeType="1"/>
            </p:cNvCxnSpPr>
            <p:nvPr/>
          </p:nvCxnSpPr>
          <p:spPr bwMode="auto">
            <a:xfrm rot="5400000">
              <a:off x="409575" y="1838325"/>
              <a:ext cx="133350" cy="9525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4112" name="Straight Connector 69"/>
            <p:cNvCxnSpPr>
              <a:cxnSpLocks noChangeShapeType="1"/>
            </p:cNvCxnSpPr>
            <p:nvPr/>
          </p:nvCxnSpPr>
          <p:spPr bwMode="auto">
            <a:xfrm rot="16200000" flipH="1">
              <a:off x="638175" y="1838324"/>
              <a:ext cx="161925" cy="10477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4113" name="Straight Connector 70"/>
            <p:cNvCxnSpPr>
              <a:cxnSpLocks noChangeShapeType="1"/>
            </p:cNvCxnSpPr>
            <p:nvPr/>
          </p:nvCxnSpPr>
          <p:spPr bwMode="auto">
            <a:xfrm rot="16200000" flipH="1">
              <a:off x="900112" y="1481137"/>
              <a:ext cx="152400" cy="857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4114" name="Straight Connector 71"/>
            <p:cNvCxnSpPr>
              <a:cxnSpLocks noChangeShapeType="1"/>
            </p:cNvCxnSpPr>
            <p:nvPr/>
          </p:nvCxnSpPr>
          <p:spPr bwMode="auto">
            <a:xfrm rot="16200000" flipH="1">
              <a:off x="1162050" y="1104900"/>
              <a:ext cx="133350" cy="11430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34115" name="TextBox 72"/>
            <p:cNvSpPr txBox="1">
              <a:spLocks noChangeArrowheads="1"/>
            </p:cNvSpPr>
            <p:nvPr/>
          </p:nvSpPr>
          <p:spPr bwMode="auto">
            <a:xfrm>
              <a:off x="193662" y="1881055"/>
              <a:ext cx="33080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</a:p>
          </p:txBody>
        </p:sp>
        <p:sp>
          <p:nvSpPr>
            <p:cNvPr id="34116" name="TextBox 73"/>
            <p:cNvSpPr txBox="1">
              <a:spLocks noChangeArrowheads="1"/>
            </p:cNvSpPr>
            <p:nvPr/>
          </p:nvSpPr>
          <p:spPr bwMode="auto">
            <a:xfrm>
              <a:off x="702976" y="1881056"/>
              <a:ext cx="32182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34117" name="TextBox 74"/>
            <p:cNvSpPr txBox="1">
              <a:spLocks noChangeArrowheads="1"/>
            </p:cNvSpPr>
            <p:nvPr/>
          </p:nvSpPr>
          <p:spPr bwMode="auto">
            <a:xfrm>
              <a:off x="917561" y="1547681"/>
              <a:ext cx="330810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D</a:t>
              </a:r>
            </a:p>
          </p:txBody>
        </p:sp>
        <p:sp>
          <p:nvSpPr>
            <p:cNvPr id="34118" name="TextBox 75"/>
            <p:cNvSpPr txBox="1">
              <a:spLocks noChangeArrowheads="1"/>
            </p:cNvSpPr>
            <p:nvPr/>
          </p:nvSpPr>
          <p:spPr bwMode="auto">
            <a:xfrm>
              <a:off x="1203311" y="1176206"/>
              <a:ext cx="33080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</p:grpSp>
      <p:grpSp>
        <p:nvGrpSpPr>
          <p:cNvPr id="33799" name="Group 76"/>
          <p:cNvGrpSpPr>
            <a:grpSpLocks/>
          </p:cNvGrpSpPr>
          <p:nvPr/>
        </p:nvGrpSpPr>
        <p:grpSpPr bwMode="auto">
          <a:xfrm>
            <a:off x="2222500" y="2251075"/>
            <a:ext cx="1196975" cy="1152525"/>
            <a:chOff x="193662" y="898525"/>
            <a:chExt cx="1340458" cy="1293195"/>
          </a:xfrm>
        </p:grpSpPr>
        <p:sp>
          <p:nvSpPr>
            <p:cNvPr id="7457" name="AutoShape 4"/>
            <p:cNvSpPr>
              <a:spLocks noChangeArrowheads="1"/>
            </p:cNvSpPr>
            <p:nvPr/>
          </p:nvSpPr>
          <p:spPr bwMode="auto">
            <a:xfrm rot="-5400000">
              <a:off x="1037991" y="866649"/>
              <a:ext cx="126470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sp>
          <p:nvSpPr>
            <p:cNvPr id="7458" name="AutoShape 4"/>
            <p:cNvSpPr>
              <a:spLocks noChangeArrowheads="1"/>
            </p:cNvSpPr>
            <p:nvPr/>
          </p:nvSpPr>
          <p:spPr bwMode="auto">
            <a:xfrm rot="-5400000">
              <a:off x="774879" y="1238932"/>
              <a:ext cx="126469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sp>
          <p:nvSpPr>
            <p:cNvPr id="7459" name="AutoShape 4"/>
            <p:cNvSpPr>
              <a:spLocks noChangeArrowheads="1"/>
            </p:cNvSpPr>
            <p:nvPr/>
          </p:nvSpPr>
          <p:spPr bwMode="auto">
            <a:xfrm rot="-5400000">
              <a:off x="565098" y="1593403"/>
              <a:ext cx="126470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cxnSp>
          <p:nvCxnSpPr>
            <p:cNvPr id="7460" name="Straight Connector 80"/>
            <p:cNvCxnSpPr>
              <a:cxnSpLocks noChangeShapeType="1"/>
            </p:cNvCxnSpPr>
            <p:nvPr/>
          </p:nvCxnSpPr>
          <p:spPr bwMode="auto">
            <a:xfrm rot="5400000">
              <a:off x="861964" y="1099929"/>
              <a:ext cx="153188" cy="124446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461" name="Straight Connector 81"/>
            <p:cNvCxnSpPr>
              <a:cxnSpLocks noChangeShapeType="1"/>
            </p:cNvCxnSpPr>
            <p:nvPr/>
          </p:nvCxnSpPr>
          <p:spPr bwMode="auto">
            <a:xfrm rot="5400000">
              <a:off x="599730" y="1485534"/>
              <a:ext cx="162095" cy="85334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462" name="Straight Connector 82"/>
            <p:cNvCxnSpPr>
              <a:cxnSpLocks noChangeShapeType="1"/>
            </p:cNvCxnSpPr>
            <p:nvPr/>
          </p:nvCxnSpPr>
          <p:spPr bwMode="auto">
            <a:xfrm rot="5400000">
              <a:off x="409535" y="1838233"/>
              <a:ext cx="133594" cy="96001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463" name="Straight Connector 83"/>
            <p:cNvCxnSpPr>
              <a:cxnSpLocks noChangeShapeType="1"/>
            </p:cNvCxnSpPr>
            <p:nvPr/>
          </p:nvCxnSpPr>
          <p:spPr bwMode="auto">
            <a:xfrm rot="16200000" flipH="1">
              <a:off x="638844" y="1838242"/>
              <a:ext cx="160313" cy="104891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464" name="Straight Connector 84"/>
            <p:cNvCxnSpPr>
              <a:cxnSpLocks noChangeShapeType="1"/>
            </p:cNvCxnSpPr>
            <p:nvPr/>
          </p:nvCxnSpPr>
          <p:spPr bwMode="auto">
            <a:xfrm rot="16200000" flipH="1">
              <a:off x="899297" y="1481081"/>
              <a:ext cx="153188" cy="85334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465" name="Straight Connector 85"/>
            <p:cNvCxnSpPr>
              <a:cxnSpLocks noChangeShapeType="1"/>
            </p:cNvCxnSpPr>
            <p:nvPr/>
          </p:nvCxnSpPr>
          <p:spPr bwMode="auto">
            <a:xfrm rot="16200000" flipH="1">
              <a:off x="1162432" y="1105263"/>
              <a:ext cx="131813" cy="113779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sp>
          <p:nvSpPr>
            <p:cNvPr id="34102" name="TextBox 86"/>
            <p:cNvSpPr txBox="1">
              <a:spLocks noChangeArrowheads="1"/>
            </p:cNvSpPr>
            <p:nvPr/>
          </p:nvSpPr>
          <p:spPr bwMode="auto">
            <a:xfrm>
              <a:off x="193662" y="1881781"/>
              <a:ext cx="330670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34103" name="TextBox 87"/>
            <p:cNvSpPr txBox="1">
              <a:spLocks noChangeArrowheads="1"/>
            </p:cNvSpPr>
            <p:nvPr/>
          </p:nvSpPr>
          <p:spPr bwMode="auto">
            <a:xfrm>
              <a:off x="698556" y="1881781"/>
              <a:ext cx="330670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</a:p>
          </p:txBody>
        </p:sp>
        <p:sp>
          <p:nvSpPr>
            <p:cNvPr id="34104" name="TextBox 88"/>
            <p:cNvSpPr txBox="1">
              <a:spLocks noChangeArrowheads="1"/>
            </p:cNvSpPr>
            <p:nvPr/>
          </p:nvSpPr>
          <p:spPr bwMode="auto">
            <a:xfrm>
              <a:off x="917225" y="1546904"/>
              <a:ext cx="330670" cy="311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D</a:t>
              </a:r>
            </a:p>
          </p:txBody>
        </p:sp>
        <p:sp>
          <p:nvSpPr>
            <p:cNvPr id="34105" name="TextBox 89"/>
            <p:cNvSpPr txBox="1">
              <a:spLocks noChangeArrowheads="1"/>
            </p:cNvSpPr>
            <p:nvPr/>
          </p:nvSpPr>
          <p:spPr bwMode="auto">
            <a:xfrm>
              <a:off x="1203450" y="1176402"/>
              <a:ext cx="330670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</p:grpSp>
      <p:grpSp>
        <p:nvGrpSpPr>
          <p:cNvPr id="33800" name="Group 90"/>
          <p:cNvGrpSpPr>
            <a:grpSpLocks/>
          </p:cNvGrpSpPr>
          <p:nvPr/>
        </p:nvGrpSpPr>
        <p:grpSpPr bwMode="auto">
          <a:xfrm>
            <a:off x="698500" y="3594100"/>
            <a:ext cx="1196975" cy="1152525"/>
            <a:chOff x="193662" y="898525"/>
            <a:chExt cx="1340458" cy="1293195"/>
          </a:xfrm>
        </p:grpSpPr>
        <p:sp>
          <p:nvSpPr>
            <p:cNvPr id="7444" name="AutoShape 4"/>
            <p:cNvSpPr>
              <a:spLocks noChangeArrowheads="1"/>
            </p:cNvSpPr>
            <p:nvPr/>
          </p:nvSpPr>
          <p:spPr bwMode="auto">
            <a:xfrm rot="-5400000">
              <a:off x="1037991" y="866649"/>
              <a:ext cx="126470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sp>
          <p:nvSpPr>
            <p:cNvPr id="7445" name="AutoShape 4"/>
            <p:cNvSpPr>
              <a:spLocks noChangeArrowheads="1"/>
            </p:cNvSpPr>
            <p:nvPr/>
          </p:nvSpPr>
          <p:spPr bwMode="auto">
            <a:xfrm rot="-5400000">
              <a:off x="774879" y="1238932"/>
              <a:ext cx="126469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sp>
          <p:nvSpPr>
            <p:cNvPr id="7446" name="AutoShape 4"/>
            <p:cNvSpPr>
              <a:spLocks noChangeArrowheads="1"/>
            </p:cNvSpPr>
            <p:nvPr/>
          </p:nvSpPr>
          <p:spPr bwMode="auto">
            <a:xfrm rot="-5400000">
              <a:off x="565098" y="1593403"/>
              <a:ext cx="126470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cxnSp>
          <p:nvCxnSpPr>
            <p:cNvPr id="7447" name="Straight Connector 94"/>
            <p:cNvCxnSpPr>
              <a:cxnSpLocks noChangeShapeType="1"/>
            </p:cNvCxnSpPr>
            <p:nvPr/>
          </p:nvCxnSpPr>
          <p:spPr bwMode="auto">
            <a:xfrm rot="5400000">
              <a:off x="861964" y="1099929"/>
              <a:ext cx="153188" cy="124446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448" name="Straight Connector 95"/>
            <p:cNvCxnSpPr>
              <a:cxnSpLocks noChangeShapeType="1"/>
            </p:cNvCxnSpPr>
            <p:nvPr/>
          </p:nvCxnSpPr>
          <p:spPr bwMode="auto">
            <a:xfrm rot="5400000">
              <a:off x="599730" y="1485534"/>
              <a:ext cx="162095" cy="85334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449" name="Straight Connector 96"/>
            <p:cNvCxnSpPr>
              <a:cxnSpLocks noChangeShapeType="1"/>
            </p:cNvCxnSpPr>
            <p:nvPr/>
          </p:nvCxnSpPr>
          <p:spPr bwMode="auto">
            <a:xfrm rot="5400000">
              <a:off x="409535" y="1838233"/>
              <a:ext cx="133594" cy="96001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450" name="Straight Connector 97"/>
            <p:cNvCxnSpPr>
              <a:cxnSpLocks noChangeShapeType="1"/>
            </p:cNvCxnSpPr>
            <p:nvPr/>
          </p:nvCxnSpPr>
          <p:spPr bwMode="auto">
            <a:xfrm rot="16200000" flipH="1">
              <a:off x="638844" y="1838242"/>
              <a:ext cx="160313" cy="104891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451" name="Straight Connector 98"/>
            <p:cNvCxnSpPr>
              <a:cxnSpLocks noChangeShapeType="1"/>
            </p:cNvCxnSpPr>
            <p:nvPr/>
          </p:nvCxnSpPr>
          <p:spPr bwMode="auto">
            <a:xfrm rot="16200000" flipH="1">
              <a:off x="899297" y="1481081"/>
              <a:ext cx="153188" cy="85334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452" name="Straight Connector 99"/>
            <p:cNvCxnSpPr>
              <a:cxnSpLocks noChangeShapeType="1"/>
            </p:cNvCxnSpPr>
            <p:nvPr/>
          </p:nvCxnSpPr>
          <p:spPr bwMode="auto">
            <a:xfrm rot="16200000" flipH="1">
              <a:off x="1162432" y="1105263"/>
              <a:ext cx="131813" cy="113779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sp>
          <p:nvSpPr>
            <p:cNvPr id="34089" name="TextBox 100"/>
            <p:cNvSpPr txBox="1">
              <a:spLocks noChangeArrowheads="1"/>
            </p:cNvSpPr>
            <p:nvPr/>
          </p:nvSpPr>
          <p:spPr bwMode="auto">
            <a:xfrm>
              <a:off x="193662" y="1881781"/>
              <a:ext cx="330670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  <p:sp>
          <p:nvSpPr>
            <p:cNvPr id="34090" name="TextBox 101"/>
            <p:cNvSpPr txBox="1">
              <a:spLocks noChangeArrowheads="1"/>
            </p:cNvSpPr>
            <p:nvPr/>
          </p:nvSpPr>
          <p:spPr bwMode="auto">
            <a:xfrm>
              <a:off x="698556" y="1881781"/>
              <a:ext cx="330670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</a:p>
          </p:txBody>
        </p:sp>
        <p:sp>
          <p:nvSpPr>
            <p:cNvPr id="34091" name="TextBox 102"/>
            <p:cNvSpPr txBox="1">
              <a:spLocks noChangeArrowheads="1"/>
            </p:cNvSpPr>
            <p:nvPr/>
          </p:nvSpPr>
          <p:spPr bwMode="auto">
            <a:xfrm>
              <a:off x="922558" y="1546904"/>
              <a:ext cx="321782" cy="311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34092" name="TextBox 103"/>
            <p:cNvSpPr txBox="1">
              <a:spLocks noChangeArrowheads="1"/>
            </p:cNvSpPr>
            <p:nvPr/>
          </p:nvSpPr>
          <p:spPr bwMode="auto">
            <a:xfrm>
              <a:off x="1203450" y="1176402"/>
              <a:ext cx="330670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D</a:t>
              </a:r>
            </a:p>
          </p:txBody>
        </p:sp>
      </p:grpSp>
      <p:grpSp>
        <p:nvGrpSpPr>
          <p:cNvPr id="33801" name="Group 104"/>
          <p:cNvGrpSpPr>
            <a:grpSpLocks/>
          </p:cNvGrpSpPr>
          <p:nvPr/>
        </p:nvGrpSpPr>
        <p:grpSpPr bwMode="auto">
          <a:xfrm>
            <a:off x="2174875" y="3622675"/>
            <a:ext cx="1196975" cy="1152525"/>
            <a:chOff x="193662" y="898525"/>
            <a:chExt cx="1340458" cy="1293195"/>
          </a:xfrm>
        </p:grpSpPr>
        <p:sp>
          <p:nvSpPr>
            <p:cNvPr id="7431" name="AutoShape 4"/>
            <p:cNvSpPr>
              <a:spLocks noChangeArrowheads="1"/>
            </p:cNvSpPr>
            <p:nvPr/>
          </p:nvSpPr>
          <p:spPr bwMode="auto">
            <a:xfrm rot="-5400000">
              <a:off x="1037991" y="866649"/>
              <a:ext cx="126470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sp>
          <p:nvSpPr>
            <p:cNvPr id="7432" name="AutoShape 4"/>
            <p:cNvSpPr>
              <a:spLocks noChangeArrowheads="1"/>
            </p:cNvSpPr>
            <p:nvPr/>
          </p:nvSpPr>
          <p:spPr bwMode="auto">
            <a:xfrm rot="-5400000">
              <a:off x="774879" y="1238932"/>
              <a:ext cx="126469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sp>
          <p:nvSpPr>
            <p:cNvPr id="7433" name="AutoShape 4"/>
            <p:cNvSpPr>
              <a:spLocks noChangeArrowheads="1"/>
            </p:cNvSpPr>
            <p:nvPr/>
          </p:nvSpPr>
          <p:spPr bwMode="auto">
            <a:xfrm rot="-5400000">
              <a:off x="565098" y="1593403"/>
              <a:ext cx="126470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cxnSp>
          <p:nvCxnSpPr>
            <p:cNvPr id="7434" name="Straight Connector 108"/>
            <p:cNvCxnSpPr>
              <a:cxnSpLocks noChangeShapeType="1"/>
            </p:cNvCxnSpPr>
            <p:nvPr/>
          </p:nvCxnSpPr>
          <p:spPr bwMode="auto">
            <a:xfrm rot="5400000">
              <a:off x="861964" y="1099929"/>
              <a:ext cx="153188" cy="124446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435" name="Straight Connector 109"/>
            <p:cNvCxnSpPr>
              <a:cxnSpLocks noChangeShapeType="1"/>
            </p:cNvCxnSpPr>
            <p:nvPr/>
          </p:nvCxnSpPr>
          <p:spPr bwMode="auto">
            <a:xfrm rot="5400000">
              <a:off x="599730" y="1485534"/>
              <a:ext cx="162095" cy="85334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436" name="Straight Connector 110"/>
            <p:cNvCxnSpPr>
              <a:cxnSpLocks noChangeShapeType="1"/>
            </p:cNvCxnSpPr>
            <p:nvPr/>
          </p:nvCxnSpPr>
          <p:spPr bwMode="auto">
            <a:xfrm rot="5400000">
              <a:off x="409535" y="1838233"/>
              <a:ext cx="133594" cy="96001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437" name="Straight Connector 111"/>
            <p:cNvCxnSpPr>
              <a:cxnSpLocks noChangeShapeType="1"/>
            </p:cNvCxnSpPr>
            <p:nvPr/>
          </p:nvCxnSpPr>
          <p:spPr bwMode="auto">
            <a:xfrm rot="16200000" flipH="1">
              <a:off x="638844" y="1838242"/>
              <a:ext cx="160313" cy="104891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438" name="Straight Connector 112"/>
            <p:cNvCxnSpPr>
              <a:cxnSpLocks noChangeShapeType="1"/>
            </p:cNvCxnSpPr>
            <p:nvPr/>
          </p:nvCxnSpPr>
          <p:spPr bwMode="auto">
            <a:xfrm rot="16200000" flipH="1">
              <a:off x="899297" y="1481081"/>
              <a:ext cx="153188" cy="85334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439" name="Straight Connector 113"/>
            <p:cNvCxnSpPr>
              <a:cxnSpLocks noChangeShapeType="1"/>
            </p:cNvCxnSpPr>
            <p:nvPr/>
          </p:nvCxnSpPr>
          <p:spPr bwMode="auto">
            <a:xfrm rot="16200000" flipH="1">
              <a:off x="1162432" y="1105263"/>
              <a:ext cx="131813" cy="113779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sp>
          <p:nvSpPr>
            <p:cNvPr id="34076" name="TextBox 114"/>
            <p:cNvSpPr txBox="1">
              <a:spLocks noChangeArrowheads="1"/>
            </p:cNvSpPr>
            <p:nvPr/>
          </p:nvSpPr>
          <p:spPr bwMode="auto">
            <a:xfrm>
              <a:off x="193662" y="1881781"/>
              <a:ext cx="330670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  <p:sp>
          <p:nvSpPr>
            <p:cNvPr id="34077" name="TextBox 115"/>
            <p:cNvSpPr txBox="1">
              <a:spLocks noChangeArrowheads="1"/>
            </p:cNvSpPr>
            <p:nvPr/>
          </p:nvSpPr>
          <p:spPr bwMode="auto">
            <a:xfrm>
              <a:off x="698556" y="1881781"/>
              <a:ext cx="330670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</a:p>
          </p:txBody>
        </p:sp>
        <p:sp>
          <p:nvSpPr>
            <p:cNvPr id="34078" name="TextBox 116"/>
            <p:cNvSpPr txBox="1">
              <a:spLocks noChangeArrowheads="1"/>
            </p:cNvSpPr>
            <p:nvPr/>
          </p:nvSpPr>
          <p:spPr bwMode="auto">
            <a:xfrm>
              <a:off x="917225" y="1546904"/>
              <a:ext cx="330670" cy="311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D</a:t>
              </a:r>
            </a:p>
          </p:txBody>
        </p:sp>
        <p:sp>
          <p:nvSpPr>
            <p:cNvPr id="34079" name="TextBox 117"/>
            <p:cNvSpPr txBox="1">
              <a:spLocks noChangeArrowheads="1"/>
            </p:cNvSpPr>
            <p:nvPr/>
          </p:nvSpPr>
          <p:spPr bwMode="auto">
            <a:xfrm>
              <a:off x="1203450" y="1176402"/>
              <a:ext cx="330670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</p:grpSp>
      <p:grpSp>
        <p:nvGrpSpPr>
          <p:cNvPr id="33802" name="Group 118"/>
          <p:cNvGrpSpPr>
            <a:grpSpLocks/>
          </p:cNvGrpSpPr>
          <p:nvPr/>
        </p:nvGrpSpPr>
        <p:grpSpPr bwMode="auto">
          <a:xfrm>
            <a:off x="3451225" y="2279650"/>
            <a:ext cx="1196975" cy="1152525"/>
            <a:chOff x="193662" y="898525"/>
            <a:chExt cx="1340458" cy="1293195"/>
          </a:xfrm>
        </p:grpSpPr>
        <p:sp>
          <p:nvSpPr>
            <p:cNvPr id="34054" name="AutoShape 4"/>
            <p:cNvSpPr>
              <a:spLocks noChangeArrowheads="1"/>
            </p:cNvSpPr>
            <p:nvPr/>
          </p:nvSpPr>
          <p:spPr bwMode="auto">
            <a:xfrm rot="-5400000">
              <a:off x="1038225" y="866775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34055" name="AutoShape 4"/>
            <p:cNvSpPr>
              <a:spLocks noChangeArrowheads="1"/>
            </p:cNvSpPr>
            <p:nvPr/>
          </p:nvSpPr>
          <p:spPr bwMode="auto">
            <a:xfrm rot="-5400000">
              <a:off x="774700" y="1238250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34056" name="AutoShape 4"/>
            <p:cNvSpPr>
              <a:spLocks noChangeArrowheads="1"/>
            </p:cNvSpPr>
            <p:nvPr/>
          </p:nvSpPr>
          <p:spPr bwMode="auto">
            <a:xfrm rot="-5400000">
              <a:off x="565150" y="1593850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cxnSp>
          <p:nvCxnSpPr>
            <p:cNvPr id="34057" name="Straight Connector 122"/>
            <p:cNvCxnSpPr>
              <a:cxnSpLocks noChangeShapeType="1"/>
            </p:cNvCxnSpPr>
            <p:nvPr/>
          </p:nvCxnSpPr>
          <p:spPr bwMode="auto">
            <a:xfrm rot="5400000">
              <a:off x="862013" y="1100138"/>
              <a:ext cx="152400" cy="1238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4058" name="Straight Connector 123"/>
            <p:cNvCxnSpPr>
              <a:cxnSpLocks noChangeShapeType="1"/>
            </p:cNvCxnSpPr>
            <p:nvPr/>
          </p:nvCxnSpPr>
          <p:spPr bwMode="auto">
            <a:xfrm rot="5400000">
              <a:off x="600076" y="1485900"/>
              <a:ext cx="161925" cy="857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4059" name="Straight Connector 124"/>
            <p:cNvCxnSpPr>
              <a:cxnSpLocks noChangeShapeType="1"/>
            </p:cNvCxnSpPr>
            <p:nvPr/>
          </p:nvCxnSpPr>
          <p:spPr bwMode="auto">
            <a:xfrm rot="5400000">
              <a:off x="409575" y="1838325"/>
              <a:ext cx="133350" cy="9525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4060" name="Straight Connector 125"/>
            <p:cNvCxnSpPr>
              <a:cxnSpLocks noChangeShapeType="1"/>
            </p:cNvCxnSpPr>
            <p:nvPr/>
          </p:nvCxnSpPr>
          <p:spPr bwMode="auto">
            <a:xfrm rot="16200000" flipH="1">
              <a:off x="638175" y="1838324"/>
              <a:ext cx="161925" cy="10477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4061" name="Straight Connector 126"/>
            <p:cNvCxnSpPr>
              <a:cxnSpLocks noChangeShapeType="1"/>
            </p:cNvCxnSpPr>
            <p:nvPr/>
          </p:nvCxnSpPr>
          <p:spPr bwMode="auto">
            <a:xfrm rot="16200000" flipH="1">
              <a:off x="900112" y="1481137"/>
              <a:ext cx="152400" cy="857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4062" name="Straight Connector 127"/>
            <p:cNvCxnSpPr>
              <a:cxnSpLocks noChangeShapeType="1"/>
            </p:cNvCxnSpPr>
            <p:nvPr/>
          </p:nvCxnSpPr>
          <p:spPr bwMode="auto">
            <a:xfrm rot="16200000" flipH="1">
              <a:off x="1162050" y="1104900"/>
              <a:ext cx="133350" cy="11430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34063" name="TextBox 128"/>
            <p:cNvSpPr txBox="1">
              <a:spLocks noChangeArrowheads="1"/>
            </p:cNvSpPr>
            <p:nvPr/>
          </p:nvSpPr>
          <p:spPr bwMode="auto">
            <a:xfrm>
              <a:off x="193662" y="1881055"/>
              <a:ext cx="33080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34064" name="TextBox 129"/>
            <p:cNvSpPr txBox="1">
              <a:spLocks noChangeArrowheads="1"/>
            </p:cNvSpPr>
            <p:nvPr/>
          </p:nvSpPr>
          <p:spPr bwMode="auto">
            <a:xfrm>
              <a:off x="702976" y="1881056"/>
              <a:ext cx="32182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  <p:sp>
          <p:nvSpPr>
            <p:cNvPr id="34065" name="TextBox 130"/>
            <p:cNvSpPr txBox="1">
              <a:spLocks noChangeArrowheads="1"/>
            </p:cNvSpPr>
            <p:nvPr/>
          </p:nvSpPr>
          <p:spPr bwMode="auto">
            <a:xfrm>
              <a:off x="917561" y="1547681"/>
              <a:ext cx="330810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</a:p>
          </p:txBody>
        </p:sp>
        <p:sp>
          <p:nvSpPr>
            <p:cNvPr id="34066" name="TextBox 131"/>
            <p:cNvSpPr txBox="1">
              <a:spLocks noChangeArrowheads="1"/>
            </p:cNvSpPr>
            <p:nvPr/>
          </p:nvSpPr>
          <p:spPr bwMode="auto">
            <a:xfrm>
              <a:off x="1203311" y="1176206"/>
              <a:ext cx="33080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D</a:t>
              </a:r>
            </a:p>
          </p:txBody>
        </p:sp>
      </p:grpSp>
      <p:grpSp>
        <p:nvGrpSpPr>
          <p:cNvPr id="33803" name="Group 132"/>
          <p:cNvGrpSpPr>
            <a:grpSpLocks/>
          </p:cNvGrpSpPr>
          <p:nvPr/>
        </p:nvGrpSpPr>
        <p:grpSpPr bwMode="auto">
          <a:xfrm>
            <a:off x="3536950" y="3660775"/>
            <a:ext cx="1196975" cy="1152525"/>
            <a:chOff x="193662" y="898525"/>
            <a:chExt cx="1340458" cy="1293195"/>
          </a:xfrm>
        </p:grpSpPr>
        <p:sp>
          <p:nvSpPr>
            <p:cNvPr id="7405" name="AutoShape 4"/>
            <p:cNvSpPr>
              <a:spLocks noChangeArrowheads="1"/>
            </p:cNvSpPr>
            <p:nvPr/>
          </p:nvSpPr>
          <p:spPr bwMode="auto">
            <a:xfrm rot="-5400000">
              <a:off x="1037991" y="866649"/>
              <a:ext cx="126470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sp>
          <p:nvSpPr>
            <p:cNvPr id="7406" name="AutoShape 4"/>
            <p:cNvSpPr>
              <a:spLocks noChangeArrowheads="1"/>
            </p:cNvSpPr>
            <p:nvPr/>
          </p:nvSpPr>
          <p:spPr bwMode="auto">
            <a:xfrm rot="-5400000">
              <a:off x="774879" y="1238932"/>
              <a:ext cx="126469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sp>
          <p:nvSpPr>
            <p:cNvPr id="7407" name="AutoShape 4"/>
            <p:cNvSpPr>
              <a:spLocks noChangeArrowheads="1"/>
            </p:cNvSpPr>
            <p:nvPr/>
          </p:nvSpPr>
          <p:spPr bwMode="auto">
            <a:xfrm rot="-5400000">
              <a:off x="565098" y="1593403"/>
              <a:ext cx="126470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cxnSp>
          <p:nvCxnSpPr>
            <p:cNvPr id="7408" name="Straight Connector 136"/>
            <p:cNvCxnSpPr>
              <a:cxnSpLocks noChangeShapeType="1"/>
            </p:cNvCxnSpPr>
            <p:nvPr/>
          </p:nvCxnSpPr>
          <p:spPr bwMode="auto">
            <a:xfrm rot="5400000">
              <a:off x="861964" y="1099929"/>
              <a:ext cx="153188" cy="124446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409" name="Straight Connector 137"/>
            <p:cNvCxnSpPr>
              <a:cxnSpLocks noChangeShapeType="1"/>
            </p:cNvCxnSpPr>
            <p:nvPr/>
          </p:nvCxnSpPr>
          <p:spPr bwMode="auto">
            <a:xfrm rot="5400000">
              <a:off x="599730" y="1485534"/>
              <a:ext cx="162095" cy="85334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410" name="Straight Connector 138"/>
            <p:cNvCxnSpPr>
              <a:cxnSpLocks noChangeShapeType="1"/>
            </p:cNvCxnSpPr>
            <p:nvPr/>
          </p:nvCxnSpPr>
          <p:spPr bwMode="auto">
            <a:xfrm rot="5400000">
              <a:off x="409535" y="1838233"/>
              <a:ext cx="133594" cy="96001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411" name="Straight Connector 139"/>
            <p:cNvCxnSpPr>
              <a:cxnSpLocks noChangeShapeType="1"/>
            </p:cNvCxnSpPr>
            <p:nvPr/>
          </p:nvCxnSpPr>
          <p:spPr bwMode="auto">
            <a:xfrm rot="16200000" flipH="1">
              <a:off x="638844" y="1838242"/>
              <a:ext cx="160313" cy="104891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412" name="Straight Connector 140"/>
            <p:cNvCxnSpPr>
              <a:cxnSpLocks noChangeShapeType="1"/>
            </p:cNvCxnSpPr>
            <p:nvPr/>
          </p:nvCxnSpPr>
          <p:spPr bwMode="auto">
            <a:xfrm rot="16200000" flipH="1">
              <a:off x="899297" y="1481081"/>
              <a:ext cx="153188" cy="85334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413" name="Straight Connector 141"/>
            <p:cNvCxnSpPr>
              <a:cxnSpLocks noChangeShapeType="1"/>
            </p:cNvCxnSpPr>
            <p:nvPr/>
          </p:nvCxnSpPr>
          <p:spPr bwMode="auto">
            <a:xfrm rot="16200000" flipH="1">
              <a:off x="1162432" y="1105263"/>
              <a:ext cx="131813" cy="113779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sp>
          <p:nvSpPr>
            <p:cNvPr id="34050" name="TextBox 142"/>
            <p:cNvSpPr txBox="1">
              <a:spLocks noChangeArrowheads="1"/>
            </p:cNvSpPr>
            <p:nvPr/>
          </p:nvSpPr>
          <p:spPr bwMode="auto">
            <a:xfrm>
              <a:off x="193662" y="1881781"/>
              <a:ext cx="330670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  <p:sp>
          <p:nvSpPr>
            <p:cNvPr id="34051" name="TextBox 143"/>
            <p:cNvSpPr txBox="1">
              <a:spLocks noChangeArrowheads="1"/>
            </p:cNvSpPr>
            <p:nvPr/>
          </p:nvSpPr>
          <p:spPr bwMode="auto">
            <a:xfrm>
              <a:off x="702112" y="1881781"/>
              <a:ext cx="323559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34052" name="TextBox 144"/>
            <p:cNvSpPr txBox="1">
              <a:spLocks noChangeArrowheads="1"/>
            </p:cNvSpPr>
            <p:nvPr/>
          </p:nvSpPr>
          <p:spPr bwMode="auto">
            <a:xfrm>
              <a:off x="917225" y="1546904"/>
              <a:ext cx="330670" cy="311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</a:p>
          </p:txBody>
        </p:sp>
        <p:sp>
          <p:nvSpPr>
            <p:cNvPr id="34053" name="TextBox 145"/>
            <p:cNvSpPr txBox="1">
              <a:spLocks noChangeArrowheads="1"/>
            </p:cNvSpPr>
            <p:nvPr/>
          </p:nvSpPr>
          <p:spPr bwMode="auto">
            <a:xfrm>
              <a:off x="1203450" y="1176402"/>
              <a:ext cx="330670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D</a:t>
              </a:r>
            </a:p>
          </p:txBody>
        </p:sp>
      </p:grpSp>
      <p:grpSp>
        <p:nvGrpSpPr>
          <p:cNvPr id="33804" name="Group 146"/>
          <p:cNvGrpSpPr>
            <a:grpSpLocks/>
          </p:cNvGrpSpPr>
          <p:nvPr/>
        </p:nvGrpSpPr>
        <p:grpSpPr bwMode="auto">
          <a:xfrm>
            <a:off x="669925" y="4908550"/>
            <a:ext cx="1196975" cy="1152525"/>
            <a:chOff x="193662" y="898525"/>
            <a:chExt cx="1340458" cy="1293195"/>
          </a:xfrm>
        </p:grpSpPr>
        <p:sp>
          <p:nvSpPr>
            <p:cNvPr id="7392" name="AutoShape 4"/>
            <p:cNvSpPr>
              <a:spLocks noChangeArrowheads="1"/>
            </p:cNvSpPr>
            <p:nvPr/>
          </p:nvSpPr>
          <p:spPr bwMode="auto">
            <a:xfrm rot="-5400000">
              <a:off x="1037991" y="866649"/>
              <a:ext cx="126470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sp>
          <p:nvSpPr>
            <p:cNvPr id="7393" name="AutoShape 4"/>
            <p:cNvSpPr>
              <a:spLocks noChangeArrowheads="1"/>
            </p:cNvSpPr>
            <p:nvPr/>
          </p:nvSpPr>
          <p:spPr bwMode="auto">
            <a:xfrm rot="-5400000">
              <a:off x="774879" y="1238932"/>
              <a:ext cx="126469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sp>
          <p:nvSpPr>
            <p:cNvPr id="7394" name="AutoShape 4"/>
            <p:cNvSpPr>
              <a:spLocks noChangeArrowheads="1"/>
            </p:cNvSpPr>
            <p:nvPr/>
          </p:nvSpPr>
          <p:spPr bwMode="auto">
            <a:xfrm rot="-5400000">
              <a:off x="565098" y="1593403"/>
              <a:ext cx="126470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cxnSp>
          <p:nvCxnSpPr>
            <p:cNvPr id="7395" name="Straight Connector 150"/>
            <p:cNvCxnSpPr>
              <a:cxnSpLocks noChangeShapeType="1"/>
            </p:cNvCxnSpPr>
            <p:nvPr/>
          </p:nvCxnSpPr>
          <p:spPr bwMode="auto">
            <a:xfrm rot="5400000">
              <a:off x="861964" y="1099929"/>
              <a:ext cx="153188" cy="124446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396" name="Straight Connector 151"/>
            <p:cNvCxnSpPr>
              <a:cxnSpLocks noChangeShapeType="1"/>
            </p:cNvCxnSpPr>
            <p:nvPr/>
          </p:nvCxnSpPr>
          <p:spPr bwMode="auto">
            <a:xfrm rot="5400000">
              <a:off x="599730" y="1485534"/>
              <a:ext cx="162095" cy="85334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397" name="Straight Connector 152"/>
            <p:cNvCxnSpPr>
              <a:cxnSpLocks noChangeShapeType="1"/>
            </p:cNvCxnSpPr>
            <p:nvPr/>
          </p:nvCxnSpPr>
          <p:spPr bwMode="auto">
            <a:xfrm rot="5400000">
              <a:off x="409535" y="1838233"/>
              <a:ext cx="133594" cy="96001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398" name="Straight Connector 153"/>
            <p:cNvCxnSpPr>
              <a:cxnSpLocks noChangeShapeType="1"/>
            </p:cNvCxnSpPr>
            <p:nvPr/>
          </p:nvCxnSpPr>
          <p:spPr bwMode="auto">
            <a:xfrm rot="16200000" flipH="1">
              <a:off x="638844" y="1838242"/>
              <a:ext cx="160313" cy="104891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399" name="Straight Connector 154"/>
            <p:cNvCxnSpPr>
              <a:cxnSpLocks noChangeShapeType="1"/>
            </p:cNvCxnSpPr>
            <p:nvPr/>
          </p:nvCxnSpPr>
          <p:spPr bwMode="auto">
            <a:xfrm rot="16200000" flipH="1">
              <a:off x="899297" y="1481081"/>
              <a:ext cx="153188" cy="85334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400" name="Straight Connector 155"/>
            <p:cNvCxnSpPr>
              <a:cxnSpLocks noChangeShapeType="1"/>
            </p:cNvCxnSpPr>
            <p:nvPr/>
          </p:nvCxnSpPr>
          <p:spPr bwMode="auto">
            <a:xfrm rot="16200000" flipH="1">
              <a:off x="1162432" y="1105263"/>
              <a:ext cx="131813" cy="113779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sp>
          <p:nvSpPr>
            <p:cNvPr id="34037" name="TextBox 156"/>
            <p:cNvSpPr txBox="1">
              <a:spLocks noChangeArrowheads="1"/>
            </p:cNvSpPr>
            <p:nvPr/>
          </p:nvSpPr>
          <p:spPr bwMode="auto">
            <a:xfrm>
              <a:off x="193662" y="1881781"/>
              <a:ext cx="330670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D</a:t>
              </a:r>
            </a:p>
          </p:txBody>
        </p:sp>
        <p:sp>
          <p:nvSpPr>
            <p:cNvPr id="34038" name="TextBox 157"/>
            <p:cNvSpPr txBox="1">
              <a:spLocks noChangeArrowheads="1"/>
            </p:cNvSpPr>
            <p:nvPr/>
          </p:nvSpPr>
          <p:spPr bwMode="auto">
            <a:xfrm>
              <a:off x="698556" y="1881781"/>
              <a:ext cx="330670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</a:p>
          </p:txBody>
        </p:sp>
        <p:sp>
          <p:nvSpPr>
            <p:cNvPr id="34039" name="TextBox 158"/>
            <p:cNvSpPr txBox="1">
              <a:spLocks noChangeArrowheads="1"/>
            </p:cNvSpPr>
            <p:nvPr/>
          </p:nvSpPr>
          <p:spPr bwMode="auto">
            <a:xfrm>
              <a:off x="922558" y="1546904"/>
              <a:ext cx="321782" cy="311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34040" name="TextBox 159"/>
            <p:cNvSpPr txBox="1">
              <a:spLocks noChangeArrowheads="1"/>
            </p:cNvSpPr>
            <p:nvPr/>
          </p:nvSpPr>
          <p:spPr bwMode="auto">
            <a:xfrm>
              <a:off x="1203450" y="1176402"/>
              <a:ext cx="330670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</p:grpSp>
      <p:grpSp>
        <p:nvGrpSpPr>
          <p:cNvPr id="33805" name="Group 160"/>
          <p:cNvGrpSpPr>
            <a:grpSpLocks/>
          </p:cNvGrpSpPr>
          <p:nvPr/>
        </p:nvGrpSpPr>
        <p:grpSpPr bwMode="auto">
          <a:xfrm>
            <a:off x="2174875" y="4946650"/>
            <a:ext cx="1196975" cy="1152525"/>
            <a:chOff x="193662" y="898525"/>
            <a:chExt cx="1340458" cy="1293195"/>
          </a:xfrm>
        </p:grpSpPr>
        <p:sp>
          <p:nvSpPr>
            <p:cNvPr id="7379" name="AutoShape 4"/>
            <p:cNvSpPr>
              <a:spLocks noChangeArrowheads="1"/>
            </p:cNvSpPr>
            <p:nvPr/>
          </p:nvSpPr>
          <p:spPr bwMode="auto">
            <a:xfrm rot="-5400000">
              <a:off x="1037991" y="866649"/>
              <a:ext cx="126470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sp>
          <p:nvSpPr>
            <p:cNvPr id="7380" name="AutoShape 4"/>
            <p:cNvSpPr>
              <a:spLocks noChangeArrowheads="1"/>
            </p:cNvSpPr>
            <p:nvPr/>
          </p:nvSpPr>
          <p:spPr bwMode="auto">
            <a:xfrm rot="-5400000">
              <a:off x="774879" y="1238932"/>
              <a:ext cx="126469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sp>
          <p:nvSpPr>
            <p:cNvPr id="7381" name="AutoShape 4"/>
            <p:cNvSpPr>
              <a:spLocks noChangeArrowheads="1"/>
            </p:cNvSpPr>
            <p:nvPr/>
          </p:nvSpPr>
          <p:spPr bwMode="auto">
            <a:xfrm rot="-5400000">
              <a:off x="565098" y="1593403"/>
              <a:ext cx="126470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cxnSp>
          <p:nvCxnSpPr>
            <p:cNvPr id="7382" name="Straight Connector 164"/>
            <p:cNvCxnSpPr>
              <a:cxnSpLocks noChangeShapeType="1"/>
            </p:cNvCxnSpPr>
            <p:nvPr/>
          </p:nvCxnSpPr>
          <p:spPr bwMode="auto">
            <a:xfrm rot="5400000">
              <a:off x="861964" y="1099929"/>
              <a:ext cx="153188" cy="124446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383" name="Straight Connector 165"/>
            <p:cNvCxnSpPr>
              <a:cxnSpLocks noChangeShapeType="1"/>
            </p:cNvCxnSpPr>
            <p:nvPr/>
          </p:nvCxnSpPr>
          <p:spPr bwMode="auto">
            <a:xfrm rot="5400000">
              <a:off x="599730" y="1485534"/>
              <a:ext cx="162095" cy="85334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384" name="Straight Connector 166"/>
            <p:cNvCxnSpPr>
              <a:cxnSpLocks noChangeShapeType="1"/>
            </p:cNvCxnSpPr>
            <p:nvPr/>
          </p:nvCxnSpPr>
          <p:spPr bwMode="auto">
            <a:xfrm rot="5400000">
              <a:off x="409535" y="1838233"/>
              <a:ext cx="133594" cy="96001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385" name="Straight Connector 167"/>
            <p:cNvCxnSpPr>
              <a:cxnSpLocks noChangeShapeType="1"/>
            </p:cNvCxnSpPr>
            <p:nvPr/>
          </p:nvCxnSpPr>
          <p:spPr bwMode="auto">
            <a:xfrm rot="16200000" flipH="1">
              <a:off x="638844" y="1838242"/>
              <a:ext cx="160313" cy="104891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386" name="Straight Connector 168"/>
            <p:cNvCxnSpPr>
              <a:cxnSpLocks noChangeShapeType="1"/>
            </p:cNvCxnSpPr>
            <p:nvPr/>
          </p:nvCxnSpPr>
          <p:spPr bwMode="auto">
            <a:xfrm rot="16200000" flipH="1">
              <a:off x="899297" y="1481081"/>
              <a:ext cx="153188" cy="85334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387" name="Straight Connector 169"/>
            <p:cNvCxnSpPr>
              <a:cxnSpLocks noChangeShapeType="1"/>
            </p:cNvCxnSpPr>
            <p:nvPr/>
          </p:nvCxnSpPr>
          <p:spPr bwMode="auto">
            <a:xfrm rot="16200000" flipH="1">
              <a:off x="1162432" y="1105263"/>
              <a:ext cx="131813" cy="113779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sp>
          <p:nvSpPr>
            <p:cNvPr id="34024" name="TextBox 170"/>
            <p:cNvSpPr txBox="1">
              <a:spLocks noChangeArrowheads="1"/>
            </p:cNvSpPr>
            <p:nvPr/>
          </p:nvSpPr>
          <p:spPr bwMode="auto">
            <a:xfrm>
              <a:off x="193662" y="1881781"/>
              <a:ext cx="330670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D</a:t>
              </a:r>
            </a:p>
          </p:txBody>
        </p:sp>
        <p:sp>
          <p:nvSpPr>
            <p:cNvPr id="34025" name="TextBox 171"/>
            <p:cNvSpPr txBox="1">
              <a:spLocks noChangeArrowheads="1"/>
            </p:cNvSpPr>
            <p:nvPr/>
          </p:nvSpPr>
          <p:spPr bwMode="auto">
            <a:xfrm>
              <a:off x="698556" y="1881781"/>
              <a:ext cx="330670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</a:p>
          </p:txBody>
        </p:sp>
        <p:sp>
          <p:nvSpPr>
            <p:cNvPr id="34026" name="TextBox 172"/>
            <p:cNvSpPr txBox="1">
              <a:spLocks noChangeArrowheads="1"/>
            </p:cNvSpPr>
            <p:nvPr/>
          </p:nvSpPr>
          <p:spPr bwMode="auto">
            <a:xfrm>
              <a:off x="922558" y="1546904"/>
              <a:ext cx="321782" cy="311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  <p:sp>
          <p:nvSpPr>
            <p:cNvPr id="34027" name="TextBox 173"/>
            <p:cNvSpPr txBox="1">
              <a:spLocks noChangeArrowheads="1"/>
            </p:cNvSpPr>
            <p:nvPr/>
          </p:nvSpPr>
          <p:spPr bwMode="auto">
            <a:xfrm>
              <a:off x="1203450" y="1176402"/>
              <a:ext cx="330670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</p:grpSp>
      <p:grpSp>
        <p:nvGrpSpPr>
          <p:cNvPr id="33806" name="Group 174"/>
          <p:cNvGrpSpPr>
            <a:grpSpLocks/>
          </p:cNvGrpSpPr>
          <p:nvPr/>
        </p:nvGrpSpPr>
        <p:grpSpPr bwMode="auto">
          <a:xfrm>
            <a:off x="3565525" y="4946650"/>
            <a:ext cx="1196975" cy="1152525"/>
            <a:chOff x="193662" y="898525"/>
            <a:chExt cx="1340458" cy="1293195"/>
          </a:xfrm>
        </p:grpSpPr>
        <p:sp>
          <p:nvSpPr>
            <p:cNvPr id="7366" name="AutoShape 4"/>
            <p:cNvSpPr>
              <a:spLocks noChangeArrowheads="1"/>
            </p:cNvSpPr>
            <p:nvPr/>
          </p:nvSpPr>
          <p:spPr bwMode="auto">
            <a:xfrm rot="-5400000">
              <a:off x="1037991" y="866649"/>
              <a:ext cx="126470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sp>
          <p:nvSpPr>
            <p:cNvPr id="7367" name="AutoShape 4"/>
            <p:cNvSpPr>
              <a:spLocks noChangeArrowheads="1"/>
            </p:cNvSpPr>
            <p:nvPr/>
          </p:nvSpPr>
          <p:spPr bwMode="auto">
            <a:xfrm rot="-5400000">
              <a:off x="774879" y="1238932"/>
              <a:ext cx="126469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sp>
          <p:nvSpPr>
            <p:cNvPr id="7368" name="AutoShape 4"/>
            <p:cNvSpPr>
              <a:spLocks noChangeArrowheads="1"/>
            </p:cNvSpPr>
            <p:nvPr/>
          </p:nvSpPr>
          <p:spPr bwMode="auto">
            <a:xfrm rot="-5400000">
              <a:off x="565098" y="1593403"/>
              <a:ext cx="126470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cxnSp>
          <p:nvCxnSpPr>
            <p:cNvPr id="7369" name="Straight Connector 178"/>
            <p:cNvCxnSpPr>
              <a:cxnSpLocks noChangeShapeType="1"/>
            </p:cNvCxnSpPr>
            <p:nvPr/>
          </p:nvCxnSpPr>
          <p:spPr bwMode="auto">
            <a:xfrm rot="5400000">
              <a:off x="861964" y="1099929"/>
              <a:ext cx="153188" cy="124446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370" name="Straight Connector 179"/>
            <p:cNvCxnSpPr>
              <a:cxnSpLocks noChangeShapeType="1"/>
            </p:cNvCxnSpPr>
            <p:nvPr/>
          </p:nvCxnSpPr>
          <p:spPr bwMode="auto">
            <a:xfrm rot="5400000">
              <a:off x="599730" y="1485534"/>
              <a:ext cx="162095" cy="85334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371" name="Straight Connector 180"/>
            <p:cNvCxnSpPr>
              <a:cxnSpLocks noChangeShapeType="1"/>
            </p:cNvCxnSpPr>
            <p:nvPr/>
          </p:nvCxnSpPr>
          <p:spPr bwMode="auto">
            <a:xfrm rot="5400000">
              <a:off x="409535" y="1838233"/>
              <a:ext cx="133594" cy="96001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372" name="Straight Connector 181"/>
            <p:cNvCxnSpPr>
              <a:cxnSpLocks noChangeShapeType="1"/>
            </p:cNvCxnSpPr>
            <p:nvPr/>
          </p:nvCxnSpPr>
          <p:spPr bwMode="auto">
            <a:xfrm rot="16200000" flipH="1">
              <a:off x="638844" y="1838242"/>
              <a:ext cx="160313" cy="104891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373" name="Straight Connector 182"/>
            <p:cNvCxnSpPr>
              <a:cxnSpLocks noChangeShapeType="1"/>
            </p:cNvCxnSpPr>
            <p:nvPr/>
          </p:nvCxnSpPr>
          <p:spPr bwMode="auto">
            <a:xfrm rot="16200000" flipH="1">
              <a:off x="899297" y="1481081"/>
              <a:ext cx="153188" cy="85334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374" name="Straight Connector 183"/>
            <p:cNvCxnSpPr>
              <a:cxnSpLocks noChangeShapeType="1"/>
            </p:cNvCxnSpPr>
            <p:nvPr/>
          </p:nvCxnSpPr>
          <p:spPr bwMode="auto">
            <a:xfrm rot="16200000" flipH="1">
              <a:off x="1162432" y="1105263"/>
              <a:ext cx="131813" cy="113779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sp>
          <p:nvSpPr>
            <p:cNvPr id="34011" name="TextBox 184"/>
            <p:cNvSpPr txBox="1">
              <a:spLocks noChangeArrowheads="1"/>
            </p:cNvSpPr>
            <p:nvPr/>
          </p:nvSpPr>
          <p:spPr bwMode="auto">
            <a:xfrm>
              <a:off x="193662" y="1881781"/>
              <a:ext cx="330670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D</a:t>
              </a:r>
            </a:p>
          </p:txBody>
        </p:sp>
        <p:sp>
          <p:nvSpPr>
            <p:cNvPr id="34012" name="TextBox 185"/>
            <p:cNvSpPr txBox="1">
              <a:spLocks noChangeArrowheads="1"/>
            </p:cNvSpPr>
            <p:nvPr/>
          </p:nvSpPr>
          <p:spPr bwMode="auto">
            <a:xfrm>
              <a:off x="702112" y="1881781"/>
              <a:ext cx="323559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34013" name="TextBox 186"/>
            <p:cNvSpPr txBox="1">
              <a:spLocks noChangeArrowheads="1"/>
            </p:cNvSpPr>
            <p:nvPr/>
          </p:nvSpPr>
          <p:spPr bwMode="auto">
            <a:xfrm>
              <a:off x="917225" y="1546904"/>
              <a:ext cx="330670" cy="311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</a:p>
          </p:txBody>
        </p:sp>
        <p:sp>
          <p:nvSpPr>
            <p:cNvPr id="34014" name="TextBox 187"/>
            <p:cNvSpPr txBox="1">
              <a:spLocks noChangeArrowheads="1"/>
            </p:cNvSpPr>
            <p:nvPr/>
          </p:nvSpPr>
          <p:spPr bwMode="auto">
            <a:xfrm>
              <a:off x="1203450" y="1176402"/>
              <a:ext cx="330670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</p:grpSp>
      <p:grpSp>
        <p:nvGrpSpPr>
          <p:cNvPr id="33807" name="Group 188"/>
          <p:cNvGrpSpPr>
            <a:grpSpLocks/>
          </p:cNvGrpSpPr>
          <p:nvPr/>
        </p:nvGrpSpPr>
        <p:grpSpPr bwMode="auto">
          <a:xfrm>
            <a:off x="4984750" y="5022850"/>
            <a:ext cx="1196975" cy="1152525"/>
            <a:chOff x="193662" y="898525"/>
            <a:chExt cx="1340458" cy="1293195"/>
          </a:xfrm>
        </p:grpSpPr>
        <p:sp>
          <p:nvSpPr>
            <p:cNvPr id="7353" name="AutoShape 4"/>
            <p:cNvSpPr>
              <a:spLocks noChangeArrowheads="1"/>
            </p:cNvSpPr>
            <p:nvPr/>
          </p:nvSpPr>
          <p:spPr bwMode="auto">
            <a:xfrm rot="-5400000">
              <a:off x="1037991" y="866649"/>
              <a:ext cx="126470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sp>
          <p:nvSpPr>
            <p:cNvPr id="7354" name="AutoShape 4"/>
            <p:cNvSpPr>
              <a:spLocks noChangeArrowheads="1"/>
            </p:cNvSpPr>
            <p:nvPr/>
          </p:nvSpPr>
          <p:spPr bwMode="auto">
            <a:xfrm rot="-5400000">
              <a:off x="774879" y="1238932"/>
              <a:ext cx="126469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sp>
          <p:nvSpPr>
            <p:cNvPr id="7355" name="AutoShape 4"/>
            <p:cNvSpPr>
              <a:spLocks noChangeArrowheads="1"/>
            </p:cNvSpPr>
            <p:nvPr/>
          </p:nvSpPr>
          <p:spPr bwMode="auto">
            <a:xfrm rot="-5400000">
              <a:off x="565098" y="1593403"/>
              <a:ext cx="126470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cxnSp>
          <p:nvCxnSpPr>
            <p:cNvPr id="7356" name="Straight Connector 192"/>
            <p:cNvCxnSpPr>
              <a:cxnSpLocks noChangeShapeType="1"/>
            </p:cNvCxnSpPr>
            <p:nvPr/>
          </p:nvCxnSpPr>
          <p:spPr bwMode="auto">
            <a:xfrm rot="5400000">
              <a:off x="861964" y="1099929"/>
              <a:ext cx="153188" cy="124446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357" name="Straight Connector 193"/>
            <p:cNvCxnSpPr>
              <a:cxnSpLocks noChangeShapeType="1"/>
            </p:cNvCxnSpPr>
            <p:nvPr/>
          </p:nvCxnSpPr>
          <p:spPr bwMode="auto">
            <a:xfrm rot="5400000">
              <a:off x="599730" y="1485534"/>
              <a:ext cx="162095" cy="85334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358" name="Straight Connector 194"/>
            <p:cNvCxnSpPr>
              <a:cxnSpLocks noChangeShapeType="1"/>
            </p:cNvCxnSpPr>
            <p:nvPr/>
          </p:nvCxnSpPr>
          <p:spPr bwMode="auto">
            <a:xfrm rot="5400000">
              <a:off x="409535" y="1838233"/>
              <a:ext cx="133594" cy="96001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359" name="Straight Connector 195"/>
            <p:cNvCxnSpPr>
              <a:cxnSpLocks noChangeShapeType="1"/>
            </p:cNvCxnSpPr>
            <p:nvPr/>
          </p:nvCxnSpPr>
          <p:spPr bwMode="auto">
            <a:xfrm rot="16200000" flipH="1">
              <a:off x="638844" y="1838242"/>
              <a:ext cx="160313" cy="104891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360" name="Straight Connector 196"/>
            <p:cNvCxnSpPr>
              <a:cxnSpLocks noChangeShapeType="1"/>
            </p:cNvCxnSpPr>
            <p:nvPr/>
          </p:nvCxnSpPr>
          <p:spPr bwMode="auto">
            <a:xfrm rot="16200000" flipH="1">
              <a:off x="899297" y="1481081"/>
              <a:ext cx="153188" cy="85334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361" name="Straight Connector 197"/>
            <p:cNvCxnSpPr>
              <a:cxnSpLocks noChangeShapeType="1"/>
            </p:cNvCxnSpPr>
            <p:nvPr/>
          </p:nvCxnSpPr>
          <p:spPr bwMode="auto">
            <a:xfrm rot="16200000" flipH="1">
              <a:off x="1162432" y="1105263"/>
              <a:ext cx="131813" cy="113779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sp>
          <p:nvSpPr>
            <p:cNvPr id="33998" name="TextBox 198"/>
            <p:cNvSpPr txBox="1">
              <a:spLocks noChangeArrowheads="1"/>
            </p:cNvSpPr>
            <p:nvPr/>
          </p:nvSpPr>
          <p:spPr bwMode="auto">
            <a:xfrm>
              <a:off x="193662" y="1881781"/>
              <a:ext cx="330670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D</a:t>
              </a:r>
            </a:p>
          </p:txBody>
        </p:sp>
        <p:sp>
          <p:nvSpPr>
            <p:cNvPr id="33999" name="TextBox 199"/>
            <p:cNvSpPr txBox="1">
              <a:spLocks noChangeArrowheads="1"/>
            </p:cNvSpPr>
            <p:nvPr/>
          </p:nvSpPr>
          <p:spPr bwMode="auto">
            <a:xfrm>
              <a:off x="702112" y="1881781"/>
              <a:ext cx="323559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34000" name="TextBox 200"/>
            <p:cNvSpPr txBox="1">
              <a:spLocks noChangeArrowheads="1"/>
            </p:cNvSpPr>
            <p:nvPr/>
          </p:nvSpPr>
          <p:spPr bwMode="auto">
            <a:xfrm>
              <a:off x="922558" y="1546904"/>
              <a:ext cx="321782" cy="311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  <p:sp>
          <p:nvSpPr>
            <p:cNvPr id="34001" name="TextBox 201"/>
            <p:cNvSpPr txBox="1">
              <a:spLocks noChangeArrowheads="1"/>
            </p:cNvSpPr>
            <p:nvPr/>
          </p:nvSpPr>
          <p:spPr bwMode="auto">
            <a:xfrm>
              <a:off x="1203450" y="1176402"/>
              <a:ext cx="330670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</a:p>
          </p:txBody>
        </p:sp>
      </p:grpSp>
      <p:grpSp>
        <p:nvGrpSpPr>
          <p:cNvPr id="33808" name="Group 202"/>
          <p:cNvGrpSpPr>
            <a:grpSpLocks/>
          </p:cNvGrpSpPr>
          <p:nvPr/>
        </p:nvGrpSpPr>
        <p:grpSpPr bwMode="auto">
          <a:xfrm>
            <a:off x="6299200" y="5041900"/>
            <a:ext cx="1196975" cy="1152525"/>
            <a:chOff x="193662" y="898525"/>
            <a:chExt cx="1340458" cy="1293195"/>
          </a:xfrm>
        </p:grpSpPr>
        <p:sp>
          <p:nvSpPr>
            <p:cNvPr id="7340" name="AutoShape 4"/>
            <p:cNvSpPr>
              <a:spLocks noChangeArrowheads="1"/>
            </p:cNvSpPr>
            <p:nvPr/>
          </p:nvSpPr>
          <p:spPr bwMode="auto">
            <a:xfrm rot="-5400000">
              <a:off x="1037991" y="866649"/>
              <a:ext cx="126470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sp>
          <p:nvSpPr>
            <p:cNvPr id="7341" name="AutoShape 4"/>
            <p:cNvSpPr>
              <a:spLocks noChangeArrowheads="1"/>
            </p:cNvSpPr>
            <p:nvPr/>
          </p:nvSpPr>
          <p:spPr bwMode="auto">
            <a:xfrm rot="-5400000">
              <a:off x="774879" y="1238932"/>
              <a:ext cx="126469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sp>
          <p:nvSpPr>
            <p:cNvPr id="7342" name="AutoShape 4"/>
            <p:cNvSpPr>
              <a:spLocks noChangeArrowheads="1"/>
            </p:cNvSpPr>
            <p:nvPr/>
          </p:nvSpPr>
          <p:spPr bwMode="auto">
            <a:xfrm rot="-5400000">
              <a:off x="565098" y="1593403"/>
              <a:ext cx="126470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cxnSp>
          <p:nvCxnSpPr>
            <p:cNvPr id="7343" name="Straight Connector 206"/>
            <p:cNvCxnSpPr>
              <a:cxnSpLocks noChangeShapeType="1"/>
            </p:cNvCxnSpPr>
            <p:nvPr/>
          </p:nvCxnSpPr>
          <p:spPr bwMode="auto">
            <a:xfrm rot="5400000">
              <a:off x="861964" y="1099929"/>
              <a:ext cx="153188" cy="124446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344" name="Straight Connector 207"/>
            <p:cNvCxnSpPr>
              <a:cxnSpLocks noChangeShapeType="1"/>
            </p:cNvCxnSpPr>
            <p:nvPr/>
          </p:nvCxnSpPr>
          <p:spPr bwMode="auto">
            <a:xfrm rot="5400000">
              <a:off x="599730" y="1485534"/>
              <a:ext cx="162095" cy="85334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345" name="Straight Connector 208"/>
            <p:cNvCxnSpPr>
              <a:cxnSpLocks noChangeShapeType="1"/>
            </p:cNvCxnSpPr>
            <p:nvPr/>
          </p:nvCxnSpPr>
          <p:spPr bwMode="auto">
            <a:xfrm rot="5400000">
              <a:off x="409535" y="1838233"/>
              <a:ext cx="133594" cy="96001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346" name="Straight Connector 209"/>
            <p:cNvCxnSpPr>
              <a:cxnSpLocks noChangeShapeType="1"/>
            </p:cNvCxnSpPr>
            <p:nvPr/>
          </p:nvCxnSpPr>
          <p:spPr bwMode="auto">
            <a:xfrm rot="16200000" flipH="1">
              <a:off x="638844" y="1838242"/>
              <a:ext cx="160313" cy="104891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347" name="Straight Connector 210"/>
            <p:cNvCxnSpPr>
              <a:cxnSpLocks noChangeShapeType="1"/>
            </p:cNvCxnSpPr>
            <p:nvPr/>
          </p:nvCxnSpPr>
          <p:spPr bwMode="auto">
            <a:xfrm rot="16200000" flipH="1">
              <a:off x="899297" y="1481081"/>
              <a:ext cx="153188" cy="85334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348" name="Straight Connector 211"/>
            <p:cNvCxnSpPr>
              <a:cxnSpLocks noChangeShapeType="1"/>
            </p:cNvCxnSpPr>
            <p:nvPr/>
          </p:nvCxnSpPr>
          <p:spPr bwMode="auto">
            <a:xfrm rot="16200000" flipH="1">
              <a:off x="1162432" y="1105263"/>
              <a:ext cx="131813" cy="113779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sp>
          <p:nvSpPr>
            <p:cNvPr id="33985" name="TextBox 212"/>
            <p:cNvSpPr txBox="1">
              <a:spLocks noChangeArrowheads="1"/>
            </p:cNvSpPr>
            <p:nvPr/>
          </p:nvSpPr>
          <p:spPr bwMode="auto">
            <a:xfrm>
              <a:off x="193662" y="1881781"/>
              <a:ext cx="330670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D</a:t>
              </a:r>
            </a:p>
          </p:txBody>
        </p:sp>
        <p:sp>
          <p:nvSpPr>
            <p:cNvPr id="33986" name="TextBox 213"/>
            <p:cNvSpPr txBox="1">
              <a:spLocks noChangeArrowheads="1"/>
            </p:cNvSpPr>
            <p:nvPr/>
          </p:nvSpPr>
          <p:spPr bwMode="auto">
            <a:xfrm>
              <a:off x="702112" y="1881781"/>
              <a:ext cx="323559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  <p:sp>
          <p:nvSpPr>
            <p:cNvPr id="33987" name="TextBox 214"/>
            <p:cNvSpPr txBox="1">
              <a:spLocks noChangeArrowheads="1"/>
            </p:cNvSpPr>
            <p:nvPr/>
          </p:nvSpPr>
          <p:spPr bwMode="auto">
            <a:xfrm>
              <a:off x="917225" y="1546904"/>
              <a:ext cx="330670" cy="311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</a:p>
          </p:txBody>
        </p:sp>
        <p:sp>
          <p:nvSpPr>
            <p:cNvPr id="33988" name="TextBox 215"/>
            <p:cNvSpPr txBox="1">
              <a:spLocks noChangeArrowheads="1"/>
            </p:cNvSpPr>
            <p:nvPr/>
          </p:nvSpPr>
          <p:spPr bwMode="auto">
            <a:xfrm>
              <a:off x="1203450" y="1176402"/>
              <a:ext cx="330670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</p:grpSp>
      <p:grpSp>
        <p:nvGrpSpPr>
          <p:cNvPr id="33809" name="Group 216"/>
          <p:cNvGrpSpPr>
            <a:grpSpLocks/>
          </p:cNvGrpSpPr>
          <p:nvPr/>
        </p:nvGrpSpPr>
        <p:grpSpPr bwMode="auto">
          <a:xfrm>
            <a:off x="7718425" y="5108575"/>
            <a:ext cx="1196975" cy="1152525"/>
            <a:chOff x="193662" y="898525"/>
            <a:chExt cx="1340458" cy="1293195"/>
          </a:xfrm>
        </p:grpSpPr>
        <p:sp>
          <p:nvSpPr>
            <p:cNvPr id="7327" name="AutoShape 4"/>
            <p:cNvSpPr>
              <a:spLocks noChangeArrowheads="1"/>
            </p:cNvSpPr>
            <p:nvPr/>
          </p:nvSpPr>
          <p:spPr bwMode="auto">
            <a:xfrm rot="-5400000">
              <a:off x="1037991" y="866649"/>
              <a:ext cx="126470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sp>
          <p:nvSpPr>
            <p:cNvPr id="7328" name="AutoShape 4"/>
            <p:cNvSpPr>
              <a:spLocks noChangeArrowheads="1"/>
            </p:cNvSpPr>
            <p:nvPr/>
          </p:nvSpPr>
          <p:spPr bwMode="auto">
            <a:xfrm rot="-5400000">
              <a:off x="774879" y="1238932"/>
              <a:ext cx="126469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sp>
          <p:nvSpPr>
            <p:cNvPr id="7329" name="AutoShape 4"/>
            <p:cNvSpPr>
              <a:spLocks noChangeArrowheads="1"/>
            </p:cNvSpPr>
            <p:nvPr/>
          </p:nvSpPr>
          <p:spPr bwMode="auto">
            <a:xfrm rot="-5400000">
              <a:off x="565098" y="1593403"/>
              <a:ext cx="126470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cxnSp>
          <p:nvCxnSpPr>
            <p:cNvPr id="7330" name="Straight Connector 220"/>
            <p:cNvCxnSpPr>
              <a:cxnSpLocks noChangeShapeType="1"/>
            </p:cNvCxnSpPr>
            <p:nvPr/>
          </p:nvCxnSpPr>
          <p:spPr bwMode="auto">
            <a:xfrm rot="5400000">
              <a:off x="861964" y="1099929"/>
              <a:ext cx="153188" cy="124446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331" name="Straight Connector 221"/>
            <p:cNvCxnSpPr>
              <a:cxnSpLocks noChangeShapeType="1"/>
            </p:cNvCxnSpPr>
            <p:nvPr/>
          </p:nvCxnSpPr>
          <p:spPr bwMode="auto">
            <a:xfrm rot="5400000">
              <a:off x="599730" y="1485534"/>
              <a:ext cx="162095" cy="85334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332" name="Straight Connector 222"/>
            <p:cNvCxnSpPr>
              <a:cxnSpLocks noChangeShapeType="1"/>
            </p:cNvCxnSpPr>
            <p:nvPr/>
          </p:nvCxnSpPr>
          <p:spPr bwMode="auto">
            <a:xfrm rot="5400000">
              <a:off x="409535" y="1838233"/>
              <a:ext cx="133594" cy="96001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333" name="Straight Connector 223"/>
            <p:cNvCxnSpPr>
              <a:cxnSpLocks noChangeShapeType="1"/>
            </p:cNvCxnSpPr>
            <p:nvPr/>
          </p:nvCxnSpPr>
          <p:spPr bwMode="auto">
            <a:xfrm rot="16200000" flipH="1">
              <a:off x="638844" y="1838242"/>
              <a:ext cx="160313" cy="104891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334" name="Straight Connector 224"/>
            <p:cNvCxnSpPr>
              <a:cxnSpLocks noChangeShapeType="1"/>
            </p:cNvCxnSpPr>
            <p:nvPr/>
          </p:nvCxnSpPr>
          <p:spPr bwMode="auto">
            <a:xfrm rot="16200000" flipH="1">
              <a:off x="899297" y="1481081"/>
              <a:ext cx="153188" cy="85334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335" name="Straight Connector 225"/>
            <p:cNvCxnSpPr>
              <a:cxnSpLocks noChangeShapeType="1"/>
            </p:cNvCxnSpPr>
            <p:nvPr/>
          </p:nvCxnSpPr>
          <p:spPr bwMode="auto">
            <a:xfrm rot="16200000" flipH="1">
              <a:off x="1162432" y="1105263"/>
              <a:ext cx="131813" cy="113779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sp>
          <p:nvSpPr>
            <p:cNvPr id="33972" name="TextBox 226"/>
            <p:cNvSpPr txBox="1">
              <a:spLocks noChangeArrowheads="1"/>
            </p:cNvSpPr>
            <p:nvPr/>
          </p:nvSpPr>
          <p:spPr bwMode="auto">
            <a:xfrm>
              <a:off x="193662" y="1881781"/>
              <a:ext cx="330670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D</a:t>
              </a:r>
            </a:p>
          </p:txBody>
        </p:sp>
        <p:sp>
          <p:nvSpPr>
            <p:cNvPr id="33973" name="TextBox 227"/>
            <p:cNvSpPr txBox="1">
              <a:spLocks noChangeArrowheads="1"/>
            </p:cNvSpPr>
            <p:nvPr/>
          </p:nvSpPr>
          <p:spPr bwMode="auto">
            <a:xfrm>
              <a:off x="702112" y="1881781"/>
              <a:ext cx="323559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  <p:sp>
          <p:nvSpPr>
            <p:cNvPr id="33974" name="TextBox 228"/>
            <p:cNvSpPr txBox="1">
              <a:spLocks noChangeArrowheads="1"/>
            </p:cNvSpPr>
            <p:nvPr/>
          </p:nvSpPr>
          <p:spPr bwMode="auto">
            <a:xfrm>
              <a:off x="922558" y="1546904"/>
              <a:ext cx="321782" cy="311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33975" name="TextBox 229"/>
            <p:cNvSpPr txBox="1">
              <a:spLocks noChangeArrowheads="1"/>
            </p:cNvSpPr>
            <p:nvPr/>
          </p:nvSpPr>
          <p:spPr bwMode="auto">
            <a:xfrm>
              <a:off x="1203450" y="1176402"/>
              <a:ext cx="330670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</a:p>
          </p:txBody>
        </p:sp>
      </p:grpSp>
      <p:grpSp>
        <p:nvGrpSpPr>
          <p:cNvPr id="33810" name="Group 230"/>
          <p:cNvGrpSpPr>
            <a:grpSpLocks/>
          </p:cNvGrpSpPr>
          <p:nvPr/>
        </p:nvGrpSpPr>
        <p:grpSpPr bwMode="auto">
          <a:xfrm>
            <a:off x="4956175" y="3736975"/>
            <a:ext cx="1196975" cy="1152525"/>
            <a:chOff x="193662" y="898525"/>
            <a:chExt cx="1340458" cy="1293195"/>
          </a:xfrm>
        </p:grpSpPr>
        <p:sp>
          <p:nvSpPr>
            <p:cNvPr id="7314" name="AutoShape 4"/>
            <p:cNvSpPr>
              <a:spLocks noChangeArrowheads="1"/>
            </p:cNvSpPr>
            <p:nvPr/>
          </p:nvSpPr>
          <p:spPr bwMode="auto">
            <a:xfrm rot="-5400000">
              <a:off x="1037991" y="866649"/>
              <a:ext cx="126470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sp>
          <p:nvSpPr>
            <p:cNvPr id="7315" name="AutoShape 4"/>
            <p:cNvSpPr>
              <a:spLocks noChangeArrowheads="1"/>
            </p:cNvSpPr>
            <p:nvPr/>
          </p:nvSpPr>
          <p:spPr bwMode="auto">
            <a:xfrm rot="-5400000">
              <a:off x="774879" y="1238932"/>
              <a:ext cx="126469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sp>
          <p:nvSpPr>
            <p:cNvPr id="7316" name="AutoShape 4"/>
            <p:cNvSpPr>
              <a:spLocks noChangeArrowheads="1"/>
            </p:cNvSpPr>
            <p:nvPr/>
          </p:nvSpPr>
          <p:spPr bwMode="auto">
            <a:xfrm rot="-5400000">
              <a:off x="565098" y="1593403"/>
              <a:ext cx="126470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cxnSp>
          <p:nvCxnSpPr>
            <p:cNvPr id="7317" name="Straight Connector 234"/>
            <p:cNvCxnSpPr>
              <a:cxnSpLocks noChangeShapeType="1"/>
            </p:cNvCxnSpPr>
            <p:nvPr/>
          </p:nvCxnSpPr>
          <p:spPr bwMode="auto">
            <a:xfrm rot="5400000">
              <a:off x="861964" y="1099929"/>
              <a:ext cx="153188" cy="124446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318" name="Straight Connector 235"/>
            <p:cNvCxnSpPr>
              <a:cxnSpLocks noChangeShapeType="1"/>
            </p:cNvCxnSpPr>
            <p:nvPr/>
          </p:nvCxnSpPr>
          <p:spPr bwMode="auto">
            <a:xfrm rot="5400000">
              <a:off x="599730" y="1485534"/>
              <a:ext cx="162095" cy="85334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319" name="Straight Connector 236"/>
            <p:cNvCxnSpPr>
              <a:cxnSpLocks noChangeShapeType="1"/>
            </p:cNvCxnSpPr>
            <p:nvPr/>
          </p:nvCxnSpPr>
          <p:spPr bwMode="auto">
            <a:xfrm rot="5400000">
              <a:off x="409535" y="1838233"/>
              <a:ext cx="133594" cy="96001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320" name="Straight Connector 237"/>
            <p:cNvCxnSpPr>
              <a:cxnSpLocks noChangeShapeType="1"/>
            </p:cNvCxnSpPr>
            <p:nvPr/>
          </p:nvCxnSpPr>
          <p:spPr bwMode="auto">
            <a:xfrm rot="16200000" flipH="1">
              <a:off x="638844" y="1838242"/>
              <a:ext cx="160313" cy="104891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321" name="Straight Connector 238"/>
            <p:cNvCxnSpPr>
              <a:cxnSpLocks noChangeShapeType="1"/>
            </p:cNvCxnSpPr>
            <p:nvPr/>
          </p:nvCxnSpPr>
          <p:spPr bwMode="auto">
            <a:xfrm rot="16200000" flipH="1">
              <a:off x="899297" y="1481081"/>
              <a:ext cx="153188" cy="85334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322" name="Straight Connector 239"/>
            <p:cNvCxnSpPr>
              <a:cxnSpLocks noChangeShapeType="1"/>
            </p:cNvCxnSpPr>
            <p:nvPr/>
          </p:nvCxnSpPr>
          <p:spPr bwMode="auto">
            <a:xfrm rot="16200000" flipH="1">
              <a:off x="1162432" y="1105263"/>
              <a:ext cx="131813" cy="113779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sp>
          <p:nvSpPr>
            <p:cNvPr id="33959" name="TextBox 240"/>
            <p:cNvSpPr txBox="1">
              <a:spLocks noChangeArrowheads="1"/>
            </p:cNvSpPr>
            <p:nvPr/>
          </p:nvSpPr>
          <p:spPr bwMode="auto">
            <a:xfrm>
              <a:off x="193662" y="1881781"/>
              <a:ext cx="330670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  <p:sp>
          <p:nvSpPr>
            <p:cNvPr id="33960" name="TextBox 241"/>
            <p:cNvSpPr txBox="1">
              <a:spLocks noChangeArrowheads="1"/>
            </p:cNvSpPr>
            <p:nvPr/>
          </p:nvSpPr>
          <p:spPr bwMode="auto">
            <a:xfrm>
              <a:off x="702112" y="1881781"/>
              <a:ext cx="323559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33961" name="TextBox 242"/>
            <p:cNvSpPr txBox="1">
              <a:spLocks noChangeArrowheads="1"/>
            </p:cNvSpPr>
            <p:nvPr/>
          </p:nvSpPr>
          <p:spPr bwMode="auto">
            <a:xfrm>
              <a:off x="917225" y="1546904"/>
              <a:ext cx="330670" cy="311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D</a:t>
              </a:r>
            </a:p>
          </p:txBody>
        </p:sp>
        <p:sp>
          <p:nvSpPr>
            <p:cNvPr id="33962" name="TextBox 243"/>
            <p:cNvSpPr txBox="1">
              <a:spLocks noChangeArrowheads="1"/>
            </p:cNvSpPr>
            <p:nvPr/>
          </p:nvSpPr>
          <p:spPr bwMode="auto">
            <a:xfrm>
              <a:off x="1203450" y="1176402"/>
              <a:ext cx="330670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</a:p>
          </p:txBody>
        </p:sp>
      </p:grpSp>
      <p:grpSp>
        <p:nvGrpSpPr>
          <p:cNvPr id="33811" name="Group 244"/>
          <p:cNvGrpSpPr>
            <a:grpSpLocks/>
          </p:cNvGrpSpPr>
          <p:nvPr/>
        </p:nvGrpSpPr>
        <p:grpSpPr bwMode="auto">
          <a:xfrm>
            <a:off x="6270625" y="3784600"/>
            <a:ext cx="1196975" cy="1152525"/>
            <a:chOff x="193662" y="898525"/>
            <a:chExt cx="1340458" cy="1293195"/>
          </a:xfrm>
        </p:grpSpPr>
        <p:sp>
          <p:nvSpPr>
            <p:cNvPr id="33937" name="AutoShape 4"/>
            <p:cNvSpPr>
              <a:spLocks noChangeArrowheads="1"/>
            </p:cNvSpPr>
            <p:nvPr/>
          </p:nvSpPr>
          <p:spPr bwMode="auto">
            <a:xfrm rot="-5400000">
              <a:off x="1038225" y="866775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33938" name="AutoShape 4"/>
            <p:cNvSpPr>
              <a:spLocks noChangeArrowheads="1"/>
            </p:cNvSpPr>
            <p:nvPr/>
          </p:nvSpPr>
          <p:spPr bwMode="auto">
            <a:xfrm rot="-5400000">
              <a:off x="774700" y="1238250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33939" name="AutoShape 4"/>
            <p:cNvSpPr>
              <a:spLocks noChangeArrowheads="1"/>
            </p:cNvSpPr>
            <p:nvPr/>
          </p:nvSpPr>
          <p:spPr bwMode="auto">
            <a:xfrm rot="-5400000">
              <a:off x="565150" y="1593850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cxnSp>
          <p:nvCxnSpPr>
            <p:cNvPr id="33940" name="Straight Connector 248"/>
            <p:cNvCxnSpPr>
              <a:cxnSpLocks noChangeShapeType="1"/>
            </p:cNvCxnSpPr>
            <p:nvPr/>
          </p:nvCxnSpPr>
          <p:spPr bwMode="auto">
            <a:xfrm rot="5400000">
              <a:off x="862013" y="1100138"/>
              <a:ext cx="152400" cy="1238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3941" name="Straight Connector 249"/>
            <p:cNvCxnSpPr>
              <a:cxnSpLocks noChangeShapeType="1"/>
            </p:cNvCxnSpPr>
            <p:nvPr/>
          </p:nvCxnSpPr>
          <p:spPr bwMode="auto">
            <a:xfrm rot="5400000">
              <a:off x="600076" y="1485900"/>
              <a:ext cx="161925" cy="857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3942" name="Straight Connector 250"/>
            <p:cNvCxnSpPr>
              <a:cxnSpLocks noChangeShapeType="1"/>
            </p:cNvCxnSpPr>
            <p:nvPr/>
          </p:nvCxnSpPr>
          <p:spPr bwMode="auto">
            <a:xfrm rot="5400000">
              <a:off x="409575" y="1838325"/>
              <a:ext cx="133350" cy="9525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3943" name="Straight Connector 251"/>
            <p:cNvCxnSpPr>
              <a:cxnSpLocks noChangeShapeType="1"/>
            </p:cNvCxnSpPr>
            <p:nvPr/>
          </p:nvCxnSpPr>
          <p:spPr bwMode="auto">
            <a:xfrm rot="16200000" flipH="1">
              <a:off x="638175" y="1838324"/>
              <a:ext cx="161925" cy="10477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3944" name="Straight Connector 252"/>
            <p:cNvCxnSpPr>
              <a:cxnSpLocks noChangeShapeType="1"/>
            </p:cNvCxnSpPr>
            <p:nvPr/>
          </p:nvCxnSpPr>
          <p:spPr bwMode="auto">
            <a:xfrm rot="16200000" flipH="1">
              <a:off x="900112" y="1481137"/>
              <a:ext cx="152400" cy="857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3945" name="Straight Connector 253"/>
            <p:cNvCxnSpPr>
              <a:cxnSpLocks noChangeShapeType="1"/>
            </p:cNvCxnSpPr>
            <p:nvPr/>
          </p:nvCxnSpPr>
          <p:spPr bwMode="auto">
            <a:xfrm rot="16200000" flipH="1">
              <a:off x="1162050" y="1104900"/>
              <a:ext cx="133350" cy="11430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33946" name="TextBox 254"/>
            <p:cNvSpPr txBox="1">
              <a:spLocks noChangeArrowheads="1"/>
            </p:cNvSpPr>
            <p:nvPr/>
          </p:nvSpPr>
          <p:spPr bwMode="auto">
            <a:xfrm>
              <a:off x="193662" y="1881055"/>
              <a:ext cx="33080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  <p:sp>
          <p:nvSpPr>
            <p:cNvPr id="33947" name="TextBox 255"/>
            <p:cNvSpPr txBox="1">
              <a:spLocks noChangeArrowheads="1"/>
            </p:cNvSpPr>
            <p:nvPr/>
          </p:nvSpPr>
          <p:spPr bwMode="auto">
            <a:xfrm>
              <a:off x="698486" y="1881056"/>
              <a:ext cx="330810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D</a:t>
              </a:r>
            </a:p>
          </p:txBody>
        </p:sp>
        <p:sp>
          <p:nvSpPr>
            <p:cNvPr id="33948" name="TextBox 256"/>
            <p:cNvSpPr txBox="1">
              <a:spLocks noChangeArrowheads="1"/>
            </p:cNvSpPr>
            <p:nvPr/>
          </p:nvSpPr>
          <p:spPr bwMode="auto">
            <a:xfrm>
              <a:off x="917561" y="1547681"/>
              <a:ext cx="330810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</a:p>
          </p:txBody>
        </p:sp>
        <p:sp>
          <p:nvSpPr>
            <p:cNvPr id="33949" name="TextBox 257"/>
            <p:cNvSpPr txBox="1">
              <a:spLocks noChangeArrowheads="1"/>
            </p:cNvSpPr>
            <p:nvPr/>
          </p:nvSpPr>
          <p:spPr bwMode="auto">
            <a:xfrm>
              <a:off x="1203311" y="1176206"/>
              <a:ext cx="33080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</p:grpSp>
      <p:grpSp>
        <p:nvGrpSpPr>
          <p:cNvPr id="33812" name="Group 258"/>
          <p:cNvGrpSpPr>
            <a:grpSpLocks/>
          </p:cNvGrpSpPr>
          <p:nvPr/>
        </p:nvGrpSpPr>
        <p:grpSpPr bwMode="auto">
          <a:xfrm>
            <a:off x="7708900" y="3803650"/>
            <a:ext cx="1196975" cy="1152525"/>
            <a:chOff x="193662" y="898525"/>
            <a:chExt cx="1340458" cy="1293195"/>
          </a:xfrm>
        </p:grpSpPr>
        <p:sp>
          <p:nvSpPr>
            <p:cNvPr id="33924" name="AutoShape 4"/>
            <p:cNvSpPr>
              <a:spLocks noChangeArrowheads="1"/>
            </p:cNvSpPr>
            <p:nvPr/>
          </p:nvSpPr>
          <p:spPr bwMode="auto">
            <a:xfrm rot="-5400000">
              <a:off x="1038225" y="866775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33925" name="AutoShape 4"/>
            <p:cNvSpPr>
              <a:spLocks noChangeArrowheads="1"/>
            </p:cNvSpPr>
            <p:nvPr/>
          </p:nvSpPr>
          <p:spPr bwMode="auto">
            <a:xfrm rot="-5400000">
              <a:off x="774700" y="1238250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33926" name="AutoShape 4"/>
            <p:cNvSpPr>
              <a:spLocks noChangeArrowheads="1"/>
            </p:cNvSpPr>
            <p:nvPr/>
          </p:nvSpPr>
          <p:spPr bwMode="auto">
            <a:xfrm rot="-5400000">
              <a:off x="565150" y="1593850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cxnSp>
          <p:nvCxnSpPr>
            <p:cNvPr id="33927" name="Straight Connector 262"/>
            <p:cNvCxnSpPr>
              <a:cxnSpLocks noChangeShapeType="1"/>
            </p:cNvCxnSpPr>
            <p:nvPr/>
          </p:nvCxnSpPr>
          <p:spPr bwMode="auto">
            <a:xfrm rot="5400000">
              <a:off x="862013" y="1100138"/>
              <a:ext cx="152400" cy="1238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3928" name="Straight Connector 263"/>
            <p:cNvCxnSpPr>
              <a:cxnSpLocks noChangeShapeType="1"/>
            </p:cNvCxnSpPr>
            <p:nvPr/>
          </p:nvCxnSpPr>
          <p:spPr bwMode="auto">
            <a:xfrm rot="5400000">
              <a:off x="600076" y="1485900"/>
              <a:ext cx="161925" cy="857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3929" name="Straight Connector 264"/>
            <p:cNvCxnSpPr>
              <a:cxnSpLocks noChangeShapeType="1"/>
            </p:cNvCxnSpPr>
            <p:nvPr/>
          </p:nvCxnSpPr>
          <p:spPr bwMode="auto">
            <a:xfrm rot="5400000">
              <a:off x="409575" y="1838325"/>
              <a:ext cx="133350" cy="9525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3930" name="Straight Connector 265"/>
            <p:cNvCxnSpPr>
              <a:cxnSpLocks noChangeShapeType="1"/>
            </p:cNvCxnSpPr>
            <p:nvPr/>
          </p:nvCxnSpPr>
          <p:spPr bwMode="auto">
            <a:xfrm rot="16200000" flipH="1">
              <a:off x="638175" y="1838324"/>
              <a:ext cx="161925" cy="10477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3931" name="Straight Connector 266"/>
            <p:cNvCxnSpPr>
              <a:cxnSpLocks noChangeShapeType="1"/>
            </p:cNvCxnSpPr>
            <p:nvPr/>
          </p:nvCxnSpPr>
          <p:spPr bwMode="auto">
            <a:xfrm rot="16200000" flipH="1">
              <a:off x="900112" y="1481137"/>
              <a:ext cx="152400" cy="857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3932" name="Straight Connector 267"/>
            <p:cNvCxnSpPr>
              <a:cxnSpLocks noChangeShapeType="1"/>
            </p:cNvCxnSpPr>
            <p:nvPr/>
          </p:nvCxnSpPr>
          <p:spPr bwMode="auto">
            <a:xfrm rot="16200000" flipH="1">
              <a:off x="1162050" y="1104900"/>
              <a:ext cx="133350" cy="11430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33933" name="TextBox 268"/>
            <p:cNvSpPr txBox="1">
              <a:spLocks noChangeArrowheads="1"/>
            </p:cNvSpPr>
            <p:nvPr/>
          </p:nvSpPr>
          <p:spPr bwMode="auto">
            <a:xfrm>
              <a:off x="193662" y="1881055"/>
              <a:ext cx="33080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  <p:sp>
          <p:nvSpPr>
            <p:cNvPr id="33934" name="TextBox 269"/>
            <p:cNvSpPr txBox="1">
              <a:spLocks noChangeArrowheads="1"/>
            </p:cNvSpPr>
            <p:nvPr/>
          </p:nvSpPr>
          <p:spPr bwMode="auto">
            <a:xfrm>
              <a:off x="698486" y="1881056"/>
              <a:ext cx="330810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D</a:t>
              </a:r>
            </a:p>
          </p:txBody>
        </p:sp>
        <p:sp>
          <p:nvSpPr>
            <p:cNvPr id="33935" name="TextBox 270"/>
            <p:cNvSpPr txBox="1">
              <a:spLocks noChangeArrowheads="1"/>
            </p:cNvSpPr>
            <p:nvPr/>
          </p:nvSpPr>
          <p:spPr bwMode="auto">
            <a:xfrm>
              <a:off x="922051" y="1547681"/>
              <a:ext cx="32182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33936" name="TextBox 271"/>
            <p:cNvSpPr txBox="1">
              <a:spLocks noChangeArrowheads="1"/>
            </p:cNvSpPr>
            <p:nvPr/>
          </p:nvSpPr>
          <p:spPr bwMode="auto">
            <a:xfrm>
              <a:off x="1203311" y="1176206"/>
              <a:ext cx="33080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</a:p>
          </p:txBody>
        </p:sp>
      </p:grpSp>
      <p:grpSp>
        <p:nvGrpSpPr>
          <p:cNvPr id="33813" name="Group 272"/>
          <p:cNvGrpSpPr>
            <a:grpSpLocks/>
          </p:cNvGrpSpPr>
          <p:nvPr/>
        </p:nvGrpSpPr>
        <p:grpSpPr bwMode="auto">
          <a:xfrm>
            <a:off x="4870450" y="2317750"/>
            <a:ext cx="1196975" cy="1152525"/>
            <a:chOff x="193662" y="898525"/>
            <a:chExt cx="1340458" cy="1293195"/>
          </a:xfrm>
        </p:grpSpPr>
        <p:sp>
          <p:nvSpPr>
            <p:cNvPr id="33911" name="AutoShape 4"/>
            <p:cNvSpPr>
              <a:spLocks noChangeArrowheads="1"/>
            </p:cNvSpPr>
            <p:nvPr/>
          </p:nvSpPr>
          <p:spPr bwMode="auto">
            <a:xfrm rot="-5400000">
              <a:off x="1038225" y="866775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33912" name="AutoShape 4"/>
            <p:cNvSpPr>
              <a:spLocks noChangeArrowheads="1"/>
            </p:cNvSpPr>
            <p:nvPr/>
          </p:nvSpPr>
          <p:spPr bwMode="auto">
            <a:xfrm rot="-5400000">
              <a:off x="774700" y="1238250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33913" name="AutoShape 4"/>
            <p:cNvSpPr>
              <a:spLocks noChangeArrowheads="1"/>
            </p:cNvSpPr>
            <p:nvPr/>
          </p:nvSpPr>
          <p:spPr bwMode="auto">
            <a:xfrm rot="-5400000">
              <a:off x="565150" y="1593850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cxnSp>
          <p:nvCxnSpPr>
            <p:cNvPr id="33914" name="Straight Connector 276"/>
            <p:cNvCxnSpPr>
              <a:cxnSpLocks noChangeShapeType="1"/>
            </p:cNvCxnSpPr>
            <p:nvPr/>
          </p:nvCxnSpPr>
          <p:spPr bwMode="auto">
            <a:xfrm rot="5400000">
              <a:off x="862013" y="1100138"/>
              <a:ext cx="152400" cy="1238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3915" name="Straight Connector 277"/>
            <p:cNvCxnSpPr>
              <a:cxnSpLocks noChangeShapeType="1"/>
            </p:cNvCxnSpPr>
            <p:nvPr/>
          </p:nvCxnSpPr>
          <p:spPr bwMode="auto">
            <a:xfrm rot="5400000">
              <a:off x="600076" y="1485900"/>
              <a:ext cx="161925" cy="857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3916" name="Straight Connector 278"/>
            <p:cNvCxnSpPr>
              <a:cxnSpLocks noChangeShapeType="1"/>
            </p:cNvCxnSpPr>
            <p:nvPr/>
          </p:nvCxnSpPr>
          <p:spPr bwMode="auto">
            <a:xfrm rot="5400000">
              <a:off x="409575" y="1838325"/>
              <a:ext cx="133350" cy="9525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3917" name="Straight Connector 279"/>
            <p:cNvCxnSpPr>
              <a:cxnSpLocks noChangeShapeType="1"/>
            </p:cNvCxnSpPr>
            <p:nvPr/>
          </p:nvCxnSpPr>
          <p:spPr bwMode="auto">
            <a:xfrm rot="16200000" flipH="1">
              <a:off x="638175" y="1838324"/>
              <a:ext cx="161925" cy="10477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3918" name="Straight Connector 280"/>
            <p:cNvCxnSpPr>
              <a:cxnSpLocks noChangeShapeType="1"/>
            </p:cNvCxnSpPr>
            <p:nvPr/>
          </p:nvCxnSpPr>
          <p:spPr bwMode="auto">
            <a:xfrm rot="16200000" flipH="1">
              <a:off x="900112" y="1481137"/>
              <a:ext cx="152400" cy="857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3919" name="Straight Connector 281"/>
            <p:cNvCxnSpPr>
              <a:cxnSpLocks noChangeShapeType="1"/>
            </p:cNvCxnSpPr>
            <p:nvPr/>
          </p:nvCxnSpPr>
          <p:spPr bwMode="auto">
            <a:xfrm rot="16200000" flipH="1">
              <a:off x="1162050" y="1104900"/>
              <a:ext cx="133350" cy="11430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33920" name="TextBox 282"/>
            <p:cNvSpPr txBox="1">
              <a:spLocks noChangeArrowheads="1"/>
            </p:cNvSpPr>
            <p:nvPr/>
          </p:nvSpPr>
          <p:spPr bwMode="auto">
            <a:xfrm>
              <a:off x="193662" y="1881055"/>
              <a:ext cx="33080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33921" name="TextBox 283"/>
            <p:cNvSpPr txBox="1">
              <a:spLocks noChangeArrowheads="1"/>
            </p:cNvSpPr>
            <p:nvPr/>
          </p:nvSpPr>
          <p:spPr bwMode="auto">
            <a:xfrm>
              <a:off x="702976" y="1881056"/>
              <a:ext cx="32182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  <p:sp>
          <p:nvSpPr>
            <p:cNvPr id="33922" name="TextBox 284"/>
            <p:cNvSpPr txBox="1">
              <a:spLocks noChangeArrowheads="1"/>
            </p:cNvSpPr>
            <p:nvPr/>
          </p:nvSpPr>
          <p:spPr bwMode="auto">
            <a:xfrm>
              <a:off x="917561" y="1547681"/>
              <a:ext cx="330810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D</a:t>
              </a:r>
            </a:p>
          </p:txBody>
        </p:sp>
        <p:sp>
          <p:nvSpPr>
            <p:cNvPr id="33923" name="TextBox 285"/>
            <p:cNvSpPr txBox="1">
              <a:spLocks noChangeArrowheads="1"/>
            </p:cNvSpPr>
            <p:nvPr/>
          </p:nvSpPr>
          <p:spPr bwMode="auto">
            <a:xfrm>
              <a:off x="1203311" y="1176206"/>
              <a:ext cx="33080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</a:p>
          </p:txBody>
        </p:sp>
      </p:grpSp>
      <p:grpSp>
        <p:nvGrpSpPr>
          <p:cNvPr id="33814" name="Group 286"/>
          <p:cNvGrpSpPr>
            <a:grpSpLocks/>
          </p:cNvGrpSpPr>
          <p:nvPr/>
        </p:nvGrpSpPr>
        <p:grpSpPr bwMode="auto">
          <a:xfrm>
            <a:off x="6261100" y="2346325"/>
            <a:ext cx="1196975" cy="1152525"/>
            <a:chOff x="193662" y="898525"/>
            <a:chExt cx="1340458" cy="1293195"/>
          </a:xfrm>
        </p:grpSpPr>
        <p:sp>
          <p:nvSpPr>
            <p:cNvPr id="33898" name="AutoShape 4"/>
            <p:cNvSpPr>
              <a:spLocks noChangeArrowheads="1"/>
            </p:cNvSpPr>
            <p:nvPr/>
          </p:nvSpPr>
          <p:spPr bwMode="auto">
            <a:xfrm rot="-5400000">
              <a:off x="1038225" y="866775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33899" name="AutoShape 4"/>
            <p:cNvSpPr>
              <a:spLocks noChangeArrowheads="1"/>
            </p:cNvSpPr>
            <p:nvPr/>
          </p:nvSpPr>
          <p:spPr bwMode="auto">
            <a:xfrm rot="-5400000">
              <a:off x="774700" y="1238250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33900" name="AutoShape 4"/>
            <p:cNvSpPr>
              <a:spLocks noChangeArrowheads="1"/>
            </p:cNvSpPr>
            <p:nvPr/>
          </p:nvSpPr>
          <p:spPr bwMode="auto">
            <a:xfrm rot="-5400000">
              <a:off x="565150" y="1593850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cxnSp>
          <p:nvCxnSpPr>
            <p:cNvPr id="33901" name="Straight Connector 290"/>
            <p:cNvCxnSpPr>
              <a:cxnSpLocks noChangeShapeType="1"/>
            </p:cNvCxnSpPr>
            <p:nvPr/>
          </p:nvCxnSpPr>
          <p:spPr bwMode="auto">
            <a:xfrm rot="5400000">
              <a:off x="862013" y="1100138"/>
              <a:ext cx="152400" cy="1238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3902" name="Straight Connector 291"/>
            <p:cNvCxnSpPr>
              <a:cxnSpLocks noChangeShapeType="1"/>
            </p:cNvCxnSpPr>
            <p:nvPr/>
          </p:nvCxnSpPr>
          <p:spPr bwMode="auto">
            <a:xfrm rot="5400000">
              <a:off x="600076" y="1485900"/>
              <a:ext cx="161925" cy="857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3903" name="Straight Connector 292"/>
            <p:cNvCxnSpPr>
              <a:cxnSpLocks noChangeShapeType="1"/>
            </p:cNvCxnSpPr>
            <p:nvPr/>
          </p:nvCxnSpPr>
          <p:spPr bwMode="auto">
            <a:xfrm rot="5400000">
              <a:off x="409575" y="1838325"/>
              <a:ext cx="133350" cy="9525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3904" name="Straight Connector 293"/>
            <p:cNvCxnSpPr>
              <a:cxnSpLocks noChangeShapeType="1"/>
            </p:cNvCxnSpPr>
            <p:nvPr/>
          </p:nvCxnSpPr>
          <p:spPr bwMode="auto">
            <a:xfrm rot="16200000" flipH="1">
              <a:off x="638175" y="1838324"/>
              <a:ext cx="161925" cy="10477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3905" name="Straight Connector 294"/>
            <p:cNvCxnSpPr>
              <a:cxnSpLocks noChangeShapeType="1"/>
            </p:cNvCxnSpPr>
            <p:nvPr/>
          </p:nvCxnSpPr>
          <p:spPr bwMode="auto">
            <a:xfrm rot="16200000" flipH="1">
              <a:off x="900112" y="1481137"/>
              <a:ext cx="152400" cy="857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3906" name="Straight Connector 295"/>
            <p:cNvCxnSpPr>
              <a:cxnSpLocks noChangeShapeType="1"/>
            </p:cNvCxnSpPr>
            <p:nvPr/>
          </p:nvCxnSpPr>
          <p:spPr bwMode="auto">
            <a:xfrm rot="16200000" flipH="1">
              <a:off x="1162050" y="1104900"/>
              <a:ext cx="133350" cy="11430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33907" name="TextBox 296"/>
            <p:cNvSpPr txBox="1">
              <a:spLocks noChangeArrowheads="1"/>
            </p:cNvSpPr>
            <p:nvPr/>
          </p:nvSpPr>
          <p:spPr bwMode="auto">
            <a:xfrm>
              <a:off x="193662" y="1881055"/>
              <a:ext cx="33080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33908" name="TextBox 297"/>
            <p:cNvSpPr txBox="1">
              <a:spLocks noChangeArrowheads="1"/>
            </p:cNvSpPr>
            <p:nvPr/>
          </p:nvSpPr>
          <p:spPr bwMode="auto">
            <a:xfrm>
              <a:off x="698486" y="1881056"/>
              <a:ext cx="330810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D</a:t>
              </a:r>
            </a:p>
          </p:txBody>
        </p:sp>
        <p:sp>
          <p:nvSpPr>
            <p:cNvPr id="33909" name="TextBox 298"/>
            <p:cNvSpPr txBox="1">
              <a:spLocks noChangeArrowheads="1"/>
            </p:cNvSpPr>
            <p:nvPr/>
          </p:nvSpPr>
          <p:spPr bwMode="auto">
            <a:xfrm>
              <a:off x="917561" y="1547681"/>
              <a:ext cx="330810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</a:p>
          </p:txBody>
        </p:sp>
        <p:sp>
          <p:nvSpPr>
            <p:cNvPr id="33910" name="TextBox 299"/>
            <p:cNvSpPr txBox="1">
              <a:spLocks noChangeArrowheads="1"/>
            </p:cNvSpPr>
            <p:nvPr/>
          </p:nvSpPr>
          <p:spPr bwMode="auto">
            <a:xfrm>
              <a:off x="1203311" y="1176206"/>
              <a:ext cx="33080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</p:grpSp>
      <p:grpSp>
        <p:nvGrpSpPr>
          <p:cNvPr id="33815" name="Group 300"/>
          <p:cNvGrpSpPr>
            <a:grpSpLocks/>
          </p:cNvGrpSpPr>
          <p:nvPr/>
        </p:nvGrpSpPr>
        <p:grpSpPr bwMode="auto">
          <a:xfrm>
            <a:off x="7718425" y="2374900"/>
            <a:ext cx="1196975" cy="1152525"/>
            <a:chOff x="193662" y="898525"/>
            <a:chExt cx="1340458" cy="1293195"/>
          </a:xfrm>
        </p:grpSpPr>
        <p:sp>
          <p:nvSpPr>
            <p:cNvPr id="33885" name="AutoShape 4"/>
            <p:cNvSpPr>
              <a:spLocks noChangeArrowheads="1"/>
            </p:cNvSpPr>
            <p:nvPr/>
          </p:nvSpPr>
          <p:spPr bwMode="auto">
            <a:xfrm rot="-5400000">
              <a:off x="1038225" y="866775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33886" name="AutoShape 4"/>
            <p:cNvSpPr>
              <a:spLocks noChangeArrowheads="1"/>
            </p:cNvSpPr>
            <p:nvPr/>
          </p:nvSpPr>
          <p:spPr bwMode="auto">
            <a:xfrm rot="-5400000">
              <a:off x="774700" y="1238250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33887" name="AutoShape 4"/>
            <p:cNvSpPr>
              <a:spLocks noChangeArrowheads="1"/>
            </p:cNvSpPr>
            <p:nvPr/>
          </p:nvSpPr>
          <p:spPr bwMode="auto">
            <a:xfrm rot="-5400000">
              <a:off x="565150" y="1593850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cxnSp>
          <p:nvCxnSpPr>
            <p:cNvPr id="33888" name="Straight Connector 304"/>
            <p:cNvCxnSpPr>
              <a:cxnSpLocks noChangeShapeType="1"/>
            </p:cNvCxnSpPr>
            <p:nvPr/>
          </p:nvCxnSpPr>
          <p:spPr bwMode="auto">
            <a:xfrm rot="5400000">
              <a:off x="862013" y="1100138"/>
              <a:ext cx="152400" cy="1238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3889" name="Straight Connector 305"/>
            <p:cNvCxnSpPr>
              <a:cxnSpLocks noChangeShapeType="1"/>
            </p:cNvCxnSpPr>
            <p:nvPr/>
          </p:nvCxnSpPr>
          <p:spPr bwMode="auto">
            <a:xfrm rot="5400000">
              <a:off x="600076" y="1485900"/>
              <a:ext cx="161925" cy="857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3890" name="Straight Connector 306"/>
            <p:cNvCxnSpPr>
              <a:cxnSpLocks noChangeShapeType="1"/>
            </p:cNvCxnSpPr>
            <p:nvPr/>
          </p:nvCxnSpPr>
          <p:spPr bwMode="auto">
            <a:xfrm rot="5400000">
              <a:off x="409575" y="1838325"/>
              <a:ext cx="133350" cy="9525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3891" name="Straight Connector 307"/>
            <p:cNvCxnSpPr>
              <a:cxnSpLocks noChangeShapeType="1"/>
            </p:cNvCxnSpPr>
            <p:nvPr/>
          </p:nvCxnSpPr>
          <p:spPr bwMode="auto">
            <a:xfrm rot="16200000" flipH="1">
              <a:off x="638175" y="1838324"/>
              <a:ext cx="161925" cy="10477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3892" name="Straight Connector 308"/>
            <p:cNvCxnSpPr>
              <a:cxnSpLocks noChangeShapeType="1"/>
            </p:cNvCxnSpPr>
            <p:nvPr/>
          </p:nvCxnSpPr>
          <p:spPr bwMode="auto">
            <a:xfrm rot="16200000" flipH="1">
              <a:off x="900112" y="1481137"/>
              <a:ext cx="152400" cy="857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3893" name="Straight Connector 309"/>
            <p:cNvCxnSpPr>
              <a:cxnSpLocks noChangeShapeType="1"/>
            </p:cNvCxnSpPr>
            <p:nvPr/>
          </p:nvCxnSpPr>
          <p:spPr bwMode="auto">
            <a:xfrm rot="16200000" flipH="1">
              <a:off x="1162050" y="1104900"/>
              <a:ext cx="133350" cy="11430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33894" name="TextBox 310"/>
            <p:cNvSpPr txBox="1">
              <a:spLocks noChangeArrowheads="1"/>
            </p:cNvSpPr>
            <p:nvPr/>
          </p:nvSpPr>
          <p:spPr bwMode="auto">
            <a:xfrm>
              <a:off x="193662" y="1881055"/>
              <a:ext cx="33080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33895" name="TextBox 311"/>
            <p:cNvSpPr txBox="1">
              <a:spLocks noChangeArrowheads="1"/>
            </p:cNvSpPr>
            <p:nvPr/>
          </p:nvSpPr>
          <p:spPr bwMode="auto">
            <a:xfrm>
              <a:off x="698486" y="1881056"/>
              <a:ext cx="330810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D</a:t>
              </a:r>
            </a:p>
          </p:txBody>
        </p:sp>
        <p:sp>
          <p:nvSpPr>
            <p:cNvPr id="33896" name="TextBox 312"/>
            <p:cNvSpPr txBox="1">
              <a:spLocks noChangeArrowheads="1"/>
            </p:cNvSpPr>
            <p:nvPr/>
          </p:nvSpPr>
          <p:spPr bwMode="auto">
            <a:xfrm>
              <a:off x="922051" y="1547681"/>
              <a:ext cx="32182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  <p:sp>
          <p:nvSpPr>
            <p:cNvPr id="33897" name="TextBox 313"/>
            <p:cNvSpPr txBox="1">
              <a:spLocks noChangeArrowheads="1"/>
            </p:cNvSpPr>
            <p:nvPr/>
          </p:nvSpPr>
          <p:spPr bwMode="auto">
            <a:xfrm>
              <a:off x="1203311" y="1176206"/>
              <a:ext cx="33080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</a:p>
          </p:txBody>
        </p:sp>
      </p:grpSp>
      <p:grpSp>
        <p:nvGrpSpPr>
          <p:cNvPr id="33816" name="Group 314"/>
          <p:cNvGrpSpPr>
            <a:grpSpLocks/>
          </p:cNvGrpSpPr>
          <p:nvPr/>
        </p:nvGrpSpPr>
        <p:grpSpPr bwMode="auto">
          <a:xfrm>
            <a:off x="3413125" y="908050"/>
            <a:ext cx="1196975" cy="1152525"/>
            <a:chOff x="193662" y="898525"/>
            <a:chExt cx="1340458" cy="1293195"/>
          </a:xfrm>
        </p:grpSpPr>
        <p:sp>
          <p:nvSpPr>
            <p:cNvPr id="33872" name="AutoShape 4"/>
            <p:cNvSpPr>
              <a:spLocks noChangeArrowheads="1"/>
            </p:cNvSpPr>
            <p:nvPr/>
          </p:nvSpPr>
          <p:spPr bwMode="auto">
            <a:xfrm rot="-5400000">
              <a:off x="1038225" y="866775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33873" name="AutoShape 4"/>
            <p:cNvSpPr>
              <a:spLocks noChangeArrowheads="1"/>
            </p:cNvSpPr>
            <p:nvPr/>
          </p:nvSpPr>
          <p:spPr bwMode="auto">
            <a:xfrm rot="-5400000">
              <a:off x="774700" y="1238250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33874" name="AutoShape 4"/>
            <p:cNvSpPr>
              <a:spLocks noChangeArrowheads="1"/>
            </p:cNvSpPr>
            <p:nvPr/>
          </p:nvSpPr>
          <p:spPr bwMode="auto">
            <a:xfrm rot="-5400000">
              <a:off x="565150" y="1593850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cxnSp>
          <p:nvCxnSpPr>
            <p:cNvPr id="33875" name="Straight Connector 318"/>
            <p:cNvCxnSpPr>
              <a:cxnSpLocks noChangeShapeType="1"/>
            </p:cNvCxnSpPr>
            <p:nvPr/>
          </p:nvCxnSpPr>
          <p:spPr bwMode="auto">
            <a:xfrm rot="5400000">
              <a:off x="862013" y="1100138"/>
              <a:ext cx="152400" cy="1238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3876" name="Straight Connector 319"/>
            <p:cNvCxnSpPr>
              <a:cxnSpLocks noChangeShapeType="1"/>
            </p:cNvCxnSpPr>
            <p:nvPr/>
          </p:nvCxnSpPr>
          <p:spPr bwMode="auto">
            <a:xfrm rot="5400000">
              <a:off x="600076" y="1485900"/>
              <a:ext cx="161925" cy="857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3877" name="Straight Connector 320"/>
            <p:cNvCxnSpPr>
              <a:cxnSpLocks noChangeShapeType="1"/>
            </p:cNvCxnSpPr>
            <p:nvPr/>
          </p:nvCxnSpPr>
          <p:spPr bwMode="auto">
            <a:xfrm rot="5400000">
              <a:off x="409575" y="1838325"/>
              <a:ext cx="133350" cy="9525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3878" name="Straight Connector 321"/>
            <p:cNvCxnSpPr>
              <a:cxnSpLocks noChangeShapeType="1"/>
            </p:cNvCxnSpPr>
            <p:nvPr/>
          </p:nvCxnSpPr>
          <p:spPr bwMode="auto">
            <a:xfrm rot="16200000" flipH="1">
              <a:off x="638175" y="1838324"/>
              <a:ext cx="161925" cy="10477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3879" name="Straight Connector 322"/>
            <p:cNvCxnSpPr>
              <a:cxnSpLocks noChangeShapeType="1"/>
            </p:cNvCxnSpPr>
            <p:nvPr/>
          </p:nvCxnSpPr>
          <p:spPr bwMode="auto">
            <a:xfrm rot="16200000" flipH="1">
              <a:off x="900112" y="1481137"/>
              <a:ext cx="152400" cy="857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3880" name="Straight Connector 323"/>
            <p:cNvCxnSpPr>
              <a:cxnSpLocks noChangeShapeType="1"/>
            </p:cNvCxnSpPr>
            <p:nvPr/>
          </p:nvCxnSpPr>
          <p:spPr bwMode="auto">
            <a:xfrm rot="16200000" flipH="1">
              <a:off x="1162050" y="1104900"/>
              <a:ext cx="133350" cy="11430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33881" name="TextBox 324"/>
            <p:cNvSpPr txBox="1">
              <a:spLocks noChangeArrowheads="1"/>
            </p:cNvSpPr>
            <p:nvPr/>
          </p:nvSpPr>
          <p:spPr bwMode="auto">
            <a:xfrm>
              <a:off x="193662" y="1881055"/>
              <a:ext cx="33080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</a:p>
          </p:txBody>
        </p:sp>
        <p:sp>
          <p:nvSpPr>
            <p:cNvPr id="33882" name="TextBox 325"/>
            <p:cNvSpPr txBox="1">
              <a:spLocks noChangeArrowheads="1"/>
            </p:cNvSpPr>
            <p:nvPr/>
          </p:nvSpPr>
          <p:spPr bwMode="auto">
            <a:xfrm>
              <a:off x="702976" y="1881056"/>
              <a:ext cx="32182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  <p:sp>
          <p:nvSpPr>
            <p:cNvPr id="33883" name="TextBox 326"/>
            <p:cNvSpPr txBox="1">
              <a:spLocks noChangeArrowheads="1"/>
            </p:cNvSpPr>
            <p:nvPr/>
          </p:nvSpPr>
          <p:spPr bwMode="auto">
            <a:xfrm>
              <a:off x="922051" y="1547681"/>
              <a:ext cx="32182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33884" name="TextBox 327"/>
            <p:cNvSpPr txBox="1">
              <a:spLocks noChangeArrowheads="1"/>
            </p:cNvSpPr>
            <p:nvPr/>
          </p:nvSpPr>
          <p:spPr bwMode="auto">
            <a:xfrm>
              <a:off x="1203311" y="1176206"/>
              <a:ext cx="33080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D</a:t>
              </a:r>
            </a:p>
          </p:txBody>
        </p:sp>
      </p:grpSp>
      <p:grpSp>
        <p:nvGrpSpPr>
          <p:cNvPr id="33817" name="Group 328"/>
          <p:cNvGrpSpPr>
            <a:grpSpLocks/>
          </p:cNvGrpSpPr>
          <p:nvPr/>
        </p:nvGrpSpPr>
        <p:grpSpPr bwMode="auto">
          <a:xfrm>
            <a:off x="4822825" y="917575"/>
            <a:ext cx="1196975" cy="1152525"/>
            <a:chOff x="193662" y="898525"/>
            <a:chExt cx="1340458" cy="1293195"/>
          </a:xfrm>
        </p:grpSpPr>
        <p:sp>
          <p:nvSpPr>
            <p:cNvPr id="33859" name="AutoShape 4"/>
            <p:cNvSpPr>
              <a:spLocks noChangeArrowheads="1"/>
            </p:cNvSpPr>
            <p:nvPr/>
          </p:nvSpPr>
          <p:spPr bwMode="auto">
            <a:xfrm rot="-5400000">
              <a:off x="1038225" y="866775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33860" name="AutoShape 4"/>
            <p:cNvSpPr>
              <a:spLocks noChangeArrowheads="1"/>
            </p:cNvSpPr>
            <p:nvPr/>
          </p:nvSpPr>
          <p:spPr bwMode="auto">
            <a:xfrm rot="-5400000">
              <a:off x="774700" y="1238250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33861" name="AutoShape 4"/>
            <p:cNvSpPr>
              <a:spLocks noChangeArrowheads="1"/>
            </p:cNvSpPr>
            <p:nvPr/>
          </p:nvSpPr>
          <p:spPr bwMode="auto">
            <a:xfrm rot="-5400000">
              <a:off x="565150" y="1593850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cxnSp>
          <p:nvCxnSpPr>
            <p:cNvPr id="33862" name="Straight Connector 332"/>
            <p:cNvCxnSpPr>
              <a:cxnSpLocks noChangeShapeType="1"/>
            </p:cNvCxnSpPr>
            <p:nvPr/>
          </p:nvCxnSpPr>
          <p:spPr bwMode="auto">
            <a:xfrm rot="5400000">
              <a:off x="862013" y="1100138"/>
              <a:ext cx="152400" cy="1238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3863" name="Straight Connector 333"/>
            <p:cNvCxnSpPr>
              <a:cxnSpLocks noChangeShapeType="1"/>
            </p:cNvCxnSpPr>
            <p:nvPr/>
          </p:nvCxnSpPr>
          <p:spPr bwMode="auto">
            <a:xfrm rot="5400000">
              <a:off x="600076" y="1485900"/>
              <a:ext cx="161925" cy="857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3864" name="Straight Connector 334"/>
            <p:cNvCxnSpPr>
              <a:cxnSpLocks noChangeShapeType="1"/>
            </p:cNvCxnSpPr>
            <p:nvPr/>
          </p:nvCxnSpPr>
          <p:spPr bwMode="auto">
            <a:xfrm rot="5400000">
              <a:off x="409575" y="1838325"/>
              <a:ext cx="133350" cy="9525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3865" name="Straight Connector 335"/>
            <p:cNvCxnSpPr>
              <a:cxnSpLocks noChangeShapeType="1"/>
            </p:cNvCxnSpPr>
            <p:nvPr/>
          </p:nvCxnSpPr>
          <p:spPr bwMode="auto">
            <a:xfrm rot="16200000" flipH="1">
              <a:off x="638175" y="1838324"/>
              <a:ext cx="161925" cy="10477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3866" name="Straight Connector 336"/>
            <p:cNvCxnSpPr>
              <a:cxnSpLocks noChangeShapeType="1"/>
            </p:cNvCxnSpPr>
            <p:nvPr/>
          </p:nvCxnSpPr>
          <p:spPr bwMode="auto">
            <a:xfrm rot="16200000" flipH="1">
              <a:off x="900112" y="1481137"/>
              <a:ext cx="152400" cy="857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3867" name="Straight Connector 337"/>
            <p:cNvCxnSpPr>
              <a:cxnSpLocks noChangeShapeType="1"/>
            </p:cNvCxnSpPr>
            <p:nvPr/>
          </p:nvCxnSpPr>
          <p:spPr bwMode="auto">
            <a:xfrm rot="16200000" flipH="1">
              <a:off x="1162050" y="1104900"/>
              <a:ext cx="133350" cy="11430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33868" name="TextBox 338"/>
            <p:cNvSpPr txBox="1">
              <a:spLocks noChangeArrowheads="1"/>
            </p:cNvSpPr>
            <p:nvPr/>
          </p:nvSpPr>
          <p:spPr bwMode="auto">
            <a:xfrm>
              <a:off x="193662" y="1881055"/>
              <a:ext cx="33080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</a:p>
          </p:txBody>
        </p:sp>
        <p:sp>
          <p:nvSpPr>
            <p:cNvPr id="33869" name="TextBox 339"/>
            <p:cNvSpPr txBox="1">
              <a:spLocks noChangeArrowheads="1"/>
            </p:cNvSpPr>
            <p:nvPr/>
          </p:nvSpPr>
          <p:spPr bwMode="auto">
            <a:xfrm>
              <a:off x="702976" y="1881056"/>
              <a:ext cx="32182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  <p:sp>
          <p:nvSpPr>
            <p:cNvPr id="33870" name="TextBox 340"/>
            <p:cNvSpPr txBox="1">
              <a:spLocks noChangeArrowheads="1"/>
            </p:cNvSpPr>
            <p:nvPr/>
          </p:nvSpPr>
          <p:spPr bwMode="auto">
            <a:xfrm>
              <a:off x="917561" y="1547681"/>
              <a:ext cx="330810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D</a:t>
              </a:r>
            </a:p>
          </p:txBody>
        </p:sp>
        <p:sp>
          <p:nvSpPr>
            <p:cNvPr id="33871" name="TextBox 341"/>
            <p:cNvSpPr txBox="1">
              <a:spLocks noChangeArrowheads="1"/>
            </p:cNvSpPr>
            <p:nvPr/>
          </p:nvSpPr>
          <p:spPr bwMode="auto">
            <a:xfrm>
              <a:off x="1203311" y="1176206"/>
              <a:ext cx="33080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</p:grpSp>
      <p:grpSp>
        <p:nvGrpSpPr>
          <p:cNvPr id="33818" name="Group 342"/>
          <p:cNvGrpSpPr>
            <a:grpSpLocks/>
          </p:cNvGrpSpPr>
          <p:nvPr/>
        </p:nvGrpSpPr>
        <p:grpSpPr bwMode="auto">
          <a:xfrm>
            <a:off x="6242050" y="955675"/>
            <a:ext cx="1196975" cy="1152525"/>
            <a:chOff x="193662" y="898525"/>
            <a:chExt cx="1340458" cy="1293195"/>
          </a:xfrm>
        </p:grpSpPr>
        <p:sp>
          <p:nvSpPr>
            <p:cNvPr id="33846" name="AutoShape 4"/>
            <p:cNvSpPr>
              <a:spLocks noChangeArrowheads="1"/>
            </p:cNvSpPr>
            <p:nvPr/>
          </p:nvSpPr>
          <p:spPr bwMode="auto">
            <a:xfrm rot="-5400000">
              <a:off x="1038225" y="866775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33847" name="AutoShape 4"/>
            <p:cNvSpPr>
              <a:spLocks noChangeArrowheads="1"/>
            </p:cNvSpPr>
            <p:nvPr/>
          </p:nvSpPr>
          <p:spPr bwMode="auto">
            <a:xfrm rot="-5400000">
              <a:off x="774700" y="1238250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33848" name="AutoShape 4"/>
            <p:cNvSpPr>
              <a:spLocks noChangeArrowheads="1"/>
            </p:cNvSpPr>
            <p:nvPr/>
          </p:nvSpPr>
          <p:spPr bwMode="auto">
            <a:xfrm rot="-5400000">
              <a:off x="565150" y="1593850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cxnSp>
          <p:nvCxnSpPr>
            <p:cNvPr id="33849" name="Straight Connector 346"/>
            <p:cNvCxnSpPr>
              <a:cxnSpLocks noChangeShapeType="1"/>
            </p:cNvCxnSpPr>
            <p:nvPr/>
          </p:nvCxnSpPr>
          <p:spPr bwMode="auto">
            <a:xfrm rot="5400000">
              <a:off x="862013" y="1100138"/>
              <a:ext cx="152400" cy="1238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3850" name="Straight Connector 347"/>
            <p:cNvCxnSpPr>
              <a:cxnSpLocks noChangeShapeType="1"/>
            </p:cNvCxnSpPr>
            <p:nvPr/>
          </p:nvCxnSpPr>
          <p:spPr bwMode="auto">
            <a:xfrm rot="5400000">
              <a:off x="600076" y="1485900"/>
              <a:ext cx="161925" cy="857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3851" name="Straight Connector 348"/>
            <p:cNvCxnSpPr>
              <a:cxnSpLocks noChangeShapeType="1"/>
            </p:cNvCxnSpPr>
            <p:nvPr/>
          </p:nvCxnSpPr>
          <p:spPr bwMode="auto">
            <a:xfrm rot="5400000">
              <a:off x="409575" y="1838325"/>
              <a:ext cx="133350" cy="9525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3852" name="Straight Connector 349"/>
            <p:cNvCxnSpPr>
              <a:cxnSpLocks noChangeShapeType="1"/>
            </p:cNvCxnSpPr>
            <p:nvPr/>
          </p:nvCxnSpPr>
          <p:spPr bwMode="auto">
            <a:xfrm rot="16200000" flipH="1">
              <a:off x="638175" y="1838324"/>
              <a:ext cx="161925" cy="10477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3853" name="Straight Connector 350"/>
            <p:cNvCxnSpPr>
              <a:cxnSpLocks noChangeShapeType="1"/>
            </p:cNvCxnSpPr>
            <p:nvPr/>
          </p:nvCxnSpPr>
          <p:spPr bwMode="auto">
            <a:xfrm rot="16200000" flipH="1">
              <a:off x="900112" y="1481137"/>
              <a:ext cx="152400" cy="857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3854" name="Straight Connector 351"/>
            <p:cNvCxnSpPr>
              <a:cxnSpLocks noChangeShapeType="1"/>
            </p:cNvCxnSpPr>
            <p:nvPr/>
          </p:nvCxnSpPr>
          <p:spPr bwMode="auto">
            <a:xfrm rot="16200000" flipH="1">
              <a:off x="1162050" y="1104900"/>
              <a:ext cx="133350" cy="11430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33855" name="TextBox 352"/>
            <p:cNvSpPr txBox="1">
              <a:spLocks noChangeArrowheads="1"/>
            </p:cNvSpPr>
            <p:nvPr/>
          </p:nvSpPr>
          <p:spPr bwMode="auto">
            <a:xfrm>
              <a:off x="193662" y="1881055"/>
              <a:ext cx="33080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</a:p>
          </p:txBody>
        </p:sp>
        <p:sp>
          <p:nvSpPr>
            <p:cNvPr id="33856" name="TextBox 353"/>
            <p:cNvSpPr txBox="1">
              <a:spLocks noChangeArrowheads="1"/>
            </p:cNvSpPr>
            <p:nvPr/>
          </p:nvSpPr>
          <p:spPr bwMode="auto">
            <a:xfrm>
              <a:off x="698486" y="1881056"/>
              <a:ext cx="330810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D</a:t>
              </a:r>
            </a:p>
          </p:txBody>
        </p:sp>
        <p:sp>
          <p:nvSpPr>
            <p:cNvPr id="33857" name="TextBox 354"/>
            <p:cNvSpPr txBox="1">
              <a:spLocks noChangeArrowheads="1"/>
            </p:cNvSpPr>
            <p:nvPr/>
          </p:nvSpPr>
          <p:spPr bwMode="auto">
            <a:xfrm>
              <a:off x="922051" y="1547681"/>
              <a:ext cx="32182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33858" name="TextBox 355"/>
            <p:cNvSpPr txBox="1">
              <a:spLocks noChangeArrowheads="1"/>
            </p:cNvSpPr>
            <p:nvPr/>
          </p:nvSpPr>
          <p:spPr bwMode="auto">
            <a:xfrm>
              <a:off x="1203311" y="1176206"/>
              <a:ext cx="33080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</p:grpSp>
      <p:grpSp>
        <p:nvGrpSpPr>
          <p:cNvPr id="33819" name="Group 356"/>
          <p:cNvGrpSpPr>
            <a:grpSpLocks/>
          </p:cNvGrpSpPr>
          <p:nvPr/>
        </p:nvGrpSpPr>
        <p:grpSpPr bwMode="auto">
          <a:xfrm>
            <a:off x="7632700" y="993775"/>
            <a:ext cx="1196975" cy="1152525"/>
            <a:chOff x="193662" y="898525"/>
            <a:chExt cx="1340458" cy="1293195"/>
          </a:xfrm>
        </p:grpSpPr>
        <p:sp>
          <p:nvSpPr>
            <p:cNvPr id="33833" name="AutoShape 4"/>
            <p:cNvSpPr>
              <a:spLocks noChangeArrowheads="1"/>
            </p:cNvSpPr>
            <p:nvPr/>
          </p:nvSpPr>
          <p:spPr bwMode="auto">
            <a:xfrm rot="-5400000">
              <a:off x="1038225" y="866775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33834" name="AutoShape 4"/>
            <p:cNvSpPr>
              <a:spLocks noChangeArrowheads="1"/>
            </p:cNvSpPr>
            <p:nvPr/>
          </p:nvSpPr>
          <p:spPr bwMode="auto">
            <a:xfrm rot="-5400000">
              <a:off x="774700" y="1238250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33835" name="AutoShape 4"/>
            <p:cNvSpPr>
              <a:spLocks noChangeArrowheads="1"/>
            </p:cNvSpPr>
            <p:nvPr/>
          </p:nvSpPr>
          <p:spPr bwMode="auto">
            <a:xfrm rot="-5400000">
              <a:off x="565150" y="1593850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cxnSp>
          <p:nvCxnSpPr>
            <p:cNvPr id="33836" name="Straight Connector 360"/>
            <p:cNvCxnSpPr>
              <a:cxnSpLocks noChangeShapeType="1"/>
            </p:cNvCxnSpPr>
            <p:nvPr/>
          </p:nvCxnSpPr>
          <p:spPr bwMode="auto">
            <a:xfrm rot="5400000">
              <a:off x="862013" y="1100138"/>
              <a:ext cx="152400" cy="1238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3837" name="Straight Connector 361"/>
            <p:cNvCxnSpPr>
              <a:cxnSpLocks noChangeShapeType="1"/>
            </p:cNvCxnSpPr>
            <p:nvPr/>
          </p:nvCxnSpPr>
          <p:spPr bwMode="auto">
            <a:xfrm rot="5400000">
              <a:off x="600076" y="1485900"/>
              <a:ext cx="161925" cy="857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3838" name="Straight Connector 362"/>
            <p:cNvCxnSpPr>
              <a:cxnSpLocks noChangeShapeType="1"/>
            </p:cNvCxnSpPr>
            <p:nvPr/>
          </p:nvCxnSpPr>
          <p:spPr bwMode="auto">
            <a:xfrm rot="5400000">
              <a:off x="409575" y="1838325"/>
              <a:ext cx="133350" cy="9525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3839" name="Straight Connector 363"/>
            <p:cNvCxnSpPr>
              <a:cxnSpLocks noChangeShapeType="1"/>
            </p:cNvCxnSpPr>
            <p:nvPr/>
          </p:nvCxnSpPr>
          <p:spPr bwMode="auto">
            <a:xfrm rot="16200000" flipH="1">
              <a:off x="638175" y="1838324"/>
              <a:ext cx="161925" cy="10477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3840" name="Straight Connector 364"/>
            <p:cNvCxnSpPr>
              <a:cxnSpLocks noChangeShapeType="1"/>
            </p:cNvCxnSpPr>
            <p:nvPr/>
          </p:nvCxnSpPr>
          <p:spPr bwMode="auto">
            <a:xfrm rot="16200000" flipH="1">
              <a:off x="900112" y="1481137"/>
              <a:ext cx="152400" cy="857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3841" name="Straight Connector 365"/>
            <p:cNvCxnSpPr>
              <a:cxnSpLocks noChangeShapeType="1"/>
            </p:cNvCxnSpPr>
            <p:nvPr/>
          </p:nvCxnSpPr>
          <p:spPr bwMode="auto">
            <a:xfrm rot="16200000" flipH="1">
              <a:off x="1162050" y="1104900"/>
              <a:ext cx="133350" cy="11430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33842" name="TextBox 366"/>
            <p:cNvSpPr txBox="1">
              <a:spLocks noChangeArrowheads="1"/>
            </p:cNvSpPr>
            <p:nvPr/>
          </p:nvSpPr>
          <p:spPr bwMode="auto">
            <a:xfrm>
              <a:off x="193662" y="1881055"/>
              <a:ext cx="33080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</a:p>
          </p:txBody>
        </p:sp>
        <p:sp>
          <p:nvSpPr>
            <p:cNvPr id="33843" name="TextBox 367"/>
            <p:cNvSpPr txBox="1">
              <a:spLocks noChangeArrowheads="1"/>
            </p:cNvSpPr>
            <p:nvPr/>
          </p:nvSpPr>
          <p:spPr bwMode="auto">
            <a:xfrm>
              <a:off x="698486" y="1881056"/>
              <a:ext cx="330810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D</a:t>
              </a:r>
            </a:p>
          </p:txBody>
        </p:sp>
        <p:sp>
          <p:nvSpPr>
            <p:cNvPr id="33844" name="TextBox 368"/>
            <p:cNvSpPr txBox="1">
              <a:spLocks noChangeArrowheads="1"/>
            </p:cNvSpPr>
            <p:nvPr/>
          </p:nvSpPr>
          <p:spPr bwMode="auto">
            <a:xfrm>
              <a:off x="922051" y="1547681"/>
              <a:ext cx="32182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  <p:sp>
          <p:nvSpPr>
            <p:cNvPr id="33845" name="TextBox 369"/>
            <p:cNvSpPr txBox="1">
              <a:spLocks noChangeArrowheads="1"/>
            </p:cNvSpPr>
            <p:nvPr/>
          </p:nvSpPr>
          <p:spPr bwMode="auto">
            <a:xfrm>
              <a:off x="1203311" y="1176206"/>
              <a:ext cx="33080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</p:grpSp>
      <p:sp>
        <p:nvSpPr>
          <p:cNvPr id="33820" name="TextBox 340"/>
          <p:cNvSpPr txBox="1">
            <a:spLocks noChangeArrowheads="1"/>
          </p:cNvSpPr>
          <p:nvPr/>
        </p:nvSpPr>
        <p:spPr bwMode="auto">
          <a:xfrm>
            <a:off x="6951663" y="1828800"/>
            <a:ext cx="569912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60000</a:t>
            </a:r>
          </a:p>
        </p:txBody>
      </p:sp>
      <p:sp>
        <p:nvSpPr>
          <p:cNvPr id="33821" name="TextBox 341"/>
          <p:cNvSpPr txBox="1">
            <a:spLocks noChangeArrowheads="1"/>
          </p:cNvSpPr>
          <p:nvPr/>
        </p:nvSpPr>
        <p:spPr bwMode="auto">
          <a:xfrm>
            <a:off x="6969125" y="3209925"/>
            <a:ext cx="7239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1050000</a:t>
            </a:r>
          </a:p>
        </p:txBody>
      </p:sp>
      <p:sp>
        <p:nvSpPr>
          <p:cNvPr id="33822" name="TextBox 342"/>
          <p:cNvSpPr txBox="1">
            <a:spLocks noChangeArrowheads="1"/>
          </p:cNvSpPr>
          <p:nvPr/>
        </p:nvSpPr>
        <p:spPr bwMode="auto">
          <a:xfrm>
            <a:off x="2741613" y="1752600"/>
            <a:ext cx="569912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55000</a:t>
            </a:r>
          </a:p>
        </p:txBody>
      </p:sp>
      <p:sp>
        <p:nvSpPr>
          <p:cNvPr id="33823" name="TextBox 343"/>
          <p:cNvSpPr txBox="1">
            <a:spLocks noChangeArrowheads="1"/>
          </p:cNvSpPr>
          <p:nvPr/>
        </p:nvSpPr>
        <p:spPr bwMode="auto">
          <a:xfrm>
            <a:off x="4064000" y="1781175"/>
            <a:ext cx="7239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1010000</a:t>
            </a:r>
          </a:p>
        </p:txBody>
      </p:sp>
      <p:sp>
        <p:nvSpPr>
          <p:cNvPr id="33824" name="TextBox 344"/>
          <p:cNvSpPr txBox="1">
            <a:spLocks noChangeArrowheads="1"/>
          </p:cNvSpPr>
          <p:nvPr/>
        </p:nvSpPr>
        <p:spPr bwMode="auto">
          <a:xfrm>
            <a:off x="5473700" y="1800225"/>
            <a:ext cx="7239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1010000</a:t>
            </a:r>
          </a:p>
        </p:txBody>
      </p:sp>
      <p:sp>
        <p:nvSpPr>
          <p:cNvPr id="33825" name="TextBox 345"/>
          <p:cNvSpPr txBox="1">
            <a:spLocks noChangeArrowheads="1"/>
          </p:cNvSpPr>
          <p:nvPr/>
        </p:nvSpPr>
        <p:spPr bwMode="auto">
          <a:xfrm>
            <a:off x="1389063" y="1781175"/>
            <a:ext cx="569912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15000</a:t>
            </a:r>
          </a:p>
        </p:txBody>
      </p:sp>
      <p:sp>
        <p:nvSpPr>
          <p:cNvPr id="33826" name="TextBox 346"/>
          <p:cNvSpPr txBox="1">
            <a:spLocks noChangeArrowheads="1"/>
          </p:cNvSpPr>
          <p:nvPr/>
        </p:nvSpPr>
        <p:spPr bwMode="auto">
          <a:xfrm>
            <a:off x="8399463" y="1819275"/>
            <a:ext cx="569912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20000</a:t>
            </a:r>
          </a:p>
        </p:txBody>
      </p:sp>
      <p:sp>
        <p:nvSpPr>
          <p:cNvPr id="33827" name="TextBox 347"/>
          <p:cNvSpPr txBox="1">
            <a:spLocks noChangeArrowheads="1"/>
          </p:cNvSpPr>
          <p:nvPr/>
        </p:nvSpPr>
        <p:spPr bwMode="auto">
          <a:xfrm>
            <a:off x="8382000" y="3209925"/>
            <a:ext cx="7239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1002000</a:t>
            </a:r>
          </a:p>
        </p:txBody>
      </p:sp>
      <p:sp>
        <p:nvSpPr>
          <p:cNvPr id="33828" name="TextBox 348"/>
          <p:cNvSpPr txBox="1">
            <a:spLocks noChangeArrowheads="1"/>
          </p:cNvSpPr>
          <p:nvPr/>
        </p:nvSpPr>
        <p:spPr bwMode="auto">
          <a:xfrm>
            <a:off x="4160838" y="3152775"/>
            <a:ext cx="569912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12000</a:t>
            </a:r>
          </a:p>
        </p:txBody>
      </p:sp>
      <p:sp>
        <p:nvSpPr>
          <p:cNvPr id="33829" name="TextBox 349"/>
          <p:cNvSpPr txBox="1">
            <a:spLocks noChangeArrowheads="1"/>
          </p:cNvSpPr>
          <p:nvPr/>
        </p:nvSpPr>
        <p:spPr bwMode="auto">
          <a:xfrm>
            <a:off x="5646738" y="3181350"/>
            <a:ext cx="49212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4000</a:t>
            </a:r>
          </a:p>
        </p:txBody>
      </p:sp>
      <p:sp>
        <p:nvSpPr>
          <p:cNvPr id="33830" name="TextBox 350"/>
          <p:cNvSpPr txBox="1">
            <a:spLocks noChangeArrowheads="1"/>
          </p:cNvSpPr>
          <p:nvPr/>
        </p:nvSpPr>
        <p:spPr bwMode="auto">
          <a:xfrm>
            <a:off x="7037388" y="4648200"/>
            <a:ext cx="569912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11000</a:t>
            </a:r>
          </a:p>
        </p:txBody>
      </p:sp>
      <p:sp>
        <p:nvSpPr>
          <p:cNvPr id="33831" name="TextBox 351"/>
          <p:cNvSpPr txBox="1">
            <a:spLocks noChangeArrowheads="1"/>
          </p:cNvSpPr>
          <p:nvPr/>
        </p:nvSpPr>
        <p:spPr bwMode="auto">
          <a:xfrm>
            <a:off x="8456613" y="4657725"/>
            <a:ext cx="49212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3000</a:t>
            </a:r>
          </a:p>
        </p:txBody>
      </p:sp>
      <p:sp>
        <p:nvSpPr>
          <p:cNvPr id="33832" name="Rectangle 2"/>
          <p:cNvSpPr>
            <a:spLocks noGrp="1" noChangeArrowheads="1"/>
          </p:cNvSpPr>
          <p:nvPr>
            <p:ph type="title"/>
          </p:nvPr>
        </p:nvSpPr>
        <p:spPr>
          <a:xfrm>
            <a:off x="911225" y="136525"/>
            <a:ext cx="7772400" cy="444500"/>
          </a:xfrm>
        </p:spPr>
        <p:txBody>
          <a:bodyPr/>
          <a:lstStyle/>
          <a:p>
            <a:pPr algn="l" eaLnBrk="1" hangingPunct="1"/>
            <a:r>
              <a:rPr lang="en-US" altLang="en-US" sz="2800">
                <a:cs typeface="Tahoma" panose="020B0604030504040204" pitchFamily="34" charset="0"/>
              </a:rPr>
              <a:t>Left-deep join tree (all 4! = 24 permutations)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25500" y="6467475"/>
            <a:ext cx="7797800" cy="98425"/>
          </a:xfrm>
        </p:spPr>
        <p:txBody>
          <a:bodyPr/>
          <a:lstStyle/>
          <a:p>
            <a:pPr eaLnBrk="1" hangingPunct="1">
              <a:buFontTx/>
              <a:buNone/>
            </a:pPr>
            <a:endParaRPr lang="en-US" altLang="en-US" sz="28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buFontTx/>
              <a:buNone/>
            </a:pPr>
            <a:r>
              <a:rPr lang="en-US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</a:p>
        </p:txBody>
      </p:sp>
      <p:sp>
        <p:nvSpPr>
          <p:cNvPr id="34819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3575D02E-42DC-44F9-855B-2A2D25234A1E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50</a:t>
            </a:fld>
            <a:endParaRPr lang="en-US" altLang="en-US" sz="1400"/>
          </a:p>
        </p:txBody>
      </p:sp>
      <p:grpSp>
        <p:nvGrpSpPr>
          <p:cNvPr id="34820" name="Group 47"/>
          <p:cNvGrpSpPr>
            <a:grpSpLocks/>
          </p:cNvGrpSpPr>
          <p:nvPr/>
        </p:nvGrpSpPr>
        <p:grpSpPr bwMode="auto">
          <a:xfrm>
            <a:off x="612775" y="889000"/>
            <a:ext cx="1196975" cy="1152525"/>
            <a:chOff x="193662" y="898525"/>
            <a:chExt cx="1340458" cy="1293195"/>
          </a:xfrm>
        </p:grpSpPr>
        <p:sp>
          <p:nvSpPr>
            <p:cNvPr id="7496" name="AutoShape 4"/>
            <p:cNvSpPr>
              <a:spLocks noChangeArrowheads="1"/>
            </p:cNvSpPr>
            <p:nvPr/>
          </p:nvSpPr>
          <p:spPr bwMode="auto">
            <a:xfrm rot="-5400000">
              <a:off x="1037991" y="866649"/>
              <a:ext cx="126470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sp>
          <p:nvSpPr>
            <p:cNvPr id="7497" name="AutoShape 4"/>
            <p:cNvSpPr>
              <a:spLocks noChangeArrowheads="1"/>
            </p:cNvSpPr>
            <p:nvPr/>
          </p:nvSpPr>
          <p:spPr bwMode="auto">
            <a:xfrm rot="-5400000">
              <a:off x="774879" y="1238932"/>
              <a:ext cx="126469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sp>
          <p:nvSpPr>
            <p:cNvPr id="7498" name="AutoShape 4"/>
            <p:cNvSpPr>
              <a:spLocks noChangeArrowheads="1"/>
            </p:cNvSpPr>
            <p:nvPr/>
          </p:nvSpPr>
          <p:spPr bwMode="auto">
            <a:xfrm rot="-5400000">
              <a:off x="565098" y="1593403"/>
              <a:ext cx="126470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cxnSp>
          <p:nvCxnSpPr>
            <p:cNvPr id="7499" name="Straight Connector 32"/>
            <p:cNvCxnSpPr>
              <a:cxnSpLocks noChangeShapeType="1"/>
            </p:cNvCxnSpPr>
            <p:nvPr/>
          </p:nvCxnSpPr>
          <p:spPr bwMode="auto">
            <a:xfrm rot="5400000">
              <a:off x="861964" y="1099929"/>
              <a:ext cx="153188" cy="124446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500" name="Straight Connector 34"/>
            <p:cNvCxnSpPr>
              <a:cxnSpLocks noChangeShapeType="1"/>
            </p:cNvCxnSpPr>
            <p:nvPr/>
          </p:nvCxnSpPr>
          <p:spPr bwMode="auto">
            <a:xfrm rot="5400000">
              <a:off x="599730" y="1485534"/>
              <a:ext cx="162095" cy="85334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501" name="Straight Connector 36"/>
            <p:cNvCxnSpPr>
              <a:cxnSpLocks noChangeShapeType="1"/>
            </p:cNvCxnSpPr>
            <p:nvPr/>
          </p:nvCxnSpPr>
          <p:spPr bwMode="auto">
            <a:xfrm rot="5400000">
              <a:off x="409535" y="1838233"/>
              <a:ext cx="133594" cy="96001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502" name="Straight Connector 38"/>
            <p:cNvCxnSpPr>
              <a:cxnSpLocks noChangeShapeType="1"/>
            </p:cNvCxnSpPr>
            <p:nvPr/>
          </p:nvCxnSpPr>
          <p:spPr bwMode="auto">
            <a:xfrm rot="16200000" flipH="1">
              <a:off x="638844" y="1838242"/>
              <a:ext cx="160313" cy="104891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503" name="Straight Connector 40"/>
            <p:cNvCxnSpPr>
              <a:cxnSpLocks noChangeShapeType="1"/>
            </p:cNvCxnSpPr>
            <p:nvPr/>
          </p:nvCxnSpPr>
          <p:spPr bwMode="auto">
            <a:xfrm rot="16200000" flipH="1">
              <a:off x="899297" y="1481081"/>
              <a:ext cx="153188" cy="85334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504" name="Straight Connector 42"/>
            <p:cNvCxnSpPr>
              <a:cxnSpLocks noChangeShapeType="1"/>
            </p:cNvCxnSpPr>
            <p:nvPr/>
          </p:nvCxnSpPr>
          <p:spPr bwMode="auto">
            <a:xfrm rot="16200000" flipH="1">
              <a:off x="1162432" y="1105263"/>
              <a:ext cx="131813" cy="113779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sp>
          <p:nvSpPr>
            <p:cNvPr id="35165" name="TextBox 43"/>
            <p:cNvSpPr txBox="1">
              <a:spLocks noChangeArrowheads="1"/>
            </p:cNvSpPr>
            <p:nvPr/>
          </p:nvSpPr>
          <p:spPr bwMode="auto">
            <a:xfrm>
              <a:off x="193662" y="1881781"/>
              <a:ext cx="330670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</a:p>
          </p:txBody>
        </p:sp>
        <p:sp>
          <p:nvSpPr>
            <p:cNvPr id="35166" name="TextBox 44"/>
            <p:cNvSpPr txBox="1">
              <a:spLocks noChangeArrowheads="1"/>
            </p:cNvSpPr>
            <p:nvPr/>
          </p:nvSpPr>
          <p:spPr bwMode="auto">
            <a:xfrm>
              <a:off x="702112" y="1881781"/>
              <a:ext cx="323559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35167" name="TextBox 45"/>
            <p:cNvSpPr txBox="1">
              <a:spLocks noChangeArrowheads="1"/>
            </p:cNvSpPr>
            <p:nvPr/>
          </p:nvSpPr>
          <p:spPr bwMode="auto">
            <a:xfrm>
              <a:off x="922558" y="1546904"/>
              <a:ext cx="321782" cy="311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  <p:sp>
          <p:nvSpPr>
            <p:cNvPr id="35168" name="TextBox 46"/>
            <p:cNvSpPr txBox="1">
              <a:spLocks noChangeArrowheads="1"/>
            </p:cNvSpPr>
            <p:nvPr/>
          </p:nvSpPr>
          <p:spPr bwMode="auto">
            <a:xfrm>
              <a:off x="1203450" y="1176402"/>
              <a:ext cx="330670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D</a:t>
              </a:r>
            </a:p>
          </p:txBody>
        </p:sp>
      </p:grpSp>
      <p:grpSp>
        <p:nvGrpSpPr>
          <p:cNvPr id="34821" name="Group 48"/>
          <p:cNvGrpSpPr>
            <a:grpSpLocks/>
          </p:cNvGrpSpPr>
          <p:nvPr/>
        </p:nvGrpSpPr>
        <p:grpSpPr bwMode="auto">
          <a:xfrm>
            <a:off x="679450" y="2193925"/>
            <a:ext cx="1196975" cy="1152525"/>
            <a:chOff x="193662" y="898525"/>
            <a:chExt cx="1340458" cy="1293195"/>
          </a:xfrm>
        </p:grpSpPr>
        <p:sp>
          <p:nvSpPr>
            <p:cNvPr id="7483" name="AutoShape 4"/>
            <p:cNvSpPr>
              <a:spLocks noChangeArrowheads="1"/>
            </p:cNvSpPr>
            <p:nvPr/>
          </p:nvSpPr>
          <p:spPr bwMode="auto">
            <a:xfrm rot="-5400000">
              <a:off x="1037991" y="866649"/>
              <a:ext cx="126470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sp>
          <p:nvSpPr>
            <p:cNvPr id="7484" name="AutoShape 4"/>
            <p:cNvSpPr>
              <a:spLocks noChangeArrowheads="1"/>
            </p:cNvSpPr>
            <p:nvPr/>
          </p:nvSpPr>
          <p:spPr bwMode="auto">
            <a:xfrm rot="-5400000">
              <a:off x="774879" y="1238932"/>
              <a:ext cx="126469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sp>
          <p:nvSpPr>
            <p:cNvPr id="7485" name="AutoShape 4"/>
            <p:cNvSpPr>
              <a:spLocks noChangeArrowheads="1"/>
            </p:cNvSpPr>
            <p:nvPr/>
          </p:nvSpPr>
          <p:spPr bwMode="auto">
            <a:xfrm rot="-5400000">
              <a:off x="565098" y="1593403"/>
              <a:ext cx="126470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cxnSp>
          <p:nvCxnSpPr>
            <p:cNvPr id="7486" name="Straight Connector 52"/>
            <p:cNvCxnSpPr>
              <a:cxnSpLocks noChangeShapeType="1"/>
            </p:cNvCxnSpPr>
            <p:nvPr/>
          </p:nvCxnSpPr>
          <p:spPr bwMode="auto">
            <a:xfrm rot="5400000">
              <a:off x="861964" y="1099929"/>
              <a:ext cx="153188" cy="124446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487" name="Straight Connector 53"/>
            <p:cNvCxnSpPr>
              <a:cxnSpLocks noChangeShapeType="1"/>
            </p:cNvCxnSpPr>
            <p:nvPr/>
          </p:nvCxnSpPr>
          <p:spPr bwMode="auto">
            <a:xfrm rot="5400000">
              <a:off x="599730" y="1485534"/>
              <a:ext cx="162095" cy="85334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488" name="Straight Connector 54"/>
            <p:cNvCxnSpPr>
              <a:cxnSpLocks noChangeShapeType="1"/>
            </p:cNvCxnSpPr>
            <p:nvPr/>
          </p:nvCxnSpPr>
          <p:spPr bwMode="auto">
            <a:xfrm rot="5400000">
              <a:off x="409535" y="1838233"/>
              <a:ext cx="133594" cy="96001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489" name="Straight Connector 55"/>
            <p:cNvCxnSpPr>
              <a:cxnSpLocks noChangeShapeType="1"/>
            </p:cNvCxnSpPr>
            <p:nvPr/>
          </p:nvCxnSpPr>
          <p:spPr bwMode="auto">
            <a:xfrm rot="16200000" flipH="1">
              <a:off x="638844" y="1838242"/>
              <a:ext cx="160313" cy="104891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490" name="Straight Connector 56"/>
            <p:cNvCxnSpPr>
              <a:cxnSpLocks noChangeShapeType="1"/>
            </p:cNvCxnSpPr>
            <p:nvPr/>
          </p:nvCxnSpPr>
          <p:spPr bwMode="auto">
            <a:xfrm rot="16200000" flipH="1">
              <a:off x="899297" y="1481081"/>
              <a:ext cx="153188" cy="85334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491" name="Straight Connector 57"/>
            <p:cNvCxnSpPr>
              <a:cxnSpLocks noChangeShapeType="1"/>
            </p:cNvCxnSpPr>
            <p:nvPr/>
          </p:nvCxnSpPr>
          <p:spPr bwMode="auto">
            <a:xfrm rot="16200000" flipH="1">
              <a:off x="1162432" y="1105263"/>
              <a:ext cx="131813" cy="113779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sp>
          <p:nvSpPr>
            <p:cNvPr id="35152" name="TextBox 58"/>
            <p:cNvSpPr txBox="1">
              <a:spLocks noChangeArrowheads="1"/>
            </p:cNvSpPr>
            <p:nvPr/>
          </p:nvSpPr>
          <p:spPr bwMode="auto">
            <a:xfrm>
              <a:off x="193662" y="1881781"/>
              <a:ext cx="330670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35153" name="TextBox 59"/>
            <p:cNvSpPr txBox="1">
              <a:spLocks noChangeArrowheads="1"/>
            </p:cNvSpPr>
            <p:nvPr/>
          </p:nvSpPr>
          <p:spPr bwMode="auto">
            <a:xfrm>
              <a:off x="698556" y="1881781"/>
              <a:ext cx="330670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</a:p>
          </p:txBody>
        </p:sp>
        <p:sp>
          <p:nvSpPr>
            <p:cNvPr id="35154" name="TextBox 60"/>
            <p:cNvSpPr txBox="1">
              <a:spLocks noChangeArrowheads="1"/>
            </p:cNvSpPr>
            <p:nvPr/>
          </p:nvSpPr>
          <p:spPr bwMode="auto">
            <a:xfrm>
              <a:off x="922558" y="1546904"/>
              <a:ext cx="321782" cy="311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  <p:sp>
          <p:nvSpPr>
            <p:cNvPr id="35155" name="TextBox 61"/>
            <p:cNvSpPr txBox="1">
              <a:spLocks noChangeArrowheads="1"/>
            </p:cNvSpPr>
            <p:nvPr/>
          </p:nvSpPr>
          <p:spPr bwMode="auto">
            <a:xfrm>
              <a:off x="1203450" y="1176402"/>
              <a:ext cx="330670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D</a:t>
              </a:r>
            </a:p>
          </p:txBody>
        </p:sp>
      </p:grpSp>
      <p:grpSp>
        <p:nvGrpSpPr>
          <p:cNvPr id="34822" name="Group 62"/>
          <p:cNvGrpSpPr>
            <a:grpSpLocks/>
          </p:cNvGrpSpPr>
          <p:nvPr/>
        </p:nvGrpSpPr>
        <p:grpSpPr bwMode="auto">
          <a:xfrm>
            <a:off x="2012950" y="850900"/>
            <a:ext cx="1196975" cy="1152525"/>
            <a:chOff x="193662" y="898525"/>
            <a:chExt cx="1340458" cy="1293195"/>
          </a:xfrm>
        </p:grpSpPr>
        <p:sp>
          <p:nvSpPr>
            <p:cNvPr id="7470" name="AutoShape 4"/>
            <p:cNvSpPr>
              <a:spLocks noChangeArrowheads="1"/>
            </p:cNvSpPr>
            <p:nvPr/>
          </p:nvSpPr>
          <p:spPr bwMode="auto">
            <a:xfrm rot="-5400000">
              <a:off x="1037991" y="866649"/>
              <a:ext cx="126470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sp>
          <p:nvSpPr>
            <p:cNvPr id="7471" name="AutoShape 4"/>
            <p:cNvSpPr>
              <a:spLocks noChangeArrowheads="1"/>
            </p:cNvSpPr>
            <p:nvPr/>
          </p:nvSpPr>
          <p:spPr bwMode="auto">
            <a:xfrm rot="-5400000">
              <a:off x="774879" y="1238932"/>
              <a:ext cx="126469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sp>
          <p:nvSpPr>
            <p:cNvPr id="7472" name="AutoShape 4"/>
            <p:cNvSpPr>
              <a:spLocks noChangeArrowheads="1"/>
            </p:cNvSpPr>
            <p:nvPr/>
          </p:nvSpPr>
          <p:spPr bwMode="auto">
            <a:xfrm rot="-5400000">
              <a:off x="565098" y="1593403"/>
              <a:ext cx="126470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cxnSp>
          <p:nvCxnSpPr>
            <p:cNvPr id="7473" name="Straight Connector 66"/>
            <p:cNvCxnSpPr>
              <a:cxnSpLocks noChangeShapeType="1"/>
            </p:cNvCxnSpPr>
            <p:nvPr/>
          </p:nvCxnSpPr>
          <p:spPr bwMode="auto">
            <a:xfrm rot="5400000">
              <a:off x="861964" y="1099929"/>
              <a:ext cx="153188" cy="124446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474" name="Straight Connector 67"/>
            <p:cNvCxnSpPr>
              <a:cxnSpLocks noChangeShapeType="1"/>
            </p:cNvCxnSpPr>
            <p:nvPr/>
          </p:nvCxnSpPr>
          <p:spPr bwMode="auto">
            <a:xfrm rot="5400000">
              <a:off x="599730" y="1485534"/>
              <a:ext cx="162095" cy="85334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475" name="Straight Connector 68"/>
            <p:cNvCxnSpPr>
              <a:cxnSpLocks noChangeShapeType="1"/>
            </p:cNvCxnSpPr>
            <p:nvPr/>
          </p:nvCxnSpPr>
          <p:spPr bwMode="auto">
            <a:xfrm rot="5400000">
              <a:off x="409535" y="1838233"/>
              <a:ext cx="133594" cy="96001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476" name="Straight Connector 69"/>
            <p:cNvCxnSpPr>
              <a:cxnSpLocks noChangeShapeType="1"/>
            </p:cNvCxnSpPr>
            <p:nvPr/>
          </p:nvCxnSpPr>
          <p:spPr bwMode="auto">
            <a:xfrm rot="16200000" flipH="1">
              <a:off x="638844" y="1838242"/>
              <a:ext cx="160313" cy="104891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477" name="Straight Connector 70"/>
            <p:cNvCxnSpPr>
              <a:cxnSpLocks noChangeShapeType="1"/>
            </p:cNvCxnSpPr>
            <p:nvPr/>
          </p:nvCxnSpPr>
          <p:spPr bwMode="auto">
            <a:xfrm rot="16200000" flipH="1">
              <a:off x="899297" y="1481081"/>
              <a:ext cx="153188" cy="85334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478" name="Straight Connector 71"/>
            <p:cNvCxnSpPr>
              <a:cxnSpLocks noChangeShapeType="1"/>
            </p:cNvCxnSpPr>
            <p:nvPr/>
          </p:nvCxnSpPr>
          <p:spPr bwMode="auto">
            <a:xfrm rot="16200000" flipH="1">
              <a:off x="1162432" y="1105263"/>
              <a:ext cx="131813" cy="113779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sp>
          <p:nvSpPr>
            <p:cNvPr id="35139" name="TextBox 72"/>
            <p:cNvSpPr txBox="1">
              <a:spLocks noChangeArrowheads="1"/>
            </p:cNvSpPr>
            <p:nvPr/>
          </p:nvSpPr>
          <p:spPr bwMode="auto">
            <a:xfrm>
              <a:off x="193662" y="1881781"/>
              <a:ext cx="330670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</a:p>
          </p:txBody>
        </p:sp>
        <p:sp>
          <p:nvSpPr>
            <p:cNvPr id="35140" name="TextBox 73"/>
            <p:cNvSpPr txBox="1">
              <a:spLocks noChangeArrowheads="1"/>
            </p:cNvSpPr>
            <p:nvPr/>
          </p:nvSpPr>
          <p:spPr bwMode="auto">
            <a:xfrm>
              <a:off x="702112" y="1881781"/>
              <a:ext cx="323559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35141" name="TextBox 74"/>
            <p:cNvSpPr txBox="1">
              <a:spLocks noChangeArrowheads="1"/>
            </p:cNvSpPr>
            <p:nvPr/>
          </p:nvSpPr>
          <p:spPr bwMode="auto">
            <a:xfrm>
              <a:off x="917225" y="1546904"/>
              <a:ext cx="330670" cy="311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D</a:t>
              </a:r>
            </a:p>
          </p:txBody>
        </p:sp>
        <p:sp>
          <p:nvSpPr>
            <p:cNvPr id="35142" name="TextBox 75"/>
            <p:cNvSpPr txBox="1">
              <a:spLocks noChangeArrowheads="1"/>
            </p:cNvSpPr>
            <p:nvPr/>
          </p:nvSpPr>
          <p:spPr bwMode="auto">
            <a:xfrm>
              <a:off x="1203450" y="1176402"/>
              <a:ext cx="330670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</p:grpSp>
      <p:grpSp>
        <p:nvGrpSpPr>
          <p:cNvPr id="34823" name="Group 76"/>
          <p:cNvGrpSpPr>
            <a:grpSpLocks/>
          </p:cNvGrpSpPr>
          <p:nvPr/>
        </p:nvGrpSpPr>
        <p:grpSpPr bwMode="auto">
          <a:xfrm>
            <a:off x="2222500" y="2251075"/>
            <a:ext cx="1196975" cy="1152525"/>
            <a:chOff x="193662" y="898525"/>
            <a:chExt cx="1340458" cy="1293195"/>
          </a:xfrm>
        </p:grpSpPr>
        <p:sp>
          <p:nvSpPr>
            <p:cNvPr id="7457" name="AutoShape 4"/>
            <p:cNvSpPr>
              <a:spLocks noChangeArrowheads="1"/>
            </p:cNvSpPr>
            <p:nvPr/>
          </p:nvSpPr>
          <p:spPr bwMode="auto">
            <a:xfrm rot="-5400000">
              <a:off x="1037991" y="866649"/>
              <a:ext cx="126470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sp>
          <p:nvSpPr>
            <p:cNvPr id="7458" name="AutoShape 4"/>
            <p:cNvSpPr>
              <a:spLocks noChangeArrowheads="1"/>
            </p:cNvSpPr>
            <p:nvPr/>
          </p:nvSpPr>
          <p:spPr bwMode="auto">
            <a:xfrm rot="-5400000">
              <a:off x="774879" y="1238932"/>
              <a:ext cx="126469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sp>
          <p:nvSpPr>
            <p:cNvPr id="7459" name="AutoShape 4"/>
            <p:cNvSpPr>
              <a:spLocks noChangeArrowheads="1"/>
            </p:cNvSpPr>
            <p:nvPr/>
          </p:nvSpPr>
          <p:spPr bwMode="auto">
            <a:xfrm rot="-5400000">
              <a:off x="565098" y="1593403"/>
              <a:ext cx="126470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cxnSp>
          <p:nvCxnSpPr>
            <p:cNvPr id="7460" name="Straight Connector 80"/>
            <p:cNvCxnSpPr>
              <a:cxnSpLocks noChangeShapeType="1"/>
            </p:cNvCxnSpPr>
            <p:nvPr/>
          </p:nvCxnSpPr>
          <p:spPr bwMode="auto">
            <a:xfrm rot="5400000">
              <a:off x="861964" y="1099929"/>
              <a:ext cx="153188" cy="124446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461" name="Straight Connector 81"/>
            <p:cNvCxnSpPr>
              <a:cxnSpLocks noChangeShapeType="1"/>
            </p:cNvCxnSpPr>
            <p:nvPr/>
          </p:nvCxnSpPr>
          <p:spPr bwMode="auto">
            <a:xfrm rot="5400000">
              <a:off x="599730" y="1485534"/>
              <a:ext cx="162095" cy="85334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462" name="Straight Connector 82"/>
            <p:cNvCxnSpPr>
              <a:cxnSpLocks noChangeShapeType="1"/>
            </p:cNvCxnSpPr>
            <p:nvPr/>
          </p:nvCxnSpPr>
          <p:spPr bwMode="auto">
            <a:xfrm rot="5400000">
              <a:off x="409535" y="1838233"/>
              <a:ext cx="133594" cy="96001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463" name="Straight Connector 83"/>
            <p:cNvCxnSpPr>
              <a:cxnSpLocks noChangeShapeType="1"/>
            </p:cNvCxnSpPr>
            <p:nvPr/>
          </p:nvCxnSpPr>
          <p:spPr bwMode="auto">
            <a:xfrm rot="16200000" flipH="1">
              <a:off x="638844" y="1838242"/>
              <a:ext cx="160313" cy="104891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464" name="Straight Connector 84"/>
            <p:cNvCxnSpPr>
              <a:cxnSpLocks noChangeShapeType="1"/>
            </p:cNvCxnSpPr>
            <p:nvPr/>
          </p:nvCxnSpPr>
          <p:spPr bwMode="auto">
            <a:xfrm rot="16200000" flipH="1">
              <a:off x="899297" y="1481081"/>
              <a:ext cx="153188" cy="85334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465" name="Straight Connector 85"/>
            <p:cNvCxnSpPr>
              <a:cxnSpLocks noChangeShapeType="1"/>
            </p:cNvCxnSpPr>
            <p:nvPr/>
          </p:nvCxnSpPr>
          <p:spPr bwMode="auto">
            <a:xfrm rot="16200000" flipH="1">
              <a:off x="1162432" y="1105263"/>
              <a:ext cx="131813" cy="113779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sp>
          <p:nvSpPr>
            <p:cNvPr id="35126" name="TextBox 86"/>
            <p:cNvSpPr txBox="1">
              <a:spLocks noChangeArrowheads="1"/>
            </p:cNvSpPr>
            <p:nvPr/>
          </p:nvSpPr>
          <p:spPr bwMode="auto">
            <a:xfrm>
              <a:off x="193662" y="1881781"/>
              <a:ext cx="330670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35127" name="TextBox 87"/>
            <p:cNvSpPr txBox="1">
              <a:spLocks noChangeArrowheads="1"/>
            </p:cNvSpPr>
            <p:nvPr/>
          </p:nvSpPr>
          <p:spPr bwMode="auto">
            <a:xfrm>
              <a:off x="698556" y="1881781"/>
              <a:ext cx="330670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</a:p>
          </p:txBody>
        </p:sp>
        <p:sp>
          <p:nvSpPr>
            <p:cNvPr id="35128" name="TextBox 88"/>
            <p:cNvSpPr txBox="1">
              <a:spLocks noChangeArrowheads="1"/>
            </p:cNvSpPr>
            <p:nvPr/>
          </p:nvSpPr>
          <p:spPr bwMode="auto">
            <a:xfrm>
              <a:off x="917225" y="1546904"/>
              <a:ext cx="330670" cy="311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D</a:t>
              </a:r>
            </a:p>
          </p:txBody>
        </p:sp>
        <p:sp>
          <p:nvSpPr>
            <p:cNvPr id="35129" name="TextBox 89"/>
            <p:cNvSpPr txBox="1">
              <a:spLocks noChangeArrowheads="1"/>
            </p:cNvSpPr>
            <p:nvPr/>
          </p:nvSpPr>
          <p:spPr bwMode="auto">
            <a:xfrm>
              <a:off x="1203450" y="1176402"/>
              <a:ext cx="330670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</p:grpSp>
      <p:grpSp>
        <p:nvGrpSpPr>
          <p:cNvPr id="34824" name="Group 90"/>
          <p:cNvGrpSpPr>
            <a:grpSpLocks/>
          </p:cNvGrpSpPr>
          <p:nvPr/>
        </p:nvGrpSpPr>
        <p:grpSpPr bwMode="auto">
          <a:xfrm>
            <a:off x="698500" y="3594100"/>
            <a:ext cx="1196975" cy="1152525"/>
            <a:chOff x="193662" y="898525"/>
            <a:chExt cx="1340458" cy="1293195"/>
          </a:xfrm>
        </p:grpSpPr>
        <p:sp>
          <p:nvSpPr>
            <p:cNvPr id="7444" name="AutoShape 4"/>
            <p:cNvSpPr>
              <a:spLocks noChangeArrowheads="1"/>
            </p:cNvSpPr>
            <p:nvPr/>
          </p:nvSpPr>
          <p:spPr bwMode="auto">
            <a:xfrm rot="-5400000">
              <a:off x="1037991" y="866649"/>
              <a:ext cx="126470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sp>
          <p:nvSpPr>
            <p:cNvPr id="7445" name="AutoShape 4"/>
            <p:cNvSpPr>
              <a:spLocks noChangeArrowheads="1"/>
            </p:cNvSpPr>
            <p:nvPr/>
          </p:nvSpPr>
          <p:spPr bwMode="auto">
            <a:xfrm rot="-5400000">
              <a:off x="774879" y="1238932"/>
              <a:ext cx="126469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sp>
          <p:nvSpPr>
            <p:cNvPr id="7446" name="AutoShape 4"/>
            <p:cNvSpPr>
              <a:spLocks noChangeArrowheads="1"/>
            </p:cNvSpPr>
            <p:nvPr/>
          </p:nvSpPr>
          <p:spPr bwMode="auto">
            <a:xfrm rot="-5400000">
              <a:off x="565098" y="1593403"/>
              <a:ext cx="126470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cxnSp>
          <p:nvCxnSpPr>
            <p:cNvPr id="7447" name="Straight Connector 94"/>
            <p:cNvCxnSpPr>
              <a:cxnSpLocks noChangeShapeType="1"/>
            </p:cNvCxnSpPr>
            <p:nvPr/>
          </p:nvCxnSpPr>
          <p:spPr bwMode="auto">
            <a:xfrm rot="5400000">
              <a:off x="861964" y="1099929"/>
              <a:ext cx="153188" cy="124446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448" name="Straight Connector 95"/>
            <p:cNvCxnSpPr>
              <a:cxnSpLocks noChangeShapeType="1"/>
            </p:cNvCxnSpPr>
            <p:nvPr/>
          </p:nvCxnSpPr>
          <p:spPr bwMode="auto">
            <a:xfrm rot="5400000">
              <a:off x="599730" y="1485534"/>
              <a:ext cx="162095" cy="85334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449" name="Straight Connector 96"/>
            <p:cNvCxnSpPr>
              <a:cxnSpLocks noChangeShapeType="1"/>
            </p:cNvCxnSpPr>
            <p:nvPr/>
          </p:nvCxnSpPr>
          <p:spPr bwMode="auto">
            <a:xfrm rot="5400000">
              <a:off x="409535" y="1838233"/>
              <a:ext cx="133594" cy="96001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450" name="Straight Connector 97"/>
            <p:cNvCxnSpPr>
              <a:cxnSpLocks noChangeShapeType="1"/>
            </p:cNvCxnSpPr>
            <p:nvPr/>
          </p:nvCxnSpPr>
          <p:spPr bwMode="auto">
            <a:xfrm rot="16200000" flipH="1">
              <a:off x="638844" y="1838242"/>
              <a:ext cx="160313" cy="104891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451" name="Straight Connector 98"/>
            <p:cNvCxnSpPr>
              <a:cxnSpLocks noChangeShapeType="1"/>
            </p:cNvCxnSpPr>
            <p:nvPr/>
          </p:nvCxnSpPr>
          <p:spPr bwMode="auto">
            <a:xfrm rot="16200000" flipH="1">
              <a:off x="899297" y="1481081"/>
              <a:ext cx="153188" cy="85334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452" name="Straight Connector 99"/>
            <p:cNvCxnSpPr>
              <a:cxnSpLocks noChangeShapeType="1"/>
            </p:cNvCxnSpPr>
            <p:nvPr/>
          </p:nvCxnSpPr>
          <p:spPr bwMode="auto">
            <a:xfrm rot="16200000" flipH="1">
              <a:off x="1162432" y="1105263"/>
              <a:ext cx="131813" cy="113779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sp>
          <p:nvSpPr>
            <p:cNvPr id="35113" name="TextBox 100"/>
            <p:cNvSpPr txBox="1">
              <a:spLocks noChangeArrowheads="1"/>
            </p:cNvSpPr>
            <p:nvPr/>
          </p:nvSpPr>
          <p:spPr bwMode="auto">
            <a:xfrm>
              <a:off x="193662" y="1881781"/>
              <a:ext cx="330670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  <p:sp>
          <p:nvSpPr>
            <p:cNvPr id="35114" name="TextBox 101"/>
            <p:cNvSpPr txBox="1">
              <a:spLocks noChangeArrowheads="1"/>
            </p:cNvSpPr>
            <p:nvPr/>
          </p:nvSpPr>
          <p:spPr bwMode="auto">
            <a:xfrm>
              <a:off x="698556" y="1881781"/>
              <a:ext cx="330670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</a:p>
          </p:txBody>
        </p:sp>
        <p:sp>
          <p:nvSpPr>
            <p:cNvPr id="35115" name="TextBox 102"/>
            <p:cNvSpPr txBox="1">
              <a:spLocks noChangeArrowheads="1"/>
            </p:cNvSpPr>
            <p:nvPr/>
          </p:nvSpPr>
          <p:spPr bwMode="auto">
            <a:xfrm>
              <a:off x="922558" y="1546904"/>
              <a:ext cx="321782" cy="311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35116" name="TextBox 103"/>
            <p:cNvSpPr txBox="1">
              <a:spLocks noChangeArrowheads="1"/>
            </p:cNvSpPr>
            <p:nvPr/>
          </p:nvSpPr>
          <p:spPr bwMode="auto">
            <a:xfrm>
              <a:off x="1203450" y="1176402"/>
              <a:ext cx="330670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D</a:t>
              </a:r>
            </a:p>
          </p:txBody>
        </p:sp>
      </p:grpSp>
      <p:grpSp>
        <p:nvGrpSpPr>
          <p:cNvPr id="34825" name="Group 104"/>
          <p:cNvGrpSpPr>
            <a:grpSpLocks/>
          </p:cNvGrpSpPr>
          <p:nvPr/>
        </p:nvGrpSpPr>
        <p:grpSpPr bwMode="auto">
          <a:xfrm>
            <a:off x="2174875" y="3622675"/>
            <a:ext cx="1196975" cy="1152525"/>
            <a:chOff x="193662" y="898525"/>
            <a:chExt cx="1340458" cy="1293195"/>
          </a:xfrm>
        </p:grpSpPr>
        <p:sp>
          <p:nvSpPr>
            <p:cNvPr id="7431" name="AutoShape 4"/>
            <p:cNvSpPr>
              <a:spLocks noChangeArrowheads="1"/>
            </p:cNvSpPr>
            <p:nvPr/>
          </p:nvSpPr>
          <p:spPr bwMode="auto">
            <a:xfrm rot="-5400000">
              <a:off x="1037991" y="866649"/>
              <a:ext cx="126470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sp>
          <p:nvSpPr>
            <p:cNvPr id="7432" name="AutoShape 4"/>
            <p:cNvSpPr>
              <a:spLocks noChangeArrowheads="1"/>
            </p:cNvSpPr>
            <p:nvPr/>
          </p:nvSpPr>
          <p:spPr bwMode="auto">
            <a:xfrm rot="-5400000">
              <a:off x="774879" y="1238932"/>
              <a:ext cx="126469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sp>
          <p:nvSpPr>
            <p:cNvPr id="7433" name="AutoShape 4"/>
            <p:cNvSpPr>
              <a:spLocks noChangeArrowheads="1"/>
            </p:cNvSpPr>
            <p:nvPr/>
          </p:nvSpPr>
          <p:spPr bwMode="auto">
            <a:xfrm rot="-5400000">
              <a:off x="565098" y="1593403"/>
              <a:ext cx="126470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cxnSp>
          <p:nvCxnSpPr>
            <p:cNvPr id="7434" name="Straight Connector 108"/>
            <p:cNvCxnSpPr>
              <a:cxnSpLocks noChangeShapeType="1"/>
            </p:cNvCxnSpPr>
            <p:nvPr/>
          </p:nvCxnSpPr>
          <p:spPr bwMode="auto">
            <a:xfrm rot="5400000">
              <a:off x="861964" y="1099929"/>
              <a:ext cx="153188" cy="124446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435" name="Straight Connector 109"/>
            <p:cNvCxnSpPr>
              <a:cxnSpLocks noChangeShapeType="1"/>
            </p:cNvCxnSpPr>
            <p:nvPr/>
          </p:nvCxnSpPr>
          <p:spPr bwMode="auto">
            <a:xfrm rot="5400000">
              <a:off x="599730" y="1485534"/>
              <a:ext cx="162095" cy="85334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436" name="Straight Connector 110"/>
            <p:cNvCxnSpPr>
              <a:cxnSpLocks noChangeShapeType="1"/>
            </p:cNvCxnSpPr>
            <p:nvPr/>
          </p:nvCxnSpPr>
          <p:spPr bwMode="auto">
            <a:xfrm rot="5400000">
              <a:off x="409535" y="1838233"/>
              <a:ext cx="133594" cy="96001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437" name="Straight Connector 111"/>
            <p:cNvCxnSpPr>
              <a:cxnSpLocks noChangeShapeType="1"/>
            </p:cNvCxnSpPr>
            <p:nvPr/>
          </p:nvCxnSpPr>
          <p:spPr bwMode="auto">
            <a:xfrm rot="16200000" flipH="1">
              <a:off x="638844" y="1838242"/>
              <a:ext cx="160313" cy="104891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438" name="Straight Connector 112"/>
            <p:cNvCxnSpPr>
              <a:cxnSpLocks noChangeShapeType="1"/>
            </p:cNvCxnSpPr>
            <p:nvPr/>
          </p:nvCxnSpPr>
          <p:spPr bwMode="auto">
            <a:xfrm rot="16200000" flipH="1">
              <a:off x="899297" y="1481081"/>
              <a:ext cx="153188" cy="85334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439" name="Straight Connector 113"/>
            <p:cNvCxnSpPr>
              <a:cxnSpLocks noChangeShapeType="1"/>
            </p:cNvCxnSpPr>
            <p:nvPr/>
          </p:nvCxnSpPr>
          <p:spPr bwMode="auto">
            <a:xfrm rot="16200000" flipH="1">
              <a:off x="1162432" y="1105263"/>
              <a:ext cx="131813" cy="113779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sp>
          <p:nvSpPr>
            <p:cNvPr id="35100" name="TextBox 114"/>
            <p:cNvSpPr txBox="1">
              <a:spLocks noChangeArrowheads="1"/>
            </p:cNvSpPr>
            <p:nvPr/>
          </p:nvSpPr>
          <p:spPr bwMode="auto">
            <a:xfrm>
              <a:off x="193662" y="1881781"/>
              <a:ext cx="330670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  <p:sp>
          <p:nvSpPr>
            <p:cNvPr id="35101" name="TextBox 115"/>
            <p:cNvSpPr txBox="1">
              <a:spLocks noChangeArrowheads="1"/>
            </p:cNvSpPr>
            <p:nvPr/>
          </p:nvSpPr>
          <p:spPr bwMode="auto">
            <a:xfrm>
              <a:off x="698556" y="1881781"/>
              <a:ext cx="330670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</a:p>
          </p:txBody>
        </p:sp>
        <p:sp>
          <p:nvSpPr>
            <p:cNvPr id="35102" name="TextBox 116"/>
            <p:cNvSpPr txBox="1">
              <a:spLocks noChangeArrowheads="1"/>
            </p:cNvSpPr>
            <p:nvPr/>
          </p:nvSpPr>
          <p:spPr bwMode="auto">
            <a:xfrm>
              <a:off x="917225" y="1546904"/>
              <a:ext cx="330670" cy="311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D</a:t>
              </a:r>
            </a:p>
          </p:txBody>
        </p:sp>
        <p:sp>
          <p:nvSpPr>
            <p:cNvPr id="35103" name="TextBox 117"/>
            <p:cNvSpPr txBox="1">
              <a:spLocks noChangeArrowheads="1"/>
            </p:cNvSpPr>
            <p:nvPr/>
          </p:nvSpPr>
          <p:spPr bwMode="auto">
            <a:xfrm>
              <a:off x="1203450" y="1176402"/>
              <a:ext cx="330670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</p:grpSp>
      <p:grpSp>
        <p:nvGrpSpPr>
          <p:cNvPr id="34826" name="Group 118"/>
          <p:cNvGrpSpPr>
            <a:grpSpLocks/>
          </p:cNvGrpSpPr>
          <p:nvPr/>
        </p:nvGrpSpPr>
        <p:grpSpPr bwMode="auto">
          <a:xfrm>
            <a:off x="3451225" y="2279650"/>
            <a:ext cx="1196975" cy="1152525"/>
            <a:chOff x="193662" y="898525"/>
            <a:chExt cx="1340458" cy="1293195"/>
          </a:xfrm>
        </p:grpSpPr>
        <p:sp>
          <p:nvSpPr>
            <p:cNvPr id="7418" name="AutoShape 4"/>
            <p:cNvSpPr>
              <a:spLocks noChangeArrowheads="1"/>
            </p:cNvSpPr>
            <p:nvPr/>
          </p:nvSpPr>
          <p:spPr bwMode="auto">
            <a:xfrm rot="-5400000">
              <a:off x="1037991" y="866649"/>
              <a:ext cx="126470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sp>
          <p:nvSpPr>
            <p:cNvPr id="7419" name="AutoShape 4"/>
            <p:cNvSpPr>
              <a:spLocks noChangeArrowheads="1"/>
            </p:cNvSpPr>
            <p:nvPr/>
          </p:nvSpPr>
          <p:spPr bwMode="auto">
            <a:xfrm rot="-5400000">
              <a:off x="774879" y="1238932"/>
              <a:ext cx="126469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sp>
          <p:nvSpPr>
            <p:cNvPr id="7420" name="AutoShape 4"/>
            <p:cNvSpPr>
              <a:spLocks noChangeArrowheads="1"/>
            </p:cNvSpPr>
            <p:nvPr/>
          </p:nvSpPr>
          <p:spPr bwMode="auto">
            <a:xfrm rot="-5400000">
              <a:off x="565098" y="1593403"/>
              <a:ext cx="126470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cxnSp>
          <p:nvCxnSpPr>
            <p:cNvPr id="7421" name="Straight Connector 122"/>
            <p:cNvCxnSpPr>
              <a:cxnSpLocks noChangeShapeType="1"/>
            </p:cNvCxnSpPr>
            <p:nvPr/>
          </p:nvCxnSpPr>
          <p:spPr bwMode="auto">
            <a:xfrm rot="5400000">
              <a:off x="861964" y="1099929"/>
              <a:ext cx="153188" cy="124446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422" name="Straight Connector 123"/>
            <p:cNvCxnSpPr>
              <a:cxnSpLocks noChangeShapeType="1"/>
            </p:cNvCxnSpPr>
            <p:nvPr/>
          </p:nvCxnSpPr>
          <p:spPr bwMode="auto">
            <a:xfrm rot="5400000">
              <a:off x="599730" y="1485534"/>
              <a:ext cx="162095" cy="85334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423" name="Straight Connector 124"/>
            <p:cNvCxnSpPr>
              <a:cxnSpLocks noChangeShapeType="1"/>
            </p:cNvCxnSpPr>
            <p:nvPr/>
          </p:nvCxnSpPr>
          <p:spPr bwMode="auto">
            <a:xfrm rot="5400000">
              <a:off x="409535" y="1838233"/>
              <a:ext cx="133594" cy="96001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424" name="Straight Connector 125"/>
            <p:cNvCxnSpPr>
              <a:cxnSpLocks noChangeShapeType="1"/>
            </p:cNvCxnSpPr>
            <p:nvPr/>
          </p:nvCxnSpPr>
          <p:spPr bwMode="auto">
            <a:xfrm rot="16200000" flipH="1">
              <a:off x="638844" y="1838242"/>
              <a:ext cx="160313" cy="104891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425" name="Straight Connector 126"/>
            <p:cNvCxnSpPr>
              <a:cxnSpLocks noChangeShapeType="1"/>
            </p:cNvCxnSpPr>
            <p:nvPr/>
          </p:nvCxnSpPr>
          <p:spPr bwMode="auto">
            <a:xfrm rot="16200000" flipH="1">
              <a:off x="899297" y="1481081"/>
              <a:ext cx="153188" cy="85334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426" name="Straight Connector 127"/>
            <p:cNvCxnSpPr>
              <a:cxnSpLocks noChangeShapeType="1"/>
            </p:cNvCxnSpPr>
            <p:nvPr/>
          </p:nvCxnSpPr>
          <p:spPr bwMode="auto">
            <a:xfrm rot="16200000" flipH="1">
              <a:off x="1162432" y="1105263"/>
              <a:ext cx="131813" cy="113779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sp>
          <p:nvSpPr>
            <p:cNvPr id="35087" name="TextBox 128"/>
            <p:cNvSpPr txBox="1">
              <a:spLocks noChangeArrowheads="1"/>
            </p:cNvSpPr>
            <p:nvPr/>
          </p:nvSpPr>
          <p:spPr bwMode="auto">
            <a:xfrm>
              <a:off x="193662" y="1881781"/>
              <a:ext cx="330670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35088" name="TextBox 129"/>
            <p:cNvSpPr txBox="1">
              <a:spLocks noChangeArrowheads="1"/>
            </p:cNvSpPr>
            <p:nvPr/>
          </p:nvSpPr>
          <p:spPr bwMode="auto">
            <a:xfrm>
              <a:off x="702112" y="1881781"/>
              <a:ext cx="323559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  <p:sp>
          <p:nvSpPr>
            <p:cNvPr id="35089" name="TextBox 130"/>
            <p:cNvSpPr txBox="1">
              <a:spLocks noChangeArrowheads="1"/>
            </p:cNvSpPr>
            <p:nvPr/>
          </p:nvSpPr>
          <p:spPr bwMode="auto">
            <a:xfrm>
              <a:off x="917225" y="1546904"/>
              <a:ext cx="330670" cy="311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</a:p>
          </p:txBody>
        </p:sp>
        <p:sp>
          <p:nvSpPr>
            <p:cNvPr id="35090" name="TextBox 131"/>
            <p:cNvSpPr txBox="1">
              <a:spLocks noChangeArrowheads="1"/>
            </p:cNvSpPr>
            <p:nvPr/>
          </p:nvSpPr>
          <p:spPr bwMode="auto">
            <a:xfrm>
              <a:off x="1203450" y="1176402"/>
              <a:ext cx="330670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D</a:t>
              </a:r>
            </a:p>
          </p:txBody>
        </p:sp>
      </p:grpSp>
      <p:grpSp>
        <p:nvGrpSpPr>
          <p:cNvPr id="34827" name="Group 132"/>
          <p:cNvGrpSpPr>
            <a:grpSpLocks/>
          </p:cNvGrpSpPr>
          <p:nvPr/>
        </p:nvGrpSpPr>
        <p:grpSpPr bwMode="auto">
          <a:xfrm>
            <a:off x="3536950" y="3660775"/>
            <a:ext cx="1196975" cy="1152525"/>
            <a:chOff x="193662" y="898525"/>
            <a:chExt cx="1340458" cy="1293195"/>
          </a:xfrm>
        </p:grpSpPr>
        <p:sp>
          <p:nvSpPr>
            <p:cNvPr id="7405" name="AutoShape 4"/>
            <p:cNvSpPr>
              <a:spLocks noChangeArrowheads="1"/>
            </p:cNvSpPr>
            <p:nvPr/>
          </p:nvSpPr>
          <p:spPr bwMode="auto">
            <a:xfrm rot="-5400000">
              <a:off x="1037991" y="866649"/>
              <a:ext cx="126470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sp>
          <p:nvSpPr>
            <p:cNvPr id="7406" name="AutoShape 4"/>
            <p:cNvSpPr>
              <a:spLocks noChangeArrowheads="1"/>
            </p:cNvSpPr>
            <p:nvPr/>
          </p:nvSpPr>
          <p:spPr bwMode="auto">
            <a:xfrm rot="-5400000">
              <a:off x="774879" y="1238932"/>
              <a:ext cx="126469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sp>
          <p:nvSpPr>
            <p:cNvPr id="7407" name="AutoShape 4"/>
            <p:cNvSpPr>
              <a:spLocks noChangeArrowheads="1"/>
            </p:cNvSpPr>
            <p:nvPr/>
          </p:nvSpPr>
          <p:spPr bwMode="auto">
            <a:xfrm rot="-5400000">
              <a:off x="565098" y="1593403"/>
              <a:ext cx="126470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cxnSp>
          <p:nvCxnSpPr>
            <p:cNvPr id="7408" name="Straight Connector 136"/>
            <p:cNvCxnSpPr>
              <a:cxnSpLocks noChangeShapeType="1"/>
            </p:cNvCxnSpPr>
            <p:nvPr/>
          </p:nvCxnSpPr>
          <p:spPr bwMode="auto">
            <a:xfrm rot="5400000">
              <a:off x="861964" y="1099929"/>
              <a:ext cx="153188" cy="124446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409" name="Straight Connector 137"/>
            <p:cNvCxnSpPr>
              <a:cxnSpLocks noChangeShapeType="1"/>
            </p:cNvCxnSpPr>
            <p:nvPr/>
          </p:nvCxnSpPr>
          <p:spPr bwMode="auto">
            <a:xfrm rot="5400000">
              <a:off x="599730" y="1485534"/>
              <a:ext cx="162095" cy="85334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410" name="Straight Connector 138"/>
            <p:cNvCxnSpPr>
              <a:cxnSpLocks noChangeShapeType="1"/>
            </p:cNvCxnSpPr>
            <p:nvPr/>
          </p:nvCxnSpPr>
          <p:spPr bwMode="auto">
            <a:xfrm rot="5400000">
              <a:off x="409535" y="1838233"/>
              <a:ext cx="133594" cy="96001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411" name="Straight Connector 139"/>
            <p:cNvCxnSpPr>
              <a:cxnSpLocks noChangeShapeType="1"/>
            </p:cNvCxnSpPr>
            <p:nvPr/>
          </p:nvCxnSpPr>
          <p:spPr bwMode="auto">
            <a:xfrm rot="16200000" flipH="1">
              <a:off x="638844" y="1838242"/>
              <a:ext cx="160313" cy="104891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412" name="Straight Connector 140"/>
            <p:cNvCxnSpPr>
              <a:cxnSpLocks noChangeShapeType="1"/>
            </p:cNvCxnSpPr>
            <p:nvPr/>
          </p:nvCxnSpPr>
          <p:spPr bwMode="auto">
            <a:xfrm rot="16200000" flipH="1">
              <a:off x="899297" y="1481081"/>
              <a:ext cx="153188" cy="85334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413" name="Straight Connector 141"/>
            <p:cNvCxnSpPr>
              <a:cxnSpLocks noChangeShapeType="1"/>
            </p:cNvCxnSpPr>
            <p:nvPr/>
          </p:nvCxnSpPr>
          <p:spPr bwMode="auto">
            <a:xfrm rot="16200000" flipH="1">
              <a:off x="1162432" y="1105263"/>
              <a:ext cx="131813" cy="113779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sp>
          <p:nvSpPr>
            <p:cNvPr id="35074" name="TextBox 142"/>
            <p:cNvSpPr txBox="1">
              <a:spLocks noChangeArrowheads="1"/>
            </p:cNvSpPr>
            <p:nvPr/>
          </p:nvSpPr>
          <p:spPr bwMode="auto">
            <a:xfrm>
              <a:off x="193662" y="1881781"/>
              <a:ext cx="330670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  <p:sp>
          <p:nvSpPr>
            <p:cNvPr id="35075" name="TextBox 143"/>
            <p:cNvSpPr txBox="1">
              <a:spLocks noChangeArrowheads="1"/>
            </p:cNvSpPr>
            <p:nvPr/>
          </p:nvSpPr>
          <p:spPr bwMode="auto">
            <a:xfrm>
              <a:off x="702112" y="1881781"/>
              <a:ext cx="323559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35076" name="TextBox 144"/>
            <p:cNvSpPr txBox="1">
              <a:spLocks noChangeArrowheads="1"/>
            </p:cNvSpPr>
            <p:nvPr/>
          </p:nvSpPr>
          <p:spPr bwMode="auto">
            <a:xfrm>
              <a:off x="917225" y="1546904"/>
              <a:ext cx="330670" cy="311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</a:p>
          </p:txBody>
        </p:sp>
        <p:sp>
          <p:nvSpPr>
            <p:cNvPr id="35077" name="TextBox 145"/>
            <p:cNvSpPr txBox="1">
              <a:spLocks noChangeArrowheads="1"/>
            </p:cNvSpPr>
            <p:nvPr/>
          </p:nvSpPr>
          <p:spPr bwMode="auto">
            <a:xfrm>
              <a:off x="1203450" y="1176402"/>
              <a:ext cx="330670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D</a:t>
              </a:r>
            </a:p>
          </p:txBody>
        </p:sp>
      </p:grpSp>
      <p:grpSp>
        <p:nvGrpSpPr>
          <p:cNvPr id="34828" name="Group 146"/>
          <p:cNvGrpSpPr>
            <a:grpSpLocks/>
          </p:cNvGrpSpPr>
          <p:nvPr/>
        </p:nvGrpSpPr>
        <p:grpSpPr bwMode="auto">
          <a:xfrm>
            <a:off x="669925" y="4908550"/>
            <a:ext cx="1196975" cy="1152525"/>
            <a:chOff x="193662" y="898525"/>
            <a:chExt cx="1340458" cy="1293195"/>
          </a:xfrm>
        </p:grpSpPr>
        <p:sp>
          <p:nvSpPr>
            <p:cNvPr id="7392" name="AutoShape 4"/>
            <p:cNvSpPr>
              <a:spLocks noChangeArrowheads="1"/>
            </p:cNvSpPr>
            <p:nvPr/>
          </p:nvSpPr>
          <p:spPr bwMode="auto">
            <a:xfrm rot="-5400000">
              <a:off x="1037991" y="866649"/>
              <a:ext cx="126470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sp>
          <p:nvSpPr>
            <p:cNvPr id="7393" name="AutoShape 4"/>
            <p:cNvSpPr>
              <a:spLocks noChangeArrowheads="1"/>
            </p:cNvSpPr>
            <p:nvPr/>
          </p:nvSpPr>
          <p:spPr bwMode="auto">
            <a:xfrm rot="-5400000">
              <a:off x="774879" y="1238932"/>
              <a:ext cx="126469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sp>
          <p:nvSpPr>
            <p:cNvPr id="7394" name="AutoShape 4"/>
            <p:cNvSpPr>
              <a:spLocks noChangeArrowheads="1"/>
            </p:cNvSpPr>
            <p:nvPr/>
          </p:nvSpPr>
          <p:spPr bwMode="auto">
            <a:xfrm rot="-5400000">
              <a:off x="565098" y="1593403"/>
              <a:ext cx="126470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cxnSp>
          <p:nvCxnSpPr>
            <p:cNvPr id="7395" name="Straight Connector 150"/>
            <p:cNvCxnSpPr>
              <a:cxnSpLocks noChangeShapeType="1"/>
            </p:cNvCxnSpPr>
            <p:nvPr/>
          </p:nvCxnSpPr>
          <p:spPr bwMode="auto">
            <a:xfrm rot="5400000">
              <a:off x="861964" y="1099929"/>
              <a:ext cx="153188" cy="124446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396" name="Straight Connector 151"/>
            <p:cNvCxnSpPr>
              <a:cxnSpLocks noChangeShapeType="1"/>
            </p:cNvCxnSpPr>
            <p:nvPr/>
          </p:nvCxnSpPr>
          <p:spPr bwMode="auto">
            <a:xfrm rot="5400000">
              <a:off x="599730" y="1485534"/>
              <a:ext cx="162095" cy="85334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397" name="Straight Connector 152"/>
            <p:cNvCxnSpPr>
              <a:cxnSpLocks noChangeShapeType="1"/>
            </p:cNvCxnSpPr>
            <p:nvPr/>
          </p:nvCxnSpPr>
          <p:spPr bwMode="auto">
            <a:xfrm rot="5400000">
              <a:off x="409535" y="1838233"/>
              <a:ext cx="133594" cy="96001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398" name="Straight Connector 153"/>
            <p:cNvCxnSpPr>
              <a:cxnSpLocks noChangeShapeType="1"/>
            </p:cNvCxnSpPr>
            <p:nvPr/>
          </p:nvCxnSpPr>
          <p:spPr bwMode="auto">
            <a:xfrm rot="16200000" flipH="1">
              <a:off x="638844" y="1838242"/>
              <a:ext cx="160313" cy="104891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399" name="Straight Connector 154"/>
            <p:cNvCxnSpPr>
              <a:cxnSpLocks noChangeShapeType="1"/>
            </p:cNvCxnSpPr>
            <p:nvPr/>
          </p:nvCxnSpPr>
          <p:spPr bwMode="auto">
            <a:xfrm rot="16200000" flipH="1">
              <a:off x="899297" y="1481081"/>
              <a:ext cx="153188" cy="85334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400" name="Straight Connector 155"/>
            <p:cNvCxnSpPr>
              <a:cxnSpLocks noChangeShapeType="1"/>
            </p:cNvCxnSpPr>
            <p:nvPr/>
          </p:nvCxnSpPr>
          <p:spPr bwMode="auto">
            <a:xfrm rot="16200000" flipH="1">
              <a:off x="1162432" y="1105263"/>
              <a:ext cx="131813" cy="113779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sp>
          <p:nvSpPr>
            <p:cNvPr id="35061" name="TextBox 156"/>
            <p:cNvSpPr txBox="1">
              <a:spLocks noChangeArrowheads="1"/>
            </p:cNvSpPr>
            <p:nvPr/>
          </p:nvSpPr>
          <p:spPr bwMode="auto">
            <a:xfrm>
              <a:off x="193662" y="1881781"/>
              <a:ext cx="330670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D</a:t>
              </a:r>
            </a:p>
          </p:txBody>
        </p:sp>
        <p:sp>
          <p:nvSpPr>
            <p:cNvPr id="35062" name="TextBox 157"/>
            <p:cNvSpPr txBox="1">
              <a:spLocks noChangeArrowheads="1"/>
            </p:cNvSpPr>
            <p:nvPr/>
          </p:nvSpPr>
          <p:spPr bwMode="auto">
            <a:xfrm>
              <a:off x="698556" y="1881781"/>
              <a:ext cx="330670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</a:p>
          </p:txBody>
        </p:sp>
        <p:sp>
          <p:nvSpPr>
            <p:cNvPr id="35063" name="TextBox 158"/>
            <p:cNvSpPr txBox="1">
              <a:spLocks noChangeArrowheads="1"/>
            </p:cNvSpPr>
            <p:nvPr/>
          </p:nvSpPr>
          <p:spPr bwMode="auto">
            <a:xfrm>
              <a:off x="922558" y="1546904"/>
              <a:ext cx="321782" cy="311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35064" name="TextBox 159"/>
            <p:cNvSpPr txBox="1">
              <a:spLocks noChangeArrowheads="1"/>
            </p:cNvSpPr>
            <p:nvPr/>
          </p:nvSpPr>
          <p:spPr bwMode="auto">
            <a:xfrm>
              <a:off x="1203450" y="1176402"/>
              <a:ext cx="330670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</p:grpSp>
      <p:grpSp>
        <p:nvGrpSpPr>
          <p:cNvPr id="34829" name="Group 160"/>
          <p:cNvGrpSpPr>
            <a:grpSpLocks/>
          </p:cNvGrpSpPr>
          <p:nvPr/>
        </p:nvGrpSpPr>
        <p:grpSpPr bwMode="auto">
          <a:xfrm>
            <a:off x="2174875" y="4946650"/>
            <a:ext cx="1196975" cy="1152525"/>
            <a:chOff x="193662" y="898525"/>
            <a:chExt cx="1340458" cy="1293195"/>
          </a:xfrm>
        </p:grpSpPr>
        <p:sp>
          <p:nvSpPr>
            <p:cNvPr id="7379" name="AutoShape 4"/>
            <p:cNvSpPr>
              <a:spLocks noChangeArrowheads="1"/>
            </p:cNvSpPr>
            <p:nvPr/>
          </p:nvSpPr>
          <p:spPr bwMode="auto">
            <a:xfrm rot="-5400000">
              <a:off x="1037991" y="866649"/>
              <a:ext cx="126470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sp>
          <p:nvSpPr>
            <p:cNvPr id="7380" name="AutoShape 4"/>
            <p:cNvSpPr>
              <a:spLocks noChangeArrowheads="1"/>
            </p:cNvSpPr>
            <p:nvPr/>
          </p:nvSpPr>
          <p:spPr bwMode="auto">
            <a:xfrm rot="-5400000">
              <a:off x="774879" y="1238932"/>
              <a:ext cx="126469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sp>
          <p:nvSpPr>
            <p:cNvPr id="7381" name="AutoShape 4"/>
            <p:cNvSpPr>
              <a:spLocks noChangeArrowheads="1"/>
            </p:cNvSpPr>
            <p:nvPr/>
          </p:nvSpPr>
          <p:spPr bwMode="auto">
            <a:xfrm rot="-5400000">
              <a:off x="565098" y="1593403"/>
              <a:ext cx="126470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cxnSp>
          <p:nvCxnSpPr>
            <p:cNvPr id="7382" name="Straight Connector 164"/>
            <p:cNvCxnSpPr>
              <a:cxnSpLocks noChangeShapeType="1"/>
            </p:cNvCxnSpPr>
            <p:nvPr/>
          </p:nvCxnSpPr>
          <p:spPr bwMode="auto">
            <a:xfrm rot="5400000">
              <a:off x="861964" y="1099929"/>
              <a:ext cx="153188" cy="124446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383" name="Straight Connector 165"/>
            <p:cNvCxnSpPr>
              <a:cxnSpLocks noChangeShapeType="1"/>
            </p:cNvCxnSpPr>
            <p:nvPr/>
          </p:nvCxnSpPr>
          <p:spPr bwMode="auto">
            <a:xfrm rot="5400000">
              <a:off x="599730" y="1485534"/>
              <a:ext cx="162095" cy="85334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384" name="Straight Connector 166"/>
            <p:cNvCxnSpPr>
              <a:cxnSpLocks noChangeShapeType="1"/>
            </p:cNvCxnSpPr>
            <p:nvPr/>
          </p:nvCxnSpPr>
          <p:spPr bwMode="auto">
            <a:xfrm rot="5400000">
              <a:off x="409535" y="1838233"/>
              <a:ext cx="133594" cy="96001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385" name="Straight Connector 167"/>
            <p:cNvCxnSpPr>
              <a:cxnSpLocks noChangeShapeType="1"/>
            </p:cNvCxnSpPr>
            <p:nvPr/>
          </p:nvCxnSpPr>
          <p:spPr bwMode="auto">
            <a:xfrm rot="16200000" flipH="1">
              <a:off x="638844" y="1838242"/>
              <a:ext cx="160313" cy="104891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386" name="Straight Connector 168"/>
            <p:cNvCxnSpPr>
              <a:cxnSpLocks noChangeShapeType="1"/>
            </p:cNvCxnSpPr>
            <p:nvPr/>
          </p:nvCxnSpPr>
          <p:spPr bwMode="auto">
            <a:xfrm rot="16200000" flipH="1">
              <a:off x="899297" y="1481081"/>
              <a:ext cx="153188" cy="85334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387" name="Straight Connector 169"/>
            <p:cNvCxnSpPr>
              <a:cxnSpLocks noChangeShapeType="1"/>
            </p:cNvCxnSpPr>
            <p:nvPr/>
          </p:nvCxnSpPr>
          <p:spPr bwMode="auto">
            <a:xfrm rot="16200000" flipH="1">
              <a:off x="1162432" y="1105263"/>
              <a:ext cx="131813" cy="113779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sp>
          <p:nvSpPr>
            <p:cNvPr id="35048" name="TextBox 170"/>
            <p:cNvSpPr txBox="1">
              <a:spLocks noChangeArrowheads="1"/>
            </p:cNvSpPr>
            <p:nvPr/>
          </p:nvSpPr>
          <p:spPr bwMode="auto">
            <a:xfrm>
              <a:off x="193662" y="1881781"/>
              <a:ext cx="330670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D</a:t>
              </a:r>
            </a:p>
          </p:txBody>
        </p:sp>
        <p:sp>
          <p:nvSpPr>
            <p:cNvPr id="35049" name="TextBox 171"/>
            <p:cNvSpPr txBox="1">
              <a:spLocks noChangeArrowheads="1"/>
            </p:cNvSpPr>
            <p:nvPr/>
          </p:nvSpPr>
          <p:spPr bwMode="auto">
            <a:xfrm>
              <a:off x="698556" y="1881781"/>
              <a:ext cx="330670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</a:p>
          </p:txBody>
        </p:sp>
        <p:sp>
          <p:nvSpPr>
            <p:cNvPr id="35050" name="TextBox 172"/>
            <p:cNvSpPr txBox="1">
              <a:spLocks noChangeArrowheads="1"/>
            </p:cNvSpPr>
            <p:nvPr/>
          </p:nvSpPr>
          <p:spPr bwMode="auto">
            <a:xfrm>
              <a:off x="922558" y="1546904"/>
              <a:ext cx="321782" cy="311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  <p:sp>
          <p:nvSpPr>
            <p:cNvPr id="35051" name="TextBox 173"/>
            <p:cNvSpPr txBox="1">
              <a:spLocks noChangeArrowheads="1"/>
            </p:cNvSpPr>
            <p:nvPr/>
          </p:nvSpPr>
          <p:spPr bwMode="auto">
            <a:xfrm>
              <a:off x="1203450" y="1176402"/>
              <a:ext cx="330670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</p:grpSp>
      <p:grpSp>
        <p:nvGrpSpPr>
          <p:cNvPr id="34830" name="Group 174"/>
          <p:cNvGrpSpPr>
            <a:grpSpLocks/>
          </p:cNvGrpSpPr>
          <p:nvPr/>
        </p:nvGrpSpPr>
        <p:grpSpPr bwMode="auto">
          <a:xfrm>
            <a:off x="3565525" y="4946650"/>
            <a:ext cx="1196975" cy="1152525"/>
            <a:chOff x="193662" y="898525"/>
            <a:chExt cx="1340458" cy="1293195"/>
          </a:xfrm>
        </p:grpSpPr>
        <p:sp>
          <p:nvSpPr>
            <p:cNvPr id="7366" name="AutoShape 4"/>
            <p:cNvSpPr>
              <a:spLocks noChangeArrowheads="1"/>
            </p:cNvSpPr>
            <p:nvPr/>
          </p:nvSpPr>
          <p:spPr bwMode="auto">
            <a:xfrm rot="-5400000">
              <a:off x="1037991" y="866649"/>
              <a:ext cx="126470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sp>
          <p:nvSpPr>
            <p:cNvPr id="7367" name="AutoShape 4"/>
            <p:cNvSpPr>
              <a:spLocks noChangeArrowheads="1"/>
            </p:cNvSpPr>
            <p:nvPr/>
          </p:nvSpPr>
          <p:spPr bwMode="auto">
            <a:xfrm rot="-5400000">
              <a:off x="774879" y="1238932"/>
              <a:ext cx="126469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sp>
          <p:nvSpPr>
            <p:cNvPr id="7368" name="AutoShape 4"/>
            <p:cNvSpPr>
              <a:spLocks noChangeArrowheads="1"/>
            </p:cNvSpPr>
            <p:nvPr/>
          </p:nvSpPr>
          <p:spPr bwMode="auto">
            <a:xfrm rot="-5400000">
              <a:off x="565098" y="1593403"/>
              <a:ext cx="126470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cxnSp>
          <p:nvCxnSpPr>
            <p:cNvPr id="7369" name="Straight Connector 178"/>
            <p:cNvCxnSpPr>
              <a:cxnSpLocks noChangeShapeType="1"/>
            </p:cNvCxnSpPr>
            <p:nvPr/>
          </p:nvCxnSpPr>
          <p:spPr bwMode="auto">
            <a:xfrm rot="5400000">
              <a:off x="861964" y="1099929"/>
              <a:ext cx="153188" cy="124446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370" name="Straight Connector 179"/>
            <p:cNvCxnSpPr>
              <a:cxnSpLocks noChangeShapeType="1"/>
            </p:cNvCxnSpPr>
            <p:nvPr/>
          </p:nvCxnSpPr>
          <p:spPr bwMode="auto">
            <a:xfrm rot="5400000">
              <a:off x="599730" y="1485534"/>
              <a:ext cx="162095" cy="85334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371" name="Straight Connector 180"/>
            <p:cNvCxnSpPr>
              <a:cxnSpLocks noChangeShapeType="1"/>
            </p:cNvCxnSpPr>
            <p:nvPr/>
          </p:nvCxnSpPr>
          <p:spPr bwMode="auto">
            <a:xfrm rot="5400000">
              <a:off x="409535" y="1838233"/>
              <a:ext cx="133594" cy="96001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372" name="Straight Connector 181"/>
            <p:cNvCxnSpPr>
              <a:cxnSpLocks noChangeShapeType="1"/>
            </p:cNvCxnSpPr>
            <p:nvPr/>
          </p:nvCxnSpPr>
          <p:spPr bwMode="auto">
            <a:xfrm rot="16200000" flipH="1">
              <a:off x="638844" y="1838242"/>
              <a:ext cx="160313" cy="104891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373" name="Straight Connector 182"/>
            <p:cNvCxnSpPr>
              <a:cxnSpLocks noChangeShapeType="1"/>
            </p:cNvCxnSpPr>
            <p:nvPr/>
          </p:nvCxnSpPr>
          <p:spPr bwMode="auto">
            <a:xfrm rot="16200000" flipH="1">
              <a:off x="899297" y="1481081"/>
              <a:ext cx="153188" cy="85334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374" name="Straight Connector 183"/>
            <p:cNvCxnSpPr>
              <a:cxnSpLocks noChangeShapeType="1"/>
            </p:cNvCxnSpPr>
            <p:nvPr/>
          </p:nvCxnSpPr>
          <p:spPr bwMode="auto">
            <a:xfrm rot="16200000" flipH="1">
              <a:off x="1162432" y="1105263"/>
              <a:ext cx="131813" cy="113779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sp>
          <p:nvSpPr>
            <p:cNvPr id="35035" name="TextBox 184"/>
            <p:cNvSpPr txBox="1">
              <a:spLocks noChangeArrowheads="1"/>
            </p:cNvSpPr>
            <p:nvPr/>
          </p:nvSpPr>
          <p:spPr bwMode="auto">
            <a:xfrm>
              <a:off x="193662" y="1881781"/>
              <a:ext cx="330670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D</a:t>
              </a:r>
            </a:p>
          </p:txBody>
        </p:sp>
        <p:sp>
          <p:nvSpPr>
            <p:cNvPr id="35036" name="TextBox 185"/>
            <p:cNvSpPr txBox="1">
              <a:spLocks noChangeArrowheads="1"/>
            </p:cNvSpPr>
            <p:nvPr/>
          </p:nvSpPr>
          <p:spPr bwMode="auto">
            <a:xfrm>
              <a:off x="702112" y="1881781"/>
              <a:ext cx="323559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35037" name="TextBox 186"/>
            <p:cNvSpPr txBox="1">
              <a:spLocks noChangeArrowheads="1"/>
            </p:cNvSpPr>
            <p:nvPr/>
          </p:nvSpPr>
          <p:spPr bwMode="auto">
            <a:xfrm>
              <a:off x="917225" y="1546904"/>
              <a:ext cx="330670" cy="311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</a:p>
          </p:txBody>
        </p:sp>
        <p:sp>
          <p:nvSpPr>
            <p:cNvPr id="35038" name="TextBox 187"/>
            <p:cNvSpPr txBox="1">
              <a:spLocks noChangeArrowheads="1"/>
            </p:cNvSpPr>
            <p:nvPr/>
          </p:nvSpPr>
          <p:spPr bwMode="auto">
            <a:xfrm>
              <a:off x="1203450" y="1176402"/>
              <a:ext cx="330670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</p:grpSp>
      <p:grpSp>
        <p:nvGrpSpPr>
          <p:cNvPr id="34831" name="Group 188"/>
          <p:cNvGrpSpPr>
            <a:grpSpLocks/>
          </p:cNvGrpSpPr>
          <p:nvPr/>
        </p:nvGrpSpPr>
        <p:grpSpPr bwMode="auto">
          <a:xfrm>
            <a:off x="4984750" y="5022850"/>
            <a:ext cx="1196975" cy="1152525"/>
            <a:chOff x="193662" y="898525"/>
            <a:chExt cx="1340458" cy="1293195"/>
          </a:xfrm>
        </p:grpSpPr>
        <p:sp>
          <p:nvSpPr>
            <p:cNvPr id="7353" name="AutoShape 4"/>
            <p:cNvSpPr>
              <a:spLocks noChangeArrowheads="1"/>
            </p:cNvSpPr>
            <p:nvPr/>
          </p:nvSpPr>
          <p:spPr bwMode="auto">
            <a:xfrm rot="-5400000">
              <a:off x="1037991" y="866649"/>
              <a:ext cx="126470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sp>
          <p:nvSpPr>
            <p:cNvPr id="7354" name="AutoShape 4"/>
            <p:cNvSpPr>
              <a:spLocks noChangeArrowheads="1"/>
            </p:cNvSpPr>
            <p:nvPr/>
          </p:nvSpPr>
          <p:spPr bwMode="auto">
            <a:xfrm rot="-5400000">
              <a:off x="774879" y="1238932"/>
              <a:ext cx="126469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sp>
          <p:nvSpPr>
            <p:cNvPr id="7355" name="AutoShape 4"/>
            <p:cNvSpPr>
              <a:spLocks noChangeArrowheads="1"/>
            </p:cNvSpPr>
            <p:nvPr/>
          </p:nvSpPr>
          <p:spPr bwMode="auto">
            <a:xfrm rot="-5400000">
              <a:off x="565098" y="1593403"/>
              <a:ext cx="126470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cxnSp>
          <p:nvCxnSpPr>
            <p:cNvPr id="7356" name="Straight Connector 192"/>
            <p:cNvCxnSpPr>
              <a:cxnSpLocks noChangeShapeType="1"/>
            </p:cNvCxnSpPr>
            <p:nvPr/>
          </p:nvCxnSpPr>
          <p:spPr bwMode="auto">
            <a:xfrm rot="5400000">
              <a:off x="861964" y="1099929"/>
              <a:ext cx="153188" cy="124446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357" name="Straight Connector 193"/>
            <p:cNvCxnSpPr>
              <a:cxnSpLocks noChangeShapeType="1"/>
            </p:cNvCxnSpPr>
            <p:nvPr/>
          </p:nvCxnSpPr>
          <p:spPr bwMode="auto">
            <a:xfrm rot="5400000">
              <a:off x="599730" y="1485534"/>
              <a:ext cx="162095" cy="85334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358" name="Straight Connector 194"/>
            <p:cNvCxnSpPr>
              <a:cxnSpLocks noChangeShapeType="1"/>
            </p:cNvCxnSpPr>
            <p:nvPr/>
          </p:nvCxnSpPr>
          <p:spPr bwMode="auto">
            <a:xfrm rot="5400000">
              <a:off x="409535" y="1838233"/>
              <a:ext cx="133594" cy="96001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359" name="Straight Connector 195"/>
            <p:cNvCxnSpPr>
              <a:cxnSpLocks noChangeShapeType="1"/>
            </p:cNvCxnSpPr>
            <p:nvPr/>
          </p:nvCxnSpPr>
          <p:spPr bwMode="auto">
            <a:xfrm rot="16200000" flipH="1">
              <a:off x="638844" y="1838242"/>
              <a:ext cx="160313" cy="104891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360" name="Straight Connector 196"/>
            <p:cNvCxnSpPr>
              <a:cxnSpLocks noChangeShapeType="1"/>
            </p:cNvCxnSpPr>
            <p:nvPr/>
          </p:nvCxnSpPr>
          <p:spPr bwMode="auto">
            <a:xfrm rot="16200000" flipH="1">
              <a:off x="899297" y="1481081"/>
              <a:ext cx="153188" cy="85334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361" name="Straight Connector 197"/>
            <p:cNvCxnSpPr>
              <a:cxnSpLocks noChangeShapeType="1"/>
            </p:cNvCxnSpPr>
            <p:nvPr/>
          </p:nvCxnSpPr>
          <p:spPr bwMode="auto">
            <a:xfrm rot="16200000" flipH="1">
              <a:off x="1162432" y="1105263"/>
              <a:ext cx="131813" cy="113779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sp>
          <p:nvSpPr>
            <p:cNvPr id="35022" name="TextBox 198"/>
            <p:cNvSpPr txBox="1">
              <a:spLocks noChangeArrowheads="1"/>
            </p:cNvSpPr>
            <p:nvPr/>
          </p:nvSpPr>
          <p:spPr bwMode="auto">
            <a:xfrm>
              <a:off x="193662" y="1881781"/>
              <a:ext cx="330670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D</a:t>
              </a:r>
            </a:p>
          </p:txBody>
        </p:sp>
        <p:sp>
          <p:nvSpPr>
            <p:cNvPr id="35023" name="TextBox 199"/>
            <p:cNvSpPr txBox="1">
              <a:spLocks noChangeArrowheads="1"/>
            </p:cNvSpPr>
            <p:nvPr/>
          </p:nvSpPr>
          <p:spPr bwMode="auto">
            <a:xfrm>
              <a:off x="702112" y="1881781"/>
              <a:ext cx="323559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35024" name="TextBox 200"/>
            <p:cNvSpPr txBox="1">
              <a:spLocks noChangeArrowheads="1"/>
            </p:cNvSpPr>
            <p:nvPr/>
          </p:nvSpPr>
          <p:spPr bwMode="auto">
            <a:xfrm>
              <a:off x="922558" y="1546904"/>
              <a:ext cx="321782" cy="311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  <p:sp>
          <p:nvSpPr>
            <p:cNvPr id="35025" name="TextBox 201"/>
            <p:cNvSpPr txBox="1">
              <a:spLocks noChangeArrowheads="1"/>
            </p:cNvSpPr>
            <p:nvPr/>
          </p:nvSpPr>
          <p:spPr bwMode="auto">
            <a:xfrm>
              <a:off x="1203450" y="1176402"/>
              <a:ext cx="330670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</a:p>
          </p:txBody>
        </p:sp>
      </p:grpSp>
      <p:grpSp>
        <p:nvGrpSpPr>
          <p:cNvPr id="34832" name="Group 202"/>
          <p:cNvGrpSpPr>
            <a:grpSpLocks/>
          </p:cNvGrpSpPr>
          <p:nvPr/>
        </p:nvGrpSpPr>
        <p:grpSpPr bwMode="auto">
          <a:xfrm>
            <a:off x="6299200" y="5041900"/>
            <a:ext cx="1196975" cy="1152525"/>
            <a:chOff x="193662" y="898525"/>
            <a:chExt cx="1340458" cy="1293195"/>
          </a:xfrm>
        </p:grpSpPr>
        <p:sp>
          <p:nvSpPr>
            <p:cNvPr id="7340" name="AutoShape 4"/>
            <p:cNvSpPr>
              <a:spLocks noChangeArrowheads="1"/>
            </p:cNvSpPr>
            <p:nvPr/>
          </p:nvSpPr>
          <p:spPr bwMode="auto">
            <a:xfrm rot="-5400000">
              <a:off x="1037991" y="866649"/>
              <a:ext cx="126470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sp>
          <p:nvSpPr>
            <p:cNvPr id="7341" name="AutoShape 4"/>
            <p:cNvSpPr>
              <a:spLocks noChangeArrowheads="1"/>
            </p:cNvSpPr>
            <p:nvPr/>
          </p:nvSpPr>
          <p:spPr bwMode="auto">
            <a:xfrm rot="-5400000">
              <a:off x="774879" y="1238932"/>
              <a:ext cx="126469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sp>
          <p:nvSpPr>
            <p:cNvPr id="7342" name="AutoShape 4"/>
            <p:cNvSpPr>
              <a:spLocks noChangeArrowheads="1"/>
            </p:cNvSpPr>
            <p:nvPr/>
          </p:nvSpPr>
          <p:spPr bwMode="auto">
            <a:xfrm rot="-5400000">
              <a:off x="565098" y="1593403"/>
              <a:ext cx="126470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cxnSp>
          <p:nvCxnSpPr>
            <p:cNvPr id="7343" name="Straight Connector 206"/>
            <p:cNvCxnSpPr>
              <a:cxnSpLocks noChangeShapeType="1"/>
            </p:cNvCxnSpPr>
            <p:nvPr/>
          </p:nvCxnSpPr>
          <p:spPr bwMode="auto">
            <a:xfrm rot="5400000">
              <a:off x="861964" y="1099929"/>
              <a:ext cx="153188" cy="124446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344" name="Straight Connector 207"/>
            <p:cNvCxnSpPr>
              <a:cxnSpLocks noChangeShapeType="1"/>
            </p:cNvCxnSpPr>
            <p:nvPr/>
          </p:nvCxnSpPr>
          <p:spPr bwMode="auto">
            <a:xfrm rot="5400000">
              <a:off x="599730" y="1485534"/>
              <a:ext cx="162095" cy="85334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345" name="Straight Connector 208"/>
            <p:cNvCxnSpPr>
              <a:cxnSpLocks noChangeShapeType="1"/>
            </p:cNvCxnSpPr>
            <p:nvPr/>
          </p:nvCxnSpPr>
          <p:spPr bwMode="auto">
            <a:xfrm rot="5400000">
              <a:off x="409535" y="1838233"/>
              <a:ext cx="133594" cy="96001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346" name="Straight Connector 209"/>
            <p:cNvCxnSpPr>
              <a:cxnSpLocks noChangeShapeType="1"/>
            </p:cNvCxnSpPr>
            <p:nvPr/>
          </p:nvCxnSpPr>
          <p:spPr bwMode="auto">
            <a:xfrm rot="16200000" flipH="1">
              <a:off x="638844" y="1838242"/>
              <a:ext cx="160313" cy="104891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347" name="Straight Connector 210"/>
            <p:cNvCxnSpPr>
              <a:cxnSpLocks noChangeShapeType="1"/>
            </p:cNvCxnSpPr>
            <p:nvPr/>
          </p:nvCxnSpPr>
          <p:spPr bwMode="auto">
            <a:xfrm rot="16200000" flipH="1">
              <a:off x="899297" y="1481081"/>
              <a:ext cx="153188" cy="85334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348" name="Straight Connector 211"/>
            <p:cNvCxnSpPr>
              <a:cxnSpLocks noChangeShapeType="1"/>
            </p:cNvCxnSpPr>
            <p:nvPr/>
          </p:nvCxnSpPr>
          <p:spPr bwMode="auto">
            <a:xfrm rot="16200000" flipH="1">
              <a:off x="1162432" y="1105263"/>
              <a:ext cx="131813" cy="113779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sp>
          <p:nvSpPr>
            <p:cNvPr id="35009" name="TextBox 212"/>
            <p:cNvSpPr txBox="1">
              <a:spLocks noChangeArrowheads="1"/>
            </p:cNvSpPr>
            <p:nvPr/>
          </p:nvSpPr>
          <p:spPr bwMode="auto">
            <a:xfrm>
              <a:off x="193662" y="1881781"/>
              <a:ext cx="330670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D</a:t>
              </a:r>
            </a:p>
          </p:txBody>
        </p:sp>
        <p:sp>
          <p:nvSpPr>
            <p:cNvPr id="35010" name="TextBox 213"/>
            <p:cNvSpPr txBox="1">
              <a:spLocks noChangeArrowheads="1"/>
            </p:cNvSpPr>
            <p:nvPr/>
          </p:nvSpPr>
          <p:spPr bwMode="auto">
            <a:xfrm>
              <a:off x="702112" y="1881781"/>
              <a:ext cx="323559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  <p:sp>
          <p:nvSpPr>
            <p:cNvPr id="35011" name="TextBox 214"/>
            <p:cNvSpPr txBox="1">
              <a:spLocks noChangeArrowheads="1"/>
            </p:cNvSpPr>
            <p:nvPr/>
          </p:nvSpPr>
          <p:spPr bwMode="auto">
            <a:xfrm>
              <a:off x="917225" y="1546904"/>
              <a:ext cx="330670" cy="311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</a:p>
          </p:txBody>
        </p:sp>
        <p:sp>
          <p:nvSpPr>
            <p:cNvPr id="35012" name="TextBox 215"/>
            <p:cNvSpPr txBox="1">
              <a:spLocks noChangeArrowheads="1"/>
            </p:cNvSpPr>
            <p:nvPr/>
          </p:nvSpPr>
          <p:spPr bwMode="auto">
            <a:xfrm>
              <a:off x="1203450" y="1176402"/>
              <a:ext cx="330670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</p:grpSp>
      <p:grpSp>
        <p:nvGrpSpPr>
          <p:cNvPr id="34833" name="Group 216"/>
          <p:cNvGrpSpPr>
            <a:grpSpLocks/>
          </p:cNvGrpSpPr>
          <p:nvPr/>
        </p:nvGrpSpPr>
        <p:grpSpPr bwMode="auto">
          <a:xfrm>
            <a:off x="7718425" y="5108575"/>
            <a:ext cx="1196975" cy="1152525"/>
            <a:chOff x="193662" y="898525"/>
            <a:chExt cx="1340458" cy="1293195"/>
          </a:xfrm>
        </p:grpSpPr>
        <p:sp>
          <p:nvSpPr>
            <p:cNvPr id="7327" name="AutoShape 4"/>
            <p:cNvSpPr>
              <a:spLocks noChangeArrowheads="1"/>
            </p:cNvSpPr>
            <p:nvPr/>
          </p:nvSpPr>
          <p:spPr bwMode="auto">
            <a:xfrm rot="-5400000">
              <a:off x="1037991" y="866649"/>
              <a:ext cx="126470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sp>
          <p:nvSpPr>
            <p:cNvPr id="7328" name="AutoShape 4"/>
            <p:cNvSpPr>
              <a:spLocks noChangeArrowheads="1"/>
            </p:cNvSpPr>
            <p:nvPr/>
          </p:nvSpPr>
          <p:spPr bwMode="auto">
            <a:xfrm rot="-5400000">
              <a:off x="774879" y="1238932"/>
              <a:ext cx="126469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sp>
          <p:nvSpPr>
            <p:cNvPr id="7329" name="AutoShape 4"/>
            <p:cNvSpPr>
              <a:spLocks noChangeArrowheads="1"/>
            </p:cNvSpPr>
            <p:nvPr/>
          </p:nvSpPr>
          <p:spPr bwMode="auto">
            <a:xfrm rot="-5400000">
              <a:off x="565098" y="1593403"/>
              <a:ext cx="126470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cxnSp>
          <p:nvCxnSpPr>
            <p:cNvPr id="7330" name="Straight Connector 220"/>
            <p:cNvCxnSpPr>
              <a:cxnSpLocks noChangeShapeType="1"/>
            </p:cNvCxnSpPr>
            <p:nvPr/>
          </p:nvCxnSpPr>
          <p:spPr bwMode="auto">
            <a:xfrm rot="5400000">
              <a:off x="861964" y="1099929"/>
              <a:ext cx="153188" cy="124446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331" name="Straight Connector 221"/>
            <p:cNvCxnSpPr>
              <a:cxnSpLocks noChangeShapeType="1"/>
            </p:cNvCxnSpPr>
            <p:nvPr/>
          </p:nvCxnSpPr>
          <p:spPr bwMode="auto">
            <a:xfrm rot="5400000">
              <a:off x="599730" y="1485534"/>
              <a:ext cx="162095" cy="85334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332" name="Straight Connector 222"/>
            <p:cNvCxnSpPr>
              <a:cxnSpLocks noChangeShapeType="1"/>
            </p:cNvCxnSpPr>
            <p:nvPr/>
          </p:nvCxnSpPr>
          <p:spPr bwMode="auto">
            <a:xfrm rot="5400000">
              <a:off x="409535" y="1838233"/>
              <a:ext cx="133594" cy="96001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333" name="Straight Connector 223"/>
            <p:cNvCxnSpPr>
              <a:cxnSpLocks noChangeShapeType="1"/>
            </p:cNvCxnSpPr>
            <p:nvPr/>
          </p:nvCxnSpPr>
          <p:spPr bwMode="auto">
            <a:xfrm rot="16200000" flipH="1">
              <a:off x="638844" y="1838242"/>
              <a:ext cx="160313" cy="104891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334" name="Straight Connector 224"/>
            <p:cNvCxnSpPr>
              <a:cxnSpLocks noChangeShapeType="1"/>
            </p:cNvCxnSpPr>
            <p:nvPr/>
          </p:nvCxnSpPr>
          <p:spPr bwMode="auto">
            <a:xfrm rot="16200000" flipH="1">
              <a:off x="899297" y="1481081"/>
              <a:ext cx="153188" cy="85334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335" name="Straight Connector 225"/>
            <p:cNvCxnSpPr>
              <a:cxnSpLocks noChangeShapeType="1"/>
            </p:cNvCxnSpPr>
            <p:nvPr/>
          </p:nvCxnSpPr>
          <p:spPr bwMode="auto">
            <a:xfrm rot="16200000" flipH="1">
              <a:off x="1162432" y="1105263"/>
              <a:ext cx="131813" cy="113779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sp>
          <p:nvSpPr>
            <p:cNvPr id="34996" name="TextBox 226"/>
            <p:cNvSpPr txBox="1">
              <a:spLocks noChangeArrowheads="1"/>
            </p:cNvSpPr>
            <p:nvPr/>
          </p:nvSpPr>
          <p:spPr bwMode="auto">
            <a:xfrm>
              <a:off x="193662" y="1881781"/>
              <a:ext cx="330670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D</a:t>
              </a:r>
            </a:p>
          </p:txBody>
        </p:sp>
        <p:sp>
          <p:nvSpPr>
            <p:cNvPr id="34997" name="TextBox 227"/>
            <p:cNvSpPr txBox="1">
              <a:spLocks noChangeArrowheads="1"/>
            </p:cNvSpPr>
            <p:nvPr/>
          </p:nvSpPr>
          <p:spPr bwMode="auto">
            <a:xfrm>
              <a:off x="702112" y="1881781"/>
              <a:ext cx="323559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  <p:sp>
          <p:nvSpPr>
            <p:cNvPr id="34998" name="TextBox 228"/>
            <p:cNvSpPr txBox="1">
              <a:spLocks noChangeArrowheads="1"/>
            </p:cNvSpPr>
            <p:nvPr/>
          </p:nvSpPr>
          <p:spPr bwMode="auto">
            <a:xfrm>
              <a:off x="922558" y="1546904"/>
              <a:ext cx="321782" cy="311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34999" name="TextBox 229"/>
            <p:cNvSpPr txBox="1">
              <a:spLocks noChangeArrowheads="1"/>
            </p:cNvSpPr>
            <p:nvPr/>
          </p:nvSpPr>
          <p:spPr bwMode="auto">
            <a:xfrm>
              <a:off x="1203450" y="1176402"/>
              <a:ext cx="330670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</a:p>
          </p:txBody>
        </p:sp>
      </p:grpSp>
      <p:grpSp>
        <p:nvGrpSpPr>
          <p:cNvPr id="34834" name="Group 230"/>
          <p:cNvGrpSpPr>
            <a:grpSpLocks/>
          </p:cNvGrpSpPr>
          <p:nvPr/>
        </p:nvGrpSpPr>
        <p:grpSpPr bwMode="auto">
          <a:xfrm>
            <a:off x="4956175" y="3736975"/>
            <a:ext cx="1196975" cy="1152525"/>
            <a:chOff x="193662" y="898525"/>
            <a:chExt cx="1340458" cy="1293195"/>
          </a:xfrm>
        </p:grpSpPr>
        <p:sp>
          <p:nvSpPr>
            <p:cNvPr id="7314" name="AutoShape 4"/>
            <p:cNvSpPr>
              <a:spLocks noChangeArrowheads="1"/>
            </p:cNvSpPr>
            <p:nvPr/>
          </p:nvSpPr>
          <p:spPr bwMode="auto">
            <a:xfrm rot="-5400000">
              <a:off x="1037991" y="866649"/>
              <a:ext cx="126470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sp>
          <p:nvSpPr>
            <p:cNvPr id="7315" name="AutoShape 4"/>
            <p:cNvSpPr>
              <a:spLocks noChangeArrowheads="1"/>
            </p:cNvSpPr>
            <p:nvPr/>
          </p:nvSpPr>
          <p:spPr bwMode="auto">
            <a:xfrm rot="-5400000">
              <a:off x="774879" y="1238932"/>
              <a:ext cx="126469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sp>
          <p:nvSpPr>
            <p:cNvPr id="7316" name="AutoShape 4"/>
            <p:cNvSpPr>
              <a:spLocks noChangeArrowheads="1"/>
            </p:cNvSpPr>
            <p:nvPr/>
          </p:nvSpPr>
          <p:spPr bwMode="auto">
            <a:xfrm rot="-5400000">
              <a:off x="565098" y="1593403"/>
              <a:ext cx="126470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cxnSp>
          <p:nvCxnSpPr>
            <p:cNvPr id="7317" name="Straight Connector 234"/>
            <p:cNvCxnSpPr>
              <a:cxnSpLocks noChangeShapeType="1"/>
            </p:cNvCxnSpPr>
            <p:nvPr/>
          </p:nvCxnSpPr>
          <p:spPr bwMode="auto">
            <a:xfrm rot="5400000">
              <a:off x="861964" y="1099929"/>
              <a:ext cx="153188" cy="124446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318" name="Straight Connector 235"/>
            <p:cNvCxnSpPr>
              <a:cxnSpLocks noChangeShapeType="1"/>
            </p:cNvCxnSpPr>
            <p:nvPr/>
          </p:nvCxnSpPr>
          <p:spPr bwMode="auto">
            <a:xfrm rot="5400000">
              <a:off x="599730" y="1485534"/>
              <a:ext cx="162095" cy="85334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319" name="Straight Connector 236"/>
            <p:cNvCxnSpPr>
              <a:cxnSpLocks noChangeShapeType="1"/>
            </p:cNvCxnSpPr>
            <p:nvPr/>
          </p:nvCxnSpPr>
          <p:spPr bwMode="auto">
            <a:xfrm rot="5400000">
              <a:off x="409535" y="1838233"/>
              <a:ext cx="133594" cy="96001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320" name="Straight Connector 237"/>
            <p:cNvCxnSpPr>
              <a:cxnSpLocks noChangeShapeType="1"/>
            </p:cNvCxnSpPr>
            <p:nvPr/>
          </p:nvCxnSpPr>
          <p:spPr bwMode="auto">
            <a:xfrm rot="16200000" flipH="1">
              <a:off x="638844" y="1838242"/>
              <a:ext cx="160313" cy="104891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321" name="Straight Connector 238"/>
            <p:cNvCxnSpPr>
              <a:cxnSpLocks noChangeShapeType="1"/>
            </p:cNvCxnSpPr>
            <p:nvPr/>
          </p:nvCxnSpPr>
          <p:spPr bwMode="auto">
            <a:xfrm rot="16200000" flipH="1">
              <a:off x="899297" y="1481081"/>
              <a:ext cx="153188" cy="85334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322" name="Straight Connector 239"/>
            <p:cNvCxnSpPr>
              <a:cxnSpLocks noChangeShapeType="1"/>
            </p:cNvCxnSpPr>
            <p:nvPr/>
          </p:nvCxnSpPr>
          <p:spPr bwMode="auto">
            <a:xfrm rot="16200000" flipH="1">
              <a:off x="1162432" y="1105263"/>
              <a:ext cx="131813" cy="113779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sp>
          <p:nvSpPr>
            <p:cNvPr id="34983" name="TextBox 240"/>
            <p:cNvSpPr txBox="1">
              <a:spLocks noChangeArrowheads="1"/>
            </p:cNvSpPr>
            <p:nvPr/>
          </p:nvSpPr>
          <p:spPr bwMode="auto">
            <a:xfrm>
              <a:off x="193662" y="1881781"/>
              <a:ext cx="330670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  <p:sp>
          <p:nvSpPr>
            <p:cNvPr id="34984" name="TextBox 241"/>
            <p:cNvSpPr txBox="1">
              <a:spLocks noChangeArrowheads="1"/>
            </p:cNvSpPr>
            <p:nvPr/>
          </p:nvSpPr>
          <p:spPr bwMode="auto">
            <a:xfrm>
              <a:off x="702112" y="1881781"/>
              <a:ext cx="323559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34985" name="TextBox 242"/>
            <p:cNvSpPr txBox="1">
              <a:spLocks noChangeArrowheads="1"/>
            </p:cNvSpPr>
            <p:nvPr/>
          </p:nvSpPr>
          <p:spPr bwMode="auto">
            <a:xfrm>
              <a:off x="917225" y="1546904"/>
              <a:ext cx="330670" cy="311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D</a:t>
              </a:r>
            </a:p>
          </p:txBody>
        </p:sp>
        <p:sp>
          <p:nvSpPr>
            <p:cNvPr id="34986" name="TextBox 243"/>
            <p:cNvSpPr txBox="1">
              <a:spLocks noChangeArrowheads="1"/>
            </p:cNvSpPr>
            <p:nvPr/>
          </p:nvSpPr>
          <p:spPr bwMode="auto">
            <a:xfrm>
              <a:off x="1203450" y="1176402"/>
              <a:ext cx="330670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</a:p>
          </p:txBody>
        </p:sp>
      </p:grpSp>
      <p:grpSp>
        <p:nvGrpSpPr>
          <p:cNvPr id="34835" name="Group 244"/>
          <p:cNvGrpSpPr>
            <a:grpSpLocks/>
          </p:cNvGrpSpPr>
          <p:nvPr/>
        </p:nvGrpSpPr>
        <p:grpSpPr bwMode="auto">
          <a:xfrm>
            <a:off x="6270625" y="3784600"/>
            <a:ext cx="1196975" cy="1152525"/>
            <a:chOff x="193662" y="898525"/>
            <a:chExt cx="1340458" cy="1293195"/>
          </a:xfrm>
        </p:grpSpPr>
        <p:sp>
          <p:nvSpPr>
            <p:cNvPr id="7301" name="AutoShape 4"/>
            <p:cNvSpPr>
              <a:spLocks noChangeArrowheads="1"/>
            </p:cNvSpPr>
            <p:nvPr/>
          </p:nvSpPr>
          <p:spPr bwMode="auto">
            <a:xfrm rot="-5400000">
              <a:off x="1037991" y="866649"/>
              <a:ext cx="126470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sp>
          <p:nvSpPr>
            <p:cNvPr id="7302" name="AutoShape 4"/>
            <p:cNvSpPr>
              <a:spLocks noChangeArrowheads="1"/>
            </p:cNvSpPr>
            <p:nvPr/>
          </p:nvSpPr>
          <p:spPr bwMode="auto">
            <a:xfrm rot="-5400000">
              <a:off x="774879" y="1238932"/>
              <a:ext cx="126469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sp>
          <p:nvSpPr>
            <p:cNvPr id="7303" name="AutoShape 4"/>
            <p:cNvSpPr>
              <a:spLocks noChangeArrowheads="1"/>
            </p:cNvSpPr>
            <p:nvPr/>
          </p:nvSpPr>
          <p:spPr bwMode="auto">
            <a:xfrm rot="-5400000">
              <a:off x="565098" y="1593403"/>
              <a:ext cx="126470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cxnSp>
          <p:nvCxnSpPr>
            <p:cNvPr id="7304" name="Straight Connector 248"/>
            <p:cNvCxnSpPr>
              <a:cxnSpLocks noChangeShapeType="1"/>
            </p:cNvCxnSpPr>
            <p:nvPr/>
          </p:nvCxnSpPr>
          <p:spPr bwMode="auto">
            <a:xfrm rot="5400000">
              <a:off x="861964" y="1099929"/>
              <a:ext cx="153188" cy="124446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305" name="Straight Connector 249"/>
            <p:cNvCxnSpPr>
              <a:cxnSpLocks noChangeShapeType="1"/>
            </p:cNvCxnSpPr>
            <p:nvPr/>
          </p:nvCxnSpPr>
          <p:spPr bwMode="auto">
            <a:xfrm rot="5400000">
              <a:off x="599730" y="1485534"/>
              <a:ext cx="162095" cy="85334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306" name="Straight Connector 250"/>
            <p:cNvCxnSpPr>
              <a:cxnSpLocks noChangeShapeType="1"/>
            </p:cNvCxnSpPr>
            <p:nvPr/>
          </p:nvCxnSpPr>
          <p:spPr bwMode="auto">
            <a:xfrm rot="5400000">
              <a:off x="409535" y="1838233"/>
              <a:ext cx="133594" cy="96001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307" name="Straight Connector 251"/>
            <p:cNvCxnSpPr>
              <a:cxnSpLocks noChangeShapeType="1"/>
            </p:cNvCxnSpPr>
            <p:nvPr/>
          </p:nvCxnSpPr>
          <p:spPr bwMode="auto">
            <a:xfrm rot="16200000" flipH="1">
              <a:off x="638844" y="1838242"/>
              <a:ext cx="160313" cy="104891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308" name="Straight Connector 252"/>
            <p:cNvCxnSpPr>
              <a:cxnSpLocks noChangeShapeType="1"/>
            </p:cNvCxnSpPr>
            <p:nvPr/>
          </p:nvCxnSpPr>
          <p:spPr bwMode="auto">
            <a:xfrm rot="16200000" flipH="1">
              <a:off x="899297" y="1481081"/>
              <a:ext cx="153188" cy="85334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309" name="Straight Connector 253"/>
            <p:cNvCxnSpPr>
              <a:cxnSpLocks noChangeShapeType="1"/>
            </p:cNvCxnSpPr>
            <p:nvPr/>
          </p:nvCxnSpPr>
          <p:spPr bwMode="auto">
            <a:xfrm rot="16200000" flipH="1">
              <a:off x="1162432" y="1105263"/>
              <a:ext cx="131813" cy="113779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sp>
          <p:nvSpPr>
            <p:cNvPr id="34970" name="TextBox 254"/>
            <p:cNvSpPr txBox="1">
              <a:spLocks noChangeArrowheads="1"/>
            </p:cNvSpPr>
            <p:nvPr/>
          </p:nvSpPr>
          <p:spPr bwMode="auto">
            <a:xfrm>
              <a:off x="193662" y="1881781"/>
              <a:ext cx="330670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  <p:sp>
          <p:nvSpPr>
            <p:cNvPr id="34971" name="TextBox 255"/>
            <p:cNvSpPr txBox="1">
              <a:spLocks noChangeArrowheads="1"/>
            </p:cNvSpPr>
            <p:nvPr/>
          </p:nvSpPr>
          <p:spPr bwMode="auto">
            <a:xfrm>
              <a:off x="698556" y="1881781"/>
              <a:ext cx="330670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D</a:t>
              </a:r>
            </a:p>
          </p:txBody>
        </p:sp>
        <p:sp>
          <p:nvSpPr>
            <p:cNvPr id="34972" name="TextBox 256"/>
            <p:cNvSpPr txBox="1">
              <a:spLocks noChangeArrowheads="1"/>
            </p:cNvSpPr>
            <p:nvPr/>
          </p:nvSpPr>
          <p:spPr bwMode="auto">
            <a:xfrm>
              <a:off x="917225" y="1546904"/>
              <a:ext cx="330670" cy="311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</a:p>
          </p:txBody>
        </p:sp>
        <p:sp>
          <p:nvSpPr>
            <p:cNvPr id="34973" name="TextBox 257"/>
            <p:cNvSpPr txBox="1">
              <a:spLocks noChangeArrowheads="1"/>
            </p:cNvSpPr>
            <p:nvPr/>
          </p:nvSpPr>
          <p:spPr bwMode="auto">
            <a:xfrm>
              <a:off x="1203450" y="1176402"/>
              <a:ext cx="330670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</p:grpSp>
      <p:grpSp>
        <p:nvGrpSpPr>
          <p:cNvPr id="34836" name="Group 258"/>
          <p:cNvGrpSpPr>
            <a:grpSpLocks/>
          </p:cNvGrpSpPr>
          <p:nvPr/>
        </p:nvGrpSpPr>
        <p:grpSpPr bwMode="auto">
          <a:xfrm>
            <a:off x="7708900" y="3803650"/>
            <a:ext cx="1196975" cy="1152525"/>
            <a:chOff x="193662" y="898525"/>
            <a:chExt cx="1340458" cy="1293195"/>
          </a:xfrm>
        </p:grpSpPr>
        <p:sp>
          <p:nvSpPr>
            <p:cNvPr id="34948" name="AutoShape 4"/>
            <p:cNvSpPr>
              <a:spLocks noChangeArrowheads="1"/>
            </p:cNvSpPr>
            <p:nvPr/>
          </p:nvSpPr>
          <p:spPr bwMode="auto">
            <a:xfrm rot="-5400000">
              <a:off x="1038225" y="866775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34949" name="AutoShape 4"/>
            <p:cNvSpPr>
              <a:spLocks noChangeArrowheads="1"/>
            </p:cNvSpPr>
            <p:nvPr/>
          </p:nvSpPr>
          <p:spPr bwMode="auto">
            <a:xfrm rot="-5400000">
              <a:off x="774700" y="1238250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34950" name="AutoShape 4"/>
            <p:cNvSpPr>
              <a:spLocks noChangeArrowheads="1"/>
            </p:cNvSpPr>
            <p:nvPr/>
          </p:nvSpPr>
          <p:spPr bwMode="auto">
            <a:xfrm rot="-5400000">
              <a:off x="565150" y="1593850"/>
              <a:ext cx="127000" cy="190500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cxnSp>
          <p:nvCxnSpPr>
            <p:cNvPr id="34951" name="Straight Connector 262"/>
            <p:cNvCxnSpPr>
              <a:cxnSpLocks noChangeShapeType="1"/>
            </p:cNvCxnSpPr>
            <p:nvPr/>
          </p:nvCxnSpPr>
          <p:spPr bwMode="auto">
            <a:xfrm rot="5400000">
              <a:off x="862013" y="1100138"/>
              <a:ext cx="152400" cy="1238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4952" name="Straight Connector 263"/>
            <p:cNvCxnSpPr>
              <a:cxnSpLocks noChangeShapeType="1"/>
            </p:cNvCxnSpPr>
            <p:nvPr/>
          </p:nvCxnSpPr>
          <p:spPr bwMode="auto">
            <a:xfrm rot="5400000">
              <a:off x="600076" y="1485900"/>
              <a:ext cx="161925" cy="857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4953" name="Straight Connector 264"/>
            <p:cNvCxnSpPr>
              <a:cxnSpLocks noChangeShapeType="1"/>
            </p:cNvCxnSpPr>
            <p:nvPr/>
          </p:nvCxnSpPr>
          <p:spPr bwMode="auto">
            <a:xfrm rot="5400000">
              <a:off x="409575" y="1838325"/>
              <a:ext cx="133350" cy="9525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4954" name="Straight Connector 265"/>
            <p:cNvCxnSpPr>
              <a:cxnSpLocks noChangeShapeType="1"/>
            </p:cNvCxnSpPr>
            <p:nvPr/>
          </p:nvCxnSpPr>
          <p:spPr bwMode="auto">
            <a:xfrm rot="16200000" flipH="1">
              <a:off x="638175" y="1838324"/>
              <a:ext cx="161925" cy="10477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4955" name="Straight Connector 266"/>
            <p:cNvCxnSpPr>
              <a:cxnSpLocks noChangeShapeType="1"/>
            </p:cNvCxnSpPr>
            <p:nvPr/>
          </p:nvCxnSpPr>
          <p:spPr bwMode="auto">
            <a:xfrm rot="16200000" flipH="1">
              <a:off x="900112" y="1481137"/>
              <a:ext cx="152400" cy="857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4956" name="Straight Connector 267"/>
            <p:cNvCxnSpPr>
              <a:cxnSpLocks noChangeShapeType="1"/>
            </p:cNvCxnSpPr>
            <p:nvPr/>
          </p:nvCxnSpPr>
          <p:spPr bwMode="auto">
            <a:xfrm rot="16200000" flipH="1">
              <a:off x="1162050" y="1104900"/>
              <a:ext cx="133350" cy="11430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34957" name="TextBox 268"/>
            <p:cNvSpPr txBox="1">
              <a:spLocks noChangeArrowheads="1"/>
            </p:cNvSpPr>
            <p:nvPr/>
          </p:nvSpPr>
          <p:spPr bwMode="auto">
            <a:xfrm>
              <a:off x="193662" y="1881055"/>
              <a:ext cx="33080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  <p:sp>
          <p:nvSpPr>
            <p:cNvPr id="34958" name="TextBox 269"/>
            <p:cNvSpPr txBox="1">
              <a:spLocks noChangeArrowheads="1"/>
            </p:cNvSpPr>
            <p:nvPr/>
          </p:nvSpPr>
          <p:spPr bwMode="auto">
            <a:xfrm>
              <a:off x="698486" y="1881056"/>
              <a:ext cx="330810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D</a:t>
              </a:r>
            </a:p>
          </p:txBody>
        </p:sp>
        <p:sp>
          <p:nvSpPr>
            <p:cNvPr id="34959" name="TextBox 270"/>
            <p:cNvSpPr txBox="1">
              <a:spLocks noChangeArrowheads="1"/>
            </p:cNvSpPr>
            <p:nvPr/>
          </p:nvSpPr>
          <p:spPr bwMode="auto">
            <a:xfrm>
              <a:off x="922051" y="1547681"/>
              <a:ext cx="32182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34960" name="TextBox 271"/>
            <p:cNvSpPr txBox="1">
              <a:spLocks noChangeArrowheads="1"/>
            </p:cNvSpPr>
            <p:nvPr/>
          </p:nvSpPr>
          <p:spPr bwMode="auto">
            <a:xfrm>
              <a:off x="1203311" y="1176206"/>
              <a:ext cx="330809" cy="31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</a:p>
          </p:txBody>
        </p:sp>
      </p:grpSp>
      <p:grpSp>
        <p:nvGrpSpPr>
          <p:cNvPr id="34837" name="Group 272"/>
          <p:cNvGrpSpPr>
            <a:grpSpLocks/>
          </p:cNvGrpSpPr>
          <p:nvPr/>
        </p:nvGrpSpPr>
        <p:grpSpPr bwMode="auto">
          <a:xfrm>
            <a:off x="4870450" y="2317750"/>
            <a:ext cx="1196975" cy="1152525"/>
            <a:chOff x="193662" y="898525"/>
            <a:chExt cx="1340458" cy="1293195"/>
          </a:xfrm>
        </p:grpSpPr>
        <p:sp>
          <p:nvSpPr>
            <p:cNvPr id="7275" name="AutoShape 4"/>
            <p:cNvSpPr>
              <a:spLocks noChangeArrowheads="1"/>
            </p:cNvSpPr>
            <p:nvPr/>
          </p:nvSpPr>
          <p:spPr bwMode="auto">
            <a:xfrm rot="-5400000">
              <a:off x="1037991" y="866649"/>
              <a:ext cx="126470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sp>
          <p:nvSpPr>
            <p:cNvPr id="7276" name="AutoShape 4"/>
            <p:cNvSpPr>
              <a:spLocks noChangeArrowheads="1"/>
            </p:cNvSpPr>
            <p:nvPr/>
          </p:nvSpPr>
          <p:spPr bwMode="auto">
            <a:xfrm rot="-5400000">
              <a:off x="774879" y="1238932"/>
              <a:ext cx="126469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sp>
          <p:nvSpPr>
            <p:cNvPr id="7277" name="AutoShape 4"/>
            <p:cNvSpPr>
              <a:spLocks noChangeArrowheads="1"/>
            </p:cNvSpPr>
            <p:nvPr/>
          </p:nvSpPr>
          <p:spPr bwMode="auto">
            <a:xfrm rot="-5400000">
              <a:off x="565098" y="1593403"/>
              <a:ext cx="126470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cxnSp>
          <p:nvCxnSpPr>
            <p:cNvPr id="7278" name="Straight Connector 276"/>
            <p:cNvCxnSpPr>
              <a:cxnSpLocks noChangeShapeType="1"/>
            </p:cNvCxnSpPr>
            <p:nvPr/>
          </p:nvCxnSpPr>
          <p:spPr bwMode="auto">
            <a:xfrm rot="5400000">
              <a:off x="861964" y="1099929"/>
              <a:ext cx="153188" cy="124446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279" name="Straight Connector 277"/>
            <p:cNvCxnSpPr>
              <a:cxnSpLocks noChangeShapeType="1"/>
            </p:cNvCxnSpPr>
            <p:nvPr/>
          </p:nvCxnSpPr>
          <p:spPr bwMode="auto">
            <a:xfrm rot="5400000">
              <a:off x="599730" y="1485534"/>
              <a:ext cx="162095" cy="85334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280" name="Straight Connector 278"/>
            <p:cNvCxnSpPr>
              <a:cxnSpLocks noChangeShapeType="1"/>
            </p:cNvCxnSpPr>
            <p:nvPr/>
          </p:nvCxnSpPr>
          <p:spPr bwMode="auto">
            <a:xfrm rot="5400000">
              <a:off x="409535" y="1838233"/>
              <a:ext cx="133594" cy="96001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281" name="Straight Connector 279"/>
            <p:cNvCxnSpPr>
              <a:cxnSpLocks noChangeShapeType="1"/>
            </p:cNvCxnSpPr>
            <p:nvPr/>
          </p:nvCxnSpPr>
          <p:spPr bwMode="auto">
            <a:xfrm rot="16200000" flipH="1">
              <a:off x="638844" y="1838242"/>
              <a:ext cx="160313" cy="104891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282" name="Straight Connector 280"/>
            <p:cNvCxnSpPr>
              <a:cxnSpLocks noChangeShapeType="1"/>
            </p:cNvCxnSpPr>
            <p:nvPr/>
          </p:nvCxnSpPr>
          <p:spPr bwMode="auto">
            <a:xfrm rot="16200000" flipH="1">
              <a:off x="899297" y="1481081"/>
              <a:ext cx="153188" cy="85334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283" name="Straight Connector 281"/>
            <p:cNvCxnSpPr>
              <a:cxnSpLocks noChangeShapeType="1"/>
            </p:cNvCxnSpPr>
            <p:nvPr/>
          </p:nvCxnSpPr>
          <p:spPr bwMode="auto">
            <a:xfrm rot="16200000" flipH="1">
              <a:off x="1162432" y="1105263"/>
              <a:ext cx="131813" cy="113779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sp>
          <p:nvSpPr>
            <p:cNvPr id="34944" name="TextBox 282"/>
            <p:cNvSpPr txBox="1">
              <a:spLocks noChangeArrowheads="1"/>
            </p:cNvSpPr>
            <p:nvPr/>
          </p:nvSpPr>
          <p:spPr bwMode="auto">
            <a:xfrm>
              <a:off x="193662" y="1881781"/>
              <a:ext cx="330670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34945" name="TextBox 283"/>
            <p:cNvSpPr txBox="1">
              <a:spLocks noChangeArrowheads="1"/>
            </p:cNvSpPr>
            <p:nvPr/>
          </p:nvSpPr>
          <p:spPr bwMode="auto">
            <a:xfrm>
              <a:off x="702112" y="1881781"/>
              <a:ext cx="323559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  <p:sp>
          <p:nvSpPr>
            <p:cNvPr id="34946" name="TextBox 284"/>
            <p:cNvSpPr txBox="1">
              <a:spLocks noChangeArrowheads="1"/>
            </p:cNvSpPr>
            <p:nvPr/>
          </p:nvSpPr>
          <p:spPr bwMode="auto">
            <a:xfrm>
              <a:off x="917225" y="1546904"/>
              <a:ext cx="330670" cy="311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D</a:t>
              </a:r>
            </a:p>
          </p:txBody>
        </p:sp>
        <p:sp>
          <p:nvSpPr>
            <p:cNvPr id="34947" name="TextBox 285"/>
            <p:cNvSpPr txBox="1">
              <a:spLocks noChangeArrowheads="1"/>
            </p:cNvSpPr>
            <p:nvPr/>
          </p:nvSpPr>
          <p:spPr bwMode="auto">
            <a:xfrm>
              <a:off x="1203450" y="1176402"/>
              <a:ext cx="330670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</a:p>
          </p:txBody>
        </p:sp>
      </p:grpSp>
      <p:grpSp>
        <p:nvGrpSpPr>
          <p:cNvPr id="34838" name="Group 286"/>
          <p:cNvGrpSpPr>
            <a:grpSpLocks/>
          </p:cNvGrpSpPr>
          <p:nvPr/>
        </p:nvGrpSpPr>
        <p:grpSpPr bwMode="auto">
          <a:xfrm>
            <a:off x="6261100" y="2346325"/>
            <a:ext cx="1196975" cy="1152525"/>
            <a:chOff x="193662" y="898525"/>
            <a:chExt cx="1340458" cy="1293195"/>
          </a:xfrm>
        </p:grpSpPr>
        <p:sp>
          <p:nvSpPr>
            <p:cNvPr id="7262" name="AutoShape 4"/>
            <p:cNvSpPr>
              <a:spLocks noChangeArrowheads="1"/>
            </p:cNvSpPr>
            <p:nvPr/>
          </p:nvSpPr>
          <p:spPr bwMode="auto">
            <a:xfrm rot="-5400000">
              <a:off x="1037991" y="866649"/>
              <a:ext cx="126470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sp>
          <p:nvSpPr>
            <p:cNvPr id="7263" name="AutoShape 4"/>
            <p:cNvSpPr>
              <a:spLocks noChangeArrowheads="1"/>
            </p:cNvSpPr>
            <p:nvPr/>
          </p:nvSpPr>
          <p:spPr bwMode="auto">
            <a:xfrm rot="-5400000">
              <a:off x="774879" y="1238932"/>
              <a:ext cx="126469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sp>
          <p:nvSpPr>
            <p:cNvPr id="7264" name="AutoShape 4"/>
            <p:cNvSpPr>
              <a:spLocks noChangeArrowheads="1"/>
            </p:cNvSpPr>
            <p:nvPr/>
          </p:nvSpPr>
          <p:spPr bwMode="auto">
            <a:xfrm rot="-5400000">
              <a:off x="565098" y="1593403"/>
              <a:ext cx="126470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cxnSp>
          <p:nvCxnSpPr>
            <p:cNvPr id="7265" name="Straight Connector 290"/>
            <p:cNvCxnSpPr>
              <a:cxnSpLocks noChangeShapeType="1"/>
            </p:cNvCxnSpPr>
            <p:nvPr/>
          </p:nvCxnSpPr>
          <p:spPr bwMode="auto">
            <a:xfrm rot="5400000">
              <a:off x="861964" y="1099929"/>
              <a:ext cx="153188" cy="124446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266" name="Straight Connector 291"/>
            <p:cNvCxnSpPr>
              <a:cxnSpLocks noChangeShapeType="1"/>
            </p:cNvCxnSpPr>
            <p:nvPr/>
          </p:nvCxnSpPr>
          <p:spPr bwMode="auto">
            <a:xfrm rot="5400000">
              <a:off x="599730" y="1485534"/>
              <a:ext cx="162095" cy="85334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267" name="Straight Connector 292"/>
            <p:cNvCxnSpPr>
              <a:cxnSpLocks noChangeShapeType="1"/>
            </p:cNvCxnSpPr>
            <p:nvPr/>
          </p:nvCxnSpPr>
          <p:spPr bwMode="auto">
            <a:xfrm rot="5400000">
              <a:off x="409535" y="1838233"/>
              <a:ext cx="133594" cy="96001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268" name="Straight Connector 293"/>
            <p:cNvCxnSpPr>
              <a:cxnSpLocks noChangeShapeType="1"/>
            </p:cNvCxnSpPr>
            <p:nvPr/>
          </p:nvCxnSpPr>
          <p:spPr bwMode="auto">
            <a:xfrm rot="16200000" flipH="1">
              <a:off x="638844" y="1838242"/>
              <a:ext cx="160313" cy="104891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269" name="Straight Connector 294"/>
            <p:cNvCxnSpPr>
              <a:cxnSpLocks noChangeShapeType="1"/>
            </p:cNvCxnSpPr>
            <p:nvPr/>
          </p:nvCxnSpPr>
          <p:spPr bwMode="auto">
            <a:xfrm rot="16200000" flipH="1">
              <a:off x="899297" y="1481081"/>
              <a:ext cx="153188" cy="85334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270" name="Straight Connector 295"/>
            <p:cNvCxnSpPr>
              <a:cxnSpLocks noChangeShapeType="1"/>
            </p:cNvCxnSpPr>
            <p:nvPr/>
          </p:nvCxnSpPr>
          <p:spPr bwMode="auto">
            <a:xfrm rot="16200000" flipH="1">
              <a:off x="1162432" y="1105263"/>
              <a:ext cx="131813" cy="113779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sp>
          <p:nvSpPr>
            <p:cNvPr id="34931" name="TextBox 296"/>
            <p:cNvSpPr txBox="1">
              <a:spLocks noChangeArrowheads="1"/>
            </p:cNvSpPr>
            <p:nvPr/>
          </p:nvSpPr>
          <p:spPr bwMode="auto">
            <a:xfrm>
              <a:off x="193662" y="1881781"/>
              <a:ext cx="330670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34932" name="TextBox 297"/>
            <p:cNvSpPr txBox="1">
              <a:spLocks noChangeArrowheads="1"/>
            </p:cNvSpPr>
            <p:nvPr/>
          </p:nvSpPr>
          <p:spPr bwMode="auto">
            <a:xfrm>
              <a:off x="698556" y="1881781"/>
              <a:ext cx="330670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D</a:t>
              </a:r>
            </a:p>
          </p:txBody>
        </p:sp>
        <p:sp>
          <p:nvSpPr>
            <p:cNvPr id="34933" name="TextBox 298"/>
            <p:cNvSpPr txBox="1">
              <a:spLocks noChangeArrowheads="1"/>
            </p:cNvSpPr>
            <p:nvPr/>
          </p:nvSpPr>
          <p:spPr bwMode="auto">
            <a:xfrm>
              <a:off x="917225" y="1546904"/>
              <a:ext cx="330670" cy="311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</a:p>
          </p:txBody>
        </p:sp>
        <p:sp>
          <p:nvSpPr>
            <p:cNvPr id="34934" name="TextBox 299"/>
            <p:cNvSpPr txBox="1">
              <a:spLocks noChangeArrowheads="1"/>
            </p:cNvSpPr>
            <p:nvPr/>
          </p:nvSpPr>
          <p:spPr bwMode="auto">
            <a:xfrm>
              <a:off x="1203450" y="1176402"/>
              <a:ext cx="330670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</p:grpSp>
      <p:grpSp>
        <p:nvGrpSpPr>
          <p:cNvPr id="34839" name="Group 300"/>
          <p:cNvGrpSpPr>
            <a:grpSpLocks/>
          </p:cNvGrpSpPr>
          <p:nvPr/>
        </p:nvGrpSpPr>
        <p:grpSpPr bwMode="auto">
          <a:xfrm>
            <a:off x="7718425" y="2374900"/>
            <a:ext cx="1196975" cy="1152525"/>
            <a:chOff x="193662" y="898525"/>
            <a:chExt cx="1340458" cy="1293195"/>
          </a:xfrm>
        </p:grpSpPr>
        <p:sp>
          <p:nvSpPr>
            <p:cNvPr id="7249" name="AutoShape 4"/>
            <p:cNvSpPr>
              <a:spLocks noChangeArrowheads="1"/>
            </p:cNvSpPr>
            <p:nvPr/>
          </p:nvSpPr>
          <p:spPr bwMode="auto">
            <a:xfrm rot="-5400000">
              <a:off x="1037991" y="866649"/>
              <a:ext cx="126470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sp>
          <p:nvSpPr>
            <p:cNvPr id="7250" name="AutoShape 4"/>
            <p:cNvSpPr>
              <a:spLocks noChangeArrowheads="1"/>
            </p:cNvSpPr>
            <p:nvPr/>
          </p:nvSpPr>
          <p:spPr bwMode="auto">
            <a:xfrm rot="-5400000">
              <a:off x="774879" y="1238932"/>
              <a:ext cx="126469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sp>
          <p:nvSpPr>
            <p:cNvPr id="7251" name="AutoShape 4"/>
            <p:cNvSpPr>
              <a:spLocks noChangeArrowheads="1"/>
            </p:cNvSpPr>
            <p:nvPr/>
          </p:nvSpPr>
          <p:spPr bwMode="auto">
            <a:xfrm rot="-5400000">
              <a:off x="565098" y="1593403"/>
              <a:ext cx="126470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cxnSp>
          <p:nvCxnSpPr>
            <p:cNvPr id="7252" name="Straight Connector 304"/>
            <p:cNvCxnSpPr>
              <a:cxnSpLocks noChangeShapeType="1"/>
            </p:cNvCxnSpPr>
            <p:nvPr/>
          </p:nvCxnSpPr>
          <p:spPr bwMode="auto">
            <a:xfrm rot="5400000">
              <a:off x="861964" y="1099929"/>
              <a:ext cx="153188" cy="124446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253" name="Straight Connector 305"/>
            <p:cNvCxnSpPr>
              <a:cxnSpLocks noChangeShapeType="1"/>
            </p:cNvCxnSpPr>
            <p:nvPr/>
          </p:nvCxnSpPr>
          <p:spPr bwMode="auto">
            <a:xfrm rot="5400000">
              <a:off x="599730" y="1485534"/>
              <a:ext cx="162095" cy="85334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254" name="Straight Connector 306"/>
            <p:cNvCxnSpPr>
              <a:cxnSpLocks noChangeShapeType="1"/>
            </p:cNvCxnSpPr>
            <p:nvPr/>
          </p:nvCxnSpPr>
          <p:spPr bwMode="auto">
            <a:xfrm rot="5400000">
              <a:off x="409535" y="1838233"/>
              <a:ext cx="133594" cy="96001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255" name="Straight Connector 307"/>
            <p:cNvCxnSpPr>
              <a:cxnSpLocks noChangeShapeType="1"/>
            </p:cNvCxnSpPr>
            <p:nvPr/>
          </p:nvCxnSpPr>
          <p:spPr bwMode="auto">
            <a:xfrm rot="16200000" flipH="1">
              <a:off x="638844" y="1838242"/>
              <a:ext cx="160313" cy="104891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256" name="Straight Connector 308"/>
            <p:cNvCxnSpPr>
              <a:cxnSpLocks noChangeShapeType="1"/>
            </p:cNvCxnSpPr>
            <p:nvPr/>
          </p:nvCxnSpPr>
          <p:spPr bwMode="auto">
            <a:xfrm rot="16200000" flipH="1">
              <a:off x="899297" y="1481081"/>
              <a:ext cx="153188" cy="85334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257" name="Straight Connector 309"/>
            <p:cNvCxnSpPr>
              <a:cxnSpLocks noChangeShapeType="1"/>
            </p:cNvCxnSpPr>
            <p:nvPr/>
          </p:nvCxnSpPr>
          <p:spPr bwMode="auto">
            <a:xfrm rot="16200000" flipH="1">
              <a:off x="1162432" y="1105263"/>
              <a:ext cx="131813" cy="113779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sp>
          <p:nvSpPr>
            <p:cNvPr id="34918" name="TextBox 310"/>
            <p:cNvSpPr txBox="1">
              <a:spLocks noChangeArrowheads="1"/>
            </p:cNvSpPr>
            <p:nvPr/>
          </p:nvSpPr>
          <p:spPr bwMode="auto">
            <a:xfrm>
              <a:off x="193662" y="1881781"/>
              <a:ext cx="330670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34919" name="TextBox 311"/>
            <p:cNvSpPr txBox="1">
              <a:spLocks noChangeArrowheads="1"/>
            </p:cNvSpPr>
            <p:nvPr/>
          </p:nvSpPr>
          <p:spPr bwMode="auto">
            <a:xfrm>
              <a:off x="698556" y="1881781"/>
              <a:ext cx="330670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D</a:t>
              </a:r>
            </a:p>
          </p:txBody>
        </p:sp>
        <p:sp>
          <p:nvSpPr>
            <p:cNvPr id="34920" name="TextBox 312"/>
            <p:cNvSpPr txBox="1">
              <a:spLocks noChangeArrowheads="1"/>
            </p:cNvSpPr>
            <p:nvPr/>
          </p:nvSpPr>
          <p:spPr bwMode="auto">
            <a:xfrm>
              <a:off x="922558" y="1546904"/>
              <a:ext cx="321782" cy="311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  <p:sp>
          <p:nvSpPr>
            <p:cNvPr id="34921" name="TextBox 313"/>
            <p:cNvSpPr txBox="1">
              <a:spLocks noChangeArrowheads="1"/>
            </p:cNvSpPr>
            <p:nvPr/>
          </p:nvSpPr>
          <p:spPr bwMode="auto">
            <a:xfrm>
              <a:off x="1203450" y="1176402"/>
              <a:ext cx="330670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</a:p>
          </p:txBody>
        </p:sp>
      </p:grpSp>
      <p:grpSp>
        <p:nvGrpSpPr>
          <p:cNvPr id="34840" name="Group 314"/>
          <p:cNvGrpSpPr>
            <a:grpSpLocks/>
          </p:cNvGrpSpPr>
          <p:nvPr/>
        </p:nvGrpSpPr>
        <p:grpSpPr bwMode="auto">
          <a:xfrm>
            <a:off x="3413125" y="908050"/>
            <a:ext cx="1196975" cy="1152525"/>
            <a:chOff x="193662" y="898525"/>
            <a:chExt cx="1340458" cy="1293195"/>
          </a:xfrm>
        </p:grpSpPr>
        <p:sp>
          <p:nvSpPr>
            <p:cNvPr id="7236" name="AutoShape 4"/>
            <p:cNvSpPr>
              <a:spLocks noChangeArrowheads="1"/>
            </p:cNvSpPr>
            <p:nvPr/>
          </p:nvSpPr>
          <p:spPr bwMode="auto">
            <a:xfrm rot="-5400000">
              <a:off x="1037991" y="866649"/>
              <a:ext cx="126470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sp>
          <p:nvSpPr>
            <p:cNvPr id="7237" name="AutoShape 4"/>
            <p:cNvSpPr>
              <a:spLocks noChangeArrowheads="1"/>
            </p:cNvSpPr>
            <p:nvPr/>
          </p:nvSpPr>
          <p:spPr bwMode="auto">
            <a:xfrm rot="-5400000">
              <a:off x="774879" y="1238932"/>
              <a:ext cx="126469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sp>
          <p:nvSpPr>
            <p:cNvPr id="7238" name="AutoShape 4"/>
            <p:cNvSpPr>
              <a:spLocks noChangeArrowheads="1"/>
            </p:cNvSpPr>
            <p:nvPr/>
          </p:nvSpPr>
          <p:spPr bwMode="auto">
            <a:xfrm rot="-5400000">
              <a:off x="565098" y="1593403"/>
              <a:ext cx="126470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cxnSp>
          <p:nvCxnSpPr>
            <p:cNvPr id="7239" name="Straight Connector 318"/>
            <p:cNvCxnSpPr>
              <a:cxnSpLocks noChangeShapeType="1"/>
            </p:cNvCxnSpPr>
            <p:nvPr/>
          </p:nvCxnSpPr>
          <p:spPr bwMode="auto">
            <a:xfrm rot="5400000">
              <a:off x="861964" y="1099929"/>
              <a:ext cx="153188" cy="124446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240" name="Straight Connector 319"/>
            <p:cNvCxnSpPr>
              <a:cxnSpLocks noChangeShapeType="1"/>
            </p:cNvCxnSpPr>
            <p:nvPr/>
          </p:nvCxnSpPr>
          <p:spPr bwMode="auto">
            <a:xfrm rot="5400000">
              <a:off x="599730" y="1485534"/>
              <a:ext cx="162095" cy="85334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241" name="Straight Connector 320"/>
            <p:cNvCxnSpPr>
              <a:cxnSpLocks noChangeShapeType="1"/>
            </p:cNvCxnSpPr>
            <p:nvPr/>
          </p:nvCxnSpPr>
          <p:spPr bwMode="auto">
            <a:xfrm rot="5400000">
              <a:off x="409535" y="1838233"/>
              <a:ext cx="133594" cy="96001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242" name="Straight Connector 321"/>
            <p:cNvCxnSpPr>
              <a:cxnSpLocks noChangeShapeType="1"/>
            </p:cNvCxnSpPr>
            <p:nvPr/>
          </p:nvCxnSpPr>
          <p:spPr bwMode="auto">
            <a:xfrm rot="16200000" flipH="1">
              <a:off x="638844" y="1838242"/>
              <a:ext cx="160313" cy="104891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243" name="Straight Connector 322"/>
            <p:cNvCxnSpPr>
              <a:cxnSpLocks noChangeShapeType="1"/>
            </p:cNvCxnSpPr>
            <p:nvPr/>
          </p:nvCxnSpPr>
          <p:spPr bwMode="auto">
            <a:xfrm rot="16200000" flipH="1">
              <a:off x="899297" y="1481081"/>
              <a:ext cx="153188" cy="85334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244" name="Straight Connector 323"/>
            <p:cNvCxnSpPr>
              <a:cxnSpLocks noChangeShapeType="1"/>
            </p:cNvCxnSpPr>
            <p:nvPr/>
          </p:nvCxnSpPr>
          <p:spPr bwMode="auto">
            <a:xfrm rot="16200000" flipH="1">
              <a:off x="1162432" y="1105263"/>
              <a:ext cx="131813" cy="113779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sp>
          <p:nvSpPr>
            <p:cNvPr id="34905" name="TextBox 324"/>
            <p:cNvSpPr txBox="1">
              <a:spLocks noChangeArrowheads="1"/>
            </p:cNvSpPr>
            <p:nvPr/>
          </p:nvSpPr>
          <p:spPr bwMode="auto">
            <a:xfrm>
              <a:off x="193662" y="1881781"/>
              <a:ext cx="330670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</a:p>
          </p:txBody>
        </p:sp>
        <p:sp>
          <p:nvSpPr>
            <p:cNvPr id="34906" name="TextBox 325"/>
            <p:cNvSpPr txBox="1">
              <a:spLocks noChangeArrowheads="1"/>
            </p:cNvSpPr>
            <p:nvPr/>
          </p:nvSpPr>
          <p:spPr bwMode="auto">
            <a:xfrm>
              <a:off x="702112" y="1881781"/>
              <a:ext cx="323559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  <p:sp>
          <p:nvSpPr>
            <p:cNvPr id="34907" name="TextBox 326"/>
            <p:cNvSpPr txBox="1">
              <a:spLocks noChangeArrowheads="1"/>
            </p:cNvSpPr>
            <p:nvPr/>
          </p:nvSpPr>
          <p:spPr bwMode="auto">
            <a:xfrm>
              <a:off x="922558" y="1546904"/>
              <a:ext cx="321782" cy="311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34908" name="TextBox 327"/>
            <p:cNvSpPr txBox="1">
              <a:spLocks noChangeArrowheads="1"/>
            </p:cNvSpPr>
            <p:nvPr/>
          </p:nvSpPr>
          <p:spPr bwMode="auto">
            <a:xfrm>
              <a:off x="1203450" y="1176402"/>
              <a:ext cx="330670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D</a:t>
              </a:r>
            </a:p>
          </p:txBody>
        </p:sp>
      </p:grpSp>
      <p:grpSp>
        <p:nvGrpSpPr>
          <p:cNvPr id="34841" name="Group 328"/>
          <p:cNvGrpSpPr>
            <a:grpSpLocks/>
          </p:cNvGrpSpPr>
          <p:nvPr/>
        </p:nvGrpSpPr>
        <p:grpSpPr bwMode="auto">
          <a:xfrm>
            <a:off x="4822825" y="917575"/>
            <a:ext cx="1196975" cy="1152525"/>
            <a:chOff x="193662" y="898525"/>
            <a:chExt cx="1340458" cy="1293195"/>
          </a:xfrm>
        </p:grpSpPr>
        <p:sp>
          <p:nvSpPr>
            <p:cNvPr id="7223" name="AutoShape 4"/>
            <p:cNvSpPr>
              <a:spLocks noChangeArrowheads="1"/>
            </p:cNvSpPr>
            <p:nvPr/>
          </p:nvSpPr>
          <p:spPr bwMode="auto">
            <a:xfrm rot="-5400000">
              <a:off x="1037991" y="866649"/>
              <a:ext cx="126470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sp>
          <p:nvSpPr>
            <p:cNvPr id="7224" name="AutoShape 4"/>
            <p:cNvSpPr>
              <a:spLocks noChangeArrowheads="1"/>
            </p:cNvSpPr>
            <p:nvPr/>
          </p:nvSpPr>
          <p:spPr bwMode="auto">
            <a:xfrm rot="-5400000">
              <a:off x="774879" y="1238932"/>
              <a:ext cx="126469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sp>
          <p:nvSpPr>
            <p:cNvPr id="7225" name="AutoShape 4"/>
            <p:cNvSpPr>
              <a:spLocks noChangeArrowheads="1"/>
            </p:cNvSpPr>
            <p:nvPr/>
          </p:nvSpPr>
          <p:spPr bwMode="auto">
            <a:xfrm rot="-5400000">
              <a:off x="565098" y="1593403"/>
              <a:ext cx="126470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cxnSp>
          <p:nvCxnSpPr>
            <p:cNvPr id="7226" name="Straight Connector 332"/>
            <p:cNvCxnSpPr>
              <a:cxnSpLocks noChangeShapeType="1"/>
            </p:cNvCxnSpPr>
            <p:nvPr/>
          </p:nvCxnSpPr>
          <p:spPr bwMode="auto">
            <a:xfrm rot="5400000">
              <a:off x="861964" y="1099929"/>
              <a:ext cx="153188" cy="124446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227" name="Straight Connector 333"/>
            <p:cNvCxnSpPr>
              <a:cxnSpLocks noChangeShapeType="1"/>
            </p:cNvCxnSpPr>
            <p:nvPr/>
          </p:nvCxnSpPr>
          <p:spPr bwMode="auto">
            <a:xfrm rot="5400000">
              <a:off x="599730" y="1485534"/>
              <a:ext cx="162095" cy="85334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228" name="Straight Connector 334"/>
            <p:cNvCxnSpPr>
              <a:cxnSpLocks noChangeShapeType="1"/>
            </p:cNvCxnSpPr>
            <p:nvPr/>
          </p:nvCxnSpPr>
          <p:spPr bwMode="auto">
            <a:xfrm rot="5400000">
              <a:off x="409535" y="1838233"/>
              <a:ext cx="133594" cy="96001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229" name="Straight Connector 335"/>
            <p:cNvCxnSpPr>
              <a:cxnSpLocks noChangeShapeType="1"/>
            </p:cNvCxnSpPr>
            <p:nvPr/>
          </p:nvCxnSpPr>
          <p:spPr bwMode="auto">
            <a:xfrm rot="16200000" flipH="1">
              <a:off x="638844" y="1838242"/>
              <a:ext cx="160313" cy="104891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230" name="Straight Connector 336"/>
            <p:cNvCxnSpPr>
              <a:cxnSpLocks noChangeShapeType="1"/>
            </p:cNvCxnSpPr>
            <p:nvPr/>
          </p:nvCxnSpPr>
          <p:spPr bwMode="auto">
            <a:xfrm rot="16200000" flipH="1">
              <a:off x="899297" y="1481081"/>
              <a:ext cx="153188" cy="85334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231" name="Straight Connector 337"/>
            <p:cNvCxnSpPr>
              <a:cxnSpLocks noChangeShapeType="1"/>
            </p:cNvCxnSpPr>
            <p:nvPr/>
          </p:nvCxnSpPr>
          <p:spPr bwMode="auto">
            <a:xfrm rot="16200000" flipH="1">
              <a:off x="1162432" y="1105263"/>
              <a:ext cx="131813" cy="113779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sp>
          <p:nvSpPr>
            <p:cNvPr id="34892" name="TextBox 338"/>
            <p:cNvSpPr txBox="1">
              <a:spLocks noChangeArrowheads="1"/>
            </p:cNvSpPr>
            <p:nvPr/>
          </p:nvSpPr>
          <p:spPr bwMode="auto">
            <a:xfrm>
              <a:off x="193662" y="1881781"/>
              <a:ext cx="330670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</a:p>
          </p:txBody>
        </p:sp>
        <p:sp>
          <p:nvSpPr>
            <p:cNvPr id="34893" name="TextBox 339"/>
            <p:cNvSpPr txBox="1">
              <a:spLocks noChangeArrowheads="1"/>
            </p:cNvSpPr>
            <p:nvPr/>
          </p:nvSpPr>
          <p:spPr bwMode="auto">
            <a:xfrm>
              <a:off x="702112" y="1881781"/>
              <a:ext cx="323559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  <p:sp>
          <p:nvSpPr>
            <p:cNvPr id="34894" name="TextBox 340"/>
            <p:cNvSpPr txBox="1">
              <a:spLocks noChangeArrowheads="1"/>
            </p:cNvSpPr>
            <p:nvPr/>
          </p:nvSpPr>
          <p:spPr bwMode="auto">
            <a:xfrm>
              <a:off x="917225" y="1546904"/>
              <a:ext cx="330670" cy="311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D</a:t>
              </a:r>
            </a:p>
          </p:txBody>
        </p:sp>
        <p:sp>
          <p:nvSpPr>
            <p:cNvPr id="34895" name="TextBox 341"/>
            <p:cNvSpPr txBox="1">
              <a:spLocks noChangeArrowheads="1"/>
            </p:cNvSpPr>
            <p:nvPr/>
          </p:nvSpPr>
          <p:spPr bwMode="auto">
            <a:xfrm>
              <a:off x="1203450" y="1176402"/>
              <a:ext cx="330670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</p:grpSp>
      <p:grpSp>
        <p:nvGrpSpPr>
          <p:cNvPr id="34842" name="Group 342"/>
          <p:cNvGrpSpPr>
            <a:grpSpLocks/>
          </p:cNvGrpSpPr>
          <p:nvPr/>
        </p:nvGrpSpPr>
        <p:grpSpPr bwMode="auto">
          <a:xfrm>
            <a:off x="6242050" y="955675"/>
            <a:ext cx="1196975" cy="1152525"/>
            <a:chOff x="193662" y="898525"/>
            <a:chExt cx="1340458" cy="1293195"/>
          </a:xfrm>
        </p:grpSpPr>
        <p:sp>
          <p:nvSpPr>
            <p:cNvPr id="7210" name="AutoShape 4"/>
            <p:cNvSpPr>
              <a:spLocks noChangeArrowheads="1"/>
            </p:cNvSpPr>
            <p:nvPr/>
          </p:nvSpPr>
          <p:spPr bwMode="auto">
            <a:xfrm rot="-5400000">
              <a:off x="1037991" y="866649"/>
              <a:ext cx="126470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sp>
          <p:nvSpPr>
            <p:cNvPr id="7211" name="AutoShape 4"/>
            <p:cNvSpPr>
              <a:spLocks noChangeArrowheads="1"/>
            </p:cNvSpPr>
            <p:nvPr/>
          </p:nvSpPr>
          <p:spPr bwMode="auto">
            <a:xfrm rot="-5400000">
              <a:off x="774879" y="1238932"/>
              <a:ext cx="126469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sp>
          <p:nvSpPr>
            <p:cNvPr id="7212" name="AutoShape 4"/>
            <p:cNvSpPr>
              <a:spLocks noChangeArrowheads="1"/>
            </p:cNvSpPr>
            <p:nvPr/>
          </p:nvSpPr>
          <p:spPr bwMode="auto">
            <a:xfrm rot="-5400000">
              <a:off x="565098" y="1593403"/>
              <a:ext cx="126470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cxnSp>
          <p:nvCxnSpPr>
            <p:cNvPr id="7213" name="Straight Connector 346"/>
            <p:cNvCxnSpPr>
              <a:cxnSpLocks noChangeShapeType="1"/>
            </p:cNvCxnSpPr>
            <p:nvPr/>
          </p:nvCxnSpPr>
          <p:spPr bwMode="auto">
            <a:xfrm rot="5400000">
              <a:off x="861964" y="1099929"/>
              <a:ext cx="153188" cy="124446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214" name="Straight Connector 347"/>
            <p:cNvCxnSpPr>
              <a:cxnSpLocks noChangeShapeType="1"/>
            </p:cNvCxnSpPr>
            <p:nvPr/>
          </p:nvCxnSpPr>
          <p:spPr bwMode="auto">
            <a:xfrm rot="5400000">
              <a:off x="599730" y="1485534"/>
              <a:ext cx="162095" cy="85334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215" name="Straight Connector 348"/>
            <p:cNvCxnSpPr>
              <a:cxnSpLocks noChangeShapeType="1"/>
            </p:cNvCxnSpPr>
            <p:nvPr/>
          </p:nvCxnSpPr>
          <p:spPr bwMode="auto">
            <a:xfrm rot="5400000">
              <a:off x="409535" y="1838233"/>
              <a:ext cx="133594" cy="96001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216" name="Straight Connector 349"/>
            <p:cNvCxnSpPr>
              <a:cxnSpLocks noChangeShapeType="1"/>
            </p:cNvCxnSpPr>
            <p:nvPr/>
          </p:nvCxnSpPr>
          <p:spPr bwMode="auto">
            <a:xfrm rot="16200000" flipH="1">
              <a:off x="638844" y="1838242"/>
              <a:ext cx="160313" cy="104891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217" name="Straight Connector 350"/>
            <p:cNvCxnSpPr>
              <a:cxnSpLocks noChangeShapeType="1"/>
            </p:cNvCxnSpPr>
            <p:nvPr/>
          </p:nvCxnSpPr>
          <p:spPr bwMode="auto">
            <a:xfrm rot="16200000" flipH="1">
              <a:off x="899297" y="1481081"/>
              <a:ext cx="153188" cy="85334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218" name="Straight Connector 351"/>
            <p:cNvCxnSpPr>
              <a:cxnSpLocks noChangeShapeType="1"/>
            </p:cNvCxnSpPr>
            <p:nvPr/>
          </p:nvCxnSpPr>
          <p:spPr bwMode="auto">
            <a:xfrm rot="16200000" flipH="1">
              <a:off x="1162432" y="1105263"/>
              <a:ext cx="131813" cy="113779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sp>
          <p:nvSpPr>
            <p:cNvPr id="34879" name="TextBox 352"/>
            <p:cNvSpPr txBox="1">
              <a:spLocks noChangeArrowheads="1"/>
            </p:cNvSpPr>
            <p:nvPr/>
          </p:nvSpPr>
          <p:spPr bwMode="auto">
            <a:xfrm>
              <a:off x="193662" y="1881781"/>
              <a:ext cx="330670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</a:p>
          </p:txBody>
        </p:sp>
        <p:sp>
          <p:nvSpPr>
            <p:cNvPr id="34880" name="TextBox 353"/>
            <p:cNvSpPr txBox="1">
              <a:spLocks noChangeArrowheads="1"/>
            </p:cNvSpPr>
            <p:nvPr/>
          </p:nvSpPr>
          <p:spPr bwMode="auto">
            <a:xfrm>
              <a:off x="698556" y="1881781"/>
              <a:ext cx="330670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D</a:t>
              </a:r>
            </a:p>
          </p:txBody>
        </p:sp>
        <p:sp>
          <p:nvSpPr>
            <p:cNvPr id="34881" name="TextBox 354"/>
            <p:cNvSpPr txBox="1">
              <a:spLocks noChangeArrowheads="1"/>
            </p:cNvSpPr>
            <p:nvPr/>
          </p:nvSpPr>
          <p:spPr bwMode="auto">
            <a:xfrm>
              <a:off x="922558" y="1546904"/>
              <a:ext cx="321782" cy="311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34882" name="TextBox 355"/>
            <p:cNvSpPr txBox="1">
              <a:spLocks noChangeArrowheads="1"/>
            </p:cNvSpPr>
            <p:nvPr/>
          </p:nvSpPr>
          <p:spPr bwMode="auto">
            <a:xfrm>
              <a:off x="1203450" y="1176402"/>
              <a:ext cx="330670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</p:grpSp>
      <p:grpSp>
        <p:nvGrpSpPr>
          <p:cNvPr id="34843" name="Group 356"/>
          <p:cNvGrpSpPr>
            <a:grpSpLocks/>
          </p:cNvGrpSpPr>
          <p:nvPr/>
        </p:nvGrpSpPr>
        <p:grpSpPr bwMode="auto">
          <a:xfrm>
            <a:off x="7632700" y="993775"/>
            <a:ext cx="1196975" cy="1152525"/>
            <a:chOff x="193662" y="898525"/>
            <a:chExt cx="1340458" cy="1293195"/>
          </a:xfrm>
        </p:grpSpPr>
        <p:sp>
          <p:nvSpPr>
            <p:cNvPr id="7197" name="AutoShape 4"/>
            <p:cNvSpPr>
              <a:spLocks noChangeArrowheads="1"/>
            </p:cNvSpPr>
            <p:nvPr/>
          </p:nvSpPr>
          <p:spPr bwMode="auto">
            <a:xfrm rot="-5400000">
              <a:off x="1037991" y="866649"/>
              <a:ext cx="126470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sp>
          <p:nvSpPr>
            <p:cNvPr id="7198" name="AutoShape 4"/>
            <p:cNvSpPr>
              <a:spLocks noChangeArrowheads="1"/>
            </p:cNvSpPr>
            <p:nvPr/>
          </p:nvSpPr>
          <p:spPr bwMode="auto">
            <a:xfrm rot="-5400000">
              <a:off x="774879" y="1238932"/>
              <a:ext cx="126469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sp>
          <p:nvSpPr>
            <p:cNvPr id="7199" name="AutoShape 4"/>
            <p:cNvSpPr>
              <a:spLocks noChangeArrowheads="1"/>
            </p:cNvSpPr>
            <p:nvPr/>
          </p:nvSpPr>
          <p:spPr bwMode="auto">
            <a:xfrm rot="-5400000">
              <a:off x="565098" y="1593403"/>
              <a:ext cx="126470" cy="190224"/>
            </a:xfrm>
            <a:prstGeom prst="flowChartCollate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>
                  <a:solidFill>
                    <a:srgbClr val="CCCCCC"/>
                  </a:solidFill>
                </a:rPr>
                <a:t> </a:t>
              </a:r>
            </a:p>
          </p:txBody>
        </p:sp>
        <p:cxnSp>
          <p:nvCxnSpPr>
            <p:cNvPr id="7200" name="Straight Connector 360"/>
            <p:cNvCxnSpPr>
              <a:cxnSpLocks noChangeShapeType="1"/>
            </p:cNvCxnSpPr>
            <p:nvPr/>
          </p:nvCxnSpPr>
          <p:spPr bwMode="auto">
            <a:xfrm rot="5400000">
              <a:off x="861964" y="1099929"/>
              <a:ext cx="153188" cy="124446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201" name="Straight Connector 361"/>
            <p:cNvCxnSpPr>
              <a:cxnSpLocks noChangeShapeType="1"/>
            </p:cNvCxnSpPr>
            <p:nvPr/>
          </p:nvCxnSpPr>
          <p:spPr bwMode="auto">
            <a:xfrm rot="5400000">
              <a:off x="599730" y="1485534"/>
              <a:ext cx="162095" cy="85334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202" name="Straight Connector 362"/>
            <p:cNvCxnSpPr>
              <a:cxnSpLocks noChangeShapeType="1"/>
            </p:cNvCxnSpPr>
            <p:nvPr/>
          </p:nvCxnSpPr>
          <p:spPr bwMode="auto">
            <a:xfrm rot="5400000">
              <a:off x="409535" y="1838233"/>
              <a:ext cx="133594" cy="96001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203" name="Straight Connector 363"/>
            <p:cNvCxnSpPr>
              <a:cxnSpLocks noChangeShapeType="1"/>
            </p:cNvCxnSpPr>
            <p:nvPr/>
          </p:nvCxnSpPr>
          <p:spPr bwMode="auto">
            <a:xfrm rot="16200000" flipH="1">
              <a:off x="638844" y="1838242"/>
              <a:ext cx="160313" cy="104891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204" name="Straight Connector 364"/>
            <p:cNvCxnSpPr>
              <a:cxnSpLocks noChangeShapeType="1"/>
            </p:cNvCxnSpPr>
            <p:nvPr/>
          </p:nvCxnSpPr>
          <p:spPr bwMode="auto">
            <a:xfrm rot="16200000" flipH="1">
              <a:off x="899297" y="1481081"/>
              <a:ext cx="153188" cy="85334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cxnSp>
          <p:nvCxnSpPr>
            <p:cNvPr id="7205" name="Straight Connector 365"/>
            <p:cNvCxnSpPr>
              <a:cxnSpLocks noChangeShapeType="1"/>
            </p:cNvCxnSpPr>
            <p:nvPr/>
          </p:nvCxnSpPr>
          <p:spPr bwMode="auto">
            <a:xfrm rot="16200000" flipH="1">
              <a:off x="1162432" y="1105263"/>
              <a:ext cx="131813" cy="113779"/>
            </a:xfrm>
            <a:prstGeom prst="line">
              <a:avLst/>
            </a:prstGeom>
            <a:noFill/>
            <a:ln w="9525" algn="ctr">
              <a:solidFill>
                <a:schemeClr val="bg2">
                  <a:lumMod val="40000"/>
                  <a:lumOff val="60000"/>
                </a:schemeClr>
              </a:solidFill>
              <a:round/>
              <a:headEnd/>
              <a:tailEnd/>
            </a:ln>
          </p:spPr>
        </p:cxnSp>
        <p:sp>
          <p:nvSpPr>
            <p:cNvPr id="34866" name="TextBox 366"/>
            <p:cNvSpPr txBox="1">
              <a:spLocks noChangeArrowheads="1"/>
            </p:cNvSpPr>
            <p:nvPr/>
          </p:nvSpPr>
          <p:spPr bwMode="auto">
            <a:xfrm>
              <a:off x="193662" y="1881781"/>
              <a:ext cx="330670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</a:p>
          </p:txBody>
        </p:sp>
        <p:sp>
          <p:nvSpPr>
            <p:cNvPr id="34867" name="TextBox 367"/>
            <p:cNvSpPr txBox="1">
              <a:spLocks noChangeArrowheads="1"/>
            </p:cNvSpPr>
            <p:nvPr/>
          </p:nvSpPr>
          <p:spPr bwMode="auto">
            <a:xfrm>
              <a:off x="698556" y="1881781"/>
              <a:ext cx="330670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D</a:t>
              </a:r>
            </a:p>
          </p:txBody>
        </p:sp>
        <p:sp>
          <p:nvSpPr>
            <p:cNvPr id="34868" name="TextBox 368"/>
            <p:cNvSpPr txBox="1">
              <a:spLocks noChangeArrowheads="1"/>
            </p:cNvSpPr>
            <p:nvPr/>
          </p:nvSpPr>
          <p:spPr bwMode="auto">
            <a:xfrm>
              <a:off x="922558" y="1546904"/>
              <a:ext cx="321782" cy="311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  <p:sp>
          <p:nvSpPr>
            <p:cNvPr id="34869" name="TextBox 369"/>
            <p:cNvSpPr txBox="1">
              <a:spLocks noChangeArrowheads="1"/>
            </p:cNvSpPr>
            <p:nvPr/>
          </p:nvSpPr>
          <p:spPr bwMode="auto">
            <a:xfrm>
              <a:off x="1203450" y="1176402"/>
              <a:ext cx="330670" cy="30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CC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</p:grpSp>
      <p:sp>
        <p:nvSpPr>
          <p:cNvPr id="341" name="TextBox 340"/>
          <p:cNvSpPr txBox="1"/>
          <p:nvPr/>
        </p:nvSpPr>
        <p:spPr>
          <a:xfrm>
            <a:off x="6951663" y="1828800"/>
            <a:ext cx="569912" cy="27622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 algn="ctr" eaLnBrk="1" hangingPunct="1">
              <a:defRPr/>
            </a:pPr>
            <a:r>
              <a:rPr lang="en-US" sz="1200" dirty="0">
                <a:solidFill>
                  <a:schemeClr val="bg2">
                    <a:lumMod val="40000"/>
                    <a:lumOff val="60000"/>
                  </a:schemeClr>
                </a:solidFill>
                <a:latin typeface="Times New Roman" pitchFamily="18" charset="0"/>
                <a:cs typeface="Times New Roman" pitchFamily="18" charset="0"/>
              </a:rPr>
              <a:t>60000</a:t>
            </a:r>
          </a:p>
        </p:txBody>
      </p:sp>
      <p:sp>
        <p:nvSpPr>
          <p:cNvPr id="342" name="TextBox 341"/>
          <p:cNvSpPr txBox="1"/>
          <p:nvPr/>
        </p:nvSpPr>
        <p:spPr>
          <a:xfrm>
            <a:off x="6969125" y="3209925"/>
            <a:ext cx="723900" cy="27622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 algn="ctr" eaLnBrk="1" hangingPunct="1">
              <a:defRPr/>
            </a:pPr>
            <a:r>
              <a:rPr lang="en-US" sz="1200" dirty="0">
                <a:solidFill>
                  <a:schemeClr val="bg2">
                    <a:lumMod val="40000"/>
                    <a:lumOff val="60000"/>
                  </a:schemeClr>
                </a:solidFill>
                <a:latin typeface="Times New Roman" pitchFamily="18" charset="0"/>
                <a:cs typeface="Times New Roman" pitchFamily="18" charset="0"/>
              </a:rPr>
              <a:t>1050000</a:t>
            </a:r>
          </a:p>
        </p:txBody>
      </p:sp>
      <p:sp>
        <p:nvSpPr>
          <p:cNvPr id="343" name="TextBox 342"/>
          <p:cNvSpPr txBox="1"/>
          <p:nvPr/>
        </p:nvSpPr>
        <p:spPr>
          <a:xfrm>
            <a:off x="2741613" y="1752600"/>
            <a:ext cx="569912" cy="27622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 algn="ctr" eaLnBrk="1" hangingPunct="1">
              <a:defRPr/>
            </a:pPr>
            <a:r>
              <a:rPr lang="en-US" sz="1200" dirty="0">
                <a:solidFill>
                  <a:schemeClr val="bg2">
                    <a:lumMod val="40000"/>
                    <a:lumOff val="60000"/>
                  </a:schemeClr>
                </a:solidFill>
                <a:latin typeface="Times New Roman" pitchFamily="18" charset="0"/>
                <a:cs typeface="Times New Roman" pitchFamily="18" charset="0"/>
              </a:rPr>
              <a:t>55000</a:t>
            </a:r>
          </a:p>
        </p:txBody>
      </p:sp>
      <p:sp>
        <p:nvSpPr>
          <p:cNvPr id="344" name="TextBox 343"/>
          <p:cNvSpPr txBox="1"/>
          <p:nvPr/>
        </p:nvSpPr>
        <p:spPr>
          <a:xfrm>
            <a:off x="4064000" y="1781175"/>
            <a:ext cx="723900" cy="27622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 algn="ctr" eaLnBrk="1" hangingPunct="1">
              <a:defRPr/>
            </a:pPr>
            <a:r>
              <a:rPr lang="en-US" sz="1200" dirty="0">
                <a:solidFill>
                  <a:schemeClr val="bg2">
                    <a:lumMod val="40000"/>
                    <a:lumOff val="60000"/>
                  </a:schemeClr>
                </a:solidFill>
                <a:latin typeface="Times New Roman" pitchFamily="18" charset="0"/>
                <a:cs typeface="Times New Roman" pitchFamily="18" charset="0"/>
              </a:rPr>
              <a:t>1010000</a:t>
            </a:r>
          </a:p>
        </p:txBody>
      </p:sp>
      <p:sp>
        <p:nvSpPr>
          <p:cNvPr id="345" name="TextBox 344"/>
          <p:cNvSpPr txBox="1"/>
          <p:nvPr/>
        </p:nvSpPr>
        <p:spPr>
          <a:xfrm>
            <a:off x="5473700" y="1800225"/>
            <a:ext cx="723900" cy="27622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 algn="ctr" eaLnBrk="1" hangingPunct="1">
              <a:defRPr/>
            </a:pPr>
            <a:r>
              <a:rPr lang="en-US" sz="1200" dirty="0">
                <a:solidFill>
                  <a:schemeClr val="bg2">
                    <a:lumMod val="40000"/>
                    <a:lumOff val="60000"/>
                  </a:schemeClr>
                </a:solidFill>
                <a:latin typeface="Times New Roman" pitchFamily="18" charset="0"/>
                <a:cs typeface="Times New Roman" pitchFamily="18" charset="0"/>
              </a:rPr>
              <a:t>1010000</a:t>
            </a:r>
          </a:p>
        </p:txBody>
      </p:sp>
      <p:sp>
        <p:nvSpPr>
          <p:cNvPr id="346" name="TextBox 345"/>
          <p:cNvSpPr txBox="1"/>
          <p:nvPr/>
        </p:nvSpPr>
        <p:spPr>
          <a:xfrm>
            <a:off x="1389063" y="1781175"/>
            <a:ext cx="569912" cy="27622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 algn="ctr" eaLnBrk="1" hangingPunct="1">
              <a:defRPr/>
            </a:pPr>
            <a:r>
              <a:rPr lang="en-US" sz="1200" dirty="0">
                <a:solidFill>
                  <a:schemeClr val="bg2">
                    <a:lumMod val="40000"/>
                    <a:lumOff val="60000"/>
                  </a:schemeClr>
                </a:solidFill>
                <a:latin typeface="Times New Roman" pitchFamily="18" charset="0"/>
                <a:cs typeface="Times New Roman" pitchFamily="18" charset="0"/>
              </a:rPr>
              <a:t>15000</a:t>
            </a:r>
          </a:p>
        </p:txBody>
      </p:sp>
      <p:sp>
        <p:nvSpPr>
          <p:cNvPr id="347" name="TextBox 346"/>
          <p:cNvSpPr txBox="1"/>
          <p:nvPr/>
        </p:nvSpPr>
        <p:spPr>
          <a:xfrm>
            <a:off x="8399463" y="1819275"/>
            <a:ext cx="569912" cy="27622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 algn="ctr" eaLnBrk="1" hangingPunct="1">
              <a:defRPr/>
            </a:pPr>
            <a:r>
              <a:rPr lang="en-US" sz="1200" dirty="0">
                <a:solidFill>
                  <a:schemeClr val="bg2">
                    <a:lumMod val="40000"/>
                    <a:lumOff val="60000"/>
                  </a:schemeClr>
                </a:solidFill>
                <a:latin typeface="Times New Roman" pitchFamily="18" charset="0"/>
                <a:cs typeface="Times New Roman" pitchFamily="18" charset="0"/>
              </a:rPr>
              <a:t>20000</a:t>
            </a:r>
          </a:p>
        </p:txBody>
      </p:sp>
      <p:sp>
        <p:nvSpPr>
          <p:cNvPr id="348" name="TextBox 347"/>
          <p:cNvSpPr txBox="1"/>
          <p:nvPr/>
        </p:nvSpPr>
        <p:spPr>
          <a:xfrm>
            <a:off x="8382000" y="3209925"/>
            <a:ext cx="723900" cy="27622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eaLnBrk="1" hangingPunct="1">
              <a:defRPr/>
            </a:pPr>
            <a:r>
              <a:rPr lang="en-US" sz="1200" dirty="0">
                <a:solidFill>
                  <a:schemeClr val="bg2">
                    <a:lumMod val="40000"/>
                    <a:lumOff val="60000"/>
                  </a:schemeClr>
                </a:solidFill>
                <a:latin typeface="Times New Roman" pitchFamily="18" charset="0"/>
                <a:cs typeface="Times New Roman" pitchFamily="18" charset="0"/>
              </a:rPr>
              <a:t>1002000</a:t>
            </a:r>
          </a:p>
        </p:txBody>
      </p:sp>
      <p:sp>
        <p:nvSpPr>
          <p:cNvPr id="349" name="TextBox 348"/>
          <p:cNvSpPr txBox="1"/>
          <p:nvPr/>
        </p:nvSpPr>
        <p:spPr>
          <a:xfrm>
            <a:off x="4160838" y="3152775"/>
            <a:ext cx="569912" cy="27622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 algn="ctr" eaLnBrk="1" hangingPunct="1">
              <a:defRPr/>
            </a:pPr>
            <a:r>
              <a:rPr lang="en-US" sz="1200" dirty="0">
                <a:solidFill>
                  <a:schemeClr val="bg2">
                    <a:lumMod val="40000"/>
                    <a:lumOff val="60000"/>
                  </a:schemeClr>
                </a:solidFill>
                <a:latin typeface="Times New Roman" pitchFamily="18" charset="0"/>
                <a:cs typeface="Times New Roman" pitchFamily="18" charset="0"/>
              </a:rPr>
              <a:t>12000</a:t>
            </a:r>
          </a:p>
        </p:txBody>
      </p:sp>
      <p:sp>
        <p:nvSpPr>
          <p:cNvPr id="350" name="TextBox 349"/>
          <p:cNvSpPr txBox="1"/>
          <p:nvPr/>
        </p:nvSpPr>
        <p:spPr>
          <a:xfrm>
            <a:off x="5646738" y="3181350"/>
            <a:ext cx="492125" cy="27622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 algn="ctr" eaLnBrk="1" hangingPunct="1">
              <a:defRPr/>
            </a:pPr>
            <a:r>
              <a:rPr lang="en-US" sz="1200" dirty="0">
                <a:solidFill>
                  <a:schemeClr val="bg2">
                    <a:lumMod val="40000"/>
                    <a:lumOff val="60000"/>
                  </a:schemeClr>
                </a:solidFill>
                <a:latin typeface="Times New Roman" pitchFamily="18" charset="0"/>
                <a:cs typeface="Times New Roman" pitchFamily="18" charset="0"/>
              </a:rPr>
              <a:t>4000</a:t>
            </a:r>
          </a:p>
        </p:txBody>
      </p:sp>
      <p:sp>
        <p:nvSpPr>
          <p:cNvPr id="351" name="TextBox 350"/>
          <p:cNvSpPr txBox="1"/>
          <p:nvPr/>
        </p:nvSpPr>
        <p:spPr>
          <a:xfrm>
            <a:off x="7037388" y="4648200"/>
            <a:ext cx="569912" cy="27622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 algn="ctr" eaLnBrk="1" hangingPunct="1">
              <a:defRPr/>
            </a:pPr>
            <a:r>
              <a:rPr lang="en-US" sz="1200" dirty="0">
                <a:solidFill>
                  <a:schemeClr val="bg2">
                    <a:lumMod val="40000"/>
                    <a:lumOff val="60000"/>
                  </a:schemeClr>
                </a:solidFill>
                <a:latin typeface="Times New Roman" pitchFamily="18" charset="0"/>
                <a:cs typeface="Times New Roman" pitchFamily="18" charset="0"/>
              </a:rPr>
              <a:t>11000</a:t>
            </a:r>
          </a:p>
        </p:txBody>
      </p:sp>
      <p:sp>
        <p:nvSpPr>
          <p:cNvPr id="34855" name="TextBox 351"/>
          <p:cNvSpPr txBox="1">
            <a:spLocks noChangeArrowheads="1"/>
          </p:cNvSpPr>
          <p:nvPr/>
        </p:nvSpPr>
        <p:spPr bwMode="auto">
          <a:xfrm>
            <a:off x="8456613" y="4657725"/>
            <a:ext cx="49212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3000</a:t>
            </a:r>
          </a:p>
        </p:txBody>
      </p:sp>
      <p:sp>
        <p:nvSpPr>
          <p:cNvPr id="34856" name="Rectangle 2"/>
          <p:cNvSpPr>
            <a:spLocks noGrp="1" noChangeArrowheads="1"/>
          </p:cNvSpPr>
          <p:nvPr>
            <p:ph type="title"/>
          </p:nvPr>
        </p:nvSpPr>
        <p:spPr>
          <a:xfrm>
            <a:off x="911225" y="136525"/>
            <a:ext cx="7772400" cy="444500"/>
          </a:xfrm>
        </p:spPr>
        <p:txBody>
          <a:bodyPr/>
          <a:lstStyle/>
          <a:p>
            <a:pPr algn="l" eaLnBrk="1" hangingPunct="1"/>
            <a:r>
              <a:rPr lang="en-US" altLang="en-US" sz="2800">
                <a:cs typeface="Tahoma" panose="020B0604030504040204" pitchFamily="34" charset="0"/>
              </a:rPr>
              <a:t>Left-deep join tree (all 4! = 24 permutations)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anose="020B060403050404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anose="020B0604030504040204" pitchFamily="34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14411</TotalTime>
  <Words>10783</Words>
  <Application>Microsoft Office PowerPoint</Application>
  <PresentationFormat>On-screen Show (4:3)</PresentationFormat>
  <Paragraphs>2301</Paragraphs>
  <Slides>50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50</vt:i4>
      </vt:variant>
    </vt:vector>
  </HeadingPairs>
  <TitlesOfParts>
    <vt:vector size="58" baseType="lpstr">
      <vt:lpstr>Arial Unicode MS</vt:lpstr>
      <vt:lpstr>SimSun</vt:lpstr>
      <vt:lpstr>SimSun</vt:lpstr>
      <vt:lpstr>Arial</vt:lpstr>
      <vt:lpstr>Cambria Math</vt:lpstr>
      <vt:lpstr>Tahoma</vt:lpstr>
      <vt:lpstr>Times New Roman</vt:lpstr>
      <vt:lpstr>Default Design</vt:lpstr>
      <vt:lpstr>PowerPoint Presentation</vt:lpstr>
      <vt:lpstr>PowerPoint Presentation</vt:lpstr>
      <vt:lpstr>Improving logic plan via relation size</vt:lpstr>
      <vt:lpstr>Estimating size parameters (T,B,V)</vt:lpstr>
      <vt:lpstr>Estimating size parameters (T,B,V)</vt:lpstr>
      <vt:lpstr>Estimating size parameters (T,B,V)</vt:lpstr>
      <vt:lpstr>Estimating size parameters (T,B,V)</vt:lpstr>
      <vt:lpstr>Estimating size parameters (T,B,V)</vt:lpstr>
      <vt:lpstr>Estimating size parameters (T,B,V)</vt:lpstr>
      <vt:lpstr>Estimating size parameters (T,B,V)</vt:lpstr>
      <vt:lpstr>Estimating size parameters (T,B,V)</vt:lpstr>
      <vt:lpstr>Estimating size parameters (T,B,V)</vt:lpstr>
      <vt:lpstr>Estimating size parameters (T,B,V)</vt:lpstr>
      <vt:lpstr>Estimating size parameters (T,B,V)</vt:lpstr>
      <vt:lpstr>Estimating size parameters (T,B,V)</vt:lpstr>
      <vt:lpstr>Estimating size parameters (T,B,V)</vt:lpstr>
      <vt:lpstr>Estimating size parameters (T,B,V)</vt:lpstr>
      <vt:lpstr>Estimating size parameters (T,B,V)</vt:lpstr>
      <vt:lpstr>Estimating size parameters (T,B,V)</vt:lpstr>
      <vt:lpstr>Estimating size parameters (T,B,V)</vt:lpstr>
      <vt:lpstr>Estimating size parameters (T,B,V)</vt:lpstr>
      <vt:lpstr>Estimating size parameters (T,B,V)</vt:lpstr>
      <vt:lpstr>Improving logic plan via relation size</vt:lpstr>
      <vt:lpstr>Improving logic plan via relation size</vt:lpstr>
      <vt:lpstr>Improving logic plan via relation size</vt:lpstr>
      <vt:lpstr>Improving logic plan via relation size</vt:lpstr>
      <vt:lpstr>Improving logic plan via relation size</vt:lpstr>
      <vt:lpstr>Improving logic plan via relation size</vt:lpstr>
      <vt:lpstr>Improving logic plan via relation size</vt:lpstr>
      <vt:lpstr>Improving logic plan via relation size</vt:lpstr>
      <vt:lpstr>Improving logic plan via relation size</vt:lpstr>
      <vt:lpstr>Improving logic plan via relation size</vt:lpstr>
      <vt:lpstr>Improving logic plan via relation size</vt:lpstr>
      <vt:lpstr>Logic Plan Improvement for Join via Size</vt:lpstr>
      <vt:lpstr>Consider: </vt:lpstr>
      <vt:lpstr>Left-deep join tree</vt:lpstr>
      <vt:lpstr>Left-deep join tree</vt:lpstr>
      <vt:lpstr>Left-deep join tree (all 4! = 24 permutations)</vt:lpstr>
      <vt:lpstr>Left-deep join tree (all 4! = 24 permutations)</vt:lpstr>
      <vt:lpstr>Left-deep join tree (all 4! = 24 permutations)</vt:lpstr>
      <vt:lpstr>Left-deep join tree (all 4! = 24 permutations)</vt:lpstr>
      <vt:lpstr>Left-deep join tree (all 4! = 24 permutations)</vt:lpstr>
      <vt:lpstr>Left-deep join tree</vt:lpstr>
      <vt:lpstr>Left-deep join tree</vt:lpstr>
      <vt:lpstr>Left-deep join tree</vt:lpstr>
      <vt:lpstr>Left-deep join tree</vt:lpstr>
      <vt:lpstr>Left-deep join tree</vt:lpstr>
      <vt:lpstr>Left-deep join tree</vt:lpstr>
      <vt:lpstr>Left-deep join tree (all 4! = 24 permutations)</vt:lpstr>
      <vt:lpstr>Left-deep join tree (all 4! = 24 permutations)</vt:lpstr>
    </vt:vector>
  </TitlesOfParts>
  <Company>Stanford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 245 Database System Principles</dc:title>
  <dc:creator>Zoltan Gyongyi</dc:creator>
  <cp:lastModifiedBy>Chen, Jianer</cp:lastModifiedBy>
  <cp:revision>349</cp:revision>
  <cp:lastPrinted>2001-02-01T17:43:24Z</cp:lastPrinted>
  <dcterms:created xsi:type="dcterms:W3CDTF">1999-07-13T19:55:20Z</dcterms:created>
  <dcterms:modified xsi:type="dcterms:W3CDTF">2024-03-18T17:18:49Z</dcterms:modified>
</cp:coreProperties>
</file>