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93" r:id="rId2"/>
    <p:sldId id="719" r:id="rId3"/>
    <p:sldId id="712" r:id="rId4"/>
    <p:sldId id="713" r:id="rId5"/>
    <p:sldId id="714" r:id="rId6"/>
    <p:sldId id="715" r:id="rId7"/>
    <p:sldId id="716" r:id="rId8"/>
    <p:sldId id="717" r:id="rId9"/>
    <p:sldId id="718" r:id="rId10"/>
    <p:sldId id="462" r:id="rId11"/>
    <p:sldId id="470" r:id="rId12"/>
    <p:sldId id="578" r:id="rId13"/>
    <p:sldId id="583" r:id="rId14"/>
    <p:sldId id="584" r:id="rId15"/>
    <p:sldId id="585" r:id="rId16"/>
    <p:sldId id="571" r:id="rId17"/>
    <p:sldId id="588" r:id="rId18"/>
    <p:sldId id="589" r:id="rId19"/>
    <p:sldId id="590" r:id="rId20"/>
    <p:sldId id="591" r:id="rId21"/>
    <p:sldId id="587" r:id="rId22"/>
    <p:sldId id="592" r:id="rId23"/>
    <p:sldId id="662" r:id="rId24"/>
    <p:sldId id="663" r:id="rId25"/>
    <p:sldId id="664" r:id="rId26"/>
    <p:sldId id="665" r:id="rId27"/>
    <p:sldId id="666" r:id="rId28"/>
    <p:sldId id="667" r:id="rId29"/>
    <p:sldId id="668" r:id="rId30"/>
    <p:sldId id="669" r:id="rId31"/>
    <p:sldId id="670" r:id="rId32"/>
    <p:sldId id="671" r:id="rId33"/>
    <p:sldId id="672" r:id="rId34"/>
    <p:sldId id="673" r:id="rId35"/>
    <p:sldId id="674" r:id="rId36"/>
    <p:sldId id="675" r:id="rId37"/>
    <p:sldId id="676" r:id="rId38"/>
    <p:sldId id="677" r:id="rId39"/>
    <p:sldId id="678" r:id="rId40"/>
    <p:sldId id="679" r:id="rId41"/>
    <p:sldId id="680" r:id="rId42"/>
    <p:sldId id="681" r:id="rId4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DA46"/>
    <a:srgbClr val="1A9655"/>
    <a:srgbClr val="FF9900"/>
    <a:srgbClr val="FF00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3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0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2410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21: Cost Estimation for Query Plans (cont.)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20E8-8E5D-BF21-23AA-2B30E1EA1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23E59E5B-75B3-45EA-BE1E-CB701D073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</p:spTree>
    <p:extLst>
      <p:ext uri="{BB962C8B-B14F-4D97-AF65-F5344CB8AC3E}">
        <p14:creationId xmlns:p14="http://schemas.microsoft.com/office/powerpoint/2010/main" val="1954183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4.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Optimization on logic query plans</a:t>
            </a:r>
          </a:p>
        </p:txBody>
      </p:sp>
    </p:spTree>
    <p:extLst>
      <p:ext uri="{BB962C8B-B14F-4D97-AF65-F5344CB8AC3E}">
        <p14:creationId xmlns:p14="http://schemas.microsoft.com/office/powerpoint/2010/main" val="419283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FA224-F8A6-8764-0E81-FED8844EB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487F1BD3-0E2A-BEFE-1D04-CDE0ECB70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6570976F-8F0B-568A-58F9-E3EFDBDB6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4.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Optimization on logic query plans</a:t>
            </a:r>
          </a:p>
        </p:txBody>
      </p:sp>
    </p:spTree>
    <p:extLst>
      <p:ext uri="{BB962C8B-B14F-4D97-AF65-F5344CB8AC3E}">
        <p14:creationId xmlns:p14="http://schemas.microsoft.com/office/powerpoint/2010/main" val="348085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3C21E-E584-F3B5-A029-BFE110A27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47128F5F-2C40-89D9-9BE5-7F32178C5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D618A8B0-299D-B31F-75E2-2BC6D792E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4.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Optimization on logic query plans</a:t>
            </a:r>
          </a:p>
        </p:txBody>
      </p:sp>
    </p:spTree>
    <p:extLst>
      <p:ext uri="{BB962C8B-B14F-4D97-AF65-F5344CB8AC3E}">
        <p14:creationId xmlns:p14="http://schemas.microsoft.com/office/powerpoint/2010/main" val="2442333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240D2-D3C9-CDE0-7DF8-EDAA9D2A6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0C44CC79-ADC3-2565-9440-3E4E03E28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0C182546-6212-B361-7EE2-E56F7EC24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4.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Optimization on logic query plans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B25D00FF-AB56-6632-D443-585B088E7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102" y="3686304"/>
            <a:ext cx="7065963" cy="23083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Definitions of FD and MVD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Computing closures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Definitions of BCNF, 3NF, 4NF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Finding violators of BCNF, 3NF, 4NF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Decompositions into BCNF, 3NF, 4NF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Computing FDs for decompositions</a:t>
            </a:r>
          </a:p>
        </p:txBody>
      </p:sp>
    </p:spTree>
    <p:extLst>
      <p:ext uri="{BB962C8B-B14F-4D97-AF65-F5344CB8AC3E}">
        <p14:creationId xmlns:p14="http://schemas.microsoft.com/office/powerpoint/2010/main" val="1303316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547CB-B87E-7DE5-FAD4-E1F6FADB2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284C3CEF-AC7D-9C5B-E758-05A986559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9CE981BB-98E2-610D-1F84-EC0C3BED2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4.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Optimization on logic query plans</a:t>
            </a:r>
          </a:p>
        </p:txBody>
      </p:sp>
    </p:spTree>
    <p:extLst>
      <p:ext uri="{BB962C8B-B14F-4D97-AF65-F5344CB8AC3E}">
        <p14:creationId xmlns:p14="http://schemas.microsoft.com/office/powerpoint/2010/main" val="3429236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AC3CC-706A-1E6D-D863-C9536D66D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F04F4992-BAE4-94DF-DB91-841259361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66CB5D19-8734-FBF2-9A39-86902D591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4.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Optimization on logic query plans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6E270C01-E35E-9FAE-9473-0702BDCEA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479" y="2274838"/>
            <a:ext cx="7065963" cy="23083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Constructing a LQP from a SQL program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Definitions of 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Difference between sets and bags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Proving equivalence of LQPs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Optimization by pushing down selections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Optimization on other operations </a:t>
            </a:r>
          </a:p>
        </p:txBody>
      </p:sp>
    </p:spTree>
    <p:extLst>
      <p:ext uri="{BB962C8B-B14F-4D97-AF65-F5344CB8AC3E}">
        <p14:creationId xmlns:p14="http://schemas.microsoft.com/office/powerpoint/2010/main" val="1996340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A5883-9B88-98CA-3A32-6859CAD8B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F2C6B084-C5AF-C755-6084-E180DA18F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0BD309BA-A4E5-80C6-8950-93B8C54A8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4.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Optimization on logic query plans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7128D2C4-0B68-CE9A-5439-B063C7989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823" y="1877646"/>
            <a:ext cx="7065963" cy="206210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The exam will be open-book and open-notes</a:t>
            </a:r>
          </a:p>
          <a:p>
            <a:pPr marL="457200" indent="-4572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This is a 50-minute exam taken in class on Friday, March 8</a:t>
            </a:r>
          </a:p>
        </p:txBody>
      </p:sp>
    </p:spTree>
    <p:extLst>
      <p:ext uri="{BB962C8B-B14F-4D97-AF65-F5344CB8AC3E}">
        <p14:creationId xmlns:p14="http://schemas.microsoft.com/office/powerpoint/2010/main" val="2820716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9702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9704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970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6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7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9708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9709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0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9712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3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9714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9715" name="Straight Arrow Connector 156"/>
          <p:cNvCxnSpPr>
            <a:cxnSpLocks noChangeShapeType="1"/>
            <a:stCxn id="29714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6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7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9719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0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1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9723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9725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9726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27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29728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intermediate results</a:t>
            </a:r>
          </a:p>
        </p:txBody>
      </p:sp>
      <p:cxnSp>
        <p:nvCxnSpPr>
          <p:cNvPr id="29729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30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31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computational modes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  <p:grpSp>
        <p:nvGrpSpPr>
          <p:cNvPr id="38916" name="Group 9"/>
          <p:cNvGrpSpPr>
            <a:grpSpLocks/>
          </p:cNvGrpSpPr>
          <p:nvPr/>
        </p:nvGrpSpPr>
        <p:grpSpPr bwMode="auto">
          <a:xfrm>
            <a:off x="3379788" y="4811713"/>
            <a:ext cx="4210050" cy="1258887"/>
            <a:chOff x="2352675" y="2759075"/>
            <a:chExt cx="4210050" cy="1258888"/>
          </a:xfrm>
        </p:grpSpPr>
        <p:grpSp>
          <p:nvGrpSpPr>
            <p:cNvPr id="38928" name="Group 40"/>
            <p:cNvGrpSpPr>
              <a:grpSpLocks/>
            </p:cNvGrpSpPr>
            <p:nvPr/>
          </p:nvGrpSpPr>
          <p:grpSpPr bwMode="auto">
            <a:xfrm>
              <a:off x="2352675" y="2759075"/>
              <a:ext cx="1165225" cy="1189038"/>
              <a:chOff x="1828064" y="2684548"/>
              <a:chExt cx="1165300" cy="1188177"/>
            </a:xfrm>
          </p:grpSpPr>
          <p:sp>
            <p:nvSpPr>
              <p:cNvPr id="38939" name="Rectangle 14"/>
              <p:cNvSpPr>
                <a:spLocks noChangeArrowheads="1"/>
              </p:cNvSpPr>
              <p:nvPr/>
            </p:nvSpPr>
            <p:spPr bwMode="auto">
              <a:xfrm>
                <a:off x="1828064" y="3629630"/>
                <a:ext cx="302661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R</a:t>
                </a:r>
              </a:p>
            </p:txBody>
          </p:sp>
          <p:sp>
            <p:nvSpPr>
              <p:cNvPr id="38940" name="Rectangle 15"/>
              <p:cNvSpPr>
                <a:spLocks noChangeArrowheads="1"/>
              </p:cNvSpPr>
              <p:nvPr/>
            </p:nvSpPr>
            <p:spPr bwMode="auto">
              <a:xfrm>
                <a:off x="2720155" y="3647093"/>
                <a:ext cx="273209" cy="2256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S</a:t>
                </a:r>
              </a:p>
            </p:txBody>
          </p:sp>
          <p:sp>
            <p:nvSpPr>
              <p:cNvPr id="38941" name="TextBox 179"/>
              <p:cNvSpPr txBox="1">
                <a:spLocks noChangeArrowheads="1"/>
              </p:cNvSpPr>
              <p:nvPr/>
            </p:nvSpPr>
            <p:spPr bwMode="auto">
              <a:xfrm>
                <a:off x="2273200" y="2684548"/>
                <a:ext cx="30489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8942" name="Straight Connector 20"/>
              <p:cNvCxnSpPr>
                <a:cxnSpLocks noChangeShapeType="1"/>
              </p:cNvCxnSpPr>
              <p:nvPr/>
            </p:nvCxnSpPr>
            <p:spPr bwMode="auto">
              <a:xfrm>
                <a:off x="2542960" y="3489966"/>
                <a:ext cx="270670" cy="157127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43" name="Straight Connector 21"/>
              <p:cNvCxnSpPr>
                <a:cxnSpLocks noChangeShapeType="1"/>
              </p:cNvCxnSpPr>
              <p:nvPr/>
            </p:nvCxnSpPr>
            <p:spPr bwMode="auto">
              <a:xfrm flipH="1">
                <a:off x="2070340" y="3464530"/>
                <a:ext cx="234751" cy="165100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44" name="Straight Connector 23"/>
              <p:cNvCxnSpPr>
                <a:cxnSpLocks noChangeShapeType="1"/>
              </p:cNvCxnSpPr>
              <p:nvPr/>
            </p:nvCxnSpPr>
            <p:spPr bwMode="auto">
              <a:xfrm rot="5400000">
                <a:off x="2307710" y="3164906"/>
                <a:ext cx="238125" cy="5"/>
              </a:xfrm>
              <a:prstGeom prst="line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8945" name="AutoShape 4"/>
              <p:cNvSpPr>
                <a:spLocks noChangeArrowheads="1"/>
              </p:cNvSpPr>
              <p:nvPr/>
            </p:nvSpPr>
            <p:spPr bwMode="auto">
              <a:xfrm rot="-5400000">
                <a:off x="2354532" y="3277322"/>
                <a:ext cx="142228" cy="195039"/>
              </a:xfrm>
              <a:prstGeom prst="flowChartCollat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600"/>
                  <a:t> </a:t>
                </a:r>
              </a:p>
            </p:txBody>
          </p:sp>
        </p:grpSp>
        <p:sp>
          <p:nvSpPr>
            <p:cNvPr id="38929" name="Rectangle 42"/>
            <p:cNvSpPr>
              <a:spLocks noChangeArrowheads="1"/>
            </p:cNvSpPr>
            <p:nvPr/>
          </p:nvSpPr>
          <p:spPr bwMode="auto">
            <a:xfrm>
              <a:off x="5432425" y="3789363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38930" name="Rectangle 43"/>
            <p:cNvSpPr>
              <a:spLocks noChangeArrowheads="1"/>
            </p:cNvSpPr>
            <p:nvPr/>
          </p:nvSpPr>
          <p:spPr bwMode="auto">
            <a:xfrm>
              <a:off x="6289675" y="3789363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38931" name="TextBox 179"/>
            <p:cNvSpPr txBox="1">
              <a:spLocks noChangeArrowheads="1"/>
            </p:cNvSpPr>
            <p:nvPr/>
          </p:nvSpPr>
          <p:spPr bwMode="auto">
            <a:xfrm>
              <a:off x="5451475" y="31400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8932" name="Straight Connector 45"/>
            <p:cNvCxnSpPr>
              <a:cxnSpLocks noChangeShapeType="1"/>
            </p:cNvCxnSpPr>
            <p:nvPr/>
          </p:nvCxnSpPr>
          <p:spPr bwMode="auto">
            <a:xfrm>
              <a:off x="6126163" y="3038475"/>
              <a:ext cx="269875" cy="15716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33" name="Straight Connector 46"/>
            <p:cNvCxnSpPr>
              <a:cxnSpLocks noChangeShapeType="1"/>
            </p:cNvCxnSpPr>
            <p:nvPr/>
          </p:nvCxnSpPr>
          <p:spPr bwMode="auto">
            <a:xfrm flipH="1">
              <a:off x="5653088" y="3013075"/>
              <a:ext cx="234950" cy="16510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34" name="Straight Connector 47"/>
            <p:cNvCxnSpPr>
              <a:cxnSpLocks noChangeShapeType="1"/>
            </p:cNvCxnSpPr>
            <p:nvPr/>
          </p:nvCxnSpPr>
          <p:spPr bwMode="auto">
            <a:xfrm rot="5400000">
              <a:off x="5468937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35" name="AutoShape 4"/>
            <p:cNvSpPr>
              <a:spLocks noChangeArrowheads="1"/>
            </p:cNvSpPr>
            <p:nvPr/>
          </p:nvSpPr>
          <p:spPr bwMode="auto">
            <a:xfrm rot="-5400000">
              <a:off x="5937250" y="282733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8936" name="TextBox 179"/>
            <p:cNvSpPr txBox="1">
              <a:spLocks noChangeArrowheads="1"/>
            </p:cNvSpPr>
            <p:nvPr/>
          </p:nvSpPr>
          <p:spPr bwMode="auto">
            <a:xfrm>
              <a:off x="6257925" y="31527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8937" name="Straight Connector 50"/>
            <p:cNvCxnSpPr>
              <a:cxnSpLocks noChangeShapeType="1"/>
            </p:cNvCxnSpPr>
            <p:nvPr/>
          </p:nvCxnSpPr>
          <p:spPr bwMode="auto">
            <a:xfrm rot="5400000">
              <a:off x="6311900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38" name="Left-Right Arrow 51"/>
            <p:cNvSpPr>
              <a:spLocks noChangeArrowheads="1"/>
            </p:cNvSpPr>
            <p:nvPr/>
          </p:nvSpPr>
          <p:spPr bwMode="auto">
            <a:xfrm>
              <a:off x="3889375" y="3249613"/>
              <a:ext cx="1087438" cy="344487"/>
            </a:xfrm>
            <a:prstGeom prst="leftRightArrow">
              <a:avLst>
                <a:gd name="adj1" fmla="val 50000"/>
                <a:gd name="adj2" fmla="val 4995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38917" name="TextBox 1"/>
          <p:cNvSpPr txBox="1">
            <a:spLocks noChangeArrowheads="1"/>
          </p:cNvSpPr>
          <p:nvPr/>
        </p:nvSpPr>
        <p:spPr bwMode="auto">
          <a:xfrm>
            <a:off x="3271838" y="5986463"/>
            <a:ext cx="5175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8918" name="TextBox 29"/>
          <p:cNvSpPr txBox="1">
            <a:spLocks noChangeArrowheads="1"/>
          </p:cNvSpPr>
          <p:nvPr/>
        </p:nvSpPr>
        <p:spPr bwMode="auto">
          <a:xfrm>
            <a:off x="6350000" y="6043613"/>
            <a:ext cx="519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8919" name="TextBox 30"/>
          <p:cNvSpPr txBox="1">
            <a:spLocks noChangeArrowheads="1"/>
          </p:cNvSpPr>
          <p:nvPr/>
        </p:nvSpPr>
        <p:spPr bwMode="auto">
          <a:xfrm>
            <a:off x="4178300" y="5962650"/>
            <a:ext cx="517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8920" name="TextBox 31"/>
          <p:cNvSpPr txBox="1">
            <a:spLocks noChangeArrowheads="1"/>
          </p:cNvSpPr>
          <p:nvPr/>
        </p:nvSpPr>
        <p:spPr bwMode="auto">
          <a:xfrm>
            <a:off x="7192963" y="6043613"/>
            <a:ext cx="519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8921" name="TextBox 32"/>
          <p:cNvSpPr txBox="1">
            <a:spLocks noChangeArrowheads="1"/>
          </p:cNvSpPr>
          <p:nvPr/>
        </p:nvSpPr>
        <p:spPr bwMode="auto">
          <a:xfrm>
            <a:off x="3422650" y="52101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1500</a:t>
            </a:r>
          </a:p>
        </p:txBody>
      </p:sp>
      <p:sp>
        <p:nvSpPr>
          <p:cNvPr id="38922" name="TextBox 33"/>
          <p:cNvSpPr txBox="1">
            <a:spLocks noChangeArrowheads="1"/>
          </p:cNvSpPr>
          <p:nvPr/>
        </p:nvSpPr>
        <p:spPr bwMode="auto">
          <a:xfrm>
            <a:off x="6205538" y="5059363"/>
            <a:ext cx="433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38923" name="TextBox 34"/>
          <p:cNvSpPr txBox="1">
            <a:spLocks noChangeArrowheads="1"/>
          </p:cNvSpPr>
          <p:nvPr/>
        </p:nvSpPr>
        <p:spPr bwMode="auto">
          <a:xfrm>
            <a:off x="7416800" y="5048250"/>
            <a:ext cx="4333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38924" name="Oval 3"/>
          <p:cNvSpPr>
            <a:spLocks noChangeArrowheads="1"/>
          </p:cNvSpPr>
          <p:nvPr/>
        </p:nvSpPr>
        <p:spPr bwMode="auto">
          <a:xfrm>
            <a:off x="3451225" y="5222875"/>
            <a:ext cx="455613" cy="23971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5" name="Oval 4"/>
          <p:cNvSpPr>
            <a:spLocks noChangeArrowheads="1"/>
          </p:cNvSpPr>
          <p:nvPr/>
        </p:nvSpPr>
        <p:spPr bwMode="auto">
          <a:xfrm>
            <a:off x="6205538" y="5065713"/>
            <a:ext cx="409575" cy="23653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6" name="Oval 35"/>
          <p:cNvSpPr>
            <a:spLocks noChangeArrowheads="1"/>
          </p:cNvSpPr>
          <p:nvPr/>
        </p:nvSpPr>
        <p:spPr bwMode="auto">
          <a:xfrm>
            <a:off x="7427913" y="5073650"/>
            <a:ext cx="409575" cy="23653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7" name="TextBox 5"/>
          <p:cNvSpPr txBox="1">
            <a:spLocks noChangeArrowheads="1"/>
          </p:cNvSpPr>
          <p:nvPr/>
        </p:nvSpPr>
        <p:spPr bwMode="auto">
          <a:xfrm>
            <a:off x="7735888" y="5375275"/>
            <a:ext cx="409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B050"/>
                </a:solidFill>
              </a:rPr>
              <a:t>√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2300" y="3209806"/>
            <a:ext cx="3314700" cy="156966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copies of each tuple(?)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8640" y="3209806"/>
            <a:ext cx="4305300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(Probably) every combination of different attribute values make a tuple(?) 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V(R,A) (?) </a:t>
            </a:r>
          </a:p>
          <a:p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this number could be larger than T(R)!</a:t>
            </a:r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53585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2300" y="3209806"/>
            <a:ext cx="3314700" cy="1938992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tuples that agree on the grouping attributes 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44962" y="3209806"/>
            <a:ext cx="4518978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(Probably) every combination of different values of the grouping attributes make a tuple(?) 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V(R,A) (?) </a:t>
            </a:r>
          </a:p>
          <a:p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this number could be larger than T(R)!</a:t>
            </a:r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7935" y="5487759"/>
            <a:ext cx="4132580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Strategies similar to that of 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dirty="0"/>
              <a:t> </a:t>
            </a: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389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253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7240" y="3850919"/>
            <a:ext cx="4902200" cy="830997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Each value of the attribute A takes about 1/V(R,A) of the tuples.</a:t>
            </a:r>
          </a:p>
        </p:txBody>
      </p:sp>
    </p:spTree>
    <p:extLst>
      <p:ext uri="{BB962C8B-B14F-4D97-AF65-F5344CB8AC3E}">
        <p14:creationId xmlns:p14="http://schemas.microsoft.com/office/powerpoint/2010/main" val="889734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47240" y="3850919"/>
            <a:ext cx="4902200" cy="830997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Each value of the attribute A takes about 1/V(R,A) of the tuples.</a:t>
            </a:r>
          </a:p>
        </p:txBody>
      </p:sp>
    </p:spTree>
    <p:extLst>
      <p:ext uri="{BB962C8B-B14F-4D97-AF65-F5344CB8AC3E}">
        <p14:creationId xmlns:p14="http://schemas.microsoft.com/office/powerpoint/2010/main" val="3987822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7302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4860" y="3645179"/>
            <a:ext cx="4902200" cy="1938992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In average, about one half of the tuples have their values of A smaller than a given c. </a:t>
            </a:r>
            <a:r>
              <a:rPr lang="en-US" sz="2000" dirty="0">
                <a:solidFill>
                  <a:srgbClr val="A2DA46"/>
                </a:solidFill>
              </a:rPr>
              <a:t>So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T(R)/2 ? </a:t>
            </a:r>
          </a:p>
          <a:p>
            <a:r>
              <a:rPr lang="en-US" sz="2000" dirty="0">
                <a:solidFill>
                  <a:srgbClr val="A2DA46"/>
                </a:solidFill>
              </a:rPr>
              <a:t>But practically, one may be more interested in a smaller fraction of the tuples. So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? </a:t>
            </a:r>
            <a:endParaRPr lang="en-US" sz="2000" dirty="0">
              <a:solidFill>
                <a:srgbClr val="A2DA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330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4860" y="3645179"/>
            <a:ext cx="4902200" cy="1938992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In average, about one half of the tuples have their values of A smaller than a given c. So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  <a:p>
            <a:r>
              <a:rPr lang="en-US" sz="2000" dirty="0">
                <a:solidFill>
                  <a:srgbClr val="A2DA46"/>
                </a:solidFill>
              </a:rPr>
              <a:t>But practically, one may be more interested in a smaller fraction of the tuples. So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? </a:t>
            </a:r>
            <a:endParaRPr lang="en-US" sz="2000" dirty="0">
              <a:solidFill>
                <a:srgbClr val="A2DA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114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4860" y="3645179"/>
            <a:ext cx="4902200" cy="1938992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In average, about one half of the tuples have their values of A smaller than a given c. So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  <a:p>
            <a:r>
              <a:rPr lang="en-US" sz="2000" dirty="0">
                <a:solidFill>
                  <a:srgbClr val="0070C0"/>
                </a:solidFill>
              </a:rPr>
              <a:t>But practically, one may be more interested in a smaller fraction of the tuples. </a:t>
            </a:r>
            <a:r>
              <a:rPr lang="en-US" sz="2000" dirty="0">
                <a:solidFill>
                  <a:srgbClr val="A2DA46"/>
                </a:solidFill>
              </a:rPr>
              <a:t>So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? </a:t>
            </a:r>
            <a:endParaRPr lang="en-US" sz="2000" dirty="0">
              <a:solidFill>
                <a:srgbClr val="A2DA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475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4860" y="3645179"/>
            <a:ext cx="4902200" cy="1938992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In average, about one half of the tuples have their values of A smaller than a given c. So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  <a:p>
            <a:r>
              <a:rPr lang="en-US" sz="2000" dirty="0">
                <a:solidFill>
                  <a:srgbClr val="0070C0"/>
                </a:solidFill>
              </a:rPr>
              <a:t>But practically, one may be more interested in a smaller fraction of the tuples. So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  <a:r>
              <a:rPr lang="en-US" altLang="en-US" sz="2000" dirty="0">
                <a:solidFill>
                  <a:srgbClr val="0070C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45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4860" y="3645179"/>
            <a:ext cx="4902200" cy="1938992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In average, about one half of the tuples have their values of A smaller than a given c. So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  <a:p>
            <a:r>
              <a:rPr lang="en-US" sz="2000" dirty="0">
                <a:solidFill>
                  <a:srgbClr val="0070C0"/>
                </a:solidFill>
              </a:rPr>
              <a:t>But practically, one may be more interested in a smaller fraction of the tuples. So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  <a:r>
              <a:rPr lang="en-US" altLang="en-US" sz="2000" dirty="0">
                <a:solidFill>
                  <a:srgbClr val="0070C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646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4900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60529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can be as large as T(S), and can be as small as 0. So in average, take 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T(S)/2? </a:t>
            </a:r>
          </a:p>
        </p:txBody>
      </p:sp>
    </p:spTree>
    <p:extLst>
      <p:ext uri="{BB962C8B-B14F-4D97-AF65-F5344CB8AC3E}">
        <p14:creationId xmlns:p14="http://schemas.microsoft.com/office/powerpoint/2010/main" val="3739497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60529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 ∩ S) can be as large as T(S), and can be as small as 0.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So in average, take 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T(S)/2? </a:t>
            </a:r>
          </a:p>
        </p:txBody>
      </p:sp>
    </p:spTree>
    <p:extLst>
      <p:ext uri="{BB962C8B-B14F-4D97-AF65-F5344CB8AC3E}">
        <p14:creationId xmlns:p14="http://schemas.microsoft.com/office/powerpoint/2010/main" val="18046753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60529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 ∩ S) can be as large as T(S), and can be as small as 0. So in average, take </a:t>
            </a:r>
          </a:p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806030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T(R ∩ S) = T(S)/2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60529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 ∩ S) can be as large as T(S), and can be as small as 0. So in average, take </a:t>
            </a:r>
          </a:p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41644203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U S) = T(R) + T(S)/2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515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U S) = (T(R)+T(S))/2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86437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U S) can be as large as T(R)+T(S), and as small as T(S). So in average, take T(R U S) = (T(R)+T(S))/2 ? </a:t>
            </a:r>
          </a:p>
        </p:txBody>
      </p:sp>
    </p:spTree>
    <p:extLst>
      <p:ext uri="{BB962C8B-B14F-4D97-AF65-F5344CB8AC3E}">
        <p14:creationId xmlns:p14="http://schemas.microsoft.com/office/powerpoint/2010/main" val="11276220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U S) = (T(R)+T(S))/2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86437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 U S) can be as large as T(R)+T(S), and as small as T(R).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So in average, take T(R U S) = (T(R)+T(S))/2 ? </a:t>
            </a:r>
          </a:p>
        </p:txBody>
      </p:sp>
    </p:spTree>
    <p:extLst>
      <p:ext uri="{BB962C8B-B14F-4D97-AF65-F5344CB8AC3E}">
        <p14:creationId xmlns:p14="http://schemas.microsoft.com/office/powerpoint/2010/main" val="42652058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U S) = (T(R)+T(S))/2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86437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 U S) can be as large as T(R)+T(S), and as small as T(R). So in average, take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U S) = T(R)+T(S)/2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4469819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T(R U S) = T(R)+T(S)/2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86437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 U S) can be as large as T(R)+T(S), and as small as T(R). So in average, take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U S) = T(R)+T(S)/2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8468192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22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7243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22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6945" y="5361524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T(R‒S) can be as large as T(R), and as small as 0.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So take T(R‒S) = T(R)/2 ? 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 has no impact ! So take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 ‒ max{T(R)/2, T(S)/2} ?</a:t>
            </a:r>
          </a:p>
        </p:txBody>
      </p:sp>
    </p:spTree>
    <p:extLst>
      <p:ext uri="{BB962C8B-B14F-4D97-AF65-F5344CB8AC3E}">
        <p14:creationId xmlns:p14="http://schemas.microsoft.com/office/powerpoint/2010/main" val="42202080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22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6945" y="5361524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T(R‒S) can be as large as T(R), and as small as 0. So take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 has no impact ! So take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 ‒ max{T(R)/2, T(S)/2} ?</a:t>
            </a:r>
          </a:p>
        </p:txBody>
      </p:sp>
    </p:spTree>
    <p:extLst>
      <p:ext uri="{BB962C8B-B14F-4D97-AF65-F5344CB8AC3E}">
        <p14:creationId xmlns:p14="http://schemas.microsoft.com/office/powerpoint/2010/main" val="5719789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22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6945" y="5361524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T(R‒S) can be as large as T(R), and as small as 0. So take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2000" dirty="0">
                <a:solidFill>
                  <a:srgbClr val="00B0F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 has no impact !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So take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 ‒ max{T(R)/2, T(S)/2} ?</a:t>
            </a:r>
          </a:p>
        </p:txBody>
      </p:sp>
    </p:spTree>
    <p:extLst>
      <p:ext uri="{BB962C8B-B14F-4D97-AF65-F5344CB8AC3E}">
        <p14:creationId xmlns:p14="http://schemas.microsoft.com/office/powerpoint/2010/main" val="13275391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22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6945" y="5361524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T(R‒S) can be as large as T(R), and as small as 0. So take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2000" dirty="0">
                <a:solidFill>
                  <a:srgbClr val="00B0F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 has no impact !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So take</a:t>
            </a:r>
          </a:p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 ‒ max{T(R)/2, T(S)/2}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756196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T(R ‒ S) = T(R) ‒ max{T(R)/2, T(S)/2}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22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6945" y="5361524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T(R‒S) can be as large as T(R), and as small as 0. So take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2000" dirty="0">
                <a:solidFill>
                  <a:srgbClr val="00B0F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 has no impact !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So take</a:t>
            </a:r>
          </a:p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 ‒ max{T(R)/2, T(S)/2}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290925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S) = T(R)T(S)/max{V(R,A),V(S,A)}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55564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S) = T(R)T(S)/max{V(R,A),V(S,A)}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solidFill>
                <a:srgbClr val="A2DA46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000" u="sng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Assumption.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000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If V(R,A) &gt; V(S,A), then every A-value in S will appear in R.</a:t>
                </a:r>
              </a:p>
              <a:p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Thus, for a tuple </a:t>
                </a:r>
                <a:r>
                  <a:rPr lang="en-US" altLang="en-US" sz="2000" i="1" dirty="0">
                    <a:solidFill>
                      <a:srgbClr val="A2DA4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with an A-value </a:t>
                </a:r>
                <a:r>
                  <a:rPr lang="en-US" altLang="en-US" sz="2000" i="1" dirty="0">
                    <a:solidFill>
                      <a:srgbClr val="A2DA4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in  S, in average </a:t>
                </a:r>
                <a:r>
                  <a:rPr lang="en-US" altLang="en-US" sz="2000" i="1" dirty="0">
                    <a:solidFill>
                      <a:srgbClr val="A2DA4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appears T(R)/V(R,A) times in R. Thus, </a:t>
                </a:r>
                <a:r>
                  <a:rPr lang="en-US" altLang="en-US" sz="2000" i="1" dirty="0">
                    <a:solidFill>
                      <a:srgbClr val="A2DA4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can be joined with T(R)/V(R,A) tuples in R. This gives  T(R</a:t>
                </a:r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solidFill>
                          <a:srgbClr val="A2DA46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 = T(R)T(S)/max{V(R,A),V(S,A)}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blipFill rotWithShape="0">
                <a:blip r:embed="rId4"/>
                <a:stretch>
                  <a:fillRect l="-1028" t="-802" r="-1028" b="-29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01452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S) = T(R)T(S)/max{V(R,A),V(S,A)}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solidFill>
                <a:srgbClr val="A2DA46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000" u="sng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Assumption.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000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If V(R,A) &gt; V(S,A), then every A-value in S will appear in R.</a:t>
                </a:r>
              </a:p>
              <a:p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Thus, for a tuple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with an A-value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in  S, in average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appears T(R)/V(R,A) times in R. Thus,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can be joined with T(R)/V(R,A) tuples in R. </a:t>
                </a:r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This gives  T(R</a:t>
                </a:r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solidFill>
                          <a:srgbClr val="A2DA46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 = T(R)T(S)/max{V(R,A),V(S,A)}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blipFill rotWithShape="0">
                <a:blip r:embed="rId4"/>
                <a:stretch>
                  <a:fillRect l="-1028" t="-802" r="-1028" b="-29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80418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S) = T(R)T(S)/max{V(R,A),V(S,A)}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solidFill>
                <a:srgbClr val="A2DA46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000" u="sng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Assumption.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000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If V(R,A) &gt; V(S,A), then every A-value in S will appear in R.</a:t>
                </a:r>
              </a:p>
              <a:p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Thus, for a tuple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with an A-value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in  S, in average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appears T(R)/V(R,A) times in R. Thus,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can be joined with T(R)/V(R,A) tuples in R. This gives  </a:t>
                </a:r>
                <a:r>
                  <a:rPr lang="en-US" altLang="en-US" sz="20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T(R</a:t>
                </a:r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 = T(R)T(S)/max{V(R,A),V(S,A)}</a:t>
                </a:r>
                <a:endParaRPr lang="en-US" altLang="en-US" sz="2000" dirty="0"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blipFill rotWithShape="0">
                <a:blip r:embed="rId4"/>
                <a:stretch>
                  <a:fillRect l="-1028" t="-802" r="-1028" b="-29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546950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14378</TotalTime>
  <Words>6904</Words>
  <Application>Microsoft Office PowerPoint</Application>
  <PresentationFormat>On-screen Show (4:3)</PresentationFormat>
  <Paragraphs>660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 Unicode MS</vt:lpstr>
      <vt:lpstr>宋体</vt:lpstr>
      <vt:lpstr>宋体</vt:lpstr>
      <vt:lpstr>Arial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Improving logic plan via relation size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346</cp:revision>
  <cp:lastPrinted>2001-02-01T17:43:24Z</cp:lastPrinted>
  <dcterms:created xsi:type="dcterms:W3CDTF">1999-07-13T19:55:20Z</dcterms:created>
  <dcterms:modified xsi:type="dcterms:W3CDTF">2024-03-06T15:57:52Z</dcterms:modified>
</cp:coreProperties>
</file>