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93" r:id="rId2"/>
    <p:sldId id="295" r:id="rId3"/>
    <p:sldId id="712" r:id="rId4"/>
    <p:sldId id="713" r:id="rId5"/>
    <p:sldId id="714" r:id="rId6"/>
    <p:sldId id="715" r:id="rId7"/>
    <p:sldId id="716" r:id="rId8"/>
    <p:sldId id="717" r:id="rId9"/>
    <p:sldId id="718" r:id="rId10"/>
    <p:sldId id="719" r:id="rId11"/>
    <p:sldId id="720" r:id="rId12"/>
    <p:sldId id="721" r:id="rId13"/>
    <p:sldId id="722" r:id="rId14"/>
    <p:sldId id="723" r:id="rId15"/>
    <p:sldId id="724" r:id="rId16"/>
    <p:sldId id="725" r:id="rId17"/>
    <p:sldId id="726" r:id="rId18"/>
    <p:sldId id="727" r:id="rId19"/>
    <p:sldId id="728" r:id="rId20"/>
    <p:sldId id="729" r:id="rId21"/>
    <p:sldId id="730" r:id="rId22"/>
    <p:sldId id="731" r:id="rId23"/>
    <p:sldId id="732" r:id="rId24"/>
    <p:sldId id="649" r:id="rId25"/>
    <p:sldId id="650" r:id="rId26"/>
    <p:sldId id="651" r:id="rId27"/>
    <p:sldId id="461" r:id="rId28"/>
    <p:sldId id="462" r:id="rId29"/>
    <p:sldId id="471" r:id="rId30"/>
    <p:sldId id="467" r:id="rId31"/>
    <p:sldId id="466" r:id="rId32"/>
    <p:sldId id="465" r:id="rId33"/>
    <p:sldId id="464" r:id="rId34"/>
    <p:sldId id="463" r:id="rId35"/>
    <p:sldId id="468" r:id="rId36"/>
    <p:sldId id="469" r:id="rId37"/>
    <p:sldId id="470" r:id="rId38"/>
    <p:sldId id="627" r:id="rId39"/>
    <p:sldId id="628" r:id="rId40"/>
    <p:sldId id="629" r:id="rId41"/>
    <p:sldId id="630" r:id="rId42"/>
    <p:sldId id="631" r:id="rId43"/>
    <p:sldId id="632" r:id="rId44"/>
    <p:sldId id="626" r:id="rId45"/>
    <p:sldId id="633" r:id="rId46"/>
    <p:sldId id="625" r:id="rId47"/>
    <p:sldId id="568" r:id="rId48"/>
    <p:sldId id="570" r:id="rId49"/>
    <p:sldId id="574" r:id="rId50"/>
    <p:sldId id="575" r:id="rId51"/>
    <p:sldId id="576" r:id="rId52"/>
    <p:sldId id="577" r:id="rId53"/>
    <p:sldId id="573" r:id="rId54"/>
    <p:sldId id="578" r:id="rId55"/>
    <p:sldId id="582" r:id="rId56"/>
    <p:sldId id="581" r:id="rId57"/>
    <p:sldId id="580" r:id="rId58"/>
    <p:sldId id="583" r:id="rId5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DA46"/>
    <a:srgbClr val="1A9655"/>
    <a:srgbClr val="FF9900"/>
    <a:srgbClr val="FF00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3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30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30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4" Type="http://schemas.openxmlformats.org/officeDocument/2006/relationships/image" Target="../media/image16.png"/><Relationship Id="rId9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10" Type="http://schemas.openxmlformats.org/officeDocument/2006/relationships/image" Target="../media/image1.jpeg"/><Relationship Id="rId4" Type="http://schemas.openxmlformats.org/officeDocument/2006/relationships/image" Target="../media/image16.png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00.png"/><Relationship Id="rId10" Type="http://schemas.openxmlformats.org/officeDocument/2006/relationships/image" Target="../media/image1.jpeg"/><Relationship Id="rId4" Type="http://schemas.openxmlformats.org/officeDocument/2006/relationships/image" Target="../media/image16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1.jpeg"/><Relationship Id="rId5" Type="http://schemas.openxmlformats.org/officeDocument/2006/relationships/image" Target="../media/image100.png"/><Relationship Id="rId10" Type="http://schemas.openxmlformats.org/officeDocument/2006/relationships/image" Target="../media/image71.png"/><Relationship Id="rId4" Type="http://schemas.openxmlformats.org/officeDocument/2006/relationships/image" Target="../media/image16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1.jpeg"/><Relationship Id="rId5" Type="http://schemas.openxmlformats.org/officeDocument/2006/relationships/image" Target="../media/image100.png"/><Relationship Id="rId10" Type="http://schemas.openxmlformats.org/officeDocument/2006/relationships/image" Target="../media/image70.png"/><Relationship Id="rId4" Type="http://schemas.openxmlformats.org/officeDocument/2006/relationships/image" Target="../media/image16.png"/><Relationship Id="rId9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10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20: Cost Estimation for Query Plans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1752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1756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7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1759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0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1761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1762" name="Straight Arrow Connector 156"/>
          <p:cNvCxnSpPr>
            <a:cxnSpLocks noChangeShapeType="1"/>
            <a:stCxn id="31761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4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1766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7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8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177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7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177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177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3177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</p:spTree>
    <p:extLst>
      <p:ext uri="{BB962C8B-B14F-4D97-AF65-F5344CB8AC3E}">
        <p14:creationId xmlns:p14="http://schemas.microsoft.com/office/powerpoint/2010/main" val="51999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</a:rPr>
              <a:t>Move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rgbClr val="92D050"/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rgbClr val="92D05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operations (e.g.,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4.  May consider other operations (e.g.,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92D05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92D050"/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9461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pPr>
              <a:defRPr/>
            </a:pPr>
            <a:r>
              <a:rPr lang="en-US" sz="28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pPr marL="0" indent="0">
              <a:buFontTx/>
              <a:buNone/>
              <a:defRPr/>
            </a:pPr>
            <a:endParaRPr lang="en-US" dirty="0"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22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∩,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U,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    : both commutative and associative (but not      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 rot="-5400000">
            <a:off x="2392363" y="2185988"/>
            <a:ext cx="196850" cy="330200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17413" name="Group 11"/>
          <p:cNvGrpSpPr>
            <a:grpSpLocks/>
          </p:cNvGrpSpPr>
          <p:nvPr/>
        </p:nvGrpSpPr>
        <p:grpSpPr bwMode="auto">
          <a:xfrm>
            <a:off x="2403475" y="2671763"/>
            <a:ext cx="506413" cy="369887"/>
            <a:chOff x="1386463" y="3737412"/>
            <a:chExt cx="725554" cy="525396"/>
          </a:xfrm>
        </p:grpSpPr>
        <p:sp>
          <p:nvSpPr>
            <p:cNvPr id="1741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7415" name="TextBox 13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25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549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b="1">
                <a:ea typeface="宋体" panose="02010600030101010101" pitchFamily="2" charset="-122"/>
                <a:cs typeface="Times New Roman" panose="02020603050405020304" pitchFamily="18" charset="0"/>
              </a:rPr>
              <a:t>∩, </a:t>
            </a:r>
            <a:r>
              <a:rPr lang="en-US" altLang="en-US" sz="2800">
                <a:ea typeface="宋体" panose="02010600030101010101" pitchFamily="2" charset="-122"/>
                <a:cs typeface="Times New Roman" panose="02020603050405020304" pitchFamily="18" charset="0"/>
              </a:rPr>
              <a:t>U,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>
                <a:ea typeface="宋体" panose="02010600030101010101" pitchFamily="2" charset="-122"/>
                <a:cs typeface="Times New Roman" panose="02020603050405020304" pitchFamily="18" charset="0"/>
              </a:rPr>
              <a:t>,    : both commutative and associative (but not       and ‒);</a:t>
            </a:r>
          </a:p>
          <a:p>
            <a:r>
              <a:rPr lang="en-US" altLang="en-US" sz="2800">
                <a:ea typeface="宋体" panose="02010600030101010101" pitchFamily="2" charset="-122"/>
                <a:cs typeface="Times New Roman" panose="02020603050405020304" pitchFamily="18" charset="0"/>
              </a:rPr>
              <a:t>Group each commutative and associative binary operator into a “group”. </a:t>
            </a:r>
          </a:p>
          <a:p>
            <a:pPr>
              <a:buFontTx/>
              <a:buNone/>
            </a:pP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 rot="-5400000">
            <a:off x="2392363" y="2185988"/>
            <a:ext cx="196850" cy="330200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18437" name="Group 11"/>
          <p:cNvGrpSpPr>
            <a:grpSpLocks/>
          </p:cNvGrpSpPr>
          <p:nvPr/>
        </p:nvGrpSpPr>
        <p:grpSpPr bwMode="auto">
          <a:xfrm>
            <a:off x="2403475" y="2671763"/>
            <a:ext cx="506413" cy="369887"/>
            <a:chOff x="1386463" y="3737412"/>
            <a:chExt cx="725554" cy="525396"/>
          </a:xfrm>
        </p:grpSpPr>
        <p:sp>
          <p:nvSpPr>
            <p:cNvPr id="18438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8439" name="TextBox 13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25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727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7367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734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7410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073405" y="485272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43601" y="4810706"/>
            <a:ext cx="29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>
            <a:off x="4383878" y="4095452"/>
            <a:ext cx="5242" cy="102303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61563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073405" y="485272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43601" y="4810706"/>
            <a:ext cx="29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4383878" y="4095452"/>
            <a:ext cx="5242" cy="1023031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95646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87660" y="5363182"/>
            <a:ext cx="224841" cy="2151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3087660" y="5761702"/>
            <a:ext cx="431929" cy="229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3073405" y="485272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43601" y="4810706"/>
            <a:ext cx="29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4376258" y="539847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99630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4376258" y="539847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74216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61" name="Straight Connector 60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Connector 66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4376258" y="536037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/>
          <p:nvPr/>
        </p:nvCxnSpPr>
        <p:spPr bwMode="auto">
          <a:xfrm flipV="1">
            <a:off x="4383878" y="5989320"/>
            <a:ext cx="391537" cy="975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76682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 bwMode="auto">
          <a:xfrm>
            <a:off x="5203796" y="4862503"/>
            <a:ext cx="167875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356232" y="486250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734563" y="48534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r="-18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5953012" y="4870238"/>
            <a:ext cx="227499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85887" y="4815573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120" name="Straight Connector 119"/>
          <p:cNvCxnSpPr/>
          <p:nvPr/>
        </p:nvCxnSpPr>
        <p:spPr bwMode="auto">
          <a:xfrm>
            <a:off x="5710111" y="48553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Rectangle 120"/>
          <p:cNvSpPr/>
          <p:nvPr/>
        </p:nvSpPr>
        <p:spPr bwMode="auto">
          <a:xfrm>
            <a:off x="5473344" y="4872116"/>
            <a:ext cx="484478" cy="22737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2" name="Straight Connector 121"/>
          <p:cNvCxnSpPr/>
          <p:nvPr/>
        </p:nvCxnSpPr>
        <p:spPr bwMode="auto">
          <a:xfrm>
            <a:off x="5712599" y="4858418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5701497" y="4880111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3060" y="482690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32" name="Rectangle 131"/>
          <p:cNvSpPr/>
          <p:nvPr/>
        </p:nvSpPr>
        <p:spPr bwMode="auto">
          <a:xfrm>
            <a:off x="6188493" y="4875400"/>
            <a:ext cx="160020" cy="2134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99903" y="4817732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cxnSp>
        <p:nvCxnSpPr>
          <p:cNvPr id="73" name="Straight Connector 72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/>
          <p:nvPr/>
        </p:nvCxnSpPr>
        <p:spPr bwMode="auto">
          <a:xfrm>
            <a:off x="4376258" y="538323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/>
          <p:cNvCxnSpPr/>
          <p:nvPr/>
        </p:nvCxnSpPr>
        <p:spPr bwMode="auto">
          <a:xfrm flipV="1">
            <a:off x="4767795" y="4860055"/>
            <a:ext cx="7620" cy="115287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/>
          <p:nvPr/>
        </p:nvCxnSpPr>
        <p:spPr bwMode="auto">
          <a:xfrm flipV="1">
            <a:off x="4383878" y="5989320"/>
            <a:ext cx="391537" cy="975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42588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 bwMode="auto">
          <a:xfrm>
            <a:off x="5203796" y="4862503"/>
            <a:ext cx="167875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356232" y="486250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734563" y="48534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r="-18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/>
          <p:cNvSpPr txBox="1"/>
          <p:nvPr/>
        </p:nvSpPr>
        <p:spPr>
          <a:xfrm>
            <a:off x="7519986" y="4450765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5953012" y="4870238"/>
            <a:ext cx="227499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85887" y="4815573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120" name="Straight Connector 119"/>
          <p:cNvCxnSpPr/>
          <p:nvPr/>
        </p:nvCxnSpPr>
        <p:spPr bwMode="auto">
          <a:xfrm>
            <a:off x="5710111" y="48553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Rectangle 120"/>
          <p:cNvSpPr/>
          <p:nvPr/>
        </p:nvSpPr>
        <p:spPr bwMode="auto">
          <a:xfrm>
            <a:off x="5473344" y="4872116"/>
            <a:ext cx="484478" cy="22737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2" name="Straight Connector 121"/>
          <p:cNvCxnSpPr/>
          <p:nvPr/>
        </p:nvCxnSpPr>
        <p:spPr bwMode="auto">
          <a:xfrm>
            <a:off x="5712599" y="4858418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5701497" y="4880111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3060" y="482690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25" name="Rectangle 124"/>
          <p:cNvSpPr/>
          <p:nvPr/>
        </p:nvSpPr>
        <p:spPr bwMode="auto">
          <a:xfrm>
            <a:off x="5458153" y="448697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4963276" y="448048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 flipH="1">
            <a:off x="5703903" y="450153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Rectangle 127"/>
          <p:cNvSpPr/>
          <p:nvPr/>
        </p:nvSpPr>
        <p:spPr bwMode="auto">
          <a:xfrm>
            <a:off x="5674548" y="4505517"/>
            <a:ext cx="256325" cy="201463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557869" y="444687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30" name="Rectangle 129"/>
          <p:cNvSpPr/>
          <p:nvPr/>
        </p:nvSpPr>
        <p:spPr bwMode="auto">
          <a:xfrm>
            <a:off x="6163963" y="448697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078127" y="445248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32" name="Rectangle 131"/>
          <p:cNvSpPr/>
          <p:nvPr/>
        </p:nvSpPr>
        <p:spPr bwMode="auto">
          <a:xfrm>
            <a:off x="6188493" y="4875400"/>
            <a:ext cx="160020" cy="2134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99903" y="4817732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cxnSp>
        <p:nvCxnSpPr>
          <p:cNvPr id="81" name="Straight Connector 80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Connector 81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/>
          <p:nvPr/>
        </p:nvCxnSpPr>
        <p:spPr bwMode="auto">
          <a:xfrm>
            <a:off x="4376258" y="538323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4767795" y="4501539"/>
            <a:ext cx="7620" cy="151138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/>
          <p:cNvCxnSpPr/>
          <p:nvPr/>
        </p:nvCxnSpPr>
        <p:spPr bwMode="auto">
          <a:xfrm flipV="1">
            <a:off x="4383878" y="5989320"/>
            <a:ext cx="391537" cy="975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44258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 bwMode="auto">
          <a:xfrm>
            <a:off x="5203796" y="4862503"/>
            <a:ext cx="167875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356232" y="486250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734563" y="48534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r="-18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/>
          <p:cNvSpPr txBox="1"/>
          <p:nvPr/>
        </p:nvSpPr>
        <p:spPr>
          <a:xfrm>
            <a:off x="7519986" y="4450765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77" name="Rectangle 76"/>
          <p:cNvSpPr/>
          <p:nvPr/>
        </p:nvSpPr>
        <p:spPr bwMode="auto">
          <a:xfrm>
            <a:off x="4970587" y="393790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098476" y="3720693"/>
                <a:ext cx="16257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t 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T)</a:t>
                </a: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476" y="3720693"/>
                <a:ext cx="1625766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1873" t="-3125" r="-149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Connector 78"/>
          <p:cNvCxnSpPr/>
          <p:nvPr/>
        </p:nvCxnSpPr>
        <p:spPr bwMode="auto">
          <a:xfrm>
            <a:off x="5702232" y="393790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Connector 79"/>
          <p:cNvCxnSpPr/>
          <p:nvPr/>
        </p:nvCxnSpPr>
        <p:spPr bwMode="auto">
          <a:xfrm>
            <a:off x="6319452" y="393790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TextBox 80"/>
          <p:cNvSpPr txBox="1"/>
          <p:nvPr/>
        </p:nvSpPr>
        <p:spPr>
          <a:xfrm>
            <a:off x="5867364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5953012" y="4870238"/>
            <a:ext cx="227499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85887" y="4815573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120" name="Straight Connector 119"/>
          <p:cNvCxnSpPr/>
          <p:nvPr/>
        </p:nvCxnSpPr>
        <p:spPr bwMode="auto">
          <a:xfrm>
            <a:off x="5710111" y="48553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Rectangle 120"/>
          <p:cNvSpPr/>
          <p:nvPr/>
        </p:nvSpPr>
        <p:spPr bwMode="auto">
          <a:xfrm>
            <a:off x="5473344" y="4872116"/>
            <a:ext cx="484478" cy="22737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2" name="Straight Connector 121"/>
          <p:cNvCxnSpPr/>
          <p:nvPr/>
        </p:nvCxnSpPr>
        <p:spPr bwMode="auto">
          <a:xfrm>
            <a:off x="5712599" y="4858418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5701497" y="4880111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3060" y="482690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25" name="Rectangle 124"/>
          <p:cNvSpPr/>
          <p:nvPr/>
        </p:nvSpPr>
        <p:spPr bwMode="auto">
          <a:xfrm>
            <a:off x="5458153" y="448697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4963276" y="448048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 flipH="1">
            <a:off x="5703903" y="450153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Rectangle 127"/>
          <p:cNvSpPr/>
          <p:nvPr/>
        </p:nvSpPr>
        <p:spPr bwMode="auto">
          <a:xfrm>
            <a:off x="5674548" y="4505517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557869" y="444687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30" name="Rectangle 129"/>
          <p:cNvSpPr/>
          <p:nvPr/>
        </p:nvSpPr>
        <p:spPr bwMode="auto">
          <a:xfrm>
            <a:off x="6163963" y="448697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078127" y="445248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32" name="Rectangle 131"/>
          <p:cNvSpPr/>
          <p:nvPr/>
        </p:nvSpPr>
        <p:spPr bwMode="auto">
          <a:xfrm>
            <a:off x="6188493" y="4875400"/>
            <a:ext cx="160020" cy="2134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99903" y="4817732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cxnSp>
        <p:nvCxnSpPr>
          <p:cNvPr id="134" name="Straight Connector 133"/>
          <p:cNvCxnSpPr/>
          <p:nvPr/>
        </p:nvCxnSpPr>
        <p:spPr bwMode="auto">
          <a:xfrm>
            <a:off x="5702232" y="393818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Straight Connector 134"/>
          <p:cNvCxnSpPr/>
          <p:nvPr/>
        </p:nvCxnSpPr>
        <p:spPr bwMode="auto">
          <a:xfrm>
            <a:off x="6319452" y="393818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" name="Rectangle 135"/>
          <p:cNvSpPr/>
          <p:nvPr/>
        </p:nvSpPr>
        <p:spPr bwMode="auto">
          <a:xfrm>
            <a:off x="5702230" y="3944335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881351" y="391193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 flipH="1">
            <a:off x="4760175" y="4086198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4376258" y="538323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Straight Arrow Connector 137"/>
          <p:cNvCxnSpPr/>
          <p:nvPr/>
        </p:nvCxnSpPr>
        <p:spPr bwMode="auto">
          <a:xfrm flipV="1">
            <a:off x="4767795" y="4075061"/>
            <a:ext cx="15240" cy="65770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9" name="Straight Arrow Connector 138"/>
          <p:cNvCxnSpPr/>
          <p:nvPr/>
        </p:nvCxnSpPr>
        <p:spPr bwMode="auto">
          <a:xfrm flipV="1">
            <a:off x="4383878" y="5989320"/>
            <a:ext cx="391537" cy="9756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32042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Proof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:    (R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S)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 = R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(S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dirty="0"/>
                  <a:t>T)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8" y="3041650"/>
                <a:ext cx="825976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05" t="-10127" b="-240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 bwMode="auto">
          <a:xfrm>
            <a:off x="2836639" y="535611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341761" y="393028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 (R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S)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48" y="3743624"/>
                <a:ext cx="1351652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2703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307340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690626" y="393028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2341761" y="4846327"/>
            <a:ext cx="1348865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73406" y="484632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 bwMode="auto">
          <a:xfrm>
            <a:off x="3073405" y="4490557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90751" y="449055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96" y="4404030"/>
                <a:ext cx="69281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357" r="-35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23" y="4802428"/>
                <a:ext cx="129073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2830" t="-5455" r="-141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2826062" y="4860055"/>
            <a:ext cx="484478" cy="205564"/>
          </a:xfrm>
          <a:prstGeom prst="rect">
            <a:avLst/>
          </a:prstGeom>
          <a:solidFill>
            <a:srgbClr val="FFCC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41762" y="534962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3082389" y="537067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38059" y="53140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35191" y="5678632"/>
            <a:ext cx="790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155" y="5247604"/>
                <a:ext cx="795411" cy="338554"/>
              </a:xfrm>
              <a:prstGeom prst="rect">
                <a:avLst/>
              </a:prstGeom>
              <a:blipFill rotWithShape="0">
                <a:blip r:embed="rId8"/>
                <a:stretch>
                  <a:fillRect t="-5455" r="-305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 bwMode="auto">
          <a:xfrm>
            <a:off x="5203796" y="4862503"/>
            <a:ext cx="167875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356232" y="486250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5734563" y="48534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58"/>
          <p:cNvSpPr/>
          <p:nvPr/>
        </p:nvSpPr>
        <p:spPr bwMode="auto">
          <a:xfrm>
            <a:off x="2540007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073406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/>
          <p:cNvSpPr/>
          <p:nvPr/>
        </p:nvSpPr>
        <p:spPr bwMode="auto">
          <a:xfrm>
            <a:off x="2836639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38059" y="5697700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</a:t>
            </a: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3075894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65" y="4780969"/>
                <a:ext cx="1324402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r="-18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/>
          <p:cNvSpPr txBox="1"/>
          <p:nvPr/>
        </p:nvSpPr>
        <p:spPr>
          <a:xfrm>
            <a:off x="7519986" y="4450765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</a:t>
            </a:r>
          </a:p>
        </p:txBody>
      </p:sp>
      <p:sp>
        <p:nvSpPr>
          <p:cNvPr id="77" name="Rectangle 76"/>
          <p:cNvSpPr/>
          <p:nvPr/>
        </p:nvSpPr>
        <p:spPr bwMode="auto">
          <a:xfrm>
            <a:off x="4970587" y="3937901"/>
            <a:ext cx="1879631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098476" y="3720693"/>
                <a:ext cx="16257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t </a:t>
                </a: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T)</a:t>
                </a: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476" y="3720693"/>
                <a:ext cx="1625766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1873" t="-3125" r="-149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Connector 78"/>
          <p:cNvCxnSpPr/>
          <p:nvPr/>
        </p:nvCxnSpPr>
        <p:spPr bwMode="auto">
          <a:xfrm>
            <a:off x="5702232" y="393790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Connector 79"/>
          <p:cNvCxnSpPr/>
          <p:nvPr/>
        </p:nvCxnSpPr>
        <p:spPr bwMode="auto">
          <a:xfrm>
            <a:off x="6319452" y="393790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TextBox 80"/>
          <p:cNvSpPr txBox="1"/>
          <p:nvPr/>
        </p:nvSpPr>
        <p:spPr>
          <a:xfrm>
            <a:off x="5867364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3073404" y="3936433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52525" y="390403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3073404" y="4493337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25" y="445774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3329915" y="4852727"/>
            <a:ext cx="360711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52525" y="47983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3068302" y="4872170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 bwMode="auto">
          <a:xfrm>
            <a:off x="2826062" y="4837096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2933291" y="482107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3053034" y="5374657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36355" y="53160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064792" y="5764453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36355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3320121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3519589" y="535611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33753" y="531400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41295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5200929" y="5754919"/>
            <a:ext cx="979582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5734328" y="5754919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107"/>
          <p:cNvSpPr/>
          <p:nvPr/>
        </p:nvSpPr>
        <p:spPr bwMode="auto">
          <a:xfrm>
            <a:off x="5497561" y="5750557"/>
            <a:ext cx="484478" cy="248519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5736816" y="5758000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Rectangle 109"/>
          <p:cNvSpPr/>
          <p:nvPr/>
        </p:nvSpPr>
        <p:spPr bwMode="auto">
          <a:xfrm>
            <a:off x="5725714" y="5764453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97277" y="5718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12" name="Rectangle 111"/>
          <p:cNvSpPr/>
          <p:nvPr/>
        </p:nvSpPr>
        <p:spPr bwMode="auto">
          <a:xfrm>
            <a:off x="5981043" y="5761702"/>
            <a:ext cx="199468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02217" y="5709409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5715488" y="5349621"/>
            <a:ext cx="1147987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5" name="Straight Connector 114"/>
          <p:cNvCxnSpPr/>
          <p:nvPr/>
        </p:nvCxnSpPr>
        <p:spPr bwMode="auto">
          <a:xfrm>
            <a:off x="6332834" y="5349621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/>
          <p:cNvSpPr/>
          <p:nvPr/>
        </p:nvSpPr>
        <p:spPr bwMode="auto">
          <a:xfrm>
            <a:off x="5715487" y="5352401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894608" y="531680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5953012" y="4870238"/>
            <a:ext cx="227499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85887" y="4815573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2</a:t>
            </a:r>
          </a:p>
        </p:txBody>
      </p:sp>
      <p:cxnSp>
        <p:nvCxnSpPr>
          <p:cNvPr id="120" name="Straight Connector 119"/>
          <p:cNvCxnSpPr/>
          <p:nvPr/>
        </p:nvCxnSpPr>
        <p:spPr bwMode="auto">
          <a:xfrm>
            <a:off x="5710111" y="4855337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Rectangle 120"/>
          <p:cNvSpPr/>
          <p:nvPr/>
        </p:nvSpPr>
        <p:spPr bwMode="auto">
          <a:xfrm>
            <a:off x="5473344" y="4872116"/>
            <a:ext cx="484478" cy="22737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2" name="Straight Connector 121"/>
          <p:cNvCxnSpPr/>
          <p:nvPr/>
        </p:nvCxnSpPr>
        <p:spPr bwMode="auto">
          <a:xfrm>
            <a:off x="5712599" y="4858418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" name="Rectangle 122"/>
          <p:cNvSpPr/>
          <p:nvPr/>
        </p:nvSpPr>
        <p:spPr bwMode="auto">
          <a:xfrm>
            <a:off x="5701497" y="4880111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3060" y="482690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25" name="Rectangle 124"/>
          <p:cNvSpPr/>
          <p:nvPr/>
        </p:nvSpPr>
        <p:spPr bwMode="auto">
          <a:xfrm>
            <a:off x="5458153" y="4486975"/>
            <a:ext cx="484478" cy="245791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4963276" y="4480481"/>
            <a:ext cx="198244" cy="23653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 flipH="1">
            <a:off x="5703903" y="4501539"/>
            <a:ext cx="5474" cy="215685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Rectangle 127"/>
          <p:cNvSpPr/>
          <p:nvPr/>
        </p:nvSpPr>
        <p:spPr bwMode="auto">
          <a:xfrm>
            <a:off x="5674548" y="4505517"/>
            <a:ext cx="256325" cy="201463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557869" y="444687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130" name="Rectangle 129"/>
          <p:cNvSpPr/>
          <p:nvPr/>
        </p:nvSpPr>
        <p:spPr bwMode="auto">
          <a:xfrm>
            <a:off x="6163963" y="4486975"/>
            <a:ext cx="176930" cy="236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078127" y="4452480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sp>
        <p:nvSpPr>
          <p:cNvPr id="132" name="Rectangle 131"/>
          <p:cNvSpPr/>
          <p:nvPr/>
        </p:nvSpPr>
        <p:spPr bwMode="auto">
          <a:xfrm>
            <a:off x="6188493" y="4875400"/>
            <a:ext cx="160020" cy="2134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99903" y="4817732"/>
            <a:ext cx="4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-25000" dirty="0"/>
              <a:t>1</a:t>
            </a:r>
          </a:p>
        </p:txBody>
      </p:sp>
      <p:cxnSp>
        <p:nvCxnSpPr>
          <p:cNvPr id="134" name="Straight Connector 133"/>
          <p:cNvCxnSpPr/>
          <p:nvPr/>
        </p:nvCxnSpPr>
        <p:spPr bwMode="auto">
          <a:xfrm>
            <a:off x="5702232" y="393818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Straight Connector 134"/>
          <p:cNvCxnSpPr/>
          <p:nvPr/>
        </p:nvCxnSpPr>
        <p:spPr bwMode="auto">
          <a:xfrm>
            <a:off x="6319452" y="3938183"/>
            <a:ext cx="0" cy="236537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" name="Rectangle 135"/>
          <p:cNvSpPr/>
          <p:nvPr/>
        </p:nvSpPr>
        <p:spPr bwMode="auto">
          <a:xfrm>
            <a:off x="5702230" y="3944335"/>
            <a:ext cx="617222" cy="2291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881351" y="391193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4366260" y="4075061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 flipH="1">
            <a:off x="4760175" y="4086198"/>
            <a:ext cx="15240" cy="19142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>
            <a:off x="4357743" y="6000457"/>
            <a:ext cx="379572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4772498" y="5383232"/>
            <a:ext cx="0" cy="61152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Straight Arrow Connector 137"/>
          <p:cNvCxnSpPr/>
          <p:nvPr/>
        </p:nvCxnSpPr>
        <p:spPr bwMode="auto">
          <a:xfrm flipV="1">
            <a:off x="4371555" y="4021721"/>
            <a:ext cx="15240" cy="65770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9" name="Straight Arrow Connector 138"/>
          <p:cNvCxnSpPr/>
          <p:nvPr/>
        </p:nvCxnSpPr>
        <p:spPr bwMode="auto">
          <a:xfrm flipH="1">
            <a:off x="4328160" y="5999076"/>
            <a:ext cx="436718" cy="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4529698" y="6392409"/>
            <a:ext cx="2670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to prove the other direction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4614069" y="6055773"/>
            <a:ext cx="217011" cy="41425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26881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Group each commutative and associative binary operator into a “group”. 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Group each commutative and associative binary operator into a “group”. 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9462" name="Straight Connector 30"/>
          <p:cNvCxnSpPr>
            <a:cxnSpLocks noChangeShapeType="1"/>
          </p:cNvCxnSpPr>
          <p:nvPr/>
        </p:nvCxnSpPr>
        <p:spPr bwMode="auto">
          <a:xfrm>
            <a:off x="2681288" y="496887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3" name="Straight Connector 31"/>
          <p:cNvCxnSpPr>
            <a:cxnSpLocks noChangeShapeType="1"/>
          </p:cNvCxnSpPr>
          <p:nvPr/>
        </p:nvCxnSpPr>
        <p:spPr bwMode="auto">
          <a:xfrm flipH="1">
            <a:off x="2668588" y="4532313"/>
            <a:ext cx="219075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4" name="AutoShape 4"/>
          <p:cNvSpPr>
            <a:spLocks noChangeArrowheads="1"/>
          </p:cNvSpPr>
          <p:nvPr/>
        </p:nvSpPr>
        <p:spPr bwMode="auto">
          <a:xfrm rot="-5400000">
            <a:off x="2493963" y="4724400"/>
            <a:ext cx="144462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465" name="AutoShape 4"/>
          <p:cNvSpPr>
            <a:spLocks noChangeArrowheads="1"/>
          </p:cNvSpPr>
          <p:nvPr/>
        </p:nvSpPr>
        <p:spPr bwMode="auto">
          <a:xfrm rot="-5400000">
            <a:off x="2077243" y="5145882"/>
            <a:ext cx="144463" cy="215900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466" name="AutoShape 4"/>
          <p:cNvSpPr>
            <a:spLocks noChangeArrowheads="1"/>
          </p:cNvSpPr>
          <p:nvPr/>
        </p:nvSpPr>
        <p:spPr bwMode="auto">
          <a:xfrm rot="-5400000">
            <a:off x="3456781" y="4726782"/>
            <a:ext cx="142875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467" name="AutoShape 4"/>
          <p:cNvSpPr>
            <a:spLocks noChangeArrowheads="1"/>
          </p:cNvSpPr>
          <p:nvPr/>
        </p:nvSpPr>
        <p:spPr bwMode="auto">
          <a:xfrm rot="-5400000">
            <a:off x="3012281" y="4329907"/>
            <a:ext cx="142875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19468" name="Straight Connector 43"/>
          <p:cNvCxnSpPr>
            <a:cxnSpLocks noChangeShapeType="1"/>
          </p:cNvCxnSpPr>
          <p:nvPr/>
        </p:nvCxnSpPr>
        <p:spPr bwMode="auto">
          <a:xfrm flipH="1">
            <a:off x="2224088" y="4953000"/>
            <a:ext cx="220662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9" name="Straight Connector 44"/>
          <p:cNvCxnSpPr>
            <a:cxnSpLocks noChangeShapeType="1"/>
          </p:cNvCxnSpPr>
          <p:nvPr/>
        </p:nvCxnSpPr>
        <p:spPr bwMode="auto">
          <a:xfrm flipH="1">
            <a:off x="1762125" y="5386388"/>
            <a:ext cx="219075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0" name="Straight Connector 45"/>
          <p:cNvCxnSpPr>
            <a:cxnSpLocks noChangeShapeType="1"/>
          </p:cNvCxnSpPr>
          <p:nvPr/>
        </p:nvCxnSpPr>
        <p:spPr bwMode="auto">
          <a:xfrm flipH="1">
            <a:off x="3201988" y="4968875"/>
            <a:ext cx="220662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1" name="Straight Connector 46"/>
          <p:cNvCxnSpPr>
            <a:cxnSpLocks noChangeShapeType="1"/>
          </p:cNvCxnSpPr>
          <p:nvPr/>
        </p:nvCxnSpPr>
        <p:spPr bwMode="auto">
          <a:xfrm>
            <a:off x="3246438" y="452437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2" name="Straight Connector 47"/>
          <p:cNvCxnSpPr>
            <a:cxnSpLocks noChangeShapeType="1"/>
          </p:cNvCxnSpPr>
          <p:nvPr/>
        </p:nvCxnSpPr>
        <p:spPr bwMode="auto">
          <a:xfrm>
            <a:off x="3654425" y="4960938"/>
            <a:ext cx="236538" cy="19526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3" name="Straight Connector 48"/>
          <p:cNvCxnSpPr>
            <a:cxnSpLocks noChangeShapeType="1"/>
          </p:cNvCxnSpPr>
          <p:nvPr/>
        </p:nvCxnSpPr>
        <p:spPr bwMode="auto">
          <a:xfrm>
            <a:off x="2278063" y="539432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4" name="TextBox 3"/>
          <p:cNvSpPr txBox="1">
            <a:spLocks noChangeArrowheads="1"/>
          </p:cNvSpPr>
          <p:nvPr/>
        </p:nvSpPr>
        <p:spPr bwMode="auto">
          <a:xfrm>
            <a:off x="1549400" y="5538788"/>
            <a:ext cx="307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A</a:t>
            </a:r>
          </a:p>
        </p:txBody>
      </p:sp>
      <p:sp>
        <p:nvSpPr>
          <p:cNvPr id="19475" name="TextBox 51"/>
          <p:cNvSpPr txBox="1">
            <a:spLocks noChangeArrowheads="1"/>
          </p:cNvSpPr>
          <p:nvPr/>
        </p:nvSpPr>
        <p:spPr bwMode="auto">
          <a:xfrm>
            <a:off x="2319338" y="554831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B</a:t>
            </a:r>
          </a:p>
        </p:txBody>
      </p:sp>
      <p:sp>
        <p:nvSpPr>
          <p:cNvPr id="19476" name="TextBox 52"/>
          <p:cNvSpPr txBox="1">
            <a:spLocks noChangeArrowheads="1"/>
          </p:cNvSpPr>
          <p:nvPr/>
        </p:nvSpPr>
        <p:spPr bwMode="auto">
          <a:xfrm>
            <a:off x="2736850" y="5127625"/>
            <a:ext cx="307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C</a:t>
            </a:r>
          </a:p>
        </p:txBody>
      </p:sp>
      <p:sp>
        <p:nvSpPr>
          <p:cNvPr id="19477" name="TextBox 53"/>
          <p:cNvSpPr txBox="1">
            <a:spLocks noChangeArrowheads="1"/>
          </p:cNvSpPr>
          <p:nvPr/>
        </p:nvSpPr>
        <p:spPr bwMode="auto">
          <a:xfrm>
            <a:off x="3054350" y="5126038"/>
            <a:ext cx="3238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D</a:t>
            </a:r>
          </a:p>
        </p:txBody>
      </p:sp>
      <p:sp>
        <p:nvSpPr>
          <p:cNvPr id="19478" name="TextBox 54"/>
          <p:cNvSpPr txBox="1">
            <a:spLocks noChangeArrowheads="1"/>
          </p:cNvSpPr>
          <p:nvPr/>
        </p:nvSpPr>
        <p:spPr bwMode="auto">
          <a:xfrm>
            <a:off x="3735388" y="5154613"/>
            <a:ext cx="300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22288" y="1052513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Commutative operator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 R * S = S * R</a:t>
            </a:r>
          </a:p>
          <a:p>
            <a:r>
              <a:rPr lang="en-US" altLang="en-US" sz="28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Associative operator: 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(R * S) * T = R * (S * T)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800" b="1" dirty="0"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: both commutative and associative (but not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D</a:t>
            </a:r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 and ‒);</a:t>
            </a:r>
          </a:p>
          <a:p>
            <a:r>
              <a:rPr lang="en-US" altLang="en-US" sz="2800" dirty="0">
                <a:ea typeface="宋体" panose="02010600030101010101" pitchFamily="2" charset="-122"/>
                <a:cs typeface="Times New Roman" panose="02020603050405020304" pitchFamily="18" charset="0"/>
              </a:rPr>
              <a:t>Group each commutative and associative binary operator into a “group”. </a:t>
            </a:r>
          </a:p>
          <a:p>
            <a:pPr>
              <a:buFontTx/>
              <a:buNone/>
            </a:pP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0486" name="Straight Connector 30"/>
          <p:cNvCxnSpPr>
            <a:cxnSpLocks noChangeShapeType="1"/>
          </p:cNvCxnSpPr>
          <p:nvPr/>
        </p:nvCxnSpPr>
        <p:spPr bwMode="auto">
          <a:xfrm>
            <a:off x="2681288" y="496887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7" name="Straight Connector 31"/>
          <p:cNvCxnSpPr>
            <a:cxnSpLocks noChangeShapeType="1"/>
          </p:cNvCxnSpPr>
          <p:nvPr/>
        </p:nvCxnSpPr>
        <p:spPr bwMode="auto">
          <a:xfrm flipH="1">
            <a:off x="2668588" y="4532313"/>
            <a:ext cx="219075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AutoShape 4"/>
          <p:cNvSpPr>
            <a:spLocks noChangeArrowheads="1"/>
          </p:cNvSpPr>
          <p:nvPr/>
        </p:nvSpPr>
        <p:spPr bwMode="auto">
          <a:xfrm rot="-5400000">
            <a:off x="2493963" y="4724400"/>
            <a:ext cx="144462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489" name="AutoShape 4"/>
          <p:cNvSpPr>
            <a:spLocks noChangeArrowheads="1"/>
          </p:cNvSpPr>
          <p:nvPr/>
        </p:nvSpPr>
        <p:spPr bwMode="auto">
          <a:xfrm rot="-5400000">
            <a:off x="2077243" y="5145882"/>
            <a:ext cx="144463" cy="215900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490" name="AutoShape 4"/>
          <p:cNvSpPr>
            <a:spLocks noChangeArrowheads="1"/>
          </p:cNvSpPr>
          <p:nvPr/>
        </p:nvSpPr>
        <p:spPr bwMode="auto">
          <a:xfrm rot="-5400000">
            <a:off x="3456781" y="4726782"/>
            <a:ext cx="142875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491" name="AutoShape 4"/>
          <p:cNvSpPr>
            <a:spLocks noChangeArrowheads="1"/>
          </p:cNvSpPr>
          <p:nvPr/>
        </p:nvSpPr>
        <p:spPr bwMode="auto">
          <a:xfrm rot="-5400000">
            <a:off x="3012281" y="4329907"/>
            <a:ext cx="142875" cy="217488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20492" name="Straight Connector 43"/>
          <p:cNvCxnSpPr>
            <a:cxnSpLocks noChangeShapeType="1"/>
          </p:cNvCxnSpPr>
          <p:nvPr/>
        </p:nvCxnSpPr>
        <p:spPr bwMode="auto">
          <a:xfrm flipH="1">
            <a:off x="2224088" y="4953000"/>
            <a:ext cx="220662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3" name="Straight Connector 44"/>
          <p:cNvCxnSpPr>
            <a:cxnSpLocks noChangeShapeType="1"/>
          </p:cNvCxnSpPr>
          <p:nvPr/>
        </p:nvCxnSpPr>
        <p:spPr bwMode="auto">
          <a:xfrm flipH="1">
            <a:off x="1762125" y="5386388"/>
            <a:ext cx="219075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4" name="Straight Connector 45"/>
          <p:cNvCxnSpPr>
            <a:cxnSpLocks noChangeShapeType="1"/>
          </p:cNvCxnSpPr>
          <p:nvPr/>
        </p:nvCxnSpPr>
        <p:spPr bwMode="auto">
          <a:xfrm flipH="1">
            <a:off x="3201988" y="4968875"/>
            <a:ext cx="220662" cy="1873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5" name="Straight Connector 46"/>
          <p:cNvCxnSpPr>
            <a:cxnSpLocks noChangeShapeType="1"/>
          </p:cNvCxnSpPr>
          <p:nvPr/>
        </p:nvCxnSpPr>
        <p:spPr bwMode="auto">
          <a:xfrm>
            <a:off x="3246438" y="452437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6" name="Straight Connector 47"/>
          <p:cNvCxnSpPr>
            <a:cxnSpLocks noChangeShapeType="1"/>
          </p:cNvCxnSpPr>
          <p:nvPr/>
        </p:nvCxnSpPr>
        <p:spPr bwMode="auto">
          <a:xfrm>
            <a:off x="3654425" y="4960938"/>
            <a:ext cx="236538" cy="19526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7" name="Straight Connector 48"/>
          <p:cNvCxnSpPr>
            <a:cxnSpLocks noChangeShapeType="1"/>
          </p:cNvCxnSpPr>
          <p:nvPr/>
        </p:nvCxnSpPr>
        <p:spPr bwMode="auto">
          <a:xfrm>
            <a:off x="2278063" y="5394325"/>
            <a:ext cx="236537" cy="1968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8" name="TextBox 3"/>
          <p:cNvSpPr txBox="1">
            <a:spLocks noChangeArrowheads="1"/>
          </p:cNvSpPr>
          <p:nvPr/>
        </p:nvSpPr>
        <p:spPr bwMode="auto">
          <a:xfrm>
            <a:off x="1549400" y="5538788"/>
            <a:ext cx="307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A</a:t>
            </a:r>
          </a:p>
        </p:txBody>
      </p:sp>
      <p:sp>
        <p:nvSpPr>
          <p:cNvPr id="20499" name="TextBox 51"/>
          <p:cNvSpPr txBox="1">
            <a:spLocks noChangeArrowheads="1"/>
          </p:cNvSpPr>
          <p:nvPr/>
        </p:nvSpPr>
        <p:spPr bwMode="auto">
          <a:xfrm>
            <a:off x="2319338" y="554831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B</a:t>
            </a:r>
          </a:p>
        </p:txBody>
      </p:sp>
      <p:sp>
        <p:nvSpPr>
          <p:cNvPr id="20500" name="TextBox 52"/>
          <p:cNvSpPr txBox="1">
            <a:spLocks noChangeArrowheads="1"/>
          </p:cNvSpPr>
          <p:nvPr/>
        </p:nvSpPr>
        <p:spPr bwMode="auto">
          <a:xfrm>
            <a:off x="2736850" y="5127625"/>
            <a:ext cx="307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C</a:t>
            </a:r>
          </a:p>
        </p:txBody>
      </p:sp>
      <p:sp>
        <p:nvSpPr>
          <p:cNvPr id="20501" name="TextBox 53"/>
          <p:cNvSpPr txBox="1">
            <a:spLocks noChangeArrowheads="1"/>
          </p:cNvSpPr>
          <p:nvPr/>
        </p:nvSpPr>
        <p:spPr bwMode="auto">
          <a:xfrm>
            <a:off x="3054350" y="5126038"/>
            <a:ext cx="3238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D</a:t>
            </a:r>
          </a:p>
        </p:txBody>
      </p:sp>
      <p:sp>
        <p:nvSpPr>
          <p:cNvPr id="20502" name="TextBox 54"/>
          <p:cNvSpPr txBox="1">
            <a:spLocks noChangeArrowheads="1"/>
          </p:cNvSpPr>
          <p:nvPr/>
        </p:nvSpPr>
        <p:spPr bwMode="auto">
          <a:xfrm>
            <a:off x="3735388" y="5154613"/>
            <a:ext cx="300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</a:t>
            </a:r>
          </a:p>
        </p:txBody>
      </p:sp>
      <p:sp>
        <p:nvSpPr>
          <p:cNvPr id="20503" name="AutoShape 4"/>
          <p:cNvSpPr>
            <a:spLocks noChangeArrowheads="1"/>
          </p:cNvSpPr>
          <p:nvPr/>
        </p:nvSpPr>
        <p:spPr bwMode="auto">
          <a:xfrm rot="-5400000">
            <a:off x="6505575" y="4473576"/>
            <a:ext cx="142875" cy="215900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504" name="TextBox 56"/>
          <p:cNvSpPr txBox="1">
            <a:spLocks noChangeArrowheads="1"/>
          </p:cNvSpPr>
          <p:nvPr/>
        </p:nvSpPr>
        <p:spPr bwMode="auto">
          <a:xfrm>
            <a:off x="5564188" y="5218113"/>
            <a:ext cx="307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A</a:t>
            </a:r>
          </a:p>
        </p:txBody>
      </p:sp>
      <p:sp>
        <p:nvSpPr>
          <p:cNvPr id="20505" name="TextBox 57"/>
          <p:cNvSpPr txBox="1">
            <a:spLocks noChangeArrowheads="1"/>
          </p:cNvSpPr>
          <p:nvPr/>
        </p:nvSpPr>
        <p:spPr bwMode="auto">
          <a:xfrm>
            <a:off x="5980113" y="5213350"/>
            <a:ext cx="30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B</a:t>
            </a:r>
          </a:p>
        </p:txBody>
      </p:sp>
      <p:sp>
        <p:nvSpPr>
          <p:cNvPr id="20506" name="TextBox 58"/>
          <p:cNvSpPr txBox="1">
            <a:spLocks noChangeArrowheads="1"/>
          </p:cNvSpPr>
          <p:nvPr/>
        </p:nvSpPr>
        <p:spPr bwMode="auto">
          <a:xfrm>
            <a:off x="6430963" y="5213350"/>
            <a:ext cx="30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C</a:t>
            </a:r>
          </a:p>
        </p:txBody>
      </p:sp>
      <p:sp>
        <p:nvSpPr>
          <p:cNvPr id="20507" name="TextBox 59"/>
          <p:cNvSpPr txBox="1">
            <a:spLocks noChangeArrowheads="1"/>
          </p:cNvSpPr>
          <p:nvPr/>
        </p:nvSpPr>
        <p:spPr bwMode="auto">
          <a:xfrm>
            <a:off x="7340600" y="5213350"/>
            <a:ext cx="30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E</a:t>
            </a:r>
          </a:p>
        </p:txBody>
      </p:sp>
      <p:sp>
        <p:nvSpPr>
          <p:cNvPr id="20508" name="TextBox 60"/>
          <p:cNvSpPr txBox="1">
            <a:spLocks noChangeArrowheads="1"/>
          </p:cNvSpPr>
          <p:nvPr/>
        </p:nvSpPr>
        <p:spPr bwMode="auto">
          <a:xfrm>
            <a:off x="6862763" y="5213350"/>
            <a:ext cx="323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D</a:t>
            </a:r>
          </a:p>
        </p:txBody>
      </p:sp>
      <p:cxnSp>
        <p:nvCxnSpPr>
          <p:cNvPr id="20509" name="Straight Connector 61"/>
          <p:cNvCxnSpPr>
            <a:cxnSpLocks noChangeShapeType="1"/>
          </p:cNvCxnSpPr>
          <p:nvPr/>
        </p:nvCxnSpPr>
        <p:spPr bwMode="auto">
          <a:xfrm flipH="1">
            <a:off x="5803900" y="4699000"/>
            <a:ext cx="619125" cy="58261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Straight Connector 62"/>
          <p:cNvCxnSpPr>
            <a:cxnSpLocks noChangeShapeType="1"/>
            <a:endCxn id="20505" idx="0"/>
          </p:cNvCxnSpPr>
          <p:nvPr/>
        </p:nvCxnSpPr>
        <p:spPr bwMode="auto">
          <a:xfrm flipH="1">
            <a:off x="6134100" y="4721225"/>
            <a:ext cx="371475" cy="4921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Straight Connector 63"/>
          <p:cNvCxnSpPr>
            <a:cxnSpLocks noChangeShapeType="1"/>
            <a:endCxn id="20506" idx="0"/>
          </p:cNvCxnSpPr>
          <p:nvPr/>
        </p:nvCxnSpPr>
        <p:spPr bwMode="auto">
          <a:xfrm>
            <a:off x="6577013" y="4721225"/>
            <a:ext cx="7937" cy="4921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Straight Connector 67"/>
          <p:cNvCxnSpPr>
            <a:cxnSpLocks noChangeShapeType="1"/>
          </p:cNvCxnSpPr>
          <p:nvPr/>
        </p:nvCxnSpPr>
        <p:spPr bwMode="auto">
          <a:xfrm>
            <a:off x="6650038" y="4708525"/>
            <a:ext cx="331787" cy="504825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3" name="Straight Connector 69"/>
          <p:cNvCxnSpPr>
            <a:cxnSpLocks noChangeShapeType="1"/>
          </p:cNvCxnSpPr>
          <p:nvPr/>
        </p:nvCxnSpPr>
        <p:spPr bwMode="auto">
          <a:xfrm>
            <a:off x="6737350" y="4721225"/>
            <a:ext cx="657225" cy="546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14" name="Right Arrow 73"/>
          <p:cNvSpPr>
            <a:spLocks noChangeArrowheads="1"/>
          </p:cNvSpPr>
          <p:nvPr/>
        </p:nvSpPr>
        <p:spPr bwMode="auto">
          <a:xfrm>
            <a:off x="4454525" y="4808538"/>
            <a:ext cx="687388" cy="363537"/>
          </a:xfrm>
          <a:prstGeom prst="rightArrow">
            <a:avLst>
              <a:gd name="adj1" fmla="val 50000"/>
              <a:gd name="adj2" fmla="val 4985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Move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sz="2800" dirty="0">
                <a:ea typeface="SimSun" panose="02010600030101010101" pitchFamily="2" charset="-122"/>
              </a:rPr>
              <a:t> and theta joins</a:t>
            </a:r>
            <a:r>
              <a:rPr lang="en-US" sz="2800" dirty="0"/>
              <a:t> 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sz="28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    (</a:t>
            </a:r>
            <a:r>
              <a:rPr lang="en-US" alt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altLang="en-US" sz="2800" dirty="0"/>
              <a:t> </a:t>
            </a:r>
            <a:r>
              <a:rPr lang="en-US" sz="2800" dirty="0"/>
              <a:t>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</a:t>
            </a:r>
            <a:r>
              <a:rPr lang="en-US" sz="2800" dirty="0">
                <a:solidFill>
                  <a:srgbClr val="FF0000"/>
                </a:solidFill>
              </a:rPr>
              <a:t>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operations (e.g.,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⨝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) (for later opt.)</a:t>
            </a:r>
            <a:r>
              <a:rPr lang="en-US" sz="28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May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372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867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868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868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868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868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868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8690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8691" name="Straight Arrow Connector 156"/>
          <p:cNvCxnSpPr>
            <a:cxnSpLocks noChangeShapeType="1"/>
            <a:stCxn id="28690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2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8695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6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7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869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870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870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group joins</a:t>
            </a:r>
          </a:p>
        </p:txBody>
      </p:sp>
      <p:sp>
        <p:nvSpPr>
          <p:cNvPr id="2870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870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70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Limits for applying pure logic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04" name="Rectangle 14"/>
          <p:cNvSpPr>
            <a:spLocks noChangeArrowheads="1"/>
          </p:cNvSpPr>
          <p:nvPr/>
        </p:nvSpPr>
        <p:spPr bwMode="auto">
          <a:xfrm>
            <a:off x="2413000" y="4240213"/>
            <a:ext cx="3032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5605" name="Rectangle 15"/>
          <p:cNvSpPr>
            <a:spLocks noChangeArrowheads="1"/>
          </p:cNvSpPr>
          <p:nvPr/>
        </p:nvSpPr>
        <p:spPr bwMode="auto">
          <a:xfrm>
            <a:off x="3244850" y="3722688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5606" name="TextBox 179"/>
          <p:cNvSpPr txBox="1">
            <a:spLocks noChangeArrowheads="1"/>
          </p:cNvSpPr>
          <p:nvPr/>
        </p:nvSpPr>
        <p:spPr bwMode="auto">
          <a:xfrm>
            <a:off x="2797175" y="2759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07" name="Straight Connector 20"/>
          <p:cNvCxnSpPr>
            <a:cxnSpLocks noChangeShapeType="1"/>
          </p:cNvCxnSpPr>
          <p:nvPr/>
        </p:nvCxnSpPr>
        <p:spPr bwMode="auto">
          <a:xfrm>
            <a:off x="3067050" y="3565525"/>
            <a:ext cx="271463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8" name="Straight Connector 21"/>
          <p:cNvCxnSpPr>
            <a:cxnSpLocks noChangeShapeType="1"/>
          </p:cNvCxnSpPr>
          <p:nvPr/>
        </p:nvCxnSpPr>
        <p:spPr bwMode="auto">
          <a:xfrm flipH="1">
            <a:off x="2595563" y="3540125"/>
            <a:ext cx="233362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9" name="Straight Connector 23"/>
          <p:cNvCxnSpPr>
            <a:cxnSpLocks noChangeShapeType="1"/>
          </p:cNvCxnSpPr>
          <p:nvPr/>
        </p:nvCxnSpPr>
        <p:spPr bwMode="auto">
          <a:xfrm rot="5400000">
            <a:off x="2832100" y="324008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0" name="AutoShape 4"/>
          <p:cNvSpPr>
            <a:spLocks noChangeArrowheads="1"/>
          </p:cNvSpPr>
          <p:nvPr/>
        </p:nvSpPr>
        <p:spPr bwMode="auto">
          <a:xfrm rot="-5400000">
            <a:off x="2878931" y="335200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5611" name="Rectangle 42"/>
          <p:cNvSpPr>
            <a:spLocks noChangeArrowheads="1"/>
          </p:cNvSpPr>
          <p:nvPr/>
        </p:nvSpPr>
        <p:spPr bwMode="auto">
          <a:xfrm>
            <a:off x="5432425" y="4221163"/>
            <a:ext cx="30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5612" name="Rectangle 43"/>
          <p:cNvSpPr>
            <a:spLocks noChangeArrowheads="1"/>
          </p:cNvSpPr>
          <p:nvPr/>
        </p:nvSpPr>
        <p:spPr bwMode="auto">
          <a:xfrm>
            <a:off x="6289675" y="3789363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5613" name="TextBox 179"/>
          <p:cNvSpPr txBox="1">
            <a:spLocks noChangeArrowheads="1"/>
          </p:cNvSpPr>
          <p:nvPr/>
        </p:nvSpPr>
        <p:spPr bwMode="auto">
          <a:xfrm>
            <a:off x="5451475" y="3140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14" name="Straight Connector 45"/>
          <p:cNvCxnSpPr>
            <a:cxnSpLocks noChangeShapeType="1"/>
          </p:cNvCxnSpPr>
          <p:nvPr/>
        </p:nvCxnSpPr>
        <p:spPr bwMode="auto">
          <a:xfrm>
            <a:off x="6126163" y="303847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Straight Connector 46"/>
          <p:cNvCxnSpPr>
            <a:cxnSpLocks noChangeShapeType="1"/>
          </p:cNvCxnSpPr>
          <p:nvPr/>
        </p:nvCxnSpPr>
        <p:spPr bwMode="auto">
          <a:xfrm flipH="1">
            <a:off x="5653088" y="3013075"/>
            <a:ext cx="234950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6" name="Straight Connector 47"/>
          <p:cNvCxnSpPr>
            <a:cxnSpLocks noChangeShapeType="1"/>
          </p:cNvCxnSpPr>
          <p:nvPr/>
        </p:nvCxnSpPr>
        <p:spPr bwMode="auto">
          <a:xfrm rot="5400000">
            <a:off x="5468937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7" name="AutoShape 4"/>
          <p:cNvSpPr>
            <a:spLocks noChangeArrowheads="1"/>
          </p:cNvSpPr>
          <p:nvPr/>
        </p:nvSpPr>
        <p:spPr bwMode="auto">
          <a:xfrm rot="-5400000">
            <a:off x="5937250" y="282733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5618" name="TextBox 179"/>
          <p:cNvSpPr txBox="1">
            <a:spLocks noChangeArrowheads="1"/>
          </p:cNvSpPr>
          <p:nvPr/>
        </p:nvSpPr>
        <p:spPr bwMode="auto">
          <a:xfrm>
            <a:off x="6257925" y="31527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19" name="Straight Connector 50"/>
          <p:cNvCxnSpPr>
            <a:cxnSpLocks noChangeShapeType="1"/>
          </p:cNvCxnSpPr>
          <p:nvPr/>
        </p:nvCxnSpPr>
        <p:spPr bwMode="auto">
          <a:xfrm rot="5400000">
            <a:off x="6311900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0" name="Left-Right Arrow 51"/>
          <p:cNvSpPr>
            <a:spLocks noChangeArrowheads="1"/>
          </p:cNvSpPr>
          <p:nvPr/>
        </p:nvSpPr>
        <p:spPr bwMode="auto">
          <a:xfrm>
            <a:off x="3889375" y="32496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21" name="TextBox 52"/>
          <p:cNvSpPr txBox="1">
            <a:spLocks noChangeArrowheads="1"/>
          </p:cNvSpPr>
          <p:nvPr/>
        </p:nvSpPr>
        <p:spPr bwMode="auto">
          <a:xfrm>
            <a:off x="2595563" y="5059363"/>
            <a:ext cx="3910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Which one should be used?</a:t>
            </a:r>
          </a:p>
        </p:txBody>
      </p:sp>
      <p:sp>
        <p:nvSpPr>
          <p:cNvPr id="25622" name="TextBox 179"/>
          <p:cNvSpPr txBox="1">
            <a:spLocks noChangeArrowheads="1"/>
          </p:cNvSpPr>
          <p:nvPr/>
        </p:nvSpPr>
        <p:spPr bwMode="auto">
          <a:xfrm>
            <a:off x="2392363" y="3611563"/>
            <a:ext cx="323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23" name="Straight Connector 23"/>
          <p:cNvCxnSpPr>
            <a:cxnSpLocks noChangeShapeType="1"/>
          </p:cNvCxnSpPr>
          <p:nvPr/>
        </p:nvCxnSpPr>
        <p:spPr bwMode="auto">
          <a:xfrm rot="5400000">
            <a:off x="2435225" y="407352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4" name="TextBox 179"/>
          <p:cNvSpPr txBox="1">
            <a:spLocks noChangeArrowheads="1"/>
          </p:cNvSpPr>
          <p:nvPr/>
        </p:nvSpPr>
        <p:spPr bwMode="auto">
          <a:xfrm>
            <a:off x="5426075" y="3609975"/>
            <a:ext cx="322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625" name="Straight Connector 23"/>
          <p:cNvCxnSpPr>
            <a:cxnSpLocks noChangeShapeType="1"/>
          </p:cNvCxnSpPr>
          <p:nvPr/>
        </p:nvCxnSpPr>
        <p:spPr bwMode="auto">
          <a:xfrm rot="5400000">
            <a:off x="5463382" y="407749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86071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Limits for applying pure logic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28" name="Rectangle 14"/>
          <p:cNvSpPr>
            <a:spLocks noChangeArrowheads="1"/>
          </p:cNvSpPr>
          <p:nvPr/>
        </p:nvSpPr>
        <p:spPr bwMode="auto">
          <a:xfrm>
            <a:off x="2413000" y="4240213"/>
            <a:ext cx="3032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6629" name="Rectangle 15"/>
          <p:cNvSpPr>
            <a:spLocks noChangeArrowheads="1"/>
          </p:cNvSpPr>
          <p:nvPr/>
        </p:nvSpPr>
        <p:spPr bwMode="auto">
          <a:xfrm>
            <a:off x="3244850" y="3722688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6630" name="TextBox 179"/>
          <p:cNvSpPr txBox="1">
            <a:spLocks noChangeArrowheads="1"/>
          </p:cNvSpPr>
          <p:nvPr/>
        </p:nvSpPr>
        <p:spPr bwMode="auto">
          <a:xfrm>
            <a:off x="2797175" y="2759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31" name="Straight Connector 20"/>
          <p:cNvCxnSpPr>
            <a:cxnSpLocks noChangeShapeType="1"/>
          </p:cNvCxnSpPr>
          <p:nvPr/>
        </p:nvCxnSpPr>
        <p:spPr bwMode="auto">
          <a:xfrm>
            <a:off x="3067050" y="3565525"/>
            <a:ext cx="271463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2" name="Straight Connector 21"/>
          <p:cNvCxnSpPr>
            <a:cxnSpLocks noChangeShapeType="1"/>
          </p:cNvCxnSpPr>
          <p:nvPr/>
        </p:nvCxnSpPr>
        <p:spPr bwMode="auto">
          <a:xfrm flipH="1">
            <a:off x="2595563" y="3540125"/>
            <a:ext cx="233362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3" name="Straight Connector 23"/>
          <p:cNvCxnSpPr>
            <a:cxnSpLocks noChangeShapeType="1"/>
          </p:cNvCxnSpPr>
          <p:nvPr/>
        </p:nvCxnSpPr>
        <p:spPr bwMode="auto">
          <a:xfrm rot="5400000">
            <a:off x="2832100" y="324008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4" name="AutoShape 4"/>
          <p:cNvSpPr>
            <a:spLocks noChangeArrowheads="1"/>
          </p:cNvSpPr>
          <p:nvPr/>
        </p:nvSpPr>
        <p:spPr bwMode="auto">
          <a:xfrm rot="-5400000">
            <a:off x="2878931" y="335200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35" name="Rectangle 42"/>
          <p:cNvSpPr>
            <a:spLocks noChangeArrowheads="1"/>
          </p:cNvSpPr>
          <p:nvPr/>
        </p:nvSpPr>
        <p:spPr bwMode="auto">
          <a:xfrm>
            <a:off x="5432425" y="4221163"/>
            <a:ext cx="30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6636" name="Rectangle 43"/>
          <p:cNvSpPr>
            <a:spLocks noChangeArrowheads="1"/>
          </p:cNvSpPr>
          <p:nvPr/>
        </p:nvSpPr>
        <p:spPr bwMode="auto">
          <a:xfrm>
            <a:off x="6289675" y="3789363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6637" name="TextBox 179"/>
          <p:cNvSpPr txBox="1">
            <a:spLocks noChangeArrowheads="1"/>
          </p:cNvSpPr>
          <p:nvPr/>
        </p:nvSpPr>
        <p:spPr bwMode="auto">
          <a:xfrm>
            <a:off x="5451475" y="3140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38" name="Straight Connector 45"/>
          <p:cNvCxnSpPr>
            <a:cxnSpLocks noChangeShapeType="1"/>
          </p:cNvCxnSpPr>
          <p:nvPr/>
        </p:nvCxnSpPr>
        <p:spPr bwMode="auto">
          <a:xfrm>
            <a:off x="6126163" y="303847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9" name="Straight Connector 46"/>
          <p:cNvCxnSpPr>
            <a:cxnSpLocks noChangeShapeType="1"/>
          </p:cNvCxnSpPr>
          <p:nvPr/>
        </p:nvCxnSpPr>
        <p:spPr bwMode="auto">
          <a:xfrm flipH="1">
            <a:off x="5653088" y="3013075"/>
            <a:ext cx="234950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0" name="Straight Connector 47"/>
          <p:cNvCxnSpPr>
            <a:cxnSpLocks noChangeShapeType="1"/>
          </p:cNvCxnSpPr>
          <p:nvPr/>
        </p:nvCxnSpPr>
        <p:spPr bwMode="auto">
          <a:xfrm rot="5400000">
            <a:off x="5468937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1" name="AutoShape 4"/>
          <p:cNvSpPr>
            <a:spLocks noChangeArrowheads="1"/>
          </p:cNvSpPr>
          <p:nvPr/>
        </p:nvSpPr>
        <p:spPr bwMode="auto">
          <a:xfrm rot="-5400000">
            <a:off x="5937250" y="282733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42" name="TextBox 179"/>
          <p:cNvSpPr txBox="1">
            <a:spLocks noChangeArrowheads="1"/>
          </p:cNvSpPr>
          <p:nvPr/>
        </p:nvSpPr>
        <p:spPr bwMode="auto">
          <a:xfrm>
            <a:off x="6257925" y="31527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43" name="Straight Connector 50"/>
          <p:cNvCxnSpPr>
            <a:cxnSpLocks noChangeShapeType="1"/>
          </p:cNvCxnSpPr>
          <p:nvPr/>
        </p:nvCxnSpPr>
        <p:spPr bwMode="auto">
          <a:xfrm rot="5400000">
            <a:off x="6311900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4" name="Left-Right Arrow 51"/>
          <p:cNvSpPr>
            <a:spLocks noChangeArrowheads="1"/>
          </p:cNvSpPr>
          <p:nvPr/>
        </p:nvSpPr>
        <p:spPr bwMode="auto">
          <a:xfrm>
            <a:off x="3889375" y="32496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45" name="TextBox 52"/>
          <p:cNvSpPr txBox="1">
            <a:spLocks noChangeArrowheads="1"/>
          </p:cNvSpPr>
          <p:nvPr/>
        </p:nvSpPr>
        <p:spPr bwMode="auto">
          <a:xfrm>
            <a:off x="2595563" y="5059363"/>
            <a:ext cx="3910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Which one should be used?</a:t>
            </a:r>
          </a:p>
        </p:txBody>
      </p:sp>
      <p:sp>
        <p:nvSpPr>
          <p:cNvPr id="26646" name="TextBox 1"/>
          <p:cNvSpPr txBox="1">
            <a:spLocks noChangeArrowheads="1"/>
          </p:cNvSpPr>
          <p:nvPr/>
        </p:nvSpPr>
        <p:spPr bwMode="auto">
          <a:xfrm>
            <a:off x="652463" y="2254250"/>
            <a:ext cx="16525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could be small if R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S have few matching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tuples</a:t>
            </a:r>
          </a:p>
        </p:txBody>
      </p:sp>
      <p:cxnSp>
        <p:nvCxnSpPr>
          <p:cNvPr id="26647" name="Straight Arrow Connector 3"/>
          <p:cNvCxnSpPr>
            <a:cxnSpLocks noChangeShapeType="1"/>
          </p:cNvCxnSpPr>
          <p:nvPr/>
        </p:nvCxnSpPr>
        <p:spPr bwMode="auto">
          <a:xfrm>
            <a:off x="1673225" y="2738438"/>
            <a:ext cx="1179513" cy="439737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48" name="TextBox 25"/>
          <p:cNvSpPr txBox="1">
            <a:spLocks noChangeArrowheads="1"/>
          </p:cNvSpPr>
          <p:nvPr/>
        </p:nvSpPr>
        <p:spPr bwMode="auto">
          <a:xfrm>
            <a:off x="676275" y="3387725"/>
            <a:ext cx="136683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could be large if 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and S have many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matching tuples</a:t>
            </a:r>
          </a:p>
        </p:txBody>
      </p:sp>
      <p:cxnSp>
        <p:nvCxnSpPr>
          <p:cNvPr id="26649" name="Straight Arrow Connector 5"/>
          <p:cNvCxnSpPr>
            <a:cxnSpLocks noChangeShapeType="1"/>
          </p:cNvCxnSpPr>
          <p:nvPr/>
        </p:nvCxnSpPr>
        <p:spPr bwMode="auto">
          <a:xfrm flipV="1">
            <a:off x="2024063" y="3249613"/>
            <a:ext cx="828675" cy="303212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50" name="TextBox 179"/>
          <p:cNvSpPr txBox="1">
            <a:spLocks noChangeArrowheads="1"/>
          </p:cNvSpPr>
          <p:nvPr/>
        </p:nvSpPr>
        <p:spPr bwMode="auto">
          <a:xfrm>
            <a:off x="2392363" y="3611563"/>
            <a:ext cx="323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51" name="Straight Connector 23"/>
          <p:cNvCxnSpPr>
            <a:cxnSpLocks noChangeShapeType="1"/>
          </p:cNvCxnSpPr>
          <p:nvPr/>
        </p:nvCxnSpPr>
        <p:spPr bwMode="auto">
          <a:xfrm rot="5400000">
            <a:off x="2435225" y="407352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2" name="TextBox 179"/>
          <p:cNvSpPr txBox="1">
            <a:spLocks noChangeArrowheads="1"/>
          </p:cNvSpPr>
          <p:nvPr/>
        </p:nvSpPr>
        <p:spPr bwMode="auto">
          <a:xfrm>
            <a:off x="5426075" y="3609975"/>
            <a:ext cx="322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53" name="Straight Connector 23"/>
          <p:cNvCxnSpPr>
            <a:cxnSpLocks noChangeShapeType="1"/>
          </p:cNvCxnSpPr>
          <p:nvPr/>
        </p:nvCxnSpPr>
        <p:spPr bwMode="auto">
          <a:xfrm rot="5400000">
            <a:off x="5463382" y="407749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51944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Limits for applying pure logic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28" name="Rectangle 14"/>
          <p:cNvSpPr>
            <a:spLocks noChangeArrowheads="1"/>
          </p:cNvSpPr>
          <p:nvPr/>
        </p:nvSpPr>
        <p:spPr bwMode="auto">
          <a:xfrm>
            <a:off x="2413000" y="4240213"/>
            <a:ext cx="3032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6629" name="Rectangle 15"/>
          <p:cNvSpPr>
            <a:spLocks noChangeArrowheads="1"/>
          </p:cNvSpPr>
          <p:nvPr/>
        </p:nvSpPr>
        <p:spPr bwMode="auto">
          <a:xfrm>
            <a:off x="3244850" y="3722688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6630" name="TextBox 179"/>
          <p:cNvSpPr txBox="1">
            <a:spLocks noChangeArrowheads="1"/>
          </p:cNvSpPr>
          <p:nvPr/>
        </p:nvSpPr>
        <p:spPr bwMode="auto">
          <a:xfrm>
            <a:off x="2797175" y="2759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31" name="Straight Connector 20"/>
          <p:cNvCxnSpPr>
            <a:cxnSpLocks noChangeShapeType="1"/>
          </p:cNvCxnSpPr>
          <p:nvPr/>
        </p:nvCxnSpPr>
        <p:spPr bwMode="auto">
          <a:xfrm>
            <a:off x="3067050" y="3565525"/>
            <a:ext cx="271463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2" name="Straight Connector 21"/>
          <p:cNvCxnSpPr>
            <a:cxnSpLocks noChangeShapeType="1"/>
          </p:cNvCxnSpPr>
          <p:nvPr/>
        </p:nvCxnSpPr>
        <p:spPr bwMode="auto">
          <a:xfrm flipH="1">
            <a:off x="2595563" y="3540125"/>
            <a:ext cx="233362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3" name="Straight Connector 23"/>
          <p:cNvCxnSpPr>
            <a:cxnSpLocks noChangeShapeType="1"/>
          </p:cNvCxnSpPr>
          <p:nvPr/>
        </p:nvCxnSpPr>
        <p:spPr bwMode="auto">
          <a:xfrm rot="5400000">
            <a:off x="2832100" y="324008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4" name="AutoShape 4"/>
          <p:cNvSpPr>
            <a:spLocks noChangeArrowheads="1"/>
          </p:cNvSpPr>
          <p:nvPr/>
        </p:nvSpPr>
        <p:spPr bwMode="auto">
          <a:xfrm rot="-5400000">
            <a:off x="2878931" y="335200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35" name="Rectangle 42"/>
          <p:cNvSpPr>
            <a:spLocks noChangeArrowheads="1"/>
          </p:cNvSpPr>
          <p:nvPr/>
        </p:nvSpPr>
        <p:spPr bwMode="auto">
          <a:xfrm>
            <a:off x="5432425" y="4221163"/>
            <a:ext cx="30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6636" name="Rectangle 43"/>
          <p:cNvSpPr>
            <a:spLocks noChangeArrowheads="1"/>
          </p:cNvSpPr>
          <p:nvPr/>
        </p:nvSpPr>
        <p:spPr bwMode="auto">
          <a:xfrm>
            <a:off x="6289675" y="3789363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26637" name="TextBox 179"/>
          <p:cNvSpPr txBox="1">
            <a:spLocks noChangeArrowheads="1"/>
          </p:cNvSpPr>
          <p:nvPr/>
        </p:nvSpPr>
        <p:spPr bwMode="auto">
          <a:xfrm>
            <a:off x="5451475" y="31400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38" name="Straight Connector 45"/>
          <p:cNvCxnSpPr>
            <a:cxnSpLocks noChangeShapeType="1"/>
          </p:cNvCxnSpPr>
          <p:nvPr/>
        </p:nvCxnSpPr>
        <p:spPr bwMode="auto">
          <a:xfrm>
            <a:off x="6126163" y="303847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9" name="Straight Connector 46"/>
          <p:cNvCxnSpPr>
            <a:cxnSpLocks noChangeShapeType="1"/>
          </p:cNvCxnSpPr>
          <p:nvPr/>
        </p:nvCxnSpPr>
        <p:spPr bwMode="auto">
          <a:xfrm flipH="1">
            <a:off x="5653088" y="3013075"/>
            <a:ext cx="234950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0" name="Straight Connector 47"/>
          <p:cNvCxnSpPr>
            <a:cxnSpLocks noChangeShapeType="1"/>
          </p:cNvCxnSpPr>
          <p:nvPr/>
        </p:nvCxnSpPr>
        <p:spPr bwMode="auto">
          <a:xfrm rot="5400000">
            <a:off x="5468937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1" name="AutoShape 4"/>
          <p:cNvSpPr>
            <a:spLocks noChangeArrowheads="1"/>
          </p:cNvSpPr>
          <p:nvPr/>
        </p:nvSpPr>
        <p:spPr bwMode="auto">
          <a:xfrm rot="-5400000">
            <a:off x="5937250" y="282733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42" name="TextBox 179"/>
          <p:cNvSpPr txBox="1">
            <a:spLocks noChangeArrowheads="1"/>
          </p:cNvSpPr>
          <p:nvPr/>
        </p:nvSpPr>
        <p:spPr bwMode="auto">
          <a:xfrm>
            <a:off x="6257925" y="31527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43" name="Straight Connector 50"/>
          <p:cNvCxnSpPr>
            <a:cxnSpLocks noChangeShapeType="1"/>
          </p:cNvCxnSpPr>
          <p:nvPr/>
        </p:nvCxnSpPr>
        <p:spPr bwMode="auto">
          <a:xfrm rot="5400000">
            <a:off x="6311900" y="360521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4" name="Left-Right Arrow 51"/>
          <p:cNvSpPr>
            <a:spLocks noChangeArrowheads="1"/>
          </p:cNvSpPr>
          <p:nvPr/>
        </p:nvSpPr>
        <p:spPr bwMode="auto">
          <a:xfrm>
            <a:off x="3889375" y="32496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45" name="TextBox 52"/>
          <p:cNvSpPr txBox="1">
            <a:spLocks noChangeArrowheads="1"/>
          </p:cNvSpPr>
          <p:nvPr/>
        </p:nvSpPr>
        <p:spPr bwMode="auto">
          <a:xfrm>
            <a:off x="2595563" y="5059363"/>
            <a:ext cx="3910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Which one should be used?</a:t>
            </a:r>
          </a:p>
        </p:txBody>
      </p:sp>
      <p:sp>
        <p:nvSpPr>
          <p:cNvPr id="26646" name="TextBox 1"/>
          <p:cNvSpPr txBox="1">
            <a:spLocks noChangeArrowheads="1"/>
          </p:cNvSpPr>
          <p:nvPr/>
        </p:nvSpPr>
        <p:spPr bwMode="auto">
          <a:xfrm>
            <a:off x="652463" y="2254250"/>
            <a:ext cx="16525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could be small if R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S have few matching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tuples</a:t>
            </a:r>
          </a:p>
        </p:txBody>
      </p:sp>
      <p:cxnSp>
        <p:nvCxnSpPr>
          <p:cNvPr id="26647" name="Straight Arrow Connector 3"/>
          <p:cNvCxnSpPr>
            <a:cxnSpLocks noChangeShapeType="1"/>
          </p:cNvCxnSpPr>
          <p:nvPr/>
        </p:nvCxnSpPr>
        <p:spPr bwMode="auto">
          <a:xfrm>
            <a:off x="1673225" y="2738438"/>
            <a:ext cx="1179513" cy="439737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48" name="TextBox 25"/>
          <p:cNvSpPr txBox="1">
            <a:spLocks noChangeArrowheads="1"/>
          </p:cNvSpPr>
          <p:nvPr/>
        </p:nvSpPr>
        <p:spPr bwMode="auto">
          <a:xfrm>
            <a:off x="676275" y="3387725"/>
            <a:ext cx="136683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could be large if 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and S have many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matching tuples</a:t>
            </a:r>
          </a:p>
        </p:txBody>
      </p:sp>
      <p:cxnSp>
        <p:nvCxnSpPr>
          <p:cNvPr id="26649" name="Straight Arrow Connector 5"/>
          <p:cNvCxnSpPr>
            <a:cxnSpLocks noChangeShapeType="1"/>
          </p:cNvCxnSpPr>
          <p:nvPr/>
        </p:nvCxnSpPr>
        <p:spPr bwMode="auto">
          <a:xfrm flipV="1">
            <a:off x="2024063" y="3249613"/>
            <a:ext cx="828675" cy="303212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50" name="TextBox 179"/>
          <p:cNvSpPr txBox="1">
            <a:spLocks noChangeArrowheads="1"/>
          </p:cNvSpPr>
          <p:nvPr/>
        </p:nvSpPr>
        <p:spPr bwMode="auto">
          <a:xfrm>
            <a:off x="2392363" y="3611563"/>
            <a:ext cx="323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51" name="Straight Connector 23"/>
          <p:cNvCxnSpPr>
            <a:cxnSpLocks noChangeShapeType="1"/>
          </p:cNvCxnSpPr>
          <p:nvPr/>
        </p:nvCxnSpPr>
        <p:spPr bwMode="auto">
          <a:xfrm rot="5400000">
            <a:off x="2435225" y="407352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2" name="TextBox 179"/>
          <p:cNvSpPr txBox="1">
            <a:spLocks noChangeArrowheads="1"/>
          </p:cNvSpPr>
          <p:nvPr/>
        </p:nvSpPr>
        <p:spPr bwMode="auto">
          <a:xfrm>
            <a:off x="5426075" y="3609975"/>
            <a:ext cx="322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653" name="Straight Connector 23"/>
          <p:cNvCxnSpPr>
            <a:cxnSpLocks noChangeShapeType="1"/>
          </p:cNvCxnSpPr>
          <p:nvPr/>
        </p:nvCxnSpPr>
        <p:spPr bwMode="auto">
          <a:xfrm rot="5400000">
            <a:off x="5463382" y="407749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Box 28"/>
          <p:cNvSpPr txBox="1">
            <a:spLocks noChangeArrowheads="1"/>
          </p:cNvSpPr>
          <p:nvPr/>
        </p:nvSpPr>
        <p:spPr bwMode="auto">
          <a:xfrm>
            <a:off x="5249227" y="1850231"/>
            <a:ext cx="153193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could be significantly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smaller if there are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many duplicates</a:t>
            </a:r>
          </a:p>
        </p:txBody>
      </p:sp>
      <p:cxnSp>
        <p:nvCxnSpPr>
          <p:cNvPr id="32" name="Straight Arrow Connector 7"/>
          <p:cNvCxnSpPr>
            <a:cxnSpLocks noChangeShapeType="1"/>
          </p:cNvCxnSpPr>
          <p:nvPr/>
        </p:nvCxnSpPr>
        <p:spPr bwMode="auto">
          <a:xfrm>
            <a:off x="5647690" y="2424906"/>
            <a:ext cx="80962" cy="598488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9"/>
          <p:cNvCxnSpPr>
            <a:cxnSpLocks noChangeShapeType="1"/>
          </p:cNvCxnSpPr>
          <p:nvPr/>
        </p:nvCxnSpPr>
        <p:spPr bwMode="auto">
          <a:xfrm flipH="1">
            <a:off x="6252527" y="2409031"/>
            <a:ext cx="119063" cy="627063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4"/>
          <p:cNvSpPr txBox="1">
            <a:spLocks noChangeArrowheads="1"/>
          </p:cNvSpPr>
          <p:nvPr/>
        </p:nvSpPr>
        <p:spPr bwMode="auto">
          <a:xfrm>
            <a:off x="5249227" y="4597877"/>
            <a:ext cx="16875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could be insignificant if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there are few duplicates</a:t>
            </a:r>
          </a:p>
        </p:txBody>
      </p:sp>
      <p:cxnSp>
        <p:nvCxnSpPr>
          <p:cNvPr id="41" name="Straight Arrow Connector 13"/>
          <p:cNvCxnSpPr>
            <a:cxnSpLocks noChangeShapeType="1"/>
          </p:cNvCxnSpPr>
          <p:nvPr/>
        </p:nvCxnSpPr>
        <p:spPr bwMode="auto">
          <a:xfrm flipH="1" flipV="1">
            <a:off x="5800090" y="3213577"/>
            <a:ext cx="147637" cy="1401763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15"/>
          <p:cNvCxnSpPr>
            <a:cxnSpLocks noChangeShapeType="1"/>
          </p:cNvCxnSpPr>
          <p:nvPr/>
        </p:nvCxnSpPr>
        <p:spPr bwMode="auto">
          <a:xfrm flipV="1">
            <a:off x="6223952" y="3213577"/>
            <a:ext cx="9525" cy="1401763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5522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8675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868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868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8684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868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868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8690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8691" name="Straight Arrow Connector 156"/>
          <p:cNvCxnSpPr>
            <a:cxnSpLocks noChangeShapeType="1"/>
            <a:stCxn id="28690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2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8695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6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7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869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870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870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group joins</a:t>
            </a:r>
          </a:p>
        </p:txBody>
      </p:sp>
      <p:sp>
        <p:nvSpPr>
          <p:cNvPr id="2870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870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70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4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5" name="Straight Arrow Connector 156"/>
          <p:cNvCxnSpPr>
            <a:cxnSpLocks noChangeShapeType="1"/>
            <a:stCxn id="29714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971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972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9726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8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intermediate results</a:t>
            </a:r>
          </a:p>
        </p:txBody>
      </p:sp>
      <p:cxnSp>
        <p:nvCxnSpPr>
          <p:cNvPr id="29729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1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Major Steps: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endParaRPr lang="en-US" sz="1800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sp>
        <p:nvSpPr>
          <p:cNvPr id="35863" name="Rectangle 14"/>
          <p:cNvSpPr>
            <a:spLocks noChangeArrowheads="1"/>
          </p:cNvSpPr>
          <p:nvPr/>
        </p:nvSpPr>
        <p:spPr bwMode="auto">
          <a:xfrm>
            <a:off x="3379788" y="5757479"/>
            <a:ext cx="302642" cy="22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35864" name="Rectangle 15"/>
          <p:cNvSpPr>
            <a:spLocks noChangeArrowheads="1"/>
          </p:cNvSpPr>
          <p:nvPr/>
        </p:nvSpPr>
        <p:spPr bwMode="auto">
          <a:xfrm>
            <a:off x="4271822" y="5774955"/>
            <a:ext cx="273191" cy="2257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35865" name="TextBox 179"/>
          <p:cNvSpPr txBox="1">
            <a:spLocks noChangeArrowheads="1"/>
          </p:cNvSpPr>
          <p:nvPr/>
        </p:nvSpPr>
        <p:spPr bwMode="auto">
          <a:xfrm>
            <a:off x="3824895" y="4811713"/>
            <a:ext cx="304872" cy="4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5866" name="Straight Connector 20"/>
          <p:cNvCxnSpPr>
            <a:cxnSpLocks noChangeShapeType="1"/>
          </p:cNvCxnSpPr>
          <p:nvPr/>
        </p:nvCxnSpPr>
        <p:spPr bwMode="auto">
          <a:xfrm>
            <a:off x="4094638" y="5617714"/>
            <a:ext cx="270653" cy="15724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7" name="Straight Connector 21"/>
          <p:cNvCxnSpPr>
            <a:cxnSpLocks noChangeShapeType="1"/>
          </p:cNvCxnSpPr>
          <p:nvPr/>
        </p:nvCxnSpPr>
        <p:spPr bwMode="auto">
          <a:xfrm flipH="1">
            <a:off x="3622048" y="5592260"/>
            <a:ext cx="234736" cy="165219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8" name="Straight Connector 23"/>
          <p:cNvCxnSpPr>
            <a:cxnSpLocks noChangeShapeType="1"/>
          </p:cNvCxnSpPr>
          <p:nvPr/>
        </p:nvCxnSpPr>
        <p:spPr bwMode="auto">
          <a:xfrm rot="5400000">
            <a:off x="3859309" y="5292419"/>
            <a:ext cx="238297" cy="5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69" name="AutoShape 4"/>
          <p:cNvSpPr>
            <a:spLocks noChangeArrowheads="1"/>
          </p:cNvSpPr>
          <p:nvPr/>
        </p:nvSpPr>
        <p:spPr bwMode="auto">
          <a:xfrm rot="16200000">
            <a:off x="3906166" y="5404993"/>
            <a:ext cx="142331" cy="195026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5853" name="Rectangle 42"/>
          <p:cNvSpPr>
            <a:spLocks noChangeArrowheads="1"/>
          </p:cNvSpPr>
          <p:nvPr/>
        </p:nvSpPr>
        <p:spPr bwMode="auto">
          <a:xfrm>
            <a:off x="6459538" y="5842000"/>
            <a:ext cx="30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35854" name="Rectangle 43"/>
          <p:cNvSpPr>
            <a:spLocks noChangeArrowheads="1"/>
          </p:cNvSpPr>
          <p:nvPr/>
        </p:nvSpPr>
        <p:spPr bwMode="auto">
          <a:xfrm>
            <a:off x="7316788" y="5842000"/>
            <a:ext cx="273050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35855" name="TextBox 179"/>
          <p:cNvSpPr txBox="1">
            <a:spLocks noChangeArrowheads="1"/>
          </p:cNvSpPr>
          <p:nvPr/>
        </p:nvSpPr>
        <p:spPr bwMode="auto">
          <a:xfrm>
            <a:off x="6478588" y="5192713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5856" name="Straight Connector 45"/>
          <p:cNvCxnSpPr>
            <a:cxnSpLocks noChangeShapeType="1"/>
          </p:cNvCxnSpPr>
          <p:nvPr/>
        </p:nvCxnSpPr>
        <p:spPr bwMode="auto">
          <a:xfrm>
            <a:off x="7153276" y="5091113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7" name="Straight Connector 46"/>
          <p:cNvCxnSpPr>
            <a:cxnSpLocks noChangeShapeType="1"/>
          </p:cNvCxnSpPr>
          <p:nvPr/>
        </p:nvCxnSpPr>
        <p:spPr bwMode="auto">
          <a:xfrm flipH="1">
            <a:off x="6680201" y="5065713"/>
            <a:ext cx="234950" cy="16510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8" name="Straight Connector 47"/>
          <p:cNvCxnSpPr>
            <a:cxnSpLocks noChangeShapeType="1"/>
          </p:cNvCxnSpPr>
          <p:nvPr/>
        </p:nvCxnSpPr>
        <p:spPr bwMode="auto">
          <a:xfrm rot="5400000">
            <a:off x="6496050" y="5657850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59" name="AutoShape 4"/>
          <p:cNvSpPr>
            <a:spLocks noChangeArrowheads="1"/>
          </p:cNvSpPr>
          <p:nvPr/>
        </p:nvSpPr>
        <p:spPr bwMode="auto">
          <a:xfrm rot="16200000">
            <a:off x="6964363" y="4879976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5860" name="TextBox 179"/>
          <p:cNvSpPr txBox="1">
            <a:spLocks noChangeArrowheads="1"/>
          </p:cNvSpPr>
          <p:nvPr/>
        </p:nvSpPr>
        <p:spPr bwMode="auto">
          <a:xfrm>
            <a:off x="7285038" y="5205413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5861" name="Straight Connector 50"/>
          <p:cNvCxnSpPr>
            <a:cxnSpLocks noChangeShapeType="1"/>
          </p:cNvCxnSpPr>
          <p:nvPr/>
        </p:nvCxnSpPr>
        <p:spPr bwMode="auto">
          <a:xfrm rot="5400000">
            <a:off x="7339013" y="5657850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62" name="Left-Right Arrow 51"/>
          <p:cNvSpPr>
            <a:spLocks noChangeArrowheads="1"/>
          </p:cNvSpPr>
          <p:nvPr/>
        </p:nvSpPr>
        <p:spPr bwMode="auto">
          <a:xfrm>
            <a:off x="4916488" y="5302251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845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5846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5847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5848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5849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1500</a:t>
            </a:r>
          </a:p>
        </p:txBody>
      </p:sp>
      <p:sp>
        <p:nvSpPr>
          <p:cNvPr id="35850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</a:t>
            </a:r>
          </a:p>
        </p:txBody>
      </p:sp>
      <p:sp>
        <p:nvSpPr>
          <p:cNvPr id="35851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150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6868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6879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6890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6891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6892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893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894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895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6896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6880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6881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6882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6883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84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85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886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6887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6888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889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6869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6870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6871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6872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6873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6874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6875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6876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7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8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7892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7904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7915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7916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7917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918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919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920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7921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7905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7906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7907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7908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09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10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11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7912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7913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14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7894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7895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7896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7897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7898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7899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7900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1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2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3" name="TextBox 5"/>
          <p:cNvSpPr txBox="1">
            <a:spLocks noChangeArrowheads="1"/>
          </p:cNvSpPr>
          <p:nvPr/>
        </p:nvSpPr>
        <p:spPr bwMode="auto">
          <a:xfrm>
            <a:off x="7735888" y="5375275"/>
            <a:ext cx="409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size parameters for stored relations:</a:t>
            </a:r>
            <a:r>
              <a:rPr lang="en-US" sz="2800" dirty="0"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8916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8928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8939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8940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8941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942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3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4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45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8929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8930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8931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2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3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4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5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36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7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8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8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9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0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1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8922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8923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8924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5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6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7" name="TextBox 5"/>
          <p:cNvSpPr txBox="1">
            <a:spLocks noChangeArrowheads="1"/>
          </p:cNvSpPr>
          <p:nvPr/>
        </p:nvSpPr>
        <p:spPr bwMode="auto">
          <a:xfrm>
            <a:off x="7735888" y="5375275"/>
            <a:ext cx="409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sz="2400" dirty="0"/>
              <a:t>The values </a:t>
            </a:r>
            <a:r>
              <a:rPr lang="en-US" sz="2400" dirty="0">
                <a:ea typeface="SimSun" panose="02010600030101010101" pitchFamily="2" charset="-122"/>
              </a:rPr>
              <a:t>T(R), B(R), V(R,A) for a stored relation R can be obtained by statistic analysis (and recorded with the relation)</a:t>
            </a:r>
          </a:p>
        </p:txBody>
      </p:sp>
    </p:spTree>
    <p:extLst>
      <p:ext uri="{BB962C8B-B14F-4D97-AF65-F5344CB8AC3E}">
        <p14:creationId xmlns:p14="http://schemas.microsoft.com/office/powerpoint/2010/main" val="33709404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sz="2400" dirty="0"/>
              <a:t>The values </a:t>
            </a:r>
            <a:r>
              <a:rPr lang="en-US" sz="2400" dirty="0">
                <a:ea typeface="SimSun" panose="02010600030101010101" pitchFamily="2" charset="-122"/>
              </a:rPr>
              <a:t>T(R), B(R), V(R,A) for a stored relation R can be obtained by statistic analysis (and recorded with the relation)</a:t>
            </a:r>
          </a:p>
          <a:p>
            <a:pPr marL="342900" indent="-342900">
              <a:spcBef>
                <a:spcPct val="0"/>
              </a:spcBef>
            </a:pPr>
            <a:r>
              <a:rPr lang="en-US" sz="24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How do we know the values for intermediate relations?</a:t>
            </a:r>
          </a:p>
        </p:txBody>
      </p:sp>
    </p:spTree>
    <p:extLst>
      <p:ext uri="{BB962C8B-B14F-4D97-AF65-F5344CB8AC3E}">
        <p14:creationId xmlns:p14="http://schemas.microsoft.com/office/powerpoint/2010/main" val="28668675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sz="2400" dirty="0"/>
              <a:t>The values </a:t>
            </a:r>
            <a:r>
              <a:rPr lang="en-US" sz="2400" dirty="0">
                <a:ea typeface="SimSun" panose="02010600030101010101" pitchFamily="2" charset="-122"/>
              </a:rPr>
              <a:t>T(R), B(R), V(R,A) for a stored relation R can be obtained by statistic analysis (and recorded with the relation)</a:t>
            </a:r>
          </a:p>
          <a:p>
            <a:pPr marL="342900" indent="-342900">
              <a:spcBef>
                <a:spcPct val="0"/>
              </a:spcBef>
            </a:pPr>
            <a:r>
              <a:rPr lang="en-US" sz="24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How do we know the values for intermediate relations?</a:t>
            </a:r>
          </a:p>
          <a:p>
            <a:pPr>
              <a:spcBef>
                <a:spcPct val="0"/>
              </a:spcBef>
              <a:buNone/>
            </a:pPr>
            <a:endParaRPr lang="en-US" sz="2400" dirty="0"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sz="24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  Suppose we know 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sz="2400" dirty="0">
                <a:ea typeface="SimSun" panose="02010600030101010101" pitchFamily="2" charset="-122"/>
              </a:rPr>
              <a:t>T(R), B(R), V(R,A), T(S), B(S), V(S,D) </a:t>
            </a:r>
          </a:p>
        </p:txBody>
      </p:sp>
    </p:spTree>
    <p:extLst>
      <p:ext uri="{BB962C8B-B14F-4D97-AF65-F5344CB8AC3E}">
        <p14:creationId xmlns:p14="http://schemas.microsoft.com/office/powerpoint/2010/main" val="6338048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3785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/>
                  <a:t>The values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 for a stored relation R can be obtained by statistic analysis (and recorded with the relation)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know the values for intermediate relations?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Suppose we know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V(R,A), T(S), B(S), V(S,D) 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Now we compute R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S. How do we known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,A),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,D)?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3785652"/>
              </a:xfrm>
              <a:prstGeom prst="rect">
                <a:avLst/>
              </a:prstGeom>
              <a:blipFill rotWithShape="0">
                <a:blip r:embed="rId4"/>
                <a:stretch>
                  <a:fillRect l="-1151" t="-1288" r="-1074" b="-25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5660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45858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/>
                  <a:t>The values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 for a stored relation R can be obtained by statistic analysis (and recorded with the relation)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know the values for intermediate relations?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Suppose we know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V(R,A), T(S), B(S), V(S,D) 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Now we compute R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S. How do we known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,A),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,D)?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endParaRPr lang="en-US" sz="28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B(R) can be computed based on T(R). 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4585871"/>
              </a:xfrm>
              <a:prstGeom prst="rect">
                <a:avLst/>
              </a:prstGeom>
              <a:blipFill rotWithShape="0">
                <a:blip r:embed="rId4"/>
                <a:stretch>
                  <a:fillRect l="-1151" t="-1062" r="-1074" b="-19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44148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4955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/>
                  <a:t>The values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 for a stored relation R can be obtained by statistic analysis (and recorded with the relation)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know the values for intermediate relations?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Suppose we know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V(R,A), T(S), B(S), V(S,D) 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Now we compute R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S. How do we known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,A),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,D)?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endParaRPr lang="en-US" sz="28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B(R) can be computed based on T(R). 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about V(R,A) and V(S,D)?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4955203"/>
              </a:xfrm>
              <a:prstGeom prst="rect">
                <a:avLst/>
              </a:prstGeom>
              <a:blipFill rotWithShape="0">
                <a:blip r:embed="rId4"/>
                <a:stretch>
                  <a:fillRect l="-1151" t="-984" r="-1074" b="-18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55386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Estimating size parameters (T,B,V)</a:t>
            </a:r>
            <a:endParaRPr lang="en-US" altLang="en-US" sz="320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/>
                  <a:t>The values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 for a stored relation R can be obtained by statistic analysis (and recorded with the relation)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do we know the values for intermediate relations?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Suppose we know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n-US" sz="2400" dirty="0">
                    <a:ea typeface="SimSun" panose="02010600030101010101" pitchFamily="2" charset="-122"/>
                  </a:rPr>
                  <a:t>T(R), B(R), V(R,A), T(S), B(S), V(S,D) </a:t>
                </a:r>
              </a:p>
              <a:p>
                <a:pPr>
                  <a:spcBef>
                    <a:spcPct val="0"/>
                  </a:spcBef>
                  <a:buNone/>
                </a:pP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Now we compute R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S. How do we known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>
                    <a:ea typeface="SimSun" panose="02010600030101010101" pitchFamily="2" charset="-122"/>
                  </a:rPr>
                  <a:t>T(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B(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), 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,A),</a:t>
                </a: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SimSun" panose="02010600030101010101" pitchFamily="2" charset="-122"/>
                  </a:rPr>
                  <a:t>V(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ea typeface="SimSun" panose="02010600030101010101" pitchFamily="2" charset="-122"/>
                  </a:rPr>
                  <a:t>,D)?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None/>
                </a:pPr>
                <a:endParaRPr lang="en-US" sz="2800" dirty="0">
                  <a:latin typeface="+mn-lt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B(R) can be computed based on T(R). 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How about V(R,A) and V(S,D)?</a:t>
                </a: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sz="2400" dirty="0">
                    <a:latin typeface="+mn-lt"/>
                    <a:ea typeface="SimSun" panose="02010600030101010101" pitchFamily="2" charset="-122"/>
                    <a:cs typeface="Times New Roman" panose="02020603050405020304" pitchFamily="18" charset="0"/>
                  </a:rPr>
                  <a:t>Why do we need V(R,A) and V(S,D)?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blipFill rotWithShape="0">
                <a:blip r:embed="rId4"/>
                <a:stretch>
                  <a:fillRect l="-1151" t="-915" r="-1074" b="-16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79549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44818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989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size parameters can be calculated precisely</a:t>
            </a:r>
            <a:endParaRPr lang="en-US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562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8122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T(S)/2 (?)</a:t>
            </a:r>
          </a:p>
        </p:txBody>
      </p:sp>
    </p:spTree>
    <p:extLst>
      <p:ext uri="{BB962C8B-B14F-4D97-AF65-F5344CB8AC3E}">
        <p14:creationId xmlns:p14="http://schemas.microsoft.com/office/powerpoint/2010/main" val="1564358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</p:spTree>
    <p:extLst>
      <p:ext uri="{BB962C8B-B14F-4D97-AF65-F5344CB8AC3E}">
        <p14:creationId xmlns:p14="http://schemas.microsoft.com/office/powerpoint/2010/main" val="23807605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solidFill>
                  <a:srgbClr val="CCFFCC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</a:t>
            </a:r>
            <a:r>
              <a:rPr lang="el-GR" altLang="en-US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baseline="-25000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(this number could be larger than T(S)!) </a:t>
            </a:r>
          </a:p>
        </p:txBody>
      </p:sp>
    </p:spTree>
    <p:extLst>
      <p:ext uri="{BB962C8B-B14F-4D97-AF65-F5344CB8AC3E}">
        <p14:creationId xmlns:p14="http://schemas.microsoft.com/office/powerpoint/2010/main" val="28933243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solidFill>
                  <a:srgbClr val="CCFFCC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(this number could be larger than T(S)!) </a:t>
            </a:r>
          </a:p>
        </p:txBody>
      </p:sp>
    </p:spTree>
    <p:extLst>
      <p:ext uri="{BB962C8B-B14F-4D97-AF65-F5344CB8AC3E}">
        <p14:creationId xmlns:p14="http://schemas.microsoft.com/office/powerpoint/2010/main" val="24319443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0466359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300" y="3209806"/>
            <a:ext cx="3314700" cy="156966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copies of each tuple(?)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8640" y="3209806"/>
            <a:ext cx="430530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attribute values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535853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577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27935" y="5487759"/>
            <a:ext cx="413258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Strategies similar to that of 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dirty="0"/>
              <a:t> </a:t>
            </a: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109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300" y="3209806"/>
            <a:ext cx="33147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tuples that agree on the grouping attributes 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4962" y="3209806"/>
            <a:ext cx="4518978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values of the grouping attributes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7935" y="5487759"/>
            <a:ext cx="413258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Strategies similar to that of 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dirty="0"/>
              <a:t> </a:t>
            </a: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9368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300" y="3209806"/>
            <a:ext cx="33147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average, there are </a:t>
            </a:r>
          </a:p>
          <a:p>
            <a:r>
              <a:rPr lang="en-US" dirty="0"/>
              <a:t>(probably) about two </a:t>
            </a:r>
          </a:p>
          <a:p>
            <a:r>
              <a:rPr lang="en-US" dirty="0"/>
              <a:t>tuples that agree on the grouping attributes 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T(R)/2 (?)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4962" y="3209806"/>
            <a:ext cx="4518978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(Probably) every combination of different values of the grouping attributes make a tuple(?) </a:t>
            </a:r>
          </a:p>
          <a:p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(R)) = </a:t>
            </a:r>
            <a:r>
              <a:rPr lang="en-US" alt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V(R,A) (?) </a:t>
            </a:r>
          </a:p>
          <a:p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this number could be larger than T(R)!</a:t>
            </a:r>
            <a:r>
              <a:rPr lang="en-US" altLang="en-US" sz="1800" dirty="0"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7935" y="5487759"/>
            <a:ext cx="413258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Strategies similar to that of </a:t>
            </a:r>
            <a:r>
              <a:rPr lang="el-GR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dirty="0"/>
              <a:t> </a:t>
            </a:r>
            <a:endParaRPr lang="en-US" altLang="en-US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38983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14349</TotalTime>
  <Words>4977</Words>
  <Application>Microsoft Office PowerPoint</Application>
  <PresentationFormat>On-screen Show (4:3)</PresentationFormat>
  <Paragraphs>772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Arial Unicode MS</vt:lpstr>
      <vt:lpstr>SimSun</vt:lpstr>
      <vt:lpstr>SimSun</vt:lpstr>
      <vt:lpstr>Arial</vt:lpstr>
      <vt:lpstr>Cambria Math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PowerPoint Presentation</vt:lpstr>
      <vt:lpstr>Improving logic plan via logic laws</vt:lpstr>
      <vt:lpstr>Improving logic plan via logic laws</vt:lpstr>
      <vt:lpstr>Improving logic plan via logic laws</vt:lpstr>
      <vt:lpstr>PowerPoint Presentation</vt:lpstr>
      <vt:lpstr>PowerPoint Presentation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343</cp:revision>
  <cp:lastPrinted>2001-02-01T17:43:24Z</cp:lastPrinted>
  <dcterms:created xsi:type="dcterms:W3CDTF">1999-07-13T19:55:20Z</dcterms:created>
  <dcterms:modified xsi:type="dcterms:W3CDTF">2024-03-04T15:43:58Z</dcterms:modified>
</cp:coreProperties>
</file>