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93" r:id="rId2"/>
    <p:sldId id="295" r:id="rId3"/>
    <p:sldId id="296" r:id="rId4"/>
    <p:sldId id="353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86" r:id="rId37"/>
    <p:sldId id="387" r:id="rId38"/>
    <p:sldId id="388" r:id="rId39"/>
    <p:sldId id="389" r:id="rId40"/>
    <p:sldId id="390" r:id="rId41"/>
    <p:sldId id="391" r:id="rId42"/>
    <p:sldId id="392" r:id="rId43"/>
    <p:sldId id="393" r:id="rId44"/>
    <p:sldId id="394" r:id="rId45"/>
    <p:sldId id="395" r:id="rId46"/>
    <p:sldId id="396" r:id="rId47"/>
    <p:sldId id="397" r:id="rId48"/>
    <p:sldId id="398" r:id="rId49"/>
    <p:sldId id="399" r:id="rId50"/>
    <p:sldId id="400" r:id="rId51"/>
    <p:sldId id="401" r:id="rId52"/>
    <p:sldId id="402" r:id="rId53"/>
    <p:sldId id="403" r:id="rId54"/>
    <p:sldId id="404" r:id="rId55"/>
    <p:sldId id="405" r:id="rId56"/>
    <p:sldId id="406" r:id="rId57"/>
    <p:sldId id="657" r:id="rId58"/>
    <p:sldId id="658" r:id="rId59"/>
    <p:sldId id="659" r:id="rId60"/>
    <p:sldId id="646" r:id="rId61"/>
    <p:sldId id="407" r:id="rId62"/>
    <p:sldId id="653" r:id="rId6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29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22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1733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19: Improving Logic Query Plan (continued)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31750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31752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31755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31756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7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31759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0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31761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31762" name="Straight Arrow Connector 156"/>
          <p:cNvCxnSpPr>
            <a:cxnSpLocks noChangeShapeType="1"/>
            <a:stCxn id="31761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4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31766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7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8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3177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177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3177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3177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3177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</p:spTree>
    <p:extLst>
      <p:ext uri="{BB962C8B-B14F-4D97-AF65-F5344CB8AC3E}">
        <p14:creationId xmlns:p14="http://schemas.microsoft.com/office/powerpoint/2010/main" val="51999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Move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ea typeface="SimSun" panose="02010600030101010101" pitchFamily="2" charset="-122"/>
              </a:rPr>
              <a:t>× </a:t>
            </a:r>
            <a:r>
              <a:rPr lang="en-US" sz="2800" dirty="0"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operations (e.g., </a:t>
            </a:r>
            <a:r>
              <a:rPr lang="en-US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/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</a:t>
            </a:r>
            <a:r>
              <a:rPr lang="en-US" sz="2800" dirty="0">
                <a:solidFill>
                  <a:srgbClr val="FFC000"/>
                </a:solidFill>
              </a:rPr>
              <a:t>May</a:t>
            </a:r>
            <a:r>
              <a:rPr lang="en-US" sz="2800" dirty="0"/>
              <a:t>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32773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32776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77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C</a:t>
              </a:r>
            </a:p>
          </p:txBody>
        </p:sp>
      </p:grpSp>
      <p:sp>
        <p:nvSpPr>
          <p:cNvPr id="32774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2775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4461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ea typeface="SimSun" panose="02010600030101010101" pitchFamily="2" charset="-122"/>
              </a:rPr>
              <a:t>× </a:t>
            </a:r>
            <a:r>
              <a:rPr lang="en-US" sz="2800" dirty="0"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operations (e.g., </a:t>
            </a:r>
            <a:r>
              <a:rPr lang="en-US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/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</a:t>
            </a:r>
            <a:r>
              <a:rPr lang="en-US" sz="2800" dirty="0">
                <a:solidFill>
                  <a:srgbClr val="FFC000"/>
                </a:solidFill>
              </a:rPr>
              <a:t>May</a:t>
            </a:r>
            <a:r>
              <a:rPr lang="en-US" sz="2800" dirty="0"/>
              <a:t>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8197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8200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8201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C</a:t>
              </a:r>
            </a:p>
          </p:txBody>
        </p:sp>
      </p:grpSp>
      <p:sp>
        <p:nvSpPr>
          <p:cNvPr id="8198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199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014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4.  May consider other operations (e.g.,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chemeClr val="bg1">
                  <a:lumMod val="9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0288" y="2994025"/>
            <a:ext cx="7243762" cy="1816100"/>
          </a:xfrm>
          <a:prstGeom prst="rect">
            <a:avLst/>
          </a:prstGeom>
          <a:solidFill>
            <a:srgbClr val="92D050"/>
          </a:solidFill>
          <a:ln w="28575"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C000"/>
                </a:solidFill>
              </a:rPr>
              <a:t>Question: </a:t>
            </a:r>
            <a:r>
              <a:rPr lang="en-US" sz="2800" dirty="0"/>
              <a:t>Do we also push other unary </a:t>
            </a:r>
          </a:p>
          <a:p>
            <a:pPr>
              <a:defRPr/>
            </a:pPr>
            <a:r>
              <a:rPr lang="en-US" sz="2800" dirty="0"/>
              <a:t>operations such as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</a:p>
          <a:p>
            <a:pPr>
              <a:defRPr/>
            </a:pPr>
            <a:r>
              <a:rPr lang="en-US" sz="2800" dirty="0">
                <a:solidFill>
                  <a:srgbClr val="92D050"/>
                </a:solidFill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Answer: Yes/maybe, 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they are in general </a:t>
            </a:r>
          </a:p>
          <a:p>
            <a:pPr>
              <a:defRPr/>
            </a:pP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less significant</a:t>
            </a:r>
            <a:r>
              <a:rPr lang="en-US" sz="2800" dirty="0">
                <a:solidFill>
                  <a:srgbClr val="92D050"/>
                </a:solidFill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and should be done carefully.</a:t>
            </a:r>
            <a:endParaRPr lang="en-US" sz="2800" dirty="0">
              <a:solidFill>
                <a:srgbClr val="92D05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4565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</a:t>
            </a:r>
            <a:r>
              <a:rPr lang="en-US" sz="2800" dirty="0">
                <a:solidFill>
                  <a:srgbClr val="FF0000"/>
                </a:solidFill>
              </a:rPr>
              <a:t>May</a:t>
            </a:r>
            <a:r>
              <a:rPr lang="en-US" sz="2800" dirty="0"/>
              <a:t>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0288" y="2994025"/>
            <a:ext cx="7243762" cy="1816100"/>
          </a:xfrm>
          <a:prstGeom prst="rect">
            <a:avLst/>
          </a:prstGeom>
          <a:solidFill>
            <a:srgbClr val="92D050"/>
          </a:solidFill>
          <a:ln w="28575"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C000"/>
                </a:solidFill>
              </a:rPr>
              <a:t>Question: </a:t>
            </a:r>
            <a:r>
              <a:rPr lang="en-US" sz="2800" dirty="0"/>
              <a:t>Do we also push other unary </a:t>
            </a:r>
          </a:p>
          <a:p>
            <a:pPr>
              <a:defRPr/>
            </a:pPr>
            <a:r>
              <a:rPr lang="en-US" sz="2800" dirty="0"/>
              <a:t>operations such as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</a:p>
          <a:p>
            <a:pPr>
              <a:defRPr/>
            </a:pPr>
            <a:r>
              <a:rPr lang="en-US" sz="2800" dirty="0">
                <a:solidFill>
                  <a:srgbClr val="0070C0"/>
                </a:solidFill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Answer:</a:t>
            </a:r>
            <a:r>
              <a:rPr lang="en-US" sz="28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Yes/maybe, 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they are in general </a:t>
            </a:r>
          </a:p>
          <a:p>
            <a:pPr>
              <a:defRPr/>
            </a:pP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less significant</a:t>
            </a:r>
            <a:r>
              <a:rPr lang="en-US" sz="28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and should be done carefully.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5844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458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</p:txBody>
      </p:sp>
    </p:spTree>
    <p:extLst>
      <p:ext uri="{BB962C8B-B14F-4D97-AF65-F5344CB8AC3E}">
        <p14:creationId xmlns:p14="http://schemas.microsoft.com/office/powerpoint/2010/main" val="3371947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  <a:endParaRPr lang="en-US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118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189084" y="3689032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098165" y="3685540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c,d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cxnSp>
        <p:nvCxnSpPr>
          <p:cNvPr id="7" name="Straight Connector 20"/>
          <p:cNvCxnSpPr>
            <a:cxnSpLocks noChangeShapeType="1"/>
          </p:cNvCxnSpPr>
          <p:nvPr/>
        </p:nvCxnSpPr>
        <p:spPr bwMode="auto">
          <a:xfrm>
            <a:off x="3097530" y="3481705"/>
            <a:ext cx="280988" cy="18161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21"/>
          <p:cNvCxnSpPr>
            <a:cxnSpLocks noChangeShapeType="1"/>
          </p:cNvCxnSpPr>
          <p:nvPr/>
        </p:nvCxnSpPr>
        <p:spPr bwMode="auto">
          <a:xfrm flipH="1">
            <a:off x="2622868" y="3486785"/>
            <a:ext cx="236538" cy="18415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23"/>
          <p:cNvCxnSpPr>
            <a:cxnSpLocks noChangeShapeType="1"/>
          </p:cNvCxnSpPr>
          <p:nvPr/>
        </p:nvCxnSpPr>
        <p:spPr bwMode="auto">
          <a:xfrm rot="5400000">
            <a:off x="2862580" y="309530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2909411" y="320722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827655" y="2614295"/>
            <a:ext cx="511773" cy="400110"/>
            <a:chOff x="2827655" y="3642995"/>
            <a:chExt cx="511773" cy="400110"/>
          </a:xfrm>
        </p:grpSpPr>
        <p:sp>
          <p:nvSpPr>
            <p:cNvPr id="6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65608" y="3734753"/>
              <a:ext cx="373820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 err="1">
                  <a:solidFill>
                    <a:srgbClr val="FF0000"/>
                  </a:solidFill>
                </a:rPr>
                <a:t>a,d</a:t>
              </a:r>
              <a:endParaRPr lang="en-US" sz="160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028776" y="3204906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</p:spTree>
    <p:extLst>
      <p:ext uri="{BB962C8B-B14F-4D97-AF65-F5344CB8AC3E}">
        <p14:creationId xmlns:p14="http://schemas.microsoft.com/office/powerpoint/2010/main" val="913343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189084" y="3689032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098165" y="3685540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c,d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cxnSp>
        <p:nvCxnSpPr>
          <p:cNvPr id="7" name="Straight Connector 20"/>
          <p:cNvCxnSpPr>
            <a:cxnSpLocks noChangeShapeType="1"/>
          </p:cNvCxnSpPr>
          <p:nvPr/>
        </p:nvCxnSpPr>
        <p:spPr bwMode="auto">
          <a:xfrm>
            <a:off x="3097530" y="3481705"/>
            <a:ext cx="280988" cy="18161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21"/>
          <p:cNvCxnSpPr>
            <a:cxnSpLocks noChangeShapeType="1"/>
          </p:cNvCxnSpPr>
          <p:nvPr/>
        </p:nvCxnSpPr>
        <p:spPr bwMode="auto">
          <a:xfrm flipH="1">
            <a:off x="2622868" y="3486785"/>
            <a:ext cx="236538" cy="18415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23"/>
          <p:cNvCxnSpPr>
            <a:cxnSpLocks noChangeShapeType="1"/>
          </p:cNvCxnSpPr>
          <p:nvPr/>
        </p:nvCxnSpPr>
        <p:spPr bwMode="auto">
          <a:xfrm rot="5400000">
            <a:off x="2862580" y="309530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2909411" y="320722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cxnSp>
        <p:nvCxnSpPr>
          <p:cNvPr id="14" name="Straight Connector 45"/>
          <p:cNvCxnSpPr>
            <a:cxnSpLocks noChangeShapeType="1"/>
          </p:cNvCxnSpPr>
          <p:nvPr/>
        </p:nvCxnSpPr>
        <p:spPr bwMode="auto">
          <a:xfrm>
            <a:off x="6156643" y="299275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AutoShape 4"/>
          <p:cNvSpPr>
            <a:spLocks noChangeArrowheads="1"/>
          </p:cNvSpPr>
          <p:nvPr/>
        </p:nvSpPr>
        <p:spPr bwMode="auto">
          <a:xfrm rot="-5400000">
            <a:off x="5967730" y="274351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19" name="Straight Connector 50"/>
          <p:cNvCxnSpPr>
            <a:cxnSpLocks noChangeShapeType="1"/>
          </p:cNvCxnSpPr>
          <p:nvPr/>
        </p:nvCxnSpPr>
        <p:spPr bwMode="auto">
          <a:xfrm rot="5400000">
            <a:off x="6342380" y="351377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 rot="5400000">
            <a:off x="5509102" y="352123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" name="Group 28"/>
          <p:cNvGrpSpPr/>
          <p:nvPr/>
        </p:nvGrpSpPr>
        <p:grpSpPr>
          <a:xfrm>
            <a:off x="2827655" y="2614295"/>
            <a:ext cx="511773" cy="400110"/>
            <a:chOff x="2827655" y="3642995"/>
            <a:chExt cx="511773" cy="400110"/>
          </a:xfrm>
        </p:grpSpPr>
        <p:sp>
          <p:nvSpPr>
            <p:cNvPr id="6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65608" y="3734753"/>
              <a:ext cx="373820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 err="1">
                  <a:solidFill>
                    <a:srgbClr val="FF0000"/>
                  </a:solidFill>
                </a:rPr>
                <a:t>a,d</a:t>
              </a:r>
              <a:endParaRPr lang="en-US" sz="1600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474719" y="3046036"/>
            <a:ext cx="394755" cy="400110"/>
            <a:chOff x="2827655" y="3642995"/>
            <a:chExt cx="394755" cy="400110"/>
          </a:xfrm>
        </p:grpSpPr>
        <p:sp>
          <p:nvSpPr>
            <p:cNvPr id="32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965608" y="3734753"/>
              <a:ext cx="256802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>
                  <a:solidFill>
                    <a:srgbClr val="FF0000"/>
                  </a:solidFill>
                </a:rPr>
                <a:t>a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301422" y="3047940"/>
            <a:ext cx="397961" cy="400110"/>
            <a:chOff x="2827655" y="3642995"/>
            <a:chExt cx="397961" cy="400110"/>
          </a:xfrm>
        </p:grpSpPr>
        <p:sp>
          <p:nvSpPr>
            <p:cNvPr id="35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965608" y="3734753"/>
              <a:ext cx="260008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>
                  <a:solidFill>
                    <a:srgbClr val="FF0000"/>
                  </a:solidFill>
                </a:rPr>
                <a:t>d</a:t>
              </a:r>
            </a:p>
          </p:txBody>
        </p:sp>
      </p:grpSp>
      <p:cxnSp>
        <p:nvCxnSpPr>
          <p:cNvPr id="38" name="Straight Connector 45"/>
          <p:cNvCxnSpPr>
            <a:cxnSpLocks noChangeShapeType="1"/>
          </p:cNvCxnSpPr>
          <p:nvPr/>
        </p:nvCxnSpPr>
        <p:spPr bwMode="auto">
          <a:xfrm flipH="1">
            <a:off x="5671464" y="2991902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5263435" y="3650774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6119813" y="3654108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b,c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28776" y="3204906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80625" y="2741484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  <p:sp>
        <p:nvSpPr>
          <p:cNvPr id="2" name="Right Arrow 1"/>
          <p:cNvSpPr/>
          <p:nvPr/>
        </p:nvSpPr>
        <p:spPr bwMode="auto">
          <a:xfrm>
            <a:off x="4278296" y="3163888"/>
            <a:ext cx="622250" cy="28194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483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189084" y="3689032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098165" y="3685540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c,d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cxnSp>
        <p:nvCxnSpPr>
          <p:cNvPr id="7" name="Straight Connector 20"/>
          <p:cNvCxnSpPr>
            <a:cxnSpLocks noChangeShapeType="1"/>
          </p:cNvCxnSpPr>
          <p:nvPr/>
        </p:nvCxnSpPr>
        <p:spPr bwMode="auto">
          <a:xfrm>
            <a:off x="3097530" y="3481705"/>
            <a:ext cx="280988" cy="18161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21"/>
          <p:cNvCxnSpPr>
            <a:cxnSpLocks noChangeShapeType="1"/>
          </p:cNvCxnSpPr>
          <p:nvPr/>
        </p:nvCxnSpPr>
        <p:spPr bwMode="auto">
          <a:xfrm flipH="1">
            <a:off x="2622868" y="3486785"/>
            <a:ext cx="236538" cy="18415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23"/>
          <p:cNvCxnSpPr>
            <a:cxnSpLocks noChangeShapeType="1"/>
          </p:cNvCxnSpPr>
          <p:nvPr/>
        </p:nvCxnSpPr>
        <p:spPr bwMode="auto">
          <a:xfrm rot="5400000">
            <a:off x="2862580" y="309530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2909411" y="320722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cxnSp>
        <p:nvCxnSpPr>
          <p:cNvPr id="14" name="Straight Connector 45"/>
          <p:cNvCxnSpPr>
            <a:cxnSpLocks noChangeShapeType="1"/>
          </p:cNvCxnSpPr>
          <p:nvPr/>
        </p:nvCxnSpPr>
        <p:spPr bwMode="auto">
          <a:xfrm>
            <a:off x="6156643" y="299275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AutoShape 4"/>
          <p:cNvSpPr>
            <a:spLocks noChangeArrowheads="1"/>
          </p:cNvSpPr>
          <p:nvPr/>
        </p:nvSpPr>
        <p:spPr bwMode="auto">
          <a:xfrm rot="-5400000">
            <a:off x="5967730" y="274351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19" name="Straight Connector 50"/>
          <p:cNvCxnSpPr>
            <a:cxnSpLocks noChangeShapeType="1"/>
          </p:cNvCxnSpPr>
          <p:nvPr/>
        </p:nvCxnSpPr>
        <p:spPr bwMode="auto">
          <a:xfrm rot="5400000">
            <a:off x="6342380" y="351377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 rot="5400000">
            <a:off x="5509102" y="352123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" name="Group 28"/>
          <p:cNvGrpSpPr/>
          <p:nvPr/>
        </p:nvGrpSpPr>
        <p:grpSpPr>
          <a:xfrm>
            <a:off x="2827655" y="2614295"/>
            <a:ext cx="511773" cy="400110"/>
            <a:chOff x="2827655" y="3642995"/>
            <a:chExt cx="511773" cy="400110"/>
          </a:xfrm>
        </p:grpSpPr>
        <p:sp>
          <p:nvSpPr>
            <p:cNvPr id="6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65608" y="3734753"/>
              <a:ext cx="373820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 err="1">
                  <a:solidFill>
                    <a:srgbClr val="FF0000"/>
                  </a:solidFill>
                </a:rPr>
                <a:t>a,d</a:t>
              </a:r>
              <a:endParaRPr lang="en-US" sz="1600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474719" y="3046036"/>
            <a:ext cx="394755" cy="400110"/>
            <a:chOff x="2827655" y="3642995"/>
            <a:chExt cx="394755" cy="400110"/>
          </a:xfrm>
        </p:grpSpPr>
        <p:sp>
          <p:nvSpPr>
            <p:cNvPr id="32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965608" y="3734753"/>
              <a:ext cx="256802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>
                  <a:solidFill>
                    <a:srgbClr val="FF0000"/>
                  </a:solidFill>
                </a:rPr>
                <a:t>a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301422" y="3047940"/>
            <a:ext cx="397961" cy="400110"/>
            <a:chOff x="2827655" y="3642995"/>
            <a:chExt cx="397961" cy="400110"/>
          </a:xfrm>
        </p:grpSpPr>
        <p:sp>
          <p:nvSpPr>
            <p:cNvPr id="35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965608" y="3734753"/>
              <a:ext cx="260008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>
                  <a:solidFill>
                    <a:srgbClr val="FF0000"/>
                  </a:solidFill>
                </a:rPr>
                <a:t>d</a:t>
              </a:r>
            </a:p>
          </p:txBody>
        </p:sp>
      </p:grpSp>
      <p:cxnSp>
        <p:nvCxnSpPr>
          <p:cNvPr id="38" name="Straight Connector 45"/>
          <p:cNvCxnSpPr>
            <a:cxnSpLocks noChangeShapeType="1"/>
          </p:cNvCxnSpPr>
          <p:nvPr/>
        </p:nvCxnSpPr>
        <p:spPr bwMode="auto">
          <a:xfrm flipH="1">
            <a:off x="5671464" y="2991902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5263435" y="3650774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6119813" y="3654108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b,c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28776" y="3204906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80625" y="2741484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  <p:sp>
        <p:nvSpPr>
          <p:cNvPr id="2" name="Right Arrow 1"/>
          <p:cNvSpPr/>
          <p:nvPr/>
        </p:nvSpPr>
        <p:spPr bwMode="auto">
          <a:xfrm>
            <a:off x="4278296" y="3163888"/>
            <a:ext cx="622250" cy="28194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633364" y="2568575"/>
            <a:ext cx="908283" cy="523499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25812" y="2592070"/>
            <a:ext cx="47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765294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936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1562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 flipV="1">
            <a:off x="3522540" y="5688032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3647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 flipV="1">
            <a:off x="3522540" y="5688032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2617813" y="5223109"/>
            <a:ext cx="914904" cy="46492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1779795" y="4963626"/>
            <a:ext cx="869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insert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585059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4179969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</p:spTree>
    <p:extLst>
      <p:ext uri="{BB962C8B-B14F-4D97-AF65-F5344CB8AC3E}">
        <p14:creationId xmlns:p14="http://schemas.microsoft.com/office/powerpoint/2010/main" val="1997459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28600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468097" y="4774317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no restrictions</a:t>
            </a:r>
          </a:p>
        </p:txBody>
      </p:sp>
      <p:cxnSp>
        <p:nvCxnSpPr>
          <p:cNvPr id="42" name="Straight Arrow Connector 41"/>
          <p:cNvCxnSpPr>
            <a:stCxn id="40" idx="1"/>
          </p:cNvCxnSpPr>
          <p:nvPr/>
        </p:nvCxnSpPr>
        <p:spPr bwMode="auto">
          <a:xfrm flipH="1" flipV="1">
            <a:off x="4621881" y="4612765"/>
            <a:ext cx="846216" cy="29235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27504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468097" y="4774317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no restrictions</a:t>
            </a:r>
          </a:p>
        </p:txBody>
      </p:sp>
      <p:cxnSp>
        <p:nvCxnSpPr>
          <p:cNvPr id="42" name="Straight Arrow Connector 41"/>
          <p:cNvCxnSpPr>
            <a:stCxn id="40" idx="1"/>
          </p:cNvCxnSpPr>
          <p:nvPr/>
        </p:nvCxnSpPr>
        <p:spPr bwMode="auto">
          <a:xfrm flipH="1" flipV="1">
            <a:off x="4621881" y="4612765"/>
            <a:ext cx="846216" cy="29235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5599756" y="4439529"/>
            <a:ext cx="15392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all attributes are used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971853" y="4199604"/>
            <a:ext cx="661714" cy="334376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57063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468097" y="4774317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no restrictions</a:t>
            </a:r>
          </a:p>
        </p:txBody>
      </p:sp>
      <p:cxnSp>
        <p:nvCxnSpPr>
          <p:cNvPr id="42" name="Straight Arrow Connector 41"/>
          <p:cNvCxnSpPr>
            <a:stCxn id="40" idx="1"/>
          </p:cNvCxnSpPr>
          <p:nvPr/>
        </p:nvCxnSpPr>
        <p:spPr bwMode="auto">
          <a:xfrm flipH="1" flipV="1">
            <a:off x="4621881" y="4612765"/>
            <a:ext cx="846216" cy="29235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5599756" y="4439529"/>
            <a:ext cx="15392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all attributes are used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971853" y="4199604"/>
            <a:ext cx="661714" cy="334376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5789351" y="3988746"/>
            <a:ext cx="15392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final result, </a:t>
            </a:r>
          </a:p>
          <a:p>
            <a:r>
              <a:rPr lang="en-US" sz="1100" dirty="0"/>
              <a:t>all attributes are used</a:t>
            </a:r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 flipV="1">
            <a:off x="5303933" y="3781499"/>
            <a:ext cx="485418" cy="24839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34685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513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L, L’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468097" y="4774317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no restrictions</a:t>
            </a:r>
          </a:p>
        </p:txBody>
      </p:sp>
      <p:cxnSp>
        <p:nvCxnSpPr>
          <p:cNvPr id="42" name="Straight Arrow Connector 41"/>
          <p:cNvCxnSpPr>
            <a:stCxn id="40" idx="1"/>
          </p:cNvCxnSpPr>
          <p:nvPr/>
        </p:nvCxnSpPr>
        <p:spPr bwMode="auto">
          <a:xfrm flipH="1" flipV="1">
            <a:off x="4621881" y="4612765"/>
            <a:ext cx="846216" cy="29235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5599756" y="4439529"/>
            <a:ext cx="15392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all attributes are used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971853" y="4199604"/>
            <a:ext cx="661714" cy="334376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5789351" y="3988746"/>
            <a:ext cx="15392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final result, </a:t>
            </a:r>
          </a:p>
          <a:p>
            <a:r>
              <a:rPr lang="en-US" sz="1100" dirty="0"/>
              <a:t>all attributes are used</a:t>
            </a:r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 flipV="1">
            <a:off x="5303933" y="3781499"/>
            <a:ext cx="485418" cy="24839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TextBox 46"/>
          <p:cNvSpPr txBox="1"/>
          <p:nvPr/>
        </p:nvSpPr>
        <p:spPr>
          <a:xfrm>
            <a:off x="1119541" y="4784661"/>
            <a:ext cx="15872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also include those </a:t>
            </a:r>
          </a:p>
          <a:p>
            <a:r>
              <a:rPr lang="en-US" sz="1100" dirty="0">
                <a:solidFill>
                  <a:srgbClr val="FF0000"/>
                </a:solidFill>
              </a:rPr>
              <a:t>later-used attributes L’</a:t>
            </a:r>
          </a:p>
        </p:txBody>
      </p:sp>
      <p:cxnSp>
        <p:nvCxnSpPr>
          <p:cNvPr id="48" name="Straight Arrow Connector 47"/>
          <p:cNvCxnSpPr>
            <a:endCxn id="36" idx="1"/>
          </p:cNvCxnSpPr>
          <p:nvPr/>
        </p:nvCxnSpPr>
        <p:spPr bwMode="auto">
          <a:xfrm>
            <a:off x="2546200" y="5183874"/>
            <a:ext cx="962600" cy="56002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50111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</a:t>
            </a:r>
            <a:endParaRPr lang="en-US" sz="2400" baseline="-25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42631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400" baseline="-25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66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,L(P)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06388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400" baseline="-25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66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,L(P)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/>
          <p:cNvSpPr txBox="1"/>
          <p:nvPr/>
        </p:nvSpPr>
        <p:spPr>
          <a:xfrm>
            <a:off x="5901281" y="5160586"/>
            <a:ext cx="1646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 may contain</a:t>
            </a:r>
          </a:p>
          <a:p>
            <a:r>
              <a:rPr lang="en-US" sz="1400" dirty="0"/>
              <a:t>attributes not in L </a:t>
            </a:r>
          </a:p>
        </p:txBody>
      </p:sp>
    </p:spTree>
    <p:extLst>
      <p:ext uri="{BB962C8B-B14F-4D97-AF65-F5344CB8AC3E}">
        <p14:creationId xmlns:p14="http://schemas.microsoft.com/office/powerpoint/2010/main" val="2758339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400" baseline="-25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806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L,L(C)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4343400" y="3901440"/>
            <a:ext cx="1905000" cy="469999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6265165" y="4090125"/>
            <a:ext cx="125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attributes in </a:t>
            </a:r>
          </a:p>
          <a:p>
            <a:r>
              <a:rPr lang="en-US" sz="1400" dirty="0"/>
              <a:t>C but not in L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91365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(R)))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806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L,L(C)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4343400" y="3901440"/>
            <a:ext cx="1905000" cy="469999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6265165" y="4090125"/>
            <a:ext cx="125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attributes in </a:t>
            </a:r>
          </a:p>
          <a:p>
            <a:r>
              <a:rPr lang="en-US" sz="1400" dirty="0"/>
              <a:t>C but not in L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43035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(R)))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806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L,L(C)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4343400" y="3901440"/>
            <a:ext cx="1905000" cy="469999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6265165" y="4090125"/>
            <a:ext cx="125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attributes in </a:t>
            </a:r>
          </a:p>
          <a:p>
            <a:r>
              <a:rPr lang="en-US" sz="1400" dirty="0"/>
              <a:t>C but not in L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Oval 23"/>
          <p:cNvSpPr/>
          <p:nvPr/>
        </p:nvSpPr>
        <p:spPr bwMode="auto">
          <a:xfrm>
            <a:off x="5135316" y="5260361"/>
            <a:ext cx="785424" cy="42672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48085" y="5160586"/>
            <a:ext cx="10461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“inserted” </a:t>
            </a:r>
          </a:p>
          <a:p>
            <a:r>
              <a:rPr lang="en-US" sz="1400" dirty="0"/>
              <a:t>instead of </a:t>
            </a:r>
          </a:p>
          <a:p>
            <a:r>
              <a:rPr lang="en-US" sz="1400" dirty="0"/>
              <a:t>“moved”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5935640" y="5473721"/>
            <a:ext cx="496696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06897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16707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667000" y="5356861"/>
            <a:ext cx="502920" cy="52714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6" y="5354672"/>
            <a:ext cx="502920" cy="52714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2194509" y="587823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81974" y="587823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960067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6" name="Group 15"/>
          <p:cNvGrpSpPr/>
          <p:nvPr/>
        </p:nvGrpSpPr>
        <p:grpSpPr>
          <a:xfrm>
            <a:off x="1070867" y="4046935"/>
            <a:ext cx="4421642" cy="1837075"/>
            <a:chOff x="1070867" y="4046935"/>
            <a:chExt cx="4421642" cy="1837075"/>
          </a:xfrm>
        </p:grpSpPr>
        <p:sp>
          <p:nvSpPr>
            <p:cNvPr id="17" name="TextBox 16"/>
            <p:cNvSpPr txBox="1"/>
            <p:nvPr/>
          </p:nvSpPr>
          <p:spPr>
            <a:xfrm>
              <a:off x="3116580" y="4046935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A,D</a:t>
              </a: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3510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5245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cxnSp>
          <p:nvCxnSpPr>
            <p:cNvPr id="26" name="Straight Arrow Connector 25"/>
            <p:cNvCxnSpPr>
              <a:stCxn id="41" idx="3"/>
            </p:cNvCxnSpPr>
            <p:nvPr/>
          </p:nvCxnSpPr>
          <p:spPr bwMode="auto">
            <a:xfrm flipV="1">
              <a:off x="2135582" y="5562820"/>
              <a:ext cx="727145" cy="84127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3077051" y="5056009"/>
                  <a:ext cx="414337" cy="362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⋈</m:t>
                        </m:r>
                      </m:oMath>
                    </m:oMathPara>
                  </a14:m>
                  <a:endPara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051" y="5056009"/>
                  <a:ext cx="414337" cy="36298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/>
            <p:cNvCxnSpPr/>
            <p:nvPr/>
          </p:nvCxnSpPr>
          <p:spPr bwMode="auto">
            <a:xfrm flipV="1">
              <a:off x="3284220" y="489204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V="1">
              <a:off x="2667000" y="5356861"/>
              <a:ext cx="502920" cy="52714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 flipH="1" flipV="1">
              <a:off x="3393456" y="5354672"/>
              <a:ext cx="502920" cy="52714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TextBox 40"/>
            <p:cNvSpPr txBox="1"/>
            <p:nvPr/>
          </p:nvSpPr>
          <p:spPr>
            <a:xfrm>
              <a:off x="1070867" y="5477670"/>
              <a:ext cx="10647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inserted </a:t>
              </a:r>
              <a:r>
                <a:rPr lang="el-G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27794" y="5455970"/>
              <a:ext cx="10647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inserted </a:t>
              </a:r>
              <a:r>
                <a:rPr lang="el-G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cxnSp>
          <p:nvCxnSpPr>
            <p:cNvPr id="45" name="Straight Arrow Connector 44"/>
            <p:cNvCxnSpPr>
              <a:stCxn id="43" idx="1"/>
            </p:cNvCxnSpPr>
            <p:nvPr/>
          </p:nvCxnSpPr>
          <p:spPr bwMode="auto">
            <a:xfrm flipH="1" flipV="1">
              <a:off x="3811906" y="5607197"/>
              <a:ext cx="615888" cy="18050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/>
          <p:cNvSpPr txBox="1"/>
          <p:nvPr/>
        </p:nvSpPr>
        <p:spPr>
          <a:xfrm>
            <a:off x="2194509" y="587823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81974" y="587823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154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79110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829710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4937760" y="5080439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is used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Arrow Connector 36"/>
          <p:cNvCxnSpPr>
            <a:stCxn id="27" idx="1"/>
          </p:cNvCxnSpPr>
          <p:nvPr/>
        </p:nvCxnSpPr>
        <p:spPr bwMode="auto">
          <a:xfrm flipH="1">
            <a:off x="3605105" y="5234328"/>
            <a:ext cx="1332655" cy="160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4785359" y="4584263"/>
            <a:ext cx="1456232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 may use B, A</a:t>
            </a:r>
            <a:r>
              <a:rPr lang="en-US" sz="1400" baseline="-25000" dirty="0"/>
              <a:t>1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H="1" flipV="1">
            <a:off x="3581400" y="4763786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4785359" y="4125771"/>
            <a:ext cx="157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final result is fine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 flipV="1">
            <a:off x="3611747" y="4277223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139425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4937760" y="5080439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is used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Arrow Connector 36"/>
          <p:cNvCxnSpPr>
            <a:stCxn id="27" idx="1"/>
          </p:cNvCxnSpPr>
          <p:nvPr/>
        </p:nvCxnSpPr>
        <p:spPr bwMode="auto">
          <a:xfrm flipH="1">
            <a:off x="3605105" y="5234328"/>
            <a:ext cx="1332655" cy="160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4785359" y="4584263"/>
            <a:ext cx="1739964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 may use B, A</a:t>
            </a:r>
            <a:r>
              <a:rPr lang="en-US" sz="1400" baseline="-25000" dirty="0"/>
              <a:t>1</a:t>
            </a:r>
            <a:r>
              <a:rPr lang="en-US" sz="1400" dirty="0"/>
              <a:t>, D</a:t>
            </a:r>
            <a:r>
              <a:rPr lang="en-US" sz="1400" baseline="-25000" dirty="0"/>
              <a:t>1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H="1" flipV="1">
            <a:off x="3581400" y="4763786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4785359" y="4125771"/>
            <a:ext cx="157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final result is fine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 flipV="1">
            <a:off x="3611747" y="4277223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4" name="Group 43"/>
          <p:cNvGrpSpPr/>
          <p:nvPr/>
        </p:nvGrpSpPr>
        <p:grpSpPr>
          <a:xfrm flipH="1">
            <a:off x="3443236" y="4372809"/>
            <a:ext cx="397086" cy="1101796"/>
            <a:chOff x="2750820" y="4323644"/>
            <a:chExt cx="397086" cy="1101796"/>
          </a:xfrm>
        </p:grpSpPr>
        <p:sp>
          <p:nvSpPr>
            <p:cNvPr id="45" name="Freeform 44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46" name="Straight Arrow Connector 45"/>
            <p:cNvCxnSpPr>
              <a:endCxn id="45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6419911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519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A,A’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5325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D,D’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4937760" y="5080439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is used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Arrow Connector 36"/>
          <p:cNvCxnSpPr>
            <a:stCxn id="27" idx="1"/>
          </p:cNvCxnSpPr>
          <p:nvPr/>
        </p:nvCxnSpPr>
        <p:spPr bwMode="auto">
          <a:xfrm flipH="1">
            <a:off x="3605105" y="5234328"/>
            <a:ext cx="1332655" cy="160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4785359" y="4584263"/>
            <a:ext cx="1739964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 may use B, A</a:t>
            </a:r>
            <a:r>
              <a:rPr lang="en-US" sz="1400" baseline="-25000" dirty="0"/>
              <a:t>1</a:t>
            </a:r>
            <a:r>
              <a:rPr lang="en-US" sz="1400" dirty="0"/>
              <a:t>, D</a:t>
            </a:r>
            <a:r>
              <a:rPr lang="en-US" sz="1400" baseline="-25000" dirty="0"/>
              <a:t>1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H="1" flipV="1">
            <a:off x="3581400" y="4763786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4785359" y="4125771"/>
            <a:ext cx="157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final result is fine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 flipV="1">
            <a:off x="3611747" y="4277223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4" name="Group 43"/>
          <p:cNvGrpSpPr/>
          <p:nvPr/>
        </p:nvGrpSpPr>
        <p:grpSpPr>
          <a:xfrm flipH="1">
            <a:off x="3443236" y="4372809"/>
            <a:ext cx="397086" cy="1101796"/>
            <a:chOff x="2750820" y="4323644"/>
            <a:chExt cx="397086" cy="1101796"/>
          </a:xfrm>
        </p:grpSpPr>
        <p:sp>
          <p:nvSpPr>
            <p:cNvPr id="45" name="Freeform 44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46" name="Straight Arrow Connector 45"/>
            <p:cNvCxnSpPr>
              <a:endCxn id="45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/>
          <p:cNvSpPr txBox="1"/>
          <p:nvPr/>
        </p:nvSpPr>
        <p:spPr>
          <a:xfrm>
            <a:off x="4787673" y="5574030"/>
            <a:ext cx="3465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A’ = B plus those in A</a:t>
            </a:r>
            <a:r>
              <a:rPr lang="en-US" sz="1400" baseline="-25000" dirty="0">
                <a:solidFill>
                  <a:srgbClr val="FF0000"/>
                </a:solidFill>
              </a:rPr>
              <a:t>1</a:t>
            </a:r>
            <a:r>
              <a:rPr lang="en-US" sz="1400" dirty="0">
                <a:solidFill>
                  <a:srgbClr val="FF0000"/>
                </a:solidFill>
              </a:rPr>
              <a:t> that are used in C</a:t>
            </a:r>
          </a:p>
          <a:p>
            <a:r>
              <a:rPr lang="en-US" sz="1400" dirty="0">
                <a:solidFill>
                  <a:srgbClr val="FF0000"/>
                </a:solidFill>
              </a:rPr>
              <a:t>D’ = B plus those in D</a:t>
            </a:r>
            <a:r>
              <a:rPr lang="en-US" sz="1400" baseline="-25000" dirty="0">
                <a:solidFill>
                  <a:srgbClr val="FF0000"/>
                </a:solidFill>
              </a:rPr>
              <a:t>1</a:t>
            </a:r>
            <a:r>
              <a:rPr lang="en-US" sz="1400" dirty="0">
                <a:solidFill>
                  <a:srgbClr val="FF0000"/>
                </a:solidFill>
              </a:rPr>
              <a:t> that are used in C</a:t>
            </a:r>
          </a:p>
        </p:txBody>
      </p:sp>
    </p:spTree>
    <p:extLst>
      <p:ext uri="{BB962C8B-B14F-4D97-AF65-F5344CB8AC3E}">
        <p14:creationId xmlns:p14="http://schemas.microsoft.com/office/powerpoint/2010/main" val="13141249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</a:p>
              <a:p>
                <a:pPr marL="0" indent="0">
                  <a:buNone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= 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A,A’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,B)))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D,D’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519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A,A’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5325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D,D’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4" name="Group 43"/>
          <p:cNvGrpSpPr/>
          <p:nvPr/>
        </p:nvGrpSpPr>
        <p:grpSpPr>
          <a:xfrm flipH="1">
            <a:off x="3443236" y="4372809"/>
            <a:ext cx="397086" cy="1101796"/>
            <a:chOff x="2750820" y="4323644"/>
            <a:chExt cx="397086" cy="1101796"/>
          </a:xfrm>
        </p:grpSpPr>
        <p:sp>
          <p:nvSpPr>
            <p:cNvPr id="45" name="Freeform 44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46" name="Straight Arrow Connector 45"/>
            <p:cNvCxnSpPr>
              <a:endCxn id="45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/>
          <p:cNvSpPr txBox="1"/>
          <p:nvPr/>
        </p:nvSpPr>
        <p:spPr>
          <a:xfrm>
            <a:off x="4787673" y="5574030"/>
            <a:ext cx="3465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A’ = B plus those in A</a:t>
            </a:r>
            <a:r>
              <a:rPr lang="en-US" sz="1400" baseline="-25000" dirty="0">
                <a:solidFill>
                  <a:srgbClr val="FF0000"/>
                </a:solidFill>
              </a:rPr>
              <a:t>1</a:t>
            </a:r>
            <a:r>
              <a:rPr lang="en-US" sz="1400" dirty="0">
                <a:solidFill>
                  <a:srgbClr val="FF0000"/>
                </a:solidFill>
              </a:rPr>
              <a:t> that are used in C</a:t>
            </a:r>
          </a:p>
          <a:p>
            <a:r>
              <a:rPr lang="en-US" sz="1400" dirty="0">
                <a:solidFill>
                  <a:srgbClr val="FF0000"/>
                </a:solidFill>
              </a:rPr>
              <a:t>D’ = B plus those in D</a:t>
            </a:r>
            <a:r>
              <a:rPr lang="en-US" sz="1400" baseline="-25000" dirty="0">
                <a:solidFill>
                  <a:srgbClr val="FF0000"/>
                </a:solidFill>
              </a:rPr>
              <a:t>1</a:t>
            </a:r>
            <a:r>
              <a:rPr lang="en-US" sz="1400" dirty="0">
                <a:solidFill>
                  <a:srgbClr val="FF0000"/>
                </a:solidFill>
              </a:rPr>
              <a:t> that are used in C</a:t>
            </a:r>
          </a:p>
        </p:txBody>
      </p:sp>
    </p:spTree>
    <p:extLst>
      <p:ext uri="{BB962C8B-B14F-4D97-AF65-F5344CB8AC3E}">
        <p14:creationId xmlns:p14="http://schemas.microsoft.com/office/powerpoint/2010/main" val="9039719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duplicate elimination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                                      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854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0" indent="0">
                  <a:buNone/>
                  <a:defRPr/>
                </a:pPr>
                <a:endParaRPr lang="en-US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68413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73752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6774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set operations and bag-intersection: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  <a:r>
                  <a:rPr lang="en-US" sz="2400" dirty="0"/>
                  <a:t>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2166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set operations and bag-intersection: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  <a:r>
                  <a:rPr lang="en-US" sz="2400" dirty="0"/>
                  <a:t>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19798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set operations and bag-intersection: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  <a:r>
                  <a:rPr lang="en-US" sz="2400" dirty="0"/>
                  <a:t>   </a:t>
                </a:r>
                <a:r>
                  <a:rPr lang="el-GR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:r>
                  <a:rPr lang="en-US" sz="2400" dirty="0">
                    <a:solidFill>
                      <a:srgbClr val="00B05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5533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set operations and bag-intersection: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  <a:r>
                  <a:rPr lang="en-US" sz="2400" dirty="0"/>
                  <a:t>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</a:t>
                </a:r>
              </a:p>
              <a:p>
                <a:pPr marL="457200" indent="-457200">
                  <a:buAutoNum type="arabicPeriod" startAt="4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cannot</a:t>
                </a:r>
                <a:r>
                  <a:rPr lang="en-US" sz="2400" dirty="0"/>
                  <a:t> be pushed in other bag operations: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  </a:t>
                </a:r>
                <a:endParaRPr lang="en-US" sz="2400" dirty="0"/>
              </a:p>
              <a:p>
                <a:pPr marL="0" indent="0">
                  <a:buNone/>
                  <a:defRPr/>
                </a:pPr>
                <a:endParaRPr lang="en-US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9970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3372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4720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457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444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357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673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Sorting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000" dirty="0">
                <a:solidFill>
                  <a:srgbClr val="FF9900"/>
                </a:solidFill>
              </a:rPr>
              <a:t>: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9407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Sorting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000" dirty="0">
                <a:solidFill>
                  <a:srgbClr val="FF9900"/>
                </a:solidFill>
              </a:rPr>
              <a:t>:</a:t>
            </a:r>
          </a:p>
          <a:p>
            <a:pPr>
              <a:defRPr/>
            </a:pPr>
            <a:r>
              <a:rPr lang="en-US" sz="2000" dirty="0"/>
              <a:t>Sorting </a:t>
            </a:r>
            <a:r>
              <a:rPr lang="en-US" sz="2000" dirty="0" err="1"/>
              <a:t>unchanges</a:t>
            </a:r>
            <a:r>
              <a:rPr lang="en-US" sz="2000" dirty="0"/>
              <a:t> table size, and is expensive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301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Sorting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000" dirty="0">
                <a:solidFill>
                  <a:srgbClr val="FF9900"/>
                </a:solidFill>
              </a:rPr>
              <a:t>:</a:t>
            </a:r>
          </a:p>
          <a:p>
            <a:pPr>
              <a:defRPr/>
            </a:pPr>
            <a:r>
              <a:rPr lang="en-US" sz="2000" dirty="0"/>
              <a:t>Sorting </a:t>
            </a:r>
            <a:r>
              <a:rPr lang="en-US" sz="2000" dirty="0" err="1"/>
              <a:t>unchanges</a:t>
            </a:r>
            <a:r>
              <a:rPr lang="en-US" sz="2000" dirty="0"/>
              <a:t> table size, and is expensive</a:t>
            </a:r>
          </a:p>
          <a:p>
            <a:pPr>
              <a:defRPr/>
            </a:pPr>
            <a:r>
              <a:rPr lang="en-US" sz="2000" dirty="0"/>
              <a:t>Can be extremely helpful for later computation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1858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Sorting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000" dirty="0">
                <a:solidFill>
                  <a:srgbClr val="FF9900"/>
                </a:solidFill>
              </a:rPr>
              <a:t>:</a:t>
            </a:r>
          </a:p>
          <a:p>
            <a:pPr>
              <a:defRPr/>
            </a:pPr>
            <a:r>
              <a:rPr lang="en-US" sz="2000" dirty="0"/>
              <a:t>Sorting </a:t>
            </a:r>
            <a:r>
              <a:rPr lang="en-US" sz="2000" dirty="0" err="1"/>
              <a:t>unchanges</a:t>
            </a:r>
            <a:r>
              <a:rPr lang="en-US" sz="2000" dirty="0"/>
              <a:t> table size, and is expensive</a:t>
            </a:r>
          </a:p>
          <a:p>
            <a:pPr>
              <a:defRPr/>
            </a:pPr>
            <a:r>
              <a:rPr lang="en-US" sz="2000" dirty="0"/>
              <a:t>Can be extremely helpful for later computation</a:t>
            </a:r>
          </a:p>
          <a:p>
            <a:pPr>
              <a:defRPr/>
            </a:pPr>
            <a:r>
              <a:rPr lang="en-US" sz="2000" dirty="0"/>
              <a:t>Given for free if an index such as B+ tree is used.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9433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2"/>
            <a:ext cx="8259762" cy="50511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Move selections </a:t>
            </a:r>
            <a:r>
              <a:rPr lang="el-GR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marL="514350" indent="-514350">
              <a:buFontTx/>
              <a:buAutoNum type="arabicPeriod" startAt="4"/>
              <a:defRPr/>
            </a:pPr>
            <a:r>
              <a:rPr lang="en-US" sz="2800" dirty="0">
                <a:solidFill>
                  <a:srgbClr val="FF0000"/>
                </a:solidFill>
              </a:rPr>
              <a:t>May consider other operations 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(e.g.,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chemeClr val="bg1">
                      <a:lumMod val="85000"/>
                    </a:schemeClr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50906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2"/>
            <a:ext cx="8259762" cy="50511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marL="514350" indent="-514350">
              <a:buFontTx/>
              <a:buAutoNum type="arabicPeriod" startAt="4"/>
              <a:defRPr/>
            </a:pPr>
            <a:r>
              <a:rPr lang="en-US" sz="2800" dirty="0">
                <a:solidFill>
                  <a:srgbClr val="FF0000"/>
                </a:solidFill>
              </a:rPr>
              <a:t>May consider other operations 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(e.g.,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chemeClr val="bg1">
                      <a:lumMod val="85000"/>
                    </a:schemeClr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51031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2"/>
            <a:ext cx="8259762" cy="50511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</a:rPr>
              <a:t>Move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rgbClr val="FF0000"/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marL="514350" indent="-514350">
              <a:buFontTx/>
              <a:buAutoNum type="arabicPeriod" startAt="4"/>
              <a:defRPr/>
            </a:pPr>
            <a:r>
              <a:rPr lang="en-US" sz="2800" dirty="0">
                <a:solidFill>
                  <a:srgbClr val="92D050"/>
                </a:solidFill>
              </a:rPr>
              <a:t>May consider other operations 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(e.g.,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92D05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31884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2"/>
            <a:ext cx="8259762" cy="50511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</a:rPr>
              <a:t>Move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rgbClr val="92D050"/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rgbClr val="92D050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marL="514350" indent="-514350">
              <a:buFontTx/>
              <a:buAutoNum type="arabicPeriod" startAt="4"/>
              <a:defRPr/>
            </a:pPr>
            <a:r>
              <a:rPr lang="en-US" sz="2800" dirty="0">
                <a:solidFill>
                  <a:srgbClr val="92D050"/>
                </a:solidFill>
              </a:rPr>
              <a:t>May consider other operations 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(e.g.,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92D05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A2DA4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rgbClr val="A2DA4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92D050"/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A2DA4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6313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7820" y="2895600"/>
            <a:ext cx="6279091" cy="163121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u="sng" dirty="0"/>
              <a:t>General Remarks on LQP Optimization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transformation is always good;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Except pushing selections down is usually </a:t>
            </a:r>
          </a:p>
          <a:p>
            <a:r>
              <a:rPr lang="en-US" dirty="0"/>
              <a:t>    always good </a:t>
            </a:r>
          </a:p>
        </p:txBody>
      </p:sp>
    </p:spTree>
    <p:extLst>
      <p:ext uri="{BB962C8B-B14F-4D97-AF65-F5344CB8AC3E}">
        <p14:creationId xmlns:p14="http://schemas.microsoft.com/office/powerpoint/2010/main" val="10980424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</a:rPr>
              <a:t>Move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rgbClr val="92D050"/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rgbClr val="92D050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operations (e.g., 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4.  May consider other operations (e.g.,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92D05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92D050"/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14785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2554</TotalTime>
  <Words>6448</Words>
  <Application>Microsoft Office PowerPoint</Application>
  <PresentationFormat>On-screen Show (4:3)</PresentationFormat>
  <Paragraphs>776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宋体</vt:lpstr>
      <vt:lpstr>宋体</vt:lpstr>
      <vt:lpstr>Arial</vt:lpstr>
      <vt:lpstr>Cambria Math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197</cp:revision>
  <cp:lastPrinted>2001-01-16T17:12:14Z</cp:lastPrinted>
  <dcterms:created xsi:type="dcterms:W3CDTF">1999-07-13T19:55:20Z</dcterms:created>
  <dcterms:modified xsi:type="dcterms:W3CDTF">2024-03-01T17:49:16Z</dcterms:modified>
</cp:coreProperties>
</file>