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93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353" r:id="rId5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7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2051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Notes 18: </a:t>
            </a:r>
            <a:r>
              <a:rPr lang="en-US" altLang="zh-CN" sz="1400" dirty="0">
                <a:ea typeface="宋体" panose="02010600030101010101" pitchFamily="2" charset="-122"/>
              </a:rPr>
              <a:t>Improving Logic Query Plan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Move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32773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32776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77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32774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2775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446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33797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33800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01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33798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3799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6682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00B0F0"/>
                </a:solidFill>
                <a:ea typeface="SimSun" panose="02010600030101010101" pitchFamily="2" charset="-122"/>
              </a:rPr>
              <a:t>Why is reducing table size important?</a:t>
            </a:r>
          </a:p>
          <a:p>
            <a:pPr marL="0" indent="0">
              <a:buFontTx/>
              <a:buNone/>
              <a:defRPr/>
            </a:pPr>
            <a:endParaRPr lang="en-US" sz="800" dirty="0">
              <a:solidFill>
                <a:srgbClr val="00B0F0"/>
              </a:solidFill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279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00B0F0"/>
                </a:solidFill>
                <a:ea typeface="SimSun" panose="02010600030101010101" pitchFamily="2" charset="-122"/>
              </a:rPr>
              <a:t>Why is reducing table size important?</a:t>
            </a:r>
          </a:p>
          <a:p>
            <a:pPr marL="0" indent="0">
              <a:buFontTx/>
              <a:buNone/>
              <a:defRPr/>
            </a:pPr>
            <a:endParaRPr lang="en-US" sz="800" dirty="0">
              <a:solidFill>
                <a:srgbClr val="00B0F0"/>
              </a:solidFill>
              <a:ea typeface="SimSun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48D521"/>
                </a:solidFill>
                <a:ea typeface="SimSun" panose="02010600030101010101" pitchFamily="2" charset="-122"/>
              </a:rPr>
              <a:t>Tables are large, the intermediate tables can be even larger, so they may have to be written back to disks. Reducing table size will save, or even avoid disk reads/writes.</a:t>
            </a:r>
          </a:p>
        </p:txBody>
      </p:sp>
    </p:spTree>
    <p:extLst>
      <p:ext uri="{BB962C8B-B14F-4D97-AF65-F5344CB8AC3E}">
        <p14:creationId xmlns:p14="http://schemas.microsoft.com/office/powerpoint/2010/main" val="1189937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791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990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81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06671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U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38349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U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698625" y="2151969"/>
            <a:ext cx="1414463" cy="1490662"/>
            <a:chOff x="1501707" y="1948571"/>
            <a:chExt cx="1414056" cy="1489709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1501707" y="3192135"/>
              <a:ext cx="493527" cy="228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R(a,b)</a:t>
              </a: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422236" y="3209609"/>
              <a:ext cx="493527" cy="22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B050"/>
                  </a:solidFill>
                </a:rPr>
                <a:t>S(</a:t>
              </a:r>
              <a:r>
                <a:rPr lang="en-US" altLang="en-US" sz="1800" dirty="0" err="1">
                  <a:solidFill>
                    <a:srgbClr val="00B050"/>
                  </a:solidFill>
                </a:rPr>
                <a:t>b,d</a:t>
              </a:r>
              <a:r>
                <a:rPr lang="en-US" altLang="en-US" sz="18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10" name="TextBox 17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057170" y="2532527"/>
              <a:ext cx="490839" cy="461665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cxnSp>
          <p:nvCxnSpPr>
            <p:cNvPr id="11" name="Straight Connector 20"/>
            <p:cNvCxnSpPr>
              <a:cxnSpLocks noChangeShapeType="1"/>
            </p:cNvCxnSpPr>
            <p:nvPr/>
          </p:nvCxnSpPr>
          <p:spPr bwMode="auto">
            <a:xfrm>
              <a:off x="2421859" y="2931215"/>
              <a:ext cx="191154" cy="2447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21"/>
            <p:cNvCxnSpPr>
              <a:cxnSpLocks noChangeShapeType="1"/>
            </p:cNvCxnSpPr>
            <p:nvPr/>
          </p:nvCxnSpPr>
          <p:spPr bwMode="auto">
            <a:xfrm flipH="1">
              <a:off x="1973242" y="2920812"/>
              <a:ext cx="214555" cy="226969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121266" y="1948571"/>
              <a:ext cx="456194" cy="523220"/>
              <a:chOff x="2121266" y="1948571"/>
              <a:chExt cx="456194" cy="523220"/>
            </a:xfrm>
          </p:grpSpPr>
          <p:sp>
            <p:nvSpPr>
              <p:cNvPr id="14" name="TextBox 180"/>
              <p:cNvSpPr txBox="1">
                <a:spLocks noChangeArrowheads="1"/>
              </p:cNvSpPr>
              <p:nvPr/>
            </p:nvSpPr>
            <p:spPr bwMode="auto">
              <a:xfrm>
                <a:off x="2121266" y="1948571"/>
                <a:ext cx="37863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196"/>
              <p:cNvSpPr txBox="1">
                <a:spLocks noChangeArrowheads="1"/>
              </p:cNvSpPr>
              <p:nvPr/>
            </p:nvSpPr>
            <p:spPr bwMode="auto">
              <a:xfrm>
                <a:off x="2299820" y="2193171"/>
                <a:ext cx="2776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p:grpSp>
      </p:grp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4742990" y="3325131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</a:rPr>
              <a:t>R(</a:t>
            </a:r>
            <a:r>
              <a:rPr lang="en-US" altLang="en-US" sz="1800" dirty="0" err="1">
                <a:solidFill>
                  <a:srgbClr val="FFC000"/>
                </a:solidFill>
              </a:rPr>
              <a:t>a,b</a:t>
            </a:r>
            <a:r>
              <a:rPr lang="en-US" altLang="en-US" sz="1800" dirty="0">
                <a:solidFill>
                  <a:srgbClr val="FFC000"/>
                </a:solidFill>
              </a:rPr>
              <a:t>)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5860590" y="3333069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</a:rPr>
              <a:t>S(</a:t>
            </a:r>
            <a:r>
              <a:rPr lang="en-US" altLang="en-US" sz="1800" dirty="0" err="1">
                <a:solidFill>
                  <a:srgbClr val="FFC000"/>
                </a:solidFill>
              </a:rPr>
              <a:t>b,d</a:t>
            </a:r>
            <a:r>
              <a:rPr lang="en-US" altLang="en-US" sz="1800" dirty="0">
                <a:solidFill>
                  <a:srgbClr val="FFC000"/>
                </a:solidFill>
              </a:rPr>
              <a:t>)</a:t>
            </a:r>
          </a:p>
        </p:txBody>
      </p:sp>
      <p:cxnSp>
        <p:nvCxnSpPr>
          <p:cNvPr id="19" name="Straight Connector 30"/>
          <p:cNvCxnSpPr>
            <a:cxnSpLocks noChangeShapeType="1"/>
          </p:cNvCxnSpPr>
          <p:nvPr/>
        </p:nvCxnSpPr>
        <p:spPr bwMode="auto">
          <a:xfrm>
            <a:off x="5789153" y="2499631"/>
            <a:ext cx="425450" cy="195263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31"/>
          <p:cNvCxnSpPr>
            <a:cxnSpLocks noChangeShapeType="1"/>
          </p:cNvCxnSpPr>
          <p:nvPr/>
        </p:nvCxnSpPr>
        <p:spPr bwMode="auto">
          <a:xfrm flipH="1">
            <a:off x="5136690" y="2498044"/>
            <a:ext cx="374650" cy="16510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3"/>
          <p:cNvCxnSpPr>
            <a:cxnSpLocks noChangeShapeType="1"/>
          </p:cNvCxnSpPr>
          <p:nvPr/>
        </p:nvCxnSpPr>
        <p:spPr bwMode="auto">
          <a:xfrm rot="5400000">
            <a:off x="4992227" y="3131457"/>
            <a:ext cx="238125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7"/>
          <p:cNvCxnSpPr>
            <a:cxnSpLocks noChangeShapeType="1"/>
          </p:cNvCxnSpPr>
          <p:nvPr/>
        </p:nvCxnSpPr>
        <p:spPr bwMode="auto">
          <a:xfrm rot="5400000">
            <a:off x="6104271" y="3140188"/>
            <a:ext cx="236537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4938253" y="2528206"/>
            <a:ext cx="446087" cy="522288"/>
            <a:chOff x="2121266" y="1752620"/>
            <a:chExt cx="446863" cy="523220"/>
          </a:xfrm>
        </p:grpSpPr>
        <p:sp>
          <p:nvSpPr>
            <p:cNvPr id="24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6030453" y="2542494"/>
            <a:ext cx="447675" cy="522287"/>
            <a:chOff x="2121266" y="1752620"/>
            <a:chExt cx="446863" cy="523220"/>
          </a:xfrm>
        </p:grpSpPr>
        <p:sp>
          <p:nvSpPr>
            <p:cNvPr id="27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29" name="Straight Connector 33"/>
          <p:cNvCxnSpPr>
            <a:cxnSpLocks noChangeShapeType="1"/>
          </p:cNvCxnSpPr>
          <p:nvPr/>
        </p:nvCxnSpPr>
        <p:spPr bwMode="auto">
          <a:xfrm rot="5400000">
            <a:off x="2379662" y="2720294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5443486" y="2179858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⋃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26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U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698625" y="2151969"/>
            <a:ext cx="1414463" cy="1490662"/>
            <a:chOff x="1501707" y="1948571"/>
            <a:chExt cx="1414056" cy="1489709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1501707" y="3192135"/>
              <a:ext cx="493527" cy="228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R(a,b)</a:t>
              </a: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422236" y="3209609"/>
              <a:ext cx="493527" cy="22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S(b,d)</a:t>
              </a:r>
            </a:p>
          </p:txBody>
        </p:sp>
        <p:sp>
          <p:nvSpPr>
            <p:cNvPr id="10" name="TextBox 17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057170" y="2532527"/>
              <a:ext cx="490839" cy="461665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cxnSp>
          <p:nvCxnSpPr>
            <p:cNvPr id="11" name="Straight Connector 20"/>
            <p:cNvCxnSpPr>
              <a:cxnSpLocks noChangeShapeType="1"/>
            </p:cNvCxnSpPr>
            <p:nvPr/>
          </p:nvCxnSpPr>
          <p:spPr bwMode="auto">
            <a:xfrm>
              <a:off x="2421859" y="2931215"/>
              <a:ext cx="191154" cy="2447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21"/>
            <p:cNvCxnSpPr>
              <a:cxnSpLocks noChangeShapeType="1"/>
            </p:cNvCxnSpPr>
            <p:nvPr/>
          </p:nvCxnSpPr>
          <p:spPr bwMode="auto">
            <a:xfrm flipH="1">
              <a:off x="1973242" y="2920812"/>
              <a:ext cx="214555" cy="226969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121266" y="1948571"/>
              <a:ext cx="456194" cy="523220"/>
              <a:chOff x="2121266" y="1948571"/>
              <a:chExt cx="456194" cy="523220"/>
            </a:xfrm>
          </p:grpSpPr>
          <p:sp>
            <p:nvSpPr>
              <p:cNvPr id="14" name="TextBox 180"/>
              <p:cNvSpPr txBox="1">
                <a:spLocks noChangeArrowheads="1"/>
              </p:cNvSpPr>
              <p:nvPr/>
            </p:nvSpPr>
            <p:spPr bwMode="auto">
              <a:xfrm>
                <a:off x="2121266" y="1948571"/>
                <a:ext cx="37863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196"/>
              <p:cNvSpPr txBox="1">
                <a:spLocks noChangeArrowheads="1"/>
              </p:cNvSpPr>
              <p:nvPr/>
            </p:nvSpPr>
            <p:spPr bwMode="auto">
              <a:xfrm>
                <a:off x="2299820" y="2193171"/>
                <a:ext cx="2776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p:grpSp>
      </p:grp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4742990" y="3325131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R(a,b)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5860590" y="3333069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S(b,d)</a:t>
            </a:r>
          </a:p>
        </p:txBody>
      </p:sp>
      <p:cxnSp>
        <p:nvCxnSpPr>
          <p:cNvPr id="19" name="Straight Connector 30"/>
          <p:cNvCxnSpPr>
            <a:cxnSpLocks noChangeShapeType="1"/>
          </p:cNvCxnSpPr>
          <p:nvPr/>
        </p:nvCxnSpPr>
        <p:spPr bwMode="auto">
          <a:xfrm>
            <a:off x="5789153" y="2499631"/>
            <a:ext cx="425450" cy="195263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31"/>
          <p:cNvCxnSpPr>
            <a:cxnSpLocks noChangeShapeType="1"/>
          </p:cNvCxnSpPr>
          <p:nvPr/>
        </p:nvCxnSpPr>
        <p:spPr bwMode="auto">
          <a:xfrm flipH="1">
            <a:off x="5136690" y="2498044"/>
            <a:ext cx="374650" cy="16510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3"/>
          <p:cNvCxnSpPr>
            <a:cxnSpLocks noChangeShapeType="1"/>
          </p:cNvCxnSpPr>
          <p:nvPr/>
        </p:nvCxnSpPr>
        <p:spPr bwMode="auto">
          <a:xfrm rot="5400000">
            <a:off x="4992227" y="3131457"/>
            <a:ext cx="238125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7"/>
          <p:cNvCxnSpPr>
            <a:cxnSpLocks noChangeShapeType="1"/>
          </p:cNvCxnSpPr>
          <p:nvPr/>
        </p:nvCxnSpPr>
        <p:spPr bwMode="auto">
          <a:xfrm rot="5400000">
            <a:off x="6104271" y="3140188"/>
            <a:ext cx="236537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4938253" y="2528206"/>
            <a:ext cx="446087" cy="522288"/>
            <a:chOff x="2121266" y="1752620"/>
            <a:chExt cx="446863" cy="523220"/>
          </a:xfrm>
        </p:grpSpPr>
        <p:sp>
          <p:nvSpPr>
            <p:cNvPr id="24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6030453" y="2542494"/>
            <a:ext cx="447675" cy="522287"/>
            <a:chOff x="2121266" y="1752620"/>
            <a:chExt cx="446863" cy="523220"/>
          </a:xfrm>
        </p:grpSpPr>
        <p:sp>
          <p:nvSpPr>
            <p:cNvPr id="27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29" name="Straight Connector 33"/>
          <p:cNvCxnSpPr>
            <a:cxnSpLocks noChangeShapeType="1"/>
          </p:cNvCxnSpPr>
          <p:nvPr/>
        </p:nvCxnSpPr>
        <p:spPr bwMode="auto">
          <a:xfrm rot="5400000">
            <a:off x="2379662" y="2720294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1755775" y="3642631"/>
            <a:ext cx="601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10000</a:t>
            </a:r>
          </a:p>
        </p:txBody>
      </p:sp>
      <p:sp>
        <p:nvSpPr>
          <p:cNvPr id="31" name="TextBox 33"/>
          <p:cNvSpPr txBox="1">
            <a:spLocks noChangeArrowheads="1"/>
          </p:cNvSpPr>
          <p:nvPr/>
        </p:nvSpPr>
        <p:spPr bwMode="auto">
          <a:xfrm>
            <a:off x="2673350" y="3614056"/>
            <a:ext cx="6016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20000</a:t>
            </a: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4792203" y="3591831"/>
            <a:ext cx="601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10000</a:t>
            </a:r>
          </a:p>
        </p:txBody>
      </p:sp>
      <p:sp>
        <p:nvSpPr>
          <p:cNvPr id="35" name="TextBox 37"/>
          <p:cNvSpPr txBox="1">
            <a:spLocks noChangeArrowheads="1"/>
          </p:cNvSpPr>
          <p:nvPr/>
        </p:nvSpPr>
        <p:spPr bwMode="auto">
          <a:xfrm>
            <a:off x="5920915" y="3582306"/>
            <a:ext cx="60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20000</a:t>
            </a:r>
          </a:p>
        </p:txBody>
      </p: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5443486" y="2179858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⋃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35"/>
          <p:cNvSpPr txBox="1">
            <a:spLocks noChangeArrowheads="1"/>
          </p:cNvSpPr>
          <p:nvPr/>
        </p:nvSpPr>
        <p:spPr bwMode="auto">
          <a:xfrm>
            <a:off x="2005013" y="2305956"/>
            <a:ext cx="434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</a:t>
            </a: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5765340" y="2253569"/>
            <a:ext cx="4349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177987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U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698625" y="2151969"/>
            <a:ext cx="1414463" cy="1490662"/>
            <a:chOff x="1501707" y="1948571"/>
            <a:chExt cx="1414056" cy="1489709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1501707" y="3192135"/>
              <a:ext cx="493527" cy="228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R(a,b)</a:t>
              </a: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422236" y="3209609"/>
              <a:ext cx="493527" cy="22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S(b,d)</a:t>
              </a:r>
            </a:p>
          </p:txBody>
        </p:sp>
        <p:sp>
          <p:nvSpPr>
            <p:cNvPr id="10" name="TextBox 17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057170" y="2532527"/>
              <a:ext cx="490839" cy="461665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cxnSp>
          <p:nvCxnSpPr>
            <p:cNvPr id="11" name="Straight Connector 20"/>
            <p:cNvCxnSpPr>
              <a:cxnSpLocks noChangeShapeType="1"/>
            </p:cNvCxnSpPr>
            <p:nvPr/>
          </p:nvCxnSpPr>
          <p:spPr bwMode="auto">
            <a:xfrm>
              <a:off x="2421859" y="2931215"/>
              <a:ext cx="191154" cy="2447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21"/>
            <p:cNvCxnSpPr>
              <a:cxnSpLocks noChangeShapeType="1"/>
            </p:cNvCxnSpPr>
            <p:nvPr/>
          </p:nvCxnSpPr>
          <p:spPr bwMode="auto">
            <a:xfrm flipH="1">
              <a:off x="1973242" y="2920812"/>
              <a:ext cx="214555" cy="226969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121266" y="1948571"/>
              <a:ext cx="456194" cy="523220"/>
              <a:chOff x="2121266" y="1948571"/>
              <a:chExt cx="456194" cy="523220"/>
            </a:xfrm>
          </p:grpSpPr>
          <p:sp>
            <p:nvSpPr>
              <p:cNvPr id="14" name="TextBox 180"/>
              <p:cNvSpPr txBox="1">
                <a:spLocks noChangeArrowheads="1"/>
              </p:cNvSpPr>
              <p:nvPr/>
            </p:nvSpPr>
            <p:spPr bwMode="auto">
              <a:xfrm>
                <a:off x="2121266" y="1948571"/>
                <a:ext cx="37863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196"/>
              <p:cNvSpPr txBox="1">
                <a:spLocks noChangeArrowheads="1"/>
              </p:cNvSpPr>
              <p:nvPr/>
            </p:nvSpPr>
            <p:spPr bwMode="auto">
              <a:xfrm>
                <a:off x="2299820" y="2193171"/>
                <a:ext cx="2776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p:grpSp>
      </p:grp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4742990" y="3325131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R(a,b)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5860590" y="3333069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S(b,d)</a:t>
            </a:r>
          </a:p>
        </p:txBody>
      </p:sp>
      <p:cxnSp>
        <p:nvCxnSpPr>
          <p:cNvPr id="19" name="Straight Connector 30"/>
          <p:cNvCxnSpPr>
            <a:cxnSpLocks noChangeShapeType="1"/>
          </p:cNvCxnSpPr>
          <p:nvPr/>
        </p:nvCxnSpPr>
        <p:spPr bwMode="auto">
          <a:xfrm>
            <a:off x="5789153" y="2499631"/>
            <a:ext cx="425450" cy="195263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31"/>
          <p:cNvCxnSpPr>
            <a:cxnSpLocks noChangeShapeType="1"/>
          </p:cNvCxnSpPr>
          <p:nvPr/>
        </p:nvCxnSpPr>
        <p:spPr bwMode="auto">
          <a:xfrm flipH="1">
            <a:off x="5136690" y="2498044"/>
            <a:ext cx="374650" cy="16510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3"/>
          <p:cNvCxnSpPr>
            <a:cxnSpLocks noChangeShapeType="1"/>
          </p:cNvCxnSpPr>
          <p:nvPr/>
        </p:nvCxnSpPr>
        <p:spPr bwMode="auto">
          <a:xfrm rot="5400000">
            <a:off x="4992227" y="3131457"/>
            <a:ext cx="238125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7"/>
          <p:cNvCxnSpPr>
            <a:cxnSpLocks noChangeShapeType="1"/>
          </p:cNvCxnSpPr>
          <p:nvPr/>
        </p:nvCxnSpPr>
        <p:spPr bwMode="auto">
          <a:xfrm rot="5400000">
            <a:off x="6104271" y="3140188"/>
            <a:ext cx="236537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4938253" y="2528206"/>
            <a:ext cx="446087" cy="522288"/>
            <a:chOff x="2121266" y="1752620"/>
            <a:chExt cx="446863" cy="523220"/>
          </a:xfrm>
        </p:grpSpPr>
        <p:sp>
          <p:nvSpPr>
            <p:cNvPr id="24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6030453" y="2542494"/>
            <a:ext cx="447675" cy="522287"/>
            <a:chOff x="2121266" y="1752620"/>
            <a:chExt cx="446863" cy="523220"/>
          </a:xfrm>
        </p:grpSpPr>
        <p:sp>
          <p:nvSpPr>
            <p:cNvPr id="27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29" name="Straight Connector 33"/>
          <p:cNvCxnSpPr>
            <a:cxnSpLocks noChangeShapeType="1"/>
          </p:cNvCxnSpPr>
          <p:nvPr/>
        </p:nvCxnSpPr>
        <p:spPr bwMode="auto">
          <a:xfrm rot="5400000">
            <a:off x="2379662" y="2720294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1755775" y="3642631"/>
            <a:ext cx="601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10000</a:t>
            </a:r>
          </a:p>
        </p:txBody>
      </p:sp>
      <p:sp>
        <p:nvSpPr>
          <p:cNvPr id="31" name="TextBox 33"/>
          <p:cNvSpPr txBox="1">
            <a:spLocks noChangeArrowheads="1"/>
          </p:cNvSpPr>
          <p:nvPr/>
        </p:nvSpPr>
        <p:spPr bwMode="auto">
          <a:xfrm>
            <a:off x="2673350" y="3614056"/>
            <a:ext cx="6016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20000</a:t>
            </a:r>
          </a:p>
        </p:txBody>
      </p:sp>
      <p:sp>
        <p:nvSpPr>
          <p:cNvPr id="32" name="TextBox 34"/>
          <p:cNvSpPr txBox="1">
            <a:spLocks noChangeArrowheads="1"/>
          </p:cNvSpPr>
          <p:nvPr/>
        </p:nvSpPr>
        <p:spPr bwMode="auto">
          <a:xfrm>
            <a:off x="1817688" y="2825069"/>
            <a:ext cx="6016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25000</a:t>
            </a:r>
          </a:p>
        </p:txBody>
      </p:sp>
      <p:sp>
        <p:nvSpPr>
          <p:cNvPr id="33" name="TextBox 35"/>
          <p:cNvSpPr txBox="1">
            <a:spLocks noChangeArrowheads="1"/>
          </p:cNvSpPr>
          <p:nvPr/>
        </p:nvSpPr>
        <p:spPr bwMode="auto">
          <a:xfrm>
            <a:off x="2005013" y="2305956"/>
            <a:ext cx="434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</a:t>
            </a: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4792203" y="3591831"/>
            <a:ext cx="601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10000</a:t>
            </a:r>
          </a:p>
        </p:txBody>
      </p:sp>
      <p:sp>
        <p:nvSpPr>
          <p:cNvPr id="35" name="TextBox 37"/>
          <p:cNvSpPr txBox="1">
            <a:spLocks noChangeArrowheads="1"/>
          </p:cNvSpPr>
          <p:nvPr/>
        </p:nvSpPr>
        <p:spPr bwMode="auto">
          <a:xfrm>
            <a:off x="5920915" y="3582306"/>
            <a:ext cx="60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20000</a:t>
            </a:r>
          </a:p>
        </p:txBody>
      </p: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5765340" y="2253569"/>
            <a:ext cx="4349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</a:t>
            </a:r>
          </a:p>
        </p:txBody>
      </p: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5443486" y="2179858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⋃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6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U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698625" y="2151969"/>
            <a:ext cx="1414463" cy="1490662"/>
            <a:chOff x="1501707" y="1948571"/>
            <a:chExt cx="1414056" cy="1489709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1501707" y="3192135"/>
              <a:ext cx="493527" cy="228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R(a,b)</a:t>
              </a: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422236" y="3209609"/>
              <a:ext cx="493527" cy="22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S(b,d)</a:t>
              </a:r>
            </a:p>
          </p:txBody>
        </p:sp>
        <p:sp>
          <p:nvSpPr>
            <p:cNvPr id="10" name="TextBox 17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057170" y="2532527"/>
              <a:ext cx="490839" cy="461665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cxnSp>
          <p:nvCxnSpPr>
            <p:cNvPr id="11" name="Straight Connector 20"/>
            <p:cNvCxnSpPr>
              <a:cxnSpLocks noChangeShapeType="1"/>
            </p:cNvCxnSpPr>
            <p:nvPr/>
          </p:nvCxnSpPr>
          <p:spPr bwMode="auto">
            <a:xfrm>
              <a:off x="2421859" y="2931215"/>
              <a:ext cx="191154" cy="2447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21"/>
            <p:cNvCxnSpPr>
              <a:cxnSpLocks noChangeShapeType="1"/>
            </p:cNvCxnSpPr>
            <p:nvPr/>
          </p:nvCxnSpPr>
          <p:spPr bwMode="auto">
            <a:xfrm flipH="1">
              <a:off x="1973242" y="2920812"/>
              <a:ext cx="214555" cy="226969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121266" y="1948571"/>
              <a:ext cx="456194" cy="523220"/>
              <a:chOff x="2121266" y="1948571"/>
              <a:chExt cx="456194" cy="523220"/>
            </a:xfrm>
          </p:grpSpPr>
          <p:sp>
            <p:nvSpPr>
              <p:cNvPr id="14" name="TextBox 180"/>
              <p:cNvSpPr txBox="1">
                <a:spLocks noChangeArrowheads="1"/>
              </p:cNvSpPr>
              <p:nvPr/>
            </p:nvSpPr>
            <p:spPr bwMode="auto">
              <a:xfrm>
                <a:off x="2121266" y="1948571"/>
                <a:ext cx="37863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196"/>
              <p:cNvSpPr txBox="1">
                <a:spLocks noChangeArrowheads="1"/>
              </p:cNvSpPr>
              <p:nvPr/>
            </p:nvSpPr>
            <p:spPr bwMode="auto">
              <a:xfrm>
                <a:off x="2299820" y="2193171"/>
                <a:ext cx="2776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p:grpSp>
      </p:grp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4742990" y="3325131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R(a,b)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5860590" y="3333069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S(b,d)</a:t>
            </a:r>
          </a:p>
        </p:txBody>
      </p:sp>
      <p:cxnSp>
        <p:nvCxnSpPr>
          <p:cNvPr id="19" name="Straight Connector 30"/>
          <p:cNvCxnSpPr>
            <a:cxnSpLocks noChangeShapeType="1"/>
          </p:cNvCxnSpPr>
          <p:nvPr/>
        </p:nvCxnSpPr>
        <p:spPr bwMode="auto">
          <a:xfrm>
            <a:off x="5789153" y="2499631"/>
            <a:ext cx="425450" cy="195263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31"/>
          <p:cNvCxnSpPr>
            <a:cxnSpLocks noChangeShapeType="1"/>
          </p:cNvCxnSpPr>
          <p:nvPr/>
        </p:nvCxnSpPr>
        <p:spPr bwMode="auto">
          <a:xfrm flipH="1">
            <a:off x="5136690" y="2498044"/>
            <a:ext cx="374650" cy="16510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3"/>
          <p:cNvCxnSpPr>
            <a:cxnSpLocks noChangeShapeType="1"/>
          </p:cNvCxnSpPr>
          <p:nvPr/>
        </p:nvCxnSpPr>
        <p:spPr bwMode="auto">
          <a:xfrm rot="5400000">
            <a:off x="4992227" y="3131457"/>
            <a:ext cx="238125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7"/>
          <p:cNvCxnSpPr>
            <a:cxnSpLocks noChangeShapeType="1"/>
          </p:cNvCxnSpPr>
          <p:nvPr/>
        </p:nvCxnSpPr>
        <p:spPr bwMode="auto">
          <a:xfrm rot="5400000">
            <a:off x="6104271" y="3140188"/>
            <a:ext cx="236537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4938253" y="2528206"/>
            <a:ext cx="446087" cy="522288"/>
            <a:chOff x="2121266" y="1752620"/>
            <a:chExt cx="446863" cy="523220"/>
          </a:xfrm>
        </p:grpSpPr>
        <p:sp>
          <p:nvSpPr>
            <p:cNvPr id="24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6030453" y="2542494"/>
            <a:ext cx="447675" cy="522287"/>
            <a:chOff x="2121266" y="1752620"/>
            <a:chExt cx="446863" cy="523220"/>
          </a:xfrm>
        </p:grpSpPr>
        <p:sp>
          <p:nvSpPr>
            <p:cNvPr id="27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29" name="Straight Connector 33"/>
          <p:cNvCxnSpPr>
            <a:cxnSpLocks noChangeShapeType="1"/>
          </p:cNvCxnSpPr>
          <p:nvPr/>
        </p:nvCxnSpPr>
        <p:spPr bwMode="auto">
          <a:xfrm rot="5400000">
            <a:off x="2379662" y="2720294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1755775" y="3642631"/>
            <a:ext cx="601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10000</a:t>
            </a:r>
          </a:p>
        </p:txBody>
      </p:sp>
      <p:sp>
        <p:nvSpPr>
          <p:cNvPr id="31" name="TextBox 33"/>
          <p:cNvSpPr txBox="1">
            <a:spLocks noChangeArrowheads="1"/>
          </p:cNvSpPr>
          <p:nvPr/>
        </p:nvSpPr>
        <p:spPr bwMode="auto">
          <a:xfrm>
            <a:off x="2673350" y="3614056"/>
            <a:ext cx="6016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20000</a:t>
            </a:r>
          </a:p>
        </p:txBody>
      </p:sp>
      <p:sp>
        <p:nvSpPr>
          <p:cNvPr id="32" name="TextBox 34"/>
          <p:cNvSpPr txBox="1">
            <a:spLocks noChangeArrowheads="1"/>
          </p:cNvSpPr>
          <p:nvPr/>
        </p:nvSpPr>
        <p:spPr bwMode="auto">
          <a:xfrm>
            <a:off x="1817688" y="2825069"/>
            <a:ext cx="6016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25000</a:t>
            </a:r>
          </a:p>
        </p:txBody>
      </p:sp>
      <p:sp>
        <p:nvSpPr>
          <p:cNvPr id="33" name="TextBox 35"/>
          <p:cNvSpPr txBox="1">
            <a:spLocks noChangeArrowheads="1"/>
          </p:cNvSpPr>
          <p:nvPr/>
        </p:nvSpPr>
        <p:spPr bwMode="auto">
          <a:xfrm>
            <a:off x="2005013" y="2305956"/>
            <a:ext cx="434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</a:t>
            </a: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4792203" y="3591831"/>
            <a:ext cx="601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10000</a:t>
            </a:r>
          </a:p>
        </p:txBody>
      </p:sp>
      <p:sp>
        <p:nvSpPr>
          <p:cNvPr id="35" name="TextBox 37"/>
          <p:cNvSpPr txBox="1">
            <a:spLocks noChangeArrowheads="1"/>
          </p:cNvSpPr>
          <p:nvPr/>
        </p:nvSpPr>
        <p:spPr bwMode="auto">
          <a:xfrm>
            <a:off x="5920915" y="3582306"/>
            <a:ext cx="60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20000</a:t>
            </a:r>
          </a:p>
        </p:txBody>
      </p:sp>
      <p:sp>
        <p:nvSpPr>
          <p:cNvPr id="36" name="TextBox 38"/>
          <p:cNvSpPr txBox="1">
            <a:spLocks noChangeArrowheads="1"/>
          </p:cNvSpPr>
          <p:nvPr/>
        </p:nvSpPr>
        <p:spPr bwMode="auto">
          <a:xfrm>
            <a:off x="5241465" y="2698069"/>
            <a:ext cx="3508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45</a:t>
            </a:r>
          </a:p>
        </p:txBody>
      </p:sp>
      <p:sp>
        <p:nvSpPr>
          <p:cNvPr id="37" name="TextBox 39"/>
          <p:cNvSpPr txBox="1">
            <a:spLocks noChangeArrowheads="1"/>
          </p:cNvSpPr>
          <p:nvPr/>
        </p:nvSpPr>
        <p:spPr bwMode="auto">
          <a:xfrm>
            <a:off x="6360653" y="2715531"/>
            <a:ext cx="350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80</a:t>
            </a:r>
          </a:p>
        </p:txBody>
      </p: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5765340" y="2253569"/>
            <a:ext cx="4349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</a:t>
            </a:r>
          </a:p>
        </p:txBody>
      </p: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5443486" y="2179858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⋃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295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has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9162" y="4545250"/>
            <a:ext cx="350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either in R or in S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satisfy the condition C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243692" y="1632857"/>
            <a:ext cx="136012" cy="26658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68850" y="4593323"/>
            <a:ext cx="3771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Take the tuples that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either in R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condition C or in U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satisfy the condition C</a:t>
            </a: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698625" y="2151969"/>
            <a:ext cx="1414463" cy="1490662"/>
            <a:chOff x="1501707" y="1948571"/>
            <a:chExt cx="1414056" cy="1489709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1501707" y="3192135"/>
              <a:ext cx="493527" cy="228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B050"/>
                  </a:solidFill>
                </a:rPr>
                <a:t>R(</a:t>
              </a:r>
              <a:r>
                <a:rPr lang="en-US" altLang="en-US" sz="1800" dirty="0" err="1">
                  <a:solidFill>
                    <a:srgbClr val="00B050"/>
                  </a:solidFill>
                </a:rPr>
                <a:t>a,b</a:t>
              </a:r>
              <a:r>
                <a:rPr lang="en-US" altLang="en-US" sz="18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422236" y="3209609"/>
              <a:ext cx="493527" cy="22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B050"/>
                  </a:solidFill>
                </a:rPr>
                <a:t>S(b,d)</a:t>
              </a:r>
            </a:p>
          </p:txBody>
        </p:sp>
        <p:sp>
          <p:nvSpPr>
            <p:cNvPr id="10" name="TextBox 17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057170" y="2532527"/>
              <a:ext cx="490839" cy="461665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cxnSp>
          <p:nvCxnSpPr>
            <p:cNvPr id="11" name="Straight Connector 20"/>
            <p:cNvCxnSpPr>
              <a:cxnSpLocks noChangeShapeType="1"/>
            </p:cNvCxnSpPr>
            <p:nvPr/>
          </p:nvCxnSpPr>
          <p:spPr bwMode="auto">
            <a:xfrm>
              <a:off x="2421859" y="2931215"/>
              <a:ext cx="191154" cy="2447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21"/>
            <p:cNvCxnSpPr>
              <a:cxnSpLocks noChangeShapeType="1"/>
            </p:cNvCxnSpPr>
            <p:nvPr/>
          </p:nvCxnSpPr>
          <p:spPr bwMode="auto">
            <a:xfrm flipH="1">
              <a:off x="1973242" y="2920812"/>
              <a:ext cx="214555" cy="226969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121266" y="1948571"/>
              <a:ext cx="456194" cy="523220"/>
              <a:chOff x="2121266" y="1948571"/>
              <a:chExt cx="456194" cy="523220"/>
            </a:xfrm>
          </p:grpSpPr>
          <p:sp>
            <p:nvSpPr>
              <p:cNvPr id="14" name="TextBox 180"/>
              <p:cNvSpPr txBox="1">
                <a:spLocks noChangeArrowheads="1"/>
              </p:cNvSpPr>
              <p:nvPr/>
            </p:nvSpPr>
            <p:spPr bwMode="auto">
              <a:xfrm>
                <a:off x="2121266" y="1948571"/>
                <a:ext cx="37863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196"/>
              <p:cNvSpPr txBox="1">
                <a:spLocks noChangeArrowheads="1"/>
              </p:cNvSpPr>
              <p:nvPr/>
            </p:nvSpPr>
            <p:spPr bwMode="auto">
              <a:xfrm>
                <a:off x="2299820" y="2193171"/>
                <a:ext cx="2776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p:grpSp>
      </p:grpSp>
      <p:sp>
        <p:nvSpPr>
          <p:cNvPr id="16" name="Right Arrow 5"/>
          <p:cNvSpPr>
            <a:spLocks noChangeArrowheads="1"/>
          </p:cNvSpPr>
          <p:nvPr/>
        </p:nvSpPr>
        <p:spPr bwMode="auto">
          <a:xfrm>
            <a:off x="3765544" y="2663144"/>
            <a:ext cx="611188" cy="358775"/>
          </a:xfrm>
          <a:prstGeom prst="rightArrow">
            <a:avLst>
              <a:gd name="adj1" fmla="val 50000"/>
              <a:gd name="adj2" fmla="val 50026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4742990" y="3325131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R(a,b)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5860590" y="3333069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</a:rPr>
              <a:t>S(b,d)</a:t>
            </a:r>
          </a:p>
        </p:txBody>
      </p:sp>
      <p:cxnSp>
        <p:nvCxnSpPr>
          <p:cNvPr id="19" name="Straight Connector 30"/>
          <p:cNvCxnSpPr>
            <a:cxnSpLocks noChangeShapeType="1"/>
          </p:cNvCxnSpPr>
          <p:nvPr/>
        </p:nvCxnSpPr>
        <p:spPr bwMode="auto">
          <a:xfrm>
            <a:off x="5789153" y="2499631"/>
            <a:ext cx="425450" cy="195263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31"/>
          <p:cNvCxnSpPr>
            <a:cxnSpLocks noChangeShapeType="1"/>
          </p:cNvCxnSpPr>
          <p:nvPr/>
        </p:nvCxnSpPr>
        <p:spPr bwMode="auto">
          <a:xfrm flipH="1">
            <a:off x="5136690" y="2498044"/>
            <a:ext cx="374650" cy="16510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3"/>
          <p:cNvCxnSpPr>
            <a:cxnSpLocks noChangeShapeType="1"/>
          </p:cNvCxnSpPr>
          <p:nvPr/>
        </p:nvCxnSpPr>
        <p:spPr bwMode="auto">
          <a:xfrm rot="5400000">
            <a:off x="4992227" y="3131457"/>
            <a:ext cx="238125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7"/>
          <p:cNvCxnSpPr>
            <a:cxnSpLocks noChangeShapeType="1"/>
          </p:cNvCxnSpPr>
          <p:nvPr/>
        </p:nvCxnSpPr>
        <p:spPr bwMode="auto">
          <a:xfrm rot="5400000">
            <a:off x="6104271" y="3140188"/>
            <a:ext cx="236537" cy="0"/>
          </a:xfrm>
          <a:prstGeom prst="line">
            <a:avLst/>
          </a:prstGeom>
          <a:noFill/>
          <a:ln w="190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4938253" y="2528206"/>
            <a:ext cx="446087" cy="522288"/>
            <a:chOff x="2121266" y="1752620"/>
            <a:chExt cx="446863" cy="523220"/>
          </a:xfrm>
        </p:grpSpPr>
        <p:sp>
          <p:nvSpPr>
            <p:cNvPr id="24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6030453" y="2542494"/>
            <a:ext cx="447675" cy="522287"/>
            <a:chOff x="2121266" y="1752620"/>
            <a:chExt cx="446863" cy="523220"/>
          </a:xfrm>
        </p:grpSpPr>
        <p:sp>
          <p:nvSpPr>
            <p:cNvPr id="27" name="TextBox 180"/>
            <p:cNvSpPr txBox="1">
              <a:spLocks noChangeArrowheads="1"/>
            </p:cNvSpPr>
            <p:nvPr/>
          </p:nvSpPr>
          <p:spPr bwMode="auto">
            <a:xfrm>
              <a:off x="2121266" y="1752620"/>
              <a:ext cx="3786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96"/>
            <p:cNvSpPr txBox="1">
              <a:spLocks noChangeArrowheads="1"/>
            </p:cNvSpPr>
            <p:nvPr/>
          </p:nvSpPr>
          <p:spPr bwMode="auto">
            <a:xfrm>
              <a:off x="2290489" y="1997220"/>
              <a:ext cx="277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29" name="Straight Connector 33"/>
          <p:cNvCxnSpPr>
            <a:cxnSpLocks noChangeShapeType="1"/>
          </p:cNvCxnSpPr>
          <p:nvPr/>
        </p:nvCxnSpPr>
        <p:spPr bwMode="auto">
          <a:xfrm rot="5400000">
            <a:off x="2379662" y="2720294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1755775" y="3642631"/>
            <a:ext cx="601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10000</a:t>
            </a:r>
          </a:p>
        </p:txBody>
      </p:sp>
      <p:sp>
        <p:nvSpPr>
          <p:cNvPr id="31" name="TextBox 33"/>
          <p:cNvSpPr txBox="1">
            <a:spLocks noChangeArrowheads="1"/>
          </p:cNvSpPr>
          <p:nvPr/>
        </p:nvSpPr>
        <p:spPr bwMode="auto">
          <a:xfrm>
            <a:off x="2673350" y="3614056"/>
            <a:ext cx="6016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20000</a:t>
            </a:r>
          </a:p>
        </p:txBody>
      </p:sp>
      <p:sp>
        <p:nvSpPr>
          <p:cNvPr id="32" name="TextBox 34"/>
          <p:cNvSpPr txBox="1">
            <a:spLocks noChangeArrowheads="1"/>
          </p:cNvSpPr>
          <p:nvPr/>
        </p:nvSpPr>
        <p:spPr bwMode="auto">
          <a:xfrm>
            <a:off x="1817688" y="2825069"/>
            <a:ext cx="6016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25000</a:t>
            </a:r>
          </a:p>
        </p:txBody>
      </p:sp>
      <p:sp>
        <p:nvSpPr>
          <p:cNvPr id="33" name="TextBox 35"/>
          <p:cNvSpPr txBox="1">
            <a:spLocks noChangeArrowheads="1"/>
          </p:cNvSpPr>
          <p:nvPr/>
        </p:nvSpPr>
        <p:spPr bwMode="auto">
          <a:xfrm>
            <a:off x="2005013" y="2305956"/>
            <a:ext cx="434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100</a:t>
            </a: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4792203" y="3591831"/>
            <a:ext cx="601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10000</a:t>
            </a:r>
          </a:p>
        </p:txBody>
      </p:sp>
      <p:sp>
        <p:nvSpPr>
          <p:cNvPr id="35" name="TextBox 37"/>
          <p:cNvSpPr txBox="1">
            <a:spLocks noChangeArrowheads="1"/>
          </p:cNvSpPr>
          <p:nvPr/>
        </p:nvSpPr>
        <p:spPr bwMode="auto">
          <a:xfrm>
            <a:off x="5920915" y="3582306"/>
            <a:ext cx="60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20000</a:t>
            </a:r>
          </a:p>
        </p:txBody>
      </p:sp>
      <p:sp>
        <p:nvSpPr>
          <p:cNvPr id="36" name="TextBox 38"/>
          <p:cNvSpPr txBox="1">
            <a:spLocks noChangeArrowheads="1"/>
          </p:cNvSpPr>
          <p:nvPr/>
        </p:nvSpPr>
        <p:spPr bwMode="auto">
          <a:xfrm>
            <a:off x="5241465" y="2698069"/>
            <a:ext cx="3508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45</a:t>
            </a:r>
          </a:p>
        </p:txBody>
      </p:sp>
      <p:sp>
        <p:nvSpPr>
          <p:cNvPr id="37" name="TextBox 39"/>
          <p:cNvSpPr txBox="1">
            <a:spLocks noChangeArrowheads="1"/>
          </p:cNvSpPr>
          <p:nvPr/>
        </p:nvSpPr>
        <p:spPr bwMode="auto">
          <a:xfrm>
            <a:off x="6360653" y="2715531"/>
            <a:ext cx="350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80</a:t>
            </a:r>
          </a:p>
        </p:txBody>
      </p: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5765340" y="2253569"/>
            <a:ext cx="4349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100</a:t>
            </a:r>
          </a:p>
        </p:txBody>
      </p:sp>
      <p:sp>
        <p:nvSpPr>
          <p:cNvPr id="39" name="Freeform 38"/>
          <p:cNvSpPr/>
          <p:nvPr/>
        </p:nvSpPr>
        <p:spPr bwMode="auto">
          <a:xfrm>
            <a:off x="956503" y="1820636"/>
            <a:ext cx="322962" cy="2724614"/>
          </a:xfrm>
          <a:custGeom>
            <a:avLst/>
            <a:gdLst>
              <a:gd name="connsiteX0" fmla="*/ 137512 w 325291"/>
              <a:gd name="connsiteY0" fmla="*/ 2016578 h 2016578"/>
              <a:gd name="connsiteX1" fmla="*/ 6884 w 325291"/>
              <a:gd name="connsiteY1" fmla="*/ 726621 h 2016578"/>
              <a:gd name="connsiteX2" fmla="*/ 325291 w 325291"/>
              <a:gd name="connsiteY2" fmla="*/ 0 h 20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291" h="2016578">
                <a:moveTo>
                  <a:pt x="137512" y="2016578"/>
                </a:moveTo>
                <a:cubicBezTo>
                  <a:pt x="56550" y="1539647"/>
                  <a:pt x="-24412" y="1062717"/>
                  <a:pt x="6884" y="726621"/>
                </a:cubicBezTo>
                <a:cubicBezTo>
                  <a:pt x="38180" y="390525"/>
                  <a:pt x="181735" y="195262"/>
                  <a:pt x="325291" y="0"/>
                </a:cubicBezTo>
              </a:path>
            </a:pathLst>
          </a:custGeom>
          <a:noFill/>
          <a:ln w="9525" cap="flat" cmpd="sng" algn="ctr">
            <a:solidFill>
              <a:srgbClr val="48D52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049736" y="1616530"/>
            <a:ext cx="1646087" cy="2928720"/>
          </a:xfrm>
          <a:custGeom>
            <a:avLst/>
            <a:gdLst>
              <a:gd name="connsiteX0" fmla="*/ 547007 w 1286501"/>
              <a:gd name="connsiteY0" fmla="*/ 1894114 h 1894114"/>
              <a:gd name="connsiteX1" fmla="*/ 1273628 w 1286501"/>
              <a:gd name="connsiteY1" fmla="*/ 800100 h 1894114"/>
              <a:gd name="connsiteX2" fmla="*/ 0 w 1286501"/>
              <a:gd name="connsiteY2" fmla="*/ 0 h 18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501" h="1894114">
                <a:moveTo>
                  <a:pt x="547007" y="1894114"/>
                </a:moveTo>
                <a:cubicBezTo>
                  <a:pt x="955901" y="1504950"/>
                  <a:pt x="1364796" y="1115786"/>
                  <a:pt x="1273628" y="800100"/>
                </a:cubicBezTo>
                <a:cubicBezTo>
                  <a:pt x="1182460" y="484414"/>
                  <a:pt x="591230" y="242207"/>
                  <a:pt x="0" y="0"/>
                </a:cubicBezTo>
              </a:path>
            </a:pathLst>
          </a:cu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H="1" flipV="1">
            <a:off x="5799138" y="1490440"/>
            <a:ext cx="438152" cy="2136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5443486" y="2179858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⋃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15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319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68638" y="3709988"/>
            <a:ext cx="3006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correctness can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be similarly proved</a:t>
            </a:r>
          </a:p>
        </p:txBody>
      </p:sp>
    </p:spTree>
    <p:extLst>
      <p:ext uri="{BB962C8B-B14F-4D97-AF65-F5344CB8AC3E}">
        <p14:creationId xmlns:p14="http://schemas.microsoft.com/office/powerpoint/2010/main" val="2216494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68638" y="3709988"/>
            <a:ext cx="3006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correctness can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be similarly proved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7670" y="4928053"/>
            <a:ext cx="3448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tuples that are in R but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not in S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condition C</a:t>
            </a:r>
          </a:p>
        </p:txBody>
      </p: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flipV="1">
            <a:off x="1787979" y="3494314"/>
            <a:ext cx="40821" cy="1433739"/>
          </a:xfrm>
          <a:prstGeom prst="straightConnector1">
            <a:avLst/>
          </a:prstGeom>
          <a:noFill/>
          <a:ln w="9525" algn="ctr">
            <a:solidFill>
              <a:srgbClr val="48D5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03640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68638" y="3709988"/>
            <a:ext cx="3006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correctness can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be similarly proved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7670" y="4928053"/>
            <a:ext cx="3448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tuples that are in R but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not in S and satisfy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condition C</a:t>
            </a:r>
          </a:p>
        </p:txBody>
      </p: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flipV="1">
            <a:off x="1787979" y="3494314"/>
            <a:ext cx="40821" cy="1433739"/>
          </a:xfrm>
          <a:prstGeom prst="straightConnector1">
            <a:avLst/>
          </a:prstGeom>
          <a:noFill/>
          <a:ln w="9525" algn="ctr">
            <a:solidFill>
              <a:srgbClr val="48D5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983843" y="4928053"/>
            <a:ext cx="36020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tuples that are in 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and satisfy the condition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C but are not in S</a:t>
            </a:r>
          </a:p>
        </p:txBody>
      </p:sp>
      <p:cxnSp>
        <p:nvCxnSpPr>
          <p:cNvPr id="8" name="Straight Arrow Connector 8"/>
          <p:cNvCxnSpPr>
            <a:cxnSpLocks noChangeShapeType="1"/>
          </p:cNvCxnSpPr>
          <p:nvPr/>
        </p:nvCxnSpPr>
        <p:spPr bwMode="auto">
          <a:xfrm flipV="1">
            <a:off x="6906986" y="3399746"/>
            <a:ext cx="2268" cy="1528307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97269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rgbClr val="48D5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666875" y="4413250"/>
            <a:ext cx="5572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Again pushing the selection </a:t>
            </a:r>
            <a:r>
              <a:rPr lang="el-GR" altLang="en-US" dirty="0">
                <a:solidFill>
                  <a:srgbClr val="48D52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48D52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 </a:t>
            </a:r>
            <a:r>
              <a:rPr lang="en-US" altLang="en-US" sz="2400" dirty="0">
                <a:solidFill>
                  <a:srgbClr val="48D521"/>
                </a:solidFill>
              </a:rPr>
              <a:t>reduces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48D521"/>
                </a:solidFill>
              </a:rPr>
              <a:t>the size of the intermediate relations</a:t>
            </a:r>
          </a:p>
        </p:txBody>
      </p:sp>
    </p:spTree>
    <p:extLst>
      <p:ext uri="{BB962C8B-B14F-4D97-AF65-F5344CB8AC3E}">
        <p14:creationId xmlns:p14="http://schemas.microsoft.com/office/powerpoint/2010/main" val="3378087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52967" y="3614738"/>
            <a:ext cx="13149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Remarks. </a:t>
            </a:r>
          </a:p>
        </p:txBody>
      </p:sp>
    </p:spTree>
    <p:extLst>
      <p:ext uri="{BB962C8B-B14F-4D97-AF65-F5344CB8AC3E}">
        <p14:creationId xmlns:p14="http://schemas.microsoft.com/office/powerpoint/2010/main" val="1945748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52967" y="3614738"/>
            <a:ext cx="686143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Remarks.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1. Set/bag operations are applied on relations of the same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schema, so the condition C in </a:t>
            </a:r>
            <a:r>
              <a:rPr lang="el-GR" altLang="en-US" sz="2000" dirty="0">
                <a:solidFill>
                  <a:srgbClr val="00B0F0"/>
                </a:solidFill>
              </a:rPr>
              <a:t>σ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C</a:t>
            </a:r>
            <a:r>
              <a:rPr lang="en-US" altLang="en-US" sz="2000" dirty="0">
                <a:solidFill>
                  <a:srgbClr val="00B0F0"/>
                </a:solidFill>
              </a:rPr>
              <a:t> are applicable on both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arguments;  </a:t>
            </a:r>
          </a:p>
        </p:txBody>
      </p:sp>
    </p:spTree>
    <p:extLst>
      <p:ext uri="{BB962C8B-B14F-4D97-AF65-F5344CB8AC3E}">
        <p14:creationId xmlns:p14="http://schemas.microsoft.com/office/powerpoint/2010/main" val="3833862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52967" y="3614738"/>
            <a:ext cx="686143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Remarks.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1. Set/bag operations are applied on relations of the same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schema, so the condition C in </a:t>
            </a:r>
            <a:r>
              <a:rPr lang="el-GR" altLang="en-US" sz="2000" dirty="0">
                <a:solidFill>
                  <a:srgbClr val="00B0F0"/>
                </a:solidFill>
              </a:rPr>
              <a:t>σ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C</a:t>
            </a:r>
            <a:r>
              <a:rPr lang="en-US" altLang="en-US" sz="2000" dirty="0">
                <a:solidFill>
                  <a:srgbClr val="00B0F0"/>
                </a:solidFill>
              </a:rPr>
              <a:t> are applicable on both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arguments;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2. The condition C may be pushed to only one argument;</a:t>
            </a:r>
          </a:p>
        </p:txBody>
      </p:sp>
    </p:spTree>
    <p:extLst>
      <p:ext uri="{BB962C8B-B14F-4D97-AF65-F5344CB8AC3E}">
        <p14:creationId xmlns:p14="http://schemas.microsoft.com/office/powerpoint/2010/main" val="2258553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52967" y="3614738"/>
            <a:ext cx="686143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Remarks.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1. Set/bag operations are applied on relations of the same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schema, so the condition C in </a:t>
            </a:r>
            <a:r>
              <a:rPr lang="el-GR" altLang="en-US" sz="2000" dirty="0">
                <a:solidFill>
                  <a:srgbClr val="00B0F0"/>
                </a:solidFill>
              </a:rPr>
              <a:t>σ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C</a:t>
            </a:r>
            <a:r>
              <a:rPr lang="en-US" altLang="en-US" sz="2000" dirty="0">
                <a:solidFill>
                  <a:srgbClr val="00B0F0"/>
                </a:solidFill>
              </a:rPr>
              <a:t> are applicable on both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arguments;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2. The condition C may be pushed to only one argument;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3. 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(R⋃S) = R⋃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  <a:r>
              <a:rPr lang="en-US" altLang="en-US" sz="2000" dirty="0">
                <a:solidFill>
                  <a:srgbClr val="00B0F0"/>
                </a:solidFill>
              </a:rPr>
              <a:t>, 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(R)⋃S</a:t>
            </a:r>
            <a:r>
              <a:rPr lang="en-US" altLang="en-US" sz="2000" dirty="0">
                <a:solidFill>
                  <a:srgbClr val="00B0F0"/>
                </a:solidFill>
              </a:rPr>
              <a:t>, and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S) = R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(S) </a:t>
            </a:r>
            <a:r>
              <a:rPr lang="en-US" altLang="en-US" sz="2000" dirty="0">
                <a:solidFill>
                  <a:srgbClr val="00B0F0"/>
                </a:solidFill>
              </a:rPr>
              <a:t>are </a:t>
            </a:r>
            <a:r>
              <a:rPr lang="en-US" altLang="en-US" sz="2000" dirty="0">
                <a:solidFill>
                  <a:srgbClr val="FF0000"/>
                </a:solidFill>
              </a:rPr>
              <a:t>NOT</a:t>
            </a:r>
            <a:r>
              <a:rPr lang="en-US" altLang="en-US" sz="2000" dirty="0">
                <a:solidFill>
                  <a:srgbClr val="00B0F0"/>
                </a:solidFill>
              </a:rPr>
              <a:t> valid </a:t>
            </a:r>
          </a:p>
        </p:txBody>
      </p:sp>
    </p:spTree>
    <p:extLst>
      <p:ext uri="{BB962C8B-B14F-4D97-AF65-F5344CB8AC3E}">
        <p14:creationId xmlns:p14="http://schemas.microsoft.com/office/powerpoint/2010/main" val="823452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193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81088" y="1281113"/>
            <a:ext cx="5891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Pushing the selection may not even be meaningful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036808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81088" y="1281113"/>
            <a:ext cx="5891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Pushing the selection may not even be meaningful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2359025" y="1858963"/>
            <a:ext cx="1271588" cy="1460500"/>
            <a:chOff x="662635" y="1988637"/>
            <a:chExt cx="1272008" cy="1460500"/>
          </a:xfrm>
        </p:grpSpPr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662635" y="3203074"/>
              <a:ext cx="49391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S(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a,b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1434482" y="3220537"/>
              <a:ext cx="493918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8" name="TextBox 174"/>
            <p:cNvSpPr txBox="1">
              <a:spLocks noChangeArrowheads="1"/>
            </p:cNvSpPr>
            <p:nvPr/>
          </p:nvSpPr>
          <p:spPr bwMode="auto">
            <a:xfrm>
              <a:off x="1291547" y="2125162"/>
              <a:ext cx="255694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9" name="TextBox 177"/>
            <p:cNvSpPr txBox="1">
              <a:spLocks noChangeArrowheads="1"/>
            </p:cNvSpPr>
            <p:nvPr/>
          </p:nvSpPr>
          <p:spPr bwMode="auto">
            <a:xfrm>
              <a:off x="1099379" y="2898274"/>
              <a:ext cx="391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179"/>
            <p:cNvSpPr txBox="1">
              <a:spLocks noChangeArrowheads="1"/>
            </p:cNvSpPr>
            <p:nvPr/>
          </p:nvSpPr>
          <p:spPr bwMode="auto">
            <a:xfrm>
              <a:off x="1139084" y="1988637"/>
              <a:ext cx="3146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80"/>
            <p:cNvSpPr txBox="1">
              <a:spLocks noChangeArrowheads="1"/>
            </p:cNvSpPr>
            <p:nvPr/>
          </p:nvSpPr>
          <p:spPr bwMode="auto">
            <a:xfrm>
              <a:off x="1124790" y="2417262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Connector 17"/>
            <p:cNvCxnSpPr>
              <a:cxnSpLocks noChangeShapeType="1"/>
              <a:endCxn id="7" idx="0"/>
            </p:cNvCxnSpPr>
            <p:nvPr/>
          </p:nvCxnSpPr>
          <p:spPr bwMode="auto">
            <a:xfrm>
              <a:off x="1410659" y="3120524"/>
              <a:ext cx="270782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8"/>
            <p:cNvCxnSpPr>
              <a:cxnSpLocks noChangeShapeType="1"/>
              <a:endCxn id="6" idx="0"/>
            </p:cNvCxnSpPr>
            <p:nvPr/>
          </p:nvCxnSpPr>
          <p:spPr bwMode="auto">
            <a:xfrm rot="10800000" flipV="1">
              <a:off x="909594" y="3120524"/>
              <a:ext cx="253312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196"/>
            <p:cNvSpPr txBox="1">
              <a:spLocks noChangeArrowheads="1"/>
            </p:cNvSpPr>
            <p:nvPr/>
          </p:nvSpPr>
          <p:spPr bwMode="auto">
            <a:xfrm>
              <a:off x="1294724" y="2568074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S.a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T.d</a:t>
              </a:r>
              <a:endParaRPr lang="en-US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Connector 20"/>
            <p:cNvCxnSpPr>
              <a:cxnSpLocks noChangeShapeType="1"/>
            </p:cNvCxnSpPr>
            <p:nvPr/>
          </p:nvCxnSpPr>
          <p:spPr bwMode="auto">
            <a:xfrm rot="5400000">
              <a:off x="1177252" y="2858584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21"/>
            <p:cNvCxnSpPr>
              <a:cxnSpLocks noChangeShapeType="1"/>
            </p:cNvCxnSpPr>
            <p:nvPr/>
          </p:nvCxnSpPr>
          <p:spPr bwMode="auto">
            <a:xfrm rot="5400000">
              <a:off x="1177252" y="2429959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11505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81088" y="1281113"/>
            <a:ext cx="5891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Pushing the selection may not even be meaningful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2359025" y="1858963"/>
            <a:ext cx="1271588" cy="1460500"/>
            <a:chOff x="662635" y="1988637"/>
            <a:chExt cx="1272008" cy="1460500"/>
          </a:xfrm>
        </p:grpSpPr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662635" y="3203074"/>
              <a:ext cx="49391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S(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a,b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1434482" y="3220537"/>
              <a:ext cx="493918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8" name="TextBox 174"/>
            <p:cNvSpPr txBox="1">
              <a:spLocks noChangeArrowheads="1"/>
            </p:cNvSpPr>
            <p:nvPr/>
          </p:nvSpPr>
          <p:spPr bwMode="auto">
            <a:xfrm>
              <a:off x="1291547" y="2125162"/>
              <a:ext cx="255694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9" name="TextBox 177"/>
            <p:cNvSpPr txBox="1">
              <a:spLocks noChangeArrowheads="1"/>
            </p:cNvSpPr>
            <p:nvPr/>
          </p:nvSpPr>
          <p:spPr bwMode="auto">
            <a:xfrm>
              <a:off x="1099379" y="2898274"/>
              <a:ext cx="391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179"/>
            <p:cNvSpPr txBox="1">
              <a:spLocks noChangeArrowheads="1"/>
            </p:cNvSpPr>
            <p:nvPr/>
          </p:nvSpPr>
          <p:spPr bwMode="auto">
            <a:xfrm>
              <a:off x="1139084" y="1988637"/>
              <a:ext cx="3146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80"/>
            <p:cNvSpPr txBox="1">
              <a:spLocks noChangeArrowheads="1"/>
            </p:cNvSpPr>
            <p:nvPr/>
          </p:nvSpPr>
          <p:spPr bwMode="auto">
            <a:xfrm>
              <a:off x="1124790" y="2417262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Connector 17"/>
            <p:cNvCxnSpPr>
              <a:cxnSpLocks noChangeShapeType="1"/>
              <a:endCxn id="7" idx="0"/>
            </p:cNvCxnSpPr>
            <p:nvPr/>
          </p:nvCxnSpPr>
          <p:spPr bwMode="auto">
            <a:xfrm>
              <a:off x="1410659" y="3120524"/>
              <a:ext cx="270782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8"/>
            <p:cNvCxnSpPr>
              <a:cxnSpLocks noChangeShapeType="1"/>
              <a:endCxn id="6" idx="0"/>
            </p:cNvCxnSpPr>
            <p:nvPr/>
          </p:nvCxnSpPr>
          <p:spPr bwMode="auto">
            <a:xfrm rot="10800000" flipV="1">
              <a:off x="909594" y="3120524"/>
              <a:ext cx="253312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196"/>
            <p:cNvSpPr txBox="1">
              <a:spLocks noChangeArrowheads="1"/>
            </p:cNvSpPr>
            <p:nvPr/>
          </p:nvSpPr>
          <p:spPr bwMode="auto">
            <a:xfrm>
              <a:off x="1294724" y="2568074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S.a=T.d</a:t>
              </a:r>
            </a:p>
          </p:txBody>
        </p:sp>
        <p:cxnSp>
          <p:nvCxnSpPr>
            <p:cNvPr id="15" name="Straight Connector 20"/>
            <p:cNvCxnSpPr>
              <a:cxnSpLocks noChangeShapeType="1"/>
            </p:cNvCxnSpPr>
            <p:nvPr/>
          </p:nvCxnSpPr>
          <p:spPr bwMode="auto">
            <a:xfrm rot="5400000">
              <a:off x="1177252" y="2858584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21"/>
            <p:cNvCxnSpPr>
              <a:cxnSpLocks noChangeShapeType="1"/>
            </p:cNvCxnSpPr>
            <p:nvPr/>
          </p:nvCxnSpPr>
          <p:spPr bwMode="auto">
            <a:xfrm rot="5400000">
              <a:off x="1177252" y="2429959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5321300" y="3079750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6156325" y="3079750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T(b,d)</a:t>
            </a:r>
          </a:p>
        </p:txBody>
      </p:sp>
      <p:sp>
        <p:nvSpPr>
          <p:cNvPr id="19" name="TextBox 174"/>
          <p:cNvSpPr txBox="1">
            <a:spLocks noChangeArrowheads="1"/>
          </p:cNvSpPr>
          <p:nvPr/>
        </p:nvSpPr>
        <p:spPr bwMode="auto">
          <a:xfrm>
            <a:off x="6013450" y="1993900"/>
            <a:ext cx="2555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0" name="TextBox 177"/>
          <p:cNvSpPr txBox="1">
            <a:spLocks noChangeArrowheads="1"/>
          </p:cNvSpPr>
          <p:nvPr/>
        </p:nvSpPr>
        <p:spPr bwMode="auto">
          <a:xfrm>
            <a:off x="5821363" y="23415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TextBox 179"/>
          <p:cNvSpPr txBox="1">
            <a:spLocks noChangeArrowheads="1"/>
          </p:cNvSpPr>
          <p:nvPr/>
        </p:nvSpPr>
        <p:spPr bwMode="auto">
          <a:xfrm>
            <a:off x="5861050" y="1857375"/>
            <a:ext cx="31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17"/>
          <p:cNvCxnSpPr>
            <a:cxnSpLocks noChangeShapeType="1"/>
          </p:cNvCxnSpPr>
          <p:nvPr/>
        </p:nvCxnSpPr>
        <p:spPr bwMode="auto">
          <a:xfrm>
            <a:off x="6132513" y="2563813"/>
            <a:ext cx="269875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18"/>
          <p:cNvCxnSpPr>
            <a:cxnSpLocks noChangeShapeType="1"/>
          </p:cNvCxnSpPr>
          <p:nvPr/>
        </p:nvCxnSpPr>
        <p:spPr bwMode="auto">
          <a:xfrm rot="10800000" flipV="1">
            <a:off x="5630863" y="2563813"/>
            <a:ext cx="254000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1"/>
          <p:cNvCxnSpPr>
            <a:cxnSpLocks noChangeShapeType="1"/>
          </p:cNvCxnSpPr>
          <p:nvPr/>
        </p:nvCxnSpPr>
        <p:spPr bwMode="auto">
          <a:xfrm rot="5400000">
            <a:off x="5899150" y="2298701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5" name="Group 30"/>
          <p:cNvGrpSpPr>
            <a:grpSpLocks/>
          </p:cNvGrpSpPr>
          <p:nvPr/>
        </p:nvGrpSpPr>
        <p:grpSpPr bwMode="auto">
          <a:xfrm>
            <a:off x="5380038" y="2530475"/>
            <a:ext cx="809625" cy="560388"/>
            <a:chOff x="5846213" y="2285499"/>
            <a:chExt cx="809853" cy="560387"/>
          </a:xfrm>
        </p:grpSpPr>
        <p:sp>
          <p:nvSpPr>
            <p:cNvPr id="26" name="TextBox 180"/>
            <p:cNvSpPr txBox="1">
              <a:spLocks noChangeArrowheads="1"/>
            </p:cNvSpPr>
            <p:nvPr/>
          </p:nvSpPr>
          <p:spPr bwMode="auto">
            <a:xfrm>
              <a:off x="5846213" y="2285499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196"/>
            <p:cNvSpPr txBox="1">
              <a:spLocks noChangeArrowheads="1"/>
            </p:cNvSpPr>
            <p:nvPr/>
          </p:nvSpPr>
          <p:spPr bwMode="auto">
            <a:xfrm>
              <a:off x="6016147" y="2436311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S.a=T.d</a:t>
              </a:r>
            </a:p>
          </p:txBody>
        </p:sp>
        <p:cxnSp>
          <p:nvCxnSpPr>
            <p:cNvPr id="28" name="Straight Connector 20"/>
            <p:cNvCxnSpPr>
              <a:cxnSpLocks noChangeShapeType="1"/>
            </p:cNvCxnSpPr>
            <p:nvPr/>
          </p:nvCxnSpPr>
          <p:spPr bwMode="auto">
            <a:xfrm rot="5400000">
              <a:off x="5898675" y="2726821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9" name="Group 35"/>
          <p:cNvGrpSpPr>
            <a:grpSpLocks/>
          </p:cNvGrpSpPr>
          <p:nvPr/>
        </p:nvGrpSpPr>
        <p:grpSpPr bwMode="auto">
          <a:xfrm>
            <a:off x="6289675" y="2549525"/>
            <a:ext cx="809625" cy="560388"/>
            <a:chOff x="5846213" y="2285499"/>
            <a:chExt cx="809853" cy="560387"/>
          </a:xfrm>
        </p:grpSpPr>
        <p:sp>
          <p:nvSpPr>
            <p:cNvPr id="30" name="TextBox 180"/>
            <p:cNvSpPr txBox="1">
              <a:spLocks noChangeArrowheads="1"/>
            </p:cNvSpPr>
            <p:nvPr/>
          </p:nvSpPr>
          <p:spPr bwMode="auto">
            <a:xfrm>
              <a:off x="5846213" y="2285499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196"/>
            <p:cNvSpPr txBox="1">
              <a:spLocks noChangeArrowheads="1"/>
            </p:cNvSpPr>
            <p:nvPr/>
          </p:nvSpPr>
          <p:spPr bwMode="auto">
            <a:xfrm>
              <a:off x="6016147" y="2436311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S.a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T.d</a:t>
              </a:r>
              <a:endParaRPr lang="en-US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Straight Connector 20"/>
            <p:cNvCxnSpPr>
              <a:cxnSpLocks noChangeShapeType="1"/>
            </p:cNvCxnSpPr>
            <p:nvPr/>
          </p:nvCxnSpPr>
          <p:spPr bwMode="auto">
            <a:xfrm rot="5400000">
              <a:off x="5898675" y="2726821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58902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081088" y="1281113"/>
            <a:ext cx="5891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Pushing the selection may not even be meaningful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    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2359025" y="1858963"/>
            <a:ext cx="1271588" cy="1460500"/>
            <a:chOff x="662635" y="1988637"/>
            <a:chExt cx="1272008" cy="1460500"/>
          </a:xfrm>
        </p:grpSpPr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662635" y="3203074"/>
              <a:ext cx="49391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S(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a,b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1434482" y="3220537"/>
              <a:ext cx="493918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8" name="TextBox 174"/>
            <p:cNvSpPr txBox="1">
              <a:spLocks noChangeArrowheads="1"/>
            </p:cNvSpPr>
            <p:nvPr/>
          </p:nvSpPr>
          <p:spPr bwMode="auto">
            <a:xfrm>
              <a:off x="1291547" y="2125162"/>
              <a:ext cx="255694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9" name="TextBox 177"/>
            <p:cNvSpPr txBox="1">
              <a:spLocks noChangeArrowheads="1"/>
            </p:cNvSpPr>
            <p:nvPr/>
          </p:nvSpPr>
          <p:spPr bwMode="auto">
            <a:xfrm>
              <a:off x="1099379" y="2898274"/>
              <a:ext cx="391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179"/>
            <p:cNvSpPr txBox="1">
              <a:spLocks noChangeArrowheads="1"/>
            </p:cNvSpPr>
            <p:nvPr/>
          </p:nvSpPr>
          <p:spPr bwMode="auto">
            <a:xfrm>
              <a:off x="1139084" y="1988637"/>
              <a:ext cx="3146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80"/>
            <p:cNvSpPr txBox="1">
              <a:spLocks noChangeArrowheads="1"/>
            </p:cNvSpPr>
            <p:nvPr/>
          </p:nvSpPr>
          <p:spPr bwMode="auto">
            <a:xfrm>
              <a:off x="1124790" y="2417262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Connector 17"/>
            <p:cNvCxnSpPr>
              <a:cxnSpLocks noChangeShapeType="1"/>
              <a:endCxn id="7" idx="0"/>
            </p:cNvCxnSpPr>
            <p:nvPr/>
          </p:nvCxnSpPr>
          <p:spPr bwMode="auto">
            <a:xfrm>
              <a:off x="1410659" y="3120524"/>
              <a:ext cx="270782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8"/>
            <p:cNvCxnSpPr>
              <a:cxnSpLocks noChangeShapeType="1"/>
              <a:endCxn id="6" idx="0"/>
            </p:cNvCxnSpPr>
            <p:nvPr/>
          </p:nvCxnSpPr>
          <p:spPr bwMode="auto">
            <a:xfrm rot="10800000" flipV="1">
              <a:off x="909594" y="3120524"/>
              <a:ext cx="253312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196"/>
            <p:cNvSpPr txBox="1">
              <a:spLocks noChangeArrowheads="1"/>
            </p:cNvSpPr>
            <p:nvPr/>
          </p:nvSpPr>
          <p:spPr bwMode="auto">
            <a:xfrm>
              <a:off x="1294724" y="2568074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S.a=T.d</a:t>
              </a:r>
            </a:p>
          </p:txBody>
        </p:sp>
        <p:cxnSp>
          <p:nvCxnSpPr>
            <p:cNvPr id="15" name="Straight Connector 20"/>
            <p:cNvCxnSpPr>
              <a:cxnSpLocks noChangeShapeType="1"/>
            </p:cNvCxnSpPr>
            <p:nvPr/>
          </p:nvCxnSpPr>
          <p:spPr bwMode="auto">
            <a:xfrm rot="5400000">
              <a:off x="1177252" y="2858584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21"/>
            <p:cNvCxnSpPr>
              <a:cxnSpLocks noChangeShapeType="1"/>
            </p:cNvCxnSpPr>
            <p:nvPr/>
          </p:nvCxnSpPr>
          <p:spPr bwMode="auto">
            <a:xfrm rot="5400000">
              <a:off x="1177252" y="2429959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5321300" y="3079750"/>
            <a:ext cx="4937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6156325" y="3079750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T(b,d)</a:t>
            </a:r>
          </a:p>
        </p:txBody>
      </p:sp>
      <p:sp>
        <p:nvSpPr>
          <p:cNvPr id="19" name="TextBox 174"/>
          <p:cNvSpPr txBox="1">
            <a:spLocks noChangeArrowheads="1"/>
          </p:cNvSpPr>
          <p:nvPr/>
        </p:nvSpPr>
        <p:spPr bwMode="auto">
          <a:xfrm>
            <a:off x="6013450" y="1993900"/>
            <a:ext cx="2555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0" name="TextBox 177"/>
          <p:cNvSpPr txBox="1">
            <a:spLocks noChangeArrowheads="1"/>
          </p:cNvSpPr>
          <p:nvPr/>
        </p:nvSpPr>
        <p:spPr bwMode="auto">
          <a:xfrm>
            <a:off x="5821363" y="23415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TextBox 179"/>
          <p:cNvSpPr txBox="1">
            <a:spLocks noChangeArrowheads="1"/>
          </p:cNvSpPr>
          <p:nvPr/>
        </p:nvSpPr>
        <p:spPr bwMode="auto">
          <a:xfrm>
            <a:off x="5861050" y="1857375"/>
            <a:ext cx="31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17"/>
          <p:cNvCxnSpPr>
            <a:cxnSpLocks noChangeShapeType="1"/>
          </p:cNvCxnSpPr>
          <p:nvPr/>
        </p:nvCxnSpPr>
        <p:spPr bwMode="auto">
          <a:xfrm>
            <a:off x="6132513" y="2563813"/>
            <a:ext cx="269875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18"/>
          <p:cNvCxnSpPr>
            <a:cxnSpLocks noChangeShapeType="1"/>
          </p:cNvCxnSpPr>
          <p:nvPr/>
        </p:nvCxnSpPr>
        <p:spPr bwMode="auto">
          <a:xfrm rot="10800000" flipV="1">
            <a:off x="5630863" y="2563813"/>
            <a:ext cx="254000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1"/>
          <p:cNvCxnSpPr>
            <a:cxnSpLocks noChangeShapeType="1"/>
          </p:cNvCxnSpPr>
          <p:nvPr/>
        </p:nvCxnSpPr>
        <p:spPr bwMode="auto">
          <a:xfrm rot="5400000">
            <a:off x="5899150" y="2298701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5" name="Group 30"/>
          <p:cNvGrpSpPr>
            <a:grpSpLocks/>
          </p:cNvGrpSpPr>
          <p:nvPr/>
        </p:nvGrpSpPr>
        <p:grpSpPr bwMode="auto">
          <a:xfrm>
            <a:off x="5380038" y="2530475"/>
            <a:ext cx="809625" cy="560388"/>
            <a:chOff x="5846213" y="2285499"/>
            <a:chExt cx="809853" cy="560387"/>
          </a:xfrm>
        </p:grpSpPr>
        <p:sp>
          <p:nvSpPr>
            <p:cNvPr id="26" name="TextBox 180"/>
            <p:cNvSpPr txBox="1">
              <a:spLocks noChangeArrowheads="1"/>
            </p:cNvSpPr>
            <p:nvPr/>
          </p:nvSpPr>
          <p:spPr bwMode="auto">
            <a:xfrm>
              <a:off x="5846213" y="2285499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196"/>
            <p:cNvSpPr txBox="1">
              <a:spLocks noChangeArrowheads="1"/>
            </p:cNvSpPr>
            <p:nvPr/>
          </p:nvSpPr>
          <p:spPr bwMode="auto">
            <a:xfrm>
              <a:off x="6016147" y="2436311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S.a=T.d</a:t>
              </a:r>
            </a:p>
          </p:txBody>
        </p:sp>
        <p:cxnSp>
          <p:nvCxnSpPr>
            <p:cNvPr id="28" name="Straight Connector 20"/>
            <p:cNvCxnSpPr>
              <a:cxnSpLocks noChangeShapeType="1"/>
            </p:cNvCxnSpPr>
            <p:nvPr/>
          </p:nvCxnSpPr>
          <p:spPr bwMode="auto">
            <a:xfrm rot="5400000">
              <a:off x="5898675" y="2726821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9" name="Group 35"/>
          <p:cNvGrpSpPr>
            <a:grpSpLocks/>
          </p:cNvGrpSpPr>
          <p:nvPr/>
        </p:nvGrpSpPr>
        <p:grpSpPr bwMode="auto">
          <a:xfrm>
            <a:off x="6289675" y="2549525"/>
            <a:ext cx="809625" cy="560388"/>
            <a:chOff x="5846213" y="2285499"/>
            <a:chExt cx="809853" cy="560387"/>
          </a:xfrm>
        </p:grpSpPr>
        <p:sp>
          <p:nvSpPr>
            <p:cNvPr id="30" name="TextBox 180"/>
            <p:cNvSpPr txBox="1">
              <a:spLocks noChangeArrowheads="1"/>
            </p:cNvSpPr>
            <p:nvPr/>
          </p:nvSpPr>
          <p:spPr bwMode="auto">
            <a:xfrm>
              <a:off x="5846213" y="2285499"/>
              <a:ext cx="3335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196"/>
            <p:cNvSpPr txBox="1">
              <a:spLocks noChangeArrowheads="1"/>
            </p:cNvSpPr>
            <p:nvPr/>
          </p:nvSpPr>
          <p:spPr bwMode="auto">
            <a:xfrm>
              <a:off x="6016147" y="2436311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S.a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T.d</a:t>
              </a:r>
              <a:endParaRPr lang="en-US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Straight Connector 20"/>
            <p:cNvCxnSpPr>
              <a:cxnSpLocks noChangeShapeType="1"/>
            </p:cNvCxnSpPr>
            <p:nvPr/>
          </p:nvCxnSpPr>
          <p:spPr bwMode="auto">
            <a:xfrm rot="5400000">
              <a:off x="5898675" y="2726821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Oval 29"/>
          <p:cNvSpPr>
            <a:spLocks noChangeArrowheads="1"/>
          </p:cNvSpPr>
          <p:nvPr/>
        </p:nvSpPr>
        <p:spPr bwMode="auto">
          <a:xfrm>
            <a:off x="6278563" y="2608263"/>
            <a:ext cx="833437" cy="3508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41"/>
          <p:cNvSpPr>
            <a:spLocks noChangeArrowheads="1"/>
          </p:cNvSpPr>
          <p:nvPr/>
        </p:nvSpPr>
        <p:spPr bwMode="auto">
          <a:xfrm>
            <a:off x="5345113" y="2624138"/>
            <a:ext cx="831850" cy="3508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TextBox 40"/>
          <p:cNvSpPr txBox="1">
            <a:spLocks noChangeArrowheads="1"/>
          </p:cNvSpPr>
          <p:nvPr/>
        </p:nvSpPr>
        <p:spPr bwMode="auto">
          <a:xfrm>
            <a:off x="7099300" y="2549525"/>
            <a:ext cx="47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2062749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7"/>
          <p:cNvSpPr txBox="1">
            <a:spLocks noChangeArrowheads="1"/>
          </p:cNvSpPr>
          <p:nvPr/>
        </p:nvSpPr>
        <p:spPr bwMode="auto">
          <a:xfrm>
            <a:off x="1081088" y="1044357"/>
            <a:ext cx="64309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Even when it is syntactically meaningful, it may not be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F0"/>
                </a:solidFill>
              </a:rPr>
              <a:t>logically correct.    </a:t>
            </a:r>
          </a:p>
        </p:txBody>
      </p:sp>
    </p:spTree>
    <p:extLst>
      <p:ext uri="{BB962C8B-B14F-4D97-AF65-F5344CB8AC3E}">
        <p14:creationId xmlns:p14="http://schemas.microsoft.com/office/powerpoint/2010/main" val="835123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1571625" y="1792069"/>
            <a:ext cx="103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R(a,b)</a:t>
            </a:r>
          </a:p>
        </p:txBody>
      </p:sp>
      <p:sp>
        <p:nvSpPr>
          <p:cNvPr id="37" name="TextBox 8"/>
          <p:cNvSpPr txBox="1">
            <a:spLocks noChangeArrowheads="1"/>
          </p:cNvSpPr>
          <p:nvPr/>
        </p:nvSpPr>
        <p:spPr bwMode="auto">
          <a:xfrm>
            <a:off x="3824288" y="1807944"/>
            <a:ext cx="995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S(b,c)</a:t>
            </a:r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497013" y="2347694"/>
          <a:ext cx="1119188" cy="1073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047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5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yes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9" name="Straight Connector 12"/>
          <p:cNvCxnSpPr>
            <a:cxnSpLocks noChangeShapeType="1"/>
          </p:cNvCxnSpPr>
          <p:nvPr/>
        </p:nvCxnSpPr>
        <p:spPr bwMode="auto">
          <a:xfrm flipV="1">
            <a:off x="1497013" y="2614394"/>
            <a:ext cx="1128712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3740150" y="2354044"/>
          <a:ext cx="1119188" cy="1073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047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yes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4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2" name="Straight Connector 20"/>
          <p:cNvCxnSpPr>
            <a:cxnSpLocks noChangeShapeType="1"/>
          </p:cNvCxnSpPr>
          <p:nvPr/>
        </p:nvCxnSpPr>
        <p:spPr bwMode="auto">
          <a:xfrm flipV="1">
            <a:off x="3732213" y="2617569"/>
            <a:ext cx="1127125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7"/>
          <p:cNvSpPr txBox="1">
            <a:spLocks noChangeArrowheads="1"/>
          </p:cNvSpPr>
          <p:nvPr/>
        </p:nvSpPr>
        <p:spPr bwMode="auto">
          <a:xfrm>
            <a:off x="1081088" y="1044357"/>
            <a:ext cx="64309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F0"/>
                </a:solidFill>
              </a:rPr>
              <a:t>Even when it is syntactically meaningful, it may not be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F0"/>
                </a:solidFill>
              </a:rPr>
              <a:t>logically correct.    </a:t>
            </a:r>
          </a:p>
        </p:txBody>
      </p:sp>
    </p:spTree>
    <p:extLst>
      <p:ext uri="{BB962C8B-B14F-4D97-AF65-F5344CB8AC3E}">
        <p14:creationId xmlns:p14="http://schemas.microsoft.com/office/powerpoint/2010/main" val="3471596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1571625" y="1792069"/>
            <a:ext cx="103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R(a,b)</a:t>
            </a:r>
          </a:p>
        </p:txBody>
      </p:sp>
      <p:sp>
        <p:nvSpPr>
          <p:cNvPr id="37" name="TextBox 8"/>
          <p:cNvSpPr txBox="1">
            <a:spLocks noChangeArrowheads="1"/>
          </p:cNvSpPr>
          <p:nvPr/>
        </p:nvSpPr>
        <p:spPr bwMode="auto">
          <a:xfrm>
            <a:off x="3824288" y="1807944"/>
            <a:ext cx="995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S(b,c)</a:t>
            </a:r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497013" y="2347694"/>
          <a:ext cx="1119188" cy="1073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047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5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yes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9" name="Straight Connector 12"/>
          <p:cNvCxnSpPr>
            <a:cxnSpLocks noChangeShapeType="1"/>
          </p:cNvCxnSpPr>
          <p:nvPr/>
        </p:nvCxnSpPr>
        <p:spPr bwMode="auto">
          <a:xfrm flipV="1">
            <a:off x="1497013" y="2614394"/>
            <a:ext cx="1128712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3740150" y="2354044"/>
          <a:ext cx="1119188" cy="1073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047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yes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4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</a:t>
                      </a:r>
                    </a:p>
                  </a:txBody>
                  <a:tcPr marL="91419" marR="91419" marT="45757" marB="457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940425" y="2027252"/>
          <a:ext cx="1670049" cy="314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91400" marR="9140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91400" marR="9140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91400" marR="9140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2" name="Straight Connector 20"/>
          <p:cNvCxnSpPr>
            <a:cxnSpLocks noChangeShapeType="1"/>
          </p:cNvCxnSpPr>
          <p:nvPr/>
        </p:nvCxnSpPr>
        <p:spPr bwMode="auto">
          <a:xfrm flipV="1">
            <a:off x="3732213" y="2617569"/>
            <a:ext cx="1127125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7"/>
          <p:cNvSpPr txBox="1">
            <a:spLocks noChangeArrowheads="1"/>
          </p:cNvSpPr>
          <p:nvPr/>
        </p:nvSpPr>
        <p:spPr bwMode="auto">
          <a:xfrm>
            <a:off x="1081088" y="1044357"/>
            <a:ext cx="64309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F0"/>
                </a:solidFill>
              </a:rPr>
              <a:t>Even when it is syntactically meaningful, it may not be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F0"/>
                </a:solidFill>
              </a:rPr>
              <a:t>logically correct.   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33357" y="2411532"/>
            <a:ext cx="24032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a=5 or c=3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+mn-ea"/>
                <a:cs typeface="Cambria Math" panose="02040503050406030204" pitchFamily="18" charset="0"/>
              </a:rPr>
              <a:t> 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 S)</a:t>
            </a:r>
            <a:endParaRPr lang="en-US" sz="2000" dirty="0">
              <a:latin typeface="+mn-ea"/>
            </a:endParaRPr>
          </a:p>
          <a:p>
            <a:r>
              <a:rPr lang="en-US" sz="2000" dirty="0"/>
              <a:t>but may </a:t>
            </a:r>
            <a:r>
              <a:rPr lang="en-US" sz="2000" dirty="0">
                <a:solidFill>
                  <a:srgbClr val="FF0000"/>
                </a:solidFill>
              </a:rPr>
              <a:t>not</a:t>
            </a:r>
            <a:r>
              <a:rPr lang="en-US" sz="2000" dirty="0"/>
              <a:t> be in</a:t>
            </a:r>
          </a:p>
          <a:p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a=5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+mn-ea"/>
                <a:cs typeface="Cambria Math" panose="02040503050406030204" pitchFamily="18" charset="0"/>
              </a:rPr>
              <a:t> 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c=3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(S)</a:t>
            </a:r>
            <a:endParaRPr 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3029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994685" y="2095500"/>
            <a:ext cx="7145289" cy="46166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We need a formal proof for the validity of each rule</a:t>
            </a:r>
          </a:p>
        </p:txBody>
      </p:sp>
    </p:spTree>
    <p:extLst>
      <p:ext uri="{BB962C8B-B14F-4D97-AF65-F5344CB8AC3E}">
        <p14:creationId xmlns:p14="http://schemas.microsoft.com/office/powerpoint/2010/main" val="480817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994685" y="2095500"/>
            <a:ext cx="7145289" cy="46166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We need a formal proof for the validity of each rule</a:t>
            </a:r>
          </a:p>
        </p:txBody>
      </p:sp>
    </p:spTree>
    <p:extLst>
      <p:ext uri="{BB962C8B-B14F-4D97-AF65-F5344CB8AC3E}">
        <p14:creationId xmlns:p14="http://schemas.microsoft.com/office/powerpoint/2010/main" val="3234045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Let t be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latin typeface="+mn-ea"/>
              </a:rPr>
              <a:t>in S such that</a:t>
            </a:r>
            <a:r>
              <a:rPr lang="en-US" sz="1800" dirty="0"/>
              <a:t>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latin typeface="+mn-ea"/>
              </a:rPr>
              <a:t>only attributes in R and t satisfies C,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must also satisfy C, i.e.,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</a:t>
            </a:r>
          </a:p>
          <a:p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(R). Thus, t is a join of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Now consider a tuple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57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FF0000"/>
                </a:solidFill>
              </a:rPr>
              <a:t>Let t be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S).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Then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latin typeface="+mn-ea"/>
              </a:rPr>
              <a:t>in S such that</a:t>
            </a:r>
            <a:r>
              <a:rPr lang="en-US" sz="1800" dirty="0"/>
              <a:t>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latin typeface="+mn-ea"/>
              </a:rPr>
              <a:t>only attributes in R and t satisfies C,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must also satisfy C, i.e.,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</a:t>
            </a:r>
          </a:p>
          <a:p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(R). Thus, t is a join of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Now consider a tuple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4403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Then t is a join of a tuple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FF0000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agree on the common attributes.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Since C contains </a:t>
            </a:r>
          </a:p>
          <a:p>
            <a:r>
              <a:rPr lang="en-US" sz="1800" dirty="0">
                <a:latin typeface="+mn-ea"/>
              </a:rPr>
              <a:t>only attributes in R and t satisfies C,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must also satisfy C, i.e.,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</a:t>
            </a:r>
          </a:p>
          <a:p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(R). Thus, t is a join of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Now consider a tuple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9582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Since C contains </a:t>
            </a:r>
          </a:p>
          <a:p>
            <a:r>
              <a:rPr lang="en-US" sz="1800" dirty="0">
                <a:solidFill>
                  <a:srgbClr val="FF0000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Thus, t is a join of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Now consider a tuple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1023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Thus,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Now consider a tuple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96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Thus, </a:t>
            </a:r>
          </a:p>
          <a:p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Now consider a tuple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90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Now consider a tuple t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t is a join of a 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latin typeface="+mn-ea"/>
            </a:endParaRPr>
          </a:p>
          <a:p>
            <a:r>
              <a:rPr lang="en-US" sz="1800" dirty="0">
                <a:latin typeface="+mn-ea"/>
              </a:rPr>
              <a:t>satisfies C. 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304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Now consider a tuple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 is a join of a tuple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solidFill>
                <a:srgbClr val="FF0000"/>
              </a:solidFill>
              <a:latin typeface="+mn-ea"/>
            </a:endParaRPr>
          </a:p>
          <a:p>
            <a:r>
              <a:rPr lang="en-US" sz="1800" dirty="0">
                <a:solidFill>
                  <a:srgbClr val="FF0000"/>
                </a:solidFill>
                <a:latin typeface="+mn-ea"/>
              </a:rPr>
              <a:t>satisfies C. </a:t>
            </a:r>
            <a:r>
              <a:rPr lang="en-US" sz="1800" dirty="0">
                <a:latin typeface="+mn-ea"/>
              </a:rPr>
              <a:t>Since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latin typeface="+mn-ea"/>
              </a:rPr>
              <a:t>is in R so t is in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61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Now consider a tuple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solidFill>
                <a:srgbClr val="48D521"/>
              </a:solidFill>
              <a:latin typeface="+mn-ea"/>
            </a:endParaRP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satisfies C.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 Since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is in R so t is in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Since t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098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Now consider a tuple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solidFill>
                <a:srgbClr val="48D521"/>
              </a:solidFill>
              <a:latin typeface="+mn-ea"/>
            </a:endParaRP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satisfies C.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Since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R so t is in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Since t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S). 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Thus, all tuples t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00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Now consider a tuple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solidFill>
                <a:srgbClr val="48D521"/>
              </a:solidFill>
              <a:latin typeface="+mn-ea"/>
            </a:endParaRP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satisfies C.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Since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R so t is in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 Thus, all tuples t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Thus, we must have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/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2741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109" y="1088173"/>
            <a:ext cx="8125879" cy="400110"/>
          </a:xfrm>
          <a:prstGeom prst="rect">
            <a:avLst/>
          </a:prstGeom>
          <a:solidFill>
            <a:srgbClr val="48D52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Theorem.</a:t>
            </a:r>
            <a:r>
              <a:rPr lang="en-US" sz="2000" dirty="0"/>
              <a:t> If C contains only attributes in R, then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2000" dirty="0"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2000" baseline="-25000" dirty="0"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000" dirty="0">
                <a:latin typeface="+mn-ea"/>
                <a:cs typeface="Cambria Math" panose="02040503050406030204" pitchFamily="18" charset="0"/>
              </a:rPr>
              <a:t>S</a:t>
            </a:r>
            <a:endParaRPr lang="en-US" sz="20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260" y="1573099"/>
            <a:ext cx="7923964" cy="286232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/>
              <a:t>Proof.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48D521"/>
                </a:solidFill>
              </a:rPr>
              <a:t>Let t be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Then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in R and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in S such that</a:t>
            </a:r>
            <a:r>
              <a:rPr lang="en-US" sz="1800" dirty="0">
                <a:solidFill>
                  <a:srgbClr val="48D521"/>
                </a:solidFill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attributes. Since C contains </a:t>
            </a: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only attributes in R and t satisfies C,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must also satisfy C, i.e.,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</a:t>
            </a:r>
          </a:p>
          <a:p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(R).</a:t>
            </a:r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t is a join of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Thus,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</a:t>
            </a:r>
          </a:p>
          <a:p>
            <a:r>
              <a:rPr lang="en-US" sz="1800" dirty="0">
                <a:latin typeface="+mn-ea"/>
              </a:rPr>
              <a:t>  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Now consider a tuple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t is a join of a 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 and a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tuple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in S such that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2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agree on the common attributes, and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endParaRPr lang="en-US" altLang="zh-CN" sz="1800" dirty="0">
              <a:solidFill>
                <a:srgbClr val="48D521"/>
              </a:solidFill>
              <a:latin typeface="+mn-ea"/>
            </a:endParaRPr>
          </a:p>
          <a:p>
            <a:r>
              <a:rPr lang="en-US" sz="1800" dirty="0">
                <a:solidFill>
                  <a:srgbClr val="48D521"/>
                </a:solidFill>
                <a:latin typeface="+mn-ea"/>
              </a:rPr>
              <a:t>satisfies C.</a:t>
            </a:r>
            <a:r>
              <a:rPr lang="en-US" sz="18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Since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sz="1800" dirty="0">
                <a:solidFill>
                  <a:srgbClr val="48D521"/>
                </a:solidFill>
                <a:latin typeface="+mn-ea"/>
              </a:rPr>
              <a:t>is in R so t is in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S. Since t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1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satisfies C, t also satisfies </a:t>
            </a:r>
          </a:p>
          <a:p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C, i.e., t is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 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Thus, all tuples t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 are in </a:t>
            </a:r>
            <a:r>
              <a:rPr lang="el-GR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48D52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48D521"/>
                </a:solidFill>
                <a:latin typeface="+mn-ea"/>
                <a:cs typeface="Cambria Math" panose="02040503050406030204" pitchFamily="18" charset="0"/>
              </a:rPr>
              <a:t>S). </a:t>
            </a:r>
          </a:p>
          <a:p>
            <a:r>
              <a:rPr lang="en-US" altLang="zh-CN" sz="1800" dirty="0">
                <a:latin typeface="+mn-ea"/>
                <a:cs typeface="Cambria Math" panose="02040503050406030204" pitchFamily="18" charset="0"/>
              </a:rPr>
              <a:t>    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Thus, we must have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S) = </a:t>
            </a:r>
            <a:r>
              <a:rPr lang="el-GR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σ</a:t>
            </a:r>
            <a:r>
              <a:rPr lang="en-US" altLang="zh-CN" sz="1800" baseline="-250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C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(R)</a:t>
            </a:r>
            <a:r>
              <a:rPr lang="en-US" altLang="en-US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1800" dirty="0">
                <a:solidFill>
                  <a:srgbClr val="FF0000"/>
                </a:solidFill>
                <a:latin typeface="+mn-ea"/>
                <a:cs typeface="Cambria Math" panose="02040503050406030204" pitchFamily="18" charset="0"/>
              </a:rPr>
              <a:t>S. </a:t>
            </a:r>
            <a:r>
              <a:rPr lang="en-US" altLang="zh-CN" sz="1800" dirty="0">
                <a:solidFill>
                  <a:srgbClr val="FF0000"/>
                </a:solidFill>
              </a:rPr>
              <a:t>      </a:t>
            </a:r>
            <a:r>
              <a:rPr lang="en-US" altLang="zh-CN" sz="1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⃞</a:t>
            </a:r>
            <a:endParaRPr lang="en-US" altLang="zh-CN" sz="1800" dirty="0">
              <a:latin typeface="+mn-ea"/>
              <a:cs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8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622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655231" y="2229531"/>
            <a:ext cx="35621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defRPr/>
            </a:pPr>
            <a:r>
              <a:rPr lang="en-US" altLang="en-US" sz="2400" dirty="0">
                <a:solidFill>
                  <a:srgbClr val="48D521"/>
                </a:solidFill>
              </a:rPr>
              <a:t>Can be trivially proved</a:t>
            </a:r>
          </a:p>
        </p:txBody>
      </p:sp>
      <p:cxnSp>
        <p:nvCxnSpPr>
          <p:cNvPr id="5" name="Straight Arrow Connector 6"/>
          <p:cNvCxnSpPr>
            <a:cxnSpLocks noChangeShapeType="1"/>
          </p:cNvCxnSpPr>
          <p:nvPr/>
        </p:nvCxnSpPr>
        <p:spPr bwMode="auto">
          <a:xfrm flipH="1">
            <a:off x="3211513" y="2751364"/>
            <a:ext cx="1466623" cy="1890939"/>
          </a:xfrm>
          <a:prstGeom prst="straightConnector1">
            <a:avLst/>
          </a:prstGeom>
          <a:noFill/>
          <a:ln w="9525" algn="ctr">
            <a:solidFill>
              <a:srgbClr val="48D5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69986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0" y="1072470"/>
            <a:ext cx="7895090" cy="5295673"/>
          </a:xfrm>
          <a:ln w="38100">
            <a:solidFill>
              <a:srgbClr val="1A9655"/>
            </a:solidFill>
          </a:ln>
        </p:spPr>
        <p:txBody>
          <a:bodyPr/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(R⋃S)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(R)⋃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=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Clr>
                <a:schemeClr val="accent2"/>
              </a:buClr>
              <a:buNone/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╳, </a:t>
            </a:r>
            <a:r>
              <a:rPr lang="en-US" altLang="en-US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⨝, ⨝</a:t>
            </a:r>
            <a:r>
              <a:rPr lang="en-US" altLang="en-US" baseline="-25000" dirty="0">
                <a:solidFill>
                  <a:schemeClr val="bg1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be pushed to the arguments that have all attributes in C.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 and 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 = 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(R))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655231" y="2229531"/>
            <a:ext cx="38830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defRPr/>
            </a:pPr>
            <a:r>
              <a:rPr lang="en-US" altLang="en-US" sz="2400" dirty="0">
                <a:solidFill>
                  <a:srgbClr val="48D521"/>
                </a:solidFill>
              </a:rPr>
              <a:t>Can be trivially proved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US" altLang="en-US" sz="2400" dirty="0">
                <a:solidFill>
                  <a:srgbClr val="48D521"/>
                </a:solidFill>
              </a:rPr>
              <a:t>Useful when you want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48D521"/>
                </a:solidFill>
              </a:rPr>
              <a:t>    to further push some of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48D521"/>
                </a:solidFill>
              </a:rPr>
              <a:t>    the selections down.</a:t>
            </a:r>
          </a:p>
        </p:txBody>
      </p:sp>
      <p:cxnSp>
        <p:nvCxnSpPr>
          <p:cNvPr id="5" name="Straight Arrow Connector 6"/>
          <p:cNvCxnSpPr>
            <a:cxnSpLocks noChangeShapeType="1"/>
          </p:cNvCxnSpPr>
          <p:nvPr/>
        </p:nvCxnSpPr>
        <p:spPr bwMode="auto">
          <a:xfrm flipH="1">
            <a:off x="3211513" y="2751364"/>
            <a:ext cx="1466623" cy="1890939"/>
          </a:xfrm>
          <a:prstGeom prst="straightConnector1">
            <a:avLst/>
          </a:prstGeom>
          <a:noFill/>
          <a:ln w="9525" algn="ctr">
            <a:solidFill>
              <a:srgbClr val="48D5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811716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grpSp>
        <p:nvGrpSpPr>
          <p:cNvPr id="70659" name="Group 9"/>
          <p:cNvGrpSpPr>
            <a:grpSpLocks/>
          </p:cNvGrpSpPr>
          <p:nvPr/>
        </p:nvGrpSpPr>
        <p:grpSpPr bwMode="auto">
          <a:xfrm>
            <a:off x="1528763" y="1243013"/>
            <a:ext cx="1676400" cy="1460500"/>
            <a:chOff x="1709738" y="3335338"/>
            <a:chExt cx="1675701" cy="1460500"/>
          </a:xfrm>
        </p:grpSpPr>
        <p:sp>
          <p:nvSpPr>
            <p:cNvPr id="70660" name="Rectangle 11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0661" name="Rectangle 12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0662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70663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0664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0665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0666" name="Straight Connector 17"/>
            <p:cNvCxnSpPr>
              <a:cxnSpLocks noChangeShapeType="1"/>
              <a:endCxn id="70661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667" name="Straight Connector 18"/>
            <p:cNvCxnSpPr>
              <a:cxnSpLocks noChangeShapeType="1"/>
              <a:endCxn id="70660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668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0438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 &amp; d&gt;4</a:t>
              </a:r>
            </a:p>
          </p:txBody>
        </p:sp>
        <p:cxnSp>
          <p:nvCxnSpPr>
            <p:cNvPr id="70669" name="Straight Connector 2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670" name="Straight Connector 21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285472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grpSp>
        <p:nvGrpSpPr>
          <p:cNvPr id="71683" name="Group 9"/>
          <p:cNvGrpSpPr>
            <a:grpSpLocks/>
          </p:cNvGrpSpPr>
          <p:nvPr/>
        </p:nvGrpSpPr>
        <p:grpSpPr bwMode="auto">
          <a:xfrm>
            <a:off x="1528763" y="1243013"/>
            <a:ext cx="1676400" cy="1460500"/>
            <a:chOff x="1709738" y="3335338"/>
            <a:chExt cx="1675701" cy="1460500"/>
          </a:xfrm>
        </p:grpSpPr>
        <p:sp>
          <p:nvSpPr>
            <p:cNvPr id="71704" name="Rectangle 11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1705" name="Rectangle 12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1706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71707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1708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1709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710" name="Straight Connector 17"/>
            <p:cNvCxnSpPr>
              <a:cxnSpLocks noChangeShapeType="1"/>
              <a:endCxn id="71705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711" name="Straight Connector 18"/>
            <p:cNvCxnSpPr>
              <a:cxnSpLocks noChangeShapeType="1"/>
              <a:endCxn id="71704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712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0438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 &amp; d&gt;4</a:t>
              </a:r>
            </a:p>
          </p:txBody>
        </p:sp>
        <p:cxnSp>
          <p:nvCxnSpPr>
            <p:cNvPr id="71713" name="Straight Connector 2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714" name="Straight Connector 21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684" name="Group 5"/>
          <p:cNvGrpSpPr>
            <a:grpSpLocks/>
          </p:cNvGrpSpPr>
          <p:nvPr/>
        </p:nvGrpSpPr>
        <p:grpSpPr bwMode="auto">
          <a:xfrm>
            <a:off x="6113463" y="1030288"/>
            <a:ext cx="1273175" cy="1933575"/>
            <a:chOff x="2815581" y="1975357"/>
            <a:chExt cx="1272196" cy="1933665"/>
          </a:xfrm>
        </p:grpSpPr>
        <p:sp>
          <p:nvSpPr>
            <p:cNvPr id="71687" name="Rectangle 23"/>
            <p:cNvSpPr>
              <a:spLocks noChangeArrowheads="1"/>
            </p:cNvSpPr>
            <p:nvPr/>
          </p:nvSpPr>
          <p:spPr bwMode="auto">
            <a:xfrm>
              <a:off x="2815581" y="3662959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1688" name="Rectangle 24"/>
            <p:cNvSpPr>
              <a:spLocks noChangeArrowheads="1"/>
            </p:cNvSpPr>
            <p:nvPr/>
          </p:nvSpPr>
          <p:spPr bwMode="auto">
            <a:xfrm>
              <a:off x="3587106" y="3680422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1689" name="TextBox 177"/>
            <p:cNvSpPr txBox="1">
              <a:spLocks noChangeArrowheads="1"/>
            </p:cNvSpPr>
            <p:nvPr/>
          </p:nvSpPr>
          <p:spPr bwMode="auto">
            <a:xfrm>
              <a:off x="3252143" y="3358159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1690" name="Group 3"/>
            <p:cNvGrpSpPr>
              <a:grpSpLocks/>
            </p:cNvGrpSpPr>
            <p:nvPr/>
          </p:nvGrpSpPr>
          <p:grpSpPr bwMode="auto">
            <a:xfrm>
              <a:off x="3309293" y="1975357"/>
              <a:ext cx="407987" cy="440215"/>
              <a:chOff x="3291831" y="2422644"/>
              <a:chExt cx="407987" cy="440215"/>
            </a:xfrm>
          </p:grpSpPr>
          <p:sp>
            <p:nvSpPr>
              <p:cNvPr id="71702" name="TextBox 174"/>
              <p:cNvSpPr txBox="1">
                <a:spLocks noChangeArrowheads="1"/>
              </p:cNvSpPr>
              <p:nvPr/>
            </p:nvSpPr>
            <p:spPr bwMode="auto">
              <a:xfrm>
                <a:off x="3444231" y="2585047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71703" name="TextBox 179"/>
              <p:cNvSpPr txBox="1">
                <a:spLocks noChangeArrowheads="1"/>
              </p:cNvSpPr>
              <p:nvPr/>
            </p:nvSpPr>
            <p:spPr bwMode="auto">
              <a:xfrm>
                <a:off x="3291831" y="2422644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1691" name="Straight Connector 29"/>
            <p:cNvCxnSpPr>
              <a:cxnSpLocks noChangeShapeType="1"/>
              <a:endCxn id="71688" idx="0"/>
            </p:cNvCxnSpPr>
            <p:nvPr/>
          </p:nvCxnSpPr>
          <p:spPr bwMode="auto">
            <a:xfrm>
              <a:off x="3563293" y="3580409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692" name="Straight Connector 30"/>
            <p:cNvCxnSpPr>
              <a:cxnSpLocks noChangeShapeType="1"/>
              <a:endCxn id="71687" idx="0"/>
            </p:cNvCxnSpPr>
            <p:nvPr/>
          </p:nvCxnSpPr>
          <p:spPr bwMode="auto">
            <a:xfrm rot="10800000" flipV="1">
              <a:off x="3062437" y="3580409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1693" name="Group 4"/>
            <p:cNvGrpSpPr>
              <a:grpSpLocks/>
            </p:cNvGrpSpPr>
            <p:nvPr/>
          </p:nvGrpSpPr>
          <p:grpSpPr bwMode="auto">
            <a:xfrm>
              <a:off x="3277543" y="2877147"/>
              <a:ext cx="588567" cy="400050"/>
              <a:chOff x="3277543" y="2877147"/>
              <a:chExt cx="588567" cy="400050"/>
            </a:xfrm>
          </p:grpSpPr>
          <p:sp>
            <p:nvSpPr>
              <p:cNvPr id="71700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701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41870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>
                    <a:solidFill>
                      <a:srgbClr val="FF0000"/>
                    </a:solidFill>
                  </a:rPr>
                  <a:t>d&gt;4</a:t>
                </a:r>
              </a:p>
            </p:txBody>
          </p:sp>
        </p:grpSp>
        <p:cxnSp>
          <p:nvCxnSpPr>
            <p:cNvPr id="71694" name="Straight Connector 32"/>
            <p:cNvCxnSpPr>
              <a:cxnSpLocks noChangeShapeType="1"/>
            </p:cNvCxnSpPr>
            <p:nvPr/>
          </p:nvCxnSpPr>
          <p:spPr bwMode="auto">
            <a:xfrm rot="5400000">
              <a:off x="3329934" y="3318469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695" name="Straight Connector 33"/>
            <p:cNvCxnSpPr>
              <a:cxnSpLocks noChangeShapeType="1"/>
            </p:cNvCxnSpPr>
            <p:nvPr/>
          </p:nvCxnSpPr>
          <p:spPr bwMode="auto">
            <a:xfrm rot="5400000">
              <a:off x="3329934" y="2889844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1696" name="Group 34"/>
            <p:cNvGrpSpPr>
              <a:grpSpLocks/>
            </p:cNvGrpSpPr>
            <p:nvPr/>
          </p:nvGrpSpPr>
          <p:grpSpPr bwMode="auto">
            <a:xfrm>
              <a:off x="3274789" y="2417645"/>
              <a:ext cx="812988" cy="400050"/>
              <a:chOff x="3277543" y="2877147"/>
              <a:chExt cx="812988" cy="400050"/>
            </a:xfrm>
          </p:grpSpPr>
          <p:sp>
            <p:nvSpPr>
              <p:cNvPr id="71698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699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6431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 err="1">
                    <a:solidFill>
                      <a:srgbClr val="FF0000"/>
                    </a:solidFill>
                  </a:rPr>
                  <a:t>S.b</a:t>
                </a:r>
                <a:r>
                  <a:rPr lang="en-US" altLang="en-US" sz="1000" dirty="0">
                    <a:solidFill>
                      <a:srgbClr val="FF0000"/>
                    </a:solidFill>
                  </a:rPr>
                  <a:t>=</a:t>
                </a:r>
                <a:r>
                  <a:rPr lang="en-US" altLang="en-US" sz="1000" dirty="0" err="1">
                    <a:solidFill>
                      <a:srgbClr val="FF0000"/>
                    </a:solidFill>
                  </a:rPr>
                  <a:t>T.b</a:t>
                </a:r>
                <a:endParaRPr lang="en-US" altLang="en-US" sz="10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1697" name="Straight Connector 37"/>
            <p:cNvCxnSpPr>
              <a:cxnSpLocks noChangeShapeType="1"/>
            </p:cNvCxnSpPr>
            <p:nvPr/>
          </p:nvCxnSpPr>
          <p:spPr bwMode="auto">
            <a:xfrm rot="5400000">
              <a:off x="3344955" y="242051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685" name="Right Arrow 38"/>
          <p:cNvSpPr>
            <a:spLocks noChangeArrowheads="1"/>
          </p:cNvSpPr>
          <p:nvPr/>
        </p:nvSpPr>
        <p:spPr bwMode="auto">
          <a:xfrm>
            <a:off x="4289425" y="1876425"/>
            <a:ext cx="752475" cy="280988"/>
          </a:xfrm>
          <a:prstGeom prst="rightArrow">
            <a:avLst>
              <a:gd name="adj1" fmla="val 50000"/>
              <a:gd name="adj2" fmla="val 5003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6" name="TextBox 112"/>
          <p:cNvSpPr txBox="1">
            <a:spLocks noChangeArrowheads="1"/>
          </p:cNvSpPr>
          <p:nvPr/>
        </p:nvSpPr>
        <p:spPr bwMode="auto">
          <a:xfrm>
            <a:off x="3844925" y="1368425"/>
            <a:ext cx="1687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C&amp;D</a:t>
            </a:r>
            <a:r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= </a:t>
            </a:r>
            <a:r>
              <a:rPr lang="el-GR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(R))</a:t>
            </a:r>
            <a:endParaRPr lang="en-US" altLang="en-US" sz="1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3950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grpSp>
        <p:nvGrpSpPr>
          <p:cNvPr id="72707" name="Group 9"/>
          <p:cNvGrpSpPr>
            <a:grpSpLocks/>
          </p:cNvGrpSpPr>
          <p:nvPr/>
        </p:nvGrpSpPr>
        <p:grpSpPr bwMode="auto">
          <a:xfrm>
            <a:off x="1528763" y="1243013"/>
            <a:ext cx="1676400" cy="1460500"/>
            <a:chOff x="1709738" y="3335338"/>
            <a:chExt cx="1675701" cy="1460500"/>
          </a:xfrm>
        </p:grpSpPr>
        <p:sp>
          <p:nvSpPr>
            <p:cNvPr id="72748" name="Rectangle 11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2749" name="Rectangle 12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2750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72751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2752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2753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2754" name="Straight Connector 17"/>
            <p:cNvCxnSpPr>
              <a:cxnSpLocks noChangeShapeType="1"/>
              <a:endCxn id="72749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55" name="Straight Connector 18"/>
            <p:cNvCxnSpPr>
              <a:cxnSpLocks noChangeShapeType="1"/>
              <a:endCxn id="72748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756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0438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&amp; d&gt;4</a:t>
              </a:r>
            </a:p>
          </p:txBody>
        </p:sp>
        <p:cxnSp>
          <p:nvCxnSpPr>
            <p:cNvPr id="72757" name="Straight Connector 2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58" name="Straight Connector 21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2708" name="Group 5"/>
          <p:cNvGrpSpPr>
            <a:grpSpLocks/>
          </p:cNvGrpSpPr>
          <p:nvPr/>
        </p:nvGrpSpPr>
        <p:grpSpPr bwMode="auto">
          <a:xfrm>
            <a:off x="6113463" y="1030288"/>
            <a:ext cx="1273175" cy="1933575"/>
            <a:chOff x="2815581" y="1975357"/>
            <a:chExt cx="1272196" cy="1933665"/>
          </a:xfrm>
        </p:grpSpPr>
        <p:sp>
          <p:nvSpPr>
            <p:cNvPr id="72731" name="Rectangle 23"/>
            <p:cNvSpPr>
              <a:spLocks noChangeArrowheads="1"/>
            </p:cNvSpPr>
            <p:nvPr/>
          </p:nvSpPr>
          <p:spPr bwMode="auto">
            <a:xfrm>
              <a:off x="2815581" y="3662959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2732" name="Rectangle 24"/>
            <p:cNvSpPr>
              <a:spLocks noChangeArrowheads="1"/>
            </p:cNvSpPr>
            <p:nvPr/>
          </p:nvSpPr>
          <p:spPr bwMode="auto">
            <a:xfrm>
              <a:off x="3587106" y="3680422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2733" name="TextBox 177"/>
            <p:cNvSpPr txBox="1">
              <a:spLocks noChangeArrowheads="1"/>
            </p:cNvSpPr>
            <p:nvPr/>
          </p:nvSpPr>
          <p:spPr bwMode="auto">
            <a:xfrm>
              <a:off x="3252143" y="3358159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2734" name="Group 3"/>
            <p:cNvGrpSpPr>
              <a:grpSpLocks/>
            </p:cNvGrpSpPr>
            <p:nvPr/>
          </p:nvGrpSpPr>
          <p:grpSpPr bwMode="auto">
            <a:xfrm>
              <a:off x="3309293" y="1975357"/>
              <a:ext cx="407987" cy="440215"/>
              <a:chOff x="3291831" y="2422644"/>
              <a:chExt cx="407987" cy="440215"/>
            </a:xfrm>
          </p:grpSpPr>
          <p:sp>
            <p:nvSpPr>
              <p:cNvPr id="72746" name="TextBox 174"/>
              <p:cNvSpPr txBox="1">
                <a:spLocks noChangeArrowheads="1"/>
              </p:cNvSpPr>
              <p:nvPr/>
            </p:nvSpPr>
            <p:spPr bwMode="auto">
              <a:xfrm>
                <a:off x="3444231" y="2585047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72747" name="TextBox 179"/>
              <p:cNvSpPr txBox="1">
                <a:spLocks noChangeArrowheads="1"/>
              </p:cNvSpPr>
              <p:nvPr/>
            </p:nvSpPr>
            <p:spPr bwMode="auto">
              <a:xfrm>
                <a:off x="3291831" y="2422644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2735" name="Straight Connector 29"/>
            <p:cNvCxnSpPr>
              <a:cxnSpLocks noChangeShapeType="1"/>
              <a:endCxn id="72732" idx="0"/>
            </p:cNvCxnSpPr>
            <p:nvPr/>
          </p:nvCxnSpPr>
          <p:spPr bwMode="auto">
            <a:xfrm>
              <a:off x="3563293" y="3580409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6" name="Straight Connector 30"/>
            <p:cNvCxnSpPr>
              <a:cxnSpLocks noChangeShapeType="1"/>
              <a:endCxn id="72731" idx="0"/>
            </p:cNvCxnSpPr>
            <p:nvPr/>
          </p:nvCxnSpPr>
          <p:spPr bwMode="auto">
            <a:xfrm rot="10800000" flipV="1">
              <a:off x="3062437" y="3580409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2737" name="Group 4"/>
            <p:cNvGrpSpPr>
              <a:grpSpLocks/>
            </p:cNvGrpSpPr>
            <p:nvPr/>
          </p:nvGrpSpPr>
          <p:grpSpPr bwMode="auto">
            <a:xfrm>
              <a:off x="3277543" y="2877147"/>
              <a:ext cx="588567" cy="400050"/>
              <a:chOff x="3277543" y="2877147"/>
              <a:chExt cx="588567" cy="400050"/>
            </a:xfrm>
          </p:grpSpPr>
          <p:sp>
            <p:nvSpPr>
              <p:cNvPr id="72744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745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41870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d&gt;4</a:t>
                </a:r>
              </a:p>
            </p:txBody>
          </p:sp>
        </p:grpSp>
        <p:cxnSp>
          <p:nvCxnSpPr>
            <p:cNvPr id="72738" name="Straight Connector 32"/>
            <p:cNvCxnSpPr>
              <a:cxnSpLocks noChangeShapeType="1"/>
            </p:cNvCxnSpPr>
            <p:nvPr/>
          </p:nvCxnSpPr>
          <p:spPr bwMode="auto">
            <a:xfrm rot="5400000">
              <a:off x="3329934" y="3318469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9" name="Straight Connector 33"/>
            <p:cNvCxnSpPr>
              <a:cxnSpLocks noChangeShapeType="1"/>
            </p:cNvCxnSpPr>
            <p:nvPr/>
          </p:nvCxnSpPr>
          <p:spPr bwMode="auto">
            <a:xfrm rot="5400000">
              <a:off x="3329934" y="2889844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2740" name="Group 34"/>
            <p:cNvGrpSpPr>
              <a:grpSpLocks/>
            </p:cNvGrpSpPr>
            <p:nvPr/>
          </p:nvGrpSpPr>
          <p:grpSpPr bwMode="auto">
            <a:xfrm>
              <a:off x="3274789" y="2417645"/>
              <a:ext cx="812988" cy="400050"/>
              <a:chOff x="3277543" y="2877147"/>
              <a:chExt cx="812988" cy="400050"/>
            </a:xfrm>
          </p:grpSpPr>
          <p:sp>
            <p:nvSpPr>
              <p:cNvPr id="72742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743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6431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S.b=T.b</a:t>
                </a:r>
              </a:p>
            </p:txBody>
          </p:sp>
        </p:grpSp>
        <p:cxnSp>
          <p:nvCxnSpPr>
            <p:cNvPr id="72741" name="Straight Connector 37"/>
            <p:cNvCxnSpPr>
              <a:cxnSpLocks noChangeShapeType="1"/>
            </p:cNvCxnSpPr>
            <p:nvPr/>
          </p:nvCxnSpPr>
          <p:spPr bwMode="auto">
            <a:xfrm rot="5400000">
              <a:off x="3344955" y="242051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2709" name="Right Arrow 38"/>
          <p:cNvSpPr>
            <a:spLocks noChangeArrowheads="1"/>
          </p:cNvSpPr>
          <p:nvPr/>
        </p:nvSpPr>
        <p:spPr bwMode="auto">
          <a:xfrm>
            <a:off x="4289425" y="1876425"/>
            <a:ext cx="752475" cy="280988"/>
          </a:xfrm>
          <a:prstGeom prst="rightArrow">
            <a:avLst>
              <a:gd name="adj1" fmla="val 50000"/>
              <a:gd name="adj2" fmla="val 5003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72710" name="Group 88"/>
          <p:cNvGrpSpPr>
            <a:grpSpLocks/>
          </p:cNvGrpSpPr>
          <p:nvPr/>
        </p:nvGrpSpPr>
        <p:grpSpPr bwMode="auto">
          <a:xfrm>
            <a:off x="6126163" y="4102100"/>
            <a:ext cx="1471612" cy="2079625"/>
            <a:chOff x="4919119" y="4310834"/>
            <a:chExt cx="1472018" cy="2080329"/>
          </a:xfrm>
        </p:grpSpPr>
        <p:sp>
          <p:nvSpPr>
            <p:cNvPr id="72714" name="Rectangle 64"/>
            <p:cNvSpPr>
              <a:spLocks noChangeArrowheads="1"/>
            </p:cNvSpPr>
            <p:nvPr/>
          </p:nvSpPr>
          <p:spPr bwMode="auto">
            <a:xfrm>
              <a:off x="4919119" y="569652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2715" name="Rectangle 65"/>
            <p:cNvSpPr>
              <a:spLocks noChangeArrowheads="1"/>
            </p:cNvSpPr>
            <p:nvPr/>
          </p:nvSpPr>
          <p:spPr bwMode="auto">
            <a:xfrm>
              <a:off x="5690644" y="6162563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2716" name="TextBox 177"/>
            <p:cNvSpPr txBox="1">
              <a:spLocks noChangeArrowheads="1"/>
            </p:cNvSpPr>
            <p:nvPr/>
          </p:nvSpPr>
          <p:spPr bwMode="auto">
            <a:xfrm>
              <a:off x="5355681" y="539172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2717" name="Group 67"/>
            <p:cNvGrpSpPr>
              <a:grpSpLocks/>
            </p:cNvGrpSpPr>
            <p:nvPr/>
          </p:nvGrpSpPr>
          <p:grpSpPr bwMode="auto">
            <a:xfrm>
              <a:off x="5412831" y="4310834"/>
              <a:ext cx="407987" cy="440215"/>
              <a:chOff x="3291831" y="2422644"/>
              <a:chExt cx="407987" cy="440215"/>
            </a:xfrm>
          </p:grpSpPr>
          <p:sp>
            <p:nvSpPr>
              <p:cNvPr id="72729" name="TextBox 174"/>
              <p:cNvSpPr txBox="1">
                <a:spLocks noChangeArrowheads="1"/>
              </p:cNvSpPr>
              <p:nvPr/>
            </p:nvSpPr>
            <p:spPr bwMode="auto">
              <a:xfrm>
                <a:off x="3444231" y="2585047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72730" name="TextBox 179"/>
              <p:cNvSpPr txBox="1">
                <a:spLocks noChangeArrowheads="1"/>
              </p:cNvSpPr>
              <p:nvPr/>
            </p:nvSpPr>
            <p:spPr bwMode="auto">
              <a:xfrm>
                <a:off x="3291831" y="2422644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2718" name="Straight Connector 68"/>
            <p:cNvCxnSpPr>
              <a:cxnSpLocks noChangeShapeType="1"/>
            </p:cNvCxnSpPr>
            <p:nvPr/>
          </p:nvCxnSpPr>
          <p:spPr bwMode="auto">
            <a:xfrm>
              <a:off x="5666173" y="5605243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19" name="Straight Connector 69"/>
            <p:cNvCxnSpPr>
              <a:cxnSpLocks noChangeShapeType="1"/>
              <a:endCxn id="72714" idx="0"/>
            </p:cNvCxnSpPr>
            <p:nvPr/>
          </p:nvCxnSpPr>
          <p:spPr bwMode="auto">
            <a:xfrm rot="10800000" flipV="1">
              <a:off x="5165975" y="561397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20" name="Straight Connector 72"/>
            <p:cNvCxnSpPr>
              <a:cxnSpLocks noChangeShapeType="1"/>
              <a:endCxn id="72716" idx="0"/>
            </p:cNvCxnSpPr>
            <p:nvPr/>
          </p:nvCxnSpPr>
          <p:spPr bwMode="auto">
            <a:xfrm>
              <a:off x="5551408" y="5072332"/>
              <a:ext cx="0" cy="31939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2721" name="Group 73"/>
            <p:cNvGrpSpPr>
              <a:grpSpLocks/>
            </p:cNvGrpSpPr>
            <p:nvPr/>
          </p:nvGrpSpPr>
          <p:grpSpPr bwMode="auto">
            <a:xfrm>
              <a:off x="5378327" y="4753122"/>
              <a:ext cx="812988" cy="400050"/>
              <a:chOff x="3277543" y="2877147"/>
              <a:chExt cx="812988" cy="400050"/>
            </a:xfrm>
          </p:grpSpPr>
          <p:sp>
            <p:nvSpPr>
              <p:cNvPr id="72727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728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6431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 err="1">
                    <a:solidFill>
                      <a:srgbClr val="FF0000"/>
                    </a:solidFill>
                  </a:rPr>
                  <a:t>S.b</a:t>
                </a:r>
                <a:r>
                  <a:rPr lang="en-US" altLang="en-US" sz="1000" dirty="0">
                    <a:solidFill>
                      <a:srgbClr val="FF0000"/>
                    </a:solidFill>
                  </a:rPr>
                  <a:t>=</a:t>
                </a:r>
                <a:r>
                  <a:rPr lang="en-US" altLang="en-US" sz="1000" dirty="0" err="1">
                    <a:solidFill>
                      <a:srgbClr val="FF0000"/>
                    </a:solidFill>
                  </a:rPr>
                  <a:t>T.b</a:t>
                </a:r>
                <a:endParaRPr lang="en-US" altLang="en-US" sz="10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2722" name="Straight Connector 74"/>
            <p:cNvCxnSpPr>
              <a:cxnSpLocks noChangeShapeType="1"/>
            </p:cNvCxnSpPr>
            <p:nvPr/>
          </p:nvCxnSpPr>
          <p:spPr bwMode="auto">
            <a:xfrm rot="5400000">
              <a:off x="5448493" y="4755992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2723" name="Group 75"/>
            <p:cNvGrpSpPr>
              <a:grpSpLocks/>
            </p:cNvGrpSpPr>
            <p:nvPr/>
          </p:nvGrpSpPr>
          <p:grpSpPr bwMode="auto">
            <a:xfrm>
              <a:off x="5802570" y="5596723"/>
              <a:ext cx="588567" cy="400050"/>
              <a:chOff x="3277543" y="2877147"/>
              <a:chExt cx="588567" cy="400050"/>
            </a:xfrm>
          </p:grpSpPr>
          <p:sp>
            <p:nvSpPr>
              <p:cNvPr id="72725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726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41870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>
                    <a:solidFill>
                      <a:srgbClr val="FF0000"/>
                    </a:solidFill>
                  </a:rPr>
                  <a:t>d&gt;4</a:t>
                </a:r>
              </a:p>
            </p:txBody>
          </p:sp>
        </p:grpSp>
        <p:cxnSp>
          <p:nvCxnSpPr>
            <p:cNvPr id="72724" name="Straight Connector 76"/>
            <p:cNvCxnSpPr>
              <a:cxnSpLocks noChangeShapeType="1"/>
            </p:cNvCxnSpPr>
            <p:nvPr/>
          </p:nvCxnSpPr>
          <p:spPr bwMode="auto">
            <a:xfrm rot="5400000">
              <a:off x="5850153" y="6087972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2711" name="Right Arrow 86"/>
          <p:cNvSpPr>
            <a:spLocks noChangeArrowheads="1"/>
          </p:cNvSpPr>
          <p:nvPr/>
        </p:nvSpPr>
        <p:spPr bwMode="auto">
          <a:xfrm rot="5400000">
            <a:off x="6418263" y="3463925"/>
            <a:ext cx="684212" cy="280988"/>
          </a:xfrm>
          <a:prstGeom prst="right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712" name="TextBox 112"/>
          <p:cNvSpPr txBox="1">
            <a:spLocks noChangeArrowheads="1"/>
          </p:cNvSpPr>
          <p:nvPr/>
        </p:nvSpPr>
        <p:spPr bwMode="auto">
          <a:xfrm>
            <a:off x="3844925" y="1368425"/>
            <a:ext cx="1687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C&amp;D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= </a:t>
            </a: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(R))</a:t>
            </a:r>
            <a:endParaRPr lang="en-US" altLang="en-US" sz="14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713" name="TextBox 113"/>
          <p:cNvSpPr txBox="1">
            <a:spLocks noChangeArrowheads="1"/>
          </p:cNvSpPr>
          <p:nvPr/>
        </p:nvSpPr>
        <p:spPr bwMode="auto">
          <a:xfrm>
            <a:off x="4954588" y="3394075"/>
            <a:ext cx="182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</a:t>
            </a:r>
            <a:r>
              <a:rPr lang="en-US" altLang="en-US" sz="1400" dirty="0"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S) = R</a:t>
            </a:r>
            <a:r>
              <a:rPr lang="en-US" altLang="en-US" sz="1400" dirty="0"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l-GR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3285132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grpSp>
        <p:nvGrpSpPr>
          <p:cNvPr id="73731" name="Group 9"/>
          <p:cNvGrpSpPr>
            <a:grpSpLocks/>
          </p:cNvGrpSpPr>
          <p:nvPr/>
        </p:nvGrpSpPr>
        <p:grpSpPr bwMode="auto">
          <a:xfrm>
            <a:off x="1528763" y="1243013"/>
            <a:ext cx="1676400" cy="1460500"/>
            <a:chOff x="1709738" y="3335338"/>
            <a:chExt cx="1675701" cy="1460500"/>
          </a:xfrm>
        </p:grpSpPr>
        <p:sp>
          <p:nvSpPr>
            <p:cNvPr id="73790" name="Rectangle 11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3791" name="Rectangle 12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3792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73793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3794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3795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3796" name="Straight Connector 17"/>
            <p:cNvCxnSpPr>
              <a:cxnSpLocks noChangeShapeType="1"/>
              <a:endCxn id="73791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97" name="Straight Connector 18"/>
            <p:cNvCxnSpPr>
              <a:cxnSpLocks noChangeShapeType="1"/>
              <a:endCxn id="73790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798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0438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&amp; d&gt;4</a:t>
              </a:r>
            </a:p>
          </p:txBody>
        </p:sp>
        <p:cxnSp>
          <p:nvCxnSpPr>
            <p:cNvPr id="73799" name="Straight Connector 2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800" name="Straight Connector 21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3732" name="Group 5"/>
          <p:cNvGrpSpPr>
            <a:grpSpLocks/>
          </p:cNvGrpSpPr>
          <p:nvPr/>
        </p:nvGrpSpPr>
        <p:grpSpPr bwMode="auto">
          <a:xfrm>
            <a:off x="6113463" y="1030288"/>
            <a:ext cx="1273175" cy="1933575"/>
            <a:chOff x="2815581" y="1975357"/>
            <a:chExt cx="1272196" cy="1933665"/>
          </a:xfrm>
        </p:grpSpPr>
        <p:sp>
          <p:nvSpPr>
            <p:cNvPr id="73773" name="Rectangle 23"/>
            <p:cNvSpPr>
              <a:spLocks noChangeArrowheads="1"/>
            </p:cNvSpPr>
            <p:nvPr/>
          </p:nvSpPr>
          <p:spPr bwMode="auto">
            <a:xfrm>
              <a:off x="2815581" y="3662959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3774" name="Rectangle 24"/>
            <p:cNvSpPr>
              <a:spLocks noChangeArrowheads="1"/>
            </p:cNvSpPr>
            <p:nvPr/>
          </p:nvSpPr>
          <p:spPr bwMode="auto">
            <a:xfrm>
              <a:off x="3587106" y="3680422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3775" name="TextBox 177"/>
            <p:cNvSpPr txBox="1">
              <a:spLocks noChangeArrowheads="1"/>
            </p:cNvSpPr>
            <p:nvPr/>
          </p:nvSpPr>
          <p:spPr bwMode="auto">
            <a:xfrm>
              <a:off x="3252143" y="3358159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3776" name="Group 3"/>
            <p:cNvGrpSpPr>
              <a:grpSpLocks/>
            </p:cNvGrpSpPr>
            <p:nvPr/>
          </p:nvGrpSpPr>
          <p:grpSpPr bwMode="auto">
            <a:xfrm>
              <a:off x="3309293" y="1975357"/>
              <a:ext cx="407987" cy="440215"/>
              <a:chOff x="3291831" y="2422644"/>
              <a:chExt cx="407987" cy="440215"/>
            </a:xfrm>
          </p:grpSpPr>
          <p:sp>
            <p:nvSpPr>
              <p:cNvPr id="73788" name="TextBox 174"/>
              <p:cNvSpPr txBox="1">
                <a:spLocks noChangeArrowheads="1"/>
              </p:cNvSpPr>
              <p:nvPr/>
            </p:nvSpPr>
            <p:spPr bwMode="auto">
              <a:xfrm>
                <a:off x="3444231" y="2585047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73789" name="TextBox 179"/>
              <p:cNvSpPr txBox="1">
                <a:spLocks noChangeArrowheads="1"/>
              </p:cNvSpPr>
              <p:nvPr/>
            </p:nvSpPr>
            <p:spPr bwMode="auto">
              <a:xfrm>
                <a:off x="3291831" y="2422644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3777" name="Straight Connector 29"/>
            <p:cNvCxnSpPr>
              <a:cxnSpLocks noChangeShapeType="1"/>
              <a:endCxn id="73774" idx="0"/>
            </p:cNvCxnSpPr>
            <p:nvPr/>
          </p:nvCxnSpPr>
          <p:spPr bwMode="auto">
            <a:xfrm>
              <a:off x="3563293" y="3580409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8" name="Straight Connector 30"/>
            <p:cNvCxnSpPr>
              <a:cxnSpLocks noChangeShapeType="1"/>
              <a:endCxn id="73773" idx="0"/>
            </p:cNvCxnSpPr>
            <p:nvPr/>
          </p:nvCxnSpPr>
          <p:spPr bwMode="auto">
            <a:xfrm rot="10800000" flipV="1">
              <a:off x="3062437" y="3580409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3779" name="Group 4"/>
            <p:cNvGrpSpPr>
              <a:grpSpLocks/>
            </p:cNvGrpSpPr>
            <p:nvPr/>
          </p:nvGrpSpPr>
          <p:grpSpPr bwMode="auto">
            <a:xfrm>
              <a:off x="3277543" y="2877147"/>
              <a:ext cx="588567" cy="400050"/>
              <a:chOff x="3277543" y="2877147"/>
              <a:chExt cx="588567" cy="400050"/>
            </a:xfrm>
          </p:grpSpPr>
          <p:sp>
            <p:nvSpPr>
              <p:cNvPr id="73786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787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41870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d&gt;4</a:t>
                </a:r>
              </a:p>
            </p:txBody>
          </p:sp>
        </p:grpSp>
        <p:cxnSp>
          <p:nvCxnSpPr>
            <p:cNvPr id="73780" name="Straight Connector 32"/>
            <p:cNvCxnSpPr>
              <a:cxnSpLocks noChangeShapeType="1"/>
            </p:cNvCxnSpPr>
            <p:nvPr/>
          </p:nvCxnSpPr>
          <p:spPr bwMode="auto">
            <a:xfrm rot="5400000">
              <a:off x="3329934" y="3318469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1" name="Straight Connector 33"/>
            <p:cNvCxnSpPr>
              <a:cxnSpLocks noChangeShapeType="1"/>
            </p:cNvCxnSpPr>
            <p:nvPr/>
          </p:nvCxnSpPr>
          <p:spPr bwMode="auto">
            <a:xfrm rot="5400000">
              <a:off x="3329934" y="2889844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3782" name="Group 34"/>
            <p:cNvGrpSpPr>
              <a:grpSpLocks/>
            </p:cNvGrpSpPr>
            <p:nvPr/>
          </p:nvGrpSpPr>
          <p:grpSpPr bwMode="auto">
            <a:xfrm>
              <a:off x="3274789" y="2417645"/>
              <a:ext cx="812988" cy="400050"/>
              <a:chOff x="3277543" y="2877147"/>
              <a:chExt cx="812988" cy="400050"/>
            </a:xfrm>
          </p:grpSpPr>
          <p:sp>
            <p:nvSpPr>
              <p:cNvPr id="73784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785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6431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S.b=T.b</a:t>
                </a:r>
              </a:p>
            </p:txBody>
          </p:sp>
        </p:grpSp>
        <p:cxnSp>
          <p:nvCxnSpPr>
            <p:cNvPr id="73783" name="Straight Connector 37"/>
            <p:cNvCxnSpPr>
              <a:cxnSpLocks noChangeShapeType="1"/>
            </p:cNvCxnSpPr>
            <p:nvPr/>
          </p:nvCxnSpPr>
          <p:spPr bwMode="auto">
            <a:xfrm rot="5400000">
              <a:off x="3344955" y="242051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3733" name="Right Arrow 38"/>
          <p:cNvSpPr>
            <a:spLocks noChangeArrowheads="1"/>
          </p:cNvSpPr>
          <p:nvPr/>
        </p:nvSpPr>
        <p:spPr bwMode="auto">
          <a:xfrm>
            <a:off x="4289425" y="1876425"/>
            <a:ext cx="752475" cy="280988"/>
          </a:xfrm>
          <a:prstGeom prst="rightArrow">
            <a:avLst>
              <a:gd name="adj1" fmla="val 50000"/>
              <a:gd name="adj2" fmla="val 5003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73734" name="Group 88"/>
          <p:cNvGrpSpPr>
            <a:grpSpLocks/>
          </p:cNvGrpSpPr>
          <p:nvPr/>
        </p:nvGrpSpPr>
        <p:grpSpPr bwMode="auto">
          <a:xfrm>
            <a:off x="6126163" y="4102100"/>
            <a:ext cx="1471612" cy="2079625"/>
            <a:chOff x="4919119" y="4310834"/>
            <a:chExt cx="1472018" cy="2080329"/>
          </a:xfrm>
        </p:grpSpPr>
        <p:sp>
          <p:nvSpPr>
            <p:cNvPr id="73756" name="Rectangle 64"/>
            <p:cNvSpPr>
              <a:spLocks noChangeArrowheads="1"/>
            </p:cNvSpPr>
            <p:nvPr/>
          </p:nvSpPr>
          <p:spPr bwMode="auto">
            <a:xfrm>
              <a:off x="4919119" y="569652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3757" name="Rectangle 65"/>
            <p:cNvSpPr>
              <a:spLocks noChangeArrowheads="1"/>
            </p:cNvSpPr>
            <p:nvPr/>
          </p:nvSpPr>
          <p:spPr bwMode="auto">
            <a:xfrm>
              <a:off x="5690644" y="6162563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sp>
          <p:nvSpPr>
            <p:cNvPr id="73758" name="TextBox 177"/>
            <p:cNvSpPr txBox="1">
              <a:spLocks noChangeArrowheads="1"/>
            </p:cNvSpPr>
            <p:nvPr/>
          </p:nvSpPr>
          <p:spPr bwMode="auto">
            <a:xfrm>
              <a:off x="5355681" y="539172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3759" name="Group 67"/>
            <p:cNvGrpSpPr>
              <a:grpSpLocks/>
            </p:cNvGrpSpPr>
            <p:nvPr/>
          </p:nvGrpSpPr>
          <p:grpSpPr bwMode="auto">
            <a:xfrm>
              <a:off x="5412831" y="4310834"/>
              <a:ext cx="407987" cy="440215"/>
              <a:chOff x="3291831" y="2422644"/>
              <a:chExt cx="407987" cy="440215"/>
            </a:xfrm>
          </p:grpSpPr>
          <p:sp>
            <p:nvSpPr>
              <p:cNvPr id="73771" name="TextBox 174"/>
              <p:cNvSpPr txBox="1">
                <a:spLocks noChangeArrowheads="1"/>
              </p:cNvSpPr>
              <p:nvPr/>
            </p:nvSpPr>
            <p:spPr bwMode="auto">
              <a:xfrm>
                <a:off x="3444231" y="2585047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73772" name="TextBox 179"/>
              <p:cNvSpPr txBox="1">
                <a:spLocks noChangeArrowheads="1"/>
              </p:cNvSpPr>
              <p:nvPr/>
            </p:nvSpPr>
            <p:spPr bwMode="auto">
              <a:xfrm>
                <a:off x="3291831" y="2422644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3760" name="Straight Connector 68"/>
            <p:cNvCxnSpPr>
              <a:cxnSpLocks noChangeShapeType="1"/>
            </p:cNvCxnSpPr>
            <p:nvPr/>
          </p:nvCxnSpPr>
          <p:spPr bwMode="auto">
            <a:xfrm>
              <a:off x="5666173" y="5605243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1" name="Straight Connector 69"/>
            <p:cNvCxnSpPr>
              <a:cxnSpLocks noChangeShapeType="1"/>
              <a:endCxn id="73756" idx="0"/>
            </p:cNvCxnSpPr>
            <p:nvPr/>
          </p:nvCxnSpPr>
          <p:spPr bwMode="auto">
            <a:xfrm rot="10800000" flipV="1">
              <a:off x="5165975" y="561397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2" name="Straight Connector 72"/>
            <p:cNvCxnSpPr>
              <a:cxnSpLocks noChangeShapeType="1"/>
              <a:endCxn id="73758" idx="0"/>
            </p:cNvCxnSpPr>
            <p:nvPr/>
          </p:nvCxnSpPr>
          <p:spPr bwMode="auto">
            <a:xfrm>
              <a:off x="5551408" y="5072332"/>
              <a:ext cx="0" cy="31939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3763" name="Group 73"/>
            <p:cNvGrpSpPr>
              <a:grpSpLocks/>
            </p:cNvGrpSpPr>
            <p:nvPr/>
          </p:nvGrpSpPr>
          <p:grpSpPr bwMode="auto">
            <a:xfrm>
              <a:off x="5378327" y="4753122"/>
              <a:ext cx="812988" cy="400050"/>
              <a:chOff x="3277543" y="2877147"/>
              <a:chExt cx="812988" cy="400050"/>
            </a:xfrm>
          </p:grpSpPr>
          <p:sp>
            <p:nvSpPr>
              <p:cNvPr id="73769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770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6431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 err="1">
                    <a:solidFill>
                      <a:srgbClr val="FF0000"/>
                    </a:solidFill>
                  </a:rPr>
                  <a:t>S.b</a:t>
                </a:r>
                <a:r>
                  <a:rPr lang="en-US" altLang="en-US" sz="1000" dirty="0">
                    <a:solidFill>
                      <a:srgbClr val="FF0000"/>
                    </a:solidFill>
                  </a:rPr>
                  <a:t>=</a:t>
                </a:r>
                <a:r>
                  <a:rPr lang="en-US" altLang="en-US" sz="1000" dirty="0" err="1">
                    <a:solidFill>
                      <a:srgbClr val="FF0000"/>
                    </a:solidFill>
                  </a:rPr>
                  <a:t>T.b</a:t>
                </a:r>
                <a:endParaRPr lang="en-US" altLang="en-US" sz="10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3764" name="Straight Connector 74"/>
            <p:cNvCxnSpPr>
              <a:cxnSpLocks noChangeShapeType="1"/>
            </p:cNvCxnSpPr>
            <p:nvPr/>
          </p:nvCxnSpPr>
          <p:spPr bwMode="auto">
            <a:xfrm rot="5400000">
              <a:off x="5448493" y="4755992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3765" name="Group 75"/>
            <p:cNvGrpSpPr>
              <a:grpSpLocks/>
            </p:cNvGrpSpPr>
            <p:nvPr/>
          </p:nvGrpSpPr>
          <p:grpSpPr bwMode="auto">
            <a:xfrm>
              <a:off x="5802570" y="5596723"/>
              <a:ext cx="588567" cy="400050"/>
              <a:chOff x="3277543" y="2877147"/>
              <a:chExt cx="588567" cy="400050"/>
            </a:xfrm>
          </p:grpSpPr>
          <p:sp>
            <p:nvSpPr>
              <p:cNvPr id="73767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768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41870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d&gt;4</a:t>
                </a:r>
              </a:p>
            </p:txBody>
          </p:sp>
        </p:grpSp>
        <p:cxnSp>
          <p:nvCxnSpPr>
            <p:cNvPr id="73766" name="Straight Connector 76"/>
            <p:cNvCxnSpPr>
              <a:cxnSpLocks noChangeShapeType="1"/>
            </p:cNvCxnSpPr>
            <p:nvPr/>
          </p:nvCxnSpPr>
          <p:spPr bwMode="auto">
            <a:xfrm rot="5400000">
              <a:off x="5850153" y="6087972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3735" name="Right Arrow 86"/>
          <p:cNvSpPr>
            <a:spLocks noChangeArrowheads="1"/>
          </p:cNvSpPr>
          <p:nvPr/>
        </p:nvSpPr>
        <p:spPr bwMode="auto">
          <a:xfrm rot="5400000">
            <a:off x="6418263" y="3463925"/>
            <a:ext cx="684212" cy="280988"/>
          </a:xfrm>
          <a:prstGeom prst="right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6" name="Right Arrow 89"/>
          <p:cNvSpPr>
            <a:spLocks noChangeArrowheads="1"/>
          </p:cNvSpPr>
          <p:nvPr/>
        </p:nvSpPr>
        <p:spPr bwMode="auto">
          <a:xfrm rot="10800000">
            <a:off x="4054475" y="5010150"/>
            <a:ext cx="1371600" cy="280988"/>
          </a:xfrm>
          <a:prstGeom prst="rightArrow">
            <a:avLst>
              <a:gd name="adj1" fmla="val 50000"/>
              <a:gd name="adj2" fmla="val 5001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73737" name="Group 109"/>
          <p:cNvGrpSpPr>
            <a:grpSpLocks/>
          </p:cNvGrpSpPr>
          <p:nvPr/>
        </p:nvGrpSpPr>
        <p:grpSpPr bwMode="auto">
          <a:xfrm>
            <a:off x="1528763" y="4108450"/>
            <a:ext cx="1471612" cy="1801813"/>
            <a:chOff x="3892126" y="4439755"/>
            <a:chExt cx="1472018" cy="1760819"/>
          </a:xfrm>
        </p:grpSpPr>
        <p:sp>
          <p:nvSpPr>
            <p:cNvPr id="73743" name="Rectangle 91"/>
            <p:cNvSpPr>
              <a:spLocks noChangeArrowheads="1"/>
            </p:cNvSpPr>
            <p:nvPr/>
          </p:nvSpPr>
          <p:spPr bwMode="auto">
            <a:xfrm>
              <a:off x="3892126" y="5505936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73744" name="Rectangle 92"/>
            <p:cNvSpPr>
              <a:spLocks noChangeArrowheads="1"/>
            </p:cNvSpPr>
            <p:nvPr/>
          </p:nvSpPr>
          <p:spPr bwMode="auto">
            <a:xfrm>
              <a:off x="4663651" y="5971974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T(b,d)</a:t>
              </a:r>
            </a:p>
          </p:txBody>
        </p:sp>
        <p:grpSp>
          <p:nvGrpSpPr>
            <p:cNvPr id="73745" name="Group 94"/>
            <p:cNvGrpSpPr>
              <a:grpSpLocks/>
            </p:cNvGrpSpPr>
            <p:nvPr/>
          </p:nvGrpSpPr>
          <p:grpSpPr bwMode="auto">
            <a:xfrm>
              <a:off x="4358591" y="4439755"/>
              <a:ext cx="407987" cy="400110"/>
              <a:chOff x="3291831" y="2327758"/>
              <a:chExt cx="407987" cy="400110"/>
            </a:xfrm>
          </p:grpSpPr>
          <p:sp>
            <p:nvSpPr>
              <p:cNvPr id="73754" name="TextBox 174"/>
              <p:cNvSpPr txBox="1">
                <a:spLocks noChangeArrowheads="1"/>
              </p:cNvSpPr>
              <p:nvPr/>
            </p:nvSpPr>
            <p:spPr bwMode="auto">
              <a:xfrm>
                <a:off x="3444231" y="2438405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73755" name="TextBox 179"/>
              <p:cNvSpPr txBox="1">
                <a:spLocks noChangeArrowheads="1"/>
              </p:cNvSpPr>
              <p:nvPr/>
            </p:nvSpPr>
            <p:spPr bwMode="auto">
              <a:xfrm>
                <a:off x="3291831" y="2327758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3746" name="Straight Connector 95"/>
            <p:cNvCxnSpPr>
              <a:cxnSpLocks noChangeShapeType="1"/>
            </p:cNvCxnSpPr>
            <p:nvPr/>
          </p:nvCxnSpPr>
          <p:spPr bwMode="auto">
            <a:xfrm>
              <a:off x="4673101" y="5323101"/>
              <a:ext cx="236748" cy="191566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47" name="Straight Connector 96"/>
            <p:cNvCxnSpPr>
              <a:cxnSpLocks noChangeShapeType="1"/>
              <a:endCxn id="73743" idx="0"/>
            </p:cNvCxnSpPr>
            <p:nvPr/>
          </p:nvCxnSpPr>
          <p:spPr bwMode="auto">
            <a:xfrm flipH="1">
              <a:off x="4138982" y="5323101"/>
              <a:ext cx="219609" cy="182835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48" name="Straight Connector 97"/>
            <p:cNvCxnSpPr>
              <a:cxnSpLocks noChangeShapeType="1"/>
            </p:cNvCxnSpPr>
            <p:nvPr/>
          </p:nvCxnSpPr>
          <p:spPr bwMode="auto">
            <a:xfrm>
              <a:off x="4524415" y="4778231"/>
              <a:ext cx="0" cy="31939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3749" name="Group 100"/>
            <p:cNvGrpSpPr>
              <a:grpSpLocks/>
            </p:cNvGrpSpPr>
            <p:nvPr/>
          </p:nvGrpSpPr>
          <p:grpSpPr bwMode="auto">
            <a:xfrm>
              <a:off x="4775577" y="5406134"/>
              <a:ext cx="588567" cy="400050"/>
              <a:chOff x="3277543" y="2877147"/>
              <a:chExt cx="588567" cy="400050"/>
            </a:xfrm>
          </p:grpSpPr>
          <p:sp>
            <p:nvSpPr>
              <p:cNvPr id="73752" name="TextBox 180"/>
              <p:cNvSpPr txBox="1">
                <a:spLocks noChangeArrowheads="1"/>
              </p:cNvSpPr>
              <p:nvPr/>
            </p:nvSpPr>
            <p:spPr bwMode="auto">
              <a:xfrm>
                <a:off x="3277543" y="2877147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753" name="TextBox 196"/>
              <p:cNvSpPr txBox="1">
                <a:spLocks noChangeArrowheads="1"/>
              </p:cNvSpPr>
              <p:nvPr/>
            </p:nvSpPr>
            <p:spPr bwMode="auto">
              <a:xfrm>
                <a:off x="3447406" y="3027959"/>
                <a:ext cx="41870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d&gt;4</a:t>
                </a:r>
              </a:p>
            </p:txBody>
          </p:sp>
        </p:grpSp>
        <p:cxnSp>
          <p:nvCxnSpPr>
            <p:cNvPr id="73750" name="Straight Connector 101"/>
            <p:cNvCxnSpPr>
              <a:cxnSpLocks noChangeShapeType="1"/>
            </p:cNvCxnSpPr>
            <p:nvPr/>
          </p:nvCxnSpPr>
          <p:spPr bwMode="auto">
            <a:xfrm rot="5400000">
              <a:off x="4823160" y="5897383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751" name="AutoShape 4"/>
            <p:cNvSpPr>
              <a:spLocks noChangeArrowheads="1"/>
            </p:cNvSpPr>
            <p:nvPr/>
          </p:nvSpPr>
          <p:spPr bwMode="auto">
            <a:xfrm rot="-5400000">
              <a:off x="4434120" y="5029931"/>
              <a:ext cx="185940" cy="269803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</p:grpSp>
      <p:sp>
        <p:nvSpPr>
          <p:cNvPr id="73738" name="TextBox 112"/>
          <p:cNvSpPr txBox="1">
            <a:spLocks noChangeArrowheads="1"/>
          </p:cNvSpPr>
          <p:nvPr/>
        </p:nvSpPr>
        <p:spPr bwMode="auto">
          <a:xfrm>
            <a:off x="3844925" y="1368425"/>
            <a:ext cx="1687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C&amp;D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= </a:t>
            </a: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(R))</a:t>
            </a:r>
            <a:endParaRPr lang="en-US" altLang="en-US" sz="14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739" name="TextBox 113"/>
          <p:cNvSpPr txBox="1">
            <a:spLocks noChangeArrowheads="1"/>
          </p:cNvSpPr>
          <p:nvPr/>
        </p:nvSpPr>
        <p:spPr bwMode="auto">
          <a:xfrm>
            <a:off x="4954588" y="3394075"/>
            <a:ext cx="182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</a:t>
            </a:r>
            <a:r>
              <a:rPr lang="en-US" altLang="en-US" sz="1400"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S) = R</a:t>
            </a:r>
            <a:r>
              <a:rPr lang="en-US" altLang="en-US" sz="1400"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l-GR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(S)</a:t>
            </a:r>
          </a:p>
        </p:txBody>
      </p:sp>
      <p:grpSp>
        <p:nvGrpSpPr>
          <p:cNvPr id="73740" name="Group 116"/>
          <p:cNvGrpSpPr>
            <a:grpSpLocks/>
          </p:cNvGrpSpPr>
          <p:nvPr/>
        </p:nvGrpSpPr>
        <p:grpSpPr bwMode="auto">
          <a:xfrm>
            <a:off x="3808413" y="4627563"/>
            <a:ext cx="1785937" cy="307975"/>
            <a:chOff x="2843802" y="3198168"/>
            <a:chExt cx="1786708" cy="307777"/>
          </a:xfrm>
        </p:grpSpPr>
        <p:sp>
          <p:nvSpPr>
            <p:cNvPr id="73741" name="Rectangle 114"/>
            <p:cNvSpPr>
              <a:spLocks noChangeArrowheads="1"/>
            </p:cNvSpPr>
            <p:nvPr/>
          </p:nvSpPr>
          <p:spPr bwMode="auto">
            <a:xfrm>
              <a:off x="2843802" y="3198168"/>
              <a:ext cx="17867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400" baseline="-25000" dirty="0" err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S.b</a:t>
              </a:r>
              <a:r>
                <a:rPr lang="en-US" altLang="en-US" sz="14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lang="en-US" altLang="en-US" sz="1400" baseline="-25000" dirty="0" err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T.b</a:t>
              </a: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(S</a:t>
              </a:r>
              <a:r>
                <a:rPr lang="en-US" altLang="en-US" sz="1400" dirty="0"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T) = S     T</a:t>
              </a:r>
            </a:p>
          </p:txBody>
        </p:sp>
        <p:sp>
          <p:nvSpPr>
            <p:cNvPr id="73742" name="AutoShape 4"/>
            <p:cNvSpPr>
              <a:spLocks noChangeArrowheads="1"/>
            </p:cNvSpPr>
            <p:nvPr/>
          </p:nvSpPr>
          <p:spPr bwMode="auto">
            <a:xfrm rot="-5400000">
              <a:off x="4239791" y="3282005"/>
              <a:ext cx="130416" cy="134902"/>
            </a:xfrm>
            <a:prstGeom prst="flowChartCollat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662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8200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8201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8198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199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0140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2538</TotalTime>
  <Words>11704</Words>
  <Application>Microsoft Office PowerPoint</Application>
  <PresentationFormat>On-screen Show (4:3)</PresentationFormat>
  <Paragraphs>997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Arial Unicode MS</vt:lpstr>
      <vt:lpstr>Microsoft YaHei</vt:lpstr>
      <vt:lpstr>宋体</vt:lpstr>
      <vt:lpstr>宋体</vt:lpstr>
      <vt:lpstr>Arial</vt:lpstr>
      <vt:lpstr>Cambria Math</vt:lpstr>
      <vt:lpstr>Jokerman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194</cp:revision>
  <cp:lastPrinted>2001-01-16T17:12:14Z</cp:lastPrinted>
  <dcterms:created xsi:type="dcterms:W3CDTF">1999-07-13T19:55:20Z</dcterms:created>
  <dcterms:modified xsi:type="dcterms:W3CDTF">2024-02-28T15:44:19Z</dcterms:modified>
</cp:coreProperties>
</file>