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802" r:id="rId2"/>
    <p:sldId id="1058" r:id="rId3"/>
    <p:sldId id="1100" r:id="rId4"/>
    <p:sldId id="1101" r:id="rId5"/>
    <p:sldId id="1102" r:id="rId6"/>
    <p:sldId id="1103" r:id="rId7"/>
    <p:sldId id="1104" r:id="rId8"/>
    <p:sldId id="1105" r:id="rId9"/>
    <p:sldId id="1106" r:id="rId10"/>
    <p:sldId id="1107" r:id="rId11"/>
    <p:sldId id="1108" r:id="rId12"/>
    <p:sldId id="1109" r:id="rId13"/>
    <p:sldId id="1110" r:id="rId14"/>
    <p:sldId id="1111" r:id="rId15"/>
    <p:sldId id="1112" r:id="rId16"/>
    <p:sldId id="1113" r:id="rId17"/>
    <p:sldId id="1119" r:id="rId18"/>
    <p:sldId id="1120" r:id="rId19"/>
    <p:sldId id="1123" r:id="rId20"/>
    <p:sldId id="1124" r:id="rId21"/>
    <p:sldId id="1125" r:id="rId22"/>
    <p:sldId id="1126" r:id="rId23"/>
    <p:sldId id="1127" r:id="rId24"/>
    <p:sldId id="1268" r:id="rId25"/>
    <p:sldId id="1133" r:id="rId26"/>
    <p:sldId id="1263" r:id="rId27"/>
    <p:sldId id="1269" r:id="rId28"/>
    <p:sldId id="1129" r:id="rId29"/>
    <p:sldId id="1130" r:id="rId30"/>
    <p:sldId id="1131" r:id="rId31"/>
    <p:sldId id="1134" r:id="rId32"/>
    <p:sldId id="1135" r:id="rId33"/>
    <p:sldId id="1136" r:id="rId34"/>
    <p:sldId id="1137" r:id="rId35"/>
    <p:sldId id="1138" r:id="rId36"/>
    <p:sldId id="1139" r:id="rId37"/>
    <p:sldId id="1140" r:id="rId38"/>
    <p:sldId id="1141" r:id="rId39"/>
    <p:sldId id="1142" r:id="rId40"/>
    <p:sldId id="1143" r:id="rId41"/>
    <p:sldId id="1144" r:id="rId42"/>
    <p:sldId id="1145" r:id="rId43"/>
    <p:sldId id="1146" r:id="rId44"/>
    <p:sldId id="1147" r:id="rId45"/>
    <p:sldId id="1148" r:id="rId46"/>
    <p:sldId id="1149" r:id="rId47"/>
    <p:sldId id="1150" r:id="rId48"/>
    <p:sldId id="1151" r:id="rId49"/>
    <p:sldId id="1152" r:id="rId50"/>
    <p:sldId id="1153" r:id="rId51"/>
    <p:sldId id="1154" r:id="rId52"/>
    <p:sldId id="1155" r:id="rId53"/>
    <p:sldId id="1156" r:id="rId54"/>
    <p:sldId id="1157" r:id="rId55"/>
    <p:sldId id="1158" r:id="rId56"/>
    <p:sldId id="1159" r:id="rId57"/>
    <p:sldId id="1160" r:id="rId58"/>
    <p:sldId id="1161" r:id="rId59"/>
    <p:sldId id="1162" r:id="rId60"/>
    <p:sldId id="1163" r:id="rId61"/>
    <p:sldId id="1264" r:id="rId62"/>
    <p:sldId id="1265" r:id="rId63"/>
    <p:sldId id="1266" r:id="rId64"/>
    <p:sldId id="1164" r:id="rId65"/>
    <p:sldId id="1166" r:id="rId6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98" autoAdjust="0"/>
    <p:restoredTop sz="90962" autoAdjust="0"/>
  </p:normalViewPr>
  <p:slideViewPr>
    <p:cSldViewPr snapToGrid="0">
      <p:cViewPr varScale="1">
        <p:scale>
          <a:sx n="93" d="100"/>
          <a:sy n="93" d="100"/>
        </p:scale>
        <p:origin x="117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92C042D-E8A0-485E-9C60-9C54DC290AFF}" type="slidenum">
              <a:rPr lang="zh-CN" altLang="en-US" sz="1300" smtClean="0"/>
              <a:pPr/>
              <a:t>53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40036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429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16: From Parse Tree to Query Plan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772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3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772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7657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771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1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8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770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9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769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0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7661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3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7664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6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7667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68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9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0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7672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3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4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6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7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8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9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7680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1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2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3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8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768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768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2769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977927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6563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6564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create a node v for select-statement</a:t>
            </a:r>
          </a:p>
        </p:txBody>
      </p:sp>
      <p:sp>
        <p:nvSpPr>
          <p:cNvPr id="66565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66" name="TextBox 6"/>
          <p:cNvSpPr txBox="1">
            <a:spLocks noChangeArrowheads="1"/>
          </p:cNvSpPr>
          <p:nvPr/>
        </p:nvSpPr>
        <p:spPr bwMode="auto">
          <a:xfrm>
            <a:off x="5532438" y="27828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67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6568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69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6570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71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6572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73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74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</p:spTree>
    <p:extLst>
      <p:ext uri="{BB962C8B-B14F-4D97-AF65-F5344CB8AC3E}">
        <p14:creationId xmlns:p14="http://schemas.microsoft.com/office/powerpoint/2010/main" val="661487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7587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7588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0" name="TextBox 6"/>
          <p:cNvSpPr txBox="1">
            <a:spLocks noChangeArrowheads="1"/>
          </p:cNvSpPr>
          <p:nvPr/>
        </p:nvSpPr>
        <p:spPr bwMode="auto">
          <a:xfrm>
            <a:off x="5532438" y="27828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1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7592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3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7594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5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7596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7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8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9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48325" y="552450"/>
            <a:ext cx="703263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5038" y="1287463"/>
            <a:ext cx="92392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802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8611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8612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68613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68614" name="TextBox 6"/>
          <p:cNvSpPr txBox="1">
            <a:spLocks noChangeArrowheads="1"/>
          </p:cNvSpPr>
          <p:nvPr/>
        </p:nvSpPr>
        <p:spPr bwMode="auto">
          <a:xfrm>
            <a:off x="5532438" y="27828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15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8616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17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8618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19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8620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21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22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23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68624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5038" y="1287463"/>
            <a:ext cx="92392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00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69637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&lt;= make w a child of v</a:t>
            </a:r>
          </a:p>
        </p:txBody>
      </p:sp>
      <p:sp>
        <p:nvSpPr>
          <p:cNvPr id="69639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69640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1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9642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3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9644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5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6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7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69648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5038" y="1287463"/>
            <a:ext cx="92392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886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0659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0660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0661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&lt;= make w a child of v</a:t>
            </a:r>
          </a:p>
        </p:txBody>
      </p:sp>
      <p:sp>
        <p:nvSpPr>
          <p:cNvPr id="70663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0664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65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0666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67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0668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69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70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71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0672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70675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037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1683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1685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1687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1688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1689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1690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1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1692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3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4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5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1696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1698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1699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98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2708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2709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2711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2712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2713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2714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5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2716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7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8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9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2720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2722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2723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542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3731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3732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3733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3735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3736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3737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3738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3739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3740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3741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3742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3743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3744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3746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3747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221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4755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4756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4757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4759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4760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4761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4762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4763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4764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4765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4766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4767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4768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4770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4771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760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5779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5780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5781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5783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5784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5785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5786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5787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32438" y="5362575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32438" y="5626100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2438" y="5889625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5791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5792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5794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5795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526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7680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76805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Make a parse tree for the program P. </a:t>
            </a:r>
          </a:p>
        </p:txBody>
      </p:sp>
    </p:spTree>
    <p:extLst>
      <p:ext uri="{BB962C8B-B14F-4D97-AF65-F5344CB8AC3E}">
        <p14:creationId xmlns:p14="http://schemas.microsoft.com/office/powerpoint/2010/main" val="3003151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itchFamily="2" charset="-122"/>
              </a:rPr>
              <a:t>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itchFamily="2" charset="-122"/>
              </a:rPr>
              <a:t>        in the collection 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887413" y="3384550"/>
            <a:ext cx="7189787" cy="423863"/>
          </a:xfrm>
          <a:prstGeom prst="wedgeRoundRectCallout">
            <a:avLst>
              <a:gd name="adj1" fmla="val -39303"/>
              <a:gd name="adj2" fmla="val -987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/>
              <a:t>Convert the input SQL program P into a parse tree</a:t>
            </a:r>
          </a:p>
        </p:txBody>
      </p:sp>
    </p:spTree>
    <p:extLst>
      <p:ext uri="{BB962C8B-B14F-4D97-AF65-F5344CB8AC3E}">
        <p14:creationId xmlns:p14="http://schemas.microsoft.com/office/powerpoint/2010/main" val="205905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887413" y="3384550"/>
            <a:ext cx="7189787" cy="423863"/>
          </a:xfrm>
          <a:prstGeom prst="wedgeRoundRectCallout">
            <a:avLst>
              <a:gd name="adj1" fmla="val -39303"/>
              <a:gd name="adj2" fmla="val -987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/>
              <a:t>Convert the input SQL program P into a parse tree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887413" y="4021138"/>
            <a:ext cx="7970837" cy="2536825"/>
          </a:xfrm>
          <a:prstGeom prst="wedgeRoundRectCallout">
            <a:avLst>
              <a:gd name="adj1" fmla="val -24082"/>
              <a:gd name="adj2" fmla="val -5744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dirty="0">
                <a:solidFill>
                  <a:schemeClr val="tx1"/>
                </a:solidFill>
              </a:rPr>
              <a:t>Lexical scanner: </a:t>
            </a:r>
            <a:r>
              <a:rPr lang="en-US" sz="1800" dirty="0">
                <a:solidFill>
                  <a:srgbClr val="FF0000"/>
                </a:solidFill>
              </a:rPr>
              <a:t>write a regular expression based on the lexical rules, convert it into a finite state automaton, and implement the automaton.</a:t>
            </a:r>
          </a:p>
          <a:p>
            <a:pPr>
              <a:defRPr/>
            </a:pPr>
            <a:endParaRPr lang="en-US" sz="18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1800" dirty="0">
                <a:solidFill>
                  <a:schemeClr val="tx1"/>
                </a:solidFill>
              </a:rPr>
              <a:t>Parse tree construction: for each nonterminal x, write a subroutine that constructs a parse tree with a root labeled with x: 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</a:rPr>
              <a:t>Given a syntax rule x ::= y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 y</a:t>
            </a:r>
            <a:r>
              <a:rPr lang="en-US" sz="1800" baseline="-25000" dirty="0">
                <a:solidFill>
                  <a:srgbClr val="FF0000"/>
                </a:solidFill>
              </a:rPr>
              <a:t>2</a:t>
            </a:r>
            <a:r>
              <a:rPr lang="en-US" sz="1800" dirty="0">
                <a:solidFill>
                  <a:srgbClr val="FF0000"/>
                </a:solidFill>
              </a:rPr>
              <a:t> …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h</a:t>
            </a:r>
            <a:r>
              <a:rPr lang="en-US" sz="1800" dirty="0">
                <a:solidFill>
                  <a:srgbClr val="FF0000"/>
                </a:solidFill>
              </a:rPr>
              <a:t>: for each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, if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 is a terminal, make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 the k</a:t>
            </a:r>
            <a:r>
              <a:rPr lang="en-US" sz="1800" baseline="30000" dirty="0">
                <a:solidFill>
                  <a:srgbClr val="FF0000"/>
                </a:solidFill>
              </a:rPr>
              <a:t>th</a:t>
            </a:r>
            <a:r>
              <a:rPr lang="en-US" sz="1800" dirty="0">
                <a:solidFill>
                  <a:srgbClr val="FF0000"/>
                </a:solidFill>
              </a:rPr>
              <a:t> child of x; if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 is a nonterminal, recursively construct the parse tree </a:t>
            </a:r>
            <a:r>
              <a:rPr lang="en-US" sz="1800" dirty="0" err="1">
                <a:solidFill>
                  <a:srgbClr val="FF0000"/>
                </a:solidFill>
              </a:rPr>
              <a:t>T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baseline="-25000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for </a:t>
            </a:r>
            <a:r>
              <a:rPr lang="en-US" sz="1800" dirty="0" err="1">
                <a:solidFill>
                  <a:srgbClr val="FF0000"/>
                </a:solidFill>
              </a:rPr>
              <a:t>y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, and let the root of </a:t>
            </a:r>
            <a:r>
              <a:rPr lang="en-US" sz="1800" dirty="0" err="1">
                <a:solidFill>
                  <a:srgbClr val="FF0000"/>
                </a:solidFill>
              </a:rPr>
              <a:t>T</a:t>
            </a:r>
            <a:r>
              <a:rPr lang="en-US" sz="1800" baseline="-25000" dirty="0" err="1">
                <a:solidFill>
                  <a:srgbClr val="FF0000"/>
                </a:solidFill>
              </a:rPr>
              <a:t>k</a:t>
            </a:r>
            <a:r>
              <a:rPr lang="en-US" sz="1800" dirty="0">
                <a:solidFill>
                  <a:srgbClr val="FF0000"/>
                </a:solidFill>
              </a:rPr>
              <a:t> be the k</a:t>
            </a:r>
            <a:r>
              <a:rPr lang="en-US" sz="1800" baseline="30000" dirty="0">
                <a:solidFill>
                  <a:srgbClr val="FF0000"/>
                </a:solidFill>
              </a:rPr>
              <a:t>th</a:t>
            </a:r>
            <a:r>
              <a:rPr lang="en-US" sz="1800" dirty="0">
                <a:solidFill>
                  <a:srgbClr val="FF0000"/>
                </a:solidFill>
              </a:rPr>
              <a:t> child of x.</a:t>
            </a:r>
          </a:p>
        </p:txBody>
      </p:sp>
    </p:spTree>
    <p:extLst>
      <p:ext uri="{BB962C8B-B14F-4D97-AF65-F5344CB8AC3E}">
        <p14:creationId xmlns:p14="http://schemas.microsoft.com/office/powerpoint/2010/main" val="2505629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77827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77828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4090610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586708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2" name="Oval 1"/>
          <p:cNvSpPr/>
          <p:nvPr/>
        </p:nvSpPr>
        <p:spPr>
          <a:xfrm>
            <a:off x="1995488" y="3684588"/>
            <a:ext cx="3195637" cy="6651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38" name="TextBox 2"/>
          <p:cNvSpPr txBox="1">
            <a:spLocks noChangeArrowheads="1"/>
          </p:cNvSpPr>
          <p:nvPr/>
        </p:nvSpPr>
        <p:spPr bwMode="auto">
          <a:xfrm>
            <a:off x="3463925" y="3624263"/>
            <a:ext cx="42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5734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Roughly, an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algebra</a:t>
            </a:r>
            <a:r>
              <a:rPr lang="en-US" altLang="zh-CN" sz="2800" dirty="0">
                <a:ea typeface="宋体" pitchFamily="2" charset="-122"/>
              </a:rPr>
              <a:t> is a set S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elements</a:t>
            </a:r>
            <a:r>
              <a:rPr lang="en-US" altLang="zh-CN" sz="2800" dirty="0">
                <a:ea typeface="宋体" pitchFamily="2" charset="-122"/>
              </a:rPr>
              <a:t> plus a collection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operations</a:t>
            </a:r>
            <a:r>
              <a:rPr lang="en-US" altLang="zh-CN" sz="2800" dirty="0">
                <a:ea typeface="宋体" pitchFamily="2" charset="-122"/>
              </a:rPr>
              <a:t> that on given element(s) in S constructs element in S.  </a:t>
            </a:r>
          </a:p>
          <a:p>
            <a:pPr>
              <a:defRPr/>
            </a:pPr>
            <a:endParaRPr lang="en-US" altLang="zh-CN" sz="2800" dirty="0">
              <a:ea typeface="宋体" pitchFamily="2" charset="-122"/>
            </a:endParaRP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</a:t>
            </a:r>
            <a:r>
              <a:rPr lang="en-US" altLang="zh-CN" sz="2800" dirty="0">
                <a:solidFill>
                  <a:srgbClr val="FFC000"/>
                </a:solidFill>
                <a:ea typeface="宋体" pitchFamily="2" charset="-122"/>
              </a:rPr>
              <a:t>Example:</a:t>
            </a:r>
            <a:r>
              <a:rPr lang="en-US" altLang="zh-CN" sz="2800" dirty="0">
                <a:ea typeface="宋体" pitchFamily="2" charset="-122"/>
              </a:rPr>
              <a:t> 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S</a:t>
            </a:r>
            <a:r>
              <a:rPr lang="en-US" altLang="zh-CN" sz="2800" dirty="0">
                <a:ea typeface="宋体" pitchFamily="2" charset="-122"/>
              </a:rPr>
              <a:t>: the set of all </a:t>
            </a:r>
            <a:r>
              <a:rPr lang="en-US" altLang="zh-CN" sz="2800" dirty="0">
                <a:solidFill>
                  <a:srgbClr val="00FF00"/>
                </a:solidFill>
                <a:ea typeface="宋体" pitchFamily="2" charset="-122"/>
              </a:rPr>
              <a:t>positive integers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Operations</a:t>
            </a:r>
            <a:r>
              <a:rPr lang="en-US" altLang="zh-CN" sz="2800" dirty="0">
                <a:ea typeface="宋体" pitchFamily="2" charset="-122"/>
              </a:rPr>
              <a:t>:  </a:t>
            </a:r>
            <a:r>
              <a:rPr lang="en-US" altLang="zh-CN" sz="2800" dirty="0">
                <a:solidFill>
                  <a:srgbClr val="00FF00"/>
                </a:solidFill>
                <a:ea typeface="宋体" pitchFamily="2" charset="-122"/>
              </a:rPr>
              <a:t>+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n-US" altLang="zh-CN" sz="2400" dirty="0">
                <a:solidFill>
                  <a:srgbClr val="00FF00"/>
                </a:solidFill>
                <a:latin typeface="+mn-ea"/>
                <a:sym typeface="Symbol" panose="05050102010706020507" pitchFamily="18" charset="2"/>
              </a:rPr>
              <a:t>╳</a:t>
            </a:r>
            <a:endParaRPr lang="en-US" altLang="zh-CN" sz="2400" dirty="0">
              <a:solidFill>
                <a:srgbClr val="00FF00"/>
              </a:solidFill>
              <a:latin typeface="+mn-ea"/>
            </a:endParaRPr>
          </a:p>
          <a:p>
            <a:pPr marL="0" indent="0">
              <a:buNone/>
              <a:defRPr/>
            </a:pPr>
            <a:endParaRPr lang="en-US" altLang="zh-CN" sz="2800" dirty="0">
              <a:ea typeface="宋体" pitchFamily="2" charset="-122"/>
            </a:endParaRPr>
          </a:p>
          <a:p>
            <a:pPr marL="0" indent="0">
              <a:buFontTx/>
              <a:buNone/>
              <a:defRPr/>
            </a:pPr>
            <a:endParaRPr lang="en-US" altLang="zh-CN" sz="2800" dirty="0">
              <a:solidFill>
                <a:srgbClr val="FFC000"/>
              </a:solidFill>
              <a:ea typeface="宋体" pitchFamily="2" charset="-122"/>
            </a:endParaRPr>
          </a:p>
          <a:p>
            <a:pPr marL="0" indent="0">
              <a:buFontTx/>
              <a:buNone/>
              <a:defRPr/>
            </a:pPr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2289175" y="352425"/>
            <a:ext cx="45450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What is an </a:t>
            </a:r>
            <a:r>
              <a: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algebra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35812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Roughly, an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algebra</a:t>
            </a:r>
            <a:r>
              <a:rPr lang="en-US" altLang="zh-CN" sz="2800" dirty="0">
                <a:ea typeface="宋体" pitchFamily="2" charset="-122"/>
              </a:rPr>
              <a:t> is a set S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elements</a:t>
            </a:r>
            <a:r>
              <a:rPr lang="en-US" altLang="zh-CN" sz="2800" dirty="0">
                <a:ea typeface="宋体" pitchFamily="2" charset="-122"/>
              </a:rPr>
              <a:t> plus a collection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operations</a:t>
            </a:r>
            <a:r>
              <a:rPr lang="en-US" altLang="zh-CN" sz="2800" dirty="0">
                <a:ea typeface="宋体" pitchFamily="2" charset="-122"/>
              </a:rPr>
              <a:t> that on given element(s) in S constructs element in S.  </a:t>
            </a:r>
          </a:p>
          <a:p>
            <a:pPr marL="0" indent="0">
              <a:buFontTx/>
              <a:buNone/>
              <a:defRPr/>
            </a:pPr>
            <a:endParaRPr lang="en-US" altLang="zh-CN" sz="2800" dirty="0">
              <a:solidFill>
                <a:srgbClr val="FFC000"/>
              </a:solidFill>
              <a:ea typeface="宋体" pitchFamily="2" charset="-122"/>
            </a:endParaRPr>
          </a:p>
          <a:p>
            <a:pPr marL="0" indent="0">
              <a:buFontTx/>
              <a:buNone/>
              <a:defRPr/>
            </a:pPr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2366963" y="352425"/>
            <a:ext cx="43894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What is a  </a:t>
            </a:r>
            <a:r>
              <a: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algebra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3998913" y="38100"/>
            <a:ext cx="2022475" cy="493713"/>
          </a:xfrm>
          <a:prstGeom prst="wedgeRoundRectCallout">
            <a:avLst>
              <a:gd name="adj1" fmla="val -18550"/>
              <a:gd name="adj2" fmla="val 8306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537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Roughly, an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algebra</a:t>
            </a:r>
            <a:r>
              <a:rPr lang="en-US" altLang="zh-CN" sz="2800" dirty="0">
                <a:ea typeface="宋体" pitchFamily="2" charset="-122"/>
              </a:rPr>
              <a:t> is a set S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elements</a:t>
            </a:r>
            <a:r>
              <a:rPr lang="en-US" altLang="zh-CN" sz="2800" dirty="0">
                <a:ea typeface="宋体" pitchFamily="2" charset="-122"/>
              </a:rPr>
              <a:t> plus a collection of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operations</a:t>
            </a:r>
            <a:r>
              <a:rPr lang="en-US" altLang="zh-CN" sz="2800" dirty="0">
                <a:ea typeface="宋体" pitchFamily="2" charset="-122"/>
              </a:rPr>
              <a:t> that on given element(s) in S constructs element in S. </a:t>
            </a:r>
          </a:p>
          <a:p>
            <a:pPr marL="0" indent="0">
              <a:buNone/>
              <a:defRPr/>
            </a:pPr>
            <a:endParaRPr lang="en-US" altLang="zh-CN" sz="2800" dirty="0">
              <a:ea typeface="宋体" pitchFamily="2" charset="-122"/>
            </a:endParaRP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</a:t>
            </a:r>
            <a:r>
              <a:rPr lang="en-US" altLang="zh-CN" sz="2800" dirty="0">
                <a:solidFill>
                  <a:srgbClr val="FFC000"/>
                </a:solidFill>
                <a:ea typeface="宋体" pitchFamily="2" charset="-122"/>
              </a:rPr>
              <a:t>Answer:</a:t>
            </a:r>
            <a:r>
              <a:rPr lang="en-US" altLang="zh-CN" sz="2800" dirty="0">
                <a:ea typeface="宋体" pitchFamily="2" charset="-122"/>
              </a:rPr>
              <a:t>  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S</a:t>
            </a:r>
            <a:r>
              <a:rPr lang="en-US" altLang="zh-CN" sz="2800" dirty="0">
                <a:ea typeface="宋体" pitchFamily="2" charset="-122"/>
              </a:rPr>
              <a:t>: the elements are </a:t>
            </a:r>
            <a:r>
              <a:rPr lang="en-US" altLang="zh-CN" sz="2800" dirty="0">
                <a:solidFill>
                  <a:srgbClr val="00FF00"/>
                </a:solidFill>
                <a:ea typeface="宋体" pitchFamily="2" charset="-122"/>
              </a:rPr>
              <a:t>tables</a:t>
            </a:r>
            <a:r>
              <a:rPr lang="en-US" altLang="zh-CN" sz="2800" dirty="0">
                <a:ea typeface="宋体" pitchFamily="2" charset="-122"/>
              </a:rPr>
              <a:t> (i.e., </a:t>
            </a:r>
            <a:r>
              <a:rPr lang="en-US" altLang="zh-CN" sz="2800" dirty="0">
                <a:solidFill>
                  <a:srgbClr val="00FF00"/>
                </a:solidFill>
                <a:ea typeface="宋体" pitchFamily="2" charset="-122"/>
              </a:rPr>
              <a:t>relations</a:t>
            </a:r>
            <a:r>
              <a:rPr lang="en-US" altLang="zh-CN" sz="2800" dirty="0">
                <a:ea typeface="宋体" pitchFamily="2" charset="-122"/>
              </a:rPr>
              <a:t>)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Operations</a:t>
            </a:r>
            <a:r>
              <a:rPr lang="en-US" altLang="zh-CN" sz="2800" dirty="0">
                <a:ea typeface="宋体" pitchFamily="2" charset="-122"/>
              </a:rPr>
              <a:t>: selection 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sz="2800" dirty="0">
                <a:ea typeface="宋体" pitchFamily="2" charset="-122"/>
              </a:rPr>
              <a:t>, projection 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zh-CN" sz="2800" dirty="0">
                <a:ea typeface="宋体" pitchFamily="2" charset="-122"/>
              </a:rPr>
              <a:t>,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   set operations (</a:t>
            </a:r>
            <a:r>
              <a:rPr lang="en-US" altLang="zh-CN" sz="2800" dirty="0">
                <a:solidFill>
                  <a:srgbClr val="00FF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n-US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800" dirty="0">
                <a:ea typeface="宋体" pitchFamily="2" charset="-122"/>
              </a:rPr>
              <a:t>,</a:t>
            </a:r>
            <a:r>
              <a:rPr lang="en-US" altLang="zh-CN" sz="2800" dirty="0">
                <a:solidFill>
                  <a:srgbClr val="33CC33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\</a:t>
            </a:r>
            <a:r>
              <a:rPr lang="en-US" altLang="zh-CN" sz="2800" dirty="0">
                <a:ea typeface="宋体" pitchFamily="2" charset="-122"/>
              </a:rPr>
              <a:t>), renaming 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ρ</a:t>
            </a:r>
            <a:r>
              <a:rPr lang="en-US" altLang="zh-CN" sz="2800" dirty="0">
                <a:ea typeface="宋体" pitchFamily="2" charset="-122"/>
              </a:rPr>
              <a:t>,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   joins (</a:t>
            </a:r>
            <a:r>
              <a:rPr lang="en-US" altLang="zh-CN" sz="2800" dirty="0">
                <a:solidFill>
                  <a:srgbClr val="00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n-US" altLang="en-US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n-US" altLang="en-US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solidFill>
                  <a:srgbClr val="33CC33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r>
              <a:rPr lang="en-US" altLang="zh-CN" sz="2800" dirty="0">
                <a:ea typeface="宋体" pitchFamily="2" charset="-122"/>
              </a:rPr>
              <a:t>) </a:t>
            </a:r>
          </a:p>
          <a:p>
            <a:pPr marL="0" indent="0">
              <a:buNone/>
              <a:defRPr/>
            </a:pPr>
            <a:r>
              <a:rPr lang="en-US" altLang="zh-CN" sz="2800" dirty="0">
                <a:ea typeface="宋体" pitchFamily="2" charset="-122"/>
              </a:rPr>
              <a:t>	   extended operations (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δ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γ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l-GR" altLang="zh-CN" sz="2800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τ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en-US" altLang="zh-CN" sz="2800" dirty="0">
                <a:solidFill>
                  <a:srgbClr val="00FF00"/>
                </a:solidFill>
                <a:ea typeface="宋体" pitchFamily="2" charset="-122"/>
              </a:rPr>
              <a:t>outer-joins</a:t>
            </a:r>
            <a:r>
              <a:rPr lang="en-US" altLang="zh-CN" sz="2800" dirty="0">
                <a:ea typeface="宋体" pitchFamily="2" charset="-122"/>
              </a:rPr>
              <a:t>)</a:t>
            </a:r>
          </a:p>
          <a:p>
            <a:pPr marL="0" indent="0">
              <a:buFontTx/>
              <a:buNone/>
              <a:defRPr/>
            </a:pPr>
            <a:endParaRPr lang="en-US" altLang="zh-CN" sz="2800" dirty="0">
              <a:solidFill>
                <a:srgbClr val="FFC000"/>
              </a:solidFill>
              <a:ea typeface="宋体" pitchFamily="2" charset="-122"/>
            </a:endParaRPr>
          </a:p>
          <a:p>
            <a:pPr marL="0" indent="0">
              <a:buFontTx/>
              <a:buNone/>
              <a:defRPr/>
            </a:pPr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2366963" y="352425"/>
            <a:ext cx="43894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Arial" panose="020B0604020202020204" pitchFamily="34" charset="0"/>
                <a:cs typeface="Arial" panose="020B0604020202020204" pitchFamily="34" charset="0"/>
              </a:rPr>
              <a:t>What is a  </a:t>
            </a:r>
            <a:r>
              <a:rPr lang="en-US" altLang="en-US" sz="3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algebra</a:t>
            </a:r>
            <a:r>
              <a:rPr lang="en-US" altLang="en-US" sz="3600" b="1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3998913" y="38100"/>
            <a:ext cx="2022475" cy="493713"/>
          </a:xfrm>
          <a:prstGeom prst="wedgeRoundRectCallout">
            <a:avLst>
              <a:gd name="adj1" fmla="val -18550"/>
              <a:gd name="adj2" fmla="val 8306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36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69900"/>
            <a:ext cx="7953375" cy="1282700"/>
          </a:xfrm>
        </p:spPr>
        <p:txBody>
          <a:bodyPr/>
          <a:lstStyle/>
          <a:p>
            <a:r>
              <a:rPr lang="en-US" altLang="zh-CN" sz="4000" dirty="0">
                <a:solidFill>
                  <a:srgbClr val="FF0000"/>
                </a:solidFill>
                <a:ea typeface="宋体" panose="02010600030101010101" pitchFamily="2" charset="-122"/>
              </a:rPr>
              <a:t>Relational operations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3113" y="1593850"/>
            <a:ext cx="7772400" cy="4614863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Core relational operations: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union </a:t>
            </a:r>
            <a:r>
              <a:rPr lang="en-US" altLang="zh-CN" dirty="0">
                <a:solidFill>
                  <a:srgbClr val="00FF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, intersection </a:t>
            </a:r>
            <a:r>
              <a:rPr lang="en-US" altLang="zh-CN" dirty="0">
                <a:solidFill>
                  <a:srgbClr val="00FF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, difference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\</a:t>
            </a: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400" dirty="0">
                <a:ea typeface="宋体" panose="02010600030101010101" pitchFamily="2" charset="-122"/>
                <a:cs typeface="Tahoma" panose="020B0604030504040204" pitchFamily="34" charset="0"/>
              </a:rPr>
              <a:t>   -- usual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set</a:t>
            </a:r>
            <a:r>
              <a:rPr lang="en-US" altLang="zh-CN" sz="2400" dirty="0">
                <a:ea typeface="宋体" panose="02010600030101010101" pitchFamily="2" charset="-122"/>
                <a:cs typeface="Tahoma" panose="020B0604030504040204" pitchFamily="34" charset="0"/>
              </a:rPr>
              <a:t> operations</a:t>
            </a:r>
          </a:p>
          <a:p>
            <a:pPr marL="0" indent="0">
              <a:buNone/>
              <a:defRPr/>
            </a:pPr>
            <a:r>
              <a:rPr lang="en-US" altLang="zh-CN" sz="2400" dirty="0">
                <a:ea typeface="宋体" panose="02010600030101010101" pitchFamily="2" charset="-122"/>
                <a:cs typeface="Tahoma" panose="020B0604030504040204" pitchFamily="34" charset="0"/>
              </a:rPr>
              <a:t>   -- extended to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bags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selection </a:t>
            </a:r>
            <a:r>
              <a:rPr lang="el-GR" altLang="zh-CN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: picking certain rows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projection </a:t>
            </a:r>
            <a:r>
              <a:rPr lang="el-GR" altLang="zh-CN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: picking certain columns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products </a:t>
            </a:r>
            <a:r>
              <a:rPr lang="en-US" altLang="zh-CN" dirty="0">
                <a:solidFill>
                  <a:srgbClr val="00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, joins </a:t>
            </a:r>
            <a:r>
              <a:rPr lang="en-US" altLang="en-US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, </a:t>
            </a:r>
            <a:r>
              <a:rPr lang="en-US" altLang="en-US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baseline="-25000" dirty="0">
                <a:solidFill>
                  <a:srgbClr val="00FF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r>
              <a:rPr lang="en-US" altLang="en-US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Renaming </a:t>
            </a:r>
            <a:r>
              <a:rPr lang="el-GR" altLang="zh-CN" dirty="0">
                <a:solidFill>
                  <a:srgbClr val="00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ρ</a:t>
            </a:r>
            <a:r>
              <a:rPr lang="el-GR" altLang="zh-CN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of relations and attributes. </a:t>
            </a:r>
          </a:p>
        </p:txBody>
      </p:sp>
    </p:spTree>
    <p:extLst>
      <p:ext uri="{BB962C8B-B14F-4D97-AF65-F5344CB8AC3E}">
        <p14:creationId xmlns:p14="http://schemas.microsoft.com/office/powerpoint/2010/main" val="2983514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69900"/>
            <a:ext cx="7953375" cy="1282700"/>
          </a:xfrm>
        </p:spPr>
        <p:txBody>
          <a:bodyPr/>
          <a:lstStyle/>
          <a:p>
            <a:r>
              <a:rPr lang="en-US" altLang="zh-CN" sz="4000" dirty="0">
                <a:solidFill>
                  <a:srgbClr val="FF0000"/>
                </a:solidFill>
                <a:ea typeface="宋体" panose="02010600030101010101" pitchFamily="2" charset="-122"/>
              </a:rPr>
              <a:t>Relational operations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3113" y="1593850"/>
            <a:ext cx="7772400" cy="4614863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extended relational operations:</a:t>
            </a:r>
          </a:p>
          <a:p>
            <a:pPr>
              <a:defRPr/>
            </a:pPr>
            <a:r>
              <a:rPr lang="en-US" altLang="zh-CN" sz="4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40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= eliminate duplicates from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bags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.</a:t>
            </a:r>
          </a:p>
          <a:p>
            <a:pPr>
              <a:defRPr/>
            </a:pPr>
            <a:r>
              <a:rPr lang="en-US" altLang="zh-CN" sz="4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40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= sort tuples.</a:t>
            </a:r>
          </a:p>
          <a:p>
            <a:pPr>
              <a:defRPr/>
            </a:pPr>
            <a:r>
              <a:rPr lang="en-US" altLang="zh-CN" sz="4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40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= grouping and aggregation.</a:t>
            </a:r>
          </a:p>
          <a:p>
            <a:pPr>
              <a:defRPr/>
            </a:pP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extended projection </a:t>
            </a:r>
            <a:r>
              <a:rPr lang="el-GR" altLang="zh-CN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zh-CN" i="1" baseline="-25000" dirty="0">
                <a:solidFill>
                  <a:srgbClr val="00FF00"/>
                </a:solidFill>
                <a:latin typeface="+mn-ea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: </a:t>
            </a:r>
            <a:r>
              <a:rPr lang="en-US" altLang="zh-CN" i="1" dirty="0">
                <a:solidFill>
                  <a:srgbClr val="00FF00"/>
                </a:solidFill>
                <a:latin typeface="+mn-ea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ea typeface="宋体" panose="02010600030101010101" pitchFamily="2" charset="-122"/>
                <a:cs typeface="Tahoma" panose="020B0604030504040204" pitchFamily="34" charset="0"/>
              </a:rPr>
              <a:t> may contain      renaming and expressions.</a:t>
            </a:r>
          </a:p>
          <a:p>
            <a:pPr marL="609600" indent="-609600">
              <a:buFont typeface="Monotype Sorts" pitchFamily="2" charset="2"/>
              <a:buNone/>
              <a:defRPr/>
            </a:pPr>
            <a:endParaRPr lang="en-US" altLang="zh-CN" dirty="0">
              <a:ea typeface="宋体" panose="02010600030101010101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811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598979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2" name="Oval 1"/>
          <p:cNvSpPr/>
          <p:nvPr/>
        </p:nvSpPr>
        <p:spPr>
          <a:xfrm>
            <a:off x="1311275" y="3781425"/>
            <a:ext cx="471488" cy="4984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ounded Rectangular Callout 2"/>
          <p:cNvSpPr/>
          <p:nvPr/>
        </p:nvSpPr>
        <p:spPr>
          <a:xfrm>
            <a:off x="495300" y="5133975"/>
            <a:ext cx="3038475" cy="895350"/>
          </a:xfrm>
          <a:prstGeom prst="wedgeRoundRectCallout">
            <a:avLst>
              <a:gd name="adj1" fmla="val -18090"/>
              <a:gd name="adj2" fmla="val -13810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Really, an </a:t>
            </a:r>
            <a:r>
              <a:rPr lang="en-US" dirty="0">
                <a:solidFill>
                  <a:srgbClr val="FF0000"/>
                </a:solidFill>
              </a:rPr>
              <a:t>expression tree</a:t>
            </a:r>
          </a:p>
        </p:txBody>
      </p:sp>
    </p:spTree>
    <p:extLst>
      <p:ext uri="{BB962C8B-B14F-4D97-AF65-F5344CB8AC3E}">
        <p14:creationId xmlns:p14="http://schemas.microsoft.com/office/powerpoint/2010/main" val="3838853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/>
              <a:t>What Does DBMS Do?</a:t>
            </a: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209237" y="5459150"/>
            <a:ext cx="5046428" cy="1046425"/>
          </a:xfrm>
          <a:prstGeom prst="wedgeRoundRectCallout">
            <a:avLst>
              <a:gd name="adj1" fmla="val -31482"/>
              <a:gd name="adj2" fmla="val -2133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Therefore, this is to convert a </a:t>
            </a:r>
            <a:r>
              <a:rPr lang="en-US" dirty="0">
                <a:solidFill>
                  <a:srgbClr val="FF0000"/>
                </a:solidFill>
              </a:rPr>
              <a:t>parse tree </a:t>
            </a:r>
            <a:r>
              <a:rPr lang="en-US" dirty="0"/>
              <a:t>into an </a:t>
            </a:r>
            <a:r>
              <a:rPr lang="en-US" dirty="0">
                <a:solidFill>
                  <a:srgbClr val="FF0000"/>
                </a:solidFill>
              </a:rPr>
              <a:t>expression tree</a:t>
            </a:r>
          </a:p>
        </p:txBody>
      </p:sp>
    </p:spTree>
    <p:extLst>
      <p:ext uri="{BB962C8B-B14F-4D97-AF65-F5344CB8AC3E}">
        <p14:creationId xmlns:p14="http://schemas.microsoft.com/office/powerpoint/2010/main" val="3543336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5575"/>
            <a:ext cx="7953375" cy="1282700"/>
          </a:xfrm>
        </p:spPr>
        <p:txBody>
          <a:bodyPr/>
          <a:lstStyle/>
          <a:p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Expressions in relational algebra</a:t>
            </a:r>
            <a:b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presented by expression trees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1013" y="1566863"/>
            <a:ext cx="8158162" cy="4954587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  <a:cs typeface="Tahoma" panose="020B0604030504040204" pitchFamily="34" charset="0"/>
              </a:rPr>
              <a:t>In general, operands are children of the operation</a:t>
            </a:r>
          </a:p>
          <a:p>
            <a:pPr marL="609600" indent="-609600">
              <a:buFontTx/>
              <a:buNone/>
              <a:defRPr/>
            </a:pPr>
            <a:endParaRPr lang="en-US" altLang="zh-CN" sz="2800" dirty="0">
              <a:ea typeface="宋体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buFontTx/>
              <a:buNone/>
              <a:defRPr/>
            </a:pPr>
            <a:endParaRPr lang="en-US" altLang="zh-CN" dirty="0">
              <a:ea typeface="宋体" panose="02010600030101010101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4254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5575"/>
            <a:ext cx="7953375" cy="1282700"/>
          </a:xfrm>
        </p:spPr>
        <p:txBody>
          <a:bodyPr/>
          <a:lstStyle/>
          <a:p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Expressions in relational algebra</a:t>
            </a:r>
            <a:b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presented by expression trees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1013" y="1566863"/>
            <a:ext cx="8158162" cy="4954587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  <a:cs typeface="Tahoma" panose="020B0604030504040204" pitchFamily="34" charset="0"/>
              </a:rPr>
              <a:t>In general, operands are children of the operation</a:t>
            </a:r>
          </a:p>
          <a:p>
            <a:pPr marL="609600" indent="-609600">
              <a:buFontTx/>
              <a:buNone/>
              <a:defRPr/>
            </a:pPr>
            <a:endParaRPr lang="en-US" altLang="zh-CN" sz="2800" dirty="0">
              <a:ea typeface="宋体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buFontTx/>
              <a:buNone/>
              <a:defRPr/>
            </a:pPr>
            <a:endParaRPr lang="en-US" altLang="zh-CN" dirty="0">
              <a:ea typeface="宋体" panose="02010600030101010101" pitchFamily="2" charset="-122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60583" y="2521532"/>
            <a:ext cx="1165704" cy="584775"/>
          </a:xfrm>
          <a:prstGeom prst="rect">
            <a:avLst/>
          </a:prstGeom>
          <a:blipFill rotWithShape="0">
            <a:blip r:embed="rId2"/>
            <a:stretch>
              <a:fillRect l="-13613" t="-14583" r="-12565" b="-3229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312988" y="2736850"/>
            <a:ext cx="423862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 bwMode="auto">
          <a:xfrm flipH="1">
            <a:off x="3248025" y="2720976"/>
            <a:ext cx="185738" cy="2349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3738563" y="2724151"/>
            <a:ext cx="201612" cy="2238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378500" y="2373610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012869" y="29559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35657" y="2947549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517530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5575"/>
            <a:ext cx="7953375" cy="1282700"/>
          </a:xfrm>
        </p:spPr>
        <p:txBody>
          <a:bodyPr/>
          <a:lstStyle/>
          <a:p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Expressions in relational algebra</a:t>
            </a:r>
            <a:b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presented by expression trees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1013" y="1566863"/>
            <a:ext cx="8158162" cy="4954587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  <a:cs typeface="Tahoma" panose="020B0604030504040204" pitchFamily="34" charset="0"/>
              </a:rPr>
              <a:t>In general, operands are children of the operation</a:t>
            </a:r>
          </a:p>
          <a:p>
            <a:pPr marL="609600" indent="-609600">
              <a:buFontTx/>
              <a:buNone/>
              <a:defRPr/>
            </a:pPr>
            <a:endParaRPr lang="en-US" altLang="zh-CN" sz="2800" dirty="0">
              <a:ea typeface="宋体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buFontTx/>
              <a:buNone/>
              <a:defRPr/>
            </a:pPr>
            <a:endParaRPr lang="en-US" altLang="zh-CN" dirty="0">
              <a:ea typeface="宋体" panose="02010600030101010101" pitchFamily="2" charset="-122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60583" y="2521532"/>
            <a:ext cx="1165704" cy="584775"/>
          </a:xfrm>
          <a:prstGeom prst="rect">
            <a:avLst/>
          </a:prstGeom>
          <a:blipFill rotWithShape="0">
            <a:blip r:embed="rId2"/>
            <a:stretch>
              <a:fillRect l="-13613" t="-14583" r="-12565" b="-3229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312988" y="2736850"/>
            <a:ext cx="423862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 bwMode="auto">
          <a:xfrm flipH="1">
            <a:off x="3248025" y="2720976"/>
            <a:ext cx="185738" cy="2349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3738563" y="2724151"/>
            <a:ext cx="201612" cy="2238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5" name="TextBox 21"/>
          <p:cNvSpPr txBox="1">
            <a:spLocks noChangeArrowheads="1"/>
          </p:cNvSpPr>
          <p:nvPr/>
        </p:nvSpPr>
        <p:spPr bwMode="auto">
          <a:xfrm>
            <a:off x="7687760" y="2904889"/>
            <a:ext cx="184653" cy="33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aseline="-25000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7467600" y="2736850"/>
            <a:ext cx="0" cy="2714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ight Arrow 44"/>
          <p:cNvSpPr/>
          <p:nvPr/>
        </p:nvSpPr>
        <p:spPr>
          <a:xfrm>
            <a:off x="6527800" y="2740025"/>
            <a:ext cx="423863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3378500" y="2373610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012869" y="29559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35657" y="2947549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249553" y="2521532"/>
            <a:ext cx="1152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sz="32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r>
              <a:rPr lang="en-US" sz="3200" dirty="0"/>
              <a:t>(R)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251034" y="2321477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308742" y="2962608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191426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5575"/>
            <a:ext cx="7953375" cy="1282700"/>
          </a:xfrm>
        </p:spPr>
        <p:txBody>
          <a:bodyPr/>
          <a:lstStyle/>
          <a:p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Expressions in relational algebra</a:t>
            </a:r>
            <a:b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3600" dirty="0">
                <a:solidFill>
                  <a:schemeClr val="tx1"/>
                </a:solidFill>
                <a:ea typeface="宋体" panose="02010600030101010101" pitchFamily="2" charset="-122"/>
              </a:rPr>
              <a:t>presented by expression trees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1013" y="1566863"/>
            <a:ext cx="8158162" cy="4954587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  <a:cs typeface="Tahoma" panose="020B0604030504040204" pitchFamily="34" charset="0"/>
              </a:rPr>
              <a:t>In general, operands are children of the operation</a:t>
            </a:r>
          </a:p>
          <a:p>
            <a:pPr marL="609600" indent="-609600">
              <a:buFontTx/>
              <a:buNone/>
              <a:defRPr/>
            </a:pPr>
            <a:endParaRPr lang="en-US" altLang="zh-CN" sz="2800" dirty="0">
              <a:ea typeface="宋体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buFontTx/>
              <a:buNone/>
              <a:defRPr/>
            </a:pPr>
            <a:endParaRPr lang="en-US" altLang="zh-CN" dirty="0">
              <a:ea typeface="宋体" panose="02010600030101010101" pitchFamily="2" charset="-122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60583" y="2521532"/>
            <a:ext cx="1165704" cy="584775"/>
          </a:xfrm>
          <a:prstGeom prst="rect">
            <a:avLst/>
          </a:prstGeom>
          <a:blipFill rotWithShape="0">
            <a:blip r:embed="rId2"/>
            <a:stretch>
              <a:fillRect l="-13613" t="-14583" r="-12565" b="-3229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312988" y="2736850"/>
            <a:ext cx="423862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 bwMode="auto">
          <a:xfrm flipH="1">
            <a:off x="3248025" y="2720976"/>
            <a:ext cx="185738" cy="2349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3738563" y="2724151"/>
            <a:ext cx="201612" cy="2238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5" name="TextBox 21"/>
          <p:cNvSpPr txBox="1">
            <a:spLocks noChangeArrowheads="1"/>
          </p:cNvSpPr>
          <p:nvPr/>
        </p:nvSpPr>
        <p:spPr bwMode="auto">
          <a:xfrm>
            <a:off x="7687760" y="2904889"/>
            <a:ext cx="184653" cy="33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aseline="-25000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7467600" y="2736850"/>
            <a:ext cx="0" cy="2714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Arrow 28"/>
          <p:cNvSpPr/>
          <p:nvPr/>
        </p:nvSpPr>
        <p:spPr>
          <a:xfrm>
            <a:off x="4221163" y="4837113"/>
            <a:ext cx="1190625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6288088" y="5288177"/>
            <a:ext cx="0" cy="2698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6661150" y="4177957"/>
            <a:ext cx="0" cy="2714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5973119" y="5763955"/>
            <a:ext cx="184150" cy="2349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6363473" y="4762500"/>
            <a:ext cx="185737" cy="2349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416203" y="5771420"/>
            <a:ext cx="201613" cy="2238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781500" y="4775200"/>
            <a:ext cx="201612" cy="2238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ight Arrow 44"/>
          <p:cNvSpPr/>
          <p:nvPr/>
        </p:nvSpPr>
        <p:spPr>
          <a:xfrm>
            <a:off x="6527800" y="2740025"/>
            <a:ext cx="423863" cy="19685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40867" y="4628820"/>
            <a:ext cx="3272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en-US" sz="32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L</a:t>
            </a:r>
            <a:r>
              <a:rPr lang="en-US" sz="3200" dirty="0"/>
              <a:t>(</a:t>
            </a:r>
            <a:r>
              <a:rPr lang="el-GR" altLang="zh-CN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sz="32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r>
              <a:rPr lang="en-US" sz="3200" dirty="0"/>
              <a:t>(R</a:t>
            </a:r>
            <a:r>
              <a:rPr lang="en-US" altLang="en-US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sz="3200" dirty="0"/>
              <a:t>S)</a:t>
            </a:r>
            <a:r>
              <a:rPr lang="en-US" altLang="zh-CN" sz="3200" dirty="0">
                <a:solidFill>
                  <a:srgbClr val="33CC3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3200" dirty="0">
                <a:solidFill>
                  <a:srgbClr val="33CC3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dirty="0"/>
              <a:t>T)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54551" y="3734185"/>
            <a:ext cx="423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20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en-US" sz="20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L</a:t>
            </a:r>
            <a:endParaRPr lang="en-US" sz="2000" dirty="0"/>
          </a:p>
        </p:txBody>
      </p:sp>
      <p:sp>
        <p:nvSpPr>
          <p:cNvPr id="48" name="TextBox 47"/>
          <p:cNvSpPr txBox="1"/>
          <p:nvPr/>
        </p:nvSpPr>
        <p:spPr>
          <a:xfrm>
            <a:off x="6462100" y="4384448"/>
            <a:ext cx="369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endParaRPr lang="en-US" sz="2000" dirty="0"/>
          </a:p>
        </p:txBody>
      </p:sp>
      <p:sp>
        <p:nvSpPr>
          <p:cNvPr id="49" name="TextBox 48"/>
          <p:cNvSpPr txBox="1"/>
          <p:nvPr/>
        </p:nvSpPr>
        <p:spPr>
          <a:xfrm>
            <a:off x="6039017" y="4866996"/>
            <a:ext cx="433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20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6905202" y="493214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65881" y="5444900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6512383" y="591876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73254" y="5926323"/>
            <a:ext cx="343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378500" y="2373610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012869" y="29559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35657" y="2947549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249553" y="2521532"/>
            <a:ext cx="1152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sz="3200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r>
              <a:rPr lang="en-US" sz="3200" dirty="0"/>
              <a:t>(R)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251034" y="2321477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en-US" baseline="-25000" dirty="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308742" y="2962608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189803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77086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81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(subquery)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400" dirty="0">
                <a:ea typeface="宋体" panose="02010600030101010101" pitchFamily="2" charset="-122"/>
              </a:rPr>
              <a:t>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301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(subquery)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5844" name="Group 25"/>
          <p:cNvGrpSpPr>
            <a:grpSpLocks/>
          </p:cNvGrpSpPr>
          <p:nvPr/>
        </p:nvGrpSpPr>
        <p:grpSpPr bwMode="auto">
          <a:xfrm>
            <a:off x="6130925" y="1895475"/>
            <a:ext cx="2033588" cy="1522413"/>
            <a:chOff x="5640872" y="3225223"/>
            <a:chExt cx="2033683" cy="1522269"/>
          </a:xfrm>
        </p:grpSpPr>
        <p:sp>
          <p:nvSpPr>
            <p:cNvPr id="35846" name="TextBox 16"/>
            <p:cNvSpPr txBox="1">
              <a:spLocks noChangeArrowheads="1"/>
            </p:cNvSpPr>
            <p:nvPr/>
          </p:nvSpPr>
          <p:spPr bwMode="auto">
            <a:xfrm>
              <a:off x="6183329" y="3225223"/>
              <a:ext cx="723630" cy="307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 err="1"/>
                <a:t>SetOpt</a:t>
              </a:r>
              <a:endParaRPr lang="en-US" altLang="en-US" sz="1400" dirty="0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5850432" y="3791907"/>
              <a:ext cx="612804" cy="563509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5848" name="TextBox 20"/>
            <p:cNvSpPr txBox="1">
              <a:spLocks noChangeArrowheads="1"/>
            </p:cNvSpPr>
            <p:nvPr/>
          </p:nvSpPr>
          <p:spPr bwMode="auto">
            <a:xfrm>
              <a:off x="6326703" y="3790115"/>
              <a:ext cx="6818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C000"/>
                  </a:solidFill>
                </a:rPr>
                <a:t>UNION</a:t>
              </a:r>
            </a:p>
          </p:txBody>
        </p:sp>
        <p:sp>
          <p:nvSpPr>
            <p:cNvPr id="35849" name="TextBox 13"/>
            <p:cNvSpPr txBox="1">
              <a:spLocks noChangeArrowheads="1"/>
            </p:cNvSpPr>
            <p:nvPr/>
          </p:nvSpPr>
          <p:spPr bwMode="auto">
            <a:xfrm>
              <a:off x="5748517" y="4353936"/>
              <a:ext cx="816287" cy="246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subquery 1</a:t>
              </a:r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6780750" y="3793494"/>
              <a:ext cx="612804" cy="565097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80597" y="4366528"/>
              <a:ext cx="816287" cy="246198"/>
            </a:xfrm>
            <a:prstGeom prst="rect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/>
                <a:t>subquery 2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640872" y="3225223"/>
              <a:ext cx="2033683" cy="1522269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6156834" y="3498247"/>
              <a:ext cx="293701" cy="29366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610880" y="3523645"/>
              <a:ext cx="14288" cy="2603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820440" y="3523645"/>
              <a:ext cx="266712" cy="2603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845" name="TextBox 39"/>
          <p:cNvSpPr txBox="1">
            <a:spLocks noChangeArrowheads="1"/>
          </p:cNvSpPr>
          <p:nvPr/>
        </p:nvSpPr>
        <p:spPr bwMode="auto">
          <a:xfrm>
            <a:off x="6602413" y="1543050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parse tree</a:t>
            </a:r>
          </a:p>
        </p:txBody>
      </p:sp>
    </p:spTree>
    <p:extLst>
      <p:ext uri="{BB962C8B-B14F-4D97-AF65-F5344CB8AC3E}">
        <p14:creationId xmlns:p14="http://schemas.microsoft.com/office/powerpoint/2010/main" val="40594396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(subquery)</a:t>
            </a:r>
            <a:r>
              <a:rPr lang="en-US" altLang="zh-CN" sz="1400" dirty="0">
                <a:ea typeface="宋体" panose="02010600030101010101" pitchFamily="2" charset="-122"/>
              </a:rPr>
              <a:t>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6868" name="Group 25"/>
          <p:cNvGrpSpPr>
            <a:grpSpLocks/>
          </p:cNvGrpSpPr>
          <p:nvPr/>
        </p:nvGrpSpPr>
        <p:grpSpPr bwMode="auto">
          <a:xfrm>
            <a:off x="6130925" y="1895475"/>
            <a:ext cx="2033588" cy="1522413"/>
            <a:chOff x="5640872" y="3225223"/>
            <a:chExt cx="2033683" cy="1522269"/>
          </a:xfrm>
        </p:grpSpPr>
        <p:sp>
          <p:nvSpPr>
            <p:cNvPr id="36880" name="TextBox 16"/>
            <p:cNvSpPr txBox="1">
              <a:spLocks noChangeArrowheads="1"/>
            </p:cNvSpPr>
            <p:nvPr/>
          </p:nvSpPr>
          <p:spPr bwMode="auto">
            <a:xfrm>
              <a:off x="6183329" y="3225223"/>
              <a:ext cx="723630" cy="307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 err="1"/>
                <a:t>SetOpt</a:t>
              </a:r>
              <a:endParaRPr lang="en-US" altLang="en-US" sz="1400" dirty="0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5850432" y="3791907"/>
              <a:ext cx="612804" cy="563509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6882" name="TextBox 20"/>
            <p:cNvSpPr txBox="1">
              <a:spLocks noChangeArrowheads="1"/>
            </p:cNvSpPr>
            <p:nvPr/>
          </p:nvSpPr>
          <p:spPr bwMode="auto">
            <a:xfrm>
              <a:off x="6326703" y="3790115"/>
              <a:ext cx="6818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C000"/>
                  </a:solidFill>
                </a:rPr>
                <a:t>UNION</a:t>
              </a:r>
            </a:p>
          </p:txBody>
        </p:sp>
        <p:sp>
          <p:nvSpPr>
            <p:cNvPr id="36883" name="TextBox 13"/>
            <p:cNvSpPr txBox="1">
              <a:spLocks noChangeArrowheads="1"/>
            </p:cNvSpPr>
            <p:nvPr/>
          </p:nvSpPr>
          <p:spPr bwMode="auto">
            <a:xfrm>
              <a:off x="5748517" y="4353936"/>
              <a:ext cx="816287" cy="246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subquery 1</a:t>
              </a:r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6780750" y="3793494"/>
              <a:ext cx="612804" cy="565097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80597" y="4366528"/>
              <a:ext cx="816287" cy="246198"/>
            </a:xfrm>
            <a:prstGeom prst="rect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/>
                <a:t>subquery 2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640872" y="3225223"/>
              <a:ext cx="2033683" cy="1522269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6156834" y="3498247"/>
              <a:ext cx="293701" cy="29366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610880" y="3523645"/>
              <a:ext cx="14288" cy="2603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820440" y="3523645"/>
              <a:ext cx="266712" cy="2603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6954330" y="3930813"/>
            <a:ext cx="362600" cy="307777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" name="Isosceles Triangle 29"/>
          <p:cNvSpPr/>
          <p:nvPr/>
        </p:nvSpPr>
        <p:spPr>
          <a:xfrm>
            <a:off x="6494463" y="4487863"/>
            <a:ext cx="612775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36871" name="TextBox 13"/>
          <p:cNvSpPr txBox="1">
            <a:spLocks noChangeArrowheads="1"/>
          </p:cNvSpPr>
          <p:nvPr/>
        </p:nvSpPr>
        <p:spPr bwMode="auto">
          <a:xfrm>
            <a:off x="6238404" y="5049838"/>
            <a:ext cx="8851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/>
              <a:t>exp. tree for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/>
              <a:t>subquery 1</a:t>
            </a:r>
          </a:p>
        </p:txBody>
      </p:sp>
      <p:sp>
        <p:nvSpPr>
          <p:cNvPr id="33" name="Isosceles Triangle 32"/>
          <p:cNvSpPr/>
          <p:nvPr/>
        </p:nvSpPr>
        <p:spPr>
          <a:xfrm>
            <a:off x="7204075" y="4481513"/>
            <a:ext cx="611188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70267" y="5062538"/>
            <a:ext cx="885179" cy="40011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exp. tree for</a:t>
            </a:r>
          </a:p>
          <a:p>
            <a:pPr algn="ctr">
              <a:defRPr/>
            </a:pPr>
            <a:r>
              <a:rPr lang="en-US" sz="1000" dirty="0"/>
              <a:t>subquery 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65850" y="3921125"/>
            <a:ext cx="2033588" cy="1522413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6816725" y="4195763"/>
            <a:ext cx="241300" cy="2841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224713" y="4192588"/>
            <a:ext cx="266700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>
          <a:xfrm>
            <a:off x="7077075" y="3490913"/>
            <a:ext cx="193675" cy="341312"/>
          </a:xfrm>
          <a:prstGeom prst="down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C000"/>
              </a:solidFill>
            </a:endParaRPr>
          </a:p>
        </p:txBody>
      </p:sp>
      <p:sp>
        <p:nvSpPr>
          <p:cNvPr id="36878" name="TextBox 39"/>
          <p:cNvSpPr txBox="1">
            <a:spLocks noChangeArrowheads="1"/>
          </p:cNvSpPr>
          <p:nvPr/>
        </p:nvSpPr>
        <p:spPr bwMode="auto">
          <a:xfrm>
            <a:off x="6602413" y="1543050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parse tree</a:t>
            </a:r>
          </a:p>
        </p:txBody>
      </p:sp>
      <p:sp>
        <p:nvSpPr>
          <p:cNvPr id="36879" name="TextBox 41"/>
          <p:cNvSpPr txBox="1">
            <a:spLocks noChangeArrowheads="1"/>
          </p:cNvSpPr>
          <p:nvPr/>
        </p:nvSpPr>
        <p:spPr bwMode="auto">
          <a:xfrm>
            <a:off x="6424613" y="5435600"/>
            <a:ext cx="15700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Expression tree</a:t>
            </a:r>
          </a:p>
        </p:txBody>
      </p:sp>
    </p:spTree>
    <p:extLst>
      <p:ext uri="{BB962C8B-B14F-4D97-AF65-F5344CB8AC3E}">
        <p14:creationId xmlns:p14="http://schemas.microsoft.com/office/powerpoint/2010/main" val="23363255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084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916" name="TextBox 16"/>
          <p:cNvSpPr txBox="1">
            <a:spLocks noChangeArrowheads="1"/>
          </p:cNvSpPr>
          <p:nvPr/>
        </p:nvSpPr>
        <p:spPr bwMode="auto">
          <a:xfrm>
            <a:off x="6838950" y="1895475"/>
            <a:ext cx="639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 dirty="0"/>
              <a:t>θ</a:t>
            </a:r>
            <a:r>
              <a:rPr lang="en-US" altLang="en-US" sz="1400" dirty="0"/>
              <a:t>-join</a:t>
            </a:r>
          </a:p>
        </p:txBody>
      </p:sp>
      <p:sp>
        <p:nvSpPr>
          <p:cNvPr id="38917" name="TextBox 20"/>
          <p:cNvSpPr txBox="1">
            <a:spLocks noChangeArrowheads="1"/>
          </p:cNvSpPr>
          <p:nvPr/>
        </p:nvSpPr>
        <p:spPr bwMode="auto">
          <a:xfrm>
            <a:off x="6596063" y="23145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JOIN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6827838" y="2398713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4338" y="2925763"/>
            <a:ext cx="75882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51513" y="1909763"/>
            <a:ext cx="2732087" cy="15081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7" name="Straight Connector 16"/>
          <p:cNvCxnSpPr>
            <a:endCxn id="39" idx="0"/>
          </p:cNvCxnSpPr>
          <p:nvPr/>
        </p:nvCxnSpPr>
        <p:spPr>
          <a:xfrm flipH="1">
            <a:off x="6288088" y="2146300"/>
            <a:ext cx="574675" cy="2571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38916" idx="2"/>
            <a:endCxn id="10" idx="0"/>
          </p:cNvCxnSpPr>
          <p:nvPr/>
        </p:nvCxnSpPr>
        <p:spPr>
          <a:xfrm flipH="1">
            <a:off x="7134225" y="2203450"/>
            <a:ext cx="25400" cy="195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34238" y="2165350"/>
            <a:ext cx="211137" cy="2063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4" name="TextBox 39"/>
          <p:cNvSpPr txBox="1">
            <a:spLocks noChangeArrowheads="1"/>
          </p:cNvSpPr>
          <p:nvPr/>
        </p:nvSpPr>
        <p:spPr bwMode="auto">
          <a:xfrm>
            <a:off x="6602413" y="1543050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parse tree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6854825" y="2160588"/>
            <a:ext cx="100013" cy="190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>
            <a:off x="5981700" y="2403475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00738" y="2932113"/>
            <a:ext cx="75882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R</a:t>
            </a:r>
          </a:p>
        </p:txBody>
      </p:sp>
      <p:sp>
        <p:nvSpPr>
          <p:cNvPr id="38928" name="TextBox 20"/>
          <p:cNvSpPr txBox="1">
            <a:spLocks noChangeArrowheads="1"/>
          </p:cNvSpPr>
          <p:nvPr/>
        </p:nvSpPr>
        <p:spPr bwMode="auto">
          <a:xfrm>
            <a:off x="7348538" y="2317750"/>
            <a:ext cx="395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ON</a:t>
            </a:r>
          </a:p>
        </p:txBody>
      </p:sp>
      <p:sp>
        <p:nvSpPr>
          <p:cNvPr id="44" name="Isosceles Triangle 43"/>
          <p:cNvSpPr/>
          <p:nvPr/>
        </p:nvSpPr>
        <p:spPr>
          <a:xfrm>
            <a:off x="7626350" y="2393950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5" name="Straight Connector 44"/>
          <p:cNvCxnSpPr>
            <a:endCxn id="44" idx="0"/>
          </p:cNvCxnSpPr>
          <p:nvPr/>
        </p:nvCxnSpPr>
        <p:spPr>
          <a:xfrm>
            <a:off x="7386638" y="2130425"/>
            <a:ext cx="546100" cy="263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445375" y="2928938"/>
            <a:ext cx="1011238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condition C</a:t>
            </a:r>
          </a:p>
        </p:txBody>
      </p:sp>
    </p:spTree>
    <p:extLst>
      <p:ext uri="{BB962C8B-B14F-4D97-AF65-F5344CB8AC3E}">
        <p14:creationId xmlns:p14="http://schemas.microsoft.com/office/powerpoint/2010/main" val="31419119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940" name="TextBox 16"/>
          <p:cNvSpPr txBox="1">
            <a:spLocks noChangeArrowheads="1"/>
          </p:cNvSpPr>
          <p:nvPr/>
        </p:nvSpPr>
        <p:spPr bwMode="auto">
          <a:xfrm>
            <a:off x="6838950" y="1895475"/>
            <a:ext cx="639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 dirty="0"/>
              <a:t>θ</a:t>
            </a:r>
            <a:r>
              <a:rPr lang="en-US" altLang="en-US" sz="1400" dirty="0"/>
              <a:t>-join</a:t>
            </a:r>
          </a:p>
        </p:txBody>
      </p:sp>
      <p:sp>
        <p:nvSpPr>
          <p:cNvPr id="39941" name="TextBox 20"/>
          <p:cNvSpPr txBox="1">
            <a:spLocks noChangeArrowheads="1"/>
          </p:cNvSpPr>
          <p:nvPr/>
        </p:nvSpPr>
        <p:spPr bwMode="auto">
          <a:xfrm>
            <a:off x="6596063" y="23145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JOIN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6827838" y="2398713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4338" y="2925763"/>
            <a:ext cx="75882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51513" y="1909763"/>
            <a:ext cx="2732087" cy="15081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7" name="Straight Connector 16"/>
          <p:cNvCxnSpPr>
            <a:endCxn id="39" idx="0"/>
          </p:cNvCxnSpPr>
          <p:nvPr/>
        </p:nvCxnSpPr>
        <p:spPr>
          <a:xfrm flipH="1">
            <a:off x="6288088" y="2146300"/>
            <a:ext cx="574675" cy="2571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39940" idx="2"/>
            <a:endCxn id="10" idx="0"/>
          </p:cNvCxnSpPr>
          <p:nvPr/>
        </p:nvCxnSpPr>
        <p:spPr>
          <a:xfrm flipH="1">
            <a:off x="7134225" y="2203450"/>
            <a:ext cx="25400" cy="195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34238" y="2165350"/>
            <a:ext cx="211137" cy="2063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6954330" y="3930813"/>
            <a:ext cx="447558" cy="362984"/>
          </a:xfrm>
          <a:prstGeom prst="rect">
            <a:avLst/>
          </a:prstGeom>
          <a:blipFill rotWithShape="0">
            <a:blip r:embed="rId2"/>
            <a:stretch>
              <a:fillRect b="-1016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" name="Isosceles Triangle 29"/>
          <p:cNvSpPr/>
          <p:nvPr/>
        </p:nvSpPr>
        <p:spPr>
          <a:xfrm>
            <a:off x="6503988" y="4562475"/>
            <a:ext cx="612775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39950" name="TextBox 13"/>
          <p:cNvSpPr txBox="1">
            <a:spLocks noChangeArrowheads="1"/>
          </p:cNvSpPr>
          <p:nvPr/>
        </p:nvSpPr>
        <p:spPr bwMode="auto">
          <a:xfrm>
            <a:off x="6454775" y="5078413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R</a:t>
            </a:r>
          </a:p>
        </p:txBody>
      </p:sp>
      <p:sp>
        <p:nvSpPr>
          <p:cNvPr id="33" name="Isosceles Triangle 32"/>
          <p:cNvSpPr/>
          <p:nvPr/>
        </p:nvSpPr>
        <p:spPr>
          <a:xfrm>
            <a:off x="7204075" y="4545013"/>
            <a:ext cx="611188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73913" y="5062538"/>
            <a:ext cx="730250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exp. tree </a:t>
            </a:r>
          </a:p>
          <a:p>
            <a:pPr algn="ctr">
              <a:defRPr/>
            </a:pPr>
            <a:r>
              <a:rPr lang="en-US" sz="1000" dirty="0"/>
              <a:t>for 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65850" y="3921125"/>
            <a:ext cx="2033588" cy="1522413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6816725" y="4278313"/>
            <a:ext cx="241300" cy="285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242175" y="4275138"/>
            <a:ext cx="266700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>
          <a:xfrm>
            <a:off x="7077075" y="3490913"/>
            <a:ext cx="193675" cy="341312"/>
          </a:xfrm>
          <a:prstGeom prst="down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C000"/>
              </a:solidFill>
            </a:endParaRPr>
          </a:p>
        </p:txBody>
      </p:sp>
      <p:sp>
        <p:nvSpPr>
          <p:cNvPr id="39957" name="TextBox 39"/>
          <p:cNvSpPr txBox="1">
            <a:spLocks noChangeArrowheads="1"/>
          </p:cNvSpPr>
          <p:nvPr/>
        </p:nvSpPr>
        <p:spPr bwMode="auto">
          <a:xfrm>
            <a:off x="6602413" y="1543050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parse tree</a:t>
            </a:r>
          </a:p>
        </p:txBody>
      </p:sp>
      <p:sp>
        <p:nvSpPr>
          <p:cNvPr id="39958" name="TextBox 41"/>
          <p:cNvSpPr txBox="1">
            <a:spLocks noChangeArrowheads="1"/>
          </p:cNvSpPr>
          <p:nvPr/>
        </p:nvSpPr>
        <p:spPr bwMode="auto">
          <a:xfrm>
            <a:off x="6424613" y="5546725"/>
            <a:ext cx="15700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expression tree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6854825" y="2160588"/>
            <a:ext cx="100013" cy="190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>
            <a:off x="5981700" y="2403475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00738" y="2932113"/>
            <a:ext cx="75882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R</a:t>
            </a:r>
          </a:p>
        </p:txBody>
      </p:sp>
      <p:sp>
        <p:nvSpPr>
          <p:cNvPr id="39962" name="TextBox 20"/>
          <p:cNvSpPr txBox="1">
            <a:spLocks noChangeArrowheads="1"/>
          </p:cNvSpPr>
          <p:nvPr/>
        </p:nvSpPr>
        <p:spPr bwMode="auto">
          <a:xfrm>
            <a:off x="7348538" y="2317750"/>
            <a:ext cx="395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ON</a:t>
            </a:r>
          </a:p>
        </p:txBody>
      </p:sp>
      <p:sp>
        <p:nvSpPr>
          <p:cNvPr id="44" name="Isosceles Triangle 43"/>
          <p:cNvSpPr/>
          <p:nvPr/>
        </p:nvSpPr>
        <p:spPr>
          <a:xfrm>
            <a:off x="7626350" y="2393950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5" name="Straight Connector 44"/>
          <p:cNvCxnSpPr>
            <a:endCxn id="44" idx="0"/>
          </p:cNvCxnSpPr>
          <p:nvPr/>
        </p:nvCxnSpPr>
        <p:spPr>
          <a:xfrm>
            <a:off x="7386638" y="2130425"/>
            <a:ext cx="546100" cy="263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445375" y="2928938"/>
            <a:ext cx="1011238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condition C</a:t>
            </a:r>
          </a:p>
        </p:txBody>
      </p:sp>
    </p:spTree>
    <p:extLst>
      <p:ext uri="{BB962C8B-B14F-4D97-AF65-F5344CB8AC3E}">
        <p14:creationId xmlns:p14="http://schemas.microsoft.com/office/powerpoint/2010/main" val="39377262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4765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4129088"/>
            <a:ext cx="2978150" cy="160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964" name="TextBox 16"/>
          <p:cNvSpPr txBox="1">
            <a:spLocks noChangeArrowheads="1"/>
          </p:cNvSpPr>
          <p:nvPr/>
        </p:nvSpPr>
        <p:spPr bwMode="auto">
          <a:xfrm>
            <a:off x="6838950" y="1895475"/>
            <a:ext cx="639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 dirty="0"/>
              <a:t>θ</a:t>
            </a:r>
            <a:r>
              <a:rPr lang="en-US" altLang="en-US" sz="1400" dirty="0"/>
              <a:t>-join</a:t>
            </a:r>
          </a:p>
        </p:txBody>
      </p:sp>
      <p:sp>
        <p:nvSpPr>
          <p:cNvPr id="40965" name="TextBox 20"/>
          <p:cNvSpPr txBox="1">
            <a:spLocks noChangeArrowheads="1"/>
          </p:cNvSpPr>
          <p:nvPr/>
        </p:nvSpPr>
        <p:spPr bwMode="auto">
          <a:xfrm>
            <a:off x="6596063" y="23145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JOIN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6827838" y="2398713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4338" y="2925763"/>
            <a:ext cx="75882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51513" y="1909763"/>
            <a:ext cx="2732087" cy="15081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7" name="Straight Connector 16"/>
          <p:cNvCxnSpPr>
            <a:endCxn id="39" idx="0"/>
          </p:cNvCxnSpPr>
          <p:nvPr/>
        </p:nvCxnSpPr>
        <p:spPr>
          <a:xfrm flipH="1">
            <a:off x="6288088" y="2146300"/>
            <a:ext cx="574675" cy="2571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0964" idx="2"/>
            <a:endCxn id="10" idx="0"/>
          </p:cNvCxnSpPr>
          <p:nvPr/>
        </p:nvCxnSpPr>
        <p:spPr>
          <a:xfrm flipH="1">
            <a:off x="7134225" y="2203450"/>
            <a:ext cx="25400" cy="195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34238" y="2165350"/>
            <a:ext cx="211137" cy="2063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29"/>
          <p:cNvSpPr/>
          <p:nvPr/>
        </p:nvSpPr>
        <p:spPr>
          <a:xfrm>
            <a:off x="6503988" y="4894263"/>
            <a:ext cx="612775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40973" name="TextBox 13"/>
          <p:cNvSpPr txBox="1">
            <a:spLocks noChangeArrowheads="1"/>
          </p:cNvSpPr>
          <p:nvPr/>
        </p:nvSpPr>
        <p:spPr bwMode="auto">
          <a:xfrm>
            <a:off x="6454775" y="5410200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R</a:t>
            </a:r>
          </a:p>
        </p:txBody>
      </p:sp>
      <p:sp>
        <p:nvSpPr>
          <p:cNvPr id="33" name="Isosceles Triangle 32"/>
          <p:cNvSpPr/>
          <p:nvPr/>
        </p:nvSpPr>
        <p:spPr>
          <a:xfrm>
            <a:off x="7204075" y="4878388"/>
            <a:ext cx="611188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73913" y="5395913"/>
            <a:ext cx="730250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exp. tree </a:t>
            </a:r>
          </a:p>
          <a:p>
            <a:pPr algn="ctr">
              <a:defRPr/>
            </a:pPr>
            <a:r>
              <a:rPr lang="en-US" sz="1000" dirty="0"/>
              <a:t>for 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65850" y="3921125"/>
            <a:ext cx="2033588" cy="18383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6816725" y="4610100"/>
            <a:ext cx="241300" cy="28575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242175" y="4608513"/>
            <a:ext cx="266700" cy="26035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>
          <a:xfrm>
            <a:off x="7077075" y="3490913"/>
            <a:ext cx="193675" cy="341312"/>
          </a:xfrm>
          <a:prstGeom prst="down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C000"/>
              </a:solidFill>
            </a:endParaRPr>
          </a:p>
        </p:txBody>
      </p:sp>
      <p:sp>
        <p:nvSpPr>
          <p:cNvPr id="40980" name="TextBox 39"/>
          <p:cNvSpPr txBox="1">
            <a:spLocks noChangeArrowheads="1"/>
          </p:cNvSpPr>
          <p:nvPr/>
        </p:nvSpPr>
        <p:spPr bwMode="auto">
          <a:xfrm>
            <a:off x="6602413" y="1543050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parse tree</a:t>
            </a:r>
          </a:p>
        </p:txBody>
      </p:sp>
      <p:sp>
        <p:nvSpPr>
          <p:cNvPr id="40981" name="TextBox 41"/>
          <p:cNvSpPr txBox="1">
            <a:spLocks noChangeArrowheads="1"/>
          </p:cNvSpPr>
          <p:nvPr/>
        </p:nvSpPr>
        <p:spPr bwMode="auto">
          <a:xfrm>
            <a:off x="6424613" y="5759450"/>
            <a:ext cx="15700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expression tree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6854825" y="2160588"/>
            <a:ext cx="100013" cy="190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>
            <a:off x="5981700" y="2403475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00738" y="2932113"/>
            <a:ext cx="75882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R</a:t>
            </a:r>
          </a:p>
        </p:txBody>
      </p:sp>
      <p:sp>
        <p:nvSpPr>
          <p:cNvPr id="40985" name="TextBox 20"/>
          <p:cNvSpPr txBox="1">
            <a:spLocks noChangeArrowheads="1"/>
          </p:cNvSpPr>
          <p:nvPr/>
        </p:nvSpPr>
        <p:spPr bwMode="auto">
          <a:xfrm>
            <a:off x="7348538" y="2317750"/>
            <a:ext cx="395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ON</a:t>
            </a:r>
          </a:p>
        </p:txBody>
      </p:sp>
      <p:sp>
        <p:nvSpPr>
          <p:cNvPr id="44" name="Isosceles Triangle 43"/>
          <p:cNvSpPr/>
          <p:nvPr/>
        </p:nvSpPr>
        <p:spPr>
          <a:xfrm>
            <a:off x="7626350" y="2393950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5" name="Straight Connector 44"/>
          <p:cNvCxnSpPr>
            <a:endCxn id="44" idx="0"/>
          </p:cNvCxnSpPr>
          <p:nvPr/>
        </p:nvCxnSpPr>
        <p:spPr>
          <a:xfrm>
            <a:off x="7386638" y="2130425"/>
            <a:ext cx="546100" cy="263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445375" y="2928938"/>
            <a:ext cx="1011238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parse tree</a:t>
            </a:r>
          </a:p>
          <a:p>
            <a:pPr algn="ctr">
              <a:defRPr/>
            </a:pPr>
            <a:r>
              <a:rPr lang="en-US" sz="1000" dirty="0"/>
              <a:t>for condition C</a:t>
            </a:r>
          </a:p>
        </p:txBody>
      </p:sp>
      <p:sp>
        <p:nvSpPr>
          <p:cNvPr id="40989" name="TextBox 2"/>
          <p:cNvSpPr txBox="1">
            <a:spLocks noChangeArrowheads="1"/>
          </p:cNvSpPr>
          <p:nvPr/>
        </p:nvSpPr>
        <p:spPr bwMode="auto">
          <a:xfrm>
            <a:off x="7315200" y="3438525"/>
            <a:ext cx="415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or</a:t>
            </a:r>
          </a:p>
        </p:txBody>
      </p:sp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937125" y="4368160"/>
            <a:ext cx="447558" cy="40011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937125" y="3865709"/>
            <a:ext cx="529376" cy="400110"/>
          </a:xfrm>
          <a:prstGeom prst="rect">
            <a:avLst/>
          </a:prstGeom>
          <a:blipFill rotWithShape="0">
            <a:blip r:embed="rId3"/>
            <a:stretch>
              <a:fillRect b="-3030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7151688" y="4229100"/>
            <a:ext cx="11112" cy="2555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7362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25336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5791200"/>
            <a:ext cx="7051675" cy="777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724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5791200"/>
            <a:ext cx="7051675" cy="777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ounded Rectangular Callout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88177" y="4091704"/>
            <a:ext cx="4174836" cy="1052946"/>
          </a:xfrm>
          <a:prstGeom prst="wedgeRoundRectCallout">
            <a:avLst>
              <a:gd name="adj1" fmla="val -52470"/>
              <a:gd name="adj2" fmla="val 108252"/>
              <a:gd name="adj3" fmla="val 16667"/>
            </a:avLst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173121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4267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895350"/>
            <a:ext cx="4751387" cy="20780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224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563" y="895350"/>
            <a:ext cx="4751387" cy="20780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ounded Rectangular Callout 3"/>
          <p:cNvSpPr/>
          <p:nvPr/>
        </p:nvSpPr>
        <p:spPr>
          <a:xfrm>
            <a:off x="5427663" y="1225550"/>
            <a:ext cx="3328987" cy="1419225"/>
          </a:xfrm>
          <a:prstGeom prst="wedgeRoundRectCallout">
            <a:avLst>
              <a:gd name="adj1" fmla="val -60336"/>
              <a:gd name="adj2" fmla="val 4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/>
              <a:t>No relational operations are involved. The system records and manages the schemas of relations and other structures</a:t>
            </a:r>
          </a:p>
        </p:txBody>
      </p:sp>
    </p:spTree>
    <p:extLst>
      <p:ext uri="{BB962C8B-B14F-4D97-AF65-F5344CB8AC3E}">
        <p14:creationId xmlns:p14="http://schemas.microsoft.com/office/powerpoint/2010/main" val="34309445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42780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FFFF0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select-list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from-list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conditions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          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1400" dirty="0">
                <a:ea typeface="宋体" panose="02010600030101010101" pitchFamily="2" charset="-122"/>
              </a:rPr>
              <a:t>group-list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conditions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2731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General SQL Statements:</a:t>
            </a: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 dirty="0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select-list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from-list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conditions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          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1400" dirty="0">
                <a:ea typeface="宋体" panose="02010600030101010101" pitchFamily="2" charset="-122"/>
              </a:rPr>
              <a:t>group-list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conditions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 dirty="0">
                <a:solidFill>
                  <a:srgbClr val="FFFF00"/>
                </a:solidFill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 dirty="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1925" y="3021013"/>
            <a:ext cx="3449638" cy="164306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600" dirty="0" err="1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Apply the select based on the condition given in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Apply the projection given in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SELECT.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296050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094260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  <p:sp>
        <p:nvSpPr>
          <p:cNvPr id="52228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2229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2231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2232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2234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2235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2237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2229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2235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45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2246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2247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839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  <p:sp>
        <p:nvSpPr>
          <p:cNvPr id="53252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3253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3255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3256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258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3259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261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3253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3259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3270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</a:t>
            </a:r>
            <a:r>
              <a:rPr lang="en-US" altLang="en-US" sz="1000">
                <a:solidFill>
                  <a:srgbClr val="FF0000"/>
                </a:solidFill>
              </a:rPr>
              <a:t>T</a:t>
            </a:r>
            <a:r>
              <a:rPr lang="en-US" altLang="en-US" sz="1000" baseline="-250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272" name="TextBox 24"/>
          <p:cNvSpPr txBox="1">
            <a:spLocks noChangeArrowheads="1"/>
          </p:cNvSpPr>
          <p:nvPr/>
        </p:nvSpPr>
        <p:spPr bwMode="auto">
          <a:xfrm>
            <a:off x="5216525" y="5384800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</a:t>
            </a:r>
            <a:r>
              <a:rPr lang="en-US" altLang="en-US" sz="1000">
                <a:solidFill>
                  <a:srgbClr val="FF0000"/>
                </a:solidFill>
              </a:rPr>
              <a:t>T</a:t>
            </a:r>
            <a:r>
              <a:rPr lang="en-US" altLang="en-US" sz="10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79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3280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3281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3283" name="TextBox 39"/>
          <p:cNvSpPr txBox="1">
            <a:spLocks noChangeArrowheads="1"/>
          </p:cNvSpPr>
          <p:nvPr/>
        </p:nvSpPr>
        <p:spPr bwMode="auto">
          <a:xfrm>
            <a:off x="4643438" y="4784725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53284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100" dirty="0">
                <a:solidFill>
                  <a:srgbClr val="FF0000"/>
                </a:solidFill>
              </a:rPr>
              <a:t>  …  </a:t>
            </a:r>
            <a:r>
              <a:rPr lang="en-US" altLang="en-US" sz="1100" dirty="0" err="1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 err="1">
                <a:solidFill>
                  <a:srgbClr val="FF0000"/>
                </a:solidFill>
              </a:rPr>
              <a:t>k</a:t>
            </a:r>
            <a:endParaRPr lang="en-US" altLang="en-US" sz="1100" baseline="-25000" dirty="0">
              <a:solidFill>
                <a:srgbClr val="FF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286" name="TextBox 2"/>
          <p:cNvSpPr txBox="1">
            <a:spLocks noChangeArrowheads="1"/>
          </p:cNvSpPr>
          <p:nvPr/>
        </p:nvSpPr>
        <p:spPr bwMode="auto">
          <a:xfrm>
            <a:off x="4760913" y="4378325"/>
            <a:ext cx="40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3651935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  <p:sp>
        <p:nvSpPr>
          <p:cNvPr id="54276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4277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4279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4280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282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4283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285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4277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4283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4294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</a:t>
            </a:r>
            <a:r>
              <a:rPr lang="en-US" altLang="en-US" sz="1000">
                <a:solidFill>
                  <a:srgbClr val="FF0000"/>
                </a:solidFill>
              </a:rPr>
              <a:t>T</a:t>
            </a:r>
            <a:r>
              <a:rPr lang="en-US" altLang="en-US" sz="1000" baseline="-250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296" name="TextBox 24"/>
          <p:cNvSpPr txBox="1">
            <a:spLocks noChangeArrowheads="1"/>
          </p:cNvSpPr>
          <p:nvPr/>
        </p:nvSpPr>
        <p:spPr bwMode="auto">
          <a:xfrm>
            <a:off x="5216525" y="5384800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exp. tree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for </a:t>
            </a:r>
            <a:r>
              <a:rPr lang="en-US" altLang="en-US" sz="1000">
                <a:solidFill>
                  <a:srgbClr val="FF0000"/>
                </a:solidFill>
              </a:rPr>
              <a:t>T</a:t>
            </a:r>
            <a:r>
              <a:rPr lang="en-US" altLang="en-US" sz="10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303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4304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4305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4307" name="TextBox 39"/>
          <p:cNvSpPr txBox="1">
            <a:spLocks noChangeArrowheads="1"/>
          </p:cNvSpPr>
          <p:nvPr/>
        </p:nvSpPr>
        <p:spPr bwMode="auto">
          <a:xfrm>
            <a:off x="4643438" y="4784725"/>
            <a:ext cx="715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54308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100" dirty="0">
                <a:solidFill>
                  <a:srgbClr val="FF0000"/>
                </a:solidFill>
              </a:rPr>
              <a:t>  …  </a:t>
            </a:r>
            <a:r>
              <a:rPr lang="en-US" altLang="en-US" sz="1100" dirty="0" err="1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 err="1">
                <a:solidFill>
                  <a:srgbClr val="FF0000"/>
                </a:solidFill>
              </a:rPr>
              <a:t>k</a:t>
            </a:r>
            <a:endParaRPr lang="en-US" altLang="en-US" sz="1100" baseline="-25000" dirty="0">
              <a:solidFill>
                <a:srgbClr val="FF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310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54311" name="TextBox 40"/>
          <p:cNvSpPr txBox="1">
            <a:spLocks noChangeArrowheads="1"/>
          </p:cNvSpPr>
          <p:nvPr/>
        </p:nvSpPr>
        <p:spPr bwMode="auto">
          <a:xfrm>
            <a:off x="4760913" y="4378325"/>
            <a:ext cx="40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179149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55300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5301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5303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5304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306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5307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309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5301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5307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chemeClr val="bg2">
                  <a:lumMod val="20000"/>
                  <a:lumOff val="8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27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5328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5329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27600" y="3487738"/>
            <a:ext cx="760413" cy="26193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11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  <a:r>
              <a:rPr lang="en-US" sz="11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…  </a:t>
            </a:r>
            <a:r>
              <a:rPr lang="en-US" sz="11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11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k</a:t>
            </a:r>
            <a:endParaRPr lang="en-US" sz="11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E1903A56-78C3-4C67-9564-921A6E6D8CFC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214260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57348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7349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7351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7352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7354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7355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7357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7349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7355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375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7376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7377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27600" y="3487738"/>
            <a:ext cx="760413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11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  <a:r>
              <a:rPr lang="en-US" sz="11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…  </a:t>
            </a:r>
            <a:r>
              <a:rPr lang="en-US" sz="11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11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k</a:t>
            </a:r>
            <a:endParaRPr lang="en-US" sz="11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B6D26EE-2459-4789-BAF6-98D4ED02404F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87428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58372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8373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8375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8376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378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8379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381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8373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8379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99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8400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8401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58404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100" dirty="0">
                <a:solidFill>
                  <a:srgbClr val="FF0000"/>
                </a:solidFill>
              </a:rPr>
              <a:t>  …  </a:t>
            </a:r>
            <a:r>
              <a:rPr lang="en-US" altLang="en-US" sz="1100" dirty="0" err="1">
                <a:solidFill>
                  <a:srgbClr val="FF0000"/>
                </a:solidFill>
              </a:rPr>
              <a:t>A</a:t>
            </a:r>
            <a:r>
              <a:rPr lang="en-US" altLang="en-US" sz="1100" baseline="-25000" dirty="0" err="1">
                <a:solidFill>
                  <a:srgbClr val="FF0000"/>
                </a:solidFill>
              </a:rPr>
              <a:t>k</a:t>
            </a:r>
            <a:endParaRPr lang="en-US" altLang="en-US" sz="1100" baseline="-25000" dirty="0">
              <a:solidFill>
                <a:srgbClr val="FF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ABDF523-9E41-4E7B-9F36-355A7B8BCA63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665605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59396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59397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9399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9400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59403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9405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59397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9403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23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9424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9425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59428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E6284FA8-BDFB-4CAA-851B-C4CADDFCC005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6598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60420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60421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60423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60424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0426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60427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0429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60421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60427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47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0448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0449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60452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6972AD3-8D46-4688-AAE8-2BEC0DA84183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74074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61444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61445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61447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61448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1450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61451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1453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61445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61451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094163" y="4884738"/>
            <a:ext cx="612775" cy="563562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206" name="TextBox 13"/>
          <p:cNvSpPr txBox="1">
            <a:spLocks noChangeArrowheads="1"/>
          </p:cNvSpPr>
          <p:nvPr/>
        </p:nvSpPr>
        <p:spPr bwMode="auto">
          <a:xfrm>
            <a:off x="4064000" y="5400675"/>
            <a:ext cx="730250" cy="40005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T</a:t>
            </a:r>
            <a:r>
              <a:rPr lang="en-US" altLang="en-US" sz="1000" baseline="-25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5256213" y="4867275"/>
            <a:ext cx="612775" cy="565150"/>
          </a:xfrm>
          <a:prstGeom prst="triangl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6525" y="5384800"/>
            <a:ext cx="730250" cy="400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exp. tree 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sz="1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1000" baseline="-25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</a:t>
            </a:r>
            <a:endParaRPr lang="en-US" sz="1000" baseline="-25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78275" y="3259138"/>
            <a:ext cx="2033588" cy="267493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Connector 26"/>
          <p:cNvCxnSpPr>
            <a:endCxn id="22" idx="0"/>
          </p:cNvCxnSpPr>
          <p:nvPr/>
        </p:nvCxnSpPr>
        <p:spPr>
          <a:xfrm flipH="1">
            <a:off x="4400550" y="4695825"/>
            <a:ext cx="439738" cy="1889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4" idx="0"/>
          </p:cNvCxnSpPr>
          <p:nvPr/>
        </p:nvCxnSpPr>
        <p:spPr>
          <a:xfrm>
            <a:off x="5122863" y="4686300"/>
            <a:ext cx="439737" cy="18097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4588" y="4217988"/>
            <a:ext cx="11112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45038" y="3297238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baseline="-250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930775" y="3695700"/>
            <a:ext cx="11113" cy="2571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71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1472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1473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64088" y="3846513"/>
            <a:ext cx="4746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3438" y="4784725"/>
            <a:ext cx="715962" cy="4619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……</a:t>
            </a:r>
          </a:p>
        </p:txBody>
      </p:sp>
      <p:sp>
        <p:nvSpPr>
          <p:cNvPr id="61476" name="TextBox 54"/>
          <p:cNvSpPr txBox="1">
            <a:spLocks noChangeArrowheads="1"/>
          </p:cNvSpPr>
          <p:nvPr/>
        </p:nvSpPr>
        <p:spPr bwMode="auto">
          <a:xfrm>
            <a:off x="4927600" y="3487738"/>
            <a:ext cx="7604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478" name="TextBox 40"/>
          <p:cNvSpPr txBox="1">
            <a:spLocks noChangeArrowheads="1"/>
          </p:cNvSpPr>
          <p:nvPr/>
        </p:nvSpPr>
        <p:spPr bwMode="auto">
          <a:xfrm>
            <a:off x="4760913" y="4378325"/>
            <a:ext cx="40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91A806D-751F-4E76-9941-D38724A63B62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31929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62468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62469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62471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62472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474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T</a:t>
            </a:r>
          </a:p>
        </p:txBody>
      </p:sp>
      <p:sp>
        <p:nvSpPr>
          <p:cNvPr id="62475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477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62469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62475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5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2486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2487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2489" name="Group 2"/>
          <p:cNvGrpSpPr>
            <a:grpSpLocks/>
          </p:cNvGrpSpPr>
          <p:nvPr/>
        </p:nvGrpSpPr>
        <p:grpSpPr bwMode="auto">
          <a:xfrm>
            <a:off x="3978275" y="3259138"/>
            <a:ext cx="2033588" cy="2674937"/>
            <a:chOff x="3978128" y="3259408"/>
            <a:chExt cx="2033587" cy="2674937"/>
          </a:xfrm>
        </p:grpSpPr>
        <p:sp>
          <p:nvSpPr>
            <p:cNvPr id="22" name="Isosceles Triangle 21"/>
            <p:cNvSpPr/>
            <p:nvPr/>
          </p:nvSpPr>
          <p:spPr>
            <a:xfrm>
              <a:off x="4094016" y="4883420"/>
              <a:ext cx="612775" cy="563563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62492" name="TextBox 13"/>
            <p:cNvSpPr txBox="1">
              <a:spLocks noChangeArrowheads="1"/>
            </p:cNvSpPr>
            <p:nvPr/>
          </p:nvSpPr>
          <p:spPr bwMode="auto">
            <a:xfrm>
              <a:off x="4063861" y="5399982"/>
              <a:ext cx="7302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exp. tree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for </a:t>
              </a:r>
              <a:r>
                <a:rPr lang="en-US" altLang="en-US" sz="1000">
                  <a:solidFill>
                    <a:srgbClr val="FF0000"/>
                  </a:solidFill>
                </a:rPr>
                <a:t>T</a:t>
              </a:r>
              <a:r>
                <a:rPr lang="en-US" altLang="en-US" sz="1000" baseline="-2500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5256065" y="4865958"/>
              <a:ext cx="612775" cy="565150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2494" name="TextBox 24"/>
            <p:cNvSpPr txBox="1">
              <a:spLocks noChangeArrowheads="1"/>
            </p:cNvSpPr>
            <p:nvPr/>
          </p:nvSpPr>
          <p:spPr bwMode="auto">
            <a:xfrm>
              <a:off x="5217090" y="5384107"/>
              <a:ext cx="7302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exp. tree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for </a:t>
              </a:r>
              <a:r>
                <a:rPr lang="en-US" altLang="en-US" sz="1000">
                  <a:solidFill>
                    <a:srgbClr val="FF0000"/>
                  </a:solidFill>
                </a:rPr>
                <a:t>T</a:t>
              </a:r>
              <a:r>
                <a:rPr lang="en-US" altLang="en-US" sz="1000" baseline="-2500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978128" y="3259408"/>
              <a:ext cx="2033587" cy="2674937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7" name="Straight Connector 26"/>
            <p:cNvCxnSpPr>
              <a:endCxn id="22" idx="0"/>
            </p:cNvCxnSpPr>
            <p:nvPr/>
          </p:nvCxnSpPr>
          <p:spPr>
            <a:xfrm flipH="1">
              <a:off x="4400403" y="4696095"/>
              <a:ext cx="439738" cy="18732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endCxn id="24" idx="0"/>
            </p:cNvCxnSpPr>
            <p:nvPr/>
          </p:nvCxnSpPr>
          <p:spPr>
            <a:xfrm>
              <a:off x="5122715" y="4686570"/>
              <a:ext cx="439737" cy="17938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954441" y="4216670"/>
              <a:ext cx="11112" cy="2571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4744891" y="3297508"/>
              <a:ext cx="339725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4930628" y="3694383"/>
              <a:ext cx="11113" cy="2571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4763941" y="3846783"/>
              <a:ext cx="474662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baseline="-25000" dirty="0">
                  <a:solidFill>
                    <a:srgbClr val="FF0000"/>
                  </a:solidFill>
                  <a:latin typeface="+mn-lt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2502" name="TextBox 39"/>
            <p:cNvSpPr txBox="1">
              <a:spLocks noChangeArrowheads="1"/>
            </p:cNvSpPr>
            <p:nvPr/>
          </p:nvSpPr>
          <p:spPr bwMode="auto">
            <a:xfrm>
              <a:off x="4644085" y="4784518"/>
              <a:ext cx="7152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……</a:t>
              </a:r>
            </a:p>
          </p:txBody>
        </p:sp>
        <p:sp>
          <p:nvSpPr>
            <p:cNvPr id="62503" name="TextBox 54"/>
            <p:cNvSpPr txBox="1">
              <a:spLocks noChangeArrowheads="1"/>
            </p:cNvSpPr>
            <p:nvPr/>
          </p:nvSpPr>
          <p:spPr bwMode="auto">
            <a:xfrm>
              <a:off x="4927219" y="3487956"/>
              <a:ext cx="76084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</a:rPr>
                <a:t>1</a:t>
              </a:r>
              <a:r>
                <a:rPr lang="en-US" altLang="en-US" sz="1100">
                  <a:solidFill>
                    <a:srgbClr val="FF0000"/>
                  </a:solidFill>
                </a:rPr>
                <a:t>  …  A</a:t>
              </a:r>
              <a:r>
                <a:rPr lang="en-US" altLang="en-US" sz="1100" baseline="-25000">
                  <a:solidFill>
                    <a:srgbClr val="FF0000"/>
                  </a:solidFill>
                </a:rPr>
                <a:t>k</a:t>
              </a:r>
            </a:p>
          </p:txBody>
        </p:sp>
        <p:sp>
          <p:nvSpPr>
            <p:cNvPr id="62504" name="TextBox 40"/>
            <p:cNvSpPr txBox="1">
              <a:spLocks noChangeArrowheads="1"/>
            </p:cNvSpPr>
            <p:nvPr/>
          </p:nvSpPr>
          <p:spPr bwMode="auto">
            <a:xfrm>
              <a:off x="4761299" y="4378838"/>
              <a:ext cx="40908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×</a:t>
              </a:r>
            </a:p>
          </p:txBody>
        </p:sp>
      </p:grp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9D9409FE-AD09-4B29-B8A8-D9B9251A66CF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153133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806450"/>
            <a:ext cx="8189912" cy="55292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ea typeface="宋体" panose="02010600030101010101" pitchFamily="2" charset="-122"/>
              </a:rPr>
              <a:t> select-list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from-list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    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dirty="0">
                <a:ea typeface="宋体" panose="02010600030101010101" pitchFamily="2" charset="-122"/>
              </a:rPr>
              <a:t>group-list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dirty="0">
                <a:ea typeface="宋体" panose="02010600030101010101" pitchFamily="2" charset="-122"/>
              </a:rPr>
              <a:t> conditions;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63492" name="TextBox 16"/>
          <p:cNvSpPr txBox="1">
            <a:spLocks noChangeArrowheads="1"/>
          </p:cNvSpPr>
          <p:nvPr/>
        </p:nvSpPr>
        <p:spPr bwMode="auto">
          <a:xfrm>
            <a:off x="1223963" y="3862388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select-statement</a:t>
            </a:r>
          </a:p>
        </p:txBody>
      </p:sp>
      <p:sp>
        <p:nvSpPr>
          <p:cNvPr id="63493" name="TextBox 17"/>
          <p:cNvSpPr txBox="1">
            <a:spLocks noChangeArrowheads="1"/>
          </p:cNvSpPr>
          <p:nvPr/>
        </p:nvSpPr>
        <p:spPr bwMode="auto">
          <a:xfrm>
            <a:off x="663575" y="4256088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030288" y="4429125"/>
            <a:ext cx="590550" cy="563563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63495" name="TextBox 20"/>
          <p:cNvSpPr txBox="1">
            <a:spLocks noChangeArrowheads="1"/>
          </p:cNvSpPr>
          <p:nvPr/>
        </p:nvSpPr>
        <p:spPr bwMode="auto">
          <a:xfrm>
            <a:off x="1381125" y="4251325"/>
            <a:ext cx="5889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63496" name="TextBox 13"/>
          <p:cNvSpPr txBox="1">
            <a:spLocks noChangeArrowheads="1"/>
          </p:cNvSpPr>
          <p:nvPr/>
        </p:nvSpPr>
        <p:spPr bwMode="auto">
          <a:xfrm>
            <a:off x="1057275" y="4668838"/>
            <a:ext cx="55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select-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List L</a:t>
            </a:r>
          </a:p>
        </p:txBody>
      </p:sp>
      <p:sp>
        <p:nvSpPr>
          <p:cNvPr id="9" name="Isosceles Triangle 8"/>
          <p:cNvSpPr/>
          <p:nvPr/>
        </p:nvSpPr>
        <p:spPr bwMode="auto">
          <a:xfrm>
            <a:off x="1741488" y="443071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498" name="TextBox 9"/>
          <p:cNvSpPr txBox="1">
            <a:spLocks noChangeArrowheads="1"/>
          </p:cNvSpPr>
          <p:nvPr/>
        </p:nvSpPr>
        <p:spPr bwMode="auto">
          <a:xfrm>
            <a:off x="1784350" y="4652963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/>
              <a:t>table-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/>
              <a:t>List T</a:t>
            </a:r>
          </a:p>
        </p:txBody>
      </p:sp>
      <p:sp>
        <p:nvSpPr>
          <p:cNvPr id="63499" name="TextBox 10"/>
          <p:cNvSpPr txBox="1">
            <a:spLocks noChangeArrowheads="1"/>
          </p:cNvSpPr>
          <p:nvPr/>
        </p:nvSpPr>
        <p:spPr bwMode="auto">
          <a:xfrm>
            <a:off x="2038350" y="4265613"/>
            <a:ext cx="69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2538413" y="4445000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501" name="TextBox 12"/>
          <p:cNvSpPr txBox="1">
            <a:spLocks noChangeArrowheads="1"/>
          </p:cNvSpPr>
          <p:nvPr/>
        </p:nvSpPr>
        <p:spPr bwMode="auto">
          <a:xfrm>
            <a:off x="2466975" y="4768850"/>
            <a:ext cx="812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Conditions</a:t>
            </a:r>
            <a:r>
              <a:rPr lang="en-US" altLang="en-US" sz="1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63575" y="3684588"/>
            <a:ext cx="2570163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63493" idx="0"/>
          </p:cNvCxnSpPr>
          <p:nvPr/>
        </p:nvCxnSpPr>
        <p:spPr bwMode="auto">
          <a:xfrm flipH="1">
            <a:off x="1014413" y="4090988"/>
            <a:ext cx="265112" cy="165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 bwMode="auto">
          <a:xfrm flipH="1">
            <a:off x="1325563" y="4090988"/>
            <a:ext cx="193675" cy="338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676400" y="4129088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0"/>
          </p:cNvCxnSpPr>
          <p:nvPr/>
        </p:nvCxnSpPr>
        <p:spPr bwMode="auto">
          <a:xfrm>
            <a:off x="1970088" y="4160838"/>
            <a:ext cx="66675" cy="269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63499" idx="0"/>
          </p:cNvCxnSpPr>
          <p:nvPr/>
        </p:nvCxnSpPr>
        <p:spPr bwMode="auto">
          <a:xfrm>
            <a:off x="2306638" y="4149725"/>
            <a:ext cx="80962" cy="1158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2" idx="0"/>
          </p:cNvCxnSpPr>
          <p:nvPr/>
        </p:nvCxnSpPr>
        <p:spPr bwMode="auto">
          <a:xfrm>
            <a:off x="2565400" y="4119563"/>
            <a:ext cx="268288" cy="32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9" name="TextBox 34"/>
          <p:cNvSpPr txBox="1">
            <a:spLocks noChangeArrowheads="1"/>
          </p:cNvSpPr>
          <p:nvPr/>
        </p:nvSpPr>
        <p:spPr bwMode="auto">
          <a:xfrm>
            <a:off x="966788" y="4970463"/>
            <a:ext cx="7604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A</a:t>
            </a:r>
            <a:r>
              <a:rPr lang="en-US" altLang="en-US" sz="1100" baseline="-250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3510" name="TextBox 45"/>
          <p:cNvSpPr txBox="1">
            <a:spLocks noChangeArrowheads="1"/>
          </p:cNvSpPr>
          <p:nvPr/>
        </p:nvSpPr>
        <p:spPr bwMode="auto">
          <a:xfrm>
            <a:off x="1682750" y="4976813"/>
            <a:ext cx="76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</a:t>
            </a:r>
            <a:r>
              <a:rPr lang="en-US" altLang="en-US" sz="1100" baseline="-25000">
                <a:solidFill>
                  <a:srgbClr val="FF0000"/>
                </a:solidFill>
              </a:rPr>
              <a:t>1</a:t>
            </a:r>
            <a:r>
              <a:rPr lang="en-US" altLang="en-US" sz="1100">
                <a:solidFill>
                  <a:srgbClr val="FF0000"/>
                </a:solidFill>
              </a:rPr>
              <a:t>  …  T</a:t>
            </a:r>
            <a:r>
              <a:rPr lang="en-US" altLang="en-US" sz="1100" baseline="-250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3511" name="TextBox 46"/>
          <p:cNvSpPr txBox="1">
            <a:spLocks noChangeArrowheads="1"/>
          </p:cNvSpPr>
          <p:nvPr/>
        </p:nvSpPr>
        <p:spPr bwMode="auto">
          <a:xfrm>
            <a:off x="2714625" y="5002213"/>
            <a:ext cx="244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</a:t>
            </a:r>
            <a:endParaRPr lang="en-US" altLang="en-US" sz="1100" baseline="-25000">
              <a:solidFill>
                <a:srgbClr val="FF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3417888" y="4475163"/>
            <a:ext cx="415925" cy="2936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3513" name="Group 2"/>
          <p:cNvGrpSpPr>
            <a:grpSpLocks/>
          </p:cNvGrpSpPr>
          <p:nvPr/>
        </p:nvGrpSpPr>
        <p:grpSpPr bwMode="auto">
          <a:xfrm>
            <a:off x="3978275" y="3259138"/>
            <a:ext cx="2033588" cy="2674937"/>
            <a:chOff x="3978128" y="3259408"/>
            <a:chExt cx="2033587" cy="2674937"/>
          </a:xfrm>
        </p:grpSpPr>
        <p:sp>
          <p:nvSpPr>
            <p:cNvPr id="22" name="Isosceles Triangle 21"/>
            <p:cNvSpPr/>
            <p:nvPr/>
          </p:nvSpPr>
          <p:spPr>
            <a:xfrm>
              <a:off x="4094016" y="4883420"/>
              <a:ext cx="612775" cy="563563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63516" name="TextBox 13"/>
            <p:cNvSpPr txBox="1">
              <a:spLocks noChangeArrowheads="1"/>
            </p:cNvSpPr>
            <p:nvPr/>
          </p:nvSpPr>
          <p:spPr bwMode="auto">
            <a:xfrm>
              <a:off x="4063861" y="5399982"/>
              <a:ext cx="7302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exp. tree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for </a:t>
              </a:r>
              <a:r>
                <a:rPr lang="en-US" altLang="en-US" sz="1000">
                  <a:solidFill>
                    <a:srgbClr val="FF0000"/>
                  </a:solidFill>
                </a:rPr>
                <a:t>T</a:t>
              </a:r>
              <a:r>
                <a:rPr lang="en-US" altLang="en-US" sz="1000" baseline="-2500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5256065" y="4865958"/>
              <a:ext cx="612775" cy="565150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3518" name="TextBox 24"/>
            <p:cNvSpPr txBox="1">
              <a:spLocks noChangeArrowheads="1"/>
            </p:cNvSpPr>
            <p:nvPr/>
          </p:nvSpPr>
          <p:spPr bwMode="auto">
            <a:xfrm>
              <a:off x="5217090" y="5384107"/>
              <a:ext cx="7302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exp. tree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for </a:t>
              </a:r>
              <a:r>
                <a:rPr lang="en-US" altLang="en-US" sz="1000">
                  <a:solidFill>
                    <a:srgbClr val="FF0000"/>
                  </a:solidFill>
                </a:rPr>
                <a:t>T</a:t>
              </a:r>
              <a:r>
                <a:rPr lang="en-US" altLang="en-US" sz="1000" baseline="-2500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978128" y="3259408"/>
              <a:ext cx="2033587" cy="2674937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7" name="Straight Connector 26"/>
            <p:cNvCxnSpPr>
              <a:endCxn id="22" idx="0"/>
            </p:cNvCxnSpPr>
            <p:nvPr/>
          </p:nvCxnSpPr>
          <p:spPr>
            <a:xfrm flipH="1">
              <a:off x="4400403" y="4696095"/>
              <a:ext cx="439738" cy="18732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endCxn id="24" idx="0"/>
            </p:cNvCxnSpPr>
            <p:nvPr/>
          </p:nvCxnSpPr>
          <p:spPr>
            <a:xfrm>
              <a:off x="5122715" y="4686570"/>
              <a:ext cx="439737" cy="17938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954441" y="4216670"/>
              <a:ext cx="11112" cy="2571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4744891" y="3297508"/>
              <a:ext cx="339725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4930628" y="3694383"/>
              <a:ext cx="11113" cy="2571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4763941" y="3846783"/>
              <a:ext cx="474662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baseline="-25000" dirty="0">
                  <a:solidFill>
                    <a:srgbClr val="FF0000"/>
                  </a:solidFill>
                  <a:latin typeface="+mn-lt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3526" name="TextBox 39"/>
            <p:cNvSpPr txBox="1">
              <a:spLocks noChangeArrowheads="1"/>
            </p:cNvSpPr>
            <p:nvPr/>
          </p:nvSpPr>
          <p:spPr bwMode="auto">
            <a:xfrm>
              <a:off x="4644085" y="4784518"/>
              <a:ext cx="7152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……</a:t>
              </a:r>
            </a:p>
          </p:txBody>
        </p:sp>
        <p:sp>
          <p:nvSpPr>
            <p:cNvPr id="63527" name="TextBox 54"/>
            <p:cNvSpPr txBox="1">
              <a:spLocks noChangeArrowheads="1"/>
            </p:cNvSpPr>
            <p:nvPr/>
          </p:nvSpPr>
          <p:spPr bwMode="auto">
            <a:xfrm>
              <a:off x="4927219" y="3487956"/>
              <a:ext cx="76084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A</a:t>
              </a:r>
              <a:r>
                <a:rPr lang="en-US" altLang="en-US" sz="1100" baseline="-25000">
                  <a:solidFill>
                    <a:srgbClr val="FF0000"/>
                  </a:solidFill>
                </a:rPr>
                <a:t>1</a:t>
              </a:r>
              <a:r>
                <a:rPr lang="en-US" altLang="en-US" sz="1100">
                  <a:solidFill>
                    <a:srgbClr val="FF0000"/>
                  </a:solidFill>
                </a:rPr>
                <a:t>  …  A</a:t>
              </a:r>
              <a:r>
                <a:rPr lang="en-US" altLang="en-US" sz="1100" baseline="-25000">
                  <a:solidFill>
                    <a:srgbClr val="FF0000"/>
                  </a:solidFill>
                </a:rPr>
                <a:t>k</a:t>
              </a:r>
            </a:p>
          </p:txBody>
        </p:sp>
        <p:sp>
          <p:nvSpPr>
            <p:cNvPr id="63528" name="TextBox 40"/>
            <p:cNvSpPr txBox="1">
              <a:spLocks noChangeArrowheads="1"/>
            </p:cNvSpPr>
            <p:nvPr/>
          </p:nvSpPr>
          <p:spPr bwMode="auto">
            <a:xfrm>
              <a:off x="4761299" y="4378838"/>
              <a:ext cx="40908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×</a:t>
              </a:r>
            </a:p>
          </p:txBody>
        </p:sp>
      </p:grpSp>
      <p:sp>
        <p:nvSpPr>
          <p:cNvPr id="63514" name="TextBox 42"/>
          <p:cNvSpPr txBox="1">
            <a:spLocks noChangeArrowheads="1"/>
          </p:cNvSpPr>
          <p:nvPr/>
        </p:nvSpPr>
        <p:spPr bwMode="auto">
          <a:xfrm>
            <a:off x="6373813" y="32543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</a:t>
            </a:r>
            <a:r>
              <a:rPr lang="en-US" altLang="en-US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99A1214C-F2BA-4247-AF69-D4C9C7C62BBA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001919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923189" y="331367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T(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b,c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S.b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T.b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443FE21-AC57-4C75-B235-81949DDCC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806450"/>
            <a:ext cx="8189912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>
                <a:ea typeface="宋体" panose="02010600030101010101" pitchFamily="2" charset="-122"/>
              </a:rPr>
              <a:t> select-list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>
                <a:ea typeface="宋体" panose="02010600030101010101" pitchFamily="2" charset="-122"/>
              </a:rPr>
              <a:t> from-list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                  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kern="0">
                <a:ea typeface="宋体" panose="02010600030101010101" pitchFamily="2" charset="-122"/>
              </a:rPr>
              <a:t>group-list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kern="0">
                <a:ea typeface="宋体" panose="02010600030101010101" pitchFamily="2" charset="-122"/>
              </a:rPr>
              <a:t> conditions;</a:t>
            </a:r>
            <a:r>
              <a:rPr lang="en-US" altLang="zh-CN" sz="2000" kern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kern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		</a:t>
            </a:r>
            <a:r>
              <a:rPr lang="en-US" altLang="zh-CN" sz="2000" kern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2584ED0D-9372-4271-BBDC-4577EAE4F29C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375234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923189" y="331367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94171" y="3393848"/>
            <a:ext cx="3903662" cy="3060700"/>
            <a:chOff x="658813" y="2789238"/>
            <a:chExt cx="3903661" cy="3061759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984376" y="278923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8" name="Rectangle 19"/>
            <p:cNvSpPr>
              <a:spLocks noChangeArrowheads="1"/>
            </p:cNvSpPr>
            <p:nvPr/>
          </p:nvSpPr>
          <p:spPr bwMode="auto">
            <a:xfrm>
              <a:off x="1851026" y="301942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&lt;select-statement&gt;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658813" y="336073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>
              <a:off x="1077913" y="336708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1" name="Rectangle 25"/>
            <p:cNvSpPr>
              <a:spLocks noChangeArrowheads="1"/>
            </p:cNvSpPr>
            <p:nvPr/>
          </p:nvSpPr>
          <p:spPr bwMode="auto">
            <a:xfrm>
              <a:off x="1792288" y="334962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117726" y="336232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3" name="Rectangle 27"/>
            <p:cNvSpPr>
              <a:spLocks noChangeArrowheads="1"/>
            </p:cNvSpPr>
            <p:nvPr/>
          </p:nvSpPr>
          <p:spPr bwMode="auto">
            <a:xfrm>
              <a:off x="2671762" y="33607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4" name="Rectangle 28"/>
            <p:cNvSpPr>
              <a:spLocks noChangeArrowheads="1"/>
            </p:cNvSpPr>
            <p:nvPr/>
          </p:nvSpPr>
          <p:spPr bwMode="auto">
            <a:xfrm>
              <a:off x="3103562" y="337661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5" name="Rectangle 29"/>
            <p:cNvSpPr>
              <a:spLocks noChangeArrowheads="1"/>
            </p:cNvSpPr>
            <p:nvPr/>
          </p:nvSpPr>
          <p:spPr bwMode="auto">
            <a:xfrm>
              <a:off x="695326" y="358140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6" name="Rectangle 30"/>
            <p:cNvSpPr>
              <a:spLocks noChangeArrowheads="1"/>
            </p:cNvSpPr>
            <p:nvPr/>
          </p:nvSpPr>
          <p:spPr bwMode="auto">
            <a:xfrm>
              <a:off x="692151" y="380365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7" name="Rectangle 32"/>
            <p:cNvSpPr>
              <a:spLocks noChangeArrowheads="1"/>
            </p:cNvSpPr>
            <p:nvPr/>
          </p:nvSpPr>
          <p:spPr bwMode="auto">
            <a:xfrm>
              <a:off x="1685926" y="359092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8" name="Rectangle 33"/>
            <p:cNvSpPr>
              <a:spLocks noChangeArrowheads="1"/>
            </p:cNvSpPr>
            <p:nvPr/>
          </p:nvSpPr>
          <p:spPr bwMode="auto">
            <a:xfrm>
              <a:off x="2447926" y="357822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9" name="Rectangle 34"/>
            <p:cNvSpPr>
              <a:spLocks noChangeArrowheads="1"/>
            </p:cNvSpPr>
            <p:nvPr/>
          </p:nvSpPr>
          <p:spPr bwMode="auto">
            <a:xfrm>
              <a:off x="2392363" y="356552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0" name="Rectangle 35"/>
            <p:cNvSpPr>
              <a:spLocks noChangeArrowheads="1"/>
            </p:cNvSpPr>
            <p:nvPr/>
          </p:nvSpPr>
          <p:spPr bwMode="auto">
            <a:xfrm>
              <a:off x="1882776" y="380523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1" name="Straight Connector 14"/>
            <p:cNvCxnSpPr>
              <a:cxnSpLocks noChangeShapeType="1"/>
            </p:cNvCxnSpPr>
            <p:nvPr/>
          </p:nvCxnSpPr>
          <p:spPr bwMode="auto">
            <a:xfrm>
              <a:off x="2490788" y="35194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Straight Connector 37"/>
            <p:cNvCxnSpPr>
              <a:cxnSpLocks noChangeShapeType="1"/>
            </p:cNvCxnSpPr>
            <p:nvPr/>
          </p:nvCxnSpPr>
          <p:spPr bwMode="auto">
            <a:xfrm>
              <a:off x="2454276" y="32432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Connector 38"/>
            <p:cNvCxnSpPr>
              <a:cxnSpLocks noChangeShapeType="1"/>
            </p:cNvCxnSpPr>
            <p:nvPr/>
          </p:nvCxnSpPr>
          <p:spPr bwMode="auto">
            <a:xfrm>
              <a:off x="2162176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Straight Connector 39"/>
            <p:cNvCxnSpPr>
              <a:cxnSpLocks noChangeShapeType="1"/>
            </p:cNvCxnSpPr>
            <p:nvPr/>
          </p:nvCxnSpPr>
          <p:spPr bwMode="auto">
            <a:xfrm>
              <a:off x="1258888" y="37465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40"/>
            <p:cNvCxnSpPr>
              <a:cxnSpLocks noChangeShapeType="1"/>
            </p:cNvCxnSpPr>
            <p:nvPr/>
          </p:nvCxnSpPr>
          <p:spPr bwMode="auto">
            <a:xfrm>
              <a:off x="2441576" y="29511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Connector 41"/>
            <p:cNvCxnSpPr>
              <a:cxnSpLocks noChangeShapeType="1"/>
            </p:cNvCxnSpPr>
            <p:nvPr/>
          </p:nvCxnSpPr>
          <p:spPr bwMode="auto">
            <a:xfrm>
              <a:off x="1255713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42"/>
            <p:cNvCxnSpPr>
              <a:cxnSpLocks noChangeShapeType="1"/>
            </p:cNvCxnSpPr>
            <p:nvPr/>
          </p:nvCxnSpPr>
          <p:spPr bwMode="auto">
            <a:xfrm>
              <a:off x="2816225" y="40020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320040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1" y="321945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45"/>
            <p:cNvCxnSpPr>
              <a:cxnSpLocks noChangeShapeType="1"/>
              <a:endCxn id="11" idx="0"/>
            </p:cNvCxnSpPr>
            <p:nvPr/>
          </p:nvCxnSpPr>
          <p:spPr bwMode="auto">
            <a:xfrm flipH="1">
              <a:off x="2039938" y="321945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Straight Connector 46"/>
            <p:cNvCxnSpPr>
              <a:cxnSpLocks noChangeShapeType="1"/>
              <a:endCxn id="13" idx="0"/>
            </p:cNvCxnSpPr>
            <p:nvPr/>
          </p:nvCxnSpPr>
          <p:spPr bwMode="auto">
            <a:xfrm>
              <a:off x="2673350" y="323215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47"/>
            <p:cNvCxnSpPr>
              <a:cxnSpLocks noChangeShapeType="1"/>
              <a:endCxn id="14" idx="0"/>
            </p:cNvCxnSpPr>
            <p:nvPr/>
          </p:nvCxnSpPr>
          <p:spPr bwMode="auto">
            <a:xfrm>
              <a:off x="2870200" y="320198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51948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53218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50"/>
            <p:cNvCxnSpPr>
              <a:cxnSpLocks noChangeShapeType="1"/>
            </p:cNvCxnSpPr>
            <p:nvPr/>
          </p:nvCxnSpPr>
          <p:spPr bwMode="auto">
            <a:xfrm>
              <a:off x="2811462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51"/>
            <p:cNvCxnSpPr>
              <a:cxnSpLocks noChangeShapeType="1"/>
            </p:cNvCxnSpPr>
            <p:nvPr/>
          </p:nvCxnSpPr>
          <p:spPr bwMode="auto">
            <a:xfrm>
              <a:off x="2660650" y="354012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Rectangle 61"/>
            <p:cNvSpPr>
              <a:spLocks noChangeArrowheads="1"/>
            </p:cNvSpPr>
            <p:nvPr/>
          </p:nvSpPr>
          <p:spPr bwMode="auto">
            <a:xfrm>
              <a:off x="2360613" y="381158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38" name="Rectangle 63"/>
            <p:cNvSpPr>
              <a:spLocks noChangeArrowheads="1"/>
            </p:cNvSpPr>
            <p:nvPr/>
          </p:nvSpPr>
          <p:spPr bwMode="auto">
            <a:xfrm>
              <a:off x="3370262" y="35893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39" name="Rectangle 64"/>
            <p:cNvSpPr>
              <a:spLocks noChangeArrowheads="1"/>
            </p:cNvSpPr>
            <p:nvPr/>
          </p:nvSpPr>
          <p:spPr bwMode="auto">
            <a:xfrm>
              <a:off x="3070225" y="38242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40" name="Rectangle 65"/>
            <p:cNvSpPr>
              <a:spLocks noChangeArrowheads="1"/>
            </p:cNvSpPr>
            <p:nvPr/>
          </p:nvSpPr>
          <p:spPr bwMode="auto">
            <a:xfrm>
              <a:off x="3803650" y="380365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41" name="Straight Connector 66"/>
            <p:cNvCxnSpPr>
              <a:cxnSpLocks noChangeShapeType="1"/>
            </p:cNvCxnSpPr>
            <p:nvPr/>
          </p:nvCxnSpPr>
          <p:spPr bwMode="auto">
            <a:xfrm>
              <a:off x="3400425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67"/>
            <p:cNvCxnSpPr>
              <a:cxnSpLocks noChangeShapeType="1"/>
              <a:endCxn id="40" idx="0"/>
            </p:cNvCxnSpPr>
            <p:nvPr/>
          </p:nvCxnSpPr>
          <p:spPr bwMode="auto">
            <a:xfrm>
              <a:off x="3906837" y="374650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68"/>
            <p:cNvCxnSpPr>
              <a:cxnSpLocks noChangeShapeType="1"/>
              <a:endCxn id="39" idx="0"/>
            </p:cNvCxnSpPr>
            <p:nvPr/>
          </p:nvCxnSpPr>
          <p:spPr bwMode="auto">
            <a:xfrm flipH="1">
              <a:off x="3414712" y="377507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69"/>
            <p:cNvCxnSpPr>
              <a:cxnSpLocks noChangeShapeType="1"/>
              <a:endCxn id="46" idx="0"/>
            </p:cNvCxnSpPr>
            <p:nvPr/>
          </p:nvCxnSpPr>
          <p:spPr bwMode="auto">
            <a:xfrm>
              <a:off x="3800475" y="379253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70"/>
            <p:cNvCxnSpPr>
              <a:cxnSpLocks noChangeShapeType="1"/>
            </p:cNvCxnSpPr>
            <p:nvPr/>
          </p:nvCxnSpPr>
          <p:spPr bwMode="auto">
            <a:xfrm>
              <a:off x="3759200" y="35306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Rectangle 71"/>
            <p:cNvSpPr>
              <a:spLocks noChangeArrowheads="1"/>
            </p:cNvSpPr>
            <p:nvPr/>
          </p:nvSpPr>
          <p:spPr bwMode="auto">
            <a:xfrm>
              <a:off x="3606800" y="393065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47" name="Rectangle 77"/>
            <p:cNvSpPr>
              <a:spLocks noChangeArrowheads="1"/>
            </p:cNvSpPr>
            <p:nvPr/>
          </p:nvSpPr>
          <p:spPr bwMode="auto">
            <a:xfrm>
              <a:off x="3781425" y="407987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48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2" y="428783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7" y="401002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36"/>
            <p:cNvSpPr>
              <a:spLocks noChangeArrowheads="1"/>
            </p:cNvSpPr>
            <p:nvPr/>
          </p:nvSpPr>
          <p:spPr bwMode="auto">
            <a:xfrm>
              <a:off x="2522538" y="40592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51" name="Rectangle 76"/>
            <p:cNvSpPr>
              <a:spLocks noChangeArrowheads="1"/>
            </p:cNvSpPr>
            <p:nvPr/>
          </p:nvSpPr>
          <p:spPr bwMode="auto">
            <a:xfrm>
              <a:off x="2933700" y="407670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52" name="Rectangle 78"/>
            <p:cNvSpPr>
              <a:spLocks noChangeArrowheads="1"/>
            </p:cNvSpPr>
            <p:nvPr/>
          </p:nvSpPr>
          <p:spPr bwMode="auto">
            <a:xfrm>
              <a:off x="2879725" y="429895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53" name="Straight Connector 90"/>
            <p:cNvCxnSpPr>
              <a:cxnSpLocks noChangeShapeType="1"/>
              <a:stCxn id="52" idx="1"/>
            </p:cNvCxnSpPr>
            <p:nvPr/>
          </p:nvCxnSpPr>
          <p:spPr bwMode="auto">
            <a:xfrm flipH="1">
              <a:off x="1739901" y="440372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Straight Connector 91"/>
            <p:cNvCxnSpPr>
              <a:cxnSpLocks noChangeShapeType="1"/>
              <a:endCxn id="58" idx="3"/>
            </p:cNvCxnSpPr>
            <p:nvPr/>
          </p:nvCxnSpPr>
          <p:spPr bwMode="auto">
            <a:xfrm flipH="1">
              <a:off x="2724150" y="449103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Connector 92"/>
            <p:cNvCxnSpPr>
              <a:cxnSpLocks noChangeShapeType="1"/>
            </p:cNvCxnSpPr>
            <p:nvPr/>
          </p:nvCxnSpPr>
          <p:spPr bwMode="auto">
            <a:xfrm>
              <a:off x="3381375" y="42338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Connector 52"/>
            <p:cNvCxnSpPr>
              <a:cxnSpLocks noChangeShapeType="1"/>
            </p:cNvCxnSpPr>
            <p:nvPr/>
          </p:nvCxnSpPr>
          <p:spPr bwMode="auto">
            <a:xfrm>
              <a:off x="2044701" y="47180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Rectangle 79"/>
            <p:cNvSpPr>
              <a:spLocks noChangeArrowheads="1"/>
            </p:cNvSpPr>
            <p:nvPr/>
          </p:nvSpPr>
          <p:spPr bwMode="auto">
            <a:xfrm>
              <a:off x="1323976" y="451485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8" name="Rectangle 80"/>
            <p:cNvSpPr>
              <a:spLocks noChangeArrowheads="1"/>
            </p:cNvSpPr>
            <p:nvPr/>
          </p:nvSpPr>
          <p:spPr bwMode="auto">
            <a:xfrm>
              <a:off x="2233613" y="451167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9" name="Rectangle 81"/>
            <p:cNvSpPr>
              <a:spLocks noChangeArrowheads="1"/>
            </p:cNvSpPr>
            <p:nvPr/>
          </p:nvSpPr>
          <p:spPr bwMode="auto">
            <a:xfrm>
              <a:off x="1714501" y="451167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60" name="Rectangle 82"/>
            <p:cNvSpPr>
              <a:spLocks noChangeArrowheads="1"/>
            </p:cNvSpPr>
            <p:nvPr/>
          </p:nvSpPr>
          <p:spPr bwMode="auto">
            <a:xfrm>
              <a:off x="1901826" y="483076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61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6" y="447516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traight Connector 86"/>
            <p:cNvCxnSpPr>
              <a:cxnSpLocks noChangeShapeType="1"/>
            </p:cNvCxnSpPr>
            <p:nvPr/>
          </p:nvCxnSpPr>
          <p:spPr bwMode="auto">
            <a:xfrm>
              <a:off x="1624013" y="46910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Straight Connector 87"/>
            <p:cNvCxnSpPr>
              <a:cxnSpLocks noChangeShapeType="1"/>
            </p:cNvCxnSpPr>
            <p:nvPr/>
          </p:nvCxnSpPr>
          <p:spPr bwMode="auto">
            <a:xfrm>
              <a:off x="1617663" y="49434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Rectangle 97"/>
            <p:cNvSpPr>
              <a:spLocks noChangeArrowheads="1"/>
            </p:cNvSpPr>
            <p:nvPr/>
          </p:nvSpPr>
          <p:spPr bwMode="auto">
            <a:xfrm>
              <a:off x="1295401" y="47656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65" name="Rectangle 99"/>
            <p:cNvSpPr>
              <a:spLocks noChangeArrowheads="1"/>
            </p:cNvSpPr>
            <p:nvPr/>
          </p:nvSpPr>
          <p:spPr bwMode="auto">
            <a:xfrm>
              <a:off x="1436688" y="53328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66" name="Straight Connector 100"/>
            <p:cNvCxnSpPr>
              <a:cxnSpLocks noChangeShapeType="1"/>
            </p:cNvCxnSpPr>
            <p:nvPr/>
          </p:nvCxnSpPr>
          <p:spPr bwMode="auto">
            <a:xfrm>
              <a:off x="1624013" y="5244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Rectangle 101"/>
            <p:cNvSpPr>
              <a:spLocks noChangeArrowheads="1"/>
            </p:cNvSpPr>
            <p:nvPr/>
          </p:nvSpPr>
          <p:spPr bwMode="auto">
            <a:xfrm>
              <a:off x="1073151" y="503652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68" name="Straight Connector 104"/>
            <p:cNvCxnSpPr>
              <a:cxnSpLocks noChangeShapeType="1"/>
            </p:cNvCxnSpPr>
            <p:nvPr/>
          </p:nvCxnSpPr>
          <p:spPr bwMode="auto">
            <a:xfrm>
              <a:off x="2509838" y="46783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Connector 105"/>
            <p:cNvCxnSpPr>
              <a:cxnSpLocks noChangeShapeType="1"/>
            </p:cNvCxnSpPr>
            <p:nvPr/>
          </p:nvCxnSpPr>
          <p:spPr bwMode="auto">
            <a:xfrm>
              <a:off x="2503488" y="49307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" name="Rectangle 107"/>
            <p:cNvSpPr>
              <a:spLocks noChangeArrowheads="1"/>
            </p:cNvSpPr>
            <p:nvPr/>
          </p:nvSpPr>
          <p:spPr bwMode="auto">
            <a:xfrm>
              <a:off x="2181226" y="47529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71" name="Rectangle 109"/>
            <p:cNvSpPr>
              <a:spLocks noChangeArrowheads="1"/>
            </p:cNvSpPr>
            <p:nvPr/>
          </p:nvSpPr>
          <p:spPr bwMode="auto">
            <a:xfrm>
              <a:off x="2322513" y="53201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72" name="Straight Connector 110"/>
            <p:cNvCxnSpPr>
              <a:cxnSpLocks noChangeShapeType="1"/>
            </p:cNvCxnSpPr>
            <p:nvPr/>
          </p:nvCxnSpPr>
          <p:spPr bwMode="auto">
            <a:xfrm>
              <a:off x="2509838" y="5231326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" name="Rectangle 111"/>
            <p:cNvSpPr>
              <a:spLocks noChangeArrowheads="1"/>
            </p:cNvSpPr>
            <p:nvPr/>
          </p:nvSpPr>
          <p:spPr bwMode="auto">
            <a:xfrm>
              <a:off x="1958976" y="502382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74" name="Rectangle 121"/>
            <p:cNvSpPr>
              <a:spLocks noChangeArrowheads="1"/>
            </p:cNvSpPr>
            <p:nvPr/>
          </p:nvSpPr>
          <p:spPr bwMode="auto">
            <a:xfrm>
              <a:off x="3676650" y="435133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75" name="Rectangle 122"/>
            <p:cNvSpPr>
              <a:spLocks noChangeArrowheads="1"/>
            </p:cNvSpPr>
            <p:nvPr/>
          </p:nvSpPr>
          <p:spPr bwMode="auto">
            <a:xfrm>
              <a:off x="3532187" y="460533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76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7" y="453866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Straight Connector 127"/>
            <p:cNvCxnSpPr>
              <a:cxnSpLocks noChangeShapeType="1"/>
              <a:endCxn id="75" idx="2"/>
            </p:cNvCxnSpPr>
            <p:nvPr/>
          </p:nvCxnSpPr>
          <p:spPr bwMode="auto">
            <a:xfrm flipV="1">
              <a:off x="3881437" y="481330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78313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Straight Connector 129"/>
            <p:cNvCxnSpPr>
              <a:cxnSpLocks noChangeShapeType="1"/>
            </p:cNvCxnSpPr>
            <p:nvPr/>
          </p:nvCxnSpPr>
          <p:spPr bwMode="auto">
            <a:xfrm>
              <a:off x="4211637" y="482758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" name="Rectangle 148"/>
            <p:cNvSpPr>
              <a:spLocks noChangeArrowheads="1"/>
            </p:cNvSpPr>
            <p:nvPr/>
          </p:nvSpPr>
          <p:spPr bwMode="auto">
            <a:xfrm>
              <a:off x="2759075" y="5374747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81" name="Straight Connector 120"/>
            <p:cNvCxnSpPr>
              <a:cxnSpLocks noChangeShapeType="1"/>
            </p:cNvCxnSpPr>
            <p:nvPr/>
          </p:nvCxnSpPr>
          <p:spPr bwMode="auto">
            <a:xfrm>
              <a:off x="3849316" y="5071349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" name="Rectangle 123"/>
            <p:cNvSpPr>
              <a:spLocks noChangeArrowheads="1"/>
            </p:cNvSpPr>
            <p:nvPr/>
          </p:nvSpPr>
          <p:spPr bwMode="auto">
            <a:xfrm>
              <a:off x="3003755" y="4868224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3" name="Rectangle 124"/>
            <p:cNvSpPr>
              <a:spLocks noChangeArrowheads="1"/>
            </p:cNvSpPr>
            <p:nvPr/>
          </p:nvSpPr>
          <p:spPr bwMode="auto">
            <a:xfrm>
              <a:off x="3913206" y="486536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4" name="Rectangle 125"/>
            <p:cNvSpPr>
              <a:spLocks noChangeArrowheads="1"/>
            </p:cNvSpPr>
            <p:nvPr/>
          </p:nvSpPr>
          <p:spPr bwMode="auto">
            <a:xfrm>
              <a:off x="3394941" y="4864100"/>
              <a:ext cx="755764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85" name="Rectangle 126"/>
            <p:cNvSpPr>
              <a:spLocks noChangeArrowheads="1"/>
            </p:cNvSpPr>
            <p:nvPr/>
          </p:nvSpPr>
          <p:spPr bwMode="auto">
            <a:xfrm>
              <a:off x="3689973" y="5184303"/>
              <a:ext cx="211482" cy="16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86" name="Straight Connector 141"/>
            <p:cNvCxnSpPr>
              <a:cxnSpLocks noChangeShapeType="1"/>
            </p:cNvCxnSpPr>
            <p:nvPr/>
          </p:nvCxnSpPr>
          <p:spPr bwMode="auto">
            <a:xfrm>
              <a:off x="3304425" y="5044076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Straight Connector 142"/>
            <p:cNvCxnSpPr>
              <a:cxnSpLocks noChangeShapeType="1"/>
            </p:cNvCxnSpPr>
            <p:nvPr/>
          </p:nvCxnSpPr>
          <p:spPr bwMode="auto">
            <a:xfrm>
              <a:off x="3296976" y="5295945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8" name="Rectangle 144"/>
            <p:cNvSpPr>
              <a:spLocks noChangeArrowheads="1"/>
            </p:cNvSpPr>
            <p:nvPr/>
          </p:nvSpPr>
          <p:spPr bwMode="auto">
            <a:xfrm>
              <a:off x="2974928" y="5119592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89" name="Rectangle 146"/>
            <p:cNvSpPr>
              <a:spLocks noChangeArrowheads="1"/>
            </p:cNvSpPr>
            <p:nvPr/>
          </p:nvSpPr>
          <p:spPr bwMode="auto">
            <a:xfrm>
              <a:off x="3182719" y="5603155"/>
              <a:ext cx="494125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90" name="Straight Connector 147"/>
            <p:cNvCxnSpPr>
              <a:cxnSpLocks noChangeShapeType="1"/>
            </p:cNvCxnSpPr>
            <p:nvPr/>
          </p:nvCxnSpPr>
          <p:spPr bwMode="auto">
            <a:xfrm>
              <a:off x="3304425" y="5539372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Straight Connector 133"/>
            <p:cNvCxnSpPr>
              <a:cxnSpLocks noChangeShapeType="1"/>
            </p:cNvCxnSpPr>
            <p:nvPr/>
          </p:nvCxnSpPr>
          <p:spPr bwMode="auto">
            <a:xfrm>
              <a:off x="4190055" y="5031411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Straight Connector 134"/>
            <p:cNvCxnSpPr>
              <a:cxnSpLocks noChangeShapeType="1"/>
            </p:cNvCxnSpPr>
            <p:nvPr/>
          </p:nvCxnSpPr>
          <p:spPr bwMode="auto">
            <a:xfrm>
              <a:off x="4182606" y="5283280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" name="Rectangle 136"/>
            <p:cNvSpPr>
              <a:spLocks noChangeArrowheads="1"/>
            </p:cNvSpPr>
            <p:nvPr/>
          </p:nvSpPr>
          <p:spPr bwMode="auto">
            <a:xfrm>
              <a:off x="3860558" y="510692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94" name="Rectangle 138"/>
            <p:cNvSpPr>
              <a:spLocks noChangeArrowheads="1"/>
            </p:cNvSpPr>
            <p:nvPr/>
          </p:nvSpPr>
          <p:spPr bwMode="auto">
            <a:xfrm>
              <a:off x="4068350" y="5623457"/>
              <a:ext cx="494124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95" name="Straight Connector 139"/>
            <p:cNvCxnSpPr>
              <a:cxnSpLocks noChangeShapeType="1"/>
            </p:cNvCxnSpPr>
            <p:nvPr/>
          </p:nvCxnSpPr>
          <p:spPr bwMode="auto">
            <a:xfrm>
              <a:off x="4190055" y="5526708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6" name="Rectangle 140"/>
            <p:cNvSpPr>
              <a:spLocks noChangeArrowheads="1"/>
            </p:cNvSpPr>
            <p:nvPr/>
          </p:nvSpPr>
          <p:spPr bwMode="auto">
            <a:xfrm>
              <a:off x="3827610" y="5360201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1129958" y="4054765"/>
              <a:ext cx="203199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</p:grpSp>
      <p:sp>
        <p:nvSpPr>
          <p:cNvPr id="99" name="Rectangle 3">
            <a:extLst>
              <a:ext uri="{FF2B5EF4-FFF2-40B4-BE49-F238E27FC236}">
                <a16:creationId xmlns:a16="http://schemas.microsoft.com/office/drawing/2014/main" id="{7D0F58DD-5DF4-4EC9-9208-F219D0FAD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806450"/>
            <a:ext cx="8189912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>
                <a:ea typeface="宋体" panose="02010600030101010101" pitchFamily="2" charset="-122"/>
              </a:rPr>
              <a:t> select-list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>
                <a:ea typeface="宋体" panose="02010600030101010101" pitchFamily="2" charset="-122"/>
              </a:rPr>
              <a:t> from-list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                  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kern="0">
                <a:ea typeface="宋体" panose="02010600030101010101" pitchFamily="2" charset="-122"/>
              </a:rPr>
              <a:t>group-list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kern="0">
                <a:ea typeface="宋体" panose="02010600030101010101" pitchFamily="2" charset="-122"/>
              </a:rPr>
              <a:t> conditions;</a:t>
            </a:r>
            <a:r>
              <a:rPr lang="en-US" altLang="zh-CN" sz="2000" kern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kern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		</a:t>
            </a:r>
            <a:r>
              <a:rPr lang="en-US" altLang="zh-CN" sz="2000" kern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100" name="TextBox 1">
            <a:extLst>
              <a:ext uri="{FF2B5EF4-FFF2-40B4-BE49-F238E27FC236}">
                <a16:creationId xmlns:a16="http://schemas.microsoft.com/office/drawing/2014/main" id="{F397E27D-C648-498B-A5C8-480223F0727B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167323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923189" y="331367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94171" y="3393848"/>
            <a:ext cx="3903662" cy="3060700"/>
            <a:chOff x="658813" y="2789238"/>
            <a:chExt cx="3903661" cy="3061759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984376" y="278923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8" name="Rectangle 19"/>
            <p:cNvSpPr>
              <a:spLocks noChangeArrowheads="1"/>
            </p:cNvSpPr>
            <p:nvPr/>
          </p:nvSpPr>
          <p:spPr bwMode="auto">
            <a:xfrm>
              <a:off x="1851026" y="301942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&lt;select-statement&gt;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658813" y="336073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>
              <a:off x="1077913" y="336708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1" name="Rectangle 25"/>
            <p:cNvSpPr>
              <a:spLocks noChangeArrowheads="1"/>
            </p:cNvSpPr>
            <p:nvPr/>
          </p:nvSpPr>
          <p:spPr bwMode="auto">
            <a:xfrm>
              <a:off x="1792288" y="334962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117726" y="336232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3" name="Rectangle 27"/>
            <p:cNvSpPr>
              <a:spLocks noChangeArrowheads="1"/>
            </p:cNvSpPr>
            <p:nvPr/>
          </p:nvSpPr>
          <p:spPr bwMode="auto">
            <a:xfrm>
              <a:off x="2671762" y="33607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4" name="Rectangle 28"/>
            <p:cNvSpPr>
              <a:spLocks noChangeArrowheads="1"/>
            </p:cNvSpPr>
            <p:nvPr/>
          </p:nvSpPr>
          <p:spPr bwMode="auto">
            <a:xfrm>
              <a:off x="3103562" y="337661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5" name="Rectangle 29"/>
            <p:cNvSpPr>
              <a:spLocks noChangeArrowheads="1"/>
            </p:cNvSpPr>
            <p:nvPr/>
          </p:nvSpPr>
          <p:spPr bwMode="auto">
            <a:xfrm>
              <a:off x="695326" y="358140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6" name="Rectangle 30"/>
            <p:cNvSpPr>
              <a:spLocks noChangeArrowheads="1"/>
            </p:cNvSpPr>
            <p:nvPr/>
          </p:nvSpPr>
          <p:spPr bwMode="auto">
            <a:xfrm>
              <a:off x="692151" y="380365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7" name="Rectangle 32"/>
            <p:cNvSpPr>
              <a:spLocks noChangeArrowheads="1"/>
            </p:cNvSpPr>
            <p:nvPr/>
          </p:nvSpPr>
          <p:spPr bwMode="auto">
            <a:xfrm>
              <a:off x="1685926" y="359092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8" name="Rectangle 33"/>
            <p:cNvSpPr>
              <a:spLocks noChangeArrowheads="1"/>
            </p:cNvSpPr>
            <p:nvPr/>
          </p:nvSpPr>
          <p:spPr bwMode="auto">
            <a:xfrm>
              <a:off x="2447926" y="357822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9" name="Rectangle 34"/>
            <p:cNvSpPr>
              <a:spLocks noChangeArrowheads="1"/>
            </p:cNvSpPr>
            <p:nvPr/>
          </p:nvSpPr>
          <p:spPr bwMode="auto">
            <a:xfrm>
              <a:off x="2392363" y="356552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0" name="Rectangle 35"/>
            <p:cNvSpPr>
              <a:spLocks noChangeArrowheads="1"/>
            </p:cNvSpPr>
            <p:nvPr/>
          </p:nvSpPr>
          <p:spPr bwMode="auto">
            <a:xfrm>
              <a:off x="1882776" y="380523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1" name="Straight Connector 14"/>
            <p:cNvCxnSpPr>
              <a:cxnSpLocks noChangeShapeType="1"/>
            </p:cNvCxnSpPr>
            <p:nvPr/>
          </p:nvCxnSpPr>
          <p:spPr bwMode="auto">
            <a:xfrm>
              <a:off x="2490788" y="35194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Straight Connector 37"/>
            <p:cNvCxnSpPr>
              <a:cxnSpLocks noChangeShapeType="1"/>
            </p:cNvCxnSpPr>
            <p:nvPr/>
          </p:nvCxnSpPr>
          <p:spPr bwMode="auto">
            <a:xfrm>
              <a:off x="2454276" y="32432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Connector 38"/>
            <p:cNvCxnSpPr>
              <a:cxnSpLocks noChangeShapeType="1"/>
            </p:cNvCxnSpPr>
            <p:nvPr/>
          </p:nvCxnSpPr>
          <p:spPr bwMode="auto">
            <a:xfrm>
              <a:off x="2162176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Straight Connector 39"/>
            <p:cNvCxnSpPr>
              <a:cxnSpLocks noChangeShapeType="1"/>
            </p:cNvCxnSpPr>
            <p:nvPr/>
          </p:nvCxnSpPr>
          <p:spPr bwMode="auto">
            <a:xfrm>
              <a:off x="1258888" y="37465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40"/>
            <p:cNvCxnSpPr>
              <a:cxnSpLocks noChangeShapeType="1"/>
            </p:cNvCxnSpPr>
            <p:nvPr/>
          </p:nvCxnSpPr>
          <p:spPr bwMode="auto">
            <a:xfrm>
              <a:off x="2441576" y="29511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Connector 41"/>
            <p:cNvCxnSpPr>
              <a:cxnSpLocks noChangeShapeType="1"/>
            </p:cNvCxnSpPr>
            <p:nvPr/>
          </p:nvCxnSpPr>
          <p:spPr bwMode="auto">
            <a:xfrm>
              <a:off x="1255713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42"/>
            <p:cNvCxnSpPr>
              <a:cxnSpLocks noChangeShapeType="1"/>
            </p:cNvCxnSpPr>
            <p:nvPr/>
          </p:nvCxnSpPr>
          <p:spPr bwMode="auto">
            <a:xfrm>
              <a:off x="2816225" y="40020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320040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1" y="321945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45"/>
            <p:cNvCxnSpPr>
              <a:cxnSpLocks noChangeShapeType="1"/>
              <a:endCxn id="11" idx="0"/>
            </p:cNvCxnSpPr>
            <p:nvPr/>
          </p:nvCxnSpPr>
          <p:spPr bwMode="auto">
            <a:xfrm flipH="1">
              <a:off x="2039938" y="321945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Straight Connector 46"/>
            <p:cNvCxnSpPr>
              <a:cxnSpLocks noChangeShapeType="1"/>
              <a:endCxn id="13" idx="0"/>
            </p:cNvCxnSpPr>
            <p:nvPr/>
          </p:nvCxnSpPr>
          <p:spPr bwMode="auto">
            <a:xfrm>
              <a:off x="2673350" y="323215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47"/>
            <p:cNvCxnSpPr>
              <a:cxnSpLocks noChangeShapeType="1"/>
              <a:endCxn id="14" idx="0"/>
            </p:cNvCxnSpPr>
            <p:nvPr/>
          </p:nvCxnSpPr>
          <p:spPr bwMode="auto">
            <a:xfrm>
              <a:off x="2870200" y="320198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51948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53218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50"/>
            <p:cNvCxnSpPr>
              <a:cxnSpLocks noChangeShapeType="1"/>
            </p:cNvCxnSpPr>
            <p:nvPr/>
          </p:nvCxnSpPr>
          <p:spPr bwMode="auto">
            <a:xfrm>
              <a:off x="2811462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51"/>
            <p:cNvCxnSpPr>
              <a:cxnSpLocks noChangeShapeType="1"/>
            </p:cNvCxnSpPr>
            <p:nvPr/>
          </p:nvCxnSpPr>
          <p:spPr bwMode="auto">
            <a:xfrm>
              <a:off x="2660650" y="354012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Rectangle 61"/>
            <p:cNvSpPr>
              <a:spLocks noChangeArrowheads="1"/>
            </p:cNvSpPr>
            <p:nvPr/>
          </p:nvSpPr>
          <p:spPr bwMode="auto">
            <a:xfrm>
              <a:off x="2360613" y="381158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38" name="Rectangle 63"/>
            <p:cNvSpPr>
              <a:spLocks noChangeArrowheads="1"/>
            </p:cNvSpPr>
            <p:nvPr/>
          </p:nvSpPr>
          <p:spPr bwMode="auto">
            <a:xfrm>
              <a:off x="3370262" y="35893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39" name="Rectangle 64"/>
            <p:cNvSpPr>
              <a:spLocks noChangeArrowheads="1"/>
            </p:cNvSpPr>
            <p:nvPr/>
          </p:nvSpPr>
          <p:spPr bwMode="auto">
            <a:xfrm>
              <a:off x="3070225" y="38242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40" name="Rectangle 65"/>
            <p:cNvSpPr>
              <a:spLocks noChangeArrowheads="1"/>
            </p:cNvSpPr>
            <p:nvPr/>
          </p:nvSpPr>
          <p:spPr bwMode="auto">
            <a:xfrm>
              <a:off x="3803650" y="380365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41" name="Straight Connector 66"/>
            <p:cNvCxnSpPr>
              <a:cxnSpLocks noChangeShapeType="1"/>
            </p:cNvCxnSpPr>
            <p:nvPr/>
          </p:nvCxnSpPr>
          <p:spPr bwMode="auto">
            <a:xfrm>
              <a:off x="3400425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67"/>
            <p:cNvCxnSpPr>
              <a:cxnSpLocks noChangeShapeType="1"/>
              <a:endCxn id="40" idx="0"/>
            </p:cNvCxnSpPr>
            <p:nvPr/>
          </p:nvCxnSpPr>
          <p:spPr bwMode="auto">
            <a:xfrm>
              <a:off x="3906837" y="374650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68"/>
            <p:cNvCxnSpPr>
              <a:cxnSpLocks noChangeShapeType="1"/>
              <a:endCxn id="39" idx="0"/>
            </p:cNvCxnSpPr>
            <p:nvPr/>
          </p:nvCxnSpPr>
          <p:spPr bwMode="auto">
            <a:xfrm flipH="1">
              <a:off x="3414712" y="377507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69"/>
            <p:cNvCxnSpPr>
              <a:cxnSpLocks noChangeShapeType="1"/>
              <a:endCxn id="46" idx="0"/>
            </p:cNvCxnSpPr>
            <p:nvPr/>
          </p:nvCxnSpPr>
          <p:spPr bwMode="auto">
            <a:xfrm>
              <a:off x="3800475" y="379253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70"/>
            <p:cNvCxnSpPr>
              <a:cxnSpLocks noChangeShapeType="1"/>
            </p:cNvCxnSpPr>
            <p:nvPr/>
          </p:nvCxnSpPr>
          <p:spPr bwMode="auto">
            <a:xfrm>
              <a:off x="3759200" y="35306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Rectangle 71"/>
            <p:cNvSpPr>
              <a:spLocks noChangeArrowheads="1"/>
            </p:cNvSpPr>
            <p:nvPr/>
          </p:nvSpPr>
          <p:spPr bwMode="auto">
            <a:xfrm>
              <a:off x="3606800" y="393065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47" name="Rectangle 77"/>
            <p:cNvSpPr>
              <a:spLocks noChangeArrowheads="1"/>
            </p:cNvSpPr>
            <p:nvPr/>
          </p:nvSpPr>
          <p:spPr bwMode="auto">
            <a:xfrm>
              <a:off x="3781425" y="407987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48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2" y="428783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7" y="401002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36"/>
            <p:cNvSpPr>
              <a:spLocks noChangeArrowheads="1"/>
            </p:cNvSpPr>
            <p:nvPr/>
          </p:nvSpPr>
          <p:spPr bwMode="auto">
            <a:xfrm>
              <a:off x="2522538" y="40592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51" name="Rectangle 76"/>
            <p:cNvSpPr>
              <a:spLocks noChangeArrowheads="1"/>
            </p:cNvSpPr>
            <p:nvPr/>
          </p:nvSpPr>
          <p:spPr bwMode="auto">
            <a:xfrm>
              <a:off x="2933700" y="407670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52" name="Rectangle 78"/>
            <p:cNvSpPr>
              <a:spLocks noChangeArrowheads="1"/>
            </p:cNvSpPr>
            <p:nvPr/>
          </p:nvSpPr>
          <p:spPr bwMode="auto">
            <a:xfrm>
              <a:off x="2879725" y="429895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53" name="Straight Connector 90"/>
            <p:cNvCxnSpPr>
              <a:cxnSpLocks noChangeShapeType="1"/>
              <a:stCxn id="52" idx="1"/>
            </p:cNvCxnSpPr>
            <p:nvPr/>
          </p:nvCxnSpPr>
          <p:spPr bwMode="auto">
            <a:xfrm flipH="1">
              <a:off x="1739901" y="440372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Straight Connector 91"/>
            <p:cNvCxnSpPr>
              <a:cxnSpLocks noChangeShapeType="1"/>
              <a:endCxn id="58" idx="3"/>
            </p:cNvCxnSpPr>
            <p:nvPr/>
          </p:nvCxnSpPr>
          <p:spPr bwMode="auto">
            <a:xfrm flipH="1">
              <a:off x="2724150" y="449103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Connector 92"/>
            <p:cNvCxnSpPr>
              <a:cxnSpLocks noChangeShapeType="1"/>
            </p:cNvCxnSpPr>
            <p:nvPr/>
          </p:nvCxnSpPr>
          <p:spPr bwMode="auto">
            <a:xfrm>
              <a:off x="3381375" y="42338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Connector 52"/>
            <p:cNvCxnSpPr>
              <a:cxnSpLocks noChangeShapeType="1"/>
            </p:cNvCxnSpPr>
            <p:nvPr/>
          </p:nvCxnSpPr>
          <p:spPr bwMode="auto">
            <a:xfrm>
              <a:off x="2044701" y="47180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Rectangle 79"/>
            <p:cNvSpPr>
              <a:spLocks noChangeArrowheads="1"/>
            </p:cNvSpPr>
            <p:nvPr/>
          </p:nvSpPr>
          <p:spPr bwMode="auto">
            <a:xfrm>
              <a:off x="1323976" y="451485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8" name="Rectangle 80"/>
            <p:cNvSpPr>
              <a:spLocks noChangeArrowheads="1"/>
            </p:cNvSpPr>
            <p:nvPr/>
          </p:nvSpPr>
          <p:spPr bwMode="auto">
            <a:xfrm>
              <a:off x="2233613" y="451167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9" name="Rectangle 81"/>
            <p:cNvSpPr>
              <a:spLocks noChangeArrowheads="1"/>
            </p:cNvSpPr>
            <p:nvPr/>
          </p:nvSpPr>
          <p:spPr bwMode="auto">
            <a:xfrm>
              <a:off x="1714501" y="451167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60" name="Rectangle 82"/>
            <p:cNvSpPr>
              <a:spLocks noChangeArrowheads="1"/>
            </p:cNvSpPr>
            <p:nvPr/>
          </p:nvSpPr>
          <p:spPr bwMode="auto">
            <a:xfrm>
              <a:off x="1901826" y="483076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61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6" y="447516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traight Connector 86"/>
            <p:cNvCxnSpPr>
              <a:cxnSpLocks noChangeShapeType="1"/>
            </p:cNvCxnSpPr>
            <p:nvPr/>
          </p:nvCxnSpPr>
          <p:spPr bwMode="auto">
            <a:xfrm>
              <a:off x="1624013" y="46910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Straight Connector 87"/>
            <p:cNvCxnSpPr>
              <a:cxnSpLocks noChangeShapeType="1"/>
            </p:cNvCxnSpPr>
            <p:nvPr/>
          </p:nvCxnSpPr>
          <p:spPr bwMode="auto">
            <a:xfrm>
              <a:off x="1617663" y="49434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Rectangle 97"/>
            <p:cNvSpPr>
              <a:spLocks noChangeArrowheads="1"/>
            </p:cNvSpPr>
            <p:nvPr/>
          </p:nvSpPr>
          <p:spPr bwMode="auto">
            <a:xfrm>
              <a:off x="1295401" y="47656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65" name="Rectangle 99"/>
            <p:cNvSpPr>
              <a:spLocks noChangeArrowheads="1"/>
            </p:cNvSpPr>
            <p:nvPr/>
          </p:nvSpPr>
          <p:spPr bwMode="auto">
            <a:xfrm>
              <a:off x="1436688" y="53328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66" name="Straight Connector 100"/>
            <p:cNvCxnSpPr>
              <a:cxnSpLocks noChangeShapeType="1"/>
            </p:cNvCxnSpPr>
            <p:nvPr/>
          </p:nvCxnSpPr>
          <p:spPr bwMode="auto">
            <a:xfrm>
              <a:off x="1624013" y="5244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Rectangle 101"/>
            <p:cNvSpPr>
              <a:spLocks noChangeArrowheads="1"/>
            </p:cNvSpPr>
            <p:nvPr/>
          </p:nvSpPr>
          <p:spPr bwMode="auto">
            <a:xfrm>
              <a:off x="1073151" y="503652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68" name="Straight Connector 104"/>
            <p:cNvCxnSpPr>
              <a:cxnSpLocks noChangeShapeType="1"/>
            </p:cNvCxnSpPr>
            <p:nvPr/>
          </p:nvCxnSpPr>
          <p:spPr bwMode="auto">
            <a:xfrm>
              <a:off x="2509838" y="46783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Connector 105"/>
            <p:cNvCxnSpPr>
              <a:cxnSpLocks noChangeShapeType="1"/>
            </p:cNvCxnSpPr>
            <p:nvPr/>
          </p:nvCxnSpPr>
          <p:spPr bwMode="auto">
            <a:xfrm>
              <a:off x="2503488" y="49307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" name="Rectangle 107"/>
            <p:cNvSpPr>
              <a:spLocks noChangeArrowheads="1"/>
            </p:cNvSpPr>
            <p:nvPr/>
          </p:nvSpPr>
          <p:spPr bwMode="auto">
            <a:xfrm>
              <a:off x="2181226" y="47529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71" name="Rectangle 109"/>
            <p:cNvSpPr>
              <a:spLocks noChangeArrowheads="1"/>
            </p:cNvSpPr>
            <p:nvPr/>
          </p:nvSpPr>
          <p:spPr bwMode="auto">
            <a:xfrm>
              <a:off x="2322513" y="53201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72" name="Straight Connector 110"/>
            <p:cNvCxnSpPr>
              <a:cxnSpLocks noChangeShapeType="1"/>
            </p:cNvCxnSpPr>
            <p:nvPr/>
          </p:nvCxnSpPr>
          <p:spPr bwMode="auto">
            <a:xfrm>
              <a:off x="2509838" y="5231326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" name="Rectangle 111"/>
            <p:cNvSpPr>
              <a:spLocks noChangeArrowheads="1"/>
            </p:cNvSpPr>
            <p:nvPr/>
          </p:nvSpPr>
          <p:spPr bwMode="auto">
            <a:xfrm>
              <a:off x="1958976" y="502382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74" name="Rectangle 121"/>
            <p:cNvSpPr>
              <a:spLocks noChangeArrowheads="1"/>
            </p:cNvSpPr>
            <p:nvPr/>
          </p:nvSpPr>
          <p:spPr bwMode="auto">
            <a:xfrm>
              <a:off x="3676650" y="435133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75" name="Rectangle 122"/>
            <p:cNvSpPr>
              <a:spLocks noChangeArrowheads="1"/>
            </p:cNvSpPr>
            <p:nvPr/>
          </p:nvSpPr>
          <p:spPr bwMode="auto">
            <a:xfrm>
              <a:off x="3532187" y="460533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76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7" y="453866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Straight Connector 127"/>
            <p:cNvCxnSpPr>
              <a:cxnSpLocks noChangeShapeType="1"/>
              <a:endCxn id="75" idx="2"/>
            </p:cNvCxnSpPr>
            <p:nvPr/>
          </p:nvCxnSpPr>
          <p:spPr bwMode="auto">
            <a:xfrm flipV="1">
              <a:off x="3881437" y="481330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78313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Straight Connector 129"/>
            <p:cNvCxnSpPr>
              <a:cxnSpLocks noChangeShapeType="1"/>
            </p:cNvCxnSpPr>
            <p:nvPr/>
          </p:nvCxnSpPr>
          <p:spPr bwMode="auto">
            <a:xfrm>
              <a:off x="4211637" y="482758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" name="Rectangle 148"/>
            <p:cNvSpPr>
              <a:spLocks noChangeArrowheads="1"/>
            </p:cNvSpPr>
            <p:nvPr/>
          </p:nvSpPr>
          <p:spPr bwMode="auto">
            <a:xfrm>
              <a:off x="2759075" y="5374747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81" name="Straight Connector 120"/>
            <p:cNvCxnSpPr>
              <a:cxnSpLocks noChangeShapeType="1"/>
            </p:cNvCxnSpPr>
            <p:nvPr/>
          </p:nvCxnSpPr>
          <p:spPr bwMode="auto">
            <a:xfrm>
              <a:off x="3849316" y="5071349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" name="Rectangle 123"/>
            <p:cNvSpPr>
              <a:spLocks noChangeArrowheads="1"/>
            </p:cNvSpPr>
            <p:nvPr/>
          </p:nvSpPr>
          <p:spPr bwMode="auto">
            <a:xfrm>
              <a:off x="3003755" y="4868224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3" name="Rectangle 124"/>
            <p:cNvSpPr>
              <a:spLocks noChangeArrowheads="1"/>
            </p:cNvSpPr>
            <p:nvPr/>
          </p:nvSpPr>
          <p:spPr bwMode="auto">
            <a:xfrm>
              <a:off x="3913206" y="486536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4" name="Rectangle 125"/>
            <p:cNvSpPr>
              <a:spLocks noChangeArrowheads="1"/>
            </p:cNvSpPr>
            <p:nvPr/>
          </p:nvSpPr>
          <p:spPr bwMode="auto">
            <a:xfrm>
              <a:off x="3394941" y="4864100"/>
              <a:ext cx="755764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85" name="Rectangle 126"/>
            <p:cNvSpPr>
              <a:spLocks noChangeArrowheads="1"/>
            </p:cNvSpPr>
            <p:nvPr/>
          </p:nvSpPr>
          <p:spPr bwMode="auto">
            <a:xfrm>
              <a:off x="3689973" y="5184303"/>
              <a:ext cx="211482" cy="16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86" name="Straight Connector 141"/>
            <p:cNvCxnSpPr>
              <a:cxnSpLocks noChangeShapeType="1"/>
            </p:cNvCxnSpPr>
            <p:nvPr/>
          </p:nvCxnSpPr>
          <p:spPr bwMode="auto">
            <a:xfrm>
              <a:off x="3304425" y="5044076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Straight Connector 142"/>
            <p:cNvCxnSpPr>
              <a:cxnSpLocks noChangeShapeType="1"/>
            </p:cNvCxnSpPr>
            <p:nvPr/>
          </p:nvCxnSpPr>
          <p:spPr bwMode="auto">
            <a:xfrm>
              <a:off x="3296976" y="5295945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8" name="Rectangle 144"/>
            <p:cNvSpPr>
              <a:spLocks noChangeArrowheads="1"/>
            </p:cNvSpPr>
            <p:nvPr/>
          </p:nvSpPr>
          <p:spPr bwMode="auto">
            <a:xfrm>
              <a:off x="2974928" y="5119592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89" name="Rectangle 146"/>
            <p:cNvSpPr>
              <a:spLocks noChangeArrowheads="1"/>
            </p:cNvSpPr>
            <p:nvPr/>
          </p:nvSpPr>
          <p:spPr bwMode="auto">
            <a:xfrm>
              <a:off x="3182719" y="5603155"/>
              <a:ext cx="494125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90" name="Straight Connector 147"/>
            <p:cNvCxnSpPr>
              <a:cxnSpLocks noChangeShapeType="1"/>
            </p:cNvCxnSpPr>
            <p:nvPr/>
          </p:nvCxnSpPr>
          <p:spPr bwMode="auto">
            <a:xfrm>
              <a:off x="3304425" y="5539372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Straight Connector 133"/>
            <p:cNvCxnSpPr>
              <a:cxnSpLocks noChangeShapeType="1"/>
            </p:cNvCxnSpPr>
            <p:nvPr/>
          </p:nvCxnSpPr>
          <p:spPr bwMode="auto">
            <a:xfrm>
              <a:off x="4190055" y="5031411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Straight Connector 134"/>
            <p:cNvCxnSpPr>
              <a:cxnSpLocks noChangeShapeType="1"/>
            </p:cNvCxnSpPr>
            <p:nvPr/>
          </p:nvCxnSpPr>
          <p:spPr bwMode="auto">
            <a:xfrm>
              <a:off x="4182606" y="5283280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" name="Rectangle 136"/>
            <p:cNvSpPr>
              <a:spLocks noChangeArrowheads="1"/>
            </p:cNvSpPr>
            <p:nvPr/>
          </p:nvSpPr>
          <p:spPr bwMode="auto">
            <a:xfrm>
              <a:off x="3860558" y="510692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94" name="Rectangle 138"/>
            <p:cNvSpPr>
              <a:spLocks noChangeArrowheads="1"/>
            </p:cNvSpPr>
            <p:nvPr/>
          </p:nvSpPr>
          <p:spPr bwMode="auto">
            <a:xfrm>
              <a:off x="4068350" y="5623457"/>
              <a:ext cx="494124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95" name="Straight Connector 139"/>
            <p:cNvCxnSpPr>
              <a:cxnSpLocks noChangeShapeType="1"/>
            </p:cNvCxnSpPr>
            <p:nvPr/>
          </p:nvCxnSpPr>
          <p:spPr bwMode="auto">
            <a:xfrm>
              <a:off x="4190055" y="5526708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6" name="Rectangle 140"/>
            <p:cNvSpPr>
              <a:spLocks noChangeArrowheads="1"/>
            </p:cNvSpPr>
            <p:nvPr/>
          </p:nvSpPr>
          <p:spPr bwMode="auto">
            <a:xfrm>
              <a:off x="3827610" y="5360201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1129958" y="4054765"/>
              <a:ext cx="203199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</p:grpSp>
      <p:grpSp>
        <p:nvGrpSpPr>
          <p:cNvPr id="98" name="Group 149"/>
          <p:cNvGrpSpPr>
            <a:grpSpLocks/>
          </p:cNvGrpSpPr>
          <p:nvPr/>
        </p:nvGrpSpPr>
        <p:grpSpPr bwMode="auto">
          <a:xfrm>
            <a:off x="6077969" y="4439188"/>
            <a:ext cx="1833563" cy="1460500"/>
            <a:chOff x="1709738" y="3335338"/>
            <a:chExt cx="1833562" cy="1460500"/>
          </a:xfrm>
        </p:grpSpPr>
        <p:sp>
          <p:nvSpPr>
            <p:cNvPr id="99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100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101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102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3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4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5" name="Straight Connector 184"/>
            <p:cNvCxnSpPr>
              <a:cxnSpLocks noChangeShapeType="1"/>
              <a:endCxn id="100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Straight Connector 185"/>
            <p:cNvCxnSpPr>
              <a:cxnSpLocks noChangeShapeType="1"/>
              <a:endCxn id="99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7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108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0" name="Right Arrow 1"/>
          <p:cNvSpPr>
            <a:spLocks noChangeArrowheads="1"/>
          </p:cNvSpPr>
          <p:nvPr/>
        </p:nvSpPr>
        <p:spPr bwMode="auto">
          <a:xfrm>
            <a:off x="5171257" y="4935196"/>
            <a:ext cx="741362" cy="454025"/>
          </a:xfrm>
          <a:prstGeom prst="rightArrow">
            <a:avLst>
              <a:gd name="adj1" fmla="val 50000"/>
              <a:gd name="adj2" fmla="val 4996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2" name="Rectangle 3">
            <a:extLst>
              <a:ext uri="{FF2B5EF4-FFF2-40B4-BE49-F238E27FC236}">
                <a16:creationId xmlns:a16="http://schemas.microsoft.com/office/drawing/2014/main" id="{7C290C6E-3499-4799-9B27-D42EB8666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806450"/>
            <a:ext cx="8189912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>
                <a:ea typeface="宋体" panose="02010600030101010101" pitchFamily="2" charset="-122"/>
              </a:rPr>
              <a:t> select-list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>
                <a:ea typeface="宋体" panose="02010600030101010101" pitchFamily="2" charset="-122"/>
              </a:rPr>
              <a:t> from-list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                  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kern="0">
                <a:ea typeface="宋体" panose="02010600030101010101" pitchFamily="2" charset="-122"/>
              </a:rPr>
              <a:t>group-list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kern="0">
                <a:ea typeface="宋体" panose="02010600030101010101" pitchFamily="2" charset="-122"/>
              </a:rPr>
              <a:t> conditions;</a:t>
            </a:r>
            <a:r>
              <a:rPr lang="en-US" altLang="zh-CN" sz="2000" kern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kern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		</a:t>
            </a:r>
            <a:r>
              <a:rPr lang="en-US" altLang="zh-CN" sz="2000" kern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113" name="TextBox 1">
            <a:extLst>
              <a:ext uri="{FF2B5EF4-FFF2-40B4-BE49-F238E27FC236}">
                <a16:creationId xmlns:a16="http://schemas.microsoft.com/office/drawing/2014/main" id="{D63CE925-52DA-4C2D-BD4D-5DC490D3DBB0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858668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833438"/>
            <a:ext cx="8229600" cy="5349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Example. Suppose that we have relations: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20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) and Likes(</a:t>
            </a:r>
            <a:r>
              <a:rPr lang="en-US" altLang="zh-CN" sz="20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dirty="0">
              <a:solidFill>
                <a:srgbClr val="FFCC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 typical select-from-where statement: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   SELECT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		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; </a:t>
            </a: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</a:p>
        </p:txBody>
      </p:sp>
      <p:grpSp>
        <p:nvGrpSpPr>
          <p:cNvPr id="64515" name="Group 1"/>
          <p:cNvGrpSpPr>
            <a:grpSpLocks/>
          </p:cNvGrpSpPr>
          <p:nvPr/>
        </p:nvGrpSpPr>
        <p:grpSpPr bwMode="auto">
          <a:xfrm>
            <a:off x="2347913" y="3902075"/>
            <a:ext cx="4221162" cy="2119313"/>
            <a:chOff x="2615961" y="3892938"/>
            <a:chExt cx="4221738" cy="2119935"/>
          </a:xfrm>
        </p:grpSpPr>
        <p:sp>
          <p:nvSpPr>
            <p:cNvPr id="64516" name="TextBox 13"/>
            <p:cNvSpPr txBox="1">
              <a:spLocks noChangeArrowheads="1"/>
            </p:cNvSpPr>
            <p:nvPr/>
          </p:nvSpPr>
          <p:spPr bwMode="auto">
            <a:xfrm>
              <a:off x="2664446" y="5524965"/>
              <a:ext cx="6333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Likes</a:t>
              </a:r>
              <a:endParaRPr lang="en-US" altLang="en-US" sz="1600" baseline="-2500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615961" y="3892938"/>
              <a:ext cx="4221738" cy="2119935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H="1">
              <a:off x="3038294" y="5328459"/>
              <a:ext cx="439797" cy="18896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760704" y="5320520"/>
              <a:ext cx="439798" cy="17944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592406" y="4850482"/>
              <a:ext cx="11115" cy="25725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382828" y="3931049"/>
              <a:ext cx="339771" cy="4620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3568591" y="4328041"/>
              <a:ext cx="11114" cy="25725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401880" y="4480485"/>
              <a:ext cx="3435819" cy="67012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el-G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altLang="zh-CN" sz="1000" dirty="0">
                  <a:solidFill>
                    <a:srgbClr val="00FF00"/>
                  </a:solidFill>
                  <a:ea typeface="宋体" panose="02010600030101010101" pitchFamily="2" charset="-122"/>
                </a:rPr>
                <a:t>bar=’</a:t>
              </a:r>
              <a:r>
                <a:rPr lang="en-US" altLang="zh-CN" sz="1000" dirty="0" err="1">
                  <a:solidFill>
                    <a:srgbClr val="00FF00"/>
                  </a:solidFill>
                  <a:ea typeface="宋体" panose="02010600030101010101" pitchFamily="2" charset="-122"/>
                </a:rPr>
                <a:t>Joe’’s</a:t>
              </a:r>
              <a:r>
                <a:rPr lang="en-US" altLang="zh-CN" sz="1000" dirty="0">
                  <a:solidFill>
                    <a:srgbClr val="00FF00"/>
                  </a:solidFill>
                  <a:ea typeface="宋体" panose="02010600030101010101" pitchFamily="2" charset="-122"/>
                </a:rPr>
                <a:t> Bar’</a:t>
              </a:r>
              <a:r>
                <a:rPr lang="en-US" altLang="zh-CN" sz="1000" dirty="0">
                  <a:ea typeface="宋体" panose="02010600030101010101" pitchFamily="2" charset="-122"/>
                </a:rPr>
                <a:t> </a:t>
              </a:r>
              <a:r>
                <a:rPr lang="en-US" altLang="zh-CN" sz="1000" dirty="0">
                  <a:solidFill>
                    <a:srgbClr val="FFCC00"/>
                  </a:solidFill>
                  <a:ea typeface="宋体" panose="02010600030101010101" pitchFamily="2" charset="-122"/>
                </a:rPr>
                <a:t>AND </a:t>
              </a:r>
              <a:r>
                <a:rPr lang="en-US" altLang="zh-CN" sz="1000" dirty="0" err="1">
                  <a:solidFill>
                    <a:srgbClr val="00FF00"/>
                  </a:solidFill>
                  <a:ea typeface="宋体" panose="02010600030101010101" pitchFamily="2" charset="-122"/>
                </a:rPr>
                <a:t>Frequents.drinker</a:t>
              </a:r>
              <a:r>
                <a:rPr lang="en-US" altLang="zh-CN" sz="1000" dirty="0">
                  <a:solidFill>
                    <a:srgbClr val="00FF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zh-CN" sz="1000" dirty="0" err="1">
                  <a:solidFill>
                    <a:srgbClr val="00FF00"/>
                  </a:solidFill>
                  <a:ea typeface="宋体" panose="02010600030101010101" pitchFamily="2" charset="-122"/>
                </a:rPr>
                <a:t>Likes.drinker</a:t>
              </a:r>
              <a:r>
                <a:rPr lang="en-US" altLang="zh-CN" sz="1000" dirty="0">
                  <a:solidFill>
                    <a:srgbClr val="00FF00"/>
                  </a:solidFill>
                  <a:ea typeface="宋体" panose="02010600030101010101" pitchFamily="2" charset="-122"/>
                </a:rPr>
                <a:t>; </a:t>
              </a:r>
            </a:p>
            <a:p>
              <a:pPr>
                <a:defRPr/>
              </a:pPr>
              <a:endParaRPr lang="en-US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64524" name="TextBox 15"/>
            <p:cNvSpPr txBox="1">
              <a:spLocks noChangeArrowheads="1"/>
            </p:cNvSpPr>
            <p:nvPr/>
          </p:nvSpPr>
          <p:spPr bwMode="auto">
            <a:xfrm>
              <a:off x="3565052" y="4121486"/>
              <a:ext cx="76084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 dirty="0">
                  <a:solidFill>
                    <a:srgbClr val="FF0000"/>
                  </a:solidFill>
                </a:rPr>
                <a:t>beer</a:t>
              </a:r>
              <a:endParaRPr lang="en-US" altLang="en-US" sz="11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64525" name="TextBox 16"/>
            <p:cNvSpPr txBox="1">
              <a:spLocks noChangeArrowheads="1"/>
            </p:cNvSpPr>
            <p:nvPr/>
          </p:nvSpPr>
          <p:spPr bwMode="auto">
            <a:xfrm>
              <a:off x="3399132" y="5012368"/>
              <a:ext cx="40908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×</a:t>
              </a:r>
            </a:p>
          </p:txBody>
        </p:sp>
        <p:sp>
          <p:nvSpPr>
            <p:cNvPr id="64526" name="TextBox 13"/>
            <p:cNvSpPr txBox="1">
              <a:spLocks noChangeArrowheads="1"/>
            </p:cNvSpPr>
            <p:nvPr/>
          </p:nvSpPr>
          <p:spPr bwMode="auto">
            <a:xfrm>
              <a:off x="3720622" y="5497037"/>
              <a:ext cx="10813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Frequents</a:t>
              </a:r>
              <a:endParaRPr lang="en-US" altLang="en-US" sz="1600" baseline="-2500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36474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6656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66564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6565" name="TextBox 1"/>
          <p:cNvSpPr txBox="1">
            <a:spLocks noChangeArrowheads="1"/>
          </p:cNvSpPr>
          <p:nvPr/>
        </p:nvSpPr>
        <p:spPr bwMode="auto">
          <a:xfrm>
            <a:off x="5121275" y="3708400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75966901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2375</TotalTime>
  <Words>9437</Words>
  <Application>Microsoft Office PowerPoint</Application>
  <PresentationFormat>On-screen Show (4:3)</PresentationFormat>
  <Paragraphs>1960</Paragraphs>
  <Slides>65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5" baseType="lpstr">
      <vt:lpstr>Microsoft YaHei</vt:lpstr>
      <vt:lpstr>Monotype Sorts</vt:lpstr>
      <vt:lpstr>宋体</vt:lpstr>
      <vt:lpstr>Arial</vt:lpstr>
      <vt:lpstr>Cambria Math</vt:lpstr>
      <vt:lpstr>Courier New</vt:lpstr>
      <vt:lpstr>Jokerman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Relational operations</vt:lpstr>
      <vt:lpstr>Relational operations</vt:lpstr>
      <vt:lpstr>PowerPoint Presentation</vt:lpstr>
      <vt:lpstr>PowerPoint Presentation</vt:lpstr>
      <vt:lpstr>PowerPoint Presentation</vt:lpstr>
      <vt:lpstr>Expressions in relational algebra presented by expression trees</vt:lpstr>
      <vt:lpstr>Expressions in relational algebra presented by expression trees</vt:lpstr>
      <vt:lpstr>Expressions in relational algebra presented by expression trees</vt:lpstr>
      <vt:lpstr>Expressions in relational algebra presented by expression trees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190</cp:revision>
  <cp:lastPrinted>2001-01-16T17:12:14Z</cp:lastPrinted>
  <dcterms:created xsi:type="dcterms:W3CDTF">1999-07-13T19:55:20Z</dcterms:created>
  <dcterms:modified xsi:type="dcterms:W3CDTF">2024-02-23T15:20:51Z</dcterms:modified>
</cp:coreProperties>
</file>