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802" r:id="rId2"/>
    <p:sldId id="1044" r:id="rId3"/>
    <p:sldId id="1045" r:id="rId4"/>
    <p:sldId id="1046" r:id="rId5"/>
    <p:sldId id="1048" r:id="rId6"/>
    <p:sldId id="1049" r:id="rId7"/>
    <p:sldId id="1050" r:id="rId8"/>
    <p:sldId id="1051" r:id="rId9"/>
    <p:sldId id="1055" r:id="rId10"/>
    <p:sldId id="1056" r:id="rId11"/>
    <p:sldId id="1057" r:id="rId12"/>
    <p:sldId id="1058" r:id="rId13"/>
    <p:sldId id="1059" r:id="rId14"/>
    <p:sldId id="1060" r:id="rId15"/>
    <p:sldId id="1061" r:id="rId16"/>
    <p:sldId id="1062" r:id="rId17"/>
    <p:sldId id="1063" r:id="rId18"/>
    <p:sldId id="1064" r:id="rId19"/>
    <p:sldId id="1066" r:id="rId20"/>
    <p:sldId id="1067" r:id="rId21"/>
    <p:sldId id="1068" r:id="rId22"/>
    <p:sldId id="1069" r:id="rId23"/>
    <p:sldId id="1070" r:id="rId24"/>
    <p:sldId id="1075" r:id="rId25"/>
    <p:sldId id="1076" r:id="rId26"/>
    <p:sldId id="1077" r:id="rId27"/>
    <p:sldId id="1078" r:id="rId28"/>
    <p:sldId id="1079" r:id="rId29"/>
    <p:sldId id="1080" r:id="rId30"/>
    <p:sldId id="1081" r:id="rId31"/>
    <p:sldId id="1083" r:id="rId32"/>
    <p:sldId id="1084" r:id="rId33"/>
    <p:sldId id="1085" r:id="rId34"/>
    <p:sldId id="1087" r:id="rId35"/>
    <p:sldId id="1088" r:id="rId36"/>
    <p:sldId id="1089" r:id="rId37"/>
    <p:sldId id="1090" r:id="rId38"/>
    <p:sldId id="1091" r:id="rId39"/>
    <p:sldId id="1092" r:id="rId40"/>
    <p:sldId id="1093" r:id="rId41"/>
    <p:sldId id="1094" r:id="rId42"/>
    <p:sldId id="1095" r:id="rId43"/>
    <p:sldId id="1096" r:id="rId44"/>
    <p:sldId id="1097" r:id="rId45"/>
    <p:sldId id="1098" r:id="rId46"/>
    <p:sldId id="1099" r:id="rId47"/>
    <p:sldId id="1100" r:id="rId48"/>
    <p:sldId id="1101" r:id="rId49"/>
    <p:sldId id="1102" r:id="rId50"/>
    <p:sldId id="1103" r:id="rId51"/>
    <p:sldId id="1104" r:id="rId52"/>
    <p:sldId id="1105" r:id="rId53"/>
    <p:sldId id="1106" r:id="rId54"/>
    <p:sldId id="1107" r:id="rId55"/>
    <p:sldId id="1108" r:id="rId56"/>
    <p:sldId id="1109" r:id="rId57"/>
    <p:sldId id="1110" r:id="rId5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77" autoAdjust="0"/>
    <p:restoredTop sz="90962" autoAdjust="0"/>
  </p:normalViewPr>
  <p:slideViewPr>
    <p:cSldViewPr snapToGrid="0">
      <p:cViewPr varScale="1">
        <p:scale>
          <a:sx n="93" d="100"/>
          <a:sy n="93" d="100"/>
        </p:scale>
        <p:origin x="115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2367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15: Query Compiler</a:t>
            </a:r>
          </a:p>
        </p:txBody>
      </p:sp>
    </p:spTree>
    <p:extLst>
      <p:ext uri="{BB962C8B-B14F-4D97-AF65-F5344CB8AC3E}">
        <p14:creationId xmlns:p14="http://schemas.microsoft.com/office/powerpoint/2010/main" val="150918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3318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3393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4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5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6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19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3389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0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91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2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0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3321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3380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81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6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2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3371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72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3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6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3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3362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63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5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8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0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4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3325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3327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3328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9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3330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3331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32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3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34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5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3336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7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38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9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3340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3341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2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3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3344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5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6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7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8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3349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0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3351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2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3353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4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5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3356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7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8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9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61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969871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4417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8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9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0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4413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4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15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6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4345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4404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405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6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7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8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9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0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1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2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6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4395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396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7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8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9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0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1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2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3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47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4386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387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8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9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0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1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2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3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94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8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4349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0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4351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4352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3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4354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4355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56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5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9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436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6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436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436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4368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437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437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437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438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879982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5441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2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43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4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7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5437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8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9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0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8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536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5428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29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0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1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2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3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4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5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36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7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5419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20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1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2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3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4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5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6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7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7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5410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11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2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3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4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5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6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7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8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72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5373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5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5376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5378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5379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0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1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2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3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5384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5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86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7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8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5389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0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1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5392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539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539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540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540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9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74130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3738" y="1257300"/>
            <a:ext cx="7734300" cy="5064125"/>
          </a:xfrm>
        </p:spPr>
        <p:txBody>
          <a:bodyPr/>
          <a:lstStyle/>
          <a:p>
            <a:r>
              <a:rPr lang="en-US" altLang="zh-CN" sz="2800">
                <a:ea typeface="宋体" panose="02010600030101010101" pitchFamily="2" charset="-122"/>
              </a:rPr>
              <a:t>Execute input database programs;</a:t>
            </a:r>
          </a:p>
          <a:p>
            <a:r>
              <a:rPr lang="en-US" altLang="zh-CN" sz="2800">
                <a:ea typeface="宋体" panose="02010600030101010101" pitchFamily="2" charset="-122"/>
              </a:rPr>
              <a:t>Manage system efficiency, data consistency, and system/data reliability.</a:t>
            </a:r>
          </a:p>
        </p:txBody>
      </p:sp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4179973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3738" y="1257300"/>
            <a:ext cx="7734300" cy="5064125"/>
          </a:xfrm>
        </p:spPr>
        <p:txBody>
          <a:bodyPr/>
          <a:lstStyle/>
          <a:p>
            <a:r>
              <a:rPr lang="en-US" altLang="zh-CN" sz="2800">
                <a:ea typeface="宋体" panose="02010600030101010101" pitchFamily="2" charset="-122"/>
              </a:rPr>
              <a:t>Execute input database programs;</a:t>
            </a:r>
          </a:p>
          <a:p>
            <a:r>
              <a:rPr lang="en-US" altLang="zh-CN" sz="2800">
                <a:ea typeface="宋体" panose="02010600030101010101" pitchFamily="2" charset="-122"/>
              </a:rPr>
              <a:t>Manage system efficiency, data consistency, and system/data reliability.</a:t>
            </a:r>
          </a:p>
        </p:txBody>
      </p:sp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3927475" y="3235325"/>
            <a:ext cx="1435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03108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3738" y="1257300"/>
            <a:ext cx="7734300" cy="5064125"/>
          </a:xfrm>
        </p:spPr>
        <p:txBody>
          <a:bodyPr/>
          <a:lstStyle/>
          <a:p>
            <a:r>
              <a:rPr lang="en-US" altLang="zh-CN" sz="2800">
                <a:solidFill>
                  <a:srgbClr val="FF0000"/>
                </a:solidFill>
                <a:ea typeface="宋体" panose="02010600030101010101" pitchFamily="2" charset="-122"/>
              </a:rPr>
              <a:t>Execute input database programs</a:t>
            </a:r>
            <a:r>
              <a:rPr lang="en-US" altLang="zh-CN" sz="2800">
                <a:ea typeface="宋体" panose="02010600030101010101" pitchFamily="2" charset="-122"/>
              </a:rPr>
              <a:t>;</a:t>
            </a:r>
          </a:p>
          <a:p>
            <a:r>
              <a:rPr lang="en-US" altLang="zh-CN" sz="2800">
                <a:ea typeface="宋体" panose="02010600030101010101" pitchFamily="2" charset="-122"/>
              </a:rPr>
              <a:t>Manage system efficiency, data consistency, and system/data reliability.</a:t>
            </a:r>
          </a:p>
        </p:txBody>
      </p:sp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3927475" y="3235325"/>
            <a:ext cx="1435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301872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r>
              <a:rPr lang="en-US" altLang="zh-CN" sz="2800">
                <a:ea typeface="宋体" panose="02010600030101010101" pitchFamily="2" charset="-122"/>
              </a:rPr>
              <a:t>Prepare a collection </a:t>
            </a:r>
            <a:r>
              <a:rPr lang="en-US" altLang="zh-CN" sz="280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2493048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818301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understand the program P;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2506926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algn="just">
              <a:defRPr/>
            </a:pPr>
            <a:r>
              <a:rPr lang="en-US" altLang="zh-CN" sz="2800" dirty="0">
                <a:ea typeface="宋体" pitchFamily="2" charset="-122"/>
              </a:rPr>
              <a:t>take care of issues in optimization, consistency, and security.</a:t>
            </a:r>
          </a:p>
        </p:txBody>
      </p:sp>
      <p:sp>
        <p:nvSpPr>
          <p:cNvPr id="26627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788401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27729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0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3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3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5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27725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6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2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6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27657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2771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1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8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2770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9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2769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0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27661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3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27664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27666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27667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68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9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0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27672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3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74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6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27677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8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9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27680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1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2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4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27685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6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27687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8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27689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0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1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27692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3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4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5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7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977927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2. translate the program P into an expression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E in relational algebra;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3. convert E into an algorithm using algorithms 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in the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4. take care of issues in optimization and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    security.</a:t>
            </a:r>
          </a:p>
        </p:txBody>
      </p:sp>
      <p:sp>
        <p:nvSpPr>
          <p:cNvPr id="28675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</p:spTree>
    <p:extLst>
      <p:ext uri="{BB962C8B-B14F-4D97-AF65-F5344CB8AC3E}">
        <p14:creationId xmlns:p14="http://schemas.microsoft.com/office/powerpoint/2010/main" val="3671328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29701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 </a:t>
            </a:r>
          </a:p>
        </p:txBody>
      </p:sp>
    </p:spTree>
    <p:extLst>
      <p:ext uri="{BB962C8B-B14F-4D97-AF65-F5344CB8AC3E}">
        <p14:creationId xmlns:p14="http://schemas.microsoft.com/office/powerpoint/2010/main" val="1092674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chemeClr val="tx2"/>
                </a:solidFill>
                <a:ea typeface="宋体" panose="02010600030101010101" pitchFamily="2" charset="-122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bar = ’Joe’’s Bar’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				</a:t>
            </a:r>
          </a:p>
        </p:txBody>
      </p:sp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7010400" y="101600"/>
            <a:ext cx="20574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59683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chemeClr val="tx2"/>
                </a:solidFill>
                <a:ea typeface="宋体" panose="02010600030101010101" pitchFamily="2" charset="-122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bar = ’Joe’’s Bar’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				</a:t>
            </a:r>
          </a:p>
        </p:txBody>
      </p:sp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010400" y="101600"/>
            <a:ext cx="20574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82613" y="1792288"/>
            <a:ext cx="12366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87413" y="2741613"/>
            <a:ext cx="1236662" cy="4143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724150" y="2289175"/>
            <a:ext cx="161925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935163" y="2281238"/>
            <a:ext cx="7985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870075" y="1778000"/>
            <a:ext cx="71120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90588" y="2281238"/>
            <a:ext cx="9794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2124075" y="2727325"/>
            <a:ext cx="652463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2868613" y="2727325"/>
            <a:ext cx="2397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3173413" y="2719388"/>
            <a:ext cx="155575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316288" y="2714625"/>
            <a:ext cx="13985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1477963" y="3219450"/>
            <a:ext cx="27797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4748213" y="2719388"/>
            <a:ext cx="1190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4351338" y="3227388"/>
            <a:ext cx="29845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973388" y="2282825"/>
            <a:ext cx="1589087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970463" y="2762250"/>
            <a:ext cx="700087" cy="3603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746875" y="3219450"/>
            <a:ext cx="125413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719638" y="3219450"/>
            <a:ext cx="20050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29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chemeClr val="tx2"/>
                </a:solidFill>
                <a:ea typeface="宋体" panose="02010600030101010101" pitchFamily="2" charset="-122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bar = ’Joe’’s Bar’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				</a:t>
            </a:r>
          </a:p>
        </p:txBody>
      </p:sp>
      <p:sp>
        <p:nvSpPr>
          <p:cNvPr id="32771" name="TextBox 1"/>
          <p:cNvSpPr txBox="1">
            <a:spLocks noChangeArrowheads="1"/>
          </p:cNvSpPr>
          <p:nvPr/>
        </p:nvSpPr>
        <p:spPr bwMode="auto">
          <a:xfrm>
            <a:off x="7010400" y="101600"/>
            <a:ext cx="20574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82613" y="1792288"/>
            <a:ext cx="12366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87413" y="2741613"/>
            <a:ext cx="1236662" cy="4143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724150" y="2289175"/>
            <a:ext cx="161925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935163" y="2281238"/>
            <a:ext cx="7985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870075" y="1778000"/>
            <a:ext cx="71120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90588" y="2281238"/>
            <a:ext cx="9794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2124075" y="2727325"/>
            <a:ext cx="652463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2868613" y="2727325"/>
            <a:ext cx="2397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3173413" y="2719388"/>
            <a:ext cx="155575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316288" y="2714625"/>
            <a:ext cx="13985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1477963" y="3219450"/>
            <a:ext cx="27797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4748213" y="2719388"/>
            <a:ext cx="1190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4351338" y="3227388"/>
            <a:ext cx="29845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973388" y="2282825"/>
            <a:ext cx="1589087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970463" y="2762250"/>
            <a:ext cx="700087" cy="3603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746875" y="3219450"/>
            <a:ext cx="125413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719638" y="3219450"/>
            <a:ext cx="20050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789" name="TextBox 3"/>
          <p:cNvSpPr txBox="1">
            <a:spLocks noChangeArrowheads="1"/>
          </p:cNvSpPr>
          <p:nvPr/>
        </p:nvSpPr>
        <p:spPr bwMode="auto">
          <a:xfrm>
            <a:off x="3711575" y="4205288"/>
            <a:ext cx="1435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1194939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833438"/>
            <a:ext cx="8229600" cy="5349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chemeClr val="tx2"/>
                </a:solidFill>
                <a:ea typeface="宋体" panose="02010600030101010101" pitchFamily="2" charset="-122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bar = ’Joe’’s Bar’</a:t>
            </a: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				</a:t>
            </a:r>
          </a:p>
        </p:txBody>
      </p:sp>
      <p:sp>
        <p:nvSpPr>
          <p:cNvPr id="33795" name="TextBox 1"/>
          <p:cNvSpPr txBox="1">
            <a:spLocks noChangeArrowheads="1"/>
          </p:cNvSpPr>
          <p:nvPr/>
        </p:nvSpPr>
        <p:spPr bwMode="auto">
          <a:xfrm>
            <a:off x="7010400" y="101600"/>
            <a:ext cx="20574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>
                <a:solidFill>
                  <a:schemeClr val="tx2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>
                <a:solidFill>
                  <a:schemeClr val="tx2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82613" y="1792288"/>
            <a:ext cx="12366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87413" y="2741613"/>
            <a:ext cx="1236662" cy="4143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724150" y="2289175"/>
            <a:ext cx="161925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935163" y="2281238"/>
            <a:ext cx="7985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870075" y="1778000"/>
            <a:ext cx="71120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90588" y="2281238"/>
            <a:ext cx="9794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2124075" y="2727325"/>
            <a:ext cx="652463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2868613" y="2727325"/>
            <a:ext cx="23971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3173413" y="2719388"/>
            <a:ext cx="155575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316288" y="2714625"/>
            <a:ext cx="1398587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1477963" y="3219450"/>
            <a:ext cx="27797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4748213" y="2719388"/>
            <a:ext cx="119062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4351338" y="3227388"/>
            <a:ext cx="298450" cy="415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973388" y="2282825"/>
            <a:ext cx="1589087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970463" y="2762250"/>
            <a:ext cx="700087" cy="3603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746875" y="3219450"/>
            <a:ext cx="125413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719638" y="3219450"/>
            <a:ext cx="2005012" cy="4143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13" name="TextBox 3"/>
          <p:cNvSpPr txBox="1">
            <a:spLocks noChangeArrowheads="1"/>
          </p:cNvSpPr>
          <p:nvPr/>
        </p:nvSpPr>
        <p:spPr bwMode="auto">
          <a:xfrm>
            <a:off x="3711575" y="4205288"/>
            <a:ext cx="1435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</a:rPr>
              <a:t>How?</a:t>
            </a:r>
          </a:p>
        </p:txBody>
      </p:sp>
      <p:sp>
        <p:nvSpPr>
          <p:cNvPr id="33814" name="TextBox 31"/>
          <p:cNvSpPr txBox="1">
            <a:spLocks noChangeArrowheads="1"/>
          </p:cNvSpPr>
          <p:nvPr/>
        </p:nvSpPr>
        <p:spPr bwMode="auto">
          <a:xfrm>
            <a:off x="1966913" y="4913313"/>
            <a:ext cx="49053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</a:rPr>
              <a:t>Using the lexical rules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</a:rPr>
              <a:t>of the programming language</a:t>
            </a:r>
          </a:p>
        </p:txBody>
      </p:sp>
    </p:spTree>
    <p:extLst>
      <p:ext uri="{BB962C8B-B14F-4D97-AF65-F5344CB8AC3E}">
        <p14:creationId xmlns:p14="http://schemas.microsoft.com/office/powerpoint/2010/main" val="2102947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Characters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a-z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0-9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&lt;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&gt;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=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.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,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`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’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(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)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[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]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+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-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*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/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Lexical Rules</a:t>
            </a:r>
          </a:p>
          <a:p>
            <a:pPr>
              <a:buFontTx/>
              <a:buNone/>
            </a:pPr>
            <a:r>
              <a:rPr lang="en-US" altLang="en-US" sz="1400"/>
              <a:t>letter ::= a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b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c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d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e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f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g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h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i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j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k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m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n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o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p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q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r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s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u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v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w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x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y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z</a:t>
            </a:r>
          </a:p>
          <a:p>
            <a:pPr>
              <a:buFontTx/>
              <a:buNone/>
            </a:pPr>
            <a:r>
              <a:rPr lang="en-US" altLang="en-US" sz="1400"/>
              <a:t>digit ::= 0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1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2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3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4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5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6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7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8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9</a:t>
            </a:r>
          </a:p>
          <a:p>
            <a:pPr>
              <a:buFontTx/>
              <a:buNone/>
            </a:pPr>
            <a:r>
              <a:rPr lang="en-US" altLang="en-US" sz="1400"/>
              <a:t>integer ::= digit</a:t>
            </a:r>
            <a:r>
              <a:rPr lang="en-US" altLang="en-US" sz="1400">
                <a:solidFill>
                  <a:srgbClr val="FF0000"/>
                </a:solidFill>
              </a:rPr>
              <a:t>+</a:t>
            </a:r>
          </a:p>
          <a:p>
            <a:pPr>
              <a:buFontTx/>
              <a:buNone/>
            </a:pPr>
            <a:r>
              <a:rPr lang="en-US" altLang="en-US" sz="1400"/>
              <a:t>comp-op ::= &lt;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&gt;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=</a:t>
            </a:r>
          </a:p>
          <a:p>
            <a:pPr>
              <a:buFontTx/>
              <a:buNone/>
            </a:pPr>
            <a:r>
              <a:rPr lang="en-US" altLang="en-US" sz="1400"/>
              <a:t>table-name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attribute-name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column-name ::= </a:t>
            </a:r>
            <a:r>
              <a:rPr lang="en-US" altLang="en-US" sz="1400">
                <a:solidFill>
                  <a:srgbClr val="FF0000"/>
                </a:solidFill>
              </a:rPr>
              <a:t>[</a:t>
            </a:r>
            <a:r>
              <a:rPr lang="en-US" altLang="en-US" sz="1400"/>
              <a:t>table-name.</a:t>
            </a:r>
            <a:r>
              <a:rPr lang="en-US" altLang="en-US" sz="1400">
                <a:solidFill>
                  <a:srgbClr val="FF0000"/>
                </a:solidFill>
              </a:rPr>
              <a:t>]</a:t>
            </a:r>
            <a:r>
              <a:rPr lang="en-US" altLang="en-US" sz="1400"/>
              <a:t>attribute-name</a:t>
            </a:r>
          </a:p>
          <a:p>
            <a:pPr>
              <a:buFontTx/>
              <a:buNone/>
            </a:pPr>
            <a:r>
              <a:rPr lang="en-US" altLang="en-US" sz="1400"/>
              <a:t>literal ::= “whatever-except-(`)-and-(’)”</a:t>
            </a:r>
          </a:p>
          <a:p>
            <a:pPr>
              <a:buFontTx/>
              <a:buNone/>
            </a:pPr>
            <a:endParaRPr lang="en-US" altLang="zh-CN" sz="1400" u="sng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Keywords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CREATE, TABLE, INT, STR20, DROP, SELECT, DISTINCT, FROM, WHERE, ORDER, BY, DELETE, FROM,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INSERT, INTO, VALUES, NULL, OR, AND, NOT, 		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5843" name="TextBox 1"/>
          <p:cNvSpPr txBox="1">
            <a:spLocks noChangeArrowheads="1"/>
          </p:cNvSpPr>
          <p:nvPr/>
        </p:nvSpPr>
        <p:spPr bwMode="auto">
          <a:xfrm>
            <a:off x="6308725" y="5335588"/>
            <a:ext cx="2014538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lexical rules</a:t>
            </a:r>
          </a:p>
        </p:txBody>
      </p:sp>
      <p:sp>
        <p:nvSpPr>
          <p:cNvPr id="35844" name="TextBox 1"/>
          <p:cNvSpPr txBox="1">
            <a:spLocks noChangeArrowheads="1"/>
          </p:cNvSpPr>
          <p:nvPr/>
        </p:nvSpPr>
        <p:spPr bwMode="auto">
          <a:xfrm>
            <a:off x="665163" y="5070475"/>
            <a:ext cx="3001962" cy="1385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|</a:t>
            </a:r>
            <a:r>
              <a:rPr lang="en-US" altLang="en-US" sz="2000"/>
              <a:t>: means “or”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+</a:t>
            </a:r>
            <a:r>
              <a:rPr lang="en-US" altLang="en-US" sz="2000"/>
              <a:t>: means “one or more”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*</a:t>
            </a:r>
            <a:r>
              <a:rPr lang="en-US" altLang="en-US" sz="2000"/>
              <a:t>: means “zero or more”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[ ]</a:t>
            </a:r>
            <a:r>
              <a:rPr lang="en-US" altLang="en-US" sz="2000"/>
              <a:t>: means “optional”</a:t>
            </a:r>
          </a:p>
        </p:txBody>
      </p:sp>
    </p:spTree>
    <p:extLst>
      <p:ext uri="{BB962C8B-B14F-4D97-AF65-F5344CB8AC3E}">
        <p14:creationId xmlns:p14="http://schemas.microsoft.com/office/powerpoint/2010/main" val="3488290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Characters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a-z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0-9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&lt;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&gt;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=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.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,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`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’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(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)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[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]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+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-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*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/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Lexical Rules</a:t>
            </a:r>
          </a:p>
          <a:p>
            <a:pPr>
              <a:buFontTx/>
              <a:buNone/>
            </a:pPr>
            <a:r>
              <a:rPr lang="en-US" altLang="en-US" sz="1400"/>
              <a:t>letter ::= a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b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c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d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e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f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g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h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i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j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k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m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n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o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p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q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r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s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u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v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w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x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y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z</a:t>
            </a:r>
          </a:p>
          <a:p>
            <a:pPr>
              <a:buFontTx/>
              <a:buNone/>
            </a:pPr>
            <a:r>
              <a:rPr lang="en-US" altLang="en-US" sz="1400"/>
              <a:t>digit ::= 0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1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2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3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4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5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6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7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8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9</a:t>
            </a:r>
          </a:p>
          <a:p>
            <a:pPr>
              <a:buFontTx/>
              <a:buNone/>
            </a:pPr>
            <a:r>
              <a:rPr lang="en-US" altLang="en-US" sz="1400"/>
              <a:t>integer ::= digit</a:t>
            </a:r>
            <a:r>
              <a:rPr lang="en-US" altLang="en-US" sz="1400">
                <a:solidFill>
                  <a:srgbClr val="FF0000"/>
                </a:solidFill>
              </a:rPr>
              <a:t>+</a:t>
            </a:r>
          </a:p>
          <a:p>
            <a:pPr>
              <a:buFontTx/>
              <a:buNone/>
            </a:pPr>
            <a:r>
              <a:rPr lang="en-US" altLang="en-US" sz="1400"/>
              <a:t>comp-op ::= &lt;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&gt;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=</a:t>
            </a:r>
          </a:p>
          <a:p>
            <a:pPr>
              <a:buFontTx/>
              <a:buNone/>
            </a:pPr>
            <a:r>
              <a:rPr lang="en-US" altLang="en-US" sz="1400"/>
              <a:t>table-name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attribute-name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column-name ::= </a:t>
            </a:r>
            <a:r>
              <a:rPr lang="en-US" altLang="en-US" sz="1400">
                <a:solidFill>
                  <a:srgbClr val="FF0000"/>
                </a:solidFill>
              </a:rPr>
              <a:t>[</a:t>
            </a:r>
            <a:r>
              <a:rPr lang="en-US" altLang="en-US" sz="1400"/>
              <a:t>table-name.</a:t>
            </a:r>
            <a:r>
              <a:rPr lang="en-US" altLang="en-US" sz="1400">
                <a:solidFill>
                  <a:srgbClr val="FF0000"/>
                </a:solidFill>
              </a:rPr>
              <a:t>]</a:t>
            </a:r>
            <a:r>
              <a:rPr lang="en-US" altLang="en-US" sz="1400"/>
              <a:t>attribute-name</a:t>
            </a:r>
          </a:p>
          <a:p>
            <a:pPr>
              <a:buFontTx/>
              <a:buNone/>
            </a:pPr>
            <a:r>
              <a:rPr lang="en-US" altLang="en-US" sz="1400"/>
              <a:t>literal ::= “whatever-except-(`)-and-(’)”</a:t>
            </a:r>
          </a:p>
          <a:p>
            <a:pPr>
              <a:buFontTx/>
              <a:buNone/>
            </a:pPr>
            <a:endParaRPr lang="en-US" altLang="zh-CN" sz="1400" u="sng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Keywords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CREATE, TABLE, INT, STR20, DROP, SELECT, DISTINCT, FROM, WHERE, ORDER, BY, DELETE, FROM,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INSERT, INTO, VALUES, NULL, OR, AND, NOT, 		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6867" name="TextBox 1"/>
          <p:cNvSpPr txBox="1">
            <a:spLocks noChangeArrowheads="1"/>
          </p:cNvSpPr>
          <p:nvPr/>
        </p:nvSpPr>
        <p:spPr bwMode="auto">
          <a:xfrm>
            <a:off x="6308725" y="5335588"/>
            <a:ext cx="2014538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lexical rules</a:t>
            </a:r>
          </a:p>
        </p:txBody>
      </p:sp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665163" y="5070475"/>
            <a:ext cx="3001962" cy="1385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|</a:t>
            </a:r>
            <a:r>
              <a:rPr lang="en-US" altLang="en-US" sz="2000"/>
              <a:t>: means “or”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+</a:t>
            </a:r>
            <a:r>
              <a:rPr lang="en-US" altLang="en-US" sz="2000"/>
              <a:t>: means “one or more”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*</a:t>
            </a:r>
            <a:r>
              <a:rPr lang="en-US" altLang="en-US" sz="2000"/>
              <a:t>: means “zero or more”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[ ]</a:t>
            </a:r>
            <a:r>
              <a:rPr lang="en-US" altLang="en-US" sz="2000"/>
              <a:t>: means “optional”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470400" y="2170113"/>
            <a:ext cx="40370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     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; 				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35488" y="2178050"/>
            <a:ext cx="70167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8" name="Rounded Rectangle 7"/>
          <p:cNvSpPr/>
          <p:nvPr/>
        </p:nvSpPr>
        <p:spPr>
          <a:xfrm>
            <a:off x="4867275" y="2722563"/>
            <a:ext cx="746125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9" name="Rounded Rectangle 8"/>
          <p:cNvSpPr/>
          <p:nvPr/>
        </p:nvSpPr>
        <p:spPr>
          <a:xfrm>
            <a:off x="5935663" y="2454275"/>
            <a:ext cx="11906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0" name="Rounded Rectangle 9"/>
          <p:cNvSpPr/>
          <p:nvPr/>
        </p:nvSpPr>
        <p:spPr>
          <a:xfrm>
            <a:off x="5427663" y="2459038"/>
            <a:ext cx="51752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1" name="Rounded Rectangle 10"/>
          <p:cNvSpPr/>
          <p:nvPr/>
        </p:nvSpPr>
        <p:spPr>
          <a:xfrm>
            <a:off x="5297488" y="2178050"/>
            <a:ext cx="419100" cy="2301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2" name="Rounded Rectangle 11"/>
          <p:cNvSpPr/>
          <p:nvPr/>
        </p:nvSpPr>
        <p:spPr>
          <a:xfrm>
            <a:off x="4867275" y="2459038"/>
            <a:ext cx="558800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3" name="Rounded Rectangle 12"/>
          <p:cNvSpPr/>
          <p:nvPr/>
        </p:nvSpPr>
        <p:spPr>
          <a:xfrm>
            <a:off x="5613400" y="2714625"/>
            <a:ext cx="33178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4" name="Rounded Rectangle 13"/>
          <p:cNvSpPr/>
          <p:nvPr/>
        </p:nvSpPr>
        <p:spPr>
          <a:xfrm>
            <a:off x="5976938" y="2714625"/>
            <a:ext cx="176212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5" name="Rounded Rectangle 14"/>
          <p:cNvSpPr/>
          <p:nvPr/>
        </p:nvSpPr>
        <p:spPr>
          <a:xfrm>
            <a:off x="6145213" y="2711450"/>
            <a:ext cx="11588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6" name="Rounded Rectangle 15"/>
          <p:cNvSpPr/>
          <p:nvPr/>
        </p:nvSpPr>
        <p:spPr>
          <a:xfrm>
            <a:off x="6269038" y="2708275"/>
            <a:ext cx="82073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7" name="Rounded Rectangle 16"/>
          <p:cNvSpPr/>
          <p:nvPr/>
        </p:nvSpPr>
        <p:spPr>
          <a:xfrm>
            <a:off x="5232400" y="2997200"/>
            <a:ext cx="165893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8" name="Rounded Rectangle 17"/>
          <p:cNvSpPr/>
          <p:nvPr/>
        </p:nvSpPr>
        <p:spPr>
          <a:xfrm>
            <a:off x="7085013" y="2711450"/>
            <a:ext cx="8731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9" name="Rounded Rectangle 18"/>
          <p:cNvSpPr/>
          <p:nvPr/>
        </p:nvSpPr>
        <p:spPr>
          <a:xfrm>
            <a:off x="6921500" y="3003550"/>
            <a:ext cx="144463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0" name="Rounded Rectangle 19"/>
          <p:cNvSpPr/>
          <p:nvPr/>
        </p:nvSpPr>
        <p:spPr>
          <a:xfrm>
            <a:off x="6072188" y="2459038"/>
            <a:ext cx="919162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1" name="Rounded Rectangle 20"/>
          <p:cNvSpPr/>
          <p:nvPr/>
        </p:nvSpPr>
        <p:spPr>
          <a:xfrm>
            <a:off x="7192963" y="2722563"/>
            <a:ext cx="466725" cy="219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2" name="Rounded Rectangle 21"/>
          <p:cNvSpPr/>
          <p:nvPr/>
        </p:nvSpPr>
        <p:spPr>
          <a:xfrm>
            <a:off x="8262938" y="2997200"/>
            <a:ext cx="92075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3" name="Rounded Rectangle 22"/>
          <p:cNvSpPr/>
          <p:nvPr/>
        </p:nvSpPr>
        <p:spPr>
          <a:xfrm>
            <a:off x="7092950" y="2997200"/>
            <a:ext cx="1155700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4470400" y="2097088"/>
            <a:ext cx="3962400" cy="12366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48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Characters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a-z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0-9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&lt;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&gt;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=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.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,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`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’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(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)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[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]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+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-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*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/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Lexical Rules</a:t>
            </a:r>
          </a:p>
          <a:p>
            <a:pPr>
              <a:buFontTx/>
              <a:buNone/>
            </a:pPr>
            <a:r>
              <a:rPr lang="en-US" altLang="en-US" sz="1400"/>
              <a:t>letter ::= a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b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c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d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e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f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g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h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i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j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k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m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n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o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p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q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r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s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u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v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w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x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y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z</a:t>
            </a:r>
          </a:p>
          <a:p>
            <a:pPr>
              <a:buFontTx/>
              <a:buNone/>
            </a:pPr>
            <a:r>
              <a:rPr lang="en-US" altLang="en-US" sz="1400"/>
              <a:t>digit ::= 0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1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2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3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4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5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6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7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8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9</a:t>
            </a:r>
          </a:p>
          <a:p>
            <a:pPr>
              <a:buFontTx/>
              <a:buNone/>
            </a:pPr>
            <a:r>
              <a:rPr lang="en-US" altLang="en-US" sz="1400"/>
              <a:t>integer ::= digit</a:t>
            </a:r>
            <a:r>
              <a:rPr lang="en-US" altLang="en-US" sz="1400">
                <a:solidFill>
                  <a:srgbClr val="FF0000"/>
                </a:solidFill>
              </a:rPr>
              <a:t>+</a:t>
            </a:r>
          </a:p>
          <a:p>
            <a:pPr>
              <a:buFontTx/>
              <a:buNone/>
            </a:pPr>
            <a:r>
              <a:rPr lang="en-US" altLang="en-US" sz="1400"/>
              <a:t>comp-op ::= &lt;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&gt;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=</a:t>
            </a:r>
          </a:p>
          <a:p>
            <a:pPr>
              <a:buFontTx/>
              <a:buNone/>
            </a:pPr>
            <a:r>
              <a:rPr lang="en-US" altLang="en-US" sz="1400"/>
              <a:t>table-name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attribute-name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column-name ::= </a:t>
            </a:r>
            <a:r>
              <a:rPr lang="en-US" altLang="en-US" sz="1400">
                <a:solidFill>
                  <a:srgbClr val="FF0000"/>
                </a:solidFill>
              </a:rPr>
              <a:t>[</a:t>
            </a:r>
            <a:r>
              <a:rPr lang="en-US" altLang="en-US" sz="1400"/>
              <a:t>table-name.</a:t>
            </a:r>
            <a:r>
              <a:rPr lang="en-US" altLang="en-US" sz="1400">
                <a:solidFill>
                  <a:srgbClr val="FF0000"/>
                </a:solidFill>
              </a:rPr>
              <a:t>]</a:t>
            </a:r>
            <a:r>
              <a:rPr lang="en-US" altLang="en-US" sz="1400"/>
              <a:t>attribute-name</a:t>
            </a:r>
          </a:p>
          <a:p>
            <a:pPr>
              <a:buFontTx/>
              <a:buNone/>
            </a:pPr>
            <a:r>
              <a:rPr lang="en-US" altLang="en-US" sz="1400"/>
              <a:t>literal ::= “whatever-except-(`)-and-(’)”</a:t>
            </a:r>
          </a:p>
          <a:p>
            <a:pPr>
              <a:buFontTx/>
              <a:buNone/>
            </a:pPr>
            <a:endParaRPr lang="en-US" altLang="zh-CN" sz="1400" u="sng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Keywords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CREATE, TABLE, INT, STR20, DROP, SELECT, DISTINCT, FROM, WHERE, ORDER, BY, DELETE, FROM,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INSERT, INTO, VALUES, NULL, OR, AND, NOT, 		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6308725" y="5335588"/>
            <a:ext cx="2014538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lexical rules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6875" y="4683125"/>
            <a:ext cx="2954338" cy="1384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u="sng" dirty="0">
                <a:solidFill>
                  <a:srgbClr val="FF0000"/>
                </a:solidFill>
              </a:rPr>
              <a:t>SCANNER: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dirty="0"/>
              <a:t>read the next char c;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u="sng" dirty="0"/>
              <a:t>if</a:t>
            </a:r>
            <a:r>
              <a:rPr lang="en-US" sz="1400" dirty="0"/>
              <a:t> c is not a letter or digit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then</a:t>
            </a:r>
            <a:r>
              <a:rPr lang="en-US" sz="1400" dirty="0"/>
              <a:t> return c;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else if</a:t>
            </a:r>
            <a:r>
              <a:rPr lang="en-US" sz="1400" dirty="0"/>
              <a:t> c is a digit call </a:t>
            </a:r>
            <a:r>
              <a:rPr lang="en-US" sz="1400" dirty="0">
                <a:solidFill>
                  <a:srgbClr val="FF0000"/>
                </a:solidFill>
              </a:rPr>
              <a:t>INTEGER</a:t>
            </a:r>
          </a:p>
          <a:p>
            <a:pPr>
              <a:defRPr/>
            </a:pPr>
            <a:r>
              <a:rPr lang="en-US" sz="1400" dirty="0"/>
              <a:t>             </a:t>
            </a:r>
            <a:r>
              <a:rPr lang="en-US" sz="1400" u="sng" dirty="0"/>
              <a:t>else</a:t>
            </a:r>
            <a:r>
              <a:rPr lang="en-US" sz="1400" dirty="0"/>
              <a:t> call </a:t>
            </a:r>
            <a:r>
              <a:rPr lang="en-US" sz="1400" dirty="0">
                <a:solidFill>
                  <a:srgbClr val="FF0000"/>
                </a:solidFill>
              </a:rPr>
              <a:t>WORD</a:t>
            </a:r>
            <a:r>
              <a:rPr lang="en-US" sz="1400" dirty="0"/>
              <a:t>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470400" y="2170113"/>
            <a:ext cx="40370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     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; 				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35488" y="2178050"/>
            <a:ext cx="70167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8" name="Rounded Rectangle 7"/>
          <p:cNvSpPr/>
          <p:nvPr/>
        </p:nvSpPr>
        <p:spPr>
          <a:xfrm>
            <a:off x="4867275" y="2722563"/>
            <a:ext cx="746125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9" name="Rounded Rectangle 8"/>
          <p:cNvSpPr/>
          <p:nvPr/>
        </p:nvSpPr>
        <p:spPr>
          <a:xfrm>
            <a:off x="5935663" y="2454275"/>
            <a:ext cx="11906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0" name="Rounded Rectangle 9"/>
          <p:cNvSpPr/>
          <p:nvPr/>
        </p:nvSpPr>
        <p:spPr>
          <a:xfrm>
            <a:off x="5427663" y="2459038"/>
            <a:ext cx="51752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1" name="Rounded Rectangle 10"/>
          <p:cNvSpPr/>
          <p:nvPr/>
        </p:nvSpPr>
        <p:spPr>
          <a:xfrm>
            <a:off x="5297488" y="2178050"/>
            <a:ext cx="419100" cy="2301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2" name="Rounded Rectangle 11"/>
          <p:cNvSpPr/>
          <p:nvPr/>
        </p:nvSpPr>
        <p:spPr>
          <a:xfrm>
            <a:off x="4867275" y="2459038"/>
            <a:ext cx="558800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3" name="Rounded Rectangle 12"/>
          <p:cNvSpPr/>
          <p:nvPr/>
        </p:nvSpPr>
        <p:spPr>
          <a:xfrm>
            <a:off x="5613400" y="2714625"/>
            <a:ext cx="33178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4" name="Rounded Rectangle 13"/>
          <p:cNvSpPr/>
          <p:nvPr/>
        </p:nvSpPr>
        <p:spPr>
          <a:xfrm>
            <a:off x="5976938" y="2714625"/>
            <a:ext cx="176212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5" name="Rounded Rectangle 14"/>
          <p:cNvSpPr/>
          <p:nvPr/>
        </p:nvSpPr>
        <p:spPr>
          <a:xfrm>
            <a:off x="6145213" y="2711450"/>
            <a:ext cx="11588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6" name="Rounded Rectangle 15"/>
          <p:cNvSpPr/>
          <p:nvPr/>
        </p:nvSpPr>
        <p:spPr>
          <a:xfrm>
            <a:off x="6269038" y="2708275"/>
            <a:ext cx="82073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7" name="Rounded Rectangle 16"/>
          <p:cNvSpPr/>
          <p:nvPr/>
        </p:nvSpPr>
        <p:spPr>
          <a:xfrm>
            <a:off x="5232400" y="2997200"/>
            <a:ext cx="165893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8" name="Rounded Rectangle 17"/>
          <p:cNvSpPr/>
          <p:nvPr/>
        </p:nvSpPr>
        <p:spPr>
          <a:xfrm>
            <a:off x="7085013" y="2711450"/>
            <a:ext cx="8731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9" name="Rounded Rectangle 18"/>
          <p:cNvSpPr/>
          <p:nvPr/>
        </p:nvSpPr>
        <p:spPr>
          <a:xfrm>
            <a:off x="6921500" y="3003550"/>
            <a:ext cx="144463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0" name="Rounded Rectangle 19"/>
          <p:cNvSpPr/>
          <p:nvPr/>
        </p:nvSpPr>
        <p:spPr>
          <a:xfrm>
            <a:off x="6072188" y="2459038"/>
            <a:ext cx="919162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1" name="Rounded Rectangle 20"/>
          <p:cNvSpPr/>
          <p:nvPr/>
        </p:nvSpPr>
        <p:spPr>
          <a:xfrm>
            <a:off x="7192963" y="2722563"/>
            <a:ext cx="466725" cy="219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2" name="Rounded Rectangle 21"/>
          <p:cNvSpPr/>
          <p:nvPr/>
        </p:nvSpPr>
        <p:spPr>
          <a:xfrm>
            <a:off x="8262938" y="2997200"/>
            <a:ext cx="92075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3" name="Rounded Rectangle 22"/>
          <p:cNvSpPr/>
          <p:nvPr/>
        </p:nvSpPr>
        <p:spPr>
          <a:xfrm>
            <a:off x="7092950" y="2997200"/>
            <a:ext cx="1155700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4470400" y="2097088"/>
            <a:ext cx="3962400" cy="12366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0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Characters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a-z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0-9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&lt;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&gt;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=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.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,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>
                <a:ea typeface="宋体" panose="02010600030101010101" pitchFamily="2" charset="-122"/>
              </a:rPr>
              <a:t>;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`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</a:t>
            </a:r>
            <a:r>
              <a:rPr lang="en-US" altLang="en-US" sz="1400"/>
              <a:t>’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(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)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[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]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+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-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*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,</a:t>
            </a:r>
            <a:r>
              <a:rPr lang="en-US" altLang="zh-CN" sz="1400">
                <a:ea typeface="宋体" panose="02010600030101010101" pitchFamily="2" charset="-122"/>
              </a:rPr>
              <a:t> /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Lexical Rules</a:t>
            </a:r>
          </a:p>
          <a:p>
            <a:pPr>
              <a:buFontTx/>
              <a:buNone/>
            </a:pPr>
            <a:r>
              <a:rPr lang="en-US" altLang="en-US" sz="1400"/>
              <a:t>letter ::= a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b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c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d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e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f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g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h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i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j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k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m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n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o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p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q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r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s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u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v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w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x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y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z</a:t>
            </a:r>
          </a:p>
          <a:p>
            <a:pPr>
              <a:buFontTx/>
              <a:buNone/>
            </a:pPr>
            <a:r>
              <a:rPr lang="en-US" altLang="en-US" sz="1400"/>
              <a:t>digit ::= 0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1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2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3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4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5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6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7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8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9</a:t>
            </a:r>
          </a:p>
          <a:p>
            <a:pPr>
              <a:buFontTx/>
              <a:buNone/>
            </a:pPr>
            <a:r>
              <a:rPr lang="en-US" altLang="en-US" sz="1400"/>
              <a:t>integer ::= digit</a:t>
            </a:r>
            <a:r>
              <a:rPr lang="en-US" altLang="en-US" sz="1400">
                <a:solidFill>
                  <a:srgbClr val="FF0000"/>
                </a:solidFill>
              </a:rPr>
              <a:t>+</a:t>
            </a:r>
          </a:p>
          <a:p>
            <a:pPr>
              <a:buFontTx/>
              <a:buNone/>
            </a:pPr>
            <a:r>
              <a:rPr lang="en-US" altLang="en-US" sz="1400"/>
              <a:t>comp-op ::= &lt;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&gt;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=</a:t>
            </a:r>
          </a:p>
          <a:p>
            <a:pPr>
              <a:buFontTx/>
              <a:buNone/>
            </a:pPr>
            <a:r>
              <a:rPr lang="en-US" altLang="en-US" sz="1400"/>
              <a:t>table-name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attribute-name ::= letter</a:t>
            </a:r>
            <a:r>
              <a:rPr lang="en-US" altLang="en-US" sz="1400">
                <a:solidFill>
                  <a:srgbClr val="FF0000"/>
                </a:solidFill>
              </a:rPr>
              <a:t>(</a:t>
            </a:r>
            <a:r>
              <a:rPr lang="en-US" altLang="en-US" sz="1400"/>
              <a:t>digit </a:t>
            </a:r>
            <a:r>
              <a:rPr lang="en-US" altLang="en-US" sz="1400">
                <a:solidFill>
                  <a:srgbClr val="FF0000"/>
                </a:solidFill>
              </a:rPr>
              <a:t>|</a:t>
            </a:r>
            <a:r>
              <a:rPr lang="en-US" altLang="en-US" sz="1400"/>
              <a:t> letter</a:t>
            </a:r>
            <a:r>
              <a:rPr lang="en-US" altLang="en-US" sz="1400">
                <a:solidFill>
                  <a:srgbClr val="FF0000"/>
                </a:solidFill>
              </a:rPr>
              <a:t>)*</a:t>
            </a:r>
          </a:p>
          <a:p>
            <a:pPr>
              <a:buFontTx/>
              <a:buNone/>
            </a:pPr>
            <a:r>
              <a:rPr lang="en-US" altLang="en-US" sz="1400"/>
              <a:t>column-name ::= </a:t>
            </a:r>
            <a:r>
              <a:rPr lang="en-US" altLang="en-US" sz="1400">
                <a:solidFill>
                  <a:srgbClr val="FF0000"/>
                </a:solidFill>
              </a:rPr>
              <a:t>[</a:t>
            </a:r>
            <a:r>
              <a:rPr lang="en-US" altLang="en-US" sz="1400"/>
              <a:t>table-name.</a:t>
            </a:r>
            <a:r>
              <a:rPr lang="en-US" altLang="en-US" sz="1400">
                <a:solidFill>
                  <a:srgbClr val="FF0000"/>
                </a:solidFill>
              </a:rPr>
              <a:t>]</a:t>
            </a:r>
            <a:r>
              <a:rPr lang="en-US" altLang="en-US" sz="1400"/>
              <a:t>attribute-name</a:t>
            </a:r>
          </a:p>
          <a:p>
            <a:pPr>
              <a:buFontTx/>
              <a:buNone/>
            </a:pPr>
            <a:r>
              <a:rPr lang="en-US" altLang="en-US" sz="1400"/>
              <a:t>literal ::= “whatever-except-(`)-and-(’)”</a:t>
            </a:r>
          </a:p>
          <a:p>
            <a:pPr>
              <a:buFontTx/>
              <a:buNone/>
            </a:pPr>
            <a:endParaRPr lang="en-US" altLang="zh-CN" sz="1400" u="sng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Keywords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CREATE, TABLE, INT, STR20, DROP, SELECT, DISTINCT, FROM, WHERE, ORDER, BY, DELETE, FROM,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INSERT, INTO, VALUES, NULL, OR, AND, NOT, 		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6308725" y="5335588"/>
            <a:ext cx="2014538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lexical rules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6875" y="4683125"/>
            <a:ext cx="2954338" cy="1384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u="sng" dirty="0">
                <a:solidFill>
                  <a:srgbClr val="FF0000"/>
                </a:solidFill>
              </a:rPr>
              <a:t>SCANNER: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dirty="0"/>
              <a:t>read the next char c;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400" u="sng" dirty="0"/>
              <a:t>if</a:t>
            </a:r>
            <a:r>
              <a:rPr lang="en-US" sz="1400" dirty="0"/>
              <a:t> c is not a letter or digit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then</a:t>
            </a:r>
            <a:r>
              <a:rPr lang="en-US" sz="1400" dirty="0"/>
              <a:t> return c;</a:t>
            </a:r>
          </a:p>
          <a:p>
            <a:pPr>
              <a:defRPr/>
            </a:pPr>
            <a:r>
              <a:rPr lang="en-US" sz="1400" dirty="0"/>
              <a:t>      </a:t>
            </a:r>
            <a:r>
              <a:rPr lang="en-US" sz="1400" u="sng" dirty="0"/>
              <a:t>else if</a:t>
            </a:r>
            <a:r>
              <a:rPr lang="en-US" sz="1400" dirty="0"/>
              <a:t> c is a digit call </a:t>
            </a:r>
            <a:r>
              <a:rPr lang="en-US" sz="1400" dirty="0">
                <a:solidFill>
                  <a:srgbClr val="FF0000"/>
                </a:solidFill>
              </a:rPr>
              <a:t>INTEGER</a:t>
            </a:r>
          </a:p>
          <a:p>
            <a:pPr>
              <a:defRPr/>
            </a:pPr>
            <a:r>
              <a:rPr lang="en-US" sz="1400" dirty="0"/>
              <a:t>             </a:t>
            </a:r>
            <a:r>
              <a:rPr lang="en-US" sz="1400" u="sng" dirty="0"/>
              <a:t>else</a:t>
            </a:r>
            <a:r>
              <a:rPr lang="en-US" sz="1400" dirty="0"/>
              <a:t> call </a:t>
            </a:r>
            <a:r>
              <a:rPr lang="en-US" sz="1400" dirty="0">
                <a:solidFill>
                  <a:srgbClr val="FF0000"/>
                </a:solidFill>
              </a:rPr>
              <a:t>WORD</a:t>
            </a:r>
            <a:r>
              <a:rPr lang="en-US" sz="1400" dirty="0"/>
              <a:t>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470400" y="2170113"/>
            <a:ext cx="40370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Likes, Frequents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bar = ’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Joe’’s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Bar’</a:t>
            </a:r>
            <a:r>
              <a:rPr lang="en-US" altLang="zh-CN" sz="1600" kern="0" dirty="0">
                <a:ea typeface="宋体" panose="02010600030101010101" pitchFamily="2" charset="-122"/>
              </a:rPr>
              <a:t> </a:t>
            </a:r>
            <a:r>
              <a:rPr lang="en-US" altLang="zh-CN" sz="1600" kern="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00" kern="0" dirty="0">
                <a:ea typeface="宋体" panose="02010600030101010101" pitchFamily="2" charset="-122"/>
              </a:rPr>
              <a:t>	     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Frequents.drinker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16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Likes.drinker</a:t>
            </a:r>
            <a:r>
              <a:rPr lang="en-US" altLang="zh-CN" sz="1600" kern="0" dirty="0">
                <a:solidFill>
                  <a:srgbClr val="00FF00"/>
                </a:solidFill>
                <a:ea typeface="宋体" panose="02010600030101010101" pitchFamily="2" charset="-122"/>
              </a:rPr>
              <a:t>; 				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35488" y="2178050"/>
            <a:ext cx="70167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8" name="Rounded Rectangle 7"/>
          <p:cNvSpPr/>
          <p:nvPr/>
        </p:nvSpPr>
        <p:spPr>
          <a:xfrm>
            <a:off x="4867275" y="2722563"/>
            <a:ext cx="746125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9" name="Rounded Rectangle 8"/>
          <p:cNvSpPr/>
          <p:nvPr/>
        </p:nvSpPr>
        <p:spPr>
          <a:xfrm>
            <a:off x="5935663" y="2454275"/>
            <a:ext cx="11906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0" name="Rounded Rectangle 9"/>
          <p:cNvSpPr/>
          <p:nvPr/>
        </p:nvSpPr>
        <p:spPr>
          <a:xfrm>
            <a:off x="5427663" y="2459038"/>
            <a:ext cx="517525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1" name="Rounded Rectangle 10"/>
          <p:cNvSpPr/>
          <p:nvPr/>
        </p:nvSpPr>
        <p:spPr>
          <a:xfrm>
            <a:off x="5297488" y="2178050"/>
            <a:ext cx="419100" cy="2301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2" name="Rounded Rectangle 11"/>
          <p:cNvSpPr/>
          <p:nvPr/>
        </p:nvSpPr>
        <p:spPr>
          <a:xfrm>
            <a:off x="4867275" y="2459038"/>
            <a:ext cx="558800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3" name="Rounded Rectangle 12"/>
          <p:cNvSpPr/>
          <p:nvPr/>
        </p:nvSpPr>
        <p:spPr>
          <a:xfrm>
            <a:off x="5613400" y="2714625"/>
            <a:ext cx="33178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4" name="Rounded Rectangle 13"/>
          <p:cNvSpPr/>
          <p:nvPr/>
        </p:nvSpPr>
        <p:spPr>
          <a:xfrm>
            <a:off x="5976938" y="2714625"/>
            <a:ext cx="176212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5" name="Rounded Rectangle 14"/>
          <p:cNvSpPr/>
          <p:nvPr/>
        </p:nvSpPr>
        <p:spPr>
          <a:xfrm>
            <a:off x="6145213" y="2711450"/>
            <a:ext cx="11588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6" name="Rounded Rectangle 15"/>
          <p:cNvSpPr/>
          <p:nvPr/>
        </p:nvSpPr>
        <p:spPr>
          <a:xfrm>
            <a:off x="6269038" y="2708275"/>
            <a:ext cx="820737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7" name="Rounded Rectangle 16"/>
          <p:cNvSpPr/>
          <p:nvPr/>
        </p:nvSpPr>
        <p:spPr>
          <a:xfrm>
            <a:off x="5232400" y="2997200"/>
            <a:ext cx="1658938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8" name="Rounded Rectangle 17"/>
          <p:cNvSpPr/>
          <p:nvPr/>
        </p:nvSpPr>
        <p:spPr>
          <a:xfrm>
            <a:off x="7085013" y="2711450"/>
            <a:ext cx="87312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9" name="Rounded Rectangle 18"/>
          <p:cNvSpPr/>
          <p:nvPr/>
        </p:nvSpPr>
        <p:spPr>
          <a:xfrm>
            <a:off x="6921500" y="3003550"/>
            <a:ext cx="144463" cy="2381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0" name="Rounded Rectangle 19"/>
          <p:cNvSpPr/>
          <p:nvPr/>
        </p:nvSpPr>
        <p:spPr>
          <a:xfrm>
            <a:off x="6072188" y="2459038"/>
            <a:ext cx="919162" cy="239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1" name="Rounded Rectangle 20"/>
          <p:cNvSpPr/>
          <p:nvPr/>
        </p:nvSpPr>
        <p:spPr>
          <a:xfrm>
            <a:off x="7192963" y="2722563"/>
            <a:ext cx="466725" cy="219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2" name="Rounded Rectangle 21"/>
          <p:cNvSpPr/>
          <p:nvPr/>
        </p:nvSpPr>
        <p:spPr>
          <a:xfrm>
            <a:off x="8262938" y="2997200"/>
            <a:ext cx="92075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3" name="Rounded Rectangle 22"/>
          <p:cNvSpPr/>
          <p:nvPr/>
        </p:nvSpPr>
        <p:spPr>
          <a:xfrm>
            <a:off x="7092950" y="2997200"/>
            <a:ext cx="1155700" cy="2397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28" name="Rectangle 27"/>
          <p:cNvSpPr/>
          <p:nvPr/>
        </p:nvSpPr>
        <p:spPr>
          <a:xfrm>
            <a:off x="4470400" y="2097088"/>
            <a:ext cx="3962400" cy="12366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936" name="TextBox 23"/>
          <p:cNvSpPr txBox="1">
            <a:spLocks noChangeArrowheads="1"/>
          </p:cNvSpPr>
          <p:nvPr/>
        </p:nvSpPr>
        <p:spPr bwMode="auto">
          <a:xfrm>
            <a:off x="3513138" y="4692650"/>
            <a:ext cx="24225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u="sng">
                <a:solidFill>
                  <a:srgbClr val="FF0000"/>
                </a:solidFill>
              </a:rPr>
              <a:t>WORD: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1. read the next char c;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2. </a:t>
            </a:r>
            <a:r>
              <a:rPr lang="en-US" altLang="en-US" sz="1400" u="sng"/>
              <a:t>while</a:t>
            </a:r>
            <a:r>
              <a:rPr lang="en-US" altLang="en-US" sz="1400"/>
              <a:t> c is a digit/letter </a:t>
            </a:r>
            <a:r>
              <a:rPr lang="en-US" altLang="en-US" sz="1400" u="sng"/>
              <a:t>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        add c to the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        read the next char c;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3. </a:t>
            </a:r>
            <a:r>
              <a:rPr lang="en-US" altLang="en-US" sz="1400" u="sng"/>
              <a:t>if</a:t>
            </a:r>
            <a:r>
              <a:rPr lang="en-US" altLang="en-US" sz="1400"/>
              <a:t> c = “.” ……</a:t>
            </a:r>
          </a:p>
        </p:txBody>
      </p:sp>
    </p:spTree>
    <p:extLst>
      <p:ext uri="{BB962C8B-B14F-4D97-AF65-F5344CB8AC3E}">
        <p14:creationId xmlns:p14="http://schemas.microsoft.com/office/powerpoint/2010/main" val="1829603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39941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 </a:t>
            </a:r>
          </a:p>
        </p:txBody>
      </p:sp>
    </p:spTree>
    <p:extLst>
      <p:ext uri="{BB962C8B-B14F-4D97-AF65-F5344CB8AC3E}">
        <p14:creationId xmlns:p14="http://schemas.microsoft.com/office/powerpoint/2010/main" val="917621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0965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P. </a:t>
            </a:r>
          </a:p>
        </p:txBody>
      </p:sp>
    </p:spTree>
    <p:extLst>
      <p:ext uri="{BB962C8B-B14F-4D97-AF65-F5344CB8AC3E}">
        <p14:creationId xmlns:p14="http://schemas.microsoft.com/office/powerpoint/2010/main" val="2515895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TABLE &lt;name&gt; (&lt;list of elements&gt;);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VIEW &lt;name&gt; AS &lt;table construction&gt;;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ASSERTION &lt;name&gt; CHECK (&lt;condition&gt;);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TRIGGER &lt;name&gt;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CREATE  INDEX &lt;name&gt; ON &lt;table&gt;(&lt;attribute-list&gt;);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DROP TABLE &lt;name&gt;;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ALTER TABLE &lt;name&gt; ADD &lt;attribute declaration&gt;;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ALTER TABLE &lt;name&gt; DROP &lt;attribute&gt;;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SELECT select-list FROM from-list WHERE conditions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       GROUP BY group-list HAVING conditions;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UNION (subquery);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INTERSECT (subquery);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EXCEPT (subquery);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CROSS JOIN 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 NATURAL JOIN 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JOIN S ON &lt;condition&gt;;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INSERT INTO &lt;relation&gt; VALUES (&lt;list of values&gt;); 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DELETE FROM &lt;relation&gt; WHERE &lt;condition&gt;;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UPDATE &lt;relation&gt; SET &lt;list of attribute assignments&gt; WHERE &lt;condition on tuples&gt;;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3719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DDL Statements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TABLE </a:t>
            </a:r>
            <a:r>
              <a:rPr lang="en-US" altLang="zh-CN" sz="1400">
                <a:ea typeface="宋体" panose="02010600030101010101" pitchFamily="2" charset="-122"/>
              </a:rPr>
              <a:t>&lt;name&gt; (&lt;list of elements&gt;);		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VIEW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AS</a:t>
            </a:r>
            <a:r>
              <a:rPr lang="en-US" altLang="zh-CN" sz="1400">
                <a:ea typeface="宋体" panose="02010600030101010101" pitchFamily="2" charset="-122"/>
              </a:rPr>
              <a:t> &lt;table construction&gt;;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ASSERTION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CHECK</a:t>
            </a:r>
            <a:r>
              <a:rPr lang="en-US" altLang="zh-CN" sz="1400">
                <a:ea typeface="宋体" panose="02010600030101010101" pitchFamily="2" charset="-122"/>
              </a:rPr>
              <a:t> (&lt;condition&gt;);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TRIGGER </a:t>
            </a:r>
            <a:r>
              <a:rPr lang="en-US" altLang="zh-CN" sz="1400">
                <a:ea typeface="宋体" panose="02010600030101010101" pitchFamily="2" charset="-122"/>
              </a:rPr>
              <a:t>&lt;name&gt;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CREATE  INDEX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>
                <a:ea typeface="宋体" panose="02010600030101010101" pitchFamily="2" charset="-122"/>
              </a:rPr>
              <a:t> &lt;table&gt;(&lt;attribute-list&gt;);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DROP TABLE </a:t>
            </a:r>
            <a:r>
              <a:rPr lang="en-US" altLang="zh-CN" sz="1400">
                <a:ea typeface="宋体" panose="02010600030101010101" pitchFamily="2" charset="-122"/>
              </a:rPr>
              <a:t>&lt;name&gt;;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ALTER TABLE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ADD</a:t>
            </a:r>
            <a:r>
              <a:rPr lang="en-US" altLang="zh-CN" sz="1400">
                <a:ea typeface="宋体" panose="02010600030101010101" pitchFamily="2" charset="-122"/>
              </a:rPr>
              <a:t> &lt;attribute declaration&gt;;	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ALTER TABLE </a:t>
            </a:r>
            <a:r>
              <a:rPr lang="en-US" altLang="zh-CN" sz="1400">
                <a:ea typeface="宋体" panose="02010600030101010101" pitchFamily="2" charset="-122"/>
              </a:rPr>
              <a:t>&lt;name&gt;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DROP</a:t>
            </a:r>
            <a:r>
              <a:rPr lang="en-US" altLang="zh-CN" sz="1400">
                <a:ea typeface="宋体" panose="02010600030101010101" pitchFamily="2" charset="-122"/>
              </a:rPr>
              <a:t> &lt;attribute&gt;;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DML Statements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400">
                <a:ea typeface="宋体" panose="02010600030101010101" pitchFamily="2" charset="-122"/>
              </a:rPr>
              <a:t> select-list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400">
                <a:ea typeface="宋体" panose="02010600030101010101" pitchFamily="2" charset="-122"/>
              </a:rPr>
              <a:t> from-list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>
                <a:ea typeface="宋体" panose="02010600030101010101" pitchFamily="2" charset="-122"/>
              </a:rPr>
              <a:t> conditions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                 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GROUP BY </a:t>
            </a:r>
            <a:r>
              <a:rPr lang="en-US" altLang="zh-CN" sz="1400">
                <a:ea typeface="宋体" panose="02010600030101010101" pitchFamily="2" charset="-122"/>
              </a:rPr>
              <a:t>group-list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1400">
                <a:ea typeface="宋体" panose="02010600030101010101" pitchFamily="2" charset="-122"/>
              </a:rPr>
              <a:t> conditions;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1400">
                <a:ea typeface="宋体" panose="02010600030101010101" pitchFamily="2" charset="-122"/>
              </a:rPr>
              <a:t> (subquery);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INTERSECT</a:t>
            </a:r>
            <a:r>
              <a:rPr lang="en-US" altLang="zh-CN" sz="1400">
                <a:ea typeface="宋体" panose="02010600030101010101" pitchFamily="2" charset="-122"/>
              </a:rPr>
              <a:t> (subquery);     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(subquery)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EXCEPT</a:t>
            </a:r>
            <a:r>
              <a:rPr lang="en-US" altLang="zh-CN" sz="1400">
                <a:ea typeface="宋体" panose="02010600030101010101" pitchFamily="2" charset="-122"/>
              </a:rPr>
              <a:t> (subquery);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CROSS JOIN </a:t>
            </a:r>
            <a:r>
              <a:rPr lang="en-US" altLang="zh-CN" sz="1400">
                <a:ea typeface="宋体" panose="02010600030101010101" pitchFamily="2" charset="-122"/>
              </a:rPr>
              <a:t>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NATURAL JOIN </a:t>
            </a:r>
            <a:r>
              <a:rPr lang="en-US" altLang="zh-CN" sz="1400">
                <a:ea typeface="宋体" panose="02010600030101010101" pitchFamily="2" charset="-122"/>
              </a:rPr>
              <a:t>S;		</a:t>
            </a: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1400">
                <a:ea typeface="宋体" panose="02010600030101010101" pitchFamily="2" charset="-122"/>
              </a:rPr>
              <a:t> S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1400">
                <a:ea typeface="宋体" panose="02010600030101010101" pitchFamily="2" charset="-122"/>
              </a:rPr>
              <a:t> &lt;condition&gt;;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INSERT INTO </a:t>
            </a:r>
            <a:r>
              <a:rPr lang="en-US" altLang="zh-CN" sz="1400">
                <a:ea typeface="宋体" panose="02010600030101010101" pitchFamily="2" charset="-122"/>
              </a:rPr>
              <a:t>&lt;relation&gt;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1400">
                <a:ea typeface="宋体" panose="02010600030101010101" pitchFamily="2" charset="-122"/>
              </a:rPr>
              <a:t> (&lt;list of values&gt;);      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DELETE FROM </a:t>
            </a:r>
            <a:r>
              <a:rPr lang="en-US" altLang="zh-CN" sz="1400">
                <a:ea typeface="宋体" panose="02010600030101010101" pitchFamily="2" charset="-122"/>
              </a:rPr>
              <a:t>&lt;relation&gt;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>
                <a:ea typeface="宋体" panose="02010600030101010101" pitchFamily="2" charset="-122"/>
              </a:rPr>
              <a:t> &lt;condition&gt;;</a:t>
            </a:r>
          </a:p>
          <a:p>
            <a:pPr>
              <a:buFontTx/>
              <a:buNone/>
            </a:pP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1400">
                <a:ea typeface="宋体" panose="02010600030101010101" pitchFamily="2" charset="-122"/>
              </a:rPr>
              <a:t> &lt;relation&gt;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1400">
                <a:ea typeface="宋体" panose="02010600030101010101" pitchFamily="2" charset="-122"/>
              </a:rPr>
              <a:t> &lt;list of attribute assignments&gt; </a:t>
            </a:r>
            <a:r>
              <a:rPr lang="en-US" altLang="zh-CN" sz="1400">
                <a:solidFill>
                  <a:srgbClr val="FF0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400">
                <a:ea typeface="宋体" panose="02010600030101010101" pitchFamily="2" charset="-122"/>
              </a:rPr>
              <a:t> &lt;condition on tuples&gt;;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6477000" y="2955925"/>
            <a:ext cx="1616075" cy="5857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reserved words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i.e., keyword</a:t>
            </a:r>
          </a:p>
        </p:txBody>
      </p:sp>
    </p:spTree>
    <p:extLst>
      <p:ext uri="{BB962C8B-B14F-4D97-AF65-F5344CB8AC3E}">
        <p14:creationId xmlns:p14="http://schemas.microsoft.com/office/powerpoint/2010/main" val="1800650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Syntax Rules</a:t>
            </a:r>
          </a:p>
          <a:p>
            <a:pPr>
              <a:buFontTx/>
              <a:buNone/>
            </a:pPr>
            <a:r>
              <a:rPr lang="en-US" altLang="en-US" sz="1300"/>
              <a:t>statement ::= create-table-statement | drop-table-statement | select-statement</a:t>
            </a:r>
          </a:p>
          <a:p>
            <a:pPr>
              <a:buFontTx/>
              <a:buNone/>
            </a:pPr>
            <a:r>
              <a:rPr lang="en-US" altLang="en-US" sz="1300"/>
              <a:t>		    | delete-statement | insert-statement</a:t>
            </a:r>
          </a:p>
          <a:p>
            <a:pPr>
              <a:buFontTx/>
              <a:buNone/>
            </a:pPr>
            <a:r>
              <a:rPr lang="en-US" altLang="en-US" sz="1300"/>
              <a:t>create-table-statement ::= CREATE TABLE table-name(attribute-type-list)</a:t>
            </a:r>
          </a:p>
          <a:p>
            <a:pPr>
              <a:buFontTx/>
              <a:buNone/>
            </a:pPr>
            <a:r>
              <a:rPr lang="en-US" altLang="en-US" sz="1300"/>
              <a:t>attribute-type-list ::= attribute-name data-type | attribute-name data-type, attribute-type-list</a:t>
            </a:r>
          </a:p>
          <a:p>
            <a:pPr>
              <a:buFontTx/>
              <a:buNone/>
            </a:pPr>
            <a:r>
              <a:rPr lang="en-US" altLang="en-US" sz="1300"/>
              <a:t>data-type ::= INT | STR20</a:t>
            </a:r>
          </a:p>
          <a:p>
            <a:pPr>
              <a:buFontTx/>
              <a:buNone/>
            </a:pPr>
            <a:r>
              <a:rPr lang="en-US" altLang="en-US" sz="1300"/>
              <a:t>drop-table-statement ::= DROP TABLE table-name</a:t>
            </a:r>
          </a:p>
          <a:p>
            <a:pPr>
              <a:buFontTx/>
              <a:buNone/>
            </a:pPr>
            <a:r>
              <a:rPr lang="en-US" altLang="en-US" sz="1300"/>
              <a:t>select-statement ::= SELECT [DISTINCT] select-list FROM table-list [WHERE search-condition]</a:t>
            </a:r>
          </a:p>
          <a:p>
            <a:pPr>
              <a:buFontTx/>
              <a:buNone/>
            </a:pPr>
            <a:r>
              <a:rPr lang="en-US" altLang="en-US" sz="1300"/>
              <a:t>		              [ORDER BY column-name]</a:t>
            </a:r>
          </a:p>
          <a:p>
            <a:pPr>
              <a:buFontTx/>
              <a:buNone/>
            </a:pPr>
            <a:r>
              <a:rPr lang="en-US" altLang="en-US" sz="1300"/>
              <a:t>select-list ::= * | select-sublist</a:t>
            </a:r>
          </a:p>
          <a:p>
            <a:pPr>
              <a:buFontTx/>
              <a:buNone/>
            </a:pPr>
            <a:r>
              <a:rPr lang="en-US" altLang="en-US" sz="1300"/>
              <a:t>select-sublist ::= column-name | column-name, select-sublist</a:t>
            </a:r>
          </a:p>
          <a:p>
            <a:pPr>
              <a:buFontTx/>
              <a:buNone/>
            </a:pPr>
            <a:r>
              <a:rPr lang="en-US" altLang="en-US" sz="1300"/>
              <a:t>table-list ::= table-name | table-name, table-list</a:t>
            </a:r>
          </a:p>
          <a:p>
            <a:pPr>
              <a:buFontTx/>
              <a:buNone/>
            </a:pPr>
            <a:r>
              <a:rPr lang="en-US" altLang="en-US" sz="1300"/>
              <a:t>delete-statement ::= DELETE FROM table-name [WHERE search-condition]</a:t>
            </a:r>
          </a:p>
          <a:p>
            <a:pPr>
              <a:buFontTx/>
              <a:buNone/>
            </a:pPr>
            <a:r>
              <a:rPr lang="en-US" altLang="en-US" sz="1300"/>
              <a:t>insert-statement ::= INSERT INTO table-name(attribute-list) insert-tuples</a:t>
            </a:r>
          </a:p>
          <a:p>
            <a:pPr>
              <a:buFontTx/>
              <a:buNone/>
            </a:pPr>
            <a:r>
              <a:rPr lang="en-US" altLang="en-US" sz="1300"/>
              <a:t>insert-tuples ::= VALUES (value-list) | select-statement</a:t>
            </a:r>
          </a:p>
          <a:p>
            <a:pPr>
              <a:buFontTx/>
              <a:buNone/>
            </a:pPr>
            <a:r>
              <a:rPr lang="en-US" altLang="en-US" sz="1300"/>
              <a:t>attribute-list ::= attribute-name | attribute-name, attribute-list</a:t>
            </a:r>
          </a:p>
          <a:p>
            <a:pPr>
              <a:buFontTx/>
              <a:buNone/>
            </a:pPr>
            <a:r>
              <a:rPr lang="en-US" altLang="en-US" sz="1300"/>
              <a:t>value ::= literal | integer | NULL</a:t>
            </a:r>
          </a:p>
          <a:p>
            <a:pPr>
              <a:buFontTx/>
              <a:buNone/>
            </a:pPr>
            <a:r>
              <a:rPr lang="en-US" altLang="en-US" sz="1300"/>
              <a:t>value-list ::= value | value, value-list</a:t>
            </a:r>
          </a:p>
          <a:p>
            <a:pPr>
              <a:buFontTx/>
              <a:buNone/>
            </a:pPr>
            <a:r>
              <a:rPr lang="en-US" altLang="en-US" sz="1300"/>
              <a:t>search-condition ::= boolean-term | boolean-term OR search-condition</a:t>
            </a:r>
          </a:p>
          <a:p>
            <a:pPr>
              <a:buFontTx/>
              <a:buNone/>
            </a:pPr>
            <a:r>
              <a:rPr lang="en-US" altLang="en-US" sz="1300"/>
              <a:t>boolean-term ::= boolean-factor | boolean-factor AND boolean-term</a:t>
            </a:r>
          </a:p>
          <a:p>
            <a:pPr>
              <a:buFontTx/>
              <a:buNone/>
            </a:pPr>
            <a:r>
              <a:rPr lang="en-US" altLang="en-US" sz="1300"/>
              <a:t>boolean-factor ::= [NOT] boolean-primary</a:t>
            </a:r>
          </a:p>
          <a:p>
            <a:pPr>
              <a:buFontTx/>
              <a:buNone/>
            </a:pPr>
            <a:r>
              <a:rPr lang="en-US" altLang="en-US" sz="1300"/>
              <a:t>boolean-primary ::= comparison-predicate | "[" search-condition "]"</a:t>
            </a:r>
          </a:p>
          <a:p>
            <a:pPr>
              <a:buFontTx/>
              <a:buNone/>
            </a:pPr>
            <a:r>
              <a:rPr lang="en-US" altLang="en-US" sz="1300"/>
              <a:t>comparison-predicate ::= expression comp-op expression</a:t>
            </a:r>
          </a:p>
          <a:p>
            <a:pPr>
              <a:buFontTx/>
              <a:buNone/>
            </a:pPr>
            <a:r>
              <a:rPr lang="en-US" altLang="en-US" sz="1300"/>
              <a:t>expression ::= term | term + expression | term - expression</a:t>
            </a:r>
          </a:p>
          <a:p>
            <a:pPr>
              <a:buFontTx/>
              <a:buNone/>
            </a:pPr>
            <a:r>
              <a:rPr lang="en-US" altLang="en-US" sz="1300"/>
              <a:t>term ::= column-name | literal | integer | (expression)</a:t>
            </a: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6307138" y="5335588"/>
            <a:ext cx="2016125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syntax rules</a:t>
            </a:r>
          </a:p>
        </p:txBody>
      </p:sp>
    </p:spTree>
    <p:extLst>
      <p:ext uri="{BB962C8B-B14F-4D97-AF65-F5344CB8AC3E}">
        <p14:creationId xmlns:p14="http://schemas.microsoft.com/office/powerpoint/2010/main" val="2700233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Syntax Rules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statement</a:t>
            </a:r>
            <a:r>
              <a:rPr lang="en-US" altLang="en-US" sz="1300"/>
              <a:t> ::= create-table-statement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drop-table-statement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/>
              <a:t>		   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delete-statement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insert-statement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create-table-statement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CREATE TABLE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attribute-type-list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attribute-type-list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attribute-type-list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data-type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INT</a:t>
            </a:r>
            <a:r>
              <a:rPr lang="en-US" altLang="en-US" sz="1300">
                <a:solidFill>
                  <a:srgbClr val="FF0000"/>
                </a:solidFill>
              </a:rPr>
              <a:t> | </a:t>
            </a:r>
            <a:r>
              <a:rPr lang="en-US" altLang="en-US" sz="1300">
                <a:solidFill>
                  <a:srgbClr val="FFC000"/>
                </a:solidFill>
              </a:rPr>
              <a:t>STR20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drop-table-statement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DROP TABLE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SELECT</a:t>
            </a:r>
            <a:r>
              <a:rPr lang="en-US" altLang="en-US" sz="1300">
                <a:solidFill>
                  <a:srgbClr val="FF0000"/>
                </a:solidFill>
              </a:rPr>
              <a:t> [</a:t>
            </a:r>
            <a:r>
              <a:rPr lang="en-US" altLang="en-US" sz="1300">
                <a:solidFill>
                  <a:srgbClr val="FFC000"/>
                </a:solidFill>
              </a:rPr>
              <a:t>DISTINCT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select-list </a:t>
            </a:r>
            <a:r>
              <a:rPr lang="en-US" altLang="en-US" sz="1300">
                <a:solidFill>
                  <a:srgbClr val="FFC000"/>
                </a:solidFill>
              </a:rPr>
              <a:t>FROM</a:t>
            </a:r>
            <a:r>
              <a:rPr lang="en-US" altLang="en-US" sz="1300"/>
              <a:t> table-list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/>
              <a:t>		             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ORDER BY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*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select-sublist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column-name,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table-list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table-name,</a:t>
            </a:r>
            <a:r>
              <a:rPr lang="en-US" altLang="en-US" sz="1300"/>
              <a:t> table-list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delete-statement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DELETE FROM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INSERT INTO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insert-tuples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insert-tuples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VALUES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value-list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attribute-name,</a:t>
            </a:r>
            <a:r>
              <a:rPr lang="en-US" altLang="en-US" sz="1300"/>
              <a:t> attribute-list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literal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integer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C000"/>
                </a:solidFill>
              </a:rPr>
              <a:t>NULL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value-list</a:t>
            </a:r>
            <a:r>
              <a:rPr lang="en-US" altLang="en-US" sz="1300"/>
              <a:t> ::= value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value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value-list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search-condition</a:t>
            </a:r>
            <a:r>
              <a:rPr lang="en-US" altLang="en-US" sz="1300"/>
              <a:t> ::= boolean-term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boolean-term </a:t>
            </a:r>
            <a:r>
              <a:rPr lang="en-US" altLang="en-US" sz="1300">
                <a:solidFill>
                  <a:srgbClr val="FFC000"/>
                </a:solidFill>
              </a:rPr>
              <a:t>OR</a:t>
            </a:r>
            <a:r>
              <a:rPr lang="en-US" altLang="en-US" sz="1300"/>
              <a:t> search-condition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boolean-term</a:t>
            </a:r>
            <a:r>
              <a:rPr lang="en-US" altLang="en-US" sz="1300"/>
              <a:t> ::= boolean-factor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boolean-factor </a:t>
            </a:r>
            <a:r>
              <a:rPr lang="en-US" altLang="en-US" sz="1300">
                <a:solidFill>
                  <a:srgbClr val="FFC000"/>
                </a:solidFill>
              </a:rPr>
              <a:t>AND</a:t>
            </a:r>
            <a:r>
              <a:rPr lang="en-US" altLang="en-US" sz="1300"/>
              <a:t> boolean-term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boolean-factor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NOT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boolean-primary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boolean-primary</a:t>
            </a:r>
            <a:r>
              <a:rPr lang="en-US" altLang="en-US" sz="1300"/>
              <a:t> ::= comparison-predicate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[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/>
              <a:t> search-condition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]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comparison-predicate</a:t>
            </a:r>
            <a:r>
              <a:rPr lang="en-US" altLang="en-US" sz="1300"/>
              <a:t> ::= expression </a:t>
            </a:r>
            <a:r>
              <a:rPr lang="en-US" altLang="en-US" sz="1300">
                <a:solidFill>
                  <a:srgbClr val="00B050"/>
                </a:solidFill>
              </a:rPr>
              <a:t>comp-op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expression</a:t>
            </a:r>
            <a:r>
              <a:rPr lang="en-US" altLang="en-US" sz="1300"/>
              <a:t> ::= 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+</a:t>
            </a:r>
            <a:r>
              <a:rPr lang="en-US" altLang="en-US" sz="1300"/>
              <a:t> expression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-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term</a:t>
            </a:r>
            <a:r>
              <a:rPr lang="en-US" altLang="en-US" sz="1300"/>
              <a:t> ::= column-name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literal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integer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expression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6307138" y="5335588"/>
            <a:ext cx="2016125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syntax rules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27013" y="588963"/>
            <a:ext cx="1430337" cy="57562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2127250" y="80963"/>
            <a:ext cx="2092325" cy="371475"/>
          </a:xfrm>
          <a:prstGeom prst="wedgeEllipseCallout">
            <a:avLst>
              <a:gd name="adj1" fmla="val -75811"/>
              <a:gd name="adj2" fmla="val 9176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 err="1">
                <a:solidFill>
                  <a:srgbClr val="FF0000"/>
                </a:solidFill>
              </a:rPr>
              <a:t>nonterminals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5062" name="TextBox 3"/>
          <p:cNvSpPr txBox="1">
            <a:spLocks noChangeArrowheads="1"/>
          </p:cNvSpPr>
          <p:nvPr/>
        </p:nvSpPr>
        <p:spPr bwMode="auto">
          <a:xfrm>
            <a:off x="6680200" y="3113088"/>
            <a:ext cx="1563688" cy="107791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nonterminal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C000"/>
                </a:solidFill>
              </a:rPr>
              <a:t>keyword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words returned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  by SCANNER</a:t>
            </a:r>
          </a:p>
        </p:txBody>
      </p:sp>
    </p:spTree>
    <p:extLst>
      <p:ext uri="{BB962C8B-B14F-4D97-AF65-F5344CB8AC3E}">
        <p14:creationId xmlns:p14="http://schemas.microsoft.com/office/powerpoint/2010/main" val="4361506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1400" u="sng">
                <a:solidFill>
                  <a:srgbClr val="00B050"/>
                </a:solidFill>
                <a:ea typeface="宋体" panose="02010600030101010101" pitchFamily="2" charset="-122"/>
              </a:rPr>
              <a:t>Syntax Rules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statement</a:t>
            </a:r>
            <a:r>
              <a:rPr lang="en-US" altLang="en-US" sz="1300"/>
              <a:t> ::= create-table-statement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drop-table-statement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/>
              <a:t>		   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delete-statement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insert-statement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create-table-statement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CREATE TABLE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attribute-type-list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attribute-type-list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data-type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attribute-type-list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data-type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INT</a:t>
            </a:r>
            <a:r>
              <a:rPr lang="en-US" altLang="en-US" sz="1300">
                <a:solidFill>
                  <a:srgbClr val="FF0000"/>
                </a:solidFill>
              </a:rPr>
              <a:t> | </a:t>
            </a:r>
            <a:r>
              <a:rPr lang="en-US" altLang="en-US" sz="1300">
                <a:solidFill>
                  <a:srgbClr val="FFC000"/>
                </a:solidFill>
              </a:rPr>
              <a:t>STR20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drop-table-statement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DROP TABLE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SELECT</a:t>
            </a:r>
            <a:r>
              <a:rPr lang="en-US" altLang="en-US" sz="1300">
                <a:solidFill>
                  <a:srgbClr val="FF0000"/>
                </a:solidFill>
              </a:rPr>
              <a:t> [</a:t>
            </a:r>
            <a:r>
              <a:rPr lang="en-US" altLang="en-US" sz="1300">
                <a:solidFill>
                  <a:srgbClr val="FFC000"/>
                </a:solidFill>
              </a:rPr>
              <a:t>DISTINCT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select-list </a:t>
            </a:r>
            <a:r>
              <a:rPr lang="en-US" altLang="en-US" sz="1300">
                <a:solidFill>
                  <a:srgbClr val="FFC000"/>
                </a:solidFill>
              </a:rPr>
              <a:t>FROM</a:t>
            </a:r>
            <a:r>
              <a:rPr lang="en-US" altLang="en-US" sz="1300"/>
              <a:t> table-list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/>
              <a:t>		             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ORDER BY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*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select-sublist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column-name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column-name,</a:t>
            </a:r>
            <a:r>
              <a:rPr lang="en-US" altLang="en-US" sz="1300"/>
              <a:t> select-sublist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table-list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table-name,</a:t>
            </a:r>
            <a:r>
              <a:rPr lang="en-US" altLang="en-US" sz="1300"/>
              <a:t> table-list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delete-statement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DELETE FROM </a:t>
            </a:r>
            <a:r>
              <a:rPr lang="en-US" altLang="en-US" sz="1300">
                <a:solidFill>
                  <a:srgbClr val="00B050"/>
                </a:solidFill>
              </a:rPr>
              <a:t>table-name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WHERE</a:t>
            </a:r>
            <a:r>
              <a:rPr lang="en-US" altLang="en-US" sz="1300">
                <a:solidFill>
                  <a:srgbClr val="FF0000"/>
                </a:solidFill>
              </a:rPr>
              <a:t> </a:t>
            </a:r>
            <a:r>
              <a:rPr lang="en-US" altLang="en-US" sz="1300"/>
              <a:t>search-condition</a:t>
            </a:r>
            <a:r>
              <a:rPr lang="en-US" altLang="en-US" sz="1300">
                <a:solidFill>
                  <a:srgbClr val="FF0000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insert-statement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INSERT INTO </a:t>
            </a:r>
            <a:r>
              <a:rPr lang="en-US" altLang="en-US" sz="1300">
                <a:solidFill>
                  <a:srgbClr val="00B050"/>
                </a:solidFill>
              </a:rPr>
              <a:t>table-name(</a:t>
            </a:r>
            <a:r>
              <a:rPr lang="en-US" altLang="en-US" sz="1300"/>
              <a:t>attribute-list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insert-tuples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insert-tuples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C000"/>
                </a:solidFill>
              </a:rPr>
              <a:t>VALUES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value-list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select-statement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attribute-list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attribute-name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attribute-name,</a:t>
            </a:r>
            <a:r>
              <a:rPr lang="en-US" altLang="en-US" sz="1300"/>
              <a:t> attribute-list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00B050"/>
                </a:solidFill>
              </a:rPr>
              <a:t>literal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integer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33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C000"/>
                </a:solidFill>
              </a:rPr>
              <a:t>NULL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value-list</a:t>
            </a:r>
            <a:r>
              <a:rPr lang="en-US" altLang="en-US" sz="1300"/>
              <a:t> ::= value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value</a:t>
            </a:r>
            <a:r>
              <a:rPr lang="en-US" altLang="en-US" sz="1300">
                <a:solidFill>
                  <a:srgbClr val="00B050"/>
                </a:solidFill>
              </a:rPr>
              <a:t>,</a:t>
            </a:r>
            <a:r>
              <a:rPr lang="en-US" altLang="en-US" sz="1300"/>
              <a:t> value-list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search-condition</a:t>
            </a:r>
            <a:r>
              <a:rPr lang="en-US" altLang="en-US" sz="1300"/>
              <a:t> ::= boolean-term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boolean-term </a:t>
            </a:r>
            <a:r>
              <a:rPr lang="en-US" altLang="en-US" sz="1300">
                <a:solidFill>
                  <a:srgbClr val="FFC000"/>
                </a:solidFill>
              </a:rPr>
              <a:t>OR</a:t>
            </a:r>
            <a:r>
              <a:rPr lang="en-US" altLang="en-US" sz="1300"/>
              <a:t> search-condition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boolean-term</a:t>
            </a:r>
            <a:r>
              <a:rPr lang="en-US" altLang="en-US" sz="1300"/>
              <a:t> ::= boolean-factor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boolean-factor </a:t>
            </a:r>
            <a:r>
              <a:rPr lang="en-US" altLang="en-US" sz="1300">
                <a:solidFill>
                  <a:srgbClr val="FFC000"/>
                </a:solidFill>
              </a:rPr>
              <a:t>AND</a:t>
            </a:r>
            <a:r>
              <a:rPr lang="en-US" altLang="en-US" sz="1300"/>
              <a:t> boolean-term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boolean-factor</a:t>
            </a:r>
            <a:r>
              <a:rPr lang="en-US" altLang="en-US" sz="1300"/>
              <a:t> ::= </a:t>
            </a:r>
            <a:r>
              <a:rPr lang="en-US" altLang="en-US" sz="1300">
                <a:solidFill>
                  <a:srgbClr val="FF0000"/>
                </a:solidFill>
              </a:rPr>
              <a:t>[</a:t>
            </a:r>
            <a:r>
              <a:rPr lang="en-US" altLang="en-US" sz="1300">
                <a:solidFill>
                  <a:srgbClr val="FFC000"/>
                </a:solidFill>
              </a:rPr>
              <a:t>NOT</a:t>
            </a:r>
            <a:r>
              <a:rPr lang="en-US" altLang="en-US" sz="1300">
                <a:solidFill>
                  <a:srgbClr val="FF0000"/>
                </a:solidFill>
              </a:rPr>
              <a:t>] </a:t>
            </a:r>
            <a:r>
              <a:rPr lang="en-US" altLang="en-US" sz="1300"/>
              <a:t>boolean-primary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boolean-primary</a:t>
            </a:r>
            <a:r>
              <a:rPr lang="en-US" altLang="en-US" sz="1300"/>
              <a:t> ::= comparison-predicate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[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/>
              <a:t> search-condition 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  <a:r>
              <a:rPr lang="en-US" altLang="en-US" sz="1300">
                <a:solidFill>
                  <a:srgbClr val="00B050"/>
                </a:solidFill>
              </a:rPr>
              <a:t>]</a:t>
            </a:r>
            <a:r>
              <a:rPr lang="en-US" altLang="en-US" sz="1300">
                <a:solidFill>
                  <a:srgbClr val="FF0000"/>
                </a:solidFill>
              </a:rPr>
              <a:t>"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comparison-predicate</a:t>
            </a:r>
            <a:r>
              <a:rPr lang="en-US" altLang="en-US" sz="1300"/>
              <a:t> ::= expression </a:t>
            </a:r>
            <a:r>
              <a:rPr lang="en-US" altLang="en-US" sz="1300">
                <a:solidFill>
                  <a:srgbClr val="00B050"/>
                </a:solidFill>
              </a:rPr>
              <a:t>comp-op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expression</a:t>
            </a:r>
            <a:r>
              <a:rPr lang="en-US" altLang="en-US" sz="1300"/>
              <a:t> ::= term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+</a:t>
            </a:r>
            <a:r>
              <a:rPr lang="en-US" altLang="en-US" sz="1300"/>
              <a:t> expression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term </a:t>
            </a:r>
            <a:r>
              <a:rPr lang="en-US" altLang="en-US" sz="1300">
                <a:solidFill>
                  <a:srgbClr val="00B050"/>
                </a:solidFill>
              </a:rPr>
              <a:t>-</a:t>
            </a:r>
            <a:r>
              <a:rPr lang="en-US" altLang="en-US" sz="1300"/>
              <a:t> expression</a:t>
            </a:r>
          </a:p>
          <a:p>
            <a:pPr>
              <a:buFontTx/>
              <a:buNone/>
            </a:pPr>
            <a:r>
              <a:rPr lang="en-US" altLang="en-US" sz="1300">
                <a:solidFill>
                  <a:srgbClr val="FF3300"/>
                </a:solidFill>
              </a:rPr>
              <a:t>term</a:t>
            </a:r>
            <a:r>
              <a:rPr lang="en-US" altLang="en-US" sz="1300"/>
              <a:t> ::= column-name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literal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integer </a:t>
            </a:r>
            <a:r>
              <a:rPr lang="en-US" altLang="en-US" sz="1300">
                <a:solidFill>
                  <a:srgbClr val="FF0000"/>
                </a:solidFill>
              </a:rPr>
              <a:t>|</a:t>
            </a:r>
            <a:r>
              <a:rPr lang="en-US" altLang="en-US" sz="1300"/>
              <a:t> </a:t>
            </a:r>
            <a:r>
              <a:rPr lang="en-US" altLang="en-US" sz="1300">
                <a:solidFill>
                  <a:srgbClr val="00B050"/>
                </a:solidFill>
              </a:rPr>
              <a:t>(</a:t>
            </a:r>
            <a:r>
              <a:rPr lang="en-US" altLang="en-US" sz="1300"/>
              <a:t>expression</a:t>
            </a:r>
            <a:r>
              <a:rPr lang="en-US" altLang="en-US" sz="1300">
                <a:solidFill>
                  <a:srgbClr val="00B050"/>
                </a:solidFill>
              </a:rPr>
              <a:t>)</a:t>
            </a: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3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6307138" y="5335588"/>
            <a:ext cx="2016125" cy="73818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TinySQL grammar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syntax rules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27013" y="588963"/>
            <a:ext cx="1430337" cy="57562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2127250" y="80963"/>
            <a:ext cx="2092325" cy="371475"/>
          </a:xfrm>
          <a:prstGeom prst="wedgeEllipseCallout">
            <a:avLst>
              <a:gd name="adj1" fmla="val -75811"/>
              <a:gd name="adj2" fmla="val 9176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 err="1">
                <a:solidFill>
                  <a:srgbClr val="FF0000"/>
                </a:solidFill>
              </a:rPr>
              <a:t>nonterminals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6086" name="TextBox 3"/>
          <p:cNvSpPr txBox="1">
            <a:spLocks noChangeArrowheads="1"/>
          </p:cNvSpPr>
          <p:nvPr/>
        </p:nvSpPr>
        <p:spPr bwMode="auto">
          <a:xfrm>
            <a:off x="6307138" y="2805113"/>
            <a:ext cx="2273300" cy="1630362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For each nonterminal,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write a subroutine to handle it.  </a:t>
            </a:r>
          </a:p>
        </p:txBody>
      </p:sp>
    </p:spTree>
    <p:extLst>
      <p:ext uri="{BB962C8B-B14F-4D97-AF65-F5344CB8AC3E}">
        <p14:creationId xmlns:p14="http://schemas.microsoft.com/office/powerpoint/2010/main" val="3578294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0655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49155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81063" y="6270625"/>
            <a:ext cx="4284662" cy="4524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Be careful with “pre-read” words </a:t>
            </a:r>
          </a:p>
        </p:txBody>
      </p:sp>
    </p:spTree>
    <p:extLst>
      <p:ext uri="{BB962C8B-B14F-4D97-AF65-F5344CB8AC3E}">
        <p14:creationId xmlns:p14="http://schemas.microsoft.com/office/powerpoint/2010/main" val="1087924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50179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0181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</p:txBody>
      </p:sp>
    </p:spTree>
    <p:extLst>
      <p:ext uri="{BB962C8B-B14F-4D97-AF65-F5344CB8AC3E}">
        <p14:creationId xmlns:p14="http://schemas.microsoft.com/office/powerpoint/2010/main" val="3705787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5120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1205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Make a parse tree for the program P. </a:t>
            </a:r>
          </a:p>
        </p:txBody>
      </p:sp>
    </p:spTree>
    <p:extLst>
      <p:ext uri="{BB962C8B-B14F-4D97-AF65-F5344CB8AC3E}">
        <p14:creationId xmlns:p14="http://schemas.microsoft.com/office/powerpoint/2010/main" val="1883044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53251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3253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Make a parse tree for the program P. </a:t>
            </a:r>
          </a:p>
        </p:txBody>
      </p:sp>
      <p:sp>
        <p:nvSpPr>
          <p:cNvPr id="53254" name="TextBox 2"/>
          <p:cNvSpPr txBox="1">
            <a:spLocks noChangeArrowheads="1"/>
          </p:cNvSpPr>
          <p:nvPr/>
        </p:nvSpPr>
        <p:spPr bwMode="auto">
          <a:xfrm>
            <a:off x="2217738" y="4770438"/>
            <a:ext cx="5734050" cy="1570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What is this?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A tree structure that shows how the program P follows the grammar rules</a:t>
            </a:r>
          </a:p>
        </p:txBody>
      </p:sp>
    </p:spTree>
    <p:extLst>
      <p:ext uri="{BB962C8B-B14F-4D97-AF65-F5344CB8AC3E}">
        <p14:creationId xmlns:p14="http://schemas.microsoft.com/office/powerpoint/2010/main" val="41947700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4275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</p:spTree>
    <p:extLst>
      <p:ext uri="{BB962C8B-B14F-4D97-AF65-F5344CB8AC3E}">
        <p14:creationId xmlns:p14="http://schemas.microsoft.com/office/powerpoint/2010/main" val="3676344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5299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55301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55302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55303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5299" idx="2"/>
            <a:endCxn id="55320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55303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55302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310" name="Group 23573"/>
          <p:cNvGrpSpPr>
            <a:grpSpLocks/>
          </p:cNvGrpSpPr>
          <p:nvPr/>
        </p:nvGrpSpPr>
        <p:grpSpPr bwMode="auto">
          <a:xfrm>
            <a:off x="4822825" y="3270250"/>
            <a:ext cx="3387725" cy="3141663"/>
            <a:chOff x="4823011" y="3269513"/>
            <a:chExt cx="3387412" cy="3141911"/>
          </a:xfrm>
        </p:grpSpPr>
        <p:sp>
          <p:nvSpPr>
            <p:cNvPr id="55334" name="TextBox 10"/>
            <p:cNvSpPr txBox="1">
              <a:spLocks noChangeArrowheads="1"/>
            </p:cNvSpPr>
            <p:nvPr/>
          </p:nvSpPr>
          <p:spPr bwMode="auto">
            <a:xfrm>
              <a:off x="5815725" y="3269513"/>
              <a:ext cx="15052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search-condition</a:t>
              </a:r>
            </a:p>
          </p:txBody>
        </p:sp>
        <p:sp>
          <p:nvSpPr>
            <p:cNvPr id="55335" name="TextBox 27"/>
            <p:cNvSpPr txBox="1">
              <a:spLocks noChangeArrowheads="1"/>
            </p:cNvSpPr>
            <p:nvPr/>
          </p:nvSpPr>
          <p:spPr bwMode="auto">
            <a:xfrm>
              <a:off x="5927720" y="3622377"/>
              <a:ext cx="125156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boolean-term</a:t>
              </a:r>
            </a:p>
          </p:txBody>
        </p:sp>
        <p:sp>
          <p:nvSpPr>
            <p:cNvPr id="55336" name="TextBox 28"/>
            <p:cNvSpPr txBox="1">
              <a:spLocks noChangeArrowheads="1"/>
            </p:cNvSpPr>
            <p:nvPr/>
          </p:nvSpPr>
          <p:spPr bwMode="auto">
            <a:xfrm>
              <a:off x="5881539" y="3975241"/>
              <a:ext cx="13302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boolean-factor</a:t>
              </a:r>
            </a:p>
          </p:txBody>
        </p:sp>
        <p:sp>
          <p:nvSpPr>
            <p:cNvPr id="55337" name="TextBox 29"/>
            <p:cNvSpPr txBox="1">
              <a:spLocks noChangeArrowheads="1"/>
            </p:cNvSpPr>
            <p:nvPr/>
          </p:nvSpPr>
          <p:spPr bwMode="auto">
            <a:xfrm>
              <a:off x="5810889" y="4292731"/>
              <a:ext cx="1479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boolean-primary</a:t>
              </a:r>
            </a:p>
          </p:txBody>
        </p:sp>
        <p:sp>
          <p:nvSpPr>
            <p:cNvPr id="55338" name="TextBox 30"/>
            <p:cNvSpPr txBox="1">
              <a:spLocks noChangeArrowheads="1"/>
            </p:cNvSpPr>
            <p:nvPr/>
          </p:nvSpPr>
          <p:spPr bwMode="auto">
            <a:xfrm>
              <a:off x="5806711" y="4645595"/>
              <a:ext cx="18188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comparison-predicte</a:t>
              </a:r>
            </a:p>
          </p:txBody>
        </p:sp>
        <p:sp>
          <p:nvSpPr>
            <p:cNvPr id="55339" name="TextBox 31"/>
            <p:cNvSpPr txBox="1">
              <a:spLocks noChangeArrowheads="1"/>
            </p:cNvSpPr>
            <p:nvPr/>
          </p:nvSpPr>
          <p:spPr bwMode="auto">
            <a:xfrm>
              <a:off x="5082405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5340" name="TextBox 32"/>
            <p:cNvSpPr txBox="1">
              <a:spLocks noChangeArrowheads="1"/>
            </p:cNvSpPr>
            <p:nvPr/>
          </p:nvSpPr>
          <p:spPr bwMode="auto">
            <a:xfrm>
              <a:off x="7114856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5341" name="TextBox 33"/>
            <p:cNvSpPr txBox="1">
              <a:spLocks noChangeArrowheads="1"/>
            </p:cNvSpPr>
            <p:nvPr/>
          </p:nvSpPr>
          <p:spPr bwMode="auto">
            <a:xfrm>
              <a:off x="6193930" y="5028233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comp-op</a:t>
              </a:r>
            </a:p>
          </p:txBody>
        </p:sp>
        <p:sp>
          <p:nvSpPr>
            <p:cNvPr id="55342" name="TextBox 34"/>
            <p:cNvSpPr txBox="1">
              <a:spLocks noChangeArrowheads="1"/>
            </p:cNvSpPr>
            <p:nvPr/>
          </p:nvSpPr>
          <p:spPr bwMode="auto">
            <a:xfrm>
              <a:off x="6479895" y="5389269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=</a:t>
              </a:r>
            </a:p>
          </p:txBody>
        </p:sp>
        <p:sp>
          <p:nvSpPr>
            <p:cNvPr id="55343" name="TextBox 35"/>
            <p:cNvSpPr txBox="1">
              <a:spLocks noChangeArrowheads="1"/>
            </p:cNvSpPr>
            <p:nvPr/>
          </p:nvSpPr>
          <p:spPr bwMode="auto">
            <a:xfrm>
              <a:off x="5303769" y="5351323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5344" name="TextBox 36"/>
            <p:cNvSpPr txBox="1">
              <a:spLocks noChangeArrowheads="1"/>
            </p:cNvSpPr>
            <p:nvPr/>
          </p:nvSpPr>
          <p:spPr bwMode="auto">
            <a:xfrm>
              <a:off x="7290781" y="5351664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5345" name="TextBox 37"/>
            <p:cNvSpPr txBox="1">
              <a:spLocks noChangeArrowheads="1"/>
            </p:cNvSpPr>
            <p:nvPr/>
          </p:nvSpPr>
          <p:spPr bwMode="auto">
            <a:xfrm>
              <a:off x="4951311" y="5689833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5346" name="TextBox 38"/>
            <p:cNvSpPr txBox="1">
              <a:spLocks noChangeArrowheads="1"/>
            </p:cNvSpPr>
            <p:nvPr/>
          </p:nvSpPr>
          <p:spPr bwMode="auto">
            <a:xfrm>
              <a:off x="6924494" y="5697046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5347" name="TextBox 39"/>
            <p:cNvSpPr txBox="1">
              <a:spLocks noChangeArrowheads="1"/>
            </p:cNvSpPr>
            <p:nvPr/>
          </p:nvSpPr>
          <p:spPr bwMode="auto">
            <a:xfrm>
              <a:off x="4823011" y="6103647"/>
              <a:ext cx="15735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Frequents.drinker</a:t>
              </a:r>
            </a:p>
          </p:txBody>
        </p:sp>
        <p:sp>
          <p:nvSpPr>
            <p:cNvPr id="55348" name="TextBox 40"/>
            <p:cNvSpPr txBox="1">
              <a:spLocks noChangeArrowheads="1"/>
            </p:cNvSpPr>
            <p:nvPr/>
          </p:nvSpPr>
          <p:spPr bwMode="auto">
            <a:xfrm>
              <a:off x="7016867" y="6083102"/>
              <a:ext cx="11849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Likes.drinker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6545290" y="351877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6567513" y="3901388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581798" y="4230027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9" name="Straight Connector 23568"/>
            <p:cNvCxnSpPr/>
            <p:nvPr/>
          </p:nvCxnSpPr>
          <p:spPr>
            <a:xfrm flipH="1">
              <a:off x="5807170" y="4947633"/>
              <a:ext cx="298422" cy="117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73" name="Straight Connector 23572"/>
            <p:cNvCxnSpPr/>
            <p:nvPr/>
          </p:nvCxnSpPr>
          <p:spPr>
            <a:xfrm>
              <a:off x="7115149" y="4909530"/>
              <a:ext cx="452396" cy="15558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646880" y="5301673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556433" y="5287385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7551672" y="5623962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556433" y="597959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575416" y="5985940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580179" y="561126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5575416" y="5265159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623070" y="4936520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591323" y="456184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311" name="Group 23574"/>
          <p:cNvGrpSpPr>
            <a:grpSpLocks/>
          </p:cNvGrpSpPr>
          <p:nvPr/>
        </p:nvGrpSpPr>
        <p:grpSpPr bwMode="auto">
          <a:xfrm>
            <a:off x="2695575" y="3275013"/>
            <a:ext cx="2254250" cy="1655762"/>
            <a:chOff x="2399438" y="3275774"/>
            <a:chExt cx="2254713" cy="1655199"/>
          </a:xfrm>
        </p:grpSpPr>
        <p:sp>
          <p:nvSpPr>
            <p:cNvPr id="55320" name="TextBox 8"/>
            <p:cNvSpPr txBox="1">
              <a:spLocks noChangeArrowheads="1"/>
            </p:cNvSpPr>
            <p:nvPr/>
          </p:nvSpPr>
          <p:spPr bwMode="auto">
            <a:xfrm>
              <a:off x="3040190" y="3275774"/>
              <a:ext cx="862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5321" name="TextBox 12"/>
            <p:cNvSpPr txBox="1">
              <a:spLocks noChangeArrowheads="1"/>
            </p:cNvSpPr>
            <p:nvPr/>
          </p:nvSpPr>
          <p:spPr bwMode="auto">
            <a:xfrm>
              <a:off x="2399438" y="3759059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5322" name="TextBox 13"/>
            <p:cNvSpPr txBox="1">
              <a:spLocks noChangeArrowheads="1"/>
            </p:cNvSpPr>
            <p:nvPr/>
          </p:nvSpPr>
          <p:spPr bwMode="auto">
            <a:xfrm>
              <a:off x="3667424" y="3775744"/>
              <a:ext cx="8879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5323" name="TextBox 14"/>
            <p:cNvSpPr txBox="1">
              <a:spLocks noChangeArrowheads="1"/>
            </p:cNvSpPr>
            <p:nvPr/>
          </p:nvSpPr>
          <p:spPr bwMode="auto">
            <a:xfrm>
              <a:off x="3426750" y="3765544"/>
              <a:ext cx="2391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55324" name="TextBox 15"/>
            <p:cNvSpPr txBox="1">
              <a:spLocks noChangeArrowheads="1"/>
            </p:cNvSpPr>
            <p:nvPr/>
          </p:nvSpPr>
          <p:spPr bwMode="auto">
            <a:xfrm>
              <a:off x="3575009" y="4198462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5325" name="TextBox 16"/>
            <p:cNvSpPr txBox="1">
              <a:spLocks noChangeArrowheads="1"/>
            </p:cNvSpPr>
            <p:nvPr/>
          </p:nvSpPr>
          <p:spPr bwMode="auto">
            <a:xfrm>
              <a:off x="2518723" y="4190655"/>
              <a:ext cx="6783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Linkes</a:t>
              </a:r>
            </a:p>
          </p:txBody>
        </p:sp>
        <p:sp>
          <p:nvSpPr>
            <p:cNvPr id="55326" name="TextBox 17"/>
            <p:cNvSpPr txBox="1">
              <a:spLocks noChangeArrowheads="1"/>
            </p:cNvSpPr>
            <p:nvPr/>
          </p:nvSpPr>
          <p:spPr bwMode="auto">
            <a:xfrm>
              <a:off x="3627895" y="4623196"/>
              <a:ext cx="9676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</a:t>
              </a:r>
            </a:p>
          </p:txBody>
        </p:sp>
        <p:cxnSp>
          <p:nvCxnSpPr>
            <p:cNvPr id="56" name="Straight Connector 55"/>
            <p:cNvCxnSpPr>
              <a:endCxn id="55321" idx="0"/>
            </p:cNvCxnSpPr>
            <p:nvPr/>
          </p:nvCxnSpPr>
          <p:spPr>
            <a:xfrm flipH="1">
              <a:off x="2939299" y="3577296"/>
              <a:ext cx="250877" cy="1825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55320" idx="2"/>
            </p:cNvCxnSpPr>
            <p:nvPr/>
          </p:nvCxnSpPr>
          <p:spPr>
            <a:xfrm>
              <a:off x="3471221" y="3583644"/>
              <a:ext cx="74627" cy="26502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55322" idx="0"/>
            </p:cNvCxnSpPr>
            <p:nvPr/>
          </p:nvCxnSpPr>
          <p:spPr>
            <a:xfrm>
              <a:off x="3787198" y="3580470"/>
              <a:ext cx="323917" cy="19519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2" name="Straight Connector 23561"/>
            <p:cNvCxnSpPr>
              <a:stCxn id="55322" idx="2"/>
              <a:endCxn id="55322" idx="2"/>
            </p:cNvCxnSpPr>
            <p:nvPr/>
          </p:nvCxnSpPr>
          <p:spPr>
            <a:xfrm>
              <a:off x="4111114" y="4083536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4085709" y="4523125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898015" y="4066080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076182" y="4089884"/>
              <a:ext cx="3176" cy="16980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312" name="Group 23575"/>
          <p:cNvGrpSpPr>
            <a:grpSpLocks/>
          </p:cNvGrpSpPr>
          <p:nvPr/>
        </p:nvGrpSpPr>
        <p:grpSpPr bwMode="auto">
          <a:xfrm>
            <a:off x="1290638" y="3265488"/>
            <a:ext cx="1285875" cy="1633537"/>
            <a:chOff x="1087765" y="3265050"/>
            <a:chExt cx="1285929" cy="1633822"/>
          </a:xfrm>
        </p:grpSpPr>
        <p:sp>
          <p:nvSpPr>
            <p:cNvPr id="55313" name="TextBox 6"/>
            <p:cNvSpPr txBox="1">
              <a:spLocks noChangeArrowheads="1"/>
            </p:cNvSpPr>
            <p:nvPr/>
          </p:nvSpPr>
          <p:spPr bwMode="auto">
            <a:xfrm>
              <a:off x="1226428" y="3265050"/>
              <a:ext cx="9236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select-list</a:t>
              </a:r>
            </a:p>
          </p:txBody>
        </p:sp>
        <p:sp>
          <p:nvSpPr>
            <p:cNvPr id="55314" name="TextBox 11"/>
            <p:cNvSpPr txBox="1">
              <a:spLocks noChangeArrowheads="1"/>
            </p:cNvSpPr>
            <p:nvPr/>
          </p:nvSpPr>
          <p:spPr bwMode="auto">
            <a:xfrm>
              <a:off x="1092490" y="3759868"/>
              <a:ext cx="12025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select-sublist</a:t>
              </a:r>
            </a:p>
          </p:txBody>
        </p:sp>
        <p:sp>
          <p:nvSpPr>
            <p:cNvPr id="55315" name="TextBox 24"/>
            <p:cNvSpPr txBox="1">
              <a:spLocks noChangeArrowheads="1"/>
            </p:cNvSpPr>
            <p:nvPr/>
          </p:nvSpPr>
          <p:spPr bwMode="auto">
            <a:xfrm>
              <a:off x="1087765" y="4182962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5316" name="TextBox 25"/>
            <p:cNvSpPr txBox="1">
              <a:spLocks noChangeArrowheads="1"/>
            </p:cNvSpPr>
            <p:nvPr/>
          </p:nvSpPr>
          <p:spPr bwMode="auto">
            <a:xfrm>
              <a:off x="1422947" y="4591095"/>
              <a:ext cx="5373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beer</a:t>
              </a:r>
            </a:p>
          </p:txBody>
        </p:sp>
        <p:cxnSp>
          <p:nvCxnSpPr>
            <p:cNvPr id="52" name="Straight Connector 51"/>
            <p:cNvCxnSpPr>
              <a:stCxn id="55313" idx="2"/>
              <a:endCxn id="55314" idx="0"/>
            </p:cNvCxnSpPr>
            <p:nvPr/>
          </p:nvCxnSpPr>
          <p:spPr>
            <a:xfrm>
              <a:off x="1687865" y="3573079"/>
              <a:ext cx="6350" cy="18735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683102" y="4479699"/>
              <a:ext cx="3175" cy="16989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668814" y="4077992"/>
              <a:ext cx="3175" cy="1698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9595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6323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56324" name="TextBox 2"/>
          <p:cNvSpPr txBox="1">
            <a:spLocks noChangeArrowheads="1"/>
          </p:cNvSpPr>
          <p:nvPr/>
        </p:nvSpPr>
        <p:spPr bwMode="auto">
          <a:xfrm>
            <a:off x="361950" y="1039813"/>
            <a:ext cx="4383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select-statement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/>
              <a:t> [</a:t>
            </a:r>
            <a:r>
              <a:rPr lang="en-US" altLang="en-US" sz="1200">
                <a:solidFill>
                  <a:srgbClr val="FFC000"/>
                </a:solidFill>
              </a:rPr>
              <a:t>DISTINCT</a:t>
            </a:r>
            <a:r>
              <a:rPr lang="en-US" altLang="en-US" sz="1200"/>
              <a:t>] select-list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/>
              <a:t> table-list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WHERE</a:t>
            </a:r>
            <a:r>
              <a:rPr lang="en-US" altLang="en-US" sz="1200"/>
              <a:t> search-condition]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ORDER BY </a:t>
            </a:r>
            <a:r>
              <a:rPr lang="en-US" altLang="en-US" sz="1200"/>
              <a:t>column-name]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*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select-sublist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column-name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column-name,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table-list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table-name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table-name,</a:t>
            </a:r>
            <a:r>
              <a:rPr lang="en-US" altLang="en-US" sz="1200"/>
              <a:t> table-list</a:t>
            </a:r>
          </a:p>
        </p:txBody>
      </p:sp>
      <p:sp>
        <p:nvSpPr>
          <p:cNvPr id="56325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56326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56327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56328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56329" name="TextBox 26"/>
          <p:cNvSpPr txBox="1">
            <a:spLocks noChangeArrowheads="1"/>
          </p:cNvSpPr>
          <p:nvPr/>
        </p:nvSpPr>
        <p:spPr bwMode="auto">
          <a:xfrm>
            <a:off x="4745038" y="1033463"/>
            <a:ext cx="4100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search-condition</a:t>
            </a:r>
            <a:r>
              <a:rPr lang="en-US" altLang="en-US" sz="1200"/>
              <a:t> ::= boolean-term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boolean-term</a:t>
            </a:r>
            <a:r>
              <a:rPr lang="en-US" altLang="en-US" sz="1200"/>
              <a:t> ::= boolean-factor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boolean-factor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0000"/>
                </a:solidFill>
              </a:rPr>
              <a:t>[</a:t>
            </a:r>
            <a:r>
              <a:rPr lang="en-US" altLang="en-US" sz="1200">
                <a:solidFill>
                  <a:srgbClr val="FFC000"/>
                </a:solidFill>
              </a:rPr>
              <a:t>NOT</a:t>
            </a:r>
            <a:r>
              <a:rPr lang="en-US" altLang="en-US" sz="1200">
                <a:solidFill>
                  <a:srgbClr val="FF0000"/>
                </a:solidFill>
              </a:rPr>
              <a:t>] </a:t>
            </a:r>
            <a:r>
              <a:rPr lang="en-US" altLang="en-US" sz="1200"/>
              <a:t>boolean-primary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boolean-primary</a:t>
            </a:r>
            <a:r>
              <a:rPr lang="en-US" altLang="en-US" sz="1200"/>
              <a:t> ::= comparison-predicate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chemeClr val="tx2"/>
                </a:solidFill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comparison-predicate</a:t>
            </a:r>
            <a:r>
              <a:rPr lang="en-US" altLang="en-US" sz="1200"/>
              <a:t> ::= expression </a:t>
            </a:r>
            <a:r>
              <a:rPr lang="en-US" altLang="en-US" sz="1200">
                <a:solidFill>
                  <a:srgbClr val="00B050"/>
                </a:solidFill>
              </a:rPr>
              <a:t>comp-op</a:t>
            </a:r>
            <a:r>
              <a:rPr lang="en-US" altLang="en-US" sz="1200"/>
              <a:t> expression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expression</a:t>
            </a:r>
            <a:r>
              <a:rPr lang="en-US" altLang="en-US" sz="1200"/>
              <a:t> ::= 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term</a:t>
            </a:r>
            <a:r>
              <a:rPr lang="en-US" altLang="en-US" sz="1200"/>
              <a:t> ::= column-name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…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6323" idx="2"/>
            <a:endCxn id="56347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56328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56327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36" name="Group 23573"/>
          <p:cNvGrpSpPr>
            <a:grpSpLocks/>
          </p:cNvGrpSpPr>
          <p:nvPr/>
        </p:nvGrpSpPr>
        <p:grpSpPr bwMode="auto">
          <a:xfrm>
            <a:off x="4822825" y="3270250"/>
            <a:ext cx="3387725" cy="3141663"/>
            <a:chOff x="4823011" y="3269513"/>
            <a:chExt cx="3387412" cy="3141911"/>
          </a:xfrm>
        </p:grpSpPr>
        <p:sp>
          <p:nvSpPr>
            <p:cNvPr id="56361" name="TextBox 10"/>
            <p:cNvSpPr txBox="1">
              <a:spLocks noChangeArrowheads="1"/>
            </p:cNvSpPr>
            <p:nvPr/>
          </p:nvSpPr>
          <p:spPr bwMode="auto">
            <a:xfrm>
              <a:off x="5815725" y="3269513"/>
              <a:ext cx="15052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search-condition</a:t>
              </a:r>
            </a:p>
          </p:txBody>
        </p:sp>
        <p:sp>
          <p:nvSpPr>
            <p:cNvPr id="56362" name="TextBox 27"/>
            <p:cNvSpPr txBox="1">
              <a:spLocks noChangeArrowheads="1"/>
            </p:cNvSpPr>
            <p:nvPr/>
          </p:nvSpPr>
          <p:spPr bwMode="auto">
            <a:xfrm>
              <a:off x="5927720" y="3622377"/>
              <a:ext cx="125156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boolean-term</a:t>
              </a:r>
            </a:p>
          </p:txBody>
        </p:sp>
        <p:sp>
          <p:nvSpPr>
            <p:cNvPr id="56363" name="TextBox 28"/>
            <p:cNvSpPr txBox="1">
              <a:spLocks noChangeArrowheads="1"/>
            </p:cNvSpPr>
            <p:nvPr/>
          </p:nvSpPr>
          <p:spPr bwMode="auto">
            <a:xfrm>
              <a:off x="5881539" y="3975241"/>
              <a:ext cx="13302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boolean-factor</a:t>
              </a:r>
            </a:p>
          </p:txBody>
        </p:sp>
        <p:sp>
          <p:nvSpPr>
            <p:cNvPr id="56364" name="TextBox 29"/>
            <p:cNvSpPr txBox="1">
              <a:spLocks noChangeArrowheads="1"/>
            </p:cNvSpPr>
            <p:nvPr/>
          </p:nvSpPr>
          <p:spPr bwMode="auto">
            <a:xfrm>
              <a:off x="5810889" y="4292731"/>
              <a:ext cx="14798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boolean-primary</a:t>
              </a:r>
            </a:p>
          </p:txBody>
        </p:sp>
        <p:sp>
          <p:nvSpPr>
            <p:cNvPr id="56365" name="TextBox 30"/>
            <p:cNvSpPr txBox="1">
              <a:spLocks noChangeArrowheads="1"/>
            </p:cNvSpPr>
            <p:nvPr/>
          </p:nvSpPr>
          <p:spPr bwMode="auto">
            <a:xfrm>
              <a:off x="5806711" y="4645595"/>
              <a:ext cx="18188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comparison-predicte</a:t>
              </a:r>
            </a:p>
          </p:txBody>
        </p:sp>
        <p:sp>
          <p:nvSpPr>
            <p:cNvPr id="56366" name="TextBox 31"/>
            <p:cNvSpPr txBox="1">
              <a:spLocks noChangeArrowheads="1"/>
            </p:cNvSpPr>
            <p:nvPr/>
          </p:nvSpPr>
          <p:spPr bwMode="auto">
            <a:xfrm>
              <a:off x="5082405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6367" name="TextBox 32"/>
            <p:cNvSpPr txBox="1">
              <a:spLocks noChangeArrowheads="1"/>
            </p:cNvSpPr>
            <p:nvPr/>
          </p:nvSpPr>
          <p:spPr bwMode="auto">
            <a:xfrm>
              <a:off x="7114856" y="5028234"/>
              <a:ext cx="10237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expression</a:t>
              </a:r>
            </a:p>
          </p:txBody>
        </p:sp>
        <p:sp>
          <p:nvSpPr>
            <p:cNvPr id="56368" name="TextBox 33"/>
            <p:cNvSpPr txBox="1">
              <a:spLocks noChangeArrowheads="1"/>
            </p:cNvSpPr>
            <p:nvPr/>
          </p:nvSpPr>
          <p:spPr bwMode="auto">
            <a:xfrm>
              <a:off x="6193930" y="5028233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comp-op</a:t>
              </a:r>
            </a:p>
          </p:txBody>
        </p:sp>
        <p:sp>
          <p:nvSpPr>
            <p:cNvPr id="56369" name="TextBox 34"/>
            <p:cNvSpPr txBox="1">
              <a:spLocks noChangeArrowheads="1"/>
            </p:cNvSpPr>
            <p:nvPr/>
          </p:nvSpPr>
          <p:spPr bwMode="auto">
            <a:xfrm>
              <a:off x="6479895" y="5389269"/>
              <a:ext cx="314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=</a:t>
              </a:r>
            </a:p>
          </p:txBody>
        </p:sp>
        <p:sp>
          <p:nvSpPr>
            <p:cNvPr id="56370" name="TextBox 35"/>
            <p:cNvSpPr txBox="1">
              <a:spLocks noChangeArrowheads="1"/>
            </p:cNvSpPr>
            <p:nvPr/>
          </p:nvSpPr>
          <p:spPr bwMode="auto">
            <a:xfrm>
              <a:off x="5303769" y="5351323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6371" name="TextBox 36"/>
            <p:cNvSpPr txBox="1">
              <a:spLocks noChangeArrowheads="1"/>
            </p:cNvSpPr>
            <p:nvPr/>
          </p:nvSpPr>
          <p:spPr bwMode="auto">
            <a:xfrm>
              <a:off x="7290781" y="5351664"/>
              <a:ext cx="5533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term</a:t>
              </a:r>
            </a:p>
          </p:txBody>
        </p:sp>
        <p:sp>
          <p:nvSpPr>
            <p:cNvPr id="56372" name="TextBox 37"/>
            <p:cNvSpPr txBox="1">
              <a:spLocks noChangeArrowheads="1"/>
            </p:cNvSpPr>
            <p:nvPr/>
          </p:nvSpPr>
          <p:spPr bwMode="auto">
            <a:xfrm>
              <a:off x="4951311" y="5689833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6373" name="TextBox 38"/>
            <p:cNvSpPr txBox="1">
              <a:spLocks noChangeArrowheads="1"/>
            </p:cNvSpPr>
            <p:nvPr/>
          </p:nvSpPr>
          <p:spPr bwMode="auto">
            <a:xfrm>
              <a:off x="6924494" y="5697046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6374" name="TextBox 39"/>
            <p:cNvSpPr txBox="1">
              <a:spLocks noChangeArrowheads="1"/>
            </p:cNvSpPr>
            <p:nvPr/>
          </p:nvSpPr>
          <p:spPr bwMode="auto">
            <a:xfrm>
              <a:off x="4823011" y="6103647"/>
              <a:ext cx="15735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Frequents.drinker</a:t>
              </a:r>
            </a:p>
          </p:txBody>
        </p:sp>
        <p:sp>
          <p:nvSpPr>
            <p:cNvPr id="56375" name="TextBox 40"/>
            <p:cNvSpPr txBox="1">
              <a:spLocks noChangeArrowheads="1"/>
            </p:cNvSpPr>
            <p:nvPr/>
          </p:nvSpPr>
          <p:spPr bwMode="auto">
            <a:xfrm>
              <a:off x="7016867" y="6083102"/>
              <a:ext cx="11849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Likes.drinker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6545290" y="351877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6567513" y="3901388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581798" y="4230027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9" name="Straight Connector 23568"/>
            <p:cNvCxnSpPr/>
            <p:nvPr/>
          </p:nvCxnSpPr>
          <p:spPr>
            <a:xfrm flipH="1">
              <a:off x="5807170" y="4947633"/>
              <a:ext cx="298422" cy="117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73" name="Straight Connector 23572"/>
            <p:cNvCxnSpPr/>
            <p:nvPr/>
          </p:nvCxnSpPr>
          <p:spPr>
            <a:xfrm>
              <a:off x="7115149" y="4909530"/>
              <a:ext cx="452396" cy="15558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646880" y="5301673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556433" y="5287385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7551672" y="5623962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556433" y="597959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575416" y="5985940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580179" y="5611261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5575416" y="5265159"/>
              <a:ext cx="3175" cy="16987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623070" y="4936520"/>
              <a:ext cx="3175" cy="16987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591323" y="4561840"/>
              <a:ext cx="3175" cy="1714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37" name="Group 23574"/>
          <p:cNvGrpSpPr>
            <a:grpSpLocks/>
          </p:cNvGrpSpPr>
          <p:nvPr/>
        </p:nvGrpSpPr>
        <p:grpSpPr bwMode="auto">
          <a:xfrm>
            <a:off x="2695575" y="3275013"/>
            <a:ext cx="2254250" cy="1655762"/>
            <a:chOff x="2399438" y="3275774"/>
            <a:chExt cx="2254713" cy="1655199"/>
          </a:xfrm>
        </p:grpSpPr>
        <p:sp>
          <p:nvSpPr>
            <p:cNvPr id="56347" name="TextBox 8"/>
            <p:cNvSpPr txBox="1">
              <a:spLocks noChangeArrowheads="1"/>
            </p:cNvSpPr>
            <p:nvPr/>
          </p:nvSpPr>
          <p:spPr bwMode="auto">
            <a:xfrm>
              <a:off x="3040190" y="3275774"/>
              <a:ext cx="862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6348" name="TextBox 12"/>
            <p:cNvSpPr txBox="1">
              <a:spLocks noChangeArrowheads="1"/>
            </p:cNvSpPr>
            <p:nvPr/>
          </p:nvSpPr>
          <p:spPr bwMode="auto">
            <a:xfrm>
              <a:off x="2399438" y="3759059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6349" name="TextBox 13"/>
            <p:cNvSpPr txBox="1">
              <a:spLocks noChangeArrowheads="1"/>
            </p:cNvSpPr>
            <p:nvPr/>
          </p:nvSpPr>
          <p:spPr bwMode="auto">
            <a:xfrm>
              <a:off x="3667424" y="3775744"/>
              <a:ext cx="8879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table-list</a:t>
              </a:r>
            </a:p>
          </p:txBody>
        </p:sp>
        <p:sp>
          <p:nvSpPr>
            <p:cNvPr id="56350" name="TextBox 14"/>
            <p:cNvSpPr txBox="1">
              <a:spLocks noChangeArrowheads="1"/>
            </p:cNvSpPr>
            <p:nvPr/>
          </p:nvSpPr>
          <p:spPr bwMode="auto">
            <a:xfrm>
              <a:off x="3426750" y="3765544"/>
              <a:ext cx="2391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,</a:t>
              </a:r>
            </a:p>
          </p:txBody>
        </p:sp>
        <p:sp>
          <p:nvSpPr>
            <p:cNvPr id="56351" name="TextBox 15"/>
            <p:cNvSpPr txBox="1">
              <a:spLocks noChangeArrowheads="1"/>
            </p:cNvSpPr>
            <p:nvPr/>
          </p:nvSpPr>
          <p:spPr bwMode="auto">
            <a:xfrm>
              <a:off x="3575009" y="4198462"/>
              <a:ext cx="10791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table-name</a:t>
              </a:r>
            </a:p>
          </p:txBody>
        </p:sp>
        <p:sp>
          <p:nvSpPr>
            <p:cNvPr id="56352" name="TextBox 16"/>
            <p:cNvSpPr txBox="1">
              <a:spLocks noChangeArrowheads="1"/>
            </p:cNvSpPr>
            <p:nvPr/>
          </p:nvSpPr>
          <p:spPr bwMode="auto">
            <a:xfrm>
              <a:off x="2518723" y="4190655"/>
              <a:ext cx="6783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Linkes</a:t>
              </a:r>
            </a:p>
          </p:txBody>
        </p:sp>
        <p:sp>
          <p:nvSpPr>
            <p:cNvPr id="56353" name="TextBox 17"/>
            <p:cNvSpPr txBox="1">
              <a:spLocks noChangeArrowheads="1"/>
            </p:cNvSpPr>
            <p:nvPr/>
          </p:nvSpPr>
          <p:spPr bwMode="auto">
            <a:xfrm>
              <a:off x="3627895" y="4623196"/>
              <a:ext cx="9676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Frequents</a:t>
              </a:r>
            </a:p>
          </p:txBody>
        </p:sp>
        <p:cxnSp>
          <p:nvCxnSpPr>
            <p:cNvPr id="56" name="Straight Connector 55"/>
            <p:cNvCxnSpPr>
              <a:endCxn id="56348" idx="0"/>
            </p:cNvCxnSpPr>
            <p:nvPr/>
          </p:nvCxnSpPr>
          <p:spPr>
            <a:xfrm flipH="1">
              <a:off x="2939299" y="3577296"/>
              <a:ext cx="250877" cy="1825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56347" idx="2"/>
            </p:cNvCxnSpPr>
            <p:nvPr/>
          </p:nvCxnSpPr>
          <p:spPr>
            <a:xfrm>
              <a:off x="3471221" y="3583644"/>
              <a:ext cx="74627" cy="26502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56349" idx="0"/>
            </p:cNvCxnSpPr>
            <p:nvPr/>
          </p:nvCxnSpPr>
          <p:spPr>
            <a:xfrm>
              <a:off x="3787198" y="3580470"/>
              <a:ext cx="323917" cy="19519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2" name="Straight Connector 23561"/>
            <p:cNvCxnSpPr>
              <a:stCxn id="56349" idx="2"/>
              <a:endCxn id="56349" idx="2"/>
            </p:cNvCxnSpPr>
            <p:nvPr/>
          </p:nvCxnSpPr>
          <p:spPr>
            <a:xfrm>
              <a:off x="4111114" y="4083536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4085709" y="4523125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898015" y="4066080"/>
              <a:ext cx="3176" cy="1713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076182" y="4089884"/>
              <a:ext cx="3176" cy="16980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38" name="Group 23575"/>
          <p:cNvGrpSpPr>
            <a:grpSpLocks/>
          </p:cNvGrpSpPr>
          <p:nvPr/>
        </p:nvGrpSpPr>
        <p:grpSpPr bwMode="auto">
          <a:xfrm>
            <a:off x="1290638" y="3265488"/>
            <a:ext cx="1285875" cy="1633537"/>
            <a:chOff x="1087765" y="3265050"/>
            <a:chExt cx="1285929" cy="1633822"/>
          </a:xfrm>
        </p:grpSpPr>
        <p:sp>
          <p:nvSpPr>
            <p:cNvPr id="56340" name="TextBox 6"/>
            <p:cNvSpPr txBox="1">
              <a:spLocks noChangeArrowheads="1"/>
            </p:cNvSpPr>
            <p:nvPr/>
          </p:nvSpPr>
          <p:spPr bwMode="auto">
            <a:xfrm>
              <a:off x="1226428" y="3265050"/>
              <a:ext cx="9236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select-list</a:t>
              </a:r>
            </a:p>
          </p:txBody>
        </p:sp>
        <p:sp>
          <p:nvSpPr>
            <p:cNvPr id="56341" name="TextBox 11"/>
            <p:cNvSpPr txBox="1">
              <a:spLocks noChangeArrowheads="1"/>
            </p:cNvSpPr>
            <p:nvPr/>
          </p:nvSpPr>
          <p:spPr bwMode="auto">
            <a:xfrm>
              <a:off x="1092490" y="3759868"/>
              <a:ext cx="12025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select-sublist</a:t>
              </a:r>
            </a:p>
          </p:txBody>
        </p:sp>
        <p:sp>
          <p:nvSpPr>
            <p:cNvPr id="56342" name="TextBox 24"/>
            <p:cNvSpPr txBox="1">
              <a:spLocks noChangeArrowheads="1"/>
            </p:cNvSpPr>
            <p:nvPr/>
          </p:nvSpPr>
          <p:spPr bwMode="auto">
            <a:xfrm>
              <a:off x="1087765" y="4182962"/>
              <a:ext cx="1285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column-name</a:t>
              </a:r>
            </a:p>
          </p:txBody>
        </p:sp>
        <p:sp>
          <p:nvSpPr>
            <p:cNvPr id="56343" name="TextBox 25"/>
            <p:cNvSpPr txBox="1">
              <a:spLocks noChangeArrowheads="1"/>
            </p:cNvSpPr>
            <p:nvPr/>
          </p:nvSpPr>
          <p:spPr bwMode="auto">
            <a:xfrm>
              <a:off x="1422947" y="4591095"/>
              <a:ext cx="5373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00B050"/>
                  </a:solidFill>
                </a:rPr>
                <a:t>beer</a:t>
              </a:r>
            </a:p>
          </p:txBody>
        </p:sp>
        <p:cxnSp>
          <p:nvCxnSpPr>
            <p:cNvPr id="52" name="Straight Connector 51"/>
            <p:cNvCxnSpPr>
              <a:stCxn id="56340" idx="2"/>
              <a:endCxn id="56341" idx="0"/>
            </p:cNvCxnSpPr>
            <p:nvPr/>
          </p:nvCxnSpPr>
          <p:spPr>
            <a:xfrm>
              <a:off x="1687865" y="3573079"/>
              <a:ext cx="6350" cy="18735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683102" y="4479699"/>
              <a:ext cx="3175" cy="16989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668814" y="4077992"/>
              <a:ext cx="3175" cy="16989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220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7347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57348" name="TextBox 2"/>
          <p:cNvSpPr txBox="1">
            <a:spLocks noChangeArrowheads="1"/>
          </p:cNvSpPr>
          <p:nvPr/>
        </p:nvSpPr>
        <p:spPr bwMode="auto">
          <a:xfrm>
            <a:off x="361950" y="1039813"/>
            <a:ext cx="4383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select-statement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/>
              <a:t> [</a:t>
            </a:r>
            <a:r>
              <a:rPr lang="en-US" altLang="en-US" sz="1200">
                <a:solidFill>
                  <a:srgbClr val="FFC000"/>
                </a:solidFill>
              </a:rPr>
              <a:t>DISTINCT</a:t>
            </a:r>
            <a:r>
              <a:rPr lang="en-US" altLang="en-US" sz="1200"/>
              <a:t>] select-list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/>
              <a:t> table-list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WHERE</a:t>
            </a:r>
            <a:r>
              <a:rPr lang="en-US" altLang="en-US" sz="1200"/>
              <a:t> search-condition]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ORDER BY </a:t>
            </a:r>
            <a:r>
              <a:rPr lang="en-US" altLang="en-US" sz="1200"/>
              <a:t>column-name]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*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select-sublist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column-name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column-name,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table-list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table-name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table-name,</a:t>
            </a:r>
            <a:r>
              <a:rPr lang="en-US" altLang="en-US" sz="1200"/>
              <a:t> table-list</a:t>
            </a:r>
          </a:p>
        </p:txBody>
      </p:sp>
      <p:sp>
        <p:nvSpPr>
          <p:cNvPr id="57349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3575" y="3265488"/>
            <a:ext cx="7874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7775" y="3275013"/>
            <a:ext cx="6540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19613" y="3275013"/>
            <a:ext cx="7826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57353" name="TextBox 26"/>
          <p:cNvSpPr txBox="1">
            <a:spLocks noChangeArrowheads="1"/>
          </p:cNvSpPr>
          <p:nvPr/>
        </p:nvSpPr>
        <p:spPr bwMode="auto">
          <a:xfrm>
            <a:off x="4745038" y="1033463"/>
            <a:ext cx="4100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search-condition</a:t>
            </a:r>
            <a:r>
              <a:rPr lang="en-US" altLang="en-US" sz="1200"/>
              <a:t> ::= boolean-term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boolean-term</a:t>
            </a:r>
            <a:r>
              <a:rPr lang="en-US" altLang="en-US" sz="1200"/>
              <a:t> ::= boolean-factor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boolean-factor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0000"/>
                </a:solidFill>
              </a:rPr>
              <a:t>[</a:t>
            </a:r>
            <a:r>
              <a:rPr lang="en-US" altLang="en-US" sz="1200">
                <a:solidFill>
                  <a:srgbClr val="FFC000"/>
                </a:solidFill>
              </a:rPr>
              <a:t>NOT</a:t>
            </a:r>
            <a:r>
              <a:rPr lang="en-US" altLang="en-US" sz="1200">
                <a:solidFill>
                  <a:srgbClr val="FF0000"/>
                </a:solidFill>
              </a:rPr>
              <a:t>] </a:t>
            </a:r>
            <a:r>
              <a:rPr lang="en-US" altLang="en-US" sz="1200"/>
              <a:t>boolean-primary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boolean-primary</a:t>
            </a:r>
            <a:r>
              <a:rPr lang="en-US" altLang="en-US" sz="1200"/>
              <a:t> ::= comparison-predicate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chemeClr val="tx2"/>
                </a:solidFill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comparison-predicate</a:t>
            </a:r>
            <a:r>
              <a:rPr lang="en-US" altLang="en-US" sz="1200"/>
              <a:t> ::= expression </a:t>
            </a:r>
            <a:r>
              <a:rPr lang="en-US" altLang="en-US" sz="1200">
                <a:solidFill>
                  <a:srgbClr val="00B050"/>
                </a:solidFill>
              </a:rPr>
              <a:t>comp-op</a:t>
            </a:r>
            <a:r>
              <a:rPr lang="en-US" altLang="en-US" sz="1200"/>
              <a:t> expression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expression</a:t>
            </a:r>
            <a:r>
              <a:rPr lang="en-US" altLang="en-US" sz="1200"/>
              <a:t> ::= 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term</a:t>
            </a:r>
            <a:r>
              <a:rPr lang="en-US" altLang="en-US" sz="1200"/>
              <a:t> ::= column-name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…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7347" idx="2"/>
            <a:endCxn id="9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10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8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360" name="Group 23573"/>
          <p:cNvGrpSpPr>
            <a:grpSpLocks/>
          </p:cNvGrpSpPr>
          <p:nvPr/>
        </p:nvGrpSpPr>
        <p:grpSpPr bwMode="auto">
          <a:xfrm>
            <a:off x="4822825" y="3270250"/>
            <a:ext cx="3387725" cy="3141663"/>
            <a:chOff x="4823011" y="3269513"/>
            <a:chExt cx="3387412" cy="3141911"/>
          </a:xfrm>
        </p:grpSpPr>
        <p:sp>
          <p:nvSpPr>
            <p:cNvPr id="11" name="TextBox 10"/>
            <p:cNvSpPr txBox="1"/>
            <p:nvPr/>
          </p:nvSpPr>
          <p:spPr>
            <a:xfrm>
              <a:off x="5815107" y="3269513"/>
              <a:ext cx="1506398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search-condition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927809" y="3621966"/>
              <a:ext cx="1250834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boolean</a:t>
              </a: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-term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81776" y="3976007"/>
              <a:ext cx="1330202" cy="306411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boolean</a:t>
              </a: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-factor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10345" y="4291944"/>
              <a:ext cx="1481001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boolean</a:t>
              </a: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-primary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807170" y="4645985"/>
              <a:ext cx="1819107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comparison-</a:t>
              </a: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predicte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81750" y="5028602"/>
              <a:ext cx="1023842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expression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15149" y="5028602"/>
              <a:ext cx="1023843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expression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194484" y="5028602"/>
              <a:ext cx="901617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comp-op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480208" y="5388993"/>
              <a:ext cx="314296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=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303980" y="5350890"/>
              <a:ext cx="552399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term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91346" y="5350890"/>
              <a:ext cx="552399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term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51587" y="5689054"/>
              <a:ext cx="1285756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column-name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924667" y="5696993"/>
              <a:ext cx="1285756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column-name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23011" y="6103425"/>
              <a:ext cx="1573068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Frequents.drinker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016733" y="6082785"/>
              <a:ext cx="1185753" cy="30799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Likes.drinker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6545290" y="3518771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6567513" y="3901388"/>
              <a:ext cx="3175" cy="17146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581798" y="4230027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9" name="Straight Connector 23568"/>
            <p:cNvCxnSpPr/>
            <p:nvPr/>
          </p:nvCxnSpPr>
          <p:spPr>
            <a:xfrm flipH="1">
              <a:off x="5807170" y="4947633"/>
              <a:ext cx="298422" cy="11748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73" name="Straight Connector 23572"/>
            <p:cNvCxnSpPr/>
            <p:nvPr/>
          </p:nvCxnSpPr>
          <p:spPr>
            <a:xfrm>
              <a:off x="7115149" y="4909530"/>
              <a:ext cx="452396" cy="155587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646880" y="5301673"/>
              <a:ext cx="3175" cy="169876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556433" y="5287385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7551672" y="5623962"/>
              <a:ext cx="3175" cy="17146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556433" y="5979590"/>
              <a:ext cx="3175" cy="17146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575416" y="5985940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580179" y="5611261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5575416" y="5265159"/>
              <a:ext cx="3175" cy="16987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623070" y="4936520"/>
              <a:ext cx="3175" cy="169876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591323" y="4561840"/>
              <a:ext cx="3175" cy="171464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361" name="Group 23574"/>
          <p:cNvGrpSpPr>
            <a:grpSpLocks/>
          </p:cNvGrpSpPr>
          <p:nvPr/>
        </p:nvGrpSpPr>
        <p:grpSpPr bwMode="auto">
          <a:xfrm>
            <a:off x="2695575" y="3275013"/>
            <a:ext cx="2254250" cy="1655762"/>
            <a:chOff x="2399438" y="3275774"/>
            <a:chExt cx="2254713" cy="1655199"/>
          </a:xfrm>
        </p:grpSpPr>
        <p:sp>
          <p:nvSpPr>
            <p:cNvPr id="9" name="TextBox 8"/>
            <p:cNvSpPr txBox="1"/>
            <p:nvPr/>
          </p:nvSpPr>
          <p:spPr>
            <a:xfrm>
              <a:off x="3040920" y="3275774"/>
              <a:ext cx="862190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table-list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99438" y="3759796"/>
              <a:ext cx="1079722" cy="306284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table-name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68112" y="3775666"/>
              <a:ext cx="887594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table-list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26762" y="3766144"/>
              <a:ext cx="239761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,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574429" y="4197797"/>
              <a:ext cx="1079722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table-name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8525" y="4189863"/>
              <a:ext cx="678001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Linkes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628415" y="4623103"/>
              <a:ext cx="966987" cy="30787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Frequents</a:t>
              </a:r>
            </a:p>
          </p:txBody>
        </p:sp>
        <p:cxnSp>
          <p:nvCxnSpPr>
            <p:cNvPr id="56" name="Straight Connector 55"/>
            <p:cNvCxnSpPr>
              <a:endCxn id="13" idx="0"/>
            </p:cNvCxnSpPr>
            <p:nvPr/>
          </p:nvCxnSpPr>
          <p:spPr>
            <a:xfrm flipH="1">
              <a:off x="2939299" y="3577296"/>
              <a:ext cx="250877" cy="182500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9" idx="2"/>
            </p:cNvCxnSpPr>
            <p:nvPr/>
          </p:nvCxnSpPr>
          <p:spPr>
            <a:xfrm>
              <a:off x="3471221" y="3583644"/>
              <a:ext cx="74627" cy="265022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14" idx="0"/>
            </p:cNvCxnSpPr>
            <p:nvPr/>
          </p:nvCxnSpPr>
          <p:spPr>
            <a:xfrm>
              <a:off x="3787198" y="3580470"/>
              <a:ext cx="323917" cy="195196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62" name="Straight Connector 23561"/>
            <p:cNvCxnSpPr>
              <a:stCxn id="14" idx="2"/>
              <a:endCxn id="14" idx="2"/>
            </p:cNvCxnSpPr>
            <p:nvPr/>
          </p:nvCxnSpPr>
          <p:spPr>
            <a:xfrm>
              <a:off x="4111114" y="4083536"/>
              <a:ext cx="0" cy="0"/>
            </a:xfrm>
            <a:prstGeom prst="line">
              <a:avLst/>
            </a:prstGeom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4085709" y="4523125"/>
              <a:ext cx="3176" cy="171392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898015" y="4066080"/>
              <a:ext cx="3176" cy="171392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076182" y="4089884"/>
              <a:ext cx="3176" cy="169805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362" name="Group 23575"/>
          <p:cNvGrpSpPr>
            <a:grpSpLocks/>
          </p:cNvGrpSpPr>
          <p:nvPr/>
        </p:nvGrpSpPr>
        <p:grpSpPr bwMode="auto">
          <a:xfrm>
            <a:off x="1290638" y="3265488"/>
            <a:ext cx="1285875" cy="1633537"/>
            <a:chOff x="1087765" y="3265050"/>
            <a:chExt cx="1285929" cy="1633822"/>
          </a:xfrm>
        </p:grpSpPr>
        <p:sp>
          <p:nvSpPr>
            <p:cNvPr id="7" name="TextBox 6"/>
            <p:cNvSpPr txBox="1"/>
            <p:nvPr/>
          </p:nvSpPr>
          <p:spPr>
            <a:xfrm>
              <a:off x="1225883" y="3265050"/>
              <a:ext cx="923964" cy="30802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select-list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92527" y="3760436"/>
              <a:ext cx="1201788" cy="306440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select-</a:t>
              </a:r>
              <a:r>
                <a:rPr lang="en-US" sz="1400" dirty="0" err="1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sublist</a:t>
              </a:r>
              <a:endPara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87765" y="4182785"/>
              <a:ext cx="1285929" cy="30802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column-name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22741" y="4590843"/>
              <a:ext cx="538186" cy="308029"/>
            </a:xfrm>
            <a:prstGeom prst="rect">
              <a:avLst/>
            </a:prstGeom>
            <a:noFill/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2">
                      <a:lumMod val="20000"/>
                      <a:lumOff val="80000"/>
                    </a:schemeClr>
                  </a:solidFill>
                </a:rPr>
                <a:t>beer</a:t>
              </a:r>
            </a:p>
          </p:txBody>
        </p:sp>
        <p:cxnSp>
          <p:nvCxnSpPr>
            <p:cNvPr id="52" name="Straight Connector 51"/>
            <p:cNvCxnSpPr>
              <a:stCxn id="7" idx="2"/>
              <a:endCxn id="12" idx="0"/>
            </p:cNvCxnSpPr>
            <p:nvPr/>
          </p:nvCxnSpPr>
          <p:spPr>
            <a:xfrm>
              <a:off x="1687865" y="3573079"/>
              <a:ext cx="6350" cy="187358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683102" y="4479699"/>
              <a:ext cx="3175" cy="169893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668814" y="4077992"/>
              <a:ext cx="3175" cy="169892"/>
            </a:xfrm>
            <a:prstGeom prst="line">
              <a:avLst/>
            </a:prstGeom>
            <a:ln w="190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717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8371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rgbClr val="FF0000"/>
                </a:solidFill>
              </a:rPr>
              <a:t>select-statement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rgbClr val="FFC000"/>
                </a:solidFill>
              </a:rPr>
              <a:t>SELECT</a:t>
            </a:r>
            <a:r>
              <a:rPr lang="en-US" altLang="en-US" sz="1200" dirty="0"/>
              <a:t> [</a:t>
            </a:r>
            <a:r>
              <a:rPr lang="en-US" altLang="en-US" sz="1200" dirty="0">
                <a:solidFill>
                  <a:srgbClr val="FFC000"/>
                </a:solidFill>
              </a:rPr>
              <a:t>DISTINCT</a:t>
            </a:r>
            <a:r>
              <a:rPr lang="en-US" altLang="en-US" sz="1200" dirty="0"/>
              <a:t>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 dirty="0"/>
              <a:t> table-list </a:t>
            </a:r>
          </a:p>
          <a:p>
            <a:pPr>
              <a:defRPr/>
            </a:pPr>
            <a:r>
              <a:rPr lang="en-US" altLang="en-US" sz="1200" dirty="0"/>
              <a:t>                              [</a:t>
            </a:r>
            <a:r>
              <a:rPr lang="en-US" altLang="en-US" sz="1200" dirty="0">
                <a:solidFill>
                  <a:srgbClr val="FFC000"/>
                </a:solidFill>
              </a:rPr>
              <a:t>WHERE</a:t>
            </a:r>
            <a:r>
              <a:rPr lang="en-US" altLang="en-US" sz="1200" dirty="0"/>
              <a:t> search-condition] </a:t>
            </a:r>
          </a:p>
          <a:p>
            <a:pPr>
              <a:defRPr/>
            </a:pPr>
            <a:r>
              <a:rPr lang="en-US" altLang="en-US" sz="1200" dirty="0"/>
              <a:t>                              [</a:t>
            </a:r>
            <a:r>
              <a:rPr lang="en-US" altLang="en-US" sz="1200" dirty="0">
                <a:solidFill>
                  <a:srgbClr val="FFC000"/>
                </a:solidFill>
              </a:rPr>
              <a:t>ORDER BY </a:t>
            </a:r>
            <a:r>
              <a:rPr lang="en-US" altLang="en-US" sz="1200" dirty="0"/>
              <a:t>column-name]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 ::= * |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::= column-name 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 ::= table-name | table-name, table-list</a:t>
            </a:r>
          </a:p>
        </p:txBody>
      </p:sp>
      <p:sp>
        <p:nvSpPr>
          <p:cNvPr id="58373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58374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58375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58376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8371" idx="2"/>
            <a:endCxn id="58413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58376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58375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84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413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5575" y="3759200"/>
            <a:ext cx="10779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2400" y="3775075"/>
            <a:ext cx="8890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2688" y="3765550"/>
            <a:ext cx="2381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0325" y="4198938"/>
            <a:ext cx="10795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4638" y="4191000"/>
            <a:ext cx="677862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Linkes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2713" y="4622800"/>
            <a:ext cx="9683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13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8413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14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14" idx="2"/>
            <a:endCxn id="14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427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3759200"/>
            <a:ext cx="1203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0638" y="4183063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5600" y="4591050"/>
            <a:ext cx="53816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58427" idx="2"/>
            <a:endCxn id="12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41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59395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select-statement ::= SELECT [DISTINCT]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FROM table-list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[WHERE search-condition]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[ORDER BY column-name]</a:t>
            </a:r>
          </a:p>
          <a:p>
            <a:pPr>
              <a:defRPr/>
            </a:pPr>
            <a:r>
              <a:rPr lang="en-US" altLang="en-US" sz="1200" dirty="0">
                <a:solidFill>
                  <a:srgbClr val="FF3300"/>
                </a:solidFill>
              </a:rPr>
              <a:t>select-list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*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|</a:t>
            </a:r>
            <a:r>
              <a:rPr lang="en-US" altLang="en-US" sz="1200" dirty="0"/>
              <a:t> select-</a:t>
            </a:r>
            <a:r>
              <a:rPr lang="en-US" altLang="en-US" sz="1200" dirty="0" err="1"/>
              <a:t>sublist</a:t>
            </a:r>
            <a:endParaRPr lang="en-US" altLang="en-US" sz="1200" dirty="0"/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::= column-name 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 ::= table-name | table-name, table-list</a:t>
            </a:r>
          </a:p>
        </p:txBody>
      </p:sp>
      <p:sp>
        <p:nvSpPr>
          <p:cNvPr id="59397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59398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59399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59400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9395" idx="2"/>
            <a:endCxn id="59437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59400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59399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08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37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5575" y="3759200"/>
            <a:ext cx="10779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2400" y="3775075"/>
            <a:ext cx="8890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2688" y="3765550"/>
            <a:ext cx="2381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0325" y="4198938"/>
            <a:ext cx="10795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4638" y="4191000"/>
            <a:ext cx="677862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Linkes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2713" y="4622800"/>
            <a:ext cx="9683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13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9437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14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14" idx="2"/>
            <a:endCxn id="14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51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59452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90638" y="4183063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5600" y="4591050"/>
            <a:ext cx="53816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59451" idx="2"/>
            <a:endCxn id="59452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23963" y="3244850"/>
            <a:ext cx="1279525" cy="9921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489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0419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select-statement ::= SELECT [DISTINCT]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FROM table-list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[WHERE search-condition]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[ORDER BY column-name]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 ::= * |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rgbClr val="FF3300"/>
                </a:solidFill>
              </a:rPr>
              <a:t>select-</a:t>
            </a:r>
            <a:r>
              <a:rPr lang="en-US" altLang="en-US" sz="1200" dirty="0" err="1">
                <a:solidFill>
                  <a:srgbClr val="FF3300"/>
                </a:solidFill>
              </a:rPr>
              <a:t>sublist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rgbClr val="00B050"/>
                </a:solidFill>
              </a:rPr>
              <a:t>column-name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 ::= table-name | table-name, table-list</a:t>
            </a:r>
          </a:p>
        </p:txBody>
      </p:sp>
      <p:sp>
        <p:nvSpPr>
          <p:cNvPr id="60421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0422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0423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0424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0419" idx="2"/>
            <a:endCxn id="60461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0424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0423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32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61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5575" y="3759200"/>
            <a:ext cx="10779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2400" y="3775075"/>
            <a:ext cx="8890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2688" y="3765550"/>
            <a:ext cx="2381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0325" y="4198938"/>
            <a:ext cx="10795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4638" y="4191000"/>
            <a:ext cx="677862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Linkes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2713" y="4622800"/>
            <a:ext cx="9683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13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0461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14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14" idx="2"/>
            <a:endCxn id="14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75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0476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0477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5600" y="4591050"/>
            <a:ext cx="538163" cy="30797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0475" idx="2"/>
            <a:endCxn id="60476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241425" y="3633788"/>
            <a:ext cx="1331913" cy="13938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80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1443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select-statement ::= SELECT [DISTINCT]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FROM table-list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[WHERE search-condition]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[ORDER BY column-name]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 ::= * |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::= column-name 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rgbClr val="FF3300"/>
                </a:solidFill>
              </a:rPr>
              <a:t>table-list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  <a:r>
              <a:rPr lang="en-US" altLang="en-US" sz="1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|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00B050"/>
                </a:solidFill>
              </a:rPr>
              <a:t>table-name,</a:t>
            </a:r>
            <a:r>
              <a:rPr lang="en-US" altLang="en-US" sz="1200" dirty="0"/>
              <a:t> table-list</a:t>
            </a:r>
          </a:p>
        </p:txBody>
      </p:sp>
      <p:sp>
        <p:nvSpPr>
          <p:cNvPr id="61445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1446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1447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1448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1443" idx="2"/>
            <a:endCxn id="61485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1448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1447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56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5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1486" name="TextBox 12"/>
          <p:cNvSpPr txBox="1">
            <a:spLocks noChangeArrowheads="1"/>
          </p:cNvSpPr>
          <p:nvPr/>
        </p:nvSpPr>
        <p:spPr bwMode="auto">
          <a:xfrm>
            <a:off x="2695575" y="3759200"/>
            <a:ext cx="1077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1487" name="TextBox 13"/>
          <p:cNvSpPr txBox="1">
            <a:spLocks noChangeArrowheads="1"/>
          </p:cNvSpPr>
          <p:nvPr/>
        </p:nvSpPr>
        <p:spPr bwMode="auto">
          <a:xfrm>
            <a:off x="3962400" y="3775075"/>
            <a:ext cx="88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1488" name="TextBox 14"/>
          <p:cNvSpPr txBox="1">
            <a:spLocks noChangeArrowheads="1"/>
          </p:cNvSpPr>
          <p:nvPr/>
        </p:nvSpPr>
        <p:spPr bwMode="auto">
          <a:xfrm>
            <a:off x="3722688" y="3765550"/>
            <a:ext cx="23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0325" y="4198938"/>
            <a:ext cx="10795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4638" y="4191000"/>
            <a:ext cx="677862" cy="30797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rgbClr val="00B050"/>
                </a:solidFill>
              </a:rPr>
              <a:t>Linkes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2713" y="4622800"/>
            <a:ext cx="9683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61486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1485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1487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61487" idx="2"/>
            <a:endCxn id="61487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9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1500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1501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1502" name="TextBox 25"/>
          <p:cNvSpPr txBox="1">
            <a:spLocks noChangeArrowheads="1"/>
          </p:cNvSpPr>
          <p:nvPr/>
        </p:nvSpPr>
        <p:spPr bwMode="auto">
          <a:xfrm>
            <a:off x="1625600" y="4591050"/>
            <a:ext cx="538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1499" idx="2"/>
            <a:endCxn id="61500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655888" y="3346450"/>
            <a:ext cx="2195512" cy="8445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278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2467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950" y="1039813"/>
            <a:ext cx="438308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select-statement ::= SELECT [DISTINCT] select-list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FROM table-list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[WHERE search-condition] 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[ORDER BY column-name]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 ::= * |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::= column-name | column-name, select-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sublist</a:t>
            </a:r>
            <a:endParaRPr lang="en-US" altLang="en-US" sz="12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US" altLang="en-US" sz="1200" dirty="0">
                <a:solidFill>
                  <a:srgbClr val="FF3300"/>
                </a:solidFill>
              </a:rPr>
              <a:t>table-list</a:t>
            </a:r>
            <a:r>
              <a:rPr lang="en-US" altLang="en-US" sz="1200" dirty="0"/>
              <a:t> ::= </a:t>
            </a:r>
            <a:r>
              <a:rPr lang="en-US" altLang="en-US" sz="1200" dirty="0">
                <a:solidFill>
                  <a:srgbClr val="00B050"/>
                </a:solidFill>
              </a:rPr>
              <a:t>table-name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|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table-name, table-list</a:t>
            </a:r>
          </a:p>
        </p:txBody>
      </p:sp>
      <p:sp>
        <p:nvSpPr>
          <p:cNvPr id="62469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2470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2471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2472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5038" y="1033463"/>
            <a:ext cx="4100512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 ::=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| ……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 ::= [NOT] </a:t>
            </a: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  <a:p>
            <a:pPr>
              <a:defRPr/>
            </a:pPr>
            <a:r>
              <a:rPr lang="en-US" altLang="en-US" sz="12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 ::= comparison-predicate 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comparison-predicate ::= expression comp-op expression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 ::= term | ……| ……</a:t>
            </a:r>
          </a:p>
          <a:p>
            <a:pPr>
              <a:defRPr/>
            </a:pPr>
            <a:r>
              <a:rPr lang="en-US" alt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 ::= column-name | … | … | …</a:t>
            </a:r>
            <a:endParaRPr lang="en-US" altLang="zh-CN" sz="1200" dirty="0">
              <a:solidFill>
                <a:schemeClr val="bg2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2467" idx="2"/>
            <a:endCxn id="62509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2472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2471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0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725" y="3622675"/>
            <a:ext cx="12509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81688" y="3975100"/>
            <a:ext cx="1330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-factor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0250" y="4292600"/>
            <a:ext cx="14811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boolean</a:t>
            </a: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-primary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7075" y="4645025"/>
            <a:ext cx="181768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comparison-</a:t>
            </a: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predicte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3175" y="5027613"/>
            <a:ext cx="10223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5175" y="5027613"/>
            <a:ext cx="1023938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expression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4425" y="5027613"/>
            <a:ext cx="90170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comp-op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0175" y="5389563"/>
            <a:ext cx="31432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=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838" y="5351463"/>
            <a:ext cx="554037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91388" y="5351463"/>
            <a:ext cx="552450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51413" y="5689600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675" y="5697538"/>
            <a:ext cx="12858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column-name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22825" y="6103938"/>
            <a:ext cx="1573213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Frequents.drinker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16750" y="6083300"/>
            <a:ext cx="1184275" cy="30797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Likes.drinker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509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2510" name="TextBox 12"/>
          <p:cNvSpPr txBox="1">
            <a:spLocks noChangeArrowheads="1"/>
          </p:cNvSpPr>
          <p:nvPr/>
        </p:nvSpPr>
        <p:spPr bwMode="auto">
          <a:xfrm>
            <a:off x="2695575" y="3759200"/>
            <a:ext cx="1077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2511" name="TextBox 13"/>
          <p:cNvSpPr txBox="1">
            <a:spLocks noChangeArrowheads="1"/>
          </p:cNvSpPr>
          <p:nvPr/>
        </p:nvSpPr>
        <p:spPr bwMode="auto">
          <a:xfrm>
            <a:off x="3962400" y="3775075"/>
            <a:ext cx="88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2512" name="TextBox 14"/>
          <p:cNvSpPr txBox="1">
            <a:spLocks noChangeArrowheads="1"/>
          </p:cNvSpPr>
          <p:nvPr/>
        </p:nvSpPr>
        <p:spPr bwMode="auto">
          <a:xfrm>
            <a:off x="3722688" y="3765550"/>
            <a:ext cx="23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62513" name="TextBox 15"/>
          <p:cNvSpPr txBox="1">
            <a:spLocks noChangeArrowheads="1"/>
          </p:cNvSpPr>
          <p:nvPr/>
        </p:nvSpPr>
        <p:spPr bwMode="auto">
          <a:xfrm>
            <a:off x="3870325" y="4198938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2514" name="TextBox 16"/>
          <p:cNvSpPr txBox="1">
            <a:spLocks noChangeArrowheads="1"/>
          </p:cNvSpPr>
          <p:nvPr/>
        </p:nvSpPr>
        <p:spPr bwMode="auto">
          <a:xfrm>
            <a:off x="2814638" y="4191000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Linkes</a:t>
            </a:r>
          </a:p>
        </p:txBody>
      </p:sp>
      <p:sp>
        <p:nvSpPr>
          <p:cNvPr id="62515" name="TextBox 17"/>
          <p:cNvSpPr txBox="1">
            <a:spLocks noChangeArrowheads="1"/>
          </p:cNvSpPr>
          <p:nvPr/>
        </p:nvSpPr>
        <p:spPr bwMode="auto">
          <a:xfrm>
            <a:off x="3922713" y="4622800"/>
            <a:ext cx="968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62510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2509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2511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62511" idx="2"/>
            <a:endCxn id="62511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523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2524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2525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2526" name="TextBox 25"/>
          <p:cNvSpPr txBox="1">
            <a:spLocks noChangeArrowheads="1"/>
          </p:cNvSpPr>
          <p:nvPr/>
        </p:nvSpPr>
        <p:spPr bwMode="auto">
          <a:xfrm>
            <a:off x="1625600" y="4591050"/>
            <a:ext cx="538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2523" idx="2"/>
            <a:endCxn id="62524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3829050" y="3632200"/>
            <a:ext cx="1084263" cy="14335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315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3491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3492" name="TextBox 2"/>
          <p:cNvSpPr txBox="1">
            <a:spLocks noChangeArrowheads="1"/>
          </p:cNvSpPr>
          <p:nvPr/>
        </p:nvSpPr>
        <p:spPr bwMode="auto">
          <a:xfrm>
            <a:off x="361950" y="1039813"/>
            <a:ext cx="4383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select-statement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/>
              <a:t> [</a:t>
            </a:r>
            <a:r>
              <a:rPr lang="en-US" altLang="en-US" sz="1200">
                <a:solidFill>
                  <a:srgbClr val="FFC000"/>
                </a:solidFill>
              </a:rPr>
              <a:t>DISTINCT</a:t>
            </a:r>
            <a:r>
              <a:rPr lang="en-US" altLang="en-US" sz="1200"/>
              <a:t>] select-list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/>
              <a:t> table-list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WHERE</a:t>
            </a:r>
            <a:r>
              <a:rPr lang="en-US" altLang="en-US" sz="1200"/>
              <a:t> search-condition]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ORDER BY </a:t>
            </a:r>
            <a:r>
              <a:rPr lang="en-US" altLang="en-US" sz="1200"/>
              <a:t>column-name]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*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select-sublist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column-name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column-name,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table-list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table-name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table-name,</a:t>
            </a:r>
            <a:r>
              <a:rPr lang="en-US" altLang="en-US" sz="1200"/>
              <a:t> table-list</a:t>
            </a:r>
          </a:p>
        </p:txBody>
      </p:sp>
      <p:sp>
        <p:nvSpPr>
          <p:cNvPr id="63493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3494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3495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3496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63497" name="TextBox 26"/>
          <p:cNvSpPr txBox="1">
            <a:spLocks noChangeArrowheads="1"/>
          </p:cNvSpPr>
          <p:nvPr/>
        </p:nvSpPr>
        <p:spPr bwMode="auto">
          <a:xfrm>
            <a:off x="4745038" y="1033463"/>
            <a:ext cx="4100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search-condition</a:t>
            </a:r>
            <a:r>
              <a:rPr lang="en-US" altLang="en-US" sz="1200"/>
              <a:t> ::= boolean-term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boolean-term</a:t>
            </a:r>
            <a:r>
              <a:rPr lang="en-US" altLang="en-US" sz="1200"/>
              <a:t> ::= boolean-factor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boolean-factor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0000"/>
                </a:solidFill>
              </a:rPr>
              <a:t>[</a:t>
            </a:r>
            <a:r>
              <a:rPr lang="en-US" altLang="en-US" sz="1200">
                <a:solidFill>
                  <a:srgbClr val="FFC000"/>
                </a:solidFill>
              </a:rPr>
              <a:t>NOT</a:t>
            </a:r>
            <a:r>
              <a:rPr lang="en-US" altLang="en-US" sz="1200">
                <a:solidFill>
                  <a:srgbClr val="FF0000"/>
                </a:solidFill>
              </a:rPr>
              <a:t>] </a:t>
            </a:r>
            <a:r>
              <a:rPr lang="en-US" altLang="en-US" sz="1200"/>
              <a:t>boolean-primary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boolean-primary</a:t>
            </a:r>
            <a:r>
              <a:rPr lang="en-US" altLang="en-US" sz="1200"/>
              <a:t> ::= comparison-predicate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chemeClr val="tx2"/>
                </a:solidFill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comparison-predicate</a:t>
            </a:r>
            <a:r>
              <a:rPr lang="en-US" altLang="en-US" sz="1200"/>
              <a:t> ::= expression </a:t>
            </a:r>
            <a:r>
              <a:rPr lang="en-US" altLang="en-US" sz="1200">
                <a:solidFill>
                  <a:srgbClr val="00B050"/>
                </a:solidFill>
              </a:rPr>
              <a:t>comp-op</a:t>
            </a:r>
            <a:r>
              <a:rPr lang="en-US" altLang="en-US" sz="1200"/>
              <a:t> expression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expression</a:t>
            </a:r>
            <a:r>
              <a:rPr lang="en-US" altLang="en-US" sz="1200"/>
              <a:t> ::= 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term</a:t>
            </a:r>
            <a:r>
              <a:rPr lang="en-US" altLang="en-US" sz="1200"/>
              <a:t> ::= column-name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…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3491" idx="2"/>
            <a:endCxn id="63533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3496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3495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4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63505" name="TextBox 27"/>
          <p:cNvSpPr txBox="1">
            <a:spLocks noChangeArrowheads="1"/>
          </p:cNvSpPr>
          <p:nvPr/>
        </p:nvSpPr>
        <p:spPr bwMode="auto">
          <a:xfrm>
            <a:off x="5927725" y="3622675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boolean-term</a:t>
            </a:r>
          </a:p>
        </p:txBody>
      </p:sp>
      <p:sp>
        <p:nvSpPr>
          <p:cNvPr id="63506" name="TextBox 28"/>
          <p:cNvSpPr txBox="1">
            <a:spLocks noChangeArrowheads="1"/>
          </p:cNvSpPr>
          <p:nvPr/>
        </p:nvSpPr>
        <p:spPr bwMode="auto">
          <a:xfrm>
            <a:off x="5881688" y="3975100"/>
            <a:ext cx="1330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boolean-factor</a:t>
            </a:r>
          </a:p>
        </p:txBody>
      </p:sp>
      <p:sp>
        <p:nvSpPr>
          <p:cNvPr id="63507" name="TextBox 29"/>
          <p:cNvSpPr txBox="1">
            <a:spLocks noChangeArrowheads="1"/>
          </p:cNvSpPr>
          <p:nvPr/>
        </p:nvSpPr>
        <p:spPr bwMode="auto">
          <a:xfrm>
            <a:off x="5810250" y="4292600"/>
            <a:ext cx="1481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boolean-primary</a:t>
            </a:r>
          </a:p>
        </p:txBody>
      </p:sp>
      <p:sp>
        <p:nvSpPr>
          <p:cNvPr id="63508" name="TextBox 30"/>
          <p:cNvSpPr txBox="1">
            <a:spLocks noChangeArrowheads="1"/>
          </p:cNvSpPr>
          <p:nvPr/>
        </p:nvSpPr>
        <p:spPr bwMode="auto">
          <a:xfrm>
            <a:off x="5807075" y="4645025"/>
            <a:ext cx="1817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comparison-predicte</a:t>
            </a:r>
          </a:p>
        </p:txBody>
      </p:sp>
      <p:sp>
        <p:nvSpPr>
          <p:cNvPr id="63509" name="TextBox 31"/>
          <p:cNvSpPr txBox="1">
            <a:spLocks noChangeArrowheads="1"/>
          </p:cNvSpPr>
          <p:nvPr/>
        </p:nvSpPr>
        <p:spPr bwMode="auto">
          <a:xfrm>
            <a:off x="5083175" y="5027613"/>
            <a:ext cx="1022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expression</a:t>
            </a:r>
          </a:p>
        </p:txBody>
      </p:sp>
      <p:sp>
        <p:nvSpPr>
          <p:cNvPr id="63510" name="TextBox 32"/>
          <p:cNvSpPr txBox="1">
            <a:spLocks noChangeArrowheads="1"/>
          </p:cNvSpPr>
          <p:nvPr/>
        </p:nvSpPr>
        <p:spPr bwMode="auto">
          <a:xfrm>
            <a:off x="7115175" y="5027613"/>
            <a:ext cx="1023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expression</a:t>
            </a:r>
          </a:p>
        </p:txBody>
      </p:sp>
      <p:sp>
        <p:nvSpPr>
          <p:cNvPr id="63511" name="TextBox 33"/>
          <p:cNvSpPr txBox="1">
            <a:spLocks noChangeArrowheads="1"/>
          </p:cNvSpPr>
          <p:nvPr/>
        </p:nvSpPr>
        <p:spPr bwMode="auto">
          <a:xfrm>
            <a:off x="6194425" y="5027613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comp-op</a:t>
            </a:r>
          </a:p>
        </p:txBody>
      </p:sp>
      <p:sp>
        <p:nvSpPr>
          <p:cNvPr id="63512" name="TextBox 34"/>
          <p:cNvSpPr txBox="1">
            <a:spLocks noChangeArrowheads="1"/>
          </p:cNvSpPr>
          <p:nvPr/>
        </p:nvSpPr>
        <p:spPr bwMode="auto">
          <a:xfrm>
            <a:off x="6480175" y="5389563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=</a:t>
            </a:r>
          </a:p>
        </p:txBody>
      </p:sp>
      <p:sp>
        <p:nvSpPr>
          <p:cNvPr id="63513" name="TextBox 35"/>
          <p:cNvSpPr txBox="1">
            <a:spLocks noChangeArrowheads="1"/>
          </p:cNvSpPr>
          <p:nvPr/>
        </p:nvSpPr>
        <p:spPr bwMode="auto">
          <a:xfrm>
            <a:off x="5303838" y="5351463"/>
            <a:ext cx="554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term</a:t>
            </a:r>
          </a:p>
        </p:txBody>
      </p:sp>
      <p:sp>
        <p:nvSpPr>
          <p:cNvPr id="63514" name="TextBox 36"/>
          <p:cNvSpPr txBox="1">
            <a:spLocks noChangeArrowheads="1"/>
          </p:cNvSpPr>
          <p:nvPr/>
        </p:nvSpPr>
        <p:spPr bwMode="auto">
          <a:xfrm>
            <a:off x="7291388" y="5351463"/>
            <a:ext cx="552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term</a:t>
            </a:r>
          </a:p>
        </p:txBody>
      </p:sp>
      <p:sp>
        <p:nvSpPr>
          <p:cNvPr id="63515" name="TextBox 37"/>
          <p:cNvSpPr txBox="1">
            <a:spLocks noChangeArrowheads="1"/>
          </p:cNvSpPr>
          <p:nvPr/>
        </p:nvSpPr>
        <p:spPr bwMode="auto">
          <a:xfrm>
            <a:off x="4951413" y="5689600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3516" name="TextBox 38"/>
          <p:cNvSpPr txBox="1">
            <a:spLocks noChangeArrowheads="1"/>
          </p:cNvSpPr>
          <p:nvPr/>
        </p:nvSpPr>
        <p:spPr bwMode="auto">
          <a:xfrm>
            <a:off x="6924675" y="5697538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3517" name="TextBox 39"/>
          <p:cNvSpPr txBox="1">
            <a:spLocks noChangeArrowheads="1"/>
          </p:cNvSpPr>
          <p:nvPr/>
        </p:nvSpPr>
        <p:spPr bwMode="auto">
          <a:xfrm>
            <a:off x="4822825" y="6103938"/>
            <a:ext cx="15732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Frequents.drinker</a:t>
            </a:r>
          </a:p>
        </p:txBody>
      </p:sp>
      <p:sp>
        <p:nvSpPr>
          <p:cNvPr id="63518" name="TextBox 40"/>
          <p:cNvSpPr txBox="1">
            <a:spLocks noChangeArrowheads="1"/>
          </p:cNvSpPr>
          <p:nvPr/>
        </p:nvSpPr>
        <p:spPr bwMode="auto">
          <a:xfrm>
            <a:off x="7016750" y="6083300"/>
            <a:ext cx="1184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Likes.drinker</a:t>
            </a: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33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3534" name="TextBox 12"/>
          <p:cNvSpPr txBox="1">
            <a:spLocks noChangeArrowheads="1"/>
          </p:cNvSpPr>
          <p:nvPr/>
        </p:nvSpPr>
        <p:spPr bwMode="auto">
          <a:xfrm>
            <a:off x="2695575" y="3759200"/>
            <a:ext cx="1077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3535" name="TextBox 13"/>
          <p:cNvSpPr txBox="1">
            <a:spLocks noChangeArrowheads="1"/>
          </p:cNvSpPr>
          <p:nvPr/>
        </p:nvSpPr>
        <p:spPr bwMode="auto">
          <a:xfrm>
            <a:off x="3962400" y="3775075"/>
            <a:ext cx="88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3536" name="TextBox 14"/>
          <p:cNvSpPr txBox="1">
            <a:spLocks noChangeArrowheads="1"/>
          </p:cNvSpPr>
          <p:nvPr/>
        </p:nvSpPr>
        <p:spPr bwMode="auto">
          <a:xfrm>
            <a:off x="3722688" y="3765550"/>
            <a:ext cx="23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63537" name="TextBox 15"/>
          <p:cNvSpPr txBox="1">
            <a:spLocks noChangeArrowheads="1"/>
          </p:cNvSpPr>
          <p:nvPr/>
        </p:nvSpPr>
        <p:spPr bwMode="auto">
          <a:xfrm>
            <a:off x="3870325" y="4198938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3538" name="TextBox 16"/>
          <p:cNvSpPr txBox="1">
            <a:spLocks noChangeArrowheads="1"/>
          </p:cNvSpPr>
          <p:nvPr/>
        </p:nvSpPr>
        <p:spPr bwMode="auto">
          <a:xfrm>
            <a:off x="2814638" y="4191000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Linkes</a:t>
            </a:r>
          </a:p>
        </p:txBody>
      </p:sp>
      <p:sp>
        <p:nvSpPr>
          <p:cNvPr id="63539" name="TextBox 17"/>
          <p:cNvSpPr txBox="1">
            <a:spLocks noChangeArrowheads="1"/>
          </p:cNvSpPr>
          <p:nvPr/>
        </p:nvSpPr>
        <p:spPr bwMode="auto">
          <a:xfrm>
            <a:off x="3922713" y="4622800"/>
            <a:ext cx="968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63534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3533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3535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63535" idx="2"/>
            <a:endCxn id="63535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47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3548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3549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3550" name="TextBox 25"/>
          <p:cNvSpPr txBox="1">
            <a:spLocks noChangeArrowheads="1"/>
          </p:cNvSpPr>
          <p:nvPr/>
        </p:nvSpPr>
        <p:spPr bwMode="auto">
          <a:xfrm>
            <a:off x="1625600" y="4591050"/>
            <a:ext cx="538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3547" idx="2"/>
            <a:endCxn id="63548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855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1325" y="449263"/>
            <a:ext cx="8229600" cy="3079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beer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Likes, Frequents </a:t>
            </a:r>
            <a:r>
              <a:rPr lang="en-US" altLang="zh-CN" sz="1800">
                <a:solidFill>
                  <a:srgbClr val="FFC0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1800">
                <a:ea typeface="宋体" panose="02010600030101010101" pitchFamily="2" charset="-122"/>
              </a:rPr>
              <a:t> </a:t>
            </a:r>
            <a:r>
              <a:rPr lang="en-US" altLang="zh-CN" sz="1800">
                <a:solidFill>
                  <a:srgbClr val="00FF00"/>
                </a:solidFill>
                <a:ea typeface="宋体" panose="02010600030101010101" pitchFamily="2" charset="-122"/>
              </a:rPr>
              <a:t>Frequents.drinker = Likes.drinker; </a:t>
            </a:r>
            <a:endParaRPr lang="en-US" altLang="zh-CN" sz="1800">
              <a:solidFill>
                <a:srgbClr val="FFCC00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		</a:t>
            </a:r>
            <a:r>
              <a:rPr lang="en-US" altLang="zh-CN" sz="200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rgbClr val="00FF00"/>
                </a:solidFill>
                <a:ea typeface="宋体" panose="02010600030101010101" pitchFamily="2" charset="-122"/>
              </a:rPr>
              <a:t>			</a:t>
            </a:r>
          </a:p>
        </p:txBody>
      </p:sp>
      <p:sp>
        <p:nvSpPr>
          <p:cNvPr id="64515" name="TextBox 1"/>
          <p:cNvSpPr txBox="1">
            <a:spLocks noChangeArrowheads="1"/>
          </p:cNvSpPr>
          <p:nvPr/>
        </p:nvSpPr>
        <p:spPr bwMode="auto">
          <a:xfrm>
            <a:off x="3614738" y="264160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4516" name="TextBox 2"/>
          <p:cNvSpPr txBox="1">
            <a:spLocks noChangeArrowheads="1"/>
          </p:cNvSpPr>
          <p:nvPr/>
        </p:nvSpPr>
        <p:spPr bwMode="auto">
          <a:xfrm>
            <a:off x="361950" y="1039813"/>
            <a:ext cx="4383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select-statement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C000"/>
                </a:solidFill>
              </a:rPr>
              <a:t>SELECT</a:t>
            </a:r>
            <a:r>
              <a:rPr lang="en-US" altLang="en-US" sz="1200"/>
              <a:t> [</a:t>
            </a:r>
            <a:r>
              <a:rPr lang="en-US" altLang="en-US" sz="1200">
                <a:solidFill>
                  <a:srgbClr val="FFC000"/>
                </a:solidFill>
              </a:rPr>
              <a:t>DISTINCT</a:t>
            </a:r>
            <a:r>
              <a:rPr lang="en-US" altLang="en-US" sz="1200"/>
              <a:t>] select-list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                              FROM</a:t>
            </a:r>
            <a:r>
              <a:rPr lang="en-US" altLang="en-US" sz="1200"/>
              <a:t> table-list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WHERE</a:t>
            </a:r>
            <a:r>
              <a:rPr lang="en-US" altLang="en-US" sz="1200"/>
              <a:t> search-condition]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                              [</a:t>
            </a:r>
            <a:r>
              <a:rPr lang="en-US" altLang="en-US" sz="1200">
                <a:solidFill>
                  <a:srgbClr val="FFC000"/>
                </a:solidFill>
              </a:rPr>
              <a:t>ORDER BY </a:t>
            </a:r>
            <a:r>
              <a:rPr lang="en-US" altLang="en-US" sz="1200"/>
              <a:t>column-name]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*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select-sublist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column-name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column-name,</a:t>
            </a:r>
            <a:r>
              <a:rPr lang="en-US" altLang="en-US" sz="1200"/>
              <a:t> select-sublist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table-list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00B050"/>
                </a:solidFill>
              </a:rPr>
              <a:t>table-name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table-name,</a:t>
            </a:r>
            <a:r>
              <a:rPr lang="en-US" altLang="en-US" sz="1200"/>
              <a:t> table-list</a:t>
            </a:r>
          </a:p>
        </p:txBody>
      </p:sp>
      <p:sp>
        <p:nvSpPr>
          <p:cNvPr id="64517" name="TextBox 3"/>
          <p:cNvSpPr txBox="1">
            <a:spLocks noChangeArrowheads="1"/>
          </p:cNvSpPr>
          <p:nvPr/>
        </p:nvSpPr>
        <p:spPr bwMode="auto">
          <a:xfrm>
            <a:off x="3683000" y="101600"/>
            <a:ext cx="188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SQL program P</a:t>
            </a:r>
          </a:p>
        </p:txBody>
      </p:sp>
      <p:sp>
        <p:nvSpPr>
          <p:cNvPr id="64518" name="TextBox 5"/>
          <p:cNvSpPr txBox="1">
            <a:spLocks noChangeArrowheads="1"/>
          </p:cNvSpPr>
          <p:nvPr/>
        </p:nvSpPr>
        <p:spPr bwMode="auto">
          <a:xfrm>
            <a:off x="663575" y="3265488"/>
            <a:ext cx="78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SELECT</a:t>
            </a:r>
          </a:p>
        </p:txBody>
      </p:sp>
      <p:sp>
        <p:nvSpPr>
          <p:cNvPr id="64519" name="TextBox 7"/>
          <p:cNvSpPr txBox="1">
            <a:spLocks noChangeArrowheads="1"/>
          </p:cNvSpPr>
          <p:nvPr/>
        </p:nvSpPr>
        <p:spPr bwMode="auto">
          <a:xfrm>
            <a:off x="2517775" y="3275013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FROM</a:t>
            </a:r>
          </a:p>
        </p:txBody>
      </p:sp>
      <p:sp>
        <p:nvSpPr>
          <p:cNvPr id="64520" name="TextBox 9"/>
          <p:cNvSpPr txBox="1">
            <a:spLocks noChangeArrowheads="1"/>
          </p:cNvSpPr>
          <p:nvPr/>
        </p:nvSpPr>
        <p:spPr bwMode="auto">
          <a:xfrm>
            <a:off x="4519613" y="3275013"/>
            <a:ext cx="782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C00"/>
                </a:solidFill>
              </a:rPr>
              <a:t>WHERE</a:t>
            </a:r>
          </a:p>
        </p:txBody>
      </p:sp>
      <p:sp>
        <p:nvSpPr>
          <p:cNvPr id="64521" name="TextBox 26"/>
          <p:cNvSpPr txBox="1">
            <a:spLocks noChangeArrowheads="1"/>
          </p:cNvSpPr>
          <p:nvPr/>
        </p:nvSpPr>
        <p:spPr bwMode="auto">
          <a:xfrm>
            <a:off x="4745038" y="1033463"/>
            <a:ext cx="4100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search-condition</a:t>
            </a:r>
            <a:r>
              <a:rPr lang="en-US" altLang="en-US" sz="1200"/>
              <a:t> ::= boolean-term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boolean-term</a:t>
            </a:r>
            <a:r>
              <a:rPr lang="en-US" altLang="en-US" sz="1200"/>
              <a:t> ::= boolean-factor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boolean-factor</a:t>
            </a:r>
            <a:r>
              <a:rPr lang="en-US" altLang="en-US" sz="1200"/>
              <a:t> ::= </a:t>
            </a:r>
            <a:r>
              <a:rPr lang="en-US" altLang="en-US" sz="1200">
                <a:solidFill>
                  <a:srgbClr val="FF0000"/>
                </a:solidFill>
              </a:rPr>
              <a:t>[</a:t>
            </a:r>
            <a:r>
              <a:rPr lang="en-US" altLang="en-US" sz="1200">
                <a:solidFill>
                  <a:srgbClr val="FFC000"/>
                </a:solidFill>
              </a:rPr>
              <a:t>NOT</a:t>
            </a:r>
            <a:r>
              <a:rPr lang="en-US" altLang="en-US" sz="1200">
                <a:solidFill>
                  <a:srgbClr val="FF0000"/>
                </a:solidFill>
              </a:rPr>
              <a:t>] </a:t>
            </a:r>
            <a:r>
              <a:rPr lang="en-US" altLang="en-US" sz="1200"/>
              <a:t>boolean-primary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boolean-primary</a:t>
            </a:r>
            <a:r>
              <a:rPr lang="en-US" altLang="en-US" sz="1200"/>
              <a:t> ::= comparison-predicate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chemeClr val="tx2"/>
                </a:solidFill>
              </a:rPr>
              <a:t>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comparison-predicate</a:t>
            </a:r>
            <a:r>
              <a:rPr lang="en-US" altLang="en-US" sz="1200"/>
              <a:t> ::= expression </a:t>
            </a:r>
            <a:r>
              <a:rPr lang="en-US" altLang="en-US" sz="1200">
                <a:solidFill>
                  <a:srgbClr val="00B050"/>
                </a:solidFill>
              </a:rPr>
              <a:t>comp-op</a:t>
            </a:r>
            <a:r>
              <a:rPr lang="en-US" altLang="en-US" sz="1200"/>
              <a:t> expression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expression</a:t>
            </a:r>
            <a:r>
              <a:rPr lang="en-US" altLang="en-US" sz="1200"/>
              <a:t> ::= term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3300"/>
                </a:solidFill>
              </a:rPr>
              <a:t>term</a:t>
            </a:r>
            <a:r>
              <a:rPr lang="en-US" altLang="en-US" sz="1200"/>
              <a:t> ::= column-name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… </a:t>
            </a:r>
            <a:r>
              <a:rPr lang="en-US" altLang="en-US" sz="1200">
                <a:solidFill>
                  <a:srgbClr val="FF0000"/>
                </a:solidFill>
              </a:rPr>
              <a:t>|</a:t>
            </a:r>
            <a:r>
              <a:rPr lang="en-US" altLang="en-US" sz="1200"/>
              <a:t> </a:t>
            </a:r>
            <a:r>
              <a:rPr lang="en-US" altLang="en-US" sz="1200">
                <a:solidFill>
                  <a:srgbClr val="00B050"/>
                </a:solidFill>
              </a:rPr>
              <a:t>…</a:t>
            </a:r>
            <a:endParaRPr lang="en-US" altLang="zh-CN" sz="1200">
              <a:ea typeface="宋体" panose="02010600030101010101" pitchFamily="2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1087438" y="2949575"/>
            <a:ext cx="2527300" cy="315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997075" y="2954338"/>
            <a:ext cx="1906588" cy="317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4515" idx="2"/>
            <a:endCxn id="64557" idx="0"/>
          </p:cNvCxnSpPr>
          <p:nvPr/>
        </p:nvCxnSpPr>
        <p:spPr>
          <a:xfrm flipH="1">
            <a:off x="3767138" y="2949575"/>
            <a:ext cx="5937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64520" idx="0"/>
          </p:cNvCxnSpPr>
          <p:nvPr/>
        </p:nvCxnSpPr>
        <p:spPr>
          <a:xfrm>
            <a:off x="4592638" y="2954338"/>
            <a:ext cx="319087" cy="3206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68863" y="2949575"/>
            <a:ext cx="1368425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3" name="Straight Connector 23552"/>
          <p:cNvCxnSpPr>
            <a:endCxn id="64519" idx="0"/>
          </p:cNvCxnSpPr>
          <p:nvPr/>
        </p:nvCxnSpPr>
        <p:spPr>
          <a:xfrm flipH="1">
            <a:off x="2844800" y="2949575"/>
            <a:ext cx="1263650" cy="325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8" name="TextBox 10"/>
          <p:cNvSpPr txBox="1">
            <a:spLocks noChangeArrowheads="1"/>
          </p:cNvSpPr>
          <p:nvPr/>
        </p:nvSpPr>
        <p:spPr bwMode="auto">
          <a:xfrm>
            <a:off x="5815013" y="3270250"/>
            <a:ext cx="1506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search-condition</a:t>
            </a:r>
          </a:p>
        </p:txBody>
      </p:sp>
      <p:sp>
        <p:nvSpPr>
          <p:cNvPr id="64529" name="TextBox 27"/>
          <p:cNvSpPr txBox="1">
            <a:spLocks noChangeArrowheads="1"/>
          </p:cNvSpPr>
          <p:nvPr/>
        </p:nvSpPr>
        <p:spPr bwMode="auto">
          <a:xfrm>
            <a:off x="5927725" y="3622675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boolean-term</a:t>
            </a:r>
          </a:p>
        </p:txBody>
      </p:sp>
      <p:sp>
        <p:nvSpPr>
          <p:cNvPr id="64530" name="TextBox 28"/>
          <p:cNvSpPr txBox="1">
            <a:spLocks noChangeArrowheads="1"/>
          </p:cNvSpPr>
          <p:nvPr/>
        </p:nvSpPr>
        <p:spPr bwMode="auto">
          <a:xfrm>
            <a:off x="5881688" y="3975100"/>
            <a:ext cx="1330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boolean-factor</a:t>
            </a:r>
          </a:p>
        </p:txBody>
      </p:sp>
      <p:sp>
        <p:nvSpPr>
          <p:cNvPr id="64531" name="TextBox 29"/>
          <p:cNvSpPr txBox="1">
            <a:spLocks noChangeArrowheads="1"/>
          </p:cNvSpPr>
          <p:nvPr/>
        </p:nvSpPr>
        <p:spPr bwMode="auto">
          <a:xfrm>
            <a:off x="5810250" y="4292600"/>
            <a:ext cx="1481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boolean-primary</a:t>
            </a:r>
          </a:p>
        </p:txBody>
      </p:sp>
      <p:sp>
        <p:nvSpPr>
          <p:cNvPr id="64532" name="TextBox 30"/>
          <p:cNvSpPr txBox="1">
            <a:spLocks noChangeArrowheads="1"/>
          </p:cNvSpPr>
          <p:nvPr/>
        </p:nvSpPr>
        <p:spPr bwMode="auto">
          <a:xfrm>
            <a:off x="5807075" y="4645025"/>
            <a:ext cx="1817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comparison-predicte</a:t>
            </a:r>
          </a:p>
        </p:txBody>
      </p:sp>
      <p:sp>
        <p:nvSpPr>
          <p:cNvPr id="64533" name="TextBox 31"/>
          <p:cNvSpPr txBox="1">
            <a:spLocks noChangeArrowheads="1"/>
          </p:cNvSpPr>
          <p:nvPr/>
        </p:nvSpPr>
        <p:spPr bwMode="auto">
          <a:xfrm>
            <a:off x="5083175" y="5027613"/>
            <a:ext cx="1022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expression</a:t>
            </a:r>
          </a:p>
        </p:txBody>
      </p:sp>
      <p:sp>
        <p:nvSpPr>
          <p:cNvPr id="64534" name="TextBox 32"/>
          <p:cNvSpPr txBox="1">
            <a:spLocks noChangeArrowheads="1"/>
          </p:cNvSpPr>
          <p:nvPr/>
        </p:nvSpPr>
        <p:spPr bwMode="auto">
          <a:xfrm>
            <a:off x="7115175" y="5027613"/>
            <a:ext cx="1023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expression</a:t>
            </a:r>
          </a:p>
        </p:txBody>
      </p:sp>
      <p:sp>
        <p:nvSpPr>
          <p:cNvPr id="64535" name="TextBox 33"/>
          <p:cNvSpPr txBox="1">
            <a:spLocks noChangeArrowheads="1"/>
          </p:cNvSpPr>
          <p:nvPr/>
        </p:nvSpPr>
        <p:spPr bwMode="auto">
          <a:xfrm>
            <a:off x="6194425" y="5027613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comp-op</a:t>
            </a:r>
          </a:p>
        </p:txBody>
      </p:sp>
      <p:sp>
        <p:nvSpPr>
          <p:cNvPr id="64536" name="TextBox 34"/>
          <p:cNvSpPr txBox="1">
            <a:spLocks noChangeArrowheads="1"/>
          </p:cNvSpPr>
          <p:nvPr/>
        </p:nvSpPr>
        <p:spPr bwMode="auto">
          <a:xfrm>
            <a:off x="6480175" y="5389563"/>
            <a:ext cx="31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=</a:t>
            </a:r>
          </a:p>
        </p:txBody>
      </p:sp>
      <p:sp>
        <p:nvSpPr>
          <p:cNvPr id="64537" name="TextBox 35"/>
          <p:cNvSpPr txBox="1">
            <a:spLocks noChangeArrowheads="1"/>
          </p:cNvSpPr>
          <p:nvPr/>
        </p:nvSpPr>
        <p:spPr bwMode="auto">
          <a:xfrm>
            <a:off x="5303838" y="5351463"/>
            <a:ext cx="554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term</a:t>
            </a:r>
          </a:p>
        </p:txBody>
      </p:sp>
      <p:sp>
        <p:nvSpPr>
          <p:cNvPr id="64538" name="TextBox 36"/>
          <p:cNvSpPr txBox="1">
            <a:spLocks noChangeArrowheads="1"/>
          </p:cNvSpPr>
          <p:nvPr/>
        </p:nvSpPr>
        <p:spPr bwMode="auto">
          <a:xfrm>
            <a:off x="7291388" y="5351463"/>
            <a:ext cx="552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term</a:t>
            </a:r>
          </a:p>
        </p:txBody>
      </p:sp>
      <p:sp>
        <p:nvSpPr>
          <p:cNvPr id="64539" name="TextBox 37"/>
          <p:cNvSpPr txBox="1">
            <a:spLocks noChangeArrowheads="1"/>
          </p:cNvSpPr>
          <p:nvPr/>
        </p:nvSpPr>
        <p:spPr bwMode="auto">
          <a:xfrm>
            <a:off x="4951413" y="5689600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4540" name="TextBox 38"/>
          <p:cNvSpPr txBox="1">
            <a:spLocks noChangeArrowheads="1"/>
          </p:cNvSpPr>
          <p:nvPr/>
        </p:nvSpPr>
        <p:spPr bwMode="auto">
          <a:xfrm>
            <a:off x="6924675" y="5697538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4541" name="TextBox 39"/>
          <p:cNvSpPr txBox="1">
            <a:spLocks noChangeArrowheads="1"/>
          </p:cNvSpPr>
          <p:nvPr/>
        </p:nvSpPr>
        <p:spPr bwMode="auto">
          <a:xfrm>
            <a:off x="4822825" y="6103938"/>
            <a:ext cx="15732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Frequents.drinker</a:t>
            </a:r>
          </a:p>
        </p:txBody>
      </p:sp>
      <p:sp>
        <p:nvSpPr>
          <p:cNvPr id="64542" name="TextBox 40"/>
          <p:cNvSpPr txBox="1">
            <a:spLocks noChangeArrowheads="1"/>
          </p:cNvSpPr>
          <p:nvPr/>
        </p:nvSpPr>
        <p:spPr bwMode="auto">
          <a:xfrm>
            <a:off x="7016750" y="6083300"/>
            <a:ext cx="1184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Likes.drinker</a:t>
            </a:r>
          </a:p>
        </p:txBody>
      </p:sp>
      <p:cxnSp>
        <p:nvCxnSpPr>
          <p:cNvPr id="80" name="Straight Connector 79"/>
          <p:cNvCxnSpPr/>
          <p:nvPr/>
        </p:nvCxnSpPr>
        <p:spPr>
          <a:xfrm>
            <a:off x="6545263" y="35194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7488" y="39020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81775" y="42306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9" name="Straight Connector 23568"/>
          <p:cNvCxnSpPr/>
          <p:nvPr/>
        </p:nvCxnSpPr>
        <p:spPr>
          <a:xfrm flipH="1">
            <a:off x="5807075" y="4946650"/>
            <a:ext cx="298450" cy="1190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3" name="Straight Connector 23572"/>
          <p:cNvCxnSpPr/>
          <p:nvPr/>
        </p:nvCxnSpPr>
        <p:spPr>
          <a:xfrm>
            <a:off x="7115175" y="4910138"/>
            <a:ext cx="452438" cy="1555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646863" y="5300663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556500" y="528796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551738" y="56245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556500" y="59801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75300" y="5984875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580063" y="5611813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575300" y="5264150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623050" y="49371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591300" y="45624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57" name="TextBox 8"/>
          <p:cNvSpPr txBox="1">
            <a:spLocks noChangeArrowheads="1"/>
          </p:cNvSpPr>
          <p:nvPr/>
        </p:nvSpPr>
        <p:spPr bwMode="auto">
          <a:xfrm>
            <a:off x="3335338" y="327501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4558" name="TextBox 12"/>
          <p:cNvSpPr txBox="1">
            <a:spLocks noChangeArrowheads="1"/>
          </p:cNvSpPr>
          <p:nvPr/>
        </p:nvSpPr>
        <p:spPr bwMode="auto">
          <a:xfrm>
            <a:off x="2695575" y="3759200"/>
            <a:ext cx="1077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4559" name="TextBox 13"/>
          <p:cNvSpPr txBox="1">
            <a:spLocks noChangeArrowheads="1"/>
          </p:cNvSpPr>
          <p:nvPr/>
        </p:nvSpPr>
        <p:spPr bwMode="auto">
          <a:xfrm>
            <a:off x="3962400" y="3775075"/>
            <a:ext cx="88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table-list</a:t>
            </a:r>
          </a:p>
        </p:txBody>
      </p:sp>
      <p:sp>
        <p:nvSpPr>
          <p:cNvPr id="64560" name="TextBox 14"/>
          <p:cNvSpPr txBox="1">
            <a:spLocks noChangeArrowheads="1"/>
          </p:cNvSpPr>
          <p:nvPr/>
        </p:nvSpPr>
        <p:spPr bwMode="auto">
          <a:xfrm>
            <a:off x="3722688" y="3765550"/>
            <a:ext cx="23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64561" name="TextBox 15"/>
          <p:cNvSpPr txBox="1">
            <a:spLocks noChangeArrowheads="1"/>
          </p:cNvSpPr>
          <p:nvPr/>
        </p:nvSpPr>
        <p:spPr bwMode="auto">
          <a:xfrm>
            <a:off x="3870325" y="4198938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table-name</a:t>
            </a:r>
          </a:p>
        </p:txBody>
      </p:sp>
      <p:sp>
        <p:nvSpPr>
          <p:cNvPr id="64562" name="TextBox 16"/>
          <p:cNvSpPr txBox="1">
            <a:spLocks noChangeArrowheads="1"/>
          </p:cNvSpPr>
          <p:nvPr/>
        </p:nvSpPr>
        <p:spPr bwMode="auto">
          <a:xfrm>
            <a:off x="2814638" y="4191000"/>
            <a:ext cx="677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Linkes</a:t>
            </a:r>
          </a:p>
        </p:txBody>
      </p:sp>
      <p:sp>
        <p:nvSpPr>
          <p:cNvPr id="64563" name="TextBox 17"/>
          <p:cNvSpPr txBox="1">
            <a:spLocks noChangeArrowheads="1"/>
          </p:cNvSpPr>
          <p:nvPr/>
        </p:nvSpPr>
        <p:spPr bwMode="auto">
          <a:xfrm>
            <a:off x="3922713" y="4622800"/>
            <a:ext cx="968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Frequents</a:t>
            </a:r>
          </a:p>
        </p:txBody>
      </p:sp>
      <p:cxnSp>
        <p:nvCxnSpPr>
          <p:cNvPr id="56" name="Straight Connector 55"/>
          <p:cNvCxnSpPr>
            <a:endCxn id="64558" idx="0"/>
          </p:cNvCxnSpPr>
          <p:nvPr/>
        </p:nvCxnSpPr>
        <p:spPr>
          <a:xfrm flipH="1">
            <a:off x="3235325" y="3576638"/>
            <a:ext cx="250825" cy="182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4557" idx="2"/>
          </p:cNvCxnSpPr>
          <p:nvPr/>
        </p:nvCxnSpPr>
        <p:spPr>
          <a:xfrm>
            <a:off x="3767138" y="3582988"/>
            <a:ext cx="74612" cy="2651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4559" idx="0"/>
          </p:cNvCxnSpPr>
          <p:nvPr/>
        </p:nvCxnSpPr>
        <p:spPr>
          <a:xfrm>
            <a:off x="4081463" y="3579813"/>
            <a:ext cx="325437" cy="195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Straight Connector 23561"/>
          <p:cNvCxnSpPr>
            <a:stCxn id="64559" idx="2"/>
            <a:endCxn id="64559" idx="2"/>
          </p:cNvCxnSpPr>
          <p:nvPr/>
        </p:nvCxnSpPr>
        <p:spPr>
          <a:xfrm>
            <a:off x="4406900" y="40830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381500" y="4522788"/>
            <a:ext cx="3175" cy="1714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194050" y="406717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371975" y="4089400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71" name="TextBox 6"/>
          <p:cNvSpPr txBox="1">
            <a:spLocks noChangeArrowheads="1"/>
          </p:cNvSpPr>
          <p:nvPr/>
        </p:nvSpPr>
        <p:spPr bwMode="auto">
          <a:xfrm>
            <a:off x="1430338" y="3265488"/>
            <a:ext cx="922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select-list</a:t>
            </a:r>
          </a:p>
        </p:txBody>
      </p:sp>
      <p:sp>
        <p:nvSpPr>
          <p:cNvPr id="64572" name="TextBox 11"/>
          <p:cNvSpPr txBox="1">
            <a:spLocks noChangeArrowheads="1"/>
          </p:cNvSpPr>
          <p:nvPr/>
        </p:nvSpPr>
        <p:spPr bwMode="auto">
          <a:xfrm>
            <a:off x="1295400" y="3759200"/>
            <a:ext cx="1203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select-sublist</a:t>
            </a:r>
          </a:p>
        </p:txBody>
      </p:sp>
      <p:sp>
        <p:nvSpPr>
          <p:cNvPr id="64573" name="TextBox 24"/>
          <p:cNvSpPr txBox="1">
            <a:spLocks noChangeArrowheads="1"/>
          </p:cNvSpPr>
          <p:nvPr/>
        </p:nvSpPr>
        <p:spPr bwMode="auto">
          <a:xfrm>
            <a:off x="1290638" y="4183063"/>
            <a:ext cx="1285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column-name</a:t>
            </a:r>
          </a:p>
        </p:txBody>
      </p:sp>
      <p:sp>
        <p:nvSpPr>
          <p:cNvPr id="64574" name="TextBox 25"/>
          <p:cNvSpPr txBox="1">
            <a:spLocks noChangeArrowheads="1"/>
          </p:cNvSpPr>
          <p:nvPr/>
        </p:nvSpPr>
        <p:spPr bwMode="auto">
          <a:xfrm>
            <a:off x="1625600" y="4591050"/>
            <a:ext cx="538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</a:rPr>
              <a:t>beer</a:t>
            </a:r>
          </a:p>
        </p:txBody>
      </p:sp>
      <p:cxnSp>
        <p:nvCxnSpPr>
          <p:cNvPr id="52" name="Straight Connector 51"/>
          <p:cNvCxnSpPr>
            <a:stCxn id="64571" idx="2"/>
            <a:endCxn id="64572" idx="0"/>
          </p:cNvCxnSpPr>
          <p:nvPr/>
        </p:nvCxnSpPr>
        <p:spPr>
          <a:xfrm>
            <a:off x="1890713" y="3573463"/>
            <a:ext cx="6350" cy="185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885950" y="4479925"/>
            <a:ext cx="3175" cy="1698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871663" y="4078288"/>
            <a:ext cx="3175" cy="169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0" name="Rectangle 23579"/>
          <p:cNvSpPr/>
          <p:nvPr/>
        </p:nvSpPr>
        <p:spPr>
          <a:xfrm>
            <a:off x="361950" y="1033463"/>
            <a:ext cx="8394700" cy="13906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579" name="TextBox 4"/>
          <p:cNvSpPr txBox="1">
            <a:spLocks noChangeArrowheads="1"/>
          </p:cNvSpPr>
          <p:nvPr/>
        </p:nvSpPr>
        <p:spPr bwMode="auto">
          <a:xfrm>
            <a:off x="515938" y="5505450"/>
            <a:ext cx="3670300" cy="4619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How is this implemented?</a:t>
            </a:r>
          </a:p>
        </p:txBody>
      </p:sp>
    </p:spTree>
    <p:extLst>
      <p:ext uri="{BB962C8B-B14F-4D97-AF65-F5344CB8AC3E}">
        <p14:creationId xmlns:p14="http://schemas.microsoft.com/office/powerpoint/2010/main" val="36302826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5539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</p:spTree>
    <p:extLst>
      <p:ext uri="{BB962C8B-B14F-4D97-AF65-F5344CB8AC3E}">
        <p14:creationId xmlns:p14="http://schemas.microsoft.com/office/powerpoint/2010/main" val="8471539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6563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6564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create a node v for select-statement</a:t>
            </a:r>
          </a:p>
        </p:txBody>
      </p:sp>
      <p:sp>
        <p:nvSpPr>
          <p:cNvPr id="66565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66" name="TextBox 6"/>
          <p:cNvSpPr txBox="1">
            <a:spLocks noChangeArrowheads="1"/>
          </p:cNvSpPr>
          <p:nvPr/>
        </p:nvSpPr>
        <p:spPr bwMode="auto">
          <a:xfrm>
            <a:off x="5532438" y="27828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67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6568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69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6570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71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6572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73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6574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</p:spTree>
    <p:extLst>
      <p:ext uri="{BB962C8B-B14F-4D97-AF65-F5344CB8AC3E}">
        <p14:creationId xmlns:p14="http://schemas.microsoft.com/office/powerpoint/2010/main" val="6614870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7587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7588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0" name="TextBox 6"/>
          <p:cNvSpPr txBox="1">
            <a:spLocks noChangeArrowheads="1"/>
          </p:cNvSpPr>
          <p:nvPr/>
        </p:nvSpPr>
        <p:spPr bwMode="auto">
          <a:xfrm>
            <a:off x="5532438" y="27828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1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7592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3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7594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5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7596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7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8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7599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48325" y="552450"/>
            <a:ext cx="703263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5038" y="1287463"/>
            <a:ext cx="92392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8023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8611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8612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68614" name="TextBox 6"/>
          <p:cNvSpPr txBox="1">
            <a:spLocks noChangeArrowheads="1"/>
          </p:cNvSpPr>
          <p:nvPr/>
        </p:nvSpPr>
        <p:spPr bwMode="auto">
          <a:xfrm>
            <a:off x="5532438" y="27828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15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8616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17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8618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19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8620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21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22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8623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8624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5038" y="1287463"/>
            <a:ext cx="92392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0030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69637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&lt;= make w a child of v</a:t>
            </a:r>
          </a:p>
        </p:txBody>
      </p:sp>
      <p:sp>
        <p:nvSpPr>
          <p:cNvPr id="69639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69640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1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9642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3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69644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5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6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69647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69648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5038" y="1287463"/>
            <a:ext cx="92392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8863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0659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0660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0661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&lt;= make w a child of v</a:t>
            </a:r>
          </a:p>
        </p:txBody>
      </p:sp>
      <p:sp>
        <p:nvSpPr>
          <p:cNvPr id="70663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0664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65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0666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67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0668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69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70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0671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0672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34163" y="547688"/>
            <a:ext cx="588962" cy="277812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</p:txBody>
      </p:sp>
      <p:sp>
        <p:nvSpPr>
          <p:cNvPr id="70675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0372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1683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1685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1687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1688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1689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1690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1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1692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3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4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1695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1696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1698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1699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989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2708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2709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2711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2712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2713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2714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5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2716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7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8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2719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2720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2722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2723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5426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3731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3732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3733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3735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3736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3737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3738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3739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the result a child of v</a:t>
            </a:r>
          </a:p>
        </p:txBody>
      </p:sp>
      <p:sp>
        <p:nvSpPr>
          <p:cNvPr id="73740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3741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3742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3743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3744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3746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3747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2216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4755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4756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4757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4759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4760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4761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4762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4763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4764" name="TextBox 12"/>
          <p:cNvSpPr txBox="1">
            <a:spLocks noChangeArrowheads="1"/>
          </p:cNvSpPr>
          <p:nvPr/>
        </p:nvSpPr>
        <p:spPr bwMode="auto">
          <a:xfrm>
            <a:off x="5532438" y="5362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4765" name="TextBox 14"/>
          <p:cNvSpPr txBox="1">
            <a:spLocks noChangeArrowheads="1"/>
          </p:cNvSpPr>
          <p:nvPr/>
        </p:nvSpPr>
        <p:spPr bwMode="auto">
          <a:xfrm>
            <a:off x="5532438" y="562610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4766" name="TextBox 15"/>
          <p:cNvSpPr txBox="1">
            <a:spLocks noChangeArrowheads="1"/>
          </p:cNvSpPr>
          <p:nvPr/>
        </p:nvSpPr>
        <p:spPr bwMode="auto">
          <a:xfrm>
            <a:off x="5532438" y="58896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&lt;= make w a child of v</a:t>
            </a:r>
          </a:p>
        </p:txBody>
      </p:sp>
      <p:sp>
        <p:nvSpPr>
          <p:cNvPr id="74767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4768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4770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4771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7605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9563" y="266700"/>
            <a:ext cx="8553450" cy="63023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select-statement</a:t>
            </a:r>
            <a:r>
              <a:rPr lang="en-US" altLang="en-US" sz="1800"/>
              <a:t> ::= 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 [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] select-list </a:t>
            </a:r>
          </a:p>
          <a:p>
            <a:pPr>
              <a:buFontTx/>
              <a:buNone/>
            </a:pPr>
            <a:r>
              <a:rPr lang="en-US" altLang="en-US" sz="1800"/>
              <a:t>       		    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 table-list </a:t>
            </a:r>
          </a:p>
          <a:p>
            <a:pPr>
              <a:buFontTx/>
              <a:buNone/>
            </a:pPr>
            <a:r>
              <a:rPr lang="en-US" altLang="en-US" sz="1800"/>
              <a:t>			    [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 search-condition]</a:t>
            </a:r>
          </a:p>
          <a:p>
            <a:pPr>
              <a:buFontTx/>
              <a:buNone/>
            </a:pPr>
            <a:r>
              <a:rPr lang="en-US" altLang="en-US" sz="1800"/>
              <a:t>		                 [</a:t>
            </a:r>
            <a:r>
              <a:rPr lang="en-US" altLang="en-US" sz="1800">
                <a:solidFill>
                  <a:srgbClr val="FFC000"/>
                </a:solidFill>
              </a:rPr>
              <a:t>ORDER BY </a:t>
            </a:r>
            <a:r>
              <a:rPr lang="en-US" altLang="en-US" sz="1800"/>
              <a:t>column-name]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</a:t>
            </a: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5779" name="TextBox 1"/>
          <p:cNvSpPr txBox="1">
            <a:spLocks noChangeArrowheads="1"/>
          </p:cNvSpPr>
          <p:nvPr/>
        </p:nvSpPr>
        <p:spPr bwMode="auto">
          <a:xfrm>
            <a:off x="757238" y="2012950"/>
            <a:ext cx="4532312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FF0000"/>
                </a:solidFill>
              </a:rPr>
              <a:t>SELECT-STMT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1.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SELECT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3.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DISTINCT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4. CALL </a:t>
            </a:r>
            <a:r>
              <a:rPr lang="en-US" altLang="en-US" sz="1800">
                <a:solidFill>
                  <a:srgbClr val="FF0000"/>
                </a:solidFill>
              </a:rPr>
              <a:t>SELECT-LIST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5.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FROM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6. CALL </a:t>
            </a:r>
            <a:r>
              <a:rPr lang="en-US" altLang="en-US" sz="1800">
                <a:solidFill>
                  <a:srgbClr val="FF0000"/>
                </a:solidFill>
              </a:rPr>
              <a:t>TABLE-LIST</a:t>
            </a:r>
            <a:r>
              <a:rPr lang="en-US" altLang="en-US" sz="180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7.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8.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WHERE</a:t>
            </a:r>
            <a:r>
              <a:rPr lang="en-US" altLang="en-US" sz="1800"/>
              <a:t>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</a:t>
            </a:r>
            <a:r>
              <a:rPr lang="en-US" altLang="en-US" sz="1800" u="sng"/>
              <a:t>then</a:t>
            </a:r>
            <a:r>
              <a:rPr lang="en-US" altLang="en-US" sz="1800"/>
              <a:t> CALL </a:t>
            </a:r>
            <a:r>
              <a:rPr lang="en-US" altLang="en-US" sz="1800">
                <a:solidFill>
                  <a:srgbClr val="FF0000"/>
                </a:solidFill>
              </a:rPr>
              <a:t>SEARCH-CONDITION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9. </a:t>
            </a:r>
            <a:r>
              <a:rPr lang="en-US" altLang="en-US" sz="1800" u="sng"/>
              <a:t>if</a:t>
            </a:r>
            <a:r>
              <a:rPr lang="en-US" altLang="en-US" sz="1800"/>
              <a:t> w = “</a:t>
            </a:r>
            <a:r>
              <a:rPr lang="en-US" altLang="en-US" sz="1800">
                <a:solidFill>
                  <a:srgbClr val="FFC000"/>
                </a:solidFill>
              </a:rPr>
              <a:t>ORDER</a:t>
            </a:r>
            <a:r>
              <a:rPr lang="en-US" altLang="en-US" sz="1800"/>
              <a:t>” </a:t>
            </a:r>
            <a:r>
              <a:rPr lang="en-US" altLang="en-US" sz="1800" u="sng"/>
              <a:t>then</a:t>
            </a:r>
            <a:r>
              <a:rPr lang="en-US" altLang="en-US" sz="180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 w = “</a:t>
            </a:r>
            <a:r>
              <a:rPr lang="en-US" altLang="en-US" sz="1800">
                <a:solidFill>
                  <a:srgbClr val="FFC000"/>
                </a:solidFill>
              </a:rPr>
              <a:t>BY</a:t>
            </a:r>
            <a:r>
              <a:rPr lang="en-US" altLang="en-US" sz="1800"/>
              <a:t>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       w = </a:t>
            </a:r>
            <a:r>
              <a:rPr lang="en-US" altLang="en-US" sz="1800">
                <a:solidFill>
                  <a:srgbClr val="00B050"/>
                </a:solidFill>
              </a:rPr>
              <a:t>SCANNER</a:t>
            </a:r>
            <a:r>
              <a:rPr lang="en-US" altLang="en-US" sz="1800"/>
              <a:t>(); \\w = column-name</a:t>
            </a:r>
          </a:p>
        </p:txBody>
      </p:sp>
      <p:sp>
        <p:nvSpPr>
          <p:cNvPr id="75780" name="TextBox 3"/>
          <p:cNvSpPr txBox="1">
            <a:spLocks noChangeArrowheads="1"/>
          </p:cNvSpPr>
          <p:nvPr/>
        </p:nvSpPr>
        <p:spPr bwMode="auto">
          <a:xfrm>
            <a:off x="5532438" y="2012950"/>
            <a:ext cx="337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create a node v for select-statement</a:t>
            </a:r>
          </a:p>
        </p:txBody>
      </p:sp>
      <p:sp>
        <p:nvSpPr>
          <p:cNvPr id="75781" name="TextBox 5"/>
          <p:cNvSpPr txBox="1">
            <a:spLocks noChangeArrowheads="1"/>
          </p:cNvSpPr>
          <p:nvPr/>
        </p:nvSpPr>
        <p:spPr bwMode="auto">
          <a:xfrm>
            <a:off x="5532438" y="232092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438" y="2782888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5783" name="TextBox 7"/>
          <p:cNvSpPr txBox="1">
            <a:spLocks noChangeArrowheads="1"/>
          </p:cNvSpPr>
          <p:nvPr/>
        </p:nvSpPr>
        <p:spPr bwMode="auto">
          <a:xfrm>
            <a:off x="5532438" y="3402013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5784" name="TextBox 8"/>
          <p:cNvSpPr txBox="1">
            <a:spLocks noChangeArrowheads="1"/>
          </p:cNvSpPr>
          <p:nvPr/>
        </p:nvSpPr>
        <p:spPr bwMode="auto">
          <a:xfrm>
            <a:off x="5532438" y="3709988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5785" name="TextBox 9"/>
          <p:cNvSpPr txBox="1">
            <a:spLocks noChangeArrowheads="1"/>
          </p:cNvSpPr>
          <p:nvPr/>
        </p:nvSpPr>
        <p:spPr bwMode="auto">
          <a:xfrm>
            <a:off x="5532438" y="4024313"/>
            <a:ext cx="26622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75786" name="TextBox 10"/>
          <p:cNvSpPr txBox="1">
            <a:spLocks noChangeArrowheads="1"/>
          </p:cNvSpPr>
          <p:nvPr/>
        </p:nvSpPr>
        <p:spPr bwMode="auto">
          <a:xfrm>
            <a:off x="5532438" y="4476750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w a child of v</a:t>
            </a:r>
          </a:p>
        </p:txBody>
      </p:sp>
      <p:sp>
        <p:nvSpPr>
          <p:cNvPr id="75787" name="TextBox 11"/>
          <p:cNvSpPr txBox="1">
            <a:spLocks noChangeArrowheads="1"/>
          </p:cNvSpPr>
          <p:nvPr/>
        </p:nvSpPr>
        <p:spPr bwMode="auto">
          <a:xfrm>
            <a:off x="5532438" y="4776788"/>
            <a:ext cx="2662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&lt;= make the result a child of 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32438" y="5362575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2438" y="5626100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2438" y="5889625"/>
            <a:ext cx="20478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&lt;= make w a child of v</a:t>
            </a:r>
          </a:p>
        </p:txBody>
      </p:sp>
      <p:sp>
        <p:nvSpPr>
          <p:cNvPr id="75791" name="TextBox 16"/>
          <p:cNvSpPr txBox="1">
            <a:spLocks noChangeArrowheads="1"/>
          </p:cNvSpPr>
          <p:nvPr/>
        </p:nvSpPr>
        <p:spPr bwMode="auto">
          <a:xfrm>
            <a:off x="6477000" y="158750"/>
            <a:ext cx="149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select-statement</a:t>
            </a:r>
          </a:p>
        </p:txBody>
      </p:sp>
      <p:sp>
        <p:nvSpPr>
          <p:cNvPr id="75792" name="TextBox 17"/>
          <p:cNvSpPr txBox="1">
            <a:spLocks noChangeArrowheads="1"/>
          </p:cNvSpPr>
          <p:nvPr/>
        </p:nvSpPr>
        <p:spPr bwMode="auto">
          <a:xfrm>
            <a:off x="5648325" y="552450"/>
            <a:ext cx="703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SELECT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6181725" y="725488"/>
            <a:ext cx="590550" cy="56356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5794" name="TextBox 20"/>
          <p:cNvSpPr txBox="1">
            <a:spLocks noChangeArrowheads="1"/>
          </p:cNvSpPr>
          <p:nvPr/>
        </p:nvSpPr>
        <p:spPr bwMode="auto">
          <a:xfrm>
            <a:off x="6634163" y="547688"/>
            <a:ext cx="588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FROM</a:t>
            </a:r>
          </a:p>
        </p:txBody>
      </p:sp>
      <p:sp>
        <p:nvSpPr>
          <p:cNvPr id="75795" name="TextBox 13"/>
          <p:cNvSpPr txBox="1">
            <a:spLocks noChangeArrowheads="1"/>
          </p:cNvSpPr>
          <p:nvPr/>
        </p:nvSpPr>
        <p:spPr bwMode="auto">
          <a:xfrm>
            <a:off x="6015038" y="1287463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From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FF0000"/>
                </a:solidFill>
              </a:rPr>
              <a:t>SELECT-LIST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7078663" y="727075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488" y="1300163"/>
            <a:ext cx="854075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TABLE-LIST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13638" y="561975"/>
            <a:ext cx="696912" cy="276225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C000"/>
                </a:solidFill>
              </a:rPr>
              <a:t>WHERE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8059738" y="741363"/>
            <a:ext cx="590550" cy="565150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02550" y="1287463"/>
            <a:ext cx="1384300" cy="40005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dirty="0"/>
              <a:t>From</a:t>
            </a:r>
          </a:p>
          <a:p>
            <a:pPr algn="ctr">
              <a:defRPr/>
            </a:pPr>
            <a:r>
              <a:rPr lang="en-US" sz="1000" dirty="0">
                <a:solidFill>
                  <a:srgbClr val="FF0000"/>
                </a:solidFill>
              </a:rPr>
              <a:t>SEARCH-CONDITION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48325" y="46038"/>
            <a:ext cx="3438525" cy="165417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181725" y="387350"/>
            <a:ext cx="295275" cy="1746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77000" y="387350"/>
            <a:ext cx="295275" cy="338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929438" y="425450"/>
            <a:ext cx="19050" cy="1587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23125" y="457200"/>
            <a:ext cx="150813" cy="260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59675" y="446088"/>
            <a:ext cx="109538" cy="1333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818438" y="415925"/>
            <a:ext cx="531812" cy="3095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5269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76350"/>
            <a:ext cx="8229600" cy="5064125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Prepare a collection </a:t>
            </a:r>
            <a:r>
              <a:rPr lang="en-US" altLang="zh-CN" sz="2800" dirty="0"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800" dirty="0">
                <a:ea typeface="宋体" pitchFamily="2" charset="-122"/>
              </a:rPr>
              <a:t> of efficient algorithms for operations in relational algebra;</a:t>
            </a:r>
          </a:p>
          <a:p>
            <a:pPr>
              <a:defRPr/>
            </a:pPr>
            <a:r>
              <a:rPr lang="en-US" altLang="zh-CN" sz="2800" dirty="0">
                <a:ea typeface="宋体" pitchFamily="2" charset="-122"/>
              </a:rPr>
              <a:t>For a given database program P:</a:t>
            </a:r>
          </a:p>
          <a:p>
            <a:pPr marL="0" indent="0" algn="just">
              <a:buFontTx/>
              <a:buNone/>
              <a:defRPr/>
            </a:pPr>
            <a:r>
              <a:rPr lang="en-US" altLang="zh-CN" sz="2800" dirty="0">
                <a:ea typeface="宋体" pitchFamily="2" charset="-122"/>
              </a:rPr>
              <a:t>    1.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understand the program P</a:t>
            </a:r>
            <a:r>
              <a:rPr lang="en-US" altLang="zh-CN" sz="2800" dirty="0">
                <a:ea typeface="宋体" pitchFamily="2" charset="-122"/>
              </a:rPr>
              <a:t>;</a:t>
            </a:r>
          </a:p>
        </p:txBody>
      </p:sp>
      <p:sp>
        <p:nvSpPr>
          <p:cNvPr id="76803" name="TextBox 1"/>
          <p:cNvSpPr txBox="1">
            <a:spLocks noChangeArrowheads="1"/>
          </p:cNvSpPr>
          <p:nvPr/>
        </p:nvSpPr>
        <p:spPr bwMode="auto">
          <a:xfrm>
            <a:off x="1657350" y="352425"/>
            <a:ext cx="58086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/>
              <a:t>What Does DBMS Do?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1422400" y="3454400"/>
            <a:ext cx="7400925" cy="3033713"/>
          </a:xfrm>
          <a:prstGeom prst="wedgeRoundRectCallout">
            <a:avLst>
              <a:gd name="adj1" fmla="val -46804"/>
              <a:gd name="adj2" fmla="val -5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76805" name="TextBox 1"/>
          <p:cNvSpPr txBox="1">
            <a:spLocks noChangeArrowheads="1"/>
          </p:cNvSpPr>
          <p:nvPr/>
        </p:nvSpPr>
        <p:spPr bwMode="auto">
          <a:xfrm>
            <a:off x="1763713" y="3676650"/>
            <a:ext cx="67802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Break the program P into “words” (lexical analysis);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Use the language grammar to “parse” the program P;</a:t>
            </a:r>
          </a:p>
          <a:p>
            <a:pPr>
              <a:spcBef>
                <a:spcPct val="0"/>
              </a:spcBef>
              <a:buFont typeface="Tahoma" panose="020B0604030504040204" pitchFamily="34" charset="0"/>
              <a:buAutoNum type="arabicPeriod"/>
            </a:pPr>
            <a:r>
              <a:rPr lang="en-US" altLang="en-US" sz="2000"/>
              <a:t>Make a parse tree for the program P. </a:t>
            </a:r>
          </a:p>
        </p:txBody>
      </p:sp>
    </p:spTree>
    <p:extLst>
      <p:ext uri="{BB962C8B-B14F-4D97-AF65-F5344CB8AC3E}">
        <p14:creationId xmlns:p14="http://schemas.microsoft.com/office/powerpoint/2010/main" val="300315150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2339</TotalTime>
  <Words>7044</Words>
  <Application>Microsoft Office PowerPoint</Application>
  <PresentationFormat>On-screen Show (4:3)</PresentationFormat>
  <Paragraphs>1602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Courier New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187</cp:revision>
  <cp:lastPrinted>2001-01-16T17:12:14Z</cp:lastPrinted>
  <dcterms:created xsi:type="dcterms:W3CDTF">1999-07-13T19:55:20Z</dcterms:created>
  <dcterms:modified xsi:type="dcterms:W3CDTF">2024-02-21T15:24:08Z</dcterms:modified>
</cp:coreProperties>
</file>