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6.xml" ContentType="application/vnd.openxmlformats-officedocument.presentationml.tags+xml"/>
  <Override PartName="/ppt/notesSlides/notesSlide10.xml" ContentType="application/vnd.openxmlformats-officedocument.presentationml.notesSlide+xml"/>
  <Override PartName="/ppt/tags/tag7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8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9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handoutMasterIdLst>
    <p:handoutMasterId r:id="rId66"/>
  </p:handoutMasterIdLst>
  <p:sldIdLst>
    <p:sldId id="802" r:id="rId2"/>
    <p:sldId id="976" r:id="rId3"/>
    <p:sldId id="977" r:id="rId4"/>
    <p:sldId id="978" r:id="rId5"/>
    <p:sldId id="979" r:id="rId6"/>
    <p:sldId id="980" r:id="rId7"/>
    <p:sldId id="981" r:id="rId8"/>
    <p:sldId id="982" r:id="rId9"/>
    <p:sldId id="983" r:id="rId10"/>
    <p:sldId id="984" r:id="rId11"/>
    <p:sldId id="985" r:id="rId12"/>
    <p:sldId id="986" r:id="rId13"/>
    <p:sldId id="987" r:id="rId14"/>
    <p:sldId id="1016" r:id="rId15"/>
    <p:sldId id="991" r:id="rId16"/>
    <p:sldId id="992" r:id="rId17"/>
    <p:sldId id="993" r:id="rId18"/>
    <p:sldId id="994" r:id="rId19"/>
    <p:sldId id="995" r:id="rId20"/>
    <p:sldId id="996" r:id="rId21"/>
    <p:sldId id="997" r:id="rId22"/>
    <p:sldId id="998" r:id="rId23"/>
    <p:sldId id="999" r:id="rId24"/>
    <p:sldId id="1000" r:id="rId25"/>
    <p:sldId id="1001" r:id="rId26"/>
    <p:sldId id="1002" r:id="rId27"/>
    <p:sldId id="1003" r:id="rId28"/>
    <p:sldId id="1004" r:id="rId29"/>
    <p:sldId id="1005" r:id="rId30"/>
    <p:sldId id="1006" r:id="rId31"/>
    <p:sldId id="1007" r:id="rId32"/>
    <p:sldId id="1008" r:id="rId33"/>
    <p:sldId id="1009" r:id="rId34"/>
    <p:sldId id="1010" r:id="rId35"/>
    <p:sldId id="1011" r:id="rId36"/>
    <p:sldId id="1012" r:id="rId37"/>
    <p:sldId id="1013" r:id="rId38"/>
    <p:sldId id="1014" r:id="rId39"/>
    <p:sldId id="1015" r:id="rId40"/>
    <p:sldId id="1020" r:id="rId41"/>
    <p:sldId id="1021" r:id="rId42"/>
    <p:sldId id="1022" r:id="rId43"/>
    <p:sldId id="1023" r:id="rId44"/>
    <p:sldId id="1024" r:id="rId45"/>
    <p:sldId id="1025" r:id="rId46"/>
    <p:sldId id="1026" r:id="rId47"/>
    <p:sldId id="1027" r:id="rId48"/>
    <p:sldId id="1028" r:id="rId49"/>
    <p:sldId id="1029" r:id="rId50"/>
    <p:sldId id="1030" r:id="rId51"/>
    <p:sldId id="1031" r:id="rId52"/>
    <p:sldId id="1032" r:id="rId53"/>
    <p:sldId id="1033" r:id="rId54"/>
    <p:sldId id="1034" r:id="rId55"/>
    <p:sldId id="1035" r:id="rId56"/>
    <p:sldId id="1036" r:id="rId57"/>
    <p:sldId id="1037" r:id="rId58"/>
    <p:sldId id="1038" r:id="rId59"/>
    <p:sldId id="1039" r:id="rId60"/>
    <p:sldId id="1040" r:id="rId61"/>
    <p:sldId id="1041" r:id="rId62"/>
    <p:sldId id="1042" r:id="rId63"/>
    <p:sldId id="1043" r:id="rId64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CC00CC"/>
    <a:srgbClr val="DDDDDD"/>
    <a:srgbClr val="FF3300"/>
    <a:srgbClr val="FFCC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77" autoAdjust="0"/>
    <p:restoredTop sz="90962" autoAdjust="0"/>
  </p:normalViewPr>
  <p:slideViewPr>
    <p:cSldViewPr snapToGrid="0">
      <p:cViewPr varScale="1">
        <p:scale>
          <a:sx n="93" d="100"/>
          <a:sy n="93" d="100"/>
        </p:scale>
        <p:origin x="1158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6289BB83-00FF-4CD8-97E1-DF003FE86EFC}" type="slidenum">
              <a:rPr lang="en-US" altLang="zh-CN" sz="1200" smtClean="0">
                <a:latin typeface="Times New Roman" panose="02020603050405020304" pitchFamily="18" charset="0"/>
              </a:rPr>
              <a:pPr/>
              <a:t>2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812748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7176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884B98B-0286-47DB-A298-A7078EBC7DB0}" type="slidenum">
              <a:rPr lang="zh-CN" altLang="en-US" sz="1300" smtClean="0"/>
              <a:pPr/>
              <a:t>32</a:t>
            </a:fld>
            <a:endParaRPr lang="en-US" altLang="zh-CN" sz="1300" dirty="0"/>
          </a:p>
        </p:txBody>
      </p:sp>
    </p:spTree>
    <p:extLst>
      <p:ext uri="{BB962C8B-B14F-4D97-AF65-F5344CB8AC3E}">
        <p14:creationId xmlns:p14="http://schemas.microsoft.com/office/powerpoint/2010/main" val="4358185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884B98B-0286-47DB-A298-A7078EBC7DB0}" type="slidenum">
              <a:rPr lang="zh-CN" altLang="en-US" sz="1300" smtClean="0"/>
              <a:pPr/>
              <a:t>33</a:t>
            </a:fld>
            <a:endParaRPr lang="en-US" altLang="zh-CN" sz="1300" dirty="0"/>
          </a:p>
        </p:txBody>
      </p:sp>
    </p:spTree>
    <p:extLst>
      <p:ext uri="{BB962C8B-B14F-4D97-AF65-F5344CB8AC3E}">
        <p14:creationId xmlns:p14="http://schemas.microsoft.com/office/powerpoint/2010/main" val="18548935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884B98B-0286-47DB-A298-A7078EBC7DB0}" type="slidenum">
              <a:rPr lang="zh-CN" altLang="en-US" sz="1300" smtClean="0"/>
              <a:pPr/>
              <a:t>34</a:t>
            </a:fld>
            <a:endParaRPr lang="en-US" altLang="zh-CN" sz="1300" dirty="0"/>
          </a:p>
        </p:txBody>
      </p:sp>
    </p:spTree>
    <p:extLst>
      <p:ext uri="{BB962C8B-B14F-4D97-AF65-F5344CB8AC3E}">
        <p14:creationId xmlns:p14="http://schemas.microsoft.com/office/powerpoint/2010/main" val="35483980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884B98B-0286-47DB-A298-A7078EBC7DB0}" type="slidenum">
              <a:rPr lang="zh-CN" altLang="en-US" sz="1300" smtClean="0"/>
              <a:pPr/>
              <a:t>35</a:t>
            </a:fld>
            <a:endParaRPr lang="en-US" altLang="zh-CN" sz="1300" dirty="0"/>
          </a:p>
        </p:txBody>
      </p:sp>
    </p:spTree>
    <p:extLst>
      <p:ext uri="{BB962C8B-B14F-4D97-AF65-F5344CB8AC3E}">
        <p14:creationId xmlns:p14="http://schemas.microsoft.com/office/powerpoint/2010/main" val="18555493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884B98B-0286-47DB-A298-A7078EBC7DB0}" type="slidenum">
              <a:rPr lang="zh-CN" altLang="en-US" sz="1300" smtClean="0"/>
              <a:pPr/>
              <a:t>36</a:t>
            </a:fld>
            <a:endParaRPr lang="en-US" altLang="zh-CN" sz="1300" dirty="0"/>
          </a:p>
        </p:txBody>
      </p:sp>
    </p:spTree>
    <p:extLst>
      <p:ext uri="{BB962C8B-B14F-4D97-AF65-F5344CB8AC3E}">
        <p14:creationId xmlns:p14="http://schemas.microsoft.com/office/powerpoint/2010/main" val="13411895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884B98B-0286-47DB-A298-A7078EBC7DB0}" type="slidenum">
              <a:rPr lang="zh-CN" altLang="en-US" sz="1300" smtClean="0"/>
              <a:pPr/>
              <a:t>37</a:t>
            </a:fld>
            <a:endParaRPr lang="en-US" altLang="zh-CN" sz="1300" dirty="0"/>
          </a:p>
        </p:txBody>
      </p:sp>
    </p:spTree>
    <p:extLst>
      <p:ext uri="{BB962C8B-B14F-4D97-AF65-F5344CB8AC3E}">
        <p14:creationId xmlns:p14="http://schemas.microsoft.com/office/powerpoint/2010/main" val="25437032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884B98B-0286-47DB-A298-A7078EBC7DB0}" type="slidenum">
              <a:rPr lang="zh-CN" altLang="en-US" sz="1300" smtClean="0"/>
              <a:pPr/>
              <a:t>38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4904693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77981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61139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08171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23548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90372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02126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73948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62301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63387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59476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19538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57321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7850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1913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34473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66835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923918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55296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293637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15260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8143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orage.ibm.com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3.w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276600" y="3048000"/>
            <a:ext cx="22161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2024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249344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14: Secondary Storage</a:t>
            </a:r>
          </a:p>
        </p:txBody>
      </p:sp>
    </p:spTree>
    <p:extLst>
      <p:ext uri="{BB962C8B-B14F-4D97-AF65-F5344CB8AC3E}">
        <p14:creationId xmlns:p14="http://schemas.microsoft.com/office/powerpoint/2010/main" val="1509180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7C26799-88C4-4485-A453-907BD7E568A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4848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0350"/>
            <a:ext cx="7772400" cy="1223963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Database is just another model  of information processing</a:t>
            </a:r>
          </a:p>
        </p:txBody>
      </p:sp>
      <p:sp>
        <p:nvSpPr>
          <p:cNvPr id="148484" name="Flowchart: Magnetic Disk 1"/>
          <p:cNvSpPr>
            <a:spLocks noChangeArrowheads="1"/>
          </p:cNvSpPr>
          <p:nvPr/>
        </p:nvSpPr>
        <p:spPr bwMode="auto">
          <a:xfrm>
            <a:off x="6173788" y="1773238"/>
            <a:ext cx="2663825" cy="4695825"/>
          </a:xfrm>
          <a:prstGeom prst="flowChartMagneticDisk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zh-CN" sz="280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6600">
                <a:solidFill>
                  <a:srgbClr val="FF0000"/>
                </a:solidFill>
                <a:ea typeface="宋体" panose="02010600030101010101" pitchFamily="2" charset="-122"/>
              </a:rPr>
              <a:t>Data 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(in disks)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4859338" y="5013325"/>
            <a:ext cx="1296987" cy="1238250"/>
            <a:chOff x="4067945" y="1387090"/>
            <a:chExt cx="4573506" cy="4814217"/>
          </a:xfrm>
        </p:grpSpPr>
        <p:pic>
          <p:nvPicPr>
            <p:cNvPr id="148490" name="Picture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7945" y="1387090"/>
              <a:ext cx="4573506" cy="4814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8491" name="Rectangle 11"/>
            <p:cNvSpPr>
              <a:spLocks noChangeArrowheads="1"/>
            </p:cNvSpPr>
            <p:nvPr/>
          </p:nvSpPr>
          <p:spPr bwMode="auto">
            <a:xfrm>
              <a:off x="6045913" y="3573016"/>
              <a:ext cx="648072" cy="360040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2000">
                <a:solidFill>
                  <a:srgbClr val="FF0000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48486" name="Rectangle 3"/>
          <p:cNvSpPr txBox="1">
            <a:spLocks noChangeArrowheads="1"/>
          </p:cNvSpPr>
          <p:nvPr/>
        </p:nvSpPr>
        <p:spPr bwMode="auto">
          <a:xfrm>
            <a:off x="468313" y="2020888"/>
            <a:ext cx="3816350" cy="444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-358775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358775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358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58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p"/>
            </a:pPr>
            <a:r>
              <a:rPr lang="en-US" altLang="zh-CN" sz="2200" dirty="0">
                <a:ea typeface="宋体" panose="02010600030101010101" pitchFamily="2" charset="-122"/>
              </a:rPr>
              <a:t>Then why study DB? 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 dirty="0">
                <a:ea typeface="宋体" panose="02010600030101010101" pitchFamily="2" charset="-122"/>
              </a:rPr>
              <a:t>Much more data, 	regular data techs would 	be very inefficient: How 	should data be stored?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 dirty="0">
                <a:ea typeface="宋体" panose="02010600030101010101" pitchFamily="2" charset="-122"/>
              </a:rPr>
              <a:t>Operations are simpler &amp; 	more specific: How do we 	take advantage of it?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 dirty="0">
                <a:ea typeface="宋体" panose="02010600030101010101" pitchFamily="2" charset="-122"/>
              </a:rPr>
              <a:t>New programming 	languages for the above.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 dirty="0">
                <a:ea typeface="宋体" panose="02010600030101010101" pitchFamily="2" charset="-122"/>
              </a:rPr>
              <a:t>(ACID) Reliability, security, 	consistency, currency</a:t>
            </a:r>
          </a:p>
        </p:txBody>
      </p:sp>
      <p:sp>
        <p:nvSpPr>
          <p:cNvPr id="148488" name="TextBox 13"/>
          <p:cNvSpPr txBox="1">
            <a:spLocks noChangeArrowheads="1"/>
          </p:cNvSpPr>
          <p:nvPr/>
        </p:nvSpPr>
        <p:spPr bwMode="auto">
          <a:xfrm>
            <a:off x="5351463" y="5110163"/>
            <a:ext cx="444500" cy="263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8489" name="TextBox 14"/>
          <p:cNvSpPr txBox="1">
            <a:spLocks noChangeArrowheads="1"/>
          </p:cNvSpPr>
          <p:nvPr/>
        </p:nvSpPr>
        <p:spPr bwMode="auto">
          <a:xfrm>
            <a:off x="5334000" y="5084763"/>
            <a:ext cx="6778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SQL</a:t>
            </a: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4861715" y="3394075"/>
            <a:ext cx="1174090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l-GR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l-GR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n-US" altLang="zh-CN" sz="2000" dirty="0"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en-US" altLang="zh-CN" sz="2000" dirty="0">
                <a:ea typeface="宋体" panose="02010600030101010101" pitchFamily="2" charset="-122"/>
              </a:rPr>
              <a:t> \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 </a:t>
            </a:r>
            <a:r>
              <a:rPr lang="en-US" altLang="en-US" sz="20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⋈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en-US" altLang="en-US" sz="20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⋈</a:t>
            </a:r>
            <a:r>
              <a:rPr lang="en-US" altLang="en-US" sz="2000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C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24949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database system</a:t>
            </a: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26630" name="Line 7"/>
          <p:cNvSpPr>
            <a:spLocks noChangeShapeType="1"/>
          </p:cNvSpPr>
          <p:nvPr/>
        </p:nvSpPr>
        <p:spPr bwMode="auto">
          <a:xfrm>
            <a:off x="7505700" y="3448050"/>
            <a:ext cx="266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6631" name="Group 8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26675" name="Oval 9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676" name="Oval 10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677" name="Line 11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78" name="Line 12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632" name="Group 13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26671" name="Oval 14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672" name="Oval 15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673" name="Line 16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74" name="Line 17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633" name="Text Box 18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26634" name="Text Box 19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26635" name="Group 20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26662" name="Rectangle 21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663" name="Line 22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64" name="Line 23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65" name="Line 24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66" name="Line 25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67" name="Line 26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68" name="Line 27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69" name="Line 28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70" name="Line 29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636" name="Group 30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26653" name="Rectangle 31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654" name="Line 32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5" name="Line 33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6" name="Line 34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7" name="Line 35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8" name="Line 36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9" name="Line 37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60" name="Line 38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61" name="Line 39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637" name="Group 40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26644" name="Rectangle 41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645" name="Line 42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6" name="Line 43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7" name="Line 44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8" name="Line 45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9" name="Line 46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0" name="Line 47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1" name="Line 48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2" name="Line 49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638" name="Rectangle 50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26639" name="Line 51"/>
          <p:cNvSpPr>
            <a:spLocks noChangeShapeType="1"/>
          </p:cNvSpPr>
          <p:nvPr/>
        </p:nvSpPr>
        <p:spPr bwMode="auto">
          <a:xfrm>
            <a:off x="1162050" y="1504950"/>
            <a:ext cx="1333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0" name="Text Box 52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26641" name="Rectangle 54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26642" name="Line 55"/>
          <p:cNvSpPr>
            <a:spLocks noChangeShapeType="1"/>
          </p:cNvSpPr>
          <p:nvPr/>
        </p:nvSpPr>
        <p:spPr bwMode="auto">
          <a:xfrm>
            <a:off x="1171575" y="4229100"/>
            <a:ext cx="1333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3" name="Text Box 56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57" name="Rectangle 86"/>
          <p:cNvSpPr>
            <a:spLocks noChangeArrowheads="1"/>
          </p:cNvSpPr>
          <p:nvPr/>
        </p:nvSpPr>
        <p:spPr bwMode="auto">
          <a:xfrm>
            <a:off x="142875" y="466725"/>
            <a:ext cx="2409825" cy="5819775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6" name="Text Box 87"/>
          <p:cNvSpPr txBox="1">
            <a:spLocks noChangeArrowheads="1"/>
          </p:cNvSpPr>
          <p:nvPr/>
        </p:nvSpPr>
        <p:spPr bwMode="auto">
          <a:xfrm>
            <a:off x="31750" y="6356350"/>
            <a:ext cx="25505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33CC33"/>
                </a:solidFill>
                <a:ea typeface="宋体" panose="02010600030101010101" pitchFamily="2" charset="-122"/>
              </a:rPr>
              <a:t>Database Development</a:t>
            </a:r>
          </a:p>
        </p:txBody>
      </p:sp>
    </p:spTree>
    <p:extLst>
      <p:ext uri="{BB962C8B-B14F-4D97-AF65-F5344CB8AC3E}">
        <p14:creationId xmlns:p14="http://schemas.microsoft.com/office/powerpoint/2010/main" val="2200457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database management system</a:t>
            </a: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27654" name="Line 6"/>
          <p:cNvSpPr>
            <a:spLocks noChangeShapeType="1"/>
          </p:cNvSpPr>
          <p:nvPr/>
        </p:nvSpPr>
        <p:spPr bwMode="auto">
          <a:xfrm>
            <a:off x="7505700" y="3448050"/>
            <a:ext cx="266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7655" name="Group 7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27700" name="Oval 8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701" name="Oval 9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702" name="Line 10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3" name="Line 11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656" name="Group 12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27696" name="Oval 13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697" name="Oval 14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698" name="Line 15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99" name="Line 16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57" name="Text Box 17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27658" name="Text Box 18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27659" name="Group 19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27687" name="Rectangle 20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688" name="Line 21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9" name="Line 22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90" name="Line 23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91" name="Line 24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92" name="Line 25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93" name="Line 26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94" name="Line 27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95" name="Line 28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660" name="Group 29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27678" name="Rectangle 30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679" name="Line 31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0" name="Line 32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1" name="Line 33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2" name="Line 34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3" name="Line 35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4" name="Line 36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5" name="Line 37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6" name="Line 38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661" name="Group 39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27669" name="Rectangle 40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670" name="Line 41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1" name="Line 42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2" name="Line 43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3" name="Line 44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4" name="Line 45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5" name="Line 46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6" name="Line 47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7" name="Line 48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62" name="Rectangle 49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27663" name="Line 50"/>
          <p:cNvSpPr>
            <a:spLocks noChangeShapeType="1"/>
          </p:cNvSpPr>
          <p:nvPr/>
        </p:nvSpPr>
        <p:spPr bwMode="auto">
          <a:xfrm>
            <a:off x="1162050" y="1504950"/>
            <a:ext cx="1333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4" name="Text Box 51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27665" name="Rectangle 52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27666" name="Line 53"/>
          <p:cNvSpPr>
            <a:spLocks noChangeShapeType="1"/>
          </p:cNvSpPr>
          <p:nvPr/>
        </p:nvSpPr>
        <p:spPr bwMode="auto">
          <a:xfrm>
            <a:off x="1171575" y="4229100"/>
            <a:ext cx="1333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7" name="Text Box 54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27668" name="Text Box 55"/>
          <p:cNvSpPr txBox="1">
            <a:spLocks noChangeArrowheads="1"/>
          </p:cNvSpPr>
          <p:nvPr/>
        </p:nvSpPr>
        <p:spPr bwMode="auto">
          <a:xfrm>
            <a:off x="3594100" y="3616325"/>
            <a:ext cx="276542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33CC33"/>
                </a:solidFill>
                <a:ea typeface="宋体" panose="02010600030101010101" pitchFamily="2" charset="-122"/>
              </a:rPr>
              <a:t>simply translate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33CC33"/>
                </a:solidFill>
                <a:ea typeface="宋体" panose="02010600030101010101" pitchFamily="2" charset="-122"/>
              </a:rPr>
              <a:t>database programs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33CC33"/>
                </a:solidFill>
                <a:ea typeface="宋体" panose="02010600030101010101" pitchFamily="2" charset="-122"/>
              </a:rPr>
              <a:t>into machine programs</a:t>
            </a:r>
          </a:p>
        </p:txBody>
      </p:sp>
      <p:sp>
        <p:nvSpPr>
          <p:cNvPr id="58" name="Rectangle 86"/>
          <p:cNvSpPr>
            <a:spLocks noChangeArrowheads="1"/>
          </p:cNvSpPr>
          <p:nvPr/>
        </p:nvSpPr>
        <p:spPr bwMode="auto">
          <a:xfrm>
            <a:off x="142875" y="466725"/>
            <a:ext cx="2409825" cy="5819775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7" name="Text Box 87"/>
          <p:cNvSpPr txBox="1">
            <a:spLocks noChangeArrowheads="1"/>
          </p:cNvSpPr>
          <p:nvPr/>
        </p:nvSpPr>
        <p:spPr bwMode="auto">
          <a:xfrm>
            <a:off x="31750" y="6356350"/>
            <a:ext cx="25505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33CC33"/>
                </a:solidFill>
                <a:ea typeface="宋体" panose="02010600030101010101" pitchFamily="2" charset="-122"/>
              </a:rPr>
              <a:t>Database Development</a:t>
            </a:r>
          </a:p>
        </p:txBody>
      </p:sp>
    </p:spTree>
    <p:extLst>
      <p:ext uri="{BB962C8B-B14F-4D97-AF65-F5344CB8AC3E}">
        <p14:creationId xmlns:p14="http://schemas.microsoft.com/office/powerpoint/2010/main" val="1874806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database management system</a:t>
            </a: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28678" name="Line 6"/>
          <p:cNvSpPr>
            <a:spLocks noChangeShapeType="1"/>
          </p:cNvSpPr>
          <p:nvPr/>
        </p:nvSpPr>
        <p:spPr bwMode="auto">
          <a:xfrm>
            <a:off x="7505700" y="3448050"/>
            <a:ext cx="266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8679" name="Group 7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28725" name="Oval 8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8726" name="Oval 9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8727" name="Line 10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28" name="Line 11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680" name="Group 12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28721" name="Oval 13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8722" name="Oval 14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8723" name="Line 15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24" name="Line 16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681" name="Text Box 17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28682" name="Text Box 18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28683" name="Group 19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28712" name="Rectangle 20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8713" name="Line 21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14" name="Line 22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15" name="Line 23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16" name="Line 24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17" name="Line 25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18" name="Line 26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19" name="Line 27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20" name="Line 28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684" name="Group 29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28703" name="Rectangle 30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8704" name="Line 31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5" name="Line 32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6" name="Line 33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7" name="Line 34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8" name="Line 35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9" name="Line 36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10" name="Line 37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11" name="Line 38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685" name="Group 39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28694" name="Rectangle 40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8695" name="Line 41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96" name="Line 42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97" name="Line 43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98" name="Line 44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99" name="Line 45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0" name="Line 46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1" name="Line 47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2" name="Line 48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686" name="Rectangle 49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28687" name="Line 50"/>
          <p:cNvSpPr>
            <a:spLocks noChangeShapeType="1"/>
          </p:cNvSpPr>
          <p:nvPr/>
        </p:nvSpPr>
        <p:spPr bwMode="auto">
          <a:xfrm>
            <a:off x="1162050" y="1504950"/>
            <a:ext cx="1333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8" name="Text Box 51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28689" name="Rectangle 52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28690" name="Line 53"/>
          <p:cNvSpPr>
            <a:spLocks noChangeShapeType="1"/>
          </p:cNvSpPr>
          <p:nvPr/>
        </p:nvSpPr>
        <p:spPr bwMode="auto">
          <a:xfrm>
            <a:off x="1171575" y="4229100"/>
            <a:ext cx="1333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1" name="Text Box 54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28692" name="Text Box 55"/>
          <p:cNvSpPr txBox="1">
            <a:spLocks noChangeArrowheads="1"/>
          </p:cNvSpPr>
          <p:nvPr/>
        </p:nvSpPr>
        <p:spPr bwMode="auto">
          <a:xfrm>
            <a:off x="3594100" y="3616325"/>
            <a:ext cx="276542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33CC33"/>
                </a:solidFill>
                <a:ea typeface="宋体" panose="02010600030101010101" pitchFamily="2" charset="-122"/>
              </a:rPr>
              <a:t>simply translate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33CC33"/>
                </a:solidFill>
                <a:ea typeface="宋体" panose="02010600030101010101" pitchFamily="2" charset="-122"/>
              </a:rPr>
              <a:t>database programs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33CC33"/>
                </a:solidFill>
                <a:ea typeface="宋体" panose="02010600030101010101" pitchFamily="2" charset="-122"/>
              </a:rPr>
              <a:t>into machine programs</a:t>
            </a:r>
          </a:p>
        </p:txBody>
      </p:sp>
      <p:sp>
        <p:nvSpPr>
          <p:cNvPr id="28693" name="Text Box 56"/>
          <p:cNvSpPr txBox="1">
            <a:spLocks noChangeArrowheads="1"/>
          </p:cNvSpPr>
          <p:nvPr/>
        </p:nvSpPr>
        <p:spPr bwMode="auto">
          <a:xfrm>
            <a:off x="2965450" y="6159500"/>
            <a:ext cx="40703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0000"/>
                </a:solidFill>
                <a:ea typeface="宋体" panose="02010600030101010101" pitchFamily="2" charset="-122"/>
              </a:rPr>
              <a:t>then what is the difference between DBMS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0000"/>
                </a:solidFill>
                <a:ea typeface="宋体" panose="02010600030101010101" pitchFamily="2" charset="-122"/>
              </a:rPr>
              <a:t>and a programming language compiler?</a:t>
            </a:r>
          </a:p>
        </p:txBody>
      </p:sp>
      <p:sp>
        <p:nvSpPr>
          <p:cNvPr id="59" name="Rectangle 86"/>
          <p:cNvSpPr>
            <a:spLocks noChangeArrowheads="1"/>
          </p:cNvSpPr>
          <p:nvPr/>
        </p:nvSpPr>
        <p:spPr bwMode="auto">
          <a:xfrm>
            <a:off x="142875" y="466725"/>
            <a:ext cx="2409825" cy="5819775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8" name="Text Box 87"/>
          <p:cNvSpPr txBox="1">
            <a:spLocks noChangeArrowheads="1"/>
          </p:cNvSpPr>
          <p:nvPr/>
        </p:nvSpPr>
        <p:spPr bwMode="auto">
          <a:xfrm>
            <a:off x="31750" y="6356350"/>
            <a:ext cx="25505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33CC33"/>
                </a:solidFill>
                <a:ea typeface="宋体" panose="02010600030101010101" pitchFamily="2" charset="-122"/>
              </a:rPr>
              <a:t>Database Development</a:t>
            </a:r>
          </a:p>
        </p:txBody>
      </p:sp>
    </p:spTree>
    <p:extLst>
      <p:ext uri="{BB962C8B-B14F-4D97-AF65-F5344CB8AC3E}">
        <p14:creationId xmlns:p14="http://schemas.microsoft.com/office/powerpoint/2010/main" val="261634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29702" name="Group 7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29755" name="Oval 8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9756" name="Oval 9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9757" name="Line 10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58" name="Line 11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703" name="Group 12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29751" name="Oval 13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9752" name="Oval 14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9753" name="Line 15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54" name="Line 16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704" name="Text Box 17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29705" name="Text Box 18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29706" name="Group 19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29742" name="Rectangle 20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9743" name="Line 21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44" name="Line 22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45" name="Line 23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46" name="Line 24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47" name="Line 25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48" name="Line 26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49" name="Line 27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50" name="Line 28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707" name="Group 29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29733" name="Rectangle 30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9734" name="Line 31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5" name="Line 32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6" name="Line 33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7" name="Line 34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8" name="Line 35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9" name="Line 36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40" name="Line 37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41" name="Line 38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708" name="Group 39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29724" name="Rectangle 40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9725" name="Line 41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6" name="Line 42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7" name="Line 43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8" name="Line 44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9" name="Line 45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0" name="Line 46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1" name="Line 47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2" name="Line 48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709" name="Rectangle 49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29710" name="Line 50"/>
          <p:cNvSpPr>
            <a:spLocks noChangeShapeType="1"/>
          </p:cNvSpPr>
          <p:nvPr/>
        </p:nvSpPr>
        <p:spPr bwMode="auto">
          <a:xfrm>
            <a:off x="1162050" y="1504950"/>
            <a:ext cx="1333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1" name="Text Box 51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29712" name="Rectangle 52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29713" name="Line 53"/>
          <p:cNvSpPr>
            <a:spLocks noChangeShapeType="1"/>
          </p:cNvSpPr>
          <p:nvPr/>
        </p:nvSpPr>
        <p:spPr bwMode="auto">
          <a:xfrm>
            <a:off x="1171575" y="4229100"/>
            <a:ext cx="1333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4" name="Text Box 54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29715" name="Text Box 56"/>
          <p:cNvSpPr txBox="1">
            <a:spLocks noChangeArrowheads="1"/>
          </p:cNvSpPr>
          <p:nvPr/>
        </p:nvSpPr>
        <p:spPr bwMode="auto">
          <a:xfrm>
            <a:off x="2965450" y="6159500"/>
            <a:ext cx="40703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0000"/>
                </a:solidFill>
                <a:ea typeface="宋体" panose="02010600030101010101" pitchFamily="2" charset="-122"/>
              </a:rPr>
              <a:t>then what is the difference between DBMS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0000"/>
                </a:solidFill>
                <a:ea typeface="宋体" panose="02010600030101010101" pitchFamily="2" charset="-122"/>
              </a:rPr>
              <a:t>and a programming language compiler?</a:t>
            </a:r>
          </a:p>
        </p:txBody>
      </p:sp>
      <p:sp>
        <p:nvSpPr>
          <p:cNvPr id="29716" name="Text Box 57"/>
          <p:cNvSpPr txBox="1">
            <a:spLocks noChangeArrowheads="1"/>
          </p:cNvSpPr>
          <p:nvPr/>
        </p:nvSpPr>
        <p:spPr bwMode="auto">
          <a:xfrm>
            <a:off x="3060700" y="0"/>
            <a:ext cx="37306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ea typeface="宋体" panose="02010600030101010101" pitchFamily="2" charset="-122"/>
              </a:rPr>
              <a:t>1.</a:t>
            </a:r>
            <a:r>
              <a:rPr lang="en-US" altLang="zh-CN" sz="1800">
                <a:solidFill>
                  <a:srgbClr val="33CC33"/>
                </a:solidFill>
                <a:ea typeface="宋体" panose="02010600030101010101" pitchFamily="2" charset="-122"/>
              </a:rPr>
              <a:t> it has to deal with data stored in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33CC33"/>
                </a:solidFill>
                <a:ea typeface="宋体" panose="02010600030101010101" pitchFamily="2" charset="-122"/>
              </a:rPr>
              <a:t>    hierarchical memory structures</a:t>
            </a:r>
          </a:p>
        </p:txBody>
      </p:sp>
      <p:sp>
        <p:nvSpPr>
          <p:cNvPr id="29717" name="Text Box 58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29718" name="Rectangle 60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3300"/>
                </a:solidFill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3300"/>
                </a:solidFill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9719" name="Line 61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0" name="Rectangle 62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3300"/>
                </a:solidFill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3300"/>
                </a:solidFill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9721" name="Line 63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2" name="Rectangle 65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3300"/>
                </a:solidFill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3300"/>
                </a:solidFill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3300"/>
                </a:solidFill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29723" name="Line 66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" name="Rectangle 86"/>
          <p:cNvSpPr>
            <a:spLocks noChangeArrowheads="1"/>
          </p:cNvSpPr>
          <p:nvPr/>
        </p:nvSpPr>
        <p:spPr bwMode="auto">
          <a:xfrm>
            <a:off x="142875" y="466725"/>
            <a:ext cx="2409825" cy="5819775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4" name="Text Box 87"/>
          <p:cNvSpPr txBox="1">
            <a:spLocks noChangeArrowheads="1"/>
          </p:cNvSpPr>
          <p:nvPr/>
        </p:nvSpPr>
        <p:spPr bwMode="auto">
          <a:xfrm>
            <a:off x="31750" y="6356350"/>
            <a:ext cx="25505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33CC33"/>
                </a:solidFill>
                <a:ea typeface="宋体" panose="02010600030101010101" pitchFamily="2" charset="-122"/>
              </a:rPr>
              <a:t>Database Development</a:t>
            </a:r>
          </a:p>
        </p:txBody>
      </p:sp>
    </p:spTree>
    <p:extLst>
      <p:ext uri="{BB962C8B-B14F-4D97-AF65-F5344CB8AC3E}">
        <p14:creationId xmlns:p14="http://schemas.microsoft.com/office/powerpoint/2010/main" val="723563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30726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30781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0782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0783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84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727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30777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0778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0779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80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728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30729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30730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30768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0769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70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71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72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73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74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75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76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731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30759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0760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61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62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63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64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65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66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67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732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30750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0751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52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53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54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55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56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57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58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733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30734" name="Line 49"/>
          <p:cNvSpPr>
            <a:spLocks noChangeShapeType="1"/>
          </p:cNvSpPr>
          <p:nvPr/>
        </p:nvSpPr>
        <p:spPr bwMode="auto">
          <a:xfrm>
            <a:off x="1162050" y="1504950"/>
            <a:ext cx="1333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5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30736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30737" name="Line 52"/>
          <p:cNvSpPr>
            <a:spLocks noChangeShapeType="1"/>
          </p:cNvSpPr>
          <p:nvPr/>
        </p:nvSpPr>
        <p:spPr bwMode="auto">
          <a:xfrm>
            <a:off x="1171575" y="4229100"/>
            <a:ext cx="1333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8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30739" name="Text Box 54"/>
          <p:cNvSpPr txBox="1">
            <a:spLocks noChangeArrowheads="1"/>
          </p:cNvSpPr>
          <p:nvPr/>
        </p:nvSpPr>
        <p:spPr bwMode="auto">
          <a:xfrm>
            <a:off x="2965450" y="6159500"/>
            <a:ext cx="40703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0000"/>
                </a:solidFill>
                <a:ea typeface="宋体" panose="02010600030101010101" pitchFamily="2" charset="-122"/>
              </a:rPr>
              <a:t>then what is the difference between DBMS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0000"/>
                </a:solidFill>
                <a:ea typeface="宋体" panose="02010600030101010101" pitchFamily="2" charset="-122"/>
              </a:rPr>
              <a:t>and a programming language compiler?</a:t>
            </a:r>
          </a:p>
        </p:txBody>
      </p:sp>
      <p:sp>
        <p:nvSpPr>
          <p:cNvPr id="30740" name="Text Box 55"/>
          <p:cNvSpPr txBox="1">
            <a:spLocks noChangeArrowheads="1"/>
          </p:cNvSpPr>
          <p:nvPr/>
        </p:nvSpPr>
        <p:spPr bwMode="auto">
          <a:xfrm>
            <a:off x="2736850" y="0"/>
            <a:ext cx="45497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ea typeface="宋体" panose="02010600030101010101" pitchFamily="2" charset="-122"/>
              </a:rPr>
              <a:t>2.</a:t>
            </a:r>
            <a:r>
              <a:rPr lang="en-US" altLang="zh-CN" sz="1800">
                <a:solidFill>
                  <a:srgbClr val="33CC33"/>
                </a:solidFill>
                <a:ea typeface="宋体" panose="02010600030101010101" pitchFamily="2" charset="-122"/>
              </a:rPr>
              <a:t> it has to support efficient manipulations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33CC33"/>
                </a:solidFill>
                <a:ea typeface="宋体" panose="02010600030101010101" pitchFamily="2" charset="-122"/>
              </a:rPr>
              <a:t>   of data in hierarchical memory structures</a:t>
            </a:r>
          </a:p>
        </p:txBody>
      </p:sp>
      <p:sp>
        <p:nvSpPr>
          <p:cNvPr id="30741" name="Text Box 56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30742" name="Rectangle 57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0743" name="Line 58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44" name="Rectangle 59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0745" name="Line 60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46" name="Rectangle 61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30747" name="Line 62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48" name="Rectangle 64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3300"/>
                </a:solidFill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3300"/>
                </a:solidFill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0749" name="Line 65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7" name="Rectangle 86"/>
          <p:cNvSpPr>
            <a:spLocks noChangeArrowheads="1"/>
          </p:cNvSpPr>
          <p:nvPr/>
        </p:nvSpPr>
        <p:spPr bwMode="auto">
          <a:xfrm>
            <a:off x="142875" y="466725"/>
            <a:ext cx="2409825" cy="5819775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6" name="Text Box 87"/>
          <p:cNvSpPr txBox="1">
            <a:spLocks noChangeArrowheads="1"/>
          </p:cNvSpPr>
          <p:nvPr/>
        </p:nvSpPr>
        <p:spPr bwMode="auto">
          <a:xfrm>
            <a:off x="31750" y="6356350"/>
            <a:ext cx="25505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33CC33"/>
                </a:solidFill>
                <a:ea typeface="宋体" panose="02010600030101010101" pitchFamily="2" charset="-122"/>
              </a:rPr>
              <a:t>Database Development</a:t>
            </a:r>
          </a:p>
        </p:txBody>
      </p:sp>
    </p:spTree>
    <p:extLst>
      <p:ext uri="{BB962C8B-B14F-4D97-AF65-F5344CB8AC3E}">
        <p14:creationId xmlns:p14="http://schemas.microsoft.com/office/powerpoint/2010/main" val="3751018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31750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31809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1810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1811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12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751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31805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1806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1807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08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752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31753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31754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31796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1797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98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99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00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01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02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03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04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755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31787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1788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89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90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91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92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93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94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95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756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31778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1779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80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81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82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83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84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85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86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757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31758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9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31760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31761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2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31763" name="Text Box 54"/>
          <p:cNvSpPr txBox="1">
            <a:spLocks noChangeArrowheads="1"/>
          </p:cNvSpPr>
          <p:nvPr/>
        </p:nvSpPr>
        <p:spPr bwMode="auto">
          <a:xfrm>
            <a:off x="2965450" y="6159500"/>
            <a:ext cx="40703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0000"/>
                </a:solidFill>
                <a:ea typeface="宋体" panose="02010600030101010101" pitchFamily="2" charset="-122"/>
              </a:rPr>
              <a:t>then what is the difference between DBMS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0000"/>
                </a:solidFill>
                <a:ea typeface="宋体" panose="02010600030101010101" pitchFamily="2" charset="-122"/>
              </a:rPr>
              <a:t>and a programming language compiler?</a:t>
            </a:r>
          </a:p>
        </p:txBody>
      </p:sp>
      <p:sp>
        <p:nvSpPr>
          <p:cNvPr id="31764" name="Text Box 55"/>
          <p:cNvSpPr txBox="1">
            <a:spLocks noChangeArrowheads="1"/>
          </p:cNvSpPr>
          <p:nvPr/>
        </p:nvSpPr>
        <p:spPr bwMode="auto">
          <a:xfrm>
            <a:off x="2851150" y="0"/>
            <a:ext cx="443071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ea typeface="宋体" panose="02010600030101010101" pitchFamily="2" charset="-122"/>
              </a:rPr>
              <a:t>3.</a:t>
            </a:r>
            <a:r>
              <a:rPr lang="en-US" altLang="zh-CN" sz="1800">
                <a:solidFill>
                  <a:srgbClr val="33CC33"/>
                </a:solidFill>
                <a:ea typeface="宋体" panose="02010600030101010101" pitchFamily="2" charset="-122"/>
              </a:rPr>
              <a:t> it needs to translate the input database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33CC33"/>
                </a:solidFill>
                <a:ea typeface="宋体" panose="02010600030101010101" pitchFamily="2" charset="-122"/>
              </a:rPr>
              <a:t>   program into an internal representation</a:t>
            </a:r>
          </a:p>
        </p:txBody>
      </p:sp>
      <p:sp>
        <p:nvSpPr>
          <p:cNvPr id="31765" name="Text Box 56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31766" name="Rectangle 57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1767" name="Line 58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8" name="Rectangle 59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1769" name="Line 60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0" name="Rectangle 61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31771" name="Line 62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2" name="Rectangle 63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1773" name="Line 64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4" name="Rectangle 65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3300"/>
                </a:solidFill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3300"/>
                </a:solidFill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31775" name="Rectangle 66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3300"/>
                </a:solidFill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3300"/>
                </a:solidFill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31776" name="Line 67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7" name="Freeform 68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" name="Rectangle 86"/>
          <p:cNvSpPr>
            <a:spLocks noChangeArrowheads="1"/>
          </p:cNvSpPr>
          <p:nvPr/>
        </p:nvSpPr>
        <p:spPr bwMode="auto">
          <a:xfrm>
            <a:off x="142875" y="466725"/>
            <a:ext cx="2409825" cy="5819775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2" name="Text Box 87"/>
          <p:cNvSpPr txBox="1">
            <a:spLocks noChangeArrowheads="1"/>
          </p:cNvSpPr>
          <p:nvPr/>
        </p:nvSpPr>
        <p:spPr bwMode="auto">
          <a:xfrm>
            <a:off x="31750" y="6356350"/>
            <a:ext cx="25505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33CC33"/>
                </a:solidFill>
                <a:ea typeface="宋体" panose="02010600030101010101" pitchFamily="2" charset="-122"/>
              </a:rPr>
              <a:t>Database Development</a:t>
            </a:r>
          </a:p>
        </p:txBody>
      </p:sp>
    </p:spTree>
    <p:extLst>
      <p:ext uri="{BB962C8B-B14F-4D97-AF65-F5344CB8AC3E}">
        <p14:creationId xmlns:p14="http://schemas.microsoft.com/office/powerpoint/2010/main" val="1769889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32774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32838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2839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2840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41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775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32834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2835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2836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37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776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32777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32778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32825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2826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27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28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29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30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31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32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33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779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32816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2817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18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19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20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21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22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23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24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780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32807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2808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09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10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11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12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13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14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15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781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32782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3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32784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32785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6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32787" name="Text Box 54"/>
          <p:cNvSpPr txBox="1">
            <a:spLocks noChangeArrowheads="1"/>
          </p:cNvSpPr>
          <p:nvPr/>
        </p:nvSpPr>
        <p:spPr bwMode="auto">
          <a:xfrm>
            <a:off x="2965450" y="6159500"/>
            <a:ext cx="40703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0000"/>
                </a:solidFill>
                <a:ea typeface="宋体" panose="02010600030101010101" pitchFamily="2" charset="-122"/>
              </a:rPr>
              <a:t>then what is the difference between DBMS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0000"/>
                </a:solidFill>
                <a:ea typeface="宋体" panose="02010600030101010101" pitchFamily="2" charset="-122"/>
              </a:rPr>
              <a:t>and a programming language compiler?</a:t>
            </a:r>
          </a:p>
        </p:txBody>
      </p:sp>
      <p:sp>
        <p:nvSpPr>
          <p:cNvPr id="32788" name="Text Box 55"/>
          <p:cNvSpPr txBox="1">
            <a:spLocks noChangeArrowheads="1"/>
          </p:cNvSpPr>
          <p:nvPr/>
        </p:nvSpPr>
        <p:spPr bwMode="auto">
          <a:xfrm>
            <a:off x="2393950" y="57150"/>
            <a:ext cx="54752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ea typeface="宋体" panose="02010600030101010101" pitchFamily="2" charset="-122"/>
              </a:rPr>
              <a:t>4.</a:t>
            </a:r>
            <a:r>
              <a:rPr lang="en-US" altLang="zh-CN" sz="1800">
                <a:solidFill>
                  <a:srgbClr val="33CC33"/>
                </a:solidFill>
                <a:ea typeface="宋体" panose="02010600030101010101" pitchFamily="2" charset="-122"/>
              </a:rPr>
              <a:t> it needs to produce efficient internal codes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33CC33"/>
                </a:solidFill>
                <a:ea typeface="宋体" panose="02010600030101010101" pitchFamily="2" charset="-122"/>
              </a:rPr>
              <a:t>   dealing with data in hierarchical memory structure</a:t>
            </a:r>
          </a:p>
        </p:txBody>
      </p:sp>
      <p:sp>
        <p:nvSpPr>
          <p:cNvPr id="32789" name="Text Box 56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32790" name="Rectangle 57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2791" name="Line 58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92" name="Rectangle 59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2793" name="Line 60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94" name="Rectangle 61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32795" name="Line 62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96" name="Rectangle 63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2797" name="Line 64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98" name="Rectangle 65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32799" name="Rectangle 66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32800" name="Line 67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01" name="Freeform 68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02" name="Rectangle 69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3300"/>
                </a:solidFill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3300"/>
                </a:solidFill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3300"/>
                </a:solidFill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32803" name="Line 70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04" name="Line 71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05" name="Line 72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06" name="Line 73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" name="Rectangle 86"/>
          <p:cNvSpPr>
            <a:spLocks noChangeArrowheads="1"/>
          </p:cNvSpPr>
          <p:nvPr/>
        </p:nvSpPr>
        <p:spPr bwMode="auto">
          <a:xfrm>
            <a:off x="142875" y="466725"/>
            <a:ext cx="2409825" cy="5819775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" name="Text Box 87"/>
          <p:cNvSpPr txBox="1">
            <a:spLocks noChangeArrowheads="1"/>
          </p:cNvSpPr>
          <p:nvPr/>
        </p:nvSpPr>
        <p:spPr bwMode="auto">
          <a:xfrm>
            <a:off x="31750" y="6356350"/>
            <a:ext cx="25505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33CC33"/>
                </a:solidFill>
                <a:ea typeface="宋体" panose="02010600030101010101" pitchFamily="2" charset="-122"/>
              </a:rPr>
              <a:t>Database Development</a:t>
            </a:r>
          </a:p>
        </p:txBody>
      </p:sp>
    </p:spTree>
    <p:extLst>
      <p:ext uri="{BB962C8B-B14F-4D97-AF65-F5344CB8AC3E}">
        <p14:creationId xmlns:p14="http://schemas.microsoft.com/office/powerpoint/2010/main" val="1988154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33798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33869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3870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3871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72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799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33865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3866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3867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68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800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33801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33802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33856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3857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58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59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60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61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62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63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64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803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33847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3848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49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50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51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52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53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54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55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804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33838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3839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40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41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42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43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44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45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46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805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33806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7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33808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33809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10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33811" name="Text Box 54"/>
          <p:cNvSpPr txBox="1">
            <a:spLocks noChangeArrowheads="1"/>
          </p:cNvSpPr>
          <p:nvPr/>
        </p:nvSpPr>
        <p:spPr bwMode="auto">
          <a:xfrm>
            <a:off x="2965450" y="6159500"/>
            <a:ext cx="40703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0000"/>
                </a:solidFill>
                <a:ea typeface="宋体" panose="02010600030101010101" pitchFamily="2" charset="-122"/>
              </a:rPr>
              <a:t>then what is the difference between DBMS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0000"/>
                </a:solidFill>
                <a:ea typeface="宋体" panose="02010600030101010101" pitchFamily="2" charset="-122"/>
              </a:rPr>
              <a:t>and a programming language compiler?</a:t>
            </a:r>
          </a:p>
        </p:txBody>
      </p:sp>
      <p:sp>
        <p:nvSpPr>
          <p:cNvPr id="33812" name="Text Box 55"/>
          <p:cNvSpPr txBox="1">
            <a:spLocks noChangeArrowheads="1"/>
          </p:cNvSpPr>
          <p:nvPr/>
        </p:nvSpPr>
        <p:spPr bwMode="auto">
          <a:xfrm>
            <a:off x="3413125" y="276225"/>
            <a:ext cx="32019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ea typeface="宋体" panose="02010600030101010101" pitchFamily="2" charset="-122"/>
              </a:rPr>
              <a:t>5.</a:t>
            </a:r>
            <a:r>
              <a:rPr lang="en-US" altLang="zh-CN" sz="1800">
                <a:solidFill>
                  <a:srgbClr val="33CC33"/>
                </a:solidFill>
                <a:ea typeface="宋体" panose="02010600030101010101" pitchFamily="2" charset="-122"/>
              </a:rPr>
              <a:t> it needs to be consistent</a:t>
            </a:r>
          </a:p>
        </p:txBody>
      </p:sp>
      <p:sp>
        <p:nvSpPr>
          <p:cNvPr id="33813" name="Text Box 56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33814" name="Rectangle 57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3815" name="Line 58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16" name="Rectangle 59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3817" name="Line 60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18" name="Rectangle 61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33819" name="Line 62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20" name="Rectangle 63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3821" name="Line 64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22" name="Rectangle 65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33823" name="Rectangle 66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33824" name="Line 67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25" name="Freeform 68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26" name="Rectangle 69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33827" name="Line 70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28" name="Line 71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29" name="Line 72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30" name="Line 73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31" name="Rectangle 74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3300"/>
                </a:solidFill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3300"/>
                </a:solidFill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3832" name="Line 75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33" name="Rectangle 76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3300"/>
                </a:solidFill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3300"/>
                </a:solidFill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33834" name="Line 77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35" name="Rectangle 78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3300"/>
                </a:solidFill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33836" name="Line 79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37" name="Freeform 81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" name="Rectangle 86"/>
          <p:cNvSpPr>
            <a:spLocks noChangeArrowheads="1"/>
          </p:cNvSpPr>
          <p:nvPr/>
        </p:nvSpPr>
        <p:spPr bwMode="auto">
          <a:xfrm>
            <a:off x="142875" y="466725"/>
            <a:ext cx="2409825" cy="5819775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2" name="Text Box 87"/>
          <p:cNvSpPr txBox="1">
            <a:spLocks noChangeArrowheads="1"/>
          </p:cNvSpPr>
          <p:nvPr/>
        </p:nvSpPr>
        <p:spPr bwMode="auto">
          <a:xfrm>
            <a:off x="31750" y="6356350"/>
            <a:ext cx="25505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33CC33"/>
                </a:solidFill>
                <a:ea typeface="宋体" panose="02010600030101010101" pitchFamily="2" charset="-122"/>
              </a:rPr>
              <a:t>Database Development</a:t>
            </a:r>
          </a:p>
        </p:txBody>
      </p:sp>
    </p:spTree>
    <p:extLst>
      <p:ext uri="{BB962C8B-B14F-4D97-AF65-F5344CB8AC3E}">
        <p14:creationId xmlns:p14="http://schemas.microsoft.com/office/powerpoint/2010/main" val="125691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34822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34898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4899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4900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901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823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34894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4895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4896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97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4824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34825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34826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34885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4886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87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88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89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90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91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92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93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827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34876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4877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78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79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80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81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82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83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84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828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34867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4868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69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70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71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72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73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74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75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4829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34830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1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34832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34833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4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34835" name="Text Box 54"/>
          <p:cNvSpPr txBox="1">
            <a:spLocks noChangeArrowheads="1"/>
          </p:cNvSpPr>
          <p:nvPr/>
        </p:nvSpPr>
        <p:spPr bwMode="auto">
          <a:xfrm>
            <a:off x="2965450" y="6159500"/>
            <a:ext cx="40703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0000"/>
                </a:solidFill>
                <a:ea typeface="宋体" panose="02010600030101010101" pitchFamily="2" charset="-122"/>
              </a:rPr>
              <a:t>then what is the difference between DBMS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0000"/>
                </a:solidFill>
                <a:ea typeface="宋体" panose="02010600030101010101" pitchFamily="2" charset="-122"/>
              </a:rPr>
              <a:t>and a programming language compiler?</a:t>
            </a:r>
          </a:p>
        </p:txBody>
      </p:sp>
      <p:sp>
        <p:nvSpPr>
          <p:cNvPr id="34836" name="Text Box 55"/>
          <p:cNvSpPr txBox="1">
            <a:spLocks noChangeArrowheads="1"/>
          </p:cNvSpPr>
          <p:nvPr/>
        </p:nvSpPr>
        <p:spPr bwMode="auto">
          <a:xfrm>
            <a:off x="3413125" y="276225"/>
            <a:ext cx="2921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ea typeface="宋体" panose="02010600030101010101" pitchFamily="2" charset="-122"/>
              </a:rPr>
              <a:t>6.</a:t>
            </a:r>
            <a:r>
              <a:rPr lang="en-US" altLang="zh-CN" sz="1800">
                <a:solidFill>
                  <a:srgbClr val="33CC33"/>
                </a:solidFill>
                <a:ea typeface="宋体" panose="02010600030101010101" pitchFamily="2" charset="-122"/>
              </a:rPr>
              <a:t> it needs to be reliable</a:t>
            </a:r>
          </a:p>
        </p:txBody>
      </p:sp>
      <p:sp>
        <p:nvSpPr>
          <p:cNvPr id="34837" name="Text Box 56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34838" name="Rectangle 57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4839" name="Line 58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40" name="Rectangle 59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4841" name="Line 60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42" name="Rectangle 61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34843" name="Line 62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44" name="Rectangle 63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4845" name="Line 64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46" name="Rectangle 65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34847" name="Rectangle 66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34848" name="Line 67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49" name="Freeform 68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50" name="Rectangle 69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34851" name="Line 70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52" name="Line 71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53" name="Line 72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54" name="Line 73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55" name="Rectangle 74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4856" name="Line 75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57" name="Rectangle 76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34858" name="Line 77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59" name="Rectangle 78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34860" name="Line 79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61" name="Freeform 80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62" name="Rectangle 81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3300"/>
                </a:solidFill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3300"/>
                </a:solidFill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34863" name="Line 83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64" name="Line 84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65" name="Line 85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66" name="Freeform 86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" name="Rectangle 86"/>
          <p:cNvSpPr>
            <a:spLocks noChangeArrowheads="1"/>
          </p:cNvSpPr>
          <p:nvPr/>
        </p:nvSpPr>
        <p:spPr bwMode="auto">
          <a:xfrm>
            <a:off x="142875" y="466725"/>
            <a:ext cx="2409825" cy="5819775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7" name="Text Box 87"/>
          <p:cNvSpPr txBox="1">
            <a:spLocks noChangeArrowheads="1"/>
          </p:cNvSpPr>
          <p:nvPr/>
        </p:nvSpPr>
        <p:spPr bwMode="auto">
          <a:xfrm>
            <a:off x="31750" y="6356350"/>
            <a:ext cx="25505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33CC33"/>
                </a:solidFill>
                <a:ea typeface="宋体" panose="02010600030101010101" pitchFamily="2" charset="-122"/>
              </a:rPr>
              <a:t>Database Development</a:t>
            </a:r>
          </a:p>
        </p:txBody>
      </p:sp>
    </p:spTree>
    <p:extLst>
      <p:ext uri="{BB962C8B-B14F-4D97-AF65-F5344CB8AC3E}">
        <p14:creationId xmlns:p14="http://schemas.microsoft.com/office/powerpoint/2010/main" val="31852889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35846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35920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5921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5922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923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847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35916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5917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5918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919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5848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35849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35850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35907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5908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909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910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911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912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913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914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915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851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35898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5899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900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901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902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903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904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905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906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852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35889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5890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91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92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93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94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95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96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97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5853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35854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5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35856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35857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8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35859" name="Text Box 56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35860" name="Rectangle 57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5861" name="Line 58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62" name="Rectangle 59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5863" name="Line 60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64" name="Rectangle 61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35865" name="Line 62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66" name="Rectangle 63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5867" name="Line 64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68" name="Rectangle 65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35869" name="Rectangle 66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35870" name="Line 67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71" name="Freeform 68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72" name="Rectangle 69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35873" name="Line 70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74" name="Line 71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75" name="Line 72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76" name="Line 73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77" name="Rectangle 74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5878" name="Line 75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79" name="Rectangle 76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35880" name="Line 77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81" name="Rectangle 78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35882" name="Line 79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83" name="Freeform 80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84" name="Rectangle 81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35885" name="Line 82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86" name="Line 83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87" name="Line 84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88" name="Freeform 85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" name="Rectangle 86"/>
          <p:cNvSpPr>
            <a:spLocks noChangeArrowheads="1"/>
          </p:cNvSpPr>
          <p:nvPr/>
        </p:nvSpPr>
        <p:spPr bwMode="auto">
          <a:xfrm>
            <a:off x="142875" y="466725"/>
            <a:ext cx="2409825" cy="5819775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6" name="Text Box 87"/>
          <p:cNvSpPr txBox="1">
            <a:spLocks noChangeArrowheads="1"/>
          </p:cNvSpPr>
          <p:nvPr/>
        </p:nvSpPr>
        <p:spPr bwMode="auto">
          <a:xfrm>
            <a:off x="31750" y="6356350"/>
            <a:ext cx="25505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33CC33"/>
                </a:solidFill>
                <a:ea typeface="宋体" panose="02010600030101010101" pitchFamily="2" charset="-122"/>
              </a:rPr>
              <a:t>Database Development</a:t>
            </a:r>
          </a:p>
        </p:txBody>
      </p:sp>
    </p:spTree>
    <p:extLst>
      <p:ext uri="{BB962C8B-B14F-4D97-AF65-F5344CB8AC3E}">
        <p14:creationId xmlns:p14="http://schemas.microsoft.com/office/powerpoint/2010/main" val="16527346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38918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38994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95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96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97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919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38990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91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92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93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920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38921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38922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38981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82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3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4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5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6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7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8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9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923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38972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73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4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5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6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7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8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9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0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924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38963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64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5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6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7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8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9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0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1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925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38926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7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38928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38929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0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38931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38932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8933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4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8935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6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38937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8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8939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0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38941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38942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3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4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38945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6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7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8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9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8950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51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38952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53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38954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55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56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38957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58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59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60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61" name="Rectangle 84"/>
          <p:cNvSpPr>
            <a:spLocks noChangeArrowheads="1"/>
          </p:cNvSpPr>
          <p:nvPr/>
        </p:nvSpPr>
        <p:spPr bwMode="auto">
          <a:xfrm>
            <a:off x="2162175" y="133350"/>
            <a:ext cx="6867525" cy="62007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962" name="Text Box 85"/>
          <p:cNvSpPr txBox="1">
            <a:spLocks noChangeArrowheads="1"/>
          </p:cNvSpPr>
          <p:nvPr/>
        </p:nvSpPr>
        <p:spPr bwMode="auto">
          <a:xfrm>
            <a:off x="4086225" y="6383893"/>
            <a:ext cx="33377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33CC33"/>
                </a:solidFill>
                <a:ea typeface="宋体" panose="02010600030101010101" pitchFamily="2" charset="-122"/>
              </a:rPr>
              <a:t>Database Management System</a:t>
            </a:r>
          </a:p>
        </p:txBody>
      </p:sp>
    </p:spTree>
    <p:extLst>
      <p:ext uri="{BB962C8B-B14F-4D97-AF65-F5344CB8AC3E}">
        <p14:creationId xmlns:p14="http://schemas.microsoft.com/office/powerpoint/2010/main" val="20360782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38918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38994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95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96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97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919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38990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91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92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93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920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38921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38922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38981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82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3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4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5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6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7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8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9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923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38972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73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4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5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6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7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8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9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0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924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38963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64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5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6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7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8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9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0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1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925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38926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7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38928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38929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0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38931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38932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8933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4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8935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6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38937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8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8939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0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38941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38942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3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4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38945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6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7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8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9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8950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51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38952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53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38954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55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56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38957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58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59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60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61" name="Rectangle 84"/>
          <p:cNvSpPr>
            <a:spLocks noChangeArrowheads="1"/>
          </p:cNvSpPr>
          <p:nvPr/>
        </p:nvSpPr>
        <p:spPr bwMode="auto">
          <a:xfrm>
            <a:off x="2162175" y="133350"/>
            <a:ext cx="6867525" cy="62007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962" name="Text Box 85"/>
          <p:cNvSpPr txBox="1">
            <a:spLocks noChangeArrowheads="1"/>
          </p:cNvSpPr>
          <p:nvPr/>
        </p:nvSpPr>
        <p:spPr bwMode="auto">
          <a:xfrm>
            <a:off x="4086225" y="6383893"/>
            <a:ext cx="33377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33CC33"/>
                </a:solidFill>
                <a:ea typeface="宋体" panose="02010600030101010101" pitchFamily="2" charset="-122"/>
              </a:rPr>
              <a:t>Database Management System</a:t>
            </a:r>
          </a:p>
        </p:txBody>
      </p:sp>
      <p:sp>
        <p:nvSpPr>
          <p:cNvPr id="85" name="Rectangle 3"/>
          <p:cNvSpPr>
            <a:spLocks noChangeArrowheads="1"/>
          </p:cNvSpPr>
          <p:nvPr/>
        </p:nvSpPr>
        <p:spPr bwMode="auto">
          <a:xfrm>
            <a:off x="7848600" y="719137"/>
            <a:ext cx="1114425" cy="5419725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436354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1246188"/>
            <a:ext cx="7772400" cy="2630487"/>
          </a:xfrm>
        </p:spPr>
        <p:txBody>
          <a:bodyPr/>
          <a:lstStyle/>
          <a:p>
            <a:br>
              <a:rPr lang="en-US" altLang="zh-CN">
                <a:ea typeface="宋体" panose="02010600030101010101" pitchFamily="2" charset="-122"/>
              </a:rPr>
            </a:br>
            <a:r>
              <a:rPr lang="en-US" altLang="zh-CN" sz="4000" b="1">
                <a:ea typeface="宋体" panose="02010600030101010101" pitchFamily="2" charset="-122"/>
              </a:rPr>
              <a:t>Computer Memory Hierarchy</a:t>
            </a:r>
            <a:endParaRPr lang="en-US" altLang="zh-CN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342060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1250950" y="1836738"/>
            <a:ext cx="820738" cy="4857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CPU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1768475" y="2968625"/>
            <a:ext cx="1349375" cy="850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memory</a:t>
            </a: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3644900" y="3014663"/>
            <a:ext cx="1333500" cy="7302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Disk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controller</a:t>
            </a:r>
          </a:p>
        </p:txBody>
      </p:sp>
      <p:sp>
        <p:nvSpPr>
          <p:cNvPr id="18437" name="AutoShape 5"/>
          <p:cNvSpPr>
            <a:spLocks noChangeArrowheads="1"/>
          </p:cNvSpPr>
          <p:nvPr/>
        </p:nvSpPr>
        <p:spPr bwMode="auto">
          <a:xfrm>
            <a:off x="4964113" y="4710113"/>
            <a:ext cx="762000" cy="909637"/>
          </a:xfrm>
          <a:prstGeom prst="can">
            <a:avLst>
              <a:gd name="adj" fmla="val 29844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8438" name="AutoShape 6"/>
          <p:cNvSpPr>
            <a:spLocks noChangeArrowheads="1"/>
          </p:cNvSpPr>
          <p:nvPr/>
        </p:nvSpPr>
        <p:spPr bwMode="auto">
          <a:xfrm>
            <a:off x="2940050" y="4702175"/>
            <a:ext cx="762000" cy="909638"/>
          </a:xfrm>
          <a:prstGeom prst="can">
            <a:avLst>
              <a:gd name="adj" fmla="val 29844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8439" name="Line 8"/>
          <p:cNvSpPr>
            <a:spLocks noChangeShapeType="1"/>
          </p:cNvSpPr>
          <p:nvPr/>
        </p:nvSpPr>
        <p:spPr bwMode="auto">
          <a:xfrm>
            <a:off x="1004888" y="266382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0" name="Line 9"/>
          <p:cNvSpPr>
            <a:spLocks noChangeShapeType="1"/>
          </p:cNvSpPr>
          <p:nvPr/>
        </p:nvSpPr>
        <p:spPr bwMode="auto">
          <a:xfrm>
            <a:off x="1233488" y="2663825"/>
            <a:ext cx="4495800" cy="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1" name="Line 10"/>
          <p:cNvSpPr>
            <a:spLocks noChangeShapeType="1"/>
          </p:cNvSpPr>
          <p:nvPr/>
        </p:nvSpPr>
        <p:spPr bwMode="auto">
          <a:xfrm>
            <a:off x="1646238" y="2328863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2" name="Line 11"/>
          <p:cNvSpPr>
            <a:spLocks noChangeShapeType="1"/>
          </p:cNvSpPr>
          <p:nvPr/>
        </p:nvSpPr>
        <p:spPr bwMode="auto">
          <a:xfrm>
            <a:off x="2452688" y="2663825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3" name="Line 12"/>
          <p:cNvSpPr>
            <a:spLocks noChangeShapeType="1"/>
          </p:cNvSpPr>
          <p:nvPr/>
        </p:nvSpPr>
        <p:spPr bwMode="auto">
          <a:xfrm>
            <a:off x="4357688" y="2663825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4" name="Text Box 16"/>
          <p:cNvSpPr txBox="1">
            <a:spLocks noChangeArrowheads="1"/>
          </p:cNvSpPr>
          <p:nvPr/>
        </p:nvSpPr>
        <p:spPr bwMode="auto">
          <a:xfrm>
            <a:off x="5951538" y="3789363"/>
            <a:ext cx="15811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Secondary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Storage</a:t>
            </a:r>
          </a:p>
        </p:txBody>
      </p:sp>
      <p:sp>
        <p:nvSpPr>
          <p:cNvPr id="18445" name="Text Box 18"/>
          <p:cNvSpPr txBox="1">
            <a:spLocks noChangeArrowheads="1"/>
          </p:cNvSpPr>
          <p:nvPr/>
        </p:nvSpPr>
        <p:spPr bwMode="auto">
          <a:xfrm>
            <a:off x="760413" y="2784475"/>
            <a:ext cx="5270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ea typeface="宋体" panose="02010600030101010101" pitchFamily="2" charset="-122"/>
              </a:rPr>
              <a:t>...</a:t>
            </a:r>
          </a:p>
        </p:txBody>
      </p:sp>
      <p:sp>
        <p:nvSpPr>
          <p:cNvPr id="18446" name="Text Box 19"/>
          <p:cNvSpPr txBox="1">
            <a:spLocks noChangeArrowheads="1"/>
          </p:cNvSpPr>
          <p:nvPr/>
        </p:nvSpPr>
        <p:spPr bwMode="auto">
          <a:xfrm>
            <a:off x="2757488" y="444500"/>
            <a:ext cx="41243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A Typical Computer</a:t>
            </a:r>
          </a:p>
        </p:txBody>
      </p:sp>
      <p:sp>
        <p:nvSpPr>
          <p:cNvPr id="18447" name="Text Box 21"/>
          <p:cNvSpPr txBox="1">
            <a:spLocks noChangeArrowheads="1"/>
          </p:cNvSpPr>
          <p:nvPr/>
        </p:nvSpPr>
        <p:spPr bwMode="auto">
          <a:xfrm>
            <a:off x="6054725" y="2444750"/>
            <a:ext cx="5778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bus</a:t>
            </a:r>
          </a:p>
        </p:txBody>
      </p:sp>
      <p:sp>
        <p:nvSpPr>
          <p:cNvPr id="18448" name="Text Box 23"/>
          <p:cNvSpPr txBox="1">
            <a:spLocks noChangeArrowheads="1"/>
          </p:cNvSpPr>
          <p:nvPr/>
        </p:nvSpPr>
        <p:spPr bwMode="auto">
          <a:xfrm>
            <a:off x="5243513" y="3446463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18449" name="Text Box 26"/>
          <p:cNvSpPr txBox="1">
            <a:spLocks noChangeArrowheads="1"/>
          </p:cNvSpPr>
          <p:nvPr/>
        </p:nvSpPr>
        <p:spPr bwMode="auto">
          <a:xfrm>
            <a:off x="3970338" y="5832475"/>
            <a:ext cx="7350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disks</a:t>
            </a:r>
          </a:p>
        </p:txBody>
      </p:sp>
      <p:sp>
        <p:nvSpPr>
          <p:cNvPr id="18450" name="AutoShape 27"/>
          <p:cNvSpPr>
            <a:spLocks noChangeArrowheads="1"/>
          </p:cNvSpPr>
          <p:nvPr/>
        </p:nvSpPr>
        <p:spPr bwMode="auto">
          <a:xfrm>
            <a:off x="3962400" y="4713288"/>
            <a:ext cx="762000" cy="909637"/>
          </a:xfrm>
          <a:prstGeom prst="can">
            <a:avLst>
              <a:gd name="adj" fmla="val 29844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8451" name="Line 28"/>
          <p:cNvSpPr>
            <a:spLocks noChangeShapeType="1"/>
          </p:cNvSpPr>
          <p:nvPr/>
        </p:nvSpPr>
        <p:spPr bwMode="auto">
          <a:xfrm flipH="1">
            <a:off x="3327400" y="3748088"/>
            <a:ext cx="600075" cy="1033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2" name="Line 29"/>
          <p:cNvSpPr>
            <a:spLocks noChangeShapeType="1"/>
          </p:cNvSpPr>
          <p:nvPr/>
        </p:nvSpPr>
        <p:spPr bwMode="auto">
          <a:xfrm>
            <a:off x="4737100" y="3748088"/>
            <a:ext cx="614363" cy="1063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3" name="Line 30"/>
          <p:cNvSpPr>
            <a:spLocks noChangeShapeType="1"/>
          </p:cNvSpPr>
          <p:nvPr/>
        </p:nvSpPr>
        <p:spPr bwMode="auto">
          <a:xfrm>
            <a:off x="4332288" y="3762375"/>
            <a:ext cx="0" cy="1049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4" name="Rectangle 1"/>
          <p:cNvSpPr>
            <a:spLocks noChangeArrowheads="1"/>
          </p:cNvSpPr>
          <p:nvPr/>
        </p:nvSpPr>
        <p:spPr bwMode="auto">
          <a:xfrm>
            <a:off x="2120900" y="6215063"/>
            <a:ext cx="4572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https://www.youtube.com/watch?v=4iaxOUYalJU</a:t>
            </a:r>
          </a:p>
        </p:txBody>
      </p:sp>
    </p:spTree>
    <p:extLst>
      <p:ext uri="{BB962C8B-B14F-4D97-AF65-F5344CB8AC3E}">
        <p14:creationId xmlns:p14="http://schemas.microsoft.com/office/powerpoint/2010/main" val="23958374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1087438" y="915988"/>
            <a:ext cx="4848225" cy="204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Main Memory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fast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small capacity (gigabytes)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volatile 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1131888" y="3502025"/>
            <a:ext cx="5878512" cy="204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Disks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slow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large capacity (100’s gigabytes)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non-volatile</a:t>
            </a:r>
          </a:p>
        </p:txBody>
      </p:sp>
    </p:spTree>
    <p:extLst>
      <p:ext uri="{BB962C8B-B14F-4D97-AF65-F5344CB8AC3E}">
        <p14:creationId xmlns:p14="http://schemas.microsoft.com/office/powerpoint/2010/main" val="7923810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898525" y="804863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>
              <a:ea typeface="宋体" panose="02010600030101010101" pitchFamily="2" charset="-122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1511300" y="525463"/>
            <a:ext cx="61468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4400">
                <a:ea typeface="宋体" panose="02010600030101010101" pitchFamily="2" charset="-122"/>
              </a:rPr>
              <a:t>Typical Disk</a:t>
            </a:r>
            <a:endParaRPr lang="en-US" altLang="zh-CN" sz="4400" u="sng">
              <a:ea typeface="宋体" panose="02010600030101010101" pitchFamily="2" charset="-122"/>
            </a:endParaRP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822325" y="3851275"/>
            <a:ext cx="67691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Terms: 	Platter, Head, Cylinder,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		Track, Sector, Gap</a:t>
            </a:r>
          </a:p>
        </p:txBody>
      </p:sp>
      <p:sp>
        <p:nvSpPr>
          <p:cNvPr id="20485" name="Line 5"/>
          <p:cNvSpPr>
            <a:spLocks noChangeShapeType="1"/>
          </p:cNvSpPr>
          <p:nvPr/>
        </p:nvSpPr>
        <p:spPr bwMode="auto">
          <a:xfrm>
            <a:off x="2895600" y="2819400"/>
            <a:ext cx="838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86" name="Line 6"/>
          <p:cNvSpPr>
            <a:spLocks noChangeShapeType="1"/>
          </p:cNvSpPr>
          <p:nvPr/>
        </p:nvSpPr>
        <p:spPr bwMode="auto">
          <a:xfrm>
            <a:off x="3733800" y="1905000"/>
            <a:ext cx="0" cy="1752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87" name="Line 7"/>
          <p:cNvSpPr>
            <a:spLocks noChangeShapeType="1"/>
          </p:cNvSpPr>
          <p:nvPr/>
        </p:nvSpPr>
        <p:spPr bwMode="auto">
          <a:xfrm>
            <a:off x="3733800" y="1905000"/>
            <a:ext cx="838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88" name="Line 8"/>
          <p:cNvSpPr>
            <a:spLocks noChangeShapeType="1"/>
          </p:cNvSpPr>
          <p:nvPr/>
        </p:nvSpPr>
        <p:spPr bwMode="auto">
          <a:xfrm>
            <a:off x="3733800" y="2667000"/>
            <a:ext cx="838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89" name="Line 9"/>
          <p:cNvSpPr>
            <a:spLocks noChangeShapeType="1"/>
          </p:cNvSpPr>
          <p:nvPr/>
        </p:nvSpPr>
        <p:spPr bwMode="auto">
          <a:xfrm>
            <a:off x="3733800" y="2971800"/>
            <a:ext cx="838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0" name="Line 10"/>
          <p:cNvSpPr>
            <a:spLocks noChangeShapeType="1"/>
          </p:cNvSpPr>
          <p:nvPr/>
        </p:nvSpPr>
        <p:spPr bwMode="auto">
          <a:xfrm>
            <a:off x="3733800" y="3657600"/>
            <a:ext cx="838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1" name="Oval 11"/>
          <p:cNvSpPr>
            <a:spLocks noChangeArrowheads="1"/>
          </p:cNvSpPr>
          <p:nvPr/>
        </p:nvSpPr>
        <p:spPr bwMode="auto">
          <a:xfrm>
            <a:off x="4038600" y="2133600"/>
            <a:ext cx="1371600" cy="304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492" name="Oval 12"/>
          <p:cNvSpPr>
            <a:spLocks noChangeArrowheads="1"/>
          </p:cNvSpPr>
          <p:nvPr/>
        </p:nvSpPr>
        <p:spPr bwMode="auto">
          <a:xfrm>
            <a:off x="4038600" y="3124200"/>
            <a:ext cx="1371600" cy="304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493" name="Oval 13"/>
          <p:cNvSpPr>
            <a:spLocks noChangeArrowheads="1"/>
          </p:cNvSpPr>
          <p:nvPr/>
        </p:nvSpPr>
        <p:spPr bwMode="auto">
          <a:xfrm>
            <a:off x="4419600" y="3200400"/>
            <a:ext cx="6858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494" name="Oval 14"/>
          <p:cNvSpPr>
            <a:spLocks noChangeArrowheads="1"/>
          </p:cNvSpPr>
          <p:nvPr/>
        </p:nvSpPr>
        <p:spPr bwMode="auto">
          <a:xfrm>
            <a:off x="4419600" y="2209800"/>
            <a:ext cx="6858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495" name="Line 15"/>
          <p:cNvSpPr>
            <a:spLocks noChangeShapeType="1"/>
          </p:cNvSpPr>
          <p:nvPr/>
        </p:nvSpPr>
        <p:spPr bwMode="auto">
          <a:xfrm>
            <a:off x="4800600" y="1752600"/>
            <a:ext cx="0" cy="2057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6" name="Rectangle 16"/>
          <p:cNvSpPr>
            <a:spLocks noChangeArrowheads="1"/>
          </p:cNvSpPr>
          <p:nvPr/>
        </p:nvSpPr>
        <p:spPr bwMode="auto">
          <a:xfrm>
            <a:off x="4419600" y="1905000"/>
            <a:ext cx="152400" cy="762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497" name="Rectangle 17"/>
          <p:cNvSpPr>
            <a:spLocks noChangeArrowheads="1"/>
          </p:cNvSpPr>
          <p:nvPr/>
        </p:nvSpPr>
        <p:spPr bwMode="auto">
          <a:xfrm>
            <a:off x="4419600" y="2590800"/>
            <a:ext cx="152400" cy="762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498" name="Rectangle 18"/>
          <p:cNvSpPr>
            <a:spLocks noChangeArrowheads="1"/>
          </p:cNvSpPr>
          <p:nvPr/>
        </p:nvSpPr>
        <p:spPr bwMode="auto">
          <a:xfrm>
            <a:off x="4419600" y="2971800"/>
            <a:ext cx="152400" cy="762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499" name="Rectangle 19"/>
          <p:cNvSpPr>
            <a:spLocks noChangeArrowheads="1"/>
          </p:cNvSpPr>
          <p:nvPr/>
        </p:nvSpPr>
        <p:spPr bwMode="auto">
          <a:xfrm>
            <a:off x="4419600" y="3581400"/>
            <a:ext cx="152400" cy="762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500" name="Text Box 20"/>
          <p:cNvSpPr txBox="1">
            <a:spLocks noChangeArrowheads="1"/>
          </p:cNvSpPr>
          <p:nvPr/>
        </p:nvSpPr>
        <p:spPr bwMode="auto">
          <a:xfrm rot="5400000">
            <a:off x="5376068" y="2472532"/>
            <a:ext cx="55721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3924230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Oval 7"/>
          <p:cNvSpPr>
            <a:spLocks noChangeArrowheads="1"/>
          </p:cNvSpPr>
          <p:nvPr/>
        </p:nvSpPr>
        <p:spPr bwMode="auto">
          <a:xfrm>
            <a:off x="2759075" y="1822450"/>
            <a:ext cx="3581400" cy="358140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3600">
              <a:ea typeface="宋体" panose="02010600030101010101" pitchFamily="2" charset="-122"/>
            </a:endParaRPr>
          </a:p>
        </p:txBody>
      </p:sp>
      <p:sp>
        <p:nvSpPr>
          <p:cNvPr id="21508" name="Footer Placeholder 2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</p:txBody>
      </p:sp>
      <p:sp>
        <p:nvSpPr>
          <p:cNvPr id="21509" name="Slide Number Placeholder 3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</p:txBody>
      </p:sp>
      <p:sp>
        <p:nvSpPr>
          <p:cNvPr id="21510" name="Text Box 2"/>
          <p:cNvSpPr txBox="1">
            <a:spLocks noChangeArrowheads="1"/>
          </p:cNvSpPr>
          <p:nvPr/>
        </p:nvSpPr>
        <p:spPr bwMode="auto">
          <a:xfrm>
            <a:off x="496888" y="261938"/>
            <a:ext cx="205263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u="sng">
                <a:ea typeface="宋体" panose="02010600030101010101" pitchFamily="2" charset="-122"/>
              </a:rPr>
              <a:t>Top View</a:t>
            </a:r>
          </a:p>
        </p:txBody>
      </p:sp>
      <p:sp>
        <p:nvSpPr>
          <p:cNvPr id="21511" name="Oval 3"/>
          <p:cNvSpPr>
            <a:spLocks noChangeArrowheads="1"/>
          </p:cNvSpPr>
          <p:nvPr/>
        </p:nvSpPr>
        <p:spPr bwMode="auto">
          <a:xfrm>
            <a:off x="2209800" y="1295400"/>
            <a:ext cx="4648200" cy="46482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3600">
              <a:ea typeface="宋体" panose="02010600030101010101" pitchFamily="2" charset="-122"/>
            </a:endParaRPr>
          </a:p>
        </p:txBody>
      </p:sp>
      <p:sp>
        <p:nvSpPr>
          <p:cNvPr id="21512" name="Oval 6"/>
          <p:cNvSpPr>
            <a:spLocks noChangeArrowheads="1"/>
          </p:cNvSpPr>
          <p:nvPr/>
        </p:nvSpPr>
        <p:spPr bwMode="auto">
          <a:xfrm>
            <a:off x="2438400" y="1493838"/>
            <a:ext cx="4191000" cy="4191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3600">
              <a:ea typeface="宋体" panose="02010600030101010101" pitchFamily="2" charset="-122"/>
            </a:endParaRPr>
          </a:p>
        </p:txBody>
      </p:sp>
      <p:sp>
        <p:nvSpPr>
          <p:cNvPr id="21513" name="Oval 7"/>
          <p:cNvSpPr>
            <a:spLocks noChangeArrowheads="1"/>
          </p:cNvSpPr>
          <p:nvPr/>
        </p:nvSpPr>
        <p:spPr bwMode="auto">
          <a:xfrm>
            <a:off x="2743200" y="1828800"/>
            <a:ext cx="3581400" cy="358140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3600">
              <a:ea typeface="宋体" panose="02010600030101010101" pitchFamily="2" charset="-122"/>
            </a:endParaRPr>
          </a:p>
        </p:txBody>
      </p:sp>
      <p:sp>
        <p:nvSpPr>
          <p:cNvPr id="21514" name="Oval 8"/>
          <p:cNvSpPr>
            <a:spLocks noChangeArrowheads="1"/>
          </p:cNvSpPr>
          <p:nvPr/>
        </p:nvSpPr>
        <p:spPr bwMode="auto">
          <a:xfrm>
            <a:off x="3048000" y="2133600"/>
            <a:ext cx="2971800" cy="2971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3600">
              <a:ea typeface="宋体" panose="02010600030101010101" pitchFamily="2" charset="-122"/>
            </a:endParaRPr>
          </a:p>
        </p:txBody>
      </p:sp>
      <p:sp>
        <p:nvSpPr>
          <p:cNvPr id="21515" name="Oval 9"/>
          <p:cNvSpPr>
            <a:spLocks noChangeArrowheads="1"/>
          </p:cNvSpPr>
          <p:nvPr/>
        </p:nvSpPr>
        <p:spPr bwMode="auto">
          <a:xfrm>
            <a:off x="3352800" y="2438400"/>
            <a:ext cx="2362200" cy="23622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3600">
              <a:ea typeface="宋体" panose="02010600030101010101" pitchFamily="2" charset="-122"/>
            </a:endParaRPr>
          </a:p>
        </p:txBody>
      </p:sp>
      <p:sp>
        <p:nvSpPr>
          <p:cNvPr id="21516" name="Line 10"/>
          <p:cNvSpPr>
            <a:spLocks noChangeShapeType="1"/>
          </p:cNvSpPr>
          <p:nvPr/>
        </p:nvSpPr>
        <p:spPr bwMode="auto">
          <a:xfrm flipV="1">
            <a:off x="4572000" y="4800600"/>
            <a:ext cx="0" cy="1143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7" name="Line 11"/>
          <p:cNvSpPr>
            <a:spLocks noChangeShapeType="1"/>
          </p:cNvSpPr>
          <p:nvPr/>
        </p:nvSpPr>
        <p:spPr bwMode="auto">
          <a:xfrm flipV="1">
            <a:off x="4572000" y="1295400"/>
            <a:ext cx="0" cy="1143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8" name="Line 12"/>
          <p:cNvSpPr>
            <a:spLocks noChangeShapeType="1"/>
          </p:cNvSpPr>
          <p:nvPr/>
        </p:nvSpPr>
        <p:spPr bwMode="auto">
          <a:xfrm flipH="1" flipV="1">
            <a:off x="5715000" y="3581400"/>
            <a:ext cx="11430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9" name="Line 13"/>
          <p:cNvSpPr>
            <a:spLocks noChangeShapeType="1"/>
          </p:cNvSpPr>
          <p:nvPr/>
        </p:nvSpPr>
        <p:spPr bwMode="auto">
          <a:xfrm flipH="1" flipV="1">
            <a:off x="2209800" y="3581400"/>
            <a:ext cx="11430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20" name="Line 14"/>
          <p:cNvSpPr>
            <a:spLocks noChangeShapeType="1"/>
          </p:cNvSpPr>
          <p:nvPr/>
        </p:nvSpPr>
        <p:spPr bwMode="auto">
          <a:xfrm flipH="1">
            <a:off x="5334000" y="1905000"/>
            <a:ext cx="787400" cy="838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21" name="Line 15"/>
          <p:cNvSpPr>
            <a:spLocks noChangeShapeType="1"/>
          </p:cNvSpPr>
          <p:nvPr/>
        </p:nvSpPr>
        <p:spPr bwMode="auto">
          <a:xfrm flipH="1">
            <a:off x="2895600" y="4435475"/>
            <a:ext cx="787400" cy="838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22" name="Line 16"/>
          <p:cNvSpPr>
            <a:spLocks noChangeShapeType="1"/>
          </p:cNvSpPr>
          <p:nvPr/>
        </p:nvSpPr>
        <p:spPr bwMode="auto">
          <a:xfrm>
            <a:off x="5410200" y="4419600"/>
            <a:ext cx="787400" cy="838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23" name="Line 18"/>
          <p:cNvSpPr>
            <a:spLocks noChangeShapeType="1"/>
          </p:cNvSpPr>
          <p:nvPr/>
        </p:nvSpPr>
        <p:spPr bwMode="auto">
          <a:xfrm>
            <a:off x="2971800" y="1905000"/>
            <a:ext cx="787400" cy="838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Freeform 20"/>
          <p:cNvSpPr/>
          <p:nvPr/>
        </p:nvSpPr>
        <p:spPr bwMode="auto">
          <a:xfrm rot="2560403">
            <a:off x="5091113" y="936625"/>
            <a:ext cx="617537" cy="1187450"/>
          </a:xfrm>
          <a:custGeom>
            <a:avLst/>
            <a:gdLst>
              <a:gd name="connsiteX0" fmla="*/ 123431 w 617156"/>
              <a:gd name="connsiteY0" fmla="*/ 0 h 967299"/>
              <a:gd name="connsiteX1" fmla="*/ 47861 w 617156"/>
              <a:gd name="connsiteY1" fmla="*/ 241824 h 967299"/>
              <a:gd name="connsiteX2" fmla="*/ 410598 w 617156"/>
              <a:gd name="connsiteY2" fmla="*/ 249381 h 967299"/>
              <a:gd name="connsiteX3" fmla="*/ 161216 w 617156"/>
              <a:gd name="connsiteY3" fmla="*/ 566776 h 967299"/>
              <a:gd name="connsiteX4" fmla="*/ 576852 w 617156"/>
              <a:gd name="connsiteY4" fmla="*/ 612119 h 967299"/>
              <a:gd name="connsiteX5" fmla="*/ 403041 w 617156"/>
              <a:gd name="connsiteY5" fmla="*/ 967299 h 967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7156" h="967299">
                <a:moveTo>
                  <a:pt x="123431" y="0"/>
                </a:moveTo>
                <a:cubicBezTo>
                  <a:pt x="61715" y="100130"/>
                  <a:pt x="0" y="200261"/>
                  <a:pt x="47861" y="241824"/>
                </a:cubicBezTo>
                <a:cubicBezTo>
                  <a:pt x="95722" y="283387"/>
                  <a:pt x="391706" y="195222"/>
                  <a:pt x="410598" y="249381"/>
                </a:cubicBezTo>
                <a:cubicBezTo>
                  <a:pt x="429490" y="303540"/>
                  <a:pt x="133507" y="506320"/>
                  <a:pt x="161216" y="566776"/>
                </a:cubicBezTo>
                <a:cubicBezTo>
                  <a:pt x="188925" y="627232"/>
                  <a:pt x="536548" y="545365"/>
                  <a:pt x="576852" y="612119"/>
                </a:cubicBezTo>
                <a:cubicBezTo>
                  <a:pt x="617156" y="678873"/>
                  <a:pt x="428231" y="943369"/>
                  <a:pt x="403041" y="967299"/>
                </a:cubicBez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 sz="3600">
              <a:ea typeface="宋体" pitchFamily="2" charset="-122"/>
            </a:endParaRPr>
          </a:p>
        </p:txBody>
      </p:sp>
      <p:sp>
        <p:nvSpPr>
          <p:cNvPr id="21525" name="TextBox 21"/>
          <p:cNvSpPr txBox="1">
            <a:spLocks noChangeArrowheads="1"/>
          </p:cNvSpPr>
          <p:nvPr/>
        </p:nvSpPr>
        <p:spPr bwMode="auto">
          <a:xfrm>
            <a:off x="5659438" y="588963"/>
            <a:ext cx="11366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Track</a:t>
            </a:r>
          </a:p>
        </p:txBody>
      </p:sp>
      <p:sp>
        <p:nvSpPr>
          <p:cNvPr id="23" name="Freeform 22"/>
          <p:cNvSpPr/>
          <p:nvPr/>
        </p:nvSpPr>
        <p:spPr bwMode="auto">
          <a:xfrm rot="19095814">
            <a:off x="1692275" y="1920875"/>
            <a:ext cx="615950" cy="1185863"/>
          </a:xfrm>
          <a:custGeom>
            <a:avLst/>
            <a:gdLst>
              <a:gd name="connsiteX0" fmla="*/ 123431 w 617156"/>
              <a:gd name="connsiteY0" fmla="*/ 0 h 967299"/>
              <a:gd name="connsiteX1" fmla="*/ 47861 w 617156"/>
              <a:gd name="connsiteY1" fmla="*/ 241824 h 967299"/>
              <a:gd name="connsiteX2" fmla="*/ 410598 w 617156"/>
              <a:gd name="connsiteY2" fmla="*/ 249381 h 967299"/>
              <a:gd name="connsiteX3" fmla="*/ 161216 w 617156"/>
              <a:gd name="connsiteY3" fmla="*/ 566776 h 967299"/>
              <a:gd name="connsiteX4" fmla="*/ 576852 w 617156"/>
              <a:gd name="connsiteY4" fmla="*/ 612119 h 967299"/>
              <a:gd name="connsiteX5" fmla="*/ 403041 w 617156"/>
              <a:gd name="connsiteY5" fmla="*/ 967299 h 967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7156" h="967299">
                <a:moveTo>
                  <a:pt x="123431" y="0"/>
                </a:moveTo>
                <a:cubicBezTo>
                  <a:pt x="61715" y="100130"/>
                  <a:pt x="0" y="200261"/>
                  <a:pt x="47861" y="241824"/>
                </a:cubicBezTo>
                <a:cubicBezTo>
                  <a:pt x="95722" y="283387"/>
                  <a:pt x="391706" y="195222"/>
                  <a:pt x="410598" y="249381"/>
                </a:cubicBezTo>
                <a:cubicBezTo>
                  <a:pt x="429490" y="303540"/>
                  <a:pt x="133507" y="506320"/>
                  <a:pt x="161216" y="566776"/>
                </a:cubicBezTo>
                <a:cubicBezTo>
                  <a:pt x="188925" y="627232"/>
                  <a:pt x="536548" y="545365"/>
                  <a:pt x="576852" y="612119"/>
                </a:cubicBezTo>
                <a:cubicBezTo>
                  <a:pt x="617156" y="678873"/>
                  <a:pt x="428231" y="943369"/>
                  <a:pt x="403041" y="967299"/>
                </a:cubicBez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 sz="3600">
              <a:ea typeface="宋体" pitchFamily="2" charset="-122"/>
            </a:endParaRPr>
          </a:p>
        </p:txBody>
      </p:sp>
      <p:sp>
        <p:nvSpPr>
          <p:cNvPr id="21527" name="TextBox 23"/>
          <p:cNvSpPr txBox="1">
            <a:spLocks noChangeArrowheads="1"/>
          </p:cNvSpPr>
          <p:nvPr/>
        </p:nvSpPr>
        <p:spPr bwMode="auto">
          <a:xfrm>
            <a:off x="825500" y="1611313"/>
            <a:ext cx="1327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Sector</a:t>
            </a:r>
          </a:p>
        </p:txBody>
      </p:sp>
      <p:sp>
        <p:nvSpPr>
          <p:cNvPr id="25" name="Freeform 24"/>
          <p:cNvSpPr/>
          <p:nvPr/>
        </p:nvSpPr>
        <p:spPr bwMode="auto">
          <a:xfrm rot="13622798">
            <a:off x="1519238" y="3455987"/>
            <a:ext cx="617538" cy="1185863"/>
          </a:xfrm>
          <a:custGeom>
            <a:avLst/>
            <a:gdLst>
              <a:gd name="connsiteX0" fmla="*/ 123431 w 617156"/>
              <a:gd name="connsiteY0" fmla="*/ 0 h 967299"/>
              <a:gd name="connsiteX1" fmla="*/ 47861 w 617156"/>
              <a:gd name="connsiteY1" fmla="*/ 241824 h 967299"/>
              <a:gd name="connsiteX2" fmla="*/ 410598 w 617156"/>
              <a:gd name="connsiteY2" fmla="*/ 249381 h 967299"/>
              <a:gd name="connsiteX3" fmla="*/ 161216 w 617156"/>
              <a:gd name="connsiteY3" fmla="*/ 566776 h 967299"/>
              <a:gd name="connsiteX4" fmla="*/ 576852 w 617156"/>
              <a:gd name="connsiteY4" fmla="*/ 612119 h 967299"/>
              <a:gd name="connsiteX5" fmla="*/ 403041 w 617156"/>
              <a:gd name="connsiteY5" fmla="*/ 967299 h 967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7156" h="967299">
                <a:moveTo>
                  <a:pt x="123431" y="0"/>
                </a:moveTo>
                <a:cubicBezTo>
                  <a:pt x="61715" y="100130"/>
                  <a:pt x="0" y="200261"/>
                  <a:pt x="47861" y="241824"/>
                </a:cubicBezTo>
                <a:cubicBezTo>
                  <a:pt x="95722" y="283387"/>
                  <a:pt x="391706" y="195222"/>
                  <a:pt x="410598" y="249381"/>
                </a:cubicBezTo>
                <a:cubicBezTo>
                  <a:pt x="429490" y="303540"/>
                  <a:pt x="133507" y="506320"/>
                  <a:pt x="161216" y="566776"/>
                </a:cubicBezTo>
                <a:cubicBezTo>
                  <a:pt x="188925" y="627232"/>
                  <a:pt x="536548" y="545365"/>
                  <a:pt x="576852" y="612119"/>
                </a:cubicBezTo>
                <a:cubicBezTo>
                  <a:pt x="617156" y="678873"/>
                  <a:pt x="428231" y="943369"/>
                  <a:pt x="403041" y="967299"/>
                </a:cubicBez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 sz="3600">
              <a:ea typeface="宋体" pitchFamily="2" charset="-122"/>
            </a:endParaRPr>
          </a:p>
        </p:txBody>
      </p:sp>
      <p:sp>
        <p:nvSpPr>
          <p:cNvPr id="21529" name="TextBox 25"/>
          <p:cNvSpPr txBox="1">
            <a:spLocks noChangeArrowheads="1"/>
          </p:cNvSpPr>
          <p:nvPr/>
        </p:nvSpPr>
        <p:spPr bwMode="auto">
          <a:xfrm>
            <a:off x="962025" y="4589463"/>
            <a:ext cx="9017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Gap</a:t>
            </a:r>
          </a:p>
        </p:txBody>
      </p:sp>
      <p:sp>
        <p:nvSpPr>
          <p:cNvPr id="21530" name="Oval 7"/>
          <p:cNvSpPr>
            <a:spLocks noChangeArrowheads="1"/>
          </p:cNvSpPr>
          <p:nvPr/>
        </p:nvSpPr>
        <p:spPr bwMode="auto">
          <a:xfrm>
            <a:off x="2744788" y="1830388"/>
            <a:ext cx="3581400" cy="35814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360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240765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Date Placeholder 1"/>
          <p:cNvSpPr txBox="1">
            <a:spLocks noGrp="1"/>
          </p:cNvSpPr>
          <p:nvPr/>
        </p:nvSpPr>
        <p:spPr bwMode="auto">
          <a:xfrm>
            <a:off x="422501" y="6049393"/>
            <a:ext cx="4393194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Video show at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https://www.youtube.com/watch?v=9eMWG3fwiEU</a:t>
            </a:r>
          </a:p>
        </p:txBody>
      </p:sp>
      <p:sp>
        <p:nvSpPr>
          <p:cNvPr id="21508" name="Footer Placeholder 2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</p:txBody>
      </p:sp>
      <p:sp>
        <p:nvSpPr>
          <p:cNvPr id="21509" name="Slide Number Placeholder 3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</p:txBody>
      </p:sp>
      <p:pic>
        <p:nvPicPr>
          <p:cNvPr id="25602" name="Picture 2" descr="http://www.pcguide.com/ref/hdd/z_ibm_ultrastar36z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001209"/>
            <a:ext cx="3790950" cy="4162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895661" y="3082422"/>
          <a:ext cx="4248339" cy="990600"/>
        </p:xfrm>
        <a:graphic>
          <a:graphicData uri="http://schemas.openxmlformats.org/drawingml/2006/table">
            <a:tbl>
              <a:tblPr/>
              <a:tblGrid>
                <a:gridCol w="42483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Top view of a 36 GB, 10,000 RPM, IBM SCSI</a:t>
                      </a:r>
                      <a:br>
                        <a:rPr lang="en-US" sz="1100" dirty="0"/>
                      </a:br>
                      <a:r>
                        <a:rPr lang="en-US" sz="1100" dirty="0"/>
                        <a:t>server hard disk, with its top cover removed.</a:t>
                      </a:r>
                      <a:br>
                        <a:rPr lang="en-US" sz="1100" dirty="0"/>
                      </a:br>
                      <a:r>
                        <a:rPr lang="en-US" sz="1100" dirty="0"/>
                        <a:t>Note the height of the drive and the 10 stacked platters.</a:t>
                      </a:r>
                      <a:br>
                        <a:rPr lang="en-US" sz="1100" dirty="0"/>
                      </a:br>
                      <a:r>
                        <a:rPr lang="en-US" sz="1100" dirty="0"/>
                        <a:t>(The IBM </a:t>
                      </a:r>
                      <a:r>
                        <a:rPr lang="en-US" sz="1100" dirty="0" err="1"/>
                        <a:t>Ultrastar</a:t>
                      </a:r>
                      <a:r>
                        <a:rPr lang="en-US" sz="1100" dirty="0"/>
                        <a:t> 36ZX.)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100" i="1" dirty="0"/>
                        <a:t>Original image © </a:t>
                      </a:r>
                      <a:r>
                        <a:rPr lang="en-US" sz="1100" i="1" dirty="0">
                          <a:hlinkClick r:id="rId3"/>
                        </a:rPr>
                        <a:t>IBM Corporation</a:t>
                      </a:r>
                      <a:endParaRPr lang="en-US" sz="1100" dirty="0"/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87910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7772400" cy="709613"/>
          </a:xfrm>
        </p:spPr>
        <p:txBody>
          <a:bodyPr/>
          <a:lstStyle/>
          <a:p>
            <a:pPr algn="l"/>
            <a:r>
              <a:rPr lang="en-US" altLang="zh-CN" sz="4000" u="sng">
                <a:ea typeface="宋体" panose="02010600030101010101" pitchFamily="2" charset="-122"/>
              </a:rPr>
              <a:t>A “typical” disk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55638" y="1846263"/>
            <a:ext cx="7772400" cy="3935412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5 platters (thus 10 surfaces)</a:t>
            </a:r>
          </a:p>
          <a:p>
            <a:r>
              <a:rPr lang="en-US" altLang="zh-CN">
                <a:ea typeface="宋体" panose="02010600030101010101" pitchFamily="2" charset="-122"/>
              </a:rPr>
              <a:t>A surface has 20,000 tracks</a:t>
            </a:r>
          </a:p>
          <a:p>
            <a:r>
              <a:rPr lang="en-US" altLang="zh-CN">
                <a:ea typeface="宋体" panose="02010600030101010101" pitchFamily="2" charset="-122"/>
              </a:rPr>
              <a:t>A track has 500 sectors (million bytes)</a:t>
            </a:r>
          </a:p>
          <a:p>
            <a:r>
              <a:rPr lang="en-US" altLang="zh-CN">
                <a:ea typeface="宋体" panose="02010600030101010101" pitchFamily="2" charset="-122"/>
              </a:rPr>
              <a:t>A sector has several thousand bytes</a:t>
            </a:r>
          </a:p>
          <a:p>
            <a:r>
              <a:rPr lang="en-US" altLang="zh-CN">
                <a:ea typeface="宋体" panose="02010600030101010101" pitchFamily="2" charset="-122"/>
              </a:rPr>
              <a:t>Disk makes 5000 revolutions per minute (so about 10 millisecond per rotation)</a:t>
            </a:r>
          </a:p>
          <a:p>
            <a:endParaRPr lang="en-US" altLang="zh-CN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630569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CN" sz="3600" u="sng">
                <a:ea typeface="宋体" panose="02010600030101010101" pitchFamily="2" charset="-122"/>
              </a:rPr>
              <a:t>Blocks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681163"/>
            <a:ext cx="7772400" cy="4738687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A (logic) </a:t>
            </a: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block </a:t>
            </a:r>
            <a:r>
              <a:rPr lang="en-US" altLang="zh-CN">
                <a:ea typeface="宋体" panose="02010600030101010101" pitchFamily="2" charset="-122"/>
              </a:rPr>
              <a:t>= one or several sectors</a:t>
            </a:r>
          </a:p>
          <a:p>
            <a:pPr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				   (typical size 16KB)</a:t>
            </a:r>
          </a:p>
          <a:p>
            <a:pPr>
              <a:buFontTx/>
              <a:buNone/>
            </a:pP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Block address</a:t>
            </a:r>
          </a:p>
          <a:p>
            <a:r>
              <a:rPr lang="en-US" altLang="zh-CN">
                <a:ea typeface="宋体" panose="02010600030101010101" pitchFamily="2" charset="-122"/>
              </a:rPr>
              <a:t>Physical device</a:t>
            </a:r>
          </a:p>
          <a:p>
            <a:r>
              <a:rPr lang="en-US" altLang="zh-CN">
                <a:ea typeface="宋体" panose="02010600030101010101" pitchFamily="2" charset="-122"/>
              </a:rPr>
              <a:t>Cylinder #</a:t>
            </a:r>
          </a:p>
          <a:p>
            <a:r>
              <a:rPr lang="en-US" altLang="zh-CN">
                <a:ea typeface="宋体" panose="02010600030101010101" pitchFamily="2" charset="-122"/>
              </a:rPr>
              <a:t>Surface #</a:t>
            </a:r>
          </a:p>
          <a:p>
            <a:r>
              <a:rPr lang="en-US" altLang="zh-CN">
                <a:ea typeface="宋体" panose="02010600030101010101" pitchFamily="2" charset="-122"/>
              </a:rPr>
              <a:t>Sector </a:t>
            </a:r>
          </a:p>
        </p:txBody>
      </p:sp>
    </p:spTree>
    <p:extLst>
      <p:ext uri="{BB962C8B-B14F-4D97-AF65-F5344CB8AC3E}">
        <p14:creationId xmlns:p14="http://schemas.microsoft.com/office/powerpoint/2010/main" val="22221057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681038" y="519113"/>
            <a:ext cx="3841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u="sng">
                <a:ea typeface="宋体" panose="02010600030101010101" pitchFamily="2" charset="-122"/>
              </a:rPr>
              <a:t>Disk Access Time	</a:t>
            </a:r>
            <a:endParaRPr lang="en-US" altLang="zh-CN" sz="3600">
              <a:ea typeface="宋体" panose="02010600030101010101" pitchFamily="2" charset="-122"/>
            </a:endParaRPr>
          </a:p>
        </p:txBody>
      </p:sp>
      <p:graphicFrame>
        <p:nvGraphicFramePr>
          <p:cNvPr id="24579" name="Object 3"/>
          <p:cNvGraphicFramePr>
            <a:graphicFrameLocks noChangeAspect="1"/>
          </p:cNvGraphicFramePr>
          <p:nvPr/>
        </p:nvGraphicFramePr>
        <p:xfrm>
          <a:off x="3549650" y="1736725"/>
          <a:ext cx="1433513" cy="119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Art" r:id="rId3" imgW="3063875" imgH="3148013" progId="MS_ClipArt_Gallery.2">
                  <p:embed/>
                </p:oleObj>
              </mc:Choice>
              <mc:Fallback>
                <p:oleObj name="ClipArt" r:id="rId3" imgW="3063875" imgH="3148013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9650" y="1736725"/>
                        <a:ext cx="1433513" cy="1193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6286500" y="1760538"/>
            <a:ext cx="23368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block X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in memory</a:t>
            </a: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4129088" y="3054350"/>
            <a:ext cx="4635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400" b="1">
                <a:latin typeface="Times New Roman" panose="02020603050405020304" pitchFamily="18" charset="0"/>
                <a:ea typeface="宋体" panose="02010600030101010101" pitchFamily="2" charset="-122"/>
              </a:rPr>
              <a:t>?</a:t>
            </a:r>
            <a:endParaRPr lang="en-US" altLang="zh-CN" sz="36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623888" y="1779588"/>
            <a:ext cx="163512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I want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block X</a:t>
            </a:r>
          </a:p>
        </p:txBody>
      </p:sp>
      <p:sp>
        <p:nvSpPr>
          <p:cNvPr id="24583" name="Line 7"/>
          <p:cNvSpPr>
            <a:spLocks noChangeShapeType="1"/>
          </p:cNvSpPr>
          <p:nvPr/>
        </p:nvSpPr>
        <p:spPr bwMode="auto">
          <a:xfrm>
            <a:off x="2354263" y="2328863"/>
            <a:ext cx="1062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4" name="Line 8"/>
          <p:cNvSpPr>
            <a:spLocks noChangeShapeType="1"/>
          </p:cNvSpPr>
          <p:nvPr/>
        </p:nvSpPr>
        <p:spPr bwMode="auto">
          <a:xfrm>
            <a:off x="5186363" y="2306638"/>
            <a:ext cx="1062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6537" name="Text Box 9"/>
          <p:cNvSpPr txBox="1">
            <a:spLocks noChangeArrowheads="1"/>
          </p:cNvSpPr>
          <p:nvPr/>
        </p:nvSpPr>
        <p:spPr bwMode="auto">
          <a:xfrm>
            <a:off x="822325" y="4618038"/>
            <a:ext cx="7399338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Time = Seek Time + Rotational Delay +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		Transfer Time + Other</a:t>
            </a:r>
            <a:endParaRPr lang="zh-CN" altLang="en-US">
              <a:ea typeface="宋体" panose="02010600030101010101" pitchFamily="2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55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6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653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CN" sz="3600" u="sng">
                <a:ea typeface="宋体" panose="02010600030101010101" pitchFamily="2" charset="-122"/>
              </a:rPr>
              <a:t>Seek Time</a:t>
            </a:r>
            <a:endParaRPr lang="en-US" altLang="zh-CN">
              <a:ea typeface="宋体" panose="02010600030101010101" pitchFamily="2" charset="-122"/>
            </a:endParaRPr>
          </a:p>
        </p:txBody>
      </p:sp>
      <p:grpSp>
        <p:nvGrpSpPr>
          <p:cNvPr id="25603" name="Group 16"/>
          <p:cNvGrpSpPr>
            <a:grpSpLocks/>
          </p:cNvGrpSpPr>
          <p:nvPr/>
        </p:nvGrpSpPr>
        <p:grpSpPr bwMode="auto">
          <a:xfrm>
            <a:off x="1066800" y="1828800"/>
            <a:ext cx="6359525" cy="3902075"/>
            <a:chOff x="672" y="1152"/>
            <a:chExt cx="4006" cy="2458"/>
          </a:xfrm>
        </p:grpSpPr>
        <p:sp>
          <p:nvSpPr>
            <p:cNvPr id="25604" name="Line 3"/>
            <p:cNvSpPr>
              <a:spLocks noChangeShapeType="1"/>
            </p:cNvSpPr>
            <p:nvPr/>
          </p:nvSpPr>
          <p:spPr bwMode="auto">
            <a:xfrm>
              <a:off x="1632" y="1152"/>
              <a:ext cx="0" cy="18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05" name="Line 4"/>
            <p:cNvSpPr>
              <a:spLocks noChangeShapeType="1"/>
            </p:cNvSpPr>
            <p:nvPr/>
          </p:nvSpPr>
          <p:spPr bwMode="auto">
            <a:xfrm>
              <a:off x="1632" y="2976"/>
              <a:ext cx="28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06" name="Arc 5"/>
            <p:cNvSpPr>
              <a:spLocks/>
            </p:cNvSpPr>
            <p:nvPr/>
          </p:nvSpPr>
          <p:spPr bwMode="auto">
            <a:xfrm flipH="1">
              <a:off x="1776" y="1632"/>
              <a:ext cx="2448" cy="105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07" name="Line 6"/>
            <p:cNvSpPr>
              <a:spLocks noChangeShapeType="1"/>
            </p:cNvSpPr>
            <p:nvPr/>
          </p:nvSpPr>
          <p:spPr bwMode="auto">
            <a:xfrm>
              <a:off x="1776" y="292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08" name="Line 7"/>
            <p:cNvSpPr>
              <a:spLocks noChangeShapeType="1"/>
            </p:cNvSpPr>
            <p:nvPr/>
          </p:nvSpPr>
          <p:spPr bwMode="auto">
            <a:xfrm flipH="1" flipV="1">
              <a:off x="1584" y="2688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09" name="Line 8"/>
            <p:cNvSpPr>
              <a:spLocks noChangeShapeType="1"/>
            </p:cNvSpPr>
            <p:nvPr/>
          </p:nvSpPr>
          <p:spPr bwMode="auto">
            <a:xfrm>
              <a:off x="4224" y="292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0" name="Line 9"/>
            <p:cNvSpPr>
              <a:spLocks noChangeShapeType="1"/>
            </p:cNvSpPr>
            <p:nvPr/>
          </p:nvSpPr>
          <p:spPr bwMode="auto">
            <a:xfrm flipH="1" flipV="1">
              <a:off x="1584" y="1632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1" name="Text Box 10"/>
            <p:cNvSpPr txBox="1">
              <a:spLocks noChangeArrowheads="1"/>
            </p:cNvSpPr>
            <p:nvPr/>
          </p:nvSpPr>
          <p:spPr bwMode="auto">
            <a:xfrm>
              <a:off x="1008" y="1536"/>
              <a:ext cx="56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ea typeface="宋体" panose="02010600030101010101" pitchFamily="2" charset="-122"/>
                </a:rPr>
                <a:t>3 or 5x</a:t>
              </a:r>
            </a:p>
          </p:txBody>
        </p:sp>
        <p:sp>
          <p:nvSpPr>
            <p:cNvPr id="25612" name="Text Box 11"/>
            <p:cNvSpPr txBox="1">
              <a:spLocks noChangeArrowheads="1"/>
            </p:cNvSpPr>
            <p:nvPr/>
          </p:nvSpPr>
          <p:spPr bwMode="auto">
            <a:xfrm>
              <a:off x="1392" y="2592"/>
              <a:ext cx="187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ea typeface="宋体" panose="02010600030101010101" pitchFamily="2" charset="-122"/>
                </a:rPr>
                <a:t>x</a:t>
              </a:r>
            </a:p>
          </p:txBody>
        </p:sp>
        <p:sp>
          <p:nvSpPr>
            <p:cNvPr id="25613" name="Text Box 12"/>
            <p:cNvSpPr txBox="1">
              <a:spLocks noChangeArrowheads="1"/>
            </p:cNvSpPr>
            <p:nvPr/>
          </p:nvSpPr>
          <p:spPr bwMode="auto">
            <a:xfrm>
              <a:off x="1680" y="3072"/>
              <a:ext cx="19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25614" name="Text Box 13"/>
            <p:cNvSpPr txBox="1">
              <a:spLocks noChangeArrowheads="1"/>
            </p:cNvSpPr>
            <p:nvPr/>
          </p:nvSpPr>
          <p:spPr bwMode="auto">
            <a:xfrm>
              <a:off x="4128" y="3072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ea typeface="宋体" panose="02010600030101010101" pitchFamily="2" charset="-122"/>
                </a:rPr>
                <a:t>N</a:t>
              </a:r>
            </a:p>
          </p:txBody>
        </p:sp>
        <p:sp>
          <p:nvSpPr>
            <p:cNvPr id="25615" name="Text Box 14"/>
            <p:cNvSpPr txBox="1">
              <a:spLocks noChangeArrowheads="1"/>
            </p:cNvSpPr>
            <p:nvPr/>
          </p:nvSpPr>
          <p:spPr bwMode="auto">
            <a:xfrm>
              <a:off x="3264" y="3360"/>
              <a:ext cx="141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ea typeface="宋体" panose="02010600030101010101" pitchFamily="2" charset="-122"/>
                </a:rPr>
                <a:t>Cylinders Traveled</a:t>
              </a:r>
            </a:p>
          </p:txBody>
        </p:sp>
        <p:sp>
          <p:nvSpPr>
            <p:cNvPr id="25616" name="Text Box 15"/>
            <p:cNvSpPr txBox="1">
              <a:spLocks noChangeArrowheads="1"/>
            </p:cNvSpPr>
            <p:nvPr/>
          </p:nvSpPr>
          <p:spPr bwMode="auto">
            <a:xfrm>
              <a:off x="672" y="1968"/>
              <a:ext cx="46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ea typeface="宋体" panose="02010600030101010101" pitchFamily="2" charset="-122"/>
                </a:rPr>
                <a:t>Time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07263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CN" sz="3600" u="sng">
                <a:ea typeface="宋体" panose="02010600030101010101" pitchFamily="2" charset="-122"/>
              </a:rPr>
              <a:t>Average Random Seek Time</a:t>
            </a:r>
            <a:br>
              <a:rPr lang="en-US" altLang="zh-CN" sz="3600" u="sng">
                <a:ea typeface="宋体" panose="02010600030101010101" pitchFamily="2" charset="-122"/>
              </a:rPr>
            </a:br>
            <a:endParaRPr lang="en-US" altLang="zh-CN" sz="3600" u="sng">
              <a:ea typeface="宋体" panose="02010600030101010101" pitchFamily="2" charset="-122"/>
            </a:endParaRP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2727325" y="155575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3600">
              <a:ea typeface="宋体" panose="02010600030101010101" pitchFamily="2" charset="-122"/>
            </a:endParaRP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2057400" y="2101850"/>
            <a:ext cx="6400800" cy="247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3600">
                <a:ea typeface="宋体" panose="02010600030101010101" pitchFamily="2" charset="-122"/>
              </a:rPr>
              <a:t>	   </a:t>
            </a:r>
            <a:r>
              <a:rPr lang="zh-CN" altLang="en-US" sz="4800">
                <a:ea typeface="宋体" panose="02010600030101010101" pitchFamily="2" charset="-122"/>
                <a:sym typeface="Symbol" panose="05050102010706020507" pitchFamily="18" charset="2"/>
              </a:rPr>
              <a:t></a:t>
            </a:r>
            <a:r>
              <a:rPr lang="zh-CN" altLang="en-US" sz="3600">
                <a:ea typeface="宋体" panose="02010600030101010101" pitchFamily="2" charset="-122"/>
                <a:sym typeface="Symbol" panose="05050102010706020507" pitchFamily="18" charset="2"/>
              </a:rPr>
              <a:t>    </a:t>
            </a:r>
            <a:r>
              <a:rPr lang="zh-CN" altLang="en-US" sz="4800">
                <a:ea typeface="宋体" panose="02010600030101010101" pitchFamily="2" charset="-122"/>
                <a:sym typeface="Symbol" panose="05050102010706020507" pitchFamily="18" charset="2"/>
              </a:rPr>
              <a:t>   </a:t>
            </a:r>
            <a:r>
              <a:rPr lang="en-US" altLang="zh-CN" sz="2400">
                <a:ea typeface="宋体" panose="02010600030101010101" pitchFamily="2" charset="-122"/>
                <a:sym typeface="Symbol" panose="05050102010706020507" pitchFamily="18" charset="2"/>
              </a:rPr>
              <a:t>SEEKTIME (i  j)</a:t>
            </a:r>
            <a:endParaRPr lang="en-US" altLang="zh-CN" sz="2400">
              <a:ea typeface="宋体" panose="02010600030101010101" pitchFamily="2" charset="-122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S =</a:t>
            </a:r>
            <a:endParaRPr lang="en-US" altLang="zh-CN" sz="3600">
              <a:ea typeface="宋体" panose="02010600030101010101" pitchFamily="2" charset="-122"/>
              <a:sym typeface="Symbol" panose="05050102010706020507" pitchFamily="18" charset="2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  <a:sym typeface="Symbol" panose="05050102010706020507" pitchFamily="18" charset="2"/>
              </a:rPr>
              <a:t>         		N(N-1)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3421063" y="1828800"/>
            <a:ext cx="482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zh-CN" altLang="en-US" sz="2400">
                <a:ea typeface="宋体" panose="02010600030101010101" pitchFamily="2" charset="-122"/>
              </a:rPr>
              <a:t> </a:t>
            </a:r>
            <a:r>
              <a:rPr lang="en-US" altLang="zh-CN" sz="2400">
                <a:ea typeface="宋体" panose="02010600030101010101" pitchFamily="2" charset="-122"/>
              </a:rPr>
              <a:t>N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4448175" y="1828800"/>
            <a:ext cx="482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zh-CN" altLang="en-US" sz="2400">
                <a:ea typeface="宋体" panose="02010600030101010101" pitchFamily="2" charset="-122"/>
              </a:rPr>
              <a:t> </a:t>
            </a:r>
            <a:r>
              <a:rPr lang="en-US" altLang="zh-CN" sz="2400">
                <a:ea typeface="宋体" panose="02010600030101010101" pitchFamily="2" charset="-122"/>
              </a:rPr>
              <a:t>N</a:t>
            </a:r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3338513" y="2895600"/>
            <a:ext cx="565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i=1</a:t>
            </a:r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4414838" y="2873375"/>
            <a:ext cx="577850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j=1</a:t>
            </a:r>
          </a:p>
          <a:p>
            <a:pPr algn="ctr" eaLnBrk="1" hangingPunct="1">
              <a:lnSpc>
                <a:spcPct val="40000"/>
              </a:lnSpc>
              <a:spcBef>
                <a:spcPct val="5000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j</a:t>
            </a:r>
            <a:r>
              <a:rPr lang="en-US" altLang="zh-CN" sz="2000">
                <a:ea typeface="宋体" panose="02010600030101010101" pitchFamily="2" charset="-122"/>
                <a:sym typeface="Symbol" panose="05050102010706020507" pitchFamily="18" charset="2"/>
              </a:rPr>
              <a:t>i</a:t>
            </a: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26633" name="Line 9"/>
          <p:cNvSpPr>
            <a:spLocks noChangeShapeType="1"/>
          </p:cNvSpPr>
          <p:nvPr/>
        </p:nvSpPr>
        <p:spPr bwMode="auto">
          <a:xfrm>
            <a:off x="3276600" y="3657600"/>
            <a:ext cx="487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10" name="Rectangle 10"/>
          <p:cNvSpPr>
            <a:spLocks noChangeArrowheads="1"/>
          </p:cNvSpPr>
          <p:nvPr/>
        </p:nvSpPr>
        <p:spPr bwMode="auto">
          <a:xfrm>
            <a:off x="881063" y="5233988"/>
            <a:ext cx="7278687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3600">
                <a:solidFill>
                  <a:schemeClr val="tx2"/>
                </a:solidFill>
                <a:ea typeface="宋体" panose="02010600030101010101" pitchFamily="2" charset="-122"/>
              </a:rPr>
              <a:t>typical seek time: 10 ms </a:t>
            </a:r>
            <a:r>
              <a:rPr lang="en-US" altLang="zh-CN" sz="3600">
                <a:solidFill>
                  <a:schemeClr val="tx2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</a:t>
            </a:r>
            <a:r>
              <a:rPr lang="en-US" altLang="zh-CN" sz="3600">
                <a:solidFill>
                  <a:schemeClr val="tx2"/>
                </a:solidFill>
                <a:ea typeface="宋体" panose="02010600030101010101" pitchFamily="2" charset="-122"/>
              </a:rPr>
              <a:t> 40 ms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39918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38150"/>
            <a:ext cx="7772400" cy="838200"/>
          </a:xfrm>
        </p:spPr>
        <p:txBody>
          <a:bodyPr/>
          <a:lstStyle/>
          <a:p>
            <a:pPr algn="l"/>
            <a:r>
              <a:rPr lang="en-US" altLang="zh-CN" sz="3600" u="sng">
                <a:ea typeface="宋体" panose="02010600030101010101" pitchFamily="2" charset="-122"/>
              </a:rPr>
              <a:t>Rotational Delay</a:t>
            </a:r>
          </a:p>
        </p:txBody>
      </p:sp>
      <p:sp>
        <p:nvSpPr>
          <p:cNvPr id="27651" name="Oval 3"/>
          <p:cNvSpPr>
            <a:spLocks noChangeArrowheads="1"/>
          </p:cNvSpPr>
          <p:nvPr/>
        </p:nvSpPr>
        <p:spPr bwMode="auto">
          <a:xfrm>
            <a:off x="3390900" y="1438275"/>
            <a:ext cx="2667000" cy="2667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7652" name="Oval 4"/>
          <p:cNvSpPr>
            <a:spLocks noChangeArrowheads="1"/>
          </p:cNvSpPr>
          <p:nvPr/>
        </p:nvSpPr>
        <p:spPr bwMode="auto">
          <a:xfrm>
            <a:off x="3695700" y="1743075"/>
            <a:ext cx="2057400" cy="2057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7653" name="Line 5"/>
          <p:cNvSpPr>
            <a:spLocks noChangeShapeType="1"/>
          </p:cNvSpPr>
          <p:nvPr/>
        </p:nvSpPr>
        <p:spPr bwMode="auto">
          <a:xfrm>
            <a:off x="4762500" y="1438275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4" name="Line 6"/>
          <p:cNvSpPr>
            <a:spLocks noChangeShapeType="1"/>
          </p:cNvSpPr>
          <p:nvPr/>
        </p:nvSpPr>
        <p:spPr bwMode="auto">
          <a:xfrm>
            <a:off x="4762500" y="3800475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5" name="Line 7"/>
          <p:cNvSpPr>
            <a:spLocks noChangeShapeType="1"/>
          </p:cNvSpPr>
          <p:nvPr/>
        </p:nvSpPr>
        <p:spPr bwMode="auto">
          <a:xfrm>
            <a:off x="5753100" y="2809875"/>
            <a:ext cx="3048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6" name="Line 8"/>
          <p:cNvSpPr>
            <a:spLocks noChangeShapeType="1"/>
          </p:cNvSpPr>
          <p:nvPr/>
        </p:nvSpPr>
        <p:spPr bwMode="auto">
          <a:xfrm>
            <a:off x="3390900" y="280987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7" name="Line 9"/>
          <p:cNvSpPr>
            <a:spLocks noChangeShapeType="1"/>
          </p:cNvSpPr>
          <p:nvPr/>
        </p:nvSpPr>
        <p:spPr bwMode="auto">
          <a:xfrm flipV="1">
            <a:off x="5448300" y="1819275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8" name="Line 10"/>
          <p:cNvSpPr>
            <a:spLocks noChangeShapeType="1"/>
          </p:cNvSpPr>
          <p:nvPr/>
        </p:nvSpPr>
        <p:spPr bwMode="auto">
          <a:xfrm flipV="1">
            <a:off x="3848100" y="3571875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9" name="Line 11"/>
          <p:cNvSpPr>
            <a:spLocks noChangeShapeType="1"/>
          </p:cNvSpPr>
          <p:nvPr/>
        </p:nvSpPr>
        <p:spPr bwMode="auto">
          <a:xfrm>
            <a:off x="5524500" y="3419475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0" name="Line 12"/>
          <p:cNvSpPr>
            <a:spLocks noChangeShapeType="1"/>
          </p:cNvSpPr>
          <p:nvPr/>
        </p:nvSpPr>
        <p:spPr bwMode="auto">
          <a:xfrm>
            <a:off x="3848100" y="1743075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1" name="AutoShape 13"/>
          <p:cNvSpPr>
            <a:spLocks noChangeArrowheads="1"/>
          </p:cNvSpPr>
          <p:nvPr/>
        </p:nvSpPr>
        <p:spPr bwMode="auto">
          <a:xfrm flipH="1">
            <a:off x="4000500" y="2352675"/>
            <a:ext cx="1371600" cy="685800"/>
          </a:xfrm>
          <a:prstGeom prst="curvedDownArrow">
            <a:avLst>
              <a:gd name="adj1" fmla="val 40000"/>
              <a:gd name="adj2" fmla="val 80000"/>
              <a:gd name="adj3" fmla="val 3333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7662" name="Line 14"/>
          <p:cNvSpPr>
            <a:spLocks noChangeShapeType="1"/>
          </p:cNvSpPr>
          <p:nvPr/>
        </p:nvSpPr>
        <p:spPr bwMode="auto">
          <a:xfrm flipV="1">
            <a:off x="3009900" y="3267075"/>
            <a:ext cx="4572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3" name="Line 15"/>
          <p:cNvSpPr>
            <a:spLocks noChangeShapeType="1"/>
          </p:cNvSpPr>
          <p:nvPr/>
        </p:nvSpPr>
        <p:spPr bwMode="auto">
          <a:xfrm flipH="1" flipV="1">
            <a:off x="5372100" y="3952875"/>
            <a:ext cx="3810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4" name="Text Box 16"/>
          <p:cNvSpPr txBox="1">
            <a:spLocks noChangeArrowheads="1"/>
          </p:cNvSpPr>
          <p:nvPr/>
        </p:nvSpPr>
        <p:spPr bwMode="auto">
          <a:xfrm>
            <a:off x="1409700" y="3267075"/>
            <a:ext cx="157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Head here</a:t>
            </a:r>
          </a:p>
        </p:txBody>
      </p:sp>
      <p:sp>
        <p:nvSpPr>
          <p:cNvPr id="27665" name="Text Box 17"/>
          <p:cNvSpPr txBox="1">
            <a:spLocks noChangeArrowheads="1"/>
          </p:cNvSpPr>
          <p:nvPr/>
        </p:nvSpPr>
        <p:spPr bwMode="auto">
          <a:xfrm>
            <a:off x="4991100" y="4410075"/>
            <a:ext cx="1855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Block I want</a:t>
            </a:r>
          </a:p>
        </p:txBody>
      </p:sp>
      <p:sp>
        <p:nvSpPr>
          <p:cNvPr id="410642" name="Text Box 18"/>
          <p:cNvSpPr txBox="1">
            <a:spLocks noChangeArrowheads="1"/>
          </p:cNvSpPr>
          <p:nvPr/>
        </p:nvSpPr>
        <p:spPr bwMode="auto">
          <a:xfrm>
            <a:off x="1955800" y="5019675"/>
            <a:ext cx="4975225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u="sng">
                <a:solidFill>
                  <a:schemeClr val="tx2"/>
                </a:solidFill>
                <a:ea typeface="宋体" panose="02010600030101010101" pitchFamily="2" charset="-122"/>
              </a:rPr>
              <a:t>Average Rotational Delay</a:t>
            </a:r>
            <a:endParaRPr lang="en-US" altLang="zh-CN" sz="280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>
                <a:ea typeface="宋体" panose="02010600030101010101" pitchFamily="2" charset="-122"/>
              </a:rPr>
              <a:t>R = 1/2 revolution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>
                <a:ea typeface="宋体" panose="02010600030101010101" pitchFamily="2" charset="-122"/>
              </a:rPr>
              <a:t>typical rotational delay = 8 ms</a:t>
            </a:r>
            <a:endParaRPr lang="zh-CN" altLang="en-US" sz="2800">
              <a:ea typeface="宋体" panose="02010600030101010101" pitchFamily="2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61249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06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106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106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CN" sz="3600" u="sng">
                <a:ea typeface="宋体" panose="02010600030101010101" pitchFamily="2" charset="-122"/>
              </a:rPr>
              <a:t>Transfer Rate:</a:t>
            </a:r>
            <a:r>
              <a:rPr lang="en-US" altLang="zh-CN" sz="3600">
                <a:ea typeface="宋体" panose="02010600030101010101" pitchFamily="2" charset="-122"/>
              </a:rPr>
              <a:t> </a:t>
            </a:r>
            <a:endParaRPr lang="en-US" altLang="zh-CN" sz="3600" u="sng">
              <a:ea typeface="宋体" panose="02010600030101010101" pitchFamily="2" charset="-122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typical:  t = 80  MB/second = </a:t>
            </a:r>
          </a:p>
          <a:p>
            <a:pPr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				80 KB/millisecond</a:t>
            </a:r>
          </a:p>
          <a:p>
            <a:r>
              <a:rPr lang="en-US" altLang="zh-CN">
                <a:ea typeface="宋体" panose="02010600030101010101" pitchFamily="2" charset="-122"/>
              </a:rPr>
              <a:t>transfer time: block size / t</a:t>
            </a:r>
          </a:p>
          <a:p>
            <a:pPr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				~ 10/80 &lt; 1 ms</a:t>
            </a:r>
          </a:p>
        </p:txBody>
      </p:sp>
    </p:spTree>
    <p:extLst>
      <p:ext uri="{BB962C8B-B14F-4D97-AF65-F5344CB8AC3E}">
        <p14:creationId xmlns:p14="http://schemas.microsoft.com/office/powerpoint/2010/main" val="34263158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CN" sz="3600">
                <a:ea typeface="宋体" panose="02010600030101010101" pitchFamily="2" charset="-122"/>
              </a:rPr>
              <a:t>Other Delays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CPU time to issue I/O</a:t>
            </a:r>
          </a:p>
          <a:p>
            <a:r>
              <a:rPr lang="en-US" altLang="zh-CN">
                <a:ea typeface="宋体" panose="02010600030101010101" pitchFamily="2" charset="-122"/>
              </a:rPr>
              <a:t>Contention for controller</a:t>
            </a:r>
          </a:p>
          <a:p>
            <a:r>
              <a:rPr lang="en-US" altLang="zh-CN">
                <a:ea typeface="宋体" panose="02010600030101010101" pitchFamily="2" charset="-122"/>
              </a:rPr>
              <a:t>Contention for bus, memory</a:t>
            </a: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735013" y="4446588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3600">
                <a:solidFill>
                  <a:schemeClr val="tx2"/>
                </a:solidFill>
                <a:ea typeface="宋体" panose="02010600030101010101" pitchFamily="2" charset="-122"/>
              </a:rPr>
              <a:t>Typical value: </a:t>
            </a:r>
            <a:r>
              <a:rPr lang="en-US" altLang="zh-CN" sz="3600">
                <a:solidFill>
                  <a:schemeClr val="tx2"/>
                </a:solidFill>
                <a:ea typeface="宋体" panose="02010600030101010101" pitchFamily="2" charset="-122"/>
                <a:cs typeface="Tahoma" panose="020B0604030504040204" pitchFamily="34" charset="0"/>
              </a:rPr>
              <a:t>≈ </a:t>
            </a:r>
            <a:r>
              <a:rPr lang="en-US" altLang="zh-CN" sz="3600">
                <a:solidFill>
                  <a:schemeClr val="tx2"/>
                </a:solidFill>
                <a:ea typeface="宋体" panose="02010600030101010101" pitchFamily="2" charset="-122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9070578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CN" sz="3600">
                <a:ea typeface="宋体" panose="02010600030101010101" pitchFamily="2" charset="-122"/>
              </a:rPr>
              <a:t>Thus, reading a block of 16K bytes: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Time = Seek Time + Rotational Delay +</a:t>
            </a:r>
          </a:p>
          <a:p>
            <a:pPr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  			Transfer Time + Other</a:t>
            </a:r>
          </a:p>
          <a:p>
            <a:pPr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		 </a:t>
            </a:r>
            <a:r>
              <a:rPr lang="en-US" altLang="zh-CN">
                <a:ea typeface="宋体" panose="02010600030101010101" pitchFamily="2" charset="-122"/>
                <a:cs typeface="Tahoma" panose="020B0604030504040204" pitchFamily="34" charset="0"/>
              </a:rPr>
              <a:t>~</a:t>
            </a:r>
            <a:r>
              <a:rPr lang="en-US" altLang="zh-CN">
                <a:ea typeface="宋体" panose="02010600030101010101" pitchFamily="2" charset="-122"/>
              </a:rPr>
              <a:t> 30 ms + 8 ms + 16/80 ms + 0</a:t>
            </a:r>
          </a:p>
          <a:p>
            <a:pPr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		 ~ 40 ms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735013" y="4446588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zh-CN" sz="3600">
              <a:solidFill>
                <a:schemeClr val="tx2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381749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114" name="Text Box 2"/>
          <p:cNvSpPr txBox="1">
            <a:spLocks noChangeArrowheads="1"/>
          </p:cNvSpPr>
          <p:nvPr/>
        </p:nvSpPr>
        <p:spPr bwMode="auto">
          <a:xfrm>
            <a:off x="1087438" y="3000375"/>
            <a:ext cx="6929437" cy="204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Main Memory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fast (read/write: 10-100 nanosecond)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small capacity (gigabytes)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volatile </a:t>
            </a:r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1192213" y="728663"/>
            <a:ext cx="6597650" cy="204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Disks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slow (read/write: 1</a:t>
            </a:r>
            <a:r>
              <a:rPr lang="en-US" altLang="zh-CN">
                <a:ea typeface="宋体" panose="02010600030101010101" pitchFamily="2" charset="-122"/>
                <a:cs typeface="Tahoma" panose="020B0604030504040204" pitchFamily="34" charset="0"/>
              </a:rPr>
              <a:t>~</a:t>
            </a:r>
            <a:r>
              <a:rPr lang="en-US" altLang="zh-CN">
                <a:ea typeface="宋体" panose="02010600030101010101" pitchFamily="2" charset="-122"/>
              </a:rPr>
              <a:t>40 millisecond)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large capacity (100’s gigabytes)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non-volatile</a:t>
            </a:r>
          </a:p>
        </p:txBody>
      </p:sp>
      <p:sp>
        <p:nvSpPr>
          <p:cNvPr id="474116" name="Text Box 4"/>
          <p:cNvSpPr txBox="1">
            <a:spLocks noChangeArrowheads="1"/>
          </p:cNvSpPr>
          <p:nvPr/>
        </p:nvSpPr>
        <p:spPr bwMode="auto">
          <a:xfrm>
            <a:off x="896938" y="5386388"/>
            <a:ext cx="70358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>
                <a:solidFill>
                  <a:srgbClr val="FF3300"/>
                </a:solidFill>
                <a:ea typeface="宋体" panose="02010600030101010101" pitchFamily="2" charset="-122"/>
              </a:rPr>
              <a:t>Disks are about 10</a:t>
            </a:r>
            <a:r>
              <a:rPr lang="en-US" altLang="zh-CN" sz="2800" baseline="30000">
                <a:solidFill>
                  <a:srgbClr val="FF3300"/>
                </a:solidFill>
                <a:ea typeface="宋体" panose="02010600030101010101" pitchFamily="2" charset="-122"/>
              </a:rPr>
              <a:t>5</a:t>
            </a:r>
            <a:r>
              <a:rPr lang="en-US" altLang="zh-CN" sz="2800">
                <a:solidFill>
                  <a:srgbClr val="FF3300"/>
                </a:solidFill>
                <a:ea typeface="宋体" panose="02010600030101010101" pitchFamily="2" charset="-122"/>
                <a:cs typeface="Tahoma" panose="020B0604030504040204" pitchFamily="34" charset="0"/>
              </a:rPr>
              <a:t>~</a:t>
            </a:r>
            <a:r>
              <a:rPr lang="en-US" altLang="zh-CN" sz="2800">
                <a:solidFill>
                  <a:srgbClr val="FF3300"/>
                </a:solidFill>
                <a:ea typeface="宋体" panose="02010600030101010101" pitchFamily="2" charset="-122"/>
              </a:rPr>
              <a:t>10</a:t>
            </a:r>
            <a:r>
              <a:rPr lang="en-US" altLang="zh-CN" sz="2800" baseline="30000">
                <a:solidFill>
                  <a:srgbClr val="FF3300"/>
                </a:solidFill>
                <a:ea typeface="宋体" panose="02010600030101010101" pitchFamily="2" charset="-122"/>
              </a:rPr>
              <a:t>6</a:t>
            </a:r>
            <a:r>
              <a:rPr lang="en-US" altLang="zh-CN" sz="2800">
                <a:solidFill>
                  <a:srgbClr val="FF3300"/>
                </a:solidFill>
                <a:ea typeface="宋体" panose="02010600030101010101" pitchFamily="2" charset="-122"/>
              </a:rPr>
              <a:t> times slower than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>
                <a:solidFill>
                  <a:srgbClr val="FF3300"/>
                </a:solidFill>
                <a:ea typeface="宋体" panose="02010600030101010101" pitchFamily="2" charset="-122"/>
              </a:rPr>
              <a:t>main memory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88460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74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74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74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741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74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74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7772400" cy="873125"/>
          </a:xfrm>
        </p:spPr>
        <p:txBody>
          <a:bodyPr/>
          <a:lstStyle/>
          <a:p>
            <a:pPr algn="l"/>
            <a:r>
              <a:rPr lang="en-US" altLang="zh-CN" sz="3600" dirty="0">
                <a:solidFill>
                  <a:srgbClr val="FFCC00"/>
                </a:solidFill>
                <a:ea typeface="宋体" panose="02010600030101010101" pitchFamily="2" charset="-122"/>
              </a:rPr>
              <a:t>I/O Model of Computation</a:t>
            </a:r>
          </a:p>
        </p:txBody>
      </p:sp>
      <p:sp>
        <p:nvSpPr>
          <p:cNvPr id="4372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14375" y="1793875"/>
            <a:ext cx="7772400" cy="411162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Dominance of I/O cost:</a:t>
            </a:r>
            <a:r>
              <a:rPr lang="en-US" altLang="zh-CN" sz="2800" dirty="0">
                <a:ea typeface="宋体" panose="02010600030101010101" pitchFamily="2" charset="-122"/>
              </a:rPr>
              <a:t> if a block needs to be moved between disk and main memory, then the time taken to perform the read/write is much larger than the time likely to be used to manipulate that data in main memory.</a:t>
            </a:r>
          </a:p>
          <a:p>
            <a:pPr>
              <a:buFontTx/>
              <a:buNone/>
            </a:pPr>
            <a:endParaRPr lang="en-US" altLang="zh-CN" sz="2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The number of disk block reads/writes is a good approximation to the entire computation.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54118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7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14375" y="409575"/>
            <a:ext cx="7772400" cy="638175"/>
          </a:xfrm>
        </p:spPr>
        <p:txBody>
          <a:bodyPr/>
          <a:lstStyle/>
          <a:p>
            <a:pPr algn="l"/>
            <a:r>
              <a:rPr lang="en-US" altLang="zh-CN" sz="3600" dirty="0">
                <a:solidFill>
                  <a:srgbClr val="FFCC00"/>
                </a:solidFill>
                <a:ea typeface="宋体" panose="02010600030101010101" pitchFamily="2" charset="-122"/>
              </a:rPr>
              <a:t>Disk I/O Optimization: Example I</a:t>
            </a:r>
          </a:p>
        </p:txBody>
      </p:sp>
    </p:spTree>
    <p:extLst>
      <p:ext uri="{BB962C8B-B14F-4D97-AF65-F5344CB8AC3E}">
        <p14:creationId xmlns:p14="http://schemas.microsoft.com/office/powerpoint/2010/main" val="6850643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14375" y="409575"/>
            <a:ext cx="7772400" cy="638175"/>
          </a:xfrm>
        </p:spPr>
        <p:txBody>
          <a:bodyPr/>
          <a:lstStyle/>
          <a:p>
            <a:pPr algn="l"/>
            <a:r>
              <a:rPr lang="en-US" altLang="zh-CN" sz="3600" dirty="0">
                <a:solidFill>
                  <a:srgbClr val="FFCC00"/>
                </a:solidFill>
                <a:ea typeface="宋体" panose="02010600030101010101" pitchFamily="2" charset="-122"/>
              </a:rPr>
              <a:t>Disk I/O Optimization: Example I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14375" y="1203325"/>
            <a:ext cx="7772400" cy="514985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Optimizing Disk Seek Time (by disk controller):</a:t>
            </a:r>
          </a:p>
          <a:p>
            <a:pPr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</a:t>
            </a:r>
            <a:endParaRPr lang="en-US" altLang="zh-CN" sz="10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28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207344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14375" y="409575"/>
            <a:ext cx="7772400" cy="638175"/>
          </a:xfrm>
        </p:spPr>
        <p:txBody>
          <a:bodyPr/>
          <a:lstStyle/>
          <a:p>
            <a:pPr algn="l"/>
            <a:r>
              <a:rPr lang="en-US" altLang="zh-CN" sz="3600" dirty="0">
                <a:solidFill>
                  <a:srgbClr val="FFCC00"/>
                </a:solidFill>
                <a:ea typeface="宋体" panose="02010600030101010101" pitchFamily="2" charset="-122"/>
              </a:rPr>
              <a:t>Disk I/O Optimization: Example I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14375" y="1203325"/>
            <a:ext cx="7772400" cy="514985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Optimizing Disk Seek Time (by disk controller):</a:t>
            </a:r>
          </a:p>
          <a:p>
            <a:pPr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   On a (dynamic) sequence of disk I/O requests, how do we order the requests to minimize the seek time? </a:t>
            </a:r>
          </a:p>
          <a:p>
            <a:pPr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</a:t>
            </a:r>
            <a:endParaRPr lang="en-US" altLang="zh-CN" sz="10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28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715871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14375" y="409575"/>
            <a:ext cx="7772400" cy="638175"/>
          </a:xfrm>
        </p:spPr>
        <p:txBody>
          <a:bodyPr/>
          <a:lstStyle/>
          <a:p>
            <a:pPr algn="l"/>
            <a:r>
              <a:rPr lang="en-US" altLang="zh-CN" sz="3600" dirty="0">
                <a:solidFill>
                  <a:srgbClr val="FFCC00"/>
                </a:solidFill>
                <a:ea typeface="宋体" panose="02010600030101010101" pitchFamily="2" charset="-122"/>
              </a:rPr>
              <a:t>Disk I/O Optimization: Example I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14375" y="1203325"/>
            <a:ext cx="7772400" cy="514985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Optimizing Disk Seek Time (by disk controller):</a:t>
            </a:r>
          </a:p>
          <a:p>
            <a:pPr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   On a (dynamic) sequence of disk I/O requests, how do we order the requests to minimize the seek time? </a:t>
            </a:r>
          </a:p>
          <a:p>
            <a:pPr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(seeking tracks is the most time consuming component of disk I/O. Moving to a nearer track takes less time.)</a:t>
            </a:r>
          </a:p>
          <a:p>
            <a:pPr>
              <a:buNone/>
            </a:pPr>
            <a:endParaRPr lang="en-US" altLang="zh-CN" sz="10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28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881589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14375" y="409575"/>
            <a:ext cx="7772400" cy="638175"/>
          </a:xfrm>
        </p:spPr>
        <p:txBody>
          <a:bodyPr/>
          <a:lstStyle/>
          <a:p>
            <a:pPr algn="l"/>
            <a:r>
              <a:rPr lang="en-US" altLang="zh-CN" sz="3600" dirty="0">
                <a:solidFill>
                  <a:srgbClr val="FFCC00"/>
                </a:solidFill>
                <a:ea typeface="宋体" panose="02010600030101010101" pitchFamily="2" charset="-122"/>
              </a:rPr>
              <a:t>Disk I/O Optimization: Example I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14375" y="1203325"/>
            <a:ext cx="7772400" cy="514985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Optimizing Disk Seek Time (by disk controller):</a:t>
            </a:r>
          </a:p>
          <a:p>
            <a:pPr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   On a (dynamic) sequence of disk I/O requests, how do we order the requests to minimize the seek time? </a:t>
            </a:r>
          </a:p>
          <a:p>
            <a:pPr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(seeking tracks is the most time consuming component of disk I/O. Moving to a nearer track takes less time.)</a:t>
            </a:r>
          </a:p>
          <a:p>
            <a:pPr>
              <a:buNone/>
            </a:pPr>
            <a:endParaRPr lang="en-US" altLang="zh-CN" sz="1000" dirty="0">
              <a:ea typeface="宋体" panose="02010600030101010101" pitchFamily="2" charset="-122"/>
            </a:endParaRPr>
          </a:p>
          <a:p>
            <a:pPr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Elevator Algorithm:</a:t>
            </a:r>
          </a:p>
          <a:p>
            <a:pPr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   Let the head move along its current direction, process each encountered request on the way until no request is ahead. Then reverse the direction. </a:t>
            </a:r>
          </a:p>
          <a:p>
            <a:pPr>
              <a:buFontTx/>
              <a:buNone/>
            </a:pPr>
            <a:endParaRPr lang="en-US" altLang="zh-CN" sz="28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656421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14375" y="409575"/>
            <a:ext cx="7772400" cy="638175"/>
          </a:xfrm>
        </p:spPr>
        <p:txBody>
          <a:bodyPr/>
          <a:lstStyle/>
          <a:p>
            <a:pPr algn="l"/>
            <a:r>
              <a:rPr lang="en-US" altLang="zh-CN" sz="3600" dirty="0">
                <a:solidFill>
                  <a:srgbClr val="FFCC00"/>
                </a:solidFill>
                <a:ea typeface="宋体" panose="02010600030101010101" pitchFamily="2" charset="-122"/>
              </a:rPr>
              <a:t>Elevator Algorithm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14375" y="1203324"/>
            <a:ext cx="7772400" cy="53498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Keep an </a:t>
            </a:r>
            <a:r>
              <a:rPr lang="en-US" altLang="zh-CN" sz="2800" dirty="0" err="1">
                <a:solidFill>
                  <a:srgbClr val="00FF00"/>
                </a:solidFill>
                <a:ea typeface="宋体" panose="02010600030101010101" pitchFamily="2" charset="-122"/>
              </a:rPr>
              <a:t>UpperQ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and a </a:t>
            </a:r>
            <a:r>
              <a:rPr lang="en-US" altLang="zh-CN" sz="2800" dirty="0" err="1">
                <a:solidFill>
                  <a:srgbClr val="00FF00"/>
                </a:solidFill>
                <a:ea typeface="宋体" panose="02010600030101010101" pitchFamily="2" charset="-122"/>
              </a:rPr>
              <a:t>LowerQ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, and elevator’s current Direction and Position. </a:t>
            </a:r>
          </a:p>
          <a:p>
            <a:pPr marL="0" indent="0"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Repeat</a:t>
            </a:r>
          </a:p>
          <a:p>
            <a:pPr marL="0" indent="0"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1.  If Direction = Up Then</a:t>
            </a:r>
          </a:p>
          <a:p>
            <a:pPr marL="0" indent="0"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        If </a:t>
            </a:r>
            <a:r>
              <a:rPr lang="en-US" altLang="zh-CN" sz="2400" dirty="0" err="1">
                <a:ea typeface="宋体" panose="02010600030101010101" pitchFamily="2" charset="-122"/>
              </a:rPr>
              <a:t>UpperQ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  <a:sym typeface="Symbol" panose="05050102010706020507" pitchFamily="18" charset="2"/>
              </a:rPr>
              <a:t> </a:t>
            </a:r>
          </a:p>
          <a:p>
            <a:pPr marL="0" indent="0">
              <a:buNone/>
            </a:pPr>
            <a:r>
              <a:rPr lang="en-US" altLang="zh-CN" sz="2400" dirty="0">
                <a:ea typeface="宋体" panose="02010600030101010101" pitchFamily="2" charset="-122"/>
                <a:sym typeface="Symbol" panose="05050102010706020507" pitchFamily="18" charset="2"/>
              </a:rPr>
              <a:t>        Then x = Min(</a:t>
            </a:r>
            <a:r>
              <a:rPr lang="en-US" altLang="zh-CN" sz="2400" dirty="0" err="1">
                <a:ea typeface="宋体" panose="02010600030101010101" pitchFamily="2" charset="-122"/>
                <a:sym typeface="Symbol" panose="05050102010706020507" pitchFamily="18" charset="2"/>
              </a:rPr>
              <a:t>UpperQ</a:t>
            </a:r>
            <a:r>
              <a:rPr lang="en-US" altLang="zh-CN" sz="2400" dirty="0">
                <a:ea typeface="宋体" panose="02010600030101010101" pitchFamily="2" charset="-122"/>
                <a:sym typeface="Symbol" panose="05050102010706020507" pitchFamily="18" charset="2"/>
              </a:rPr>
              <a:t>); Position = x;</a:t>
            </a:r>
          </a:p>
          <a:p>
            <a:pPr marL="0" indent="0">
              <a:buNone/>
            </a:pPr>
            <a:r>
              <a:rPr lang="en-US" altLang="zh-CN" sz="2400" dirty="0">
                <a:ea typeface="宋体" panose="02010600030101010101" pitchFamily="2" charset="-122"/>
                <a:sym typeface="Symbol" panose="05050102010706020507" pitchFamily="18" charset="2"/>
              </a:rPr>
              <a:t>                Delete(</a:t>
            </a:r>
            <a:r>
              <a:rPr lang="en-US" altLang="zh-CN" sz="2400" dirty="0" err="1">
                <a:ea typeface="宋体" panose="02010600030101010101" pitchFamily="2" charset="-122"/>
                <a:sym typeface="Symbol" panose="05050102010706020507" pitchFamily="18" charset="2"/>
              </a:rPr>
              <a:t>UpperQ</a:t>
            </a:r>
            <a:r>
              <a:rPr lang="en-US" altLang="zh-CN" sz="2400" dirty="0">
                <a:ea typeface="宋体" panose="02010600030101010101" pitchFamily="2" charset="-122"/>
                <a:sym typeface="Symbol" panose="05050102010706020507" pitchFamily="18" charset="2"/>
              </a:rPr>
              <a:t>, x);</a:t>
            </a:r>
          </a:p>
          <a:p>
            <a:pPr marL="0" indent="0">
              <a:buNone/>
            </a:pPr>
            <a:r>
              <a:rPr lang="en-US" altLang="zh-CN" sz="2400" dirty="0">
                <a:ea typeface="宋体" panose="02010600030101010101" pitchFamily="2" charset="-122"/>
                <a:sym typeface="Symbol" panose="05050102010706020507" pitchFamily="18" charset="2"/>
              </a:rPr>
              <a:t>        Else Direction = Down;</a:t>
            </a:r>
          </a:p>
          <a:p>
            <a:pPr marL="0" indent="0">
              <a:buNone/>
            </a:pPr>
            <a:r>
              <a:rPr lang="en-US" altLang="zh-CN" sz="2400" dirty="0">
                <a:ea typeface="宋体" panose="02010600030101010101" pitchFamily="2" charset="-122"/>
                <a:sym typeface="Symbol" panose="05050102010706020507" pitchFamily="18" charset="2"/>
              </a:rPr>
              <a:t>2.  Else </a:t>
            </a:r>
            <a:r>
              <a:rPr lang="en-US" altLang="zh-CN" sz="2400" dirty="0">
                <a:ea typeface="宋体" panose="02010600030101010101" pitchFamily="2" charset="-122"/>
              </a:rPr>
              <a:t>If </a:t>
            </a:r>
            <a:r>
              <a:rPr lang="en-US" altLang="zh-CN" sz="2400" dirty="0" err="1">
                <a:ea typeface="宋体" panose="02010600030101010101" pitchFamily="2" charset="-122"/>
              </a:rPr>
              <a:t>LowerQ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  <a:sym typeface="Symbol" panose="05050102010706020507" pitchFamily="18" charset="2"/>
              </a:rPr>
              <a:t> </a:t>
            </a:r>
          </a:p>
          <a:p>
            <a:pPr marL="0" indent="0">
              <a:buNone/>
            </a:pPr>
            <a:r>
              <a:rPr lang="en-US" altLang="zh-CN" sz="2400" dirty="0">
                <a:ea typeface="宋体" panose="02010600030101010101" pitchFamily="2" charset="-122"/>
                <a:sym typeface="Symbol" panose="05050102010706020507" pitchFamily="18" charset="2"/>
              </a:rPr>
              <a:t>        Then x = Max(</a:t>
            </a:r>
            <a:r>
              <a:rPr lang="en-US" altLang="zh-CN" sz="2400" dirty="0" err="1">
                <a:ea typeface="宋体" panose="02010600030101010101" pitchFamily="2" charset="-122"/>
                <a:sym typeface="Symbol" panose="05050102010706020507" pitchFamily="18" charset="2"/>
              </a:rPr>
              <a:t>LowerQ</a:t>
            </a:r>
            <a:r>
              <a:rPr lang="en-US" altLang="zh-CN" sz="2400" dirty="0">
                <a:ea typeface="宋体" panose="02010600030101010101" pitchFamily="2" charset="-122"/>
                <a:sym typeface="Symbol" panose="05050102010706020507" pitchFamily="18" charset="2"/>
              </a:rPr>
              <a:t>); Position = x;</a:t>
            </a:r>
          </a:p>
          <a:p>
            <a:pPr marL="0" indent="0">
              <a:buNone/>
            </a:pPr>
            <a:r>
              <a:rPr lang="en-US" altLang="zh-CN" sz="2400" dirty="0">
                <a:ea typeface="宋体" panose="02010600030101010101" pitchFamily="2" charset="-122"/>
                <a:sym typeface="Symbol" panose="05050102010706020507" pitchFamily="18" charset="2"/>
              </a:rPr>
              <a:t>                Delete(</a:t>
            </a:r>
            <a:r>
              <a:rPr lang="en-US" altLang="zh-CN" sz="2400" dirty="0" err="1">
                <a:ea typeface="宋体" panose="02010600030101010101" pitchFamily="2" charset="-122"/>
                <a:sym typeface="Symbol" panose="05050102010706020507" pitchFamily="18" charset="2"/>
              </a:rPr>
              <a:t>LowerQ</a:t>
            </a:r>
            <a:r>
              <a:rPr lang="en-US" altLang="zh-CN" sz="2400" dirty="0">
                <a:ea typeface="宋体" panose="02010600030101010101" pitchFamily="2" charset="-122"/>
                <a:sym typeface="Symbol" panose="05050102010706020507" pitchFamily="18" charset="2"/>
              </a:rPr>
              <a:t>, x);</a:t>
            </a:r>
          </a:p>
          <a:p>
            <a:pPr marL="0" indent="0">
              <a:buNone/>
            </a:pPr>
            <a:r>
              <a:rPr lang="en-US" altLang="zh-CN" sz="2400" dirty="0">
                <a:ea typeface="宋体" panose="02010600030101010101" pitchFamily="2" charset="-122"/>
                <a:sym typeface="Symbol" panose="05050102010706020507" pitchFamily="18" charset="2"/>
              </a:rPr>
              <a:t>        Else Direction = Up.</a:t>
            </a:r>
          </a:p>
          <a:p>
            <a:pPr marL="0" indent="0">
              <a:buNone/>
            </a:pPr>
            <a:endParaRPr lang="en-US" altLang="zh-CN" sz="2400" dirty="0">
              <a:ea typeface="宋体" panose="02010600030101010101" pitchFamily="2" charset="-122"/>
              <a:sym typeface="Symbol" panose="05050102010706020507" pitchFamily="18" charset="2"/>
            </a:endParaRPr>
          </a:p>
          <a:p>
            <a:pPr marL="0" indent="0">
              <a:buNone/>
            </a:pPr>
            <a:r>
              <a:rPr lang="en-US" altLang="zh-CN" sz="2400" dirty="0">
                <a:ea typeface="宋体" panose="02010600030101010101" pitchFamily="2" charset="-122"/>
                <a:sym typeface="Symbol" panose="05050102010706020507" pitchFamily="18" charset="2"/>
              </a:rPr>
              <a:t>              </a:t>
            </a:r>
            <a:r>
              <a:rPr lang="en-US" altLang="zh-CN" sz="2800" dirty="0">
                <a:ea typeface="宋体" panose="02010600030101010101" pitchFamily="2" charset="-122"/>
                <a:sym typeface="Symbol" panose="05050102010706020507" pitchFamily="18" charset="2"/>
              </a:rPr>
              <a:t>  </a:t>
            </a:r>
            <a:endParaRPr lang="en-US" altLang="zh-CN" sz="28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430657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14375" y="1241425"/>
            <a:ext cx="7772400" cy="4940300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Reducing the number of disk I/</a:t>
            </a:r>
            <a:r>
              <a:rPr lang="en-US" altLang="zh-CN" dirty="0" err="1">
                <a:solidFill>
                  <a:srgbClr val="00FF00"/>
                </a:solidFill>
                <a:ea typeface="宋体" panose="02010600030101010101" pitchFamily="2" charset="-122"/>
              </a:rPr>
              <a:t>Os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.</a:t>
            </a:r>
          </a:p>
          <a:p>
            <a:pPr marL="0" indent="0"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Example. Sorting on disk</a:t>
            </a:r>
            <a:endParaRPr lang="en-US" altLang="zh-CN" sz="2800" dirty="0">
              <a:ea typeface="宋体" panose="02010600030101010101" pitchFamily="2" charset="-122"/>
            </a:endParaRPr>
          </a:p>
          <a:p>
            <a:r>
              <a:rPr lang="en-US" altLang="zh-CN" sz="2800" dirty="0">
                <a:ea typeface="宋体" panose="02010600030101010101" pitchFamily="2" charset="-122"/>
              </a:rPr>
              <a:t>Each tuple (with a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key</a:t>
            </a:r>
            <a:r>
              <a:rPr lang="en-US" altLang="zh-CN" sz="2800" dirty="0">
                <a:ea typeface="宋体" panose="02010600030101010101" pitchFamily="2" charset="-122"/>
              </a:rPr>
              <a:t>) takes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160</a:t>
            </a:r>
            <a:r>
              <a:rPr lang="en-US" altLang="zh-CN" sz="2800" dirty="0">
                <a:ea typeface="宋体" panose="02010600030101010101" pitchFamily="2" charset="-122"/>
              </a:rPr>
              <a:t> bytes</a:t>
            </a:r>
          </a:p>
          <a:p>
            <a:r>
              <a:rPr lang="en-US" altLang="zh-CN" sz="2800" dirty="0">
                <a:ea typeface="宋体" panose="02010600030101010101" pitchFamily="2" charset="-122"/>
              </a:rPr>
              <a:t>Each block holds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100</a:t>
            </a:r>
            <a:r>
              <a:rPr lang="en-US" altLang="zh-CN" sz="2800" dirty="0">
                <a:ea typeface="宋体" panose="02010600030101010101" pitchFamily="2" charset="-122"/>
              </a:rPr>
              <a:t> tuples (16KB)</a:t>
            </a:r>
          </a:p>
          <a:p>
            <a:r>
              <a:rPr lang="en-US" altLang="zh-CN" sz="2800" dirty="0">
                <a:ea typeface="宋体" panose="02010600030101010101" pitchFamily="2" charset="-122"/>
              </a:rPr>
              <a:t>A relation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800" dirty="0">
                <a:ea typeface="宋体" panose="02010600030101010101" pitchFamily="2" charset="-122"/>
              </a:rPr>
              <a:t> has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10M</a:t>
            </a:r>
            <a:r>
              <a:rPr lang="en-US" altLang="zh-CN" sz="2800" dirty="0">
                <a:ea typeface="宋体" panose="02010600030101010101" pitchFamily="2" charset="-122"/>
              </a:rPr>
              <a:t> tuples </a:t>
            </a:r>
          </a:p>
          <a:p>
            <a:pPr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       (1.6 GB,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100K</a:t>
            </a:r>
            <a:r>
              <a:rPr lang="en-US" altLang="zh-CN" sz="2800" dirty="0">
                <a:ea typeface="宋体" panose="02010600030101010101" pitchFamily="2" charset="-122"/>
              </a:rPr>
              <a:t> blocks)</a:t>
            </a:r>
          </a:p>
          <a:p>
            <a:r>
              <a:rPr lang="en-US" altLang="zh-CN" sz="2800" dirty="0">
                <a:ea typeface="宋体" panose="02010600030101010101" pitchFamily="2" charset="-122"/>
              </a:rPr>
              <a:t>Main memory has 100MB (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6400</a:t>
            </a:r>
            <a:r>
              <a:rPr lang="en-US" altLang="zh-CN" sz="2800" dirty="0">
                <a:ea typeface="宋体" panose="02010600030101010101" pitchFamily="2" charset="-122"/>
              </a:rPr>
              <a:t> blocks)</a:t>
            </a:r>
          </a:p>
          <a:p>
            <a:pPr>
              <a:buFontTx/>
              <a:buNone/>
            </a:pPr>
            <a:endParaRPr lang="en-US" altLang="zh-CN" sz="2800" dirty="0">
              <a:ea typeface="宋体" panose="02010600030101010101" pitchFamily="2" charset="-122"/>
            </a:endParaRPr>
          </a:p>
          <a:p>
            <a:r>
              <a:rPr lang="en-US" altLang="zh-CN" sz="2800" dirty="0">
                <a:ea typeface="宋体" panose="02010600030101010101" pitchFamily="2" charset="-122"/>
              </a:rPr>
              <a:t>A disk read/write: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40 </a:t>
            </a:r>
            <a:r>
              <a:rPr lang="en-US" altLang="zh-CN" sz="2800" dirty="0" err="1">
                <a:solidFill>
                  <a:srgbClr val="FFCC00"/>
                </a:solidFill>
                <a:ea typeface="宋体" panose="02010600030101010101" pitchFamily="2" charset="-122"/>
              </a:rPr>
              <a:t>ms</a:t>
            </a:r>
            <a:endParaRPr lang="en-US" altLang="zh-CN" sz="2800" dirty="0">
              <a:solidFill>
                <a:srgbClr val="FFCC00"/>
              </a:solidFill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2800" dirty="0">
              <a:ea typeface="宋体" panose="02010600030101010101" pitchFamily="2" charset="-122"/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14375" y="409575"/>
            <a:ext cx="7772400" cy="638175"/>
          </a:xfrm>
        </p:spPr>
        <p:txBody>
          <a:bodyPr/>
          <a:lstStyle/>
          <a:p>
            <a:pPr algn="l"/>
            <a:r>
              <a:rPr lang="en-US" altLang="zh-CN" sz="3600" dirty="0">
                <a:solidFill>
                  <a:srgbClr val="FFCC00"/>
                </a:solidFill>
                <a:ea typeface="宋体" panose="02010600030101010101" pitchFamily="2" charset="-122"/>
              </a:rPr>
              <a:t>Disk I/O Optimization: Example II</a:t>
            </a:r>
          </a:p>
        </p:txBody>
      </p:sp>
    </p:spTree>
    <p:extLst>
      <p:ext uri="{BB962C8B-B14F-4D97-AF65-F5344CB8AC3E}">
        <p14:creationId xmlns:p14="http://schemas.microsoft.com/office/powerpoint/2010/main" val="6988568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7772400" cy="873125"/>
          </a:xfrm>
        </p:spPr>
        <p:txBody>
          <a:bodyPr/>
          <a:lstStyle/>
          <a:p>
            <a:pPr algn="l"/>
            <a:r>
              <a:rPr lang="en-US" altLang="zh-CN" sz="3600" dirty="0">
                <a:solidFill>
                  <a:srgbClr val="FFCC00"/>
                </a:solidFill>
                <a:ea typeface="宋体" panose="02010600030101010101" pitchFamily="2" charset="-122"/>
              </a:rPr>
              <a:t>Main memory sorting algorithms</a:t>
            </a:r>
          </a:p>
        </p:txBody>
      </p:sp>
      <p:sp>
        <p:nvSpPr>
          <p:cNvPr id="4792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14375" y="1614488"/>
            <a:ext cx="7772400" cy="4725987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heap sort: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10M * log</a:t>
            </a:r>
            <a:r>
              <a:rPr lang="en-US" altLang="zh-CN" sz="2800" baseline="-25000" dirty="0">
                <a:ea typeface="宋体" panose="02010600030101010101" pitchFamily="2" charset="-122"/>
              </a:rPr>
              <a:t>2</a:t>
            </a:r>
            <a:r>
              <a:rPr lang="en-US" altLang="zh-CN" sz="2800" dirty="0">
                <a:ea typeface="宋体" panose="02010600030101010101" pitchFamily="2" charset="-122"/>
              </a:rPr>
              <a:t> (10M) </a:t>
            </a:r>
          </a:p>
          <a:p>
            <a:pPr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    = 230M disk block read/write</a:t>
            </a:r>
          </a:p>
          <a:p>
            <a:pPr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 = 9200M </a:t>
            </a:r>
            <a:r>
              <a:rPr lang="en-US" altLang="zh-CN" sz="2800" dirty="0" err="1">
                <a:ea typeface="宋体" panose="02010600030101010101" pitchFamily="2" charset="-122"/>
              </a:rPr>
              <a:t>ms</a:t>
            </a:r>
            <a:r>
              <a:rPr lang="en-US" altLang="zh-CN" sz="2800" dirty="0">
                <a:ea typeface="宋体" panose="02010600030101010101" pitchFamily="2" charset="-122"/>
              </a:rPr>
              <a:t> = 9200000 seconds &gt; 100 days</a:t>
            </a:r>
          </a:p>
          <a:p>
            <a:pPr>
              <a:buFontTx/>
              <a:buNone/>
            </a:pPr>
            <a:endParaRPr lang="en-US" altLang="zh-CN" sz="280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quick sort and merge sort:</a:t>
            </a:r>
          </a:p>
          <a:p>
            <a:pPr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2 * 100K (blocks) * log</a:t>
            </a:r>
            <a:r>
              <a:rPr lang="en-US" altLang="zh-CN" sz="2800" baseline="-25000" dirty="0">
                <a:ea typeface="宋体" panose="02010600030101010101" pitchFamily="2" charset="-122"/>
              </a:rPr>
              <a:t>2</a:t>
            </a:r>
            <a:r>
              <a:rPr lang="en-US" altLang="zh-CN" sz="2800" dirty="0">
                <a:ea typeface="宋体" panose="02010600030101010101" pitchFamily="2" charset="-122"/>
              </a:rPr>
              <a:t> (10M) </a:t>
            </a:r>
          </a:p>
          <a:p>
            <a:pPr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     = 4.6M disk block read/write</a:t>
            </a:r>
          </a:p>
          <a:p>
            <a:pPr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  = 184M </a:t>
            </a:r>
            <a:r>
              <a:rPr lang="en-US" altLang="zh-CN" sz="2800" dirty="0" err="1">
                <a:ea typeface="宋体" panose="02010600030101010101" pitchFamily="2" charset="-122"/>
              </a:rPr>
              <a:t>ms</a:t>
            </a:r>
            <a:r>
              <a:rPr lang="en-US" altLang="zh-CN" sz="2800" dirty="0">
                <a:ea typeface="宋体" panose="02010600030101010101" pitchFamily="2" charset="-122"/>
              </a:rPr>
              <a:t> = 184000 seconds &gt; 2 days</a:t>
            </a:r>
          </a:p>
        </p:txBody>
      </p:sp>
      <p:sp>
        <p:nvSpPr>
          <p:cNvPr id="35844" name="TextBox 3"/>
          <p:cNvSpPr txBox="1">
            <a:spLocks noChangeArrowheads="1"/>
          </p:cNvSpPr>
          <p:nvPr/>
        </p:nvSpPr>
        <p:spPr bwMode="auto">
          <a:xfrm>
            <a:off x="4008438" y="77788"/>
            <a:ext cx="5006975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>
                <a:ea typeface="宋体" panose="02010600030101010101" pitchFamily="2" charset="-122"/>
              </a:rPr>
              <a:t>disk read/write: </a:t>
            </a:r>
            <a:r>
              <a:rPr lang="en-US" altLang="zh-CN" sz="1000">
                <a:solidFill>
                  <a:srgbClr val="FF0000"/>
                </a:solidFill>
                <a:ea typeface="宋体" panose="02010600030101010101" pitchFamily="2" charset="-122"/>
              </a:rPr>
              <a:t>40 ms      </a:t>
            </a:r>
            <a:r>
              <a:rPr lang="en-US" altLang="zh-CN" sz="1000">
                <a:ea typeface="宋体" panose="02010600030101010101" pitchFamily="2" charset="-122"/>
              </a:rPr>
              <a:t>a tuple: </a:t>
            </a:r>
            <a:r>
              <a:rPr lang="en-US" altLang="zh-CN" sz="1000">
                <a:solidFill>
                  <a:srgbClr val="FF0000"/>
                </a:solidFill>
                <a:ea typeface="宋体" panose="02010600030101010101" pitchFamily="2" charset="-122"/>
              </a:rPr>
              <a:t>160 bytes        </a:t>
            </a:r>
            <a:r>
              <a:rPr lang="en-US" altLang="zh-CN" sz="1000">
                <a:ea typeface="宋体" panose="02010600030101010101" pitchFamily="2" charset="-122"/>
              </a:rPr>
              <a:t>a block: </a:t>
            </a:r>
            <a:r>
              <a:rPr lang="en-US" altLang="zh-CN" sz="1000">
                <a:solidFill>
                  <a:srgbClr val="FF0000"/>
                </a:solidFill>
                <a:ea typeface="宋体" panose="02010600030101010101" pitchFamily="2" charset="-122"/>
              </a:rPr>
              <a:t>16KB </a:t>
            </a:r>
            <a:r>
              <a:rPr lang="en-US" altLang="zh-CN" sz="1000">
                <a:ea typeface="宋体" panose="02010600030101010101" pitchFamily="2" charset="-122"/>
              </a:rPr>
              <a:t>(</a:t>
            </a:r>
            <a:r>
              <a:rPr lang="en-US" altLang="zh-CN" sz="1000">
                <a:solidFill>
                  <a:srgbClr val="FF0000"/>
                </a:solidFill>
                <a:ea typeface="宋体" panose="02010600030101010101" pitchFamily="2" charset="-122"/>
              </a:rPr>
              <a:t>100</a:t>
            </a:r>
            <a:r>
              <a:rPr lang="en-US" altLang="zh-CN" sz="1000">
                <a:ea typeface="宋体" panose="02010600030101010101" pitchFamily="2" charset="-122"/>
              </a:rPr>
              <a:t> tuples)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>
                <a:ea typeface="宋体" panose="02010600030101010101" pitchFamily="2" charset="-122"/>
              </a:rPr>
              <a:t>a relation R: </a:t>
            </a:r>
            <a:r>
              <a:rPr lang="en-US" altLang="zh-CN" sz="1000">
                <a:solidFill>
                  <a:srgbClr val="FF0000"/>
                </a:solidFill>
                <a:ea typeface="宋体" panose="02010600030101010101" pitchFamily="2" charset="-122"/>
              </a:rPr>
              <a:t>1.6 GB</a:t>
            </a:r>
            <a:r>
              <a:rPr lang="en-US" altLang="zh-CN" sz="1000">
                <a:ea typeface="宋体" panose="02010600030101010101" pitchFamily="2" charset="-122"/>
              </a:rPr>
              <a:t> (</a:t>
            </a:r>
            <a:r>
              <a:rPr lang="en-US" altLang="zh-CN" sz="1000">
                <a:solidFill>
                  <a:srgbClr val="FF0000"/>
                </a:solidFill>
                <a:ea typeface="宋体" panose="02010600030101010101" pitchFamily="2" charset="-122"/>
              </a:rPr>
              <a:t>10M</a:t>
            </a:r>
            <a:r>
              <a:rPr lang="en-US" altLang="zh-CN" sz="1000">
                <a:ea typeface="宋体" panose="02010600030101010101" pitchFamily="2" charset="-122"/>
              </a:rPr>
              <a:t> tuples, </a:t>
            </a:r>
            <a:r>
              <a:rPr lang="en-US" altLang="zh-CN" sz="1000">
                <a:solidFill>
                  <a:srgbClr val="FF0000"/>
                </a:solidFill>
                <a:ea typeface="宋体" panose="02010600030101010101" pitchFamily="2" charset="-122"/>
              </a:rPr>
              <a:t>100K </a:t>
            </a:r>
            <a:r>
              <a:rPr lang="en-US" altLang="zh-CN" sz="1000">
                <a:ea typeface="宋体" panose="02010600030101010101" pitchFamily="2" charset="-122"/>
              </a:rPr>
              <a:t>blocks)   main memory: </a:t>
            </a:r>
            <a:r>
              <a:rPr lang="en-US" altLang="zh-CN" sz="1000">
                <a:solidFill>
                  <a:srgbClr val="FF0000"/>
                </a:solidFill>
                <a:ea typeface="宋体" panose="02010600030101010101" pitchFamily="2" charset="-122"/>
              </a:rPr>
              <a:t>100MB</a:t>
            </a:r>
            <a:r>
              <a:rPr lang="en-US" altLang="zh-CN" sz="1000">
                <a:ea typeface="宋体" panose="02010600030101010101" pitchFamily="2" charset="-122"/>
              </a:rPr>
              <a:t> (</a:t>
            </a:r>
            <a:r>
              <a:rPr lang="en-US" altLang="zh-CN" sz="1000">
                <a:solidFill>
                  <a:srgbClr val="FF0000"/>
                </a:solidFill>
                <a:ea typeface="宋体" panose="02010600030101010101" pitchFamily="2" charset="-122"/>
              </a:rPr>
              <a:t>6400 </a:t>
            </a:r>
            <a:r>
              <a:rPr lang="en-US" altLang="zh-CN" sz="1000">
                <a:ea typeface="宋体" panose="02010600030101010101" pitchFamily="2" charset="-122"/>
              </a:rPr>
              <a:t>blocks)</a:t>
            </a:r>
            <a:endParaRPr lang="en-US" altLang="zh-CN" sz="100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0340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79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79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79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79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79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79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792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792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7772400" cy="573088"/>
          </a:xfrm>
        </p:spPr>
        <p:txBody>
          <a:bodyPr/>
          <a:lstStyle/>
          <a:p>
            <a:pPr algn="l"/>
            <a:r>
              <a:rPr lang="en-US" altLang="zh-CN" sz="3600">
                <a:solidFill>
                  <a:srgbClr val="FFCC00"/>
                </a:solidFill>
                <a:ea typeface="宋体" panose="02010600030101010101" pitchFamily="2" charset="-122"/>
              </a:rPr>
              <a:t>Two-phase Multiway MergeSort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00088" y="1389063"/>
            <a:ext cx="7772400" cy="4830762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Phase 1. making sorted </a:t>
            </a:r>
            <a:r>
              <a:rPr lang="en-US" altLang="zh-CN" sz="2400" dirty="0" err="1">
                <a:solidFill>
                  <a:srgbClr val="00FF00"/>
                </a:solidFill>
                <a:ea typeface="宋体" panose="02010600030101010101" pitchFamily="2" charset="-122"/>
              </a:rPr>
              <a:t>sublists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  repeat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     fill the main memory with remaining tuples in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        R and sort them;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     write the sorted </a:t>
            </a:r>
            <a:r>
              <a:rPr lang="en-US" altLang="zh-CN" sz="2400" dirty="0" err="1">
                <a:ea typeface="宋体" panose="02010600030101010101" pitchFamily="2" charset="-122"/>
              </a:rPr>
              <a:t>sublist</a:t>
            </a:r>
            <a:r>
              <a:rPr lang="en-US" altLang="zh-CN" sz="2400" dirty="0">
                <a:ea typeface="宋体" panose="02010600030101010101" pitchFamily="2" charset="-122"/>
              </a:rPr>
              <a:t> (of 6400 blocks) back to disk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400" dirty="0"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Phase 2. Merging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  repeat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     bring in a block from each of the sorted </a:t>
            </a:r>
            <a:r>
              <a:rPr lang="en-US" altLang="zh-CN" sz="2400" dirty="0" err="1">
                <a:ea typeface="宋体" panose="02010600030101010101" pitchFamily="2" charset="-122"/>
              </a:rPr>
              <a:t>sublist</a:t>
            </a:r>
            <a:r>
              <a:rPr lang="en-US" altLang="zh-CN" sz="2400" dirty="0">
                <a:ea typeface="宋体" panose="02010600030101010101" pitchFamily="2" charset="-122"/>
              </a:rPr>
              <a:t>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     merge them and put in an “output” block;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     write the “output” block back to disk when it is full</a:t>
            </a:r>
          </a:p>
        </p:txBody>
      </p:sp>
      <p:sp>
        <p:nvSpPr>
          <p:cNvPr id="36868" name="TextBox 3"/>
          <p:cNvSpPr txBox="1">
            <a:spLocks noChangeArrowheads="1"/>
          </p:cNvSpPr>
          <p:nvPr/>
        </p:nvSpPr>
        <p:spPr bwMode="auto">
          <a:xfrm>
            <a:off x="4008438" y="77788"/>
            <a:ext cx="5006975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>
                <a:ea typeface="宋体" panose="02010600030101010101" pitchFamily="2" charset="-122"/>
              </a:rPr>
              <a:t>disk read/write: </a:t>
            </a:r>
            <a:r>
              <a:rPr lang="en-US" altLang="zh-CN" sz="1000">
                <a:solidFill>
                  <a:srgbClr val="FF0000"/>
                </a:solidFill>
                <a:ea typeface="宋体" panose="02010600030101010101" pitchFamily="2" charset="-122"/>
              </a:rPr>
              <a:t>40 ms      </a:t>
            </a:r>
            <a:r>
              <a:rPr lang="en-US" altLang="zh-CN" sz="1000">
                <a:ea typeface="宋体" panose="02010600030101010101" pitchFamily="2" charset="-122"/>
              </a:rPr>
              <a:t>a tuple: </a:t>
            </a:r>
            <a:r>
              <a:rPr lang="en-US" altLang="zh-CN" sz="1000">
                <a:solidFill>
                  <a:srgbClr val="FF0000"/>
                </a:solidFill>
                <a:ea typeface="宋体" panose="02010600030101010101" pitchFamily="2" charset="-122"/>
              </a:rPr>
              <a:t>160 bytes        </a:t>
            </a:r>
            <a:r>
              <a:rPr lang="en-US" altLang="zh-CN" sz="1000">
                <a:ea typeface="宋体" panose="02010600030101010101" pitchFamily="2" charset="-122"/>
              </a:rPr>
              <a:t>a block: </a:t>
            </a:r>
            <a:r>
              <a:rPr lang="en-US" altLang="zh-CN" sz="1000">
                <a:solidFill>
                  <a:srgbClr val="FF0000"/>
                </a:solidFill>
                <a:ea typeface="宋体" panose="02010600030101010101" pitchFamily="2" charset="-122"/>
              </a:rPr>
              <a:t>16KB </a:t>
            </a:r>
            <a:r>
              <a:rPr lang="en-US" altLang="zh-CN" sz="1000">
                <a:ea typeface="宋体" panose="02010600030101010101" pitchFamily="2" charset="-122"/>
              </a:rPr>
              <a:t>(</a:t>
            </a:r>
            <a:r>
              <a:rPr lang="en-US" altLang="zh-CN" sz="1000">
                <a:solidFill>
                  <a:srgbClr val="FF0000"/>
                </a:solidFill>
                <a:ea typeface="宋体" panose="02010600030101010101" pitchFamily="2" charset="-122"/>
              </a:rPr>
              <a:t>100</a:t>
            </a:r>
            <a:r>
              <a:rPr lang="en-US" altLang="zh-CN" sz="1000">
                <a:ea typeface="宋体" panose="02010600030101010101" pitchFamily="2" charset="-122"/>
              </a:rPr>
              <a:t> tuples)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>
                <a:ea typeface="宋体" panose="02010600030101010101" pitchFamily="2" charset="-122"/>
              </a:rPr>
              <a:t>a relation R: </a:t>
            </a:r>
            <a:r>
              <a:rPr lang="en-US" altLang="zh-CN" sz="1000">
                <a:solidFill>
                  <a:srgbClr val="FF0000"/>
                </a:solidFill>
                <a:ea typeface="宋体" panose="02010600030101010101" pitchFamily="2" charset="-122"/>
              </a:rPr>
              <a:t>1.6 GB</a:t>
            </a:r>
            <a:r>
              <a:rPr lang="en-US" altLang="zh-CN" sz="1000">
                <a:ea typeface="宋体" panose="02010600030101010101" pitchFamily="2" charset="-122"/>
              </a:rPr>
              <a:t> (</a:t>
            </a:r>
            <a:r>
              <a:rPr lang="en-US" altLang="zh-CN" sz="1000">
                <a:solidFill>
                  <a:srgbClr val="FF0000"/>
                </a:solidFill>
                <a:ea typeface="宋体" panose="02010600030101010101" pitchFamily="2" charset="-122"/>
              </a:rPr>
              <a:t>10M</a:t>
            </a:r>
            <a:r>
              <a:rPr lang="en-US" altLang="zh-CN" sz="1000">
                <a:ea typeface="宋体" panose="02010600030101010101" pitchFamily="2" charset="-122"/>
              </a:rPr>
              <a:t> tuples, </a:t>
            </a:r>
            <a:r>
              <a:rPr lang="en-US" altLang="zh-CN" sz="1000">
                <a:solidFill>
                  <a:srgbClr val="FF0000"/>
                </a:solidFill>
                <a:ea typeface="宋体" panose="02010600030101010101" pitchFamily="2" charset="-122"/>
              </a:rPr>
              <a:t>100K </a:t>
            </a:r>
            <a:r>
              <a:rPr lang="en-US" altLang="zh-CN" sz="1000">
                <a:ea typeface="宋体" panose="02010600030101010101" pitchFamily="2" charset="-122"/>
              </a:rPr>
              <a:t>blocks)   main memory: </a:t>
            </a:r>
            <a:r>
              <a:rPr lang="en-US" altLang="zh-CN" sz="1000">
                <a:solidFill>
                  <a:srgbClr val="FF0000"/>
                </a:solidFill>
                <a:ea typeface="宋体" panose="02010600030101010101" pitchFamily="2" charset="-122"/>
              </a:rPr>
              <a:t>100MB</a:t>
            </a:r>
            <a:r>
              <a:rPr lang="en-US" altLang="zh-CN" sz="1000">
                <a:ea typeface="宋体" panose="02010600030101010101" pitchFamily="2" charset="-122"/>
              </a:rPr>
              <a:t> (</a:t>
            </a:r>
            <a:r>
              <a:rPr lang="en-US" altLang="zh-CN" sz="1000">
                <a:solidFill>
                  <a:srgbClr val="FF0000"/>
                </a:solidFill>
                <a:ea typeface="宋体" panose="02010600030101010101" pitchFamily="2" charset="-122"/>
              </a:rPr>
              <a:t>6400 </a:t>
            </a:r>
            <a:r>
              <a:rPr lang="en-US" altLang="zh-CN" sz="1000">
                <a:ea typeface="宋体" panose="02010600030101010101" pitchFamily="2" charset="-122"/>
              </a:rPr>
              <a:t>blocks)</a:t>
            </a:r>
            <a:endParaRPr lang="en-US" altLang="zh-CN" sz="100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207125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7892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37893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26075" y="298450"/>
            <a:ext cx="2435225" cy="7477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9725" y="1017588"/>
            <a:ext cx="2433638" cy="73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422900" y="1733550"/>
            <a:ext cx="2435225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426075" y="2438400"/>
            <a:ext cx="2435225" cy="7508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7898" name="Rectangle 1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4812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9940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39941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26075" y="298450"/>
            <a:ext cx="2435225" cy="7477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9725" y="1017588"/>
            <a:ext cx="2433638" cy="73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422900" y="1733550"/>
            <a:ext cx="2435225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426075" y="2438400"/>
            <a:ext cx="2435225" cy="7508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9946" name="TextBox 13"/>
          <p:cNvSpPr txBox="1">
            <a:spLocks noChangeArrowheads="1"/>
          </p:cNvSpPr>
          <p:nvPr/>
        </p:nvSpPr>
        <p:spPr bwMode="auto">
          <a:xfrm>
            <a:off x="468313" y="414338"/>
            <a:ext cx="16652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First Phase</a:t>
            </a:r>
          </a:p>
        </p:txBody>
      </p:sp>
      <p:sp>
        <p:nvSpPr>
          <p:cNvPr id="39947" name="Rectangle 13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4634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16 -0.00787 L -0.42674 0.3689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753" y="18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1988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41989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19725" y="1017588"/>
            <a:ext cx="2433638" cy="73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422900" y="1733550"/>
            <a:ext cx="2435225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426075" y="2438400"/>
            <a:ext cx="2435225" cy="7508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Trapezoid 13"/>
          <p:cNvSpPr/>
          <p:nvPr/>
        </p:nvSpPr>
        <p:spPr>
          <a:xfrm rot="16200000">
            <a:off x="2307431" y="1999457"/>
            <a:ext cx="744537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6" name="Oval Callout 15"/>
          <p:cNvSpPr/>
          <p:nvPr/>
        </p:nvSpPr>
        <p:spPr>
          <a:xfrm>
            <a:off x="2286000" y="1839913"/>
            <a:ext cx="1127125" cy="615950"/>
          </a:xfrm>
          <a:prstGeom prst="wedgeEllipseCallout">
            <a:avLst>
              <a:gd name="adj1" fmla="val -4795"/>
              <a:gd name="adj2" fmla="val 9181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800" dirty="0">
                <a:solidFill>
                  <a:schemeClr val="tx1"/>
                </a:solidFill>
              </a:rPr>
              <a:t>Sort it</a:t>
            </a:r>
          </a:p>
        </p:txBody>
      </p:sp>
      <p:sp>
        <p:nvSpPr>
          <p:cNvPr id="41995" name="TextBox 14"/>
          <p:cNvSpPr txBox="1">
            <a:spLocks noChangeArrowheads="1"/>
          </p:cNvSpPr>
          <p:nvPr/>
        </p:nvSpPr>
        <p:spPr bwMode="auto">
          <a:xfrm>
            <a:off x="468313" y="414338"/>
            <a:ext cx="16652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First Phase</a:t>
            </a:r>
          </a:p>
        </p:txBody>
      </p:sp>
      <p:sp>
        <p:nvSpPr>
          <p:cNvPr id="41996" name="Rectangle 14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4393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4036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44037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19725" y="1017588"/>
            <a:ext cx="2433638" cy="73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422900" y="1733550"/>
            <a:ext cx="2435225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426075" y="2438400"/>
            <a:ext cx="2435225" cy="7508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Trapezoid 13"/>
          <p:cNvSpPr/>
          <p:nvPr/>
        </p:nvSpPr>
        <p:spPr>
          <a:xfrm rot="16200000">
            <a:off x="2307431" y="1999457"/>
            <a:ext cx="744537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4042" name="TextBox 9"/>
          <p:cNvSpPr txBox="1">
            <a:spLocks noChangeArrowheads="1"/>
          </p:cNvSpPr>
          <p:nvPr/>
        </p:nvSpPr>
        <p:spPr bwMode="auto">
          <a:xfrm>
            <a:off x="468313" y="414338"/>
            <a:ext cx="16652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First Phase</a:t>
            </a:r>
          </a:p>
        </p:txBody>
      </p:sp>
      <p:sp>
        <p:nvSpPr>
          <p:cNvPr id="44043" name="Rectangle 14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38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7037E-6 L 0.4349 0.0590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736" y="2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6084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46085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19725" y="1017588"/>
            <a:ext cx="2433638" cy="73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422900" y="1733550"/>
            <a:ext cx="2435225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426075" y="2438400"/>
            <a:ext cx="2435225" cy="7508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Trapezoid 13"/>
          <p:cNvSpPr/>
          <p:nvPr/>
        </p:nvSpPr>
        <p:spPr>
          <a:xfrm rot="16200000">
            <a:off x="6273006" y="2413794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6090" name="TextBox 9"/>
          <p:cNvSpPr txBox="1">
            <a:spLocks noChangeArrowheads="1"/>
          </p:cNvSpPr>
          <p:nvPr/>
        </p:nvSpPr>
        <p:spPr bwMode="auto">
          <a:xfrm>
            <a:off x="468313" y="414338"/>
            <a:ext cx="16652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First Phase</a:t>
            </a:r>
          </a:p>
        </p:txBody>
      </p:sp>
      <p:sp>
        <p:nvSpPr>
          <p:cNvPr id="46091" name="Rectangle 14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63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0.00046 L -0.42916 0.26297 " pathEditMode="relative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8132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48133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22900" y="1733550"/>
            <a:ext cx="2435225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426075" y="2438400"/>
            <a:ext cx="2435225" cy="7508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Trapezoid 13"/>
          <p:cNvSpPr/>
          <p:nvPr/>
        </p:nvSpPr>
        <p:spPr>
          <a:xfrm rot="16200000">
            <a:off x="6273006" y="2413794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Trapezoid 9"/>
          <p:cNvSpPr/>
          <p:nvPr/>
        </p:nvSpPr>
        <p:spPr>
          <a:xfrm rot="16200000">
            <a:off x="2321719" y="2013744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Oval Callout 14"/>
          <p:cNvSpPr/>
          <p:nvPr/>
        </p:nvSpPr>
        <p:spPr>
          <a:xfrm>
            <a:off x="2286000" y="1839913"/>
            <a:ext cx="1127125" cy="615950"/>
          </a:xfrm>
          <a:prstGeom prst="wedgeEllipseCallout">
            <a:avLst>
              <a:gd name="adj1" fmla="val -4795"/>
              <a:gd name="adj2" fmla="val 9181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800" dirty="0">
                <a:solidFill>
                  <a:schemeClr val="tx1"/>
                </a:solidFill>
              </a:rPr>
              <a:t>Sort it</a:t>
            </a:r>
          </a:p>
        </p:txBody>
      </p:sp>
      <p:sp>
        <p:nvSpPr>
          <p:cNvPr id="48139" name="TextBox 10"/>
          <p:cNvSpPr txBox="1">
            <a:spLocks noChangeArrowheads="1"/>
          </p:cNvSpPr>
          <p:nvPr/>
        </p:nvSpPr>
        <p:spPr bwMode="auto">
          <a:xfrm>
            <a:off x="468313" y="414338"/>
            <a:ext cx="16652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First Phase</a:t>
            </a:r>
          </a:p>
        </p:txBody>
      </p:sp>
      <p:sp>
        <p:nvSpPr>
          <p:cNvPr id="48140" name="Rectangle 15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6701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0180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50181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22900" y="1733550"/>
            <a:ext cx="2435225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426075" y="2438400"/>
            <a:ext cx="2435225" cy="7508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Trapezoid 13"/>
          <p:cNvSpPr/>
          <p:nvPr/>
        </p:nvSpPr>
        <p:spPr>
          <a:xfrm rot="16200000">
            <a:off x="6273006" y="2413794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Trapezoid 9"/>
          <p:cNvSpPr/>
          <p:nvPr/>
        </p:nvSpPr>
        <p:spPr>
          <a:xfrm rot="16200000">
            <a:off x="2321719" y="2013744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0186" name="TextBox 10"/>
          <p:cNvSpPr txBox="1">
            <a:spLocks noChangeArrowheads="1"/>
          </p:cNvSpPr>
          <p:nvPr/>
        </p:nvSpPr>
        <p:spPr bwMode="auto">
          <a:xfrm>
            <a:off x="468313" y="414338"/>
            <a:ext cx="16652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First Phase</a:t>
            </a:r>
          </a:p>
        </p:txBody>
      </p:sp>
      <p:sp>
        <p:nvSpPr>
          <p:cNvPr id="50187" name="Rectangle 10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729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7037E-7 L 0.43143 0.1611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63" y="8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2228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52229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22900" y="1733550"/>
            <a:ext cx="2435225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426075" y="2438400"/>
            <a:ext cx="2435225" cy="7508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Trapezoid 13"/>
          <p:cNvSpPr/>
          <p:nvPr/>
        </p:nvSpPr>
        <p:spPr>
          <a:xfrm rot="16200000">
            <a:off x="6273006" y="2413794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Trapezoid 9"/>
          <p:cNvSpPr/>
          <p:nvPr/>
        </p:nvSpPr>
        <p:spPr>
          <a:xfrm rot="16200000">
            <a:off x="6276181" y="3161507"/>
            <a:ext cx="744537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2234" name="TextBox 10"/>
          <p:cNvSpPr txBox="1">
            <a:spLocks noChangeArrowheads="1"/>
          </p:cNvSpPr>
          <p:nvPr/>
        </p:nvSpPr>
        <p:spPr bwMode="auto">
          <a:xfrm>
            <a:off x="468313" y="414338"/>
            <a:ext cx="16652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First Phase</a:t>
            </a:r>
          </a:p>
        </p:txBody>
      </p:sp>
      <p:sp>
        <p:nvSpPr>
          <p:cNvPr id="52235" name="Rectangle 10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054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0.00069 L -0.43195 0.16366 " pathEditMode="relative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4276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54277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26075" y="2438400"/>
            <a:ext cx="2435225" cy="7508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Trapezoid 13"/>
          <p:cNvSpPr/>
          <p:nvPr/>
        </p:nvSpPr>
        <p:spPr>
          <a:xfrm rot="16200000">
            <a:off x="6273006" y="2413794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Trapezoid 9"/>
          <p:cNvSpPr/>
          <p:nvPr/>
        </p:nvSpPr>
        <p:spPr>
          <a:xfrm rot="16200000">
            <a:off x="6276181" y="3161507"/>
            <a:ext cx="744537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Trapezoid 10"/>
          <p:cNvSpPr/>
          <p:nvPr/>
        </p:nvSpPr>
        <p:spPr>
          <a:xfrm rot="16200000">
            <a:off x="2313781" y="2005807"/>
            <a:ext cx="744537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Oval Callout 14"/>
          <p:cNvSpPr/>
          <p:nvPr/>
        </p:nvSpPr>
        <p:spPr>
          <a:xfrm>
            <a:off x="2286000" y="1839913"/>
            <a:ext cx="1127125" cy="615950"/>
          </a:xfrm>
          <a:prstGeom prst="wedgeEllipseCallout">
            <a:avLst>
              <a:gd name="adj1" fmla="val -4795"/>
              <a:gd name="adj2" fmla="val 9181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800" dirty="0">
                <a:solidFill>
                  <a:schemeClr val="tx1"/>
                </a:solidFill>
              </a:rPr>
              <a:t>Sort it</a:t>
            </a:r>
          </a:p>
        </p:txBody>
      </p:sp>
      <p:sp>
        <p:nvSpPr>
          <p:cNvPr id="54283" name="TextBox 11"/>
          <p:cNvSpPr txBox="1">
            <a:spLocks noChangeArrowheads="1"/>
          </p:cNvSpPr>
          <p:nvPr/>
        </p:nvSpPr>
        <p:spPr bwMode="auto">
          <a:xfrm>
            <a:off x="468313" y="414338"/>
            <a:ext cx="16652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First Phase</a:t>
            </a:r>
          </a:p>
        </p:txBody>
      </p:sp>
      <p:sp>
        <p:nvSpPr>
          <p:cNvPr id="54284" name="Rectangle 11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1000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6324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56325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26075" y="2438400"/>
            <a:ext cx="2435225" cy="7508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Trapezoid 13"/>
          <p:cNvSpPr/>
          <p:nvPr/>
        </p:nvSpPr>
        <p:spPr>
          <a:xfrm rot="16200000">
            <a:off x="6273006" y="2413794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Trapezoid 9"/>
          <p:cNvSpPr/>
          <p:nvPr/>
        </p:nvSpPr>
        <p:spPr>
          <a:xfrm rot="16200000">
            <a:off x="6276181" y="3161507"/>
            <a:ext cx="744537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Trapezoid 10"/>
          <p:cNvSpPr/>
          <p:nvPr/>
        </p:nvSpPr>
        <p:spPr>
          <a:xfrm rot="16200000">
            <a:off x="2313781" y="2005807"/>
            <a:ext cx="744537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6330" name="TextBox 11"/>
          <p:cNvSpPr txBox="1">
            <a:spLocks noChangeArrowheads="1"/>
          </p:cNvSpPr>
          <p:nvPr/>
        </p:nvSpPr>
        <p:spPr bwMode="auto">
          <a:xfrm>
            <a:off x="468313" y="414338"/>
            <a:ext cx="16652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First Phase</a:t>
            </a:r>
          </a:p>
        </p:txBody>
      </p:sp>
      <p:sp>
        <p:nvSpPr>
          <p:cNvPr id="56331" name="Rectangle 11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074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6 L 0.43264 0.277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32" y="13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8372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58373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26075" y="2438400"/>
            <a:ext cx="2435225" cy="7508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Trapezoid 13"/>
          <p:cNvSpPr/>
          <p:nvPr/>
        </p:nvSpPr>
        <p:spPr>
          <a:xfrm rot="16200000">
            <a:off x="6273006" y="2413794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Trapezoid 9"/>
          <p:cNvSpPr/>
          <p:nvPr/>
        </p:nvSpPr>
        <p:spPr>
          <a:xfrm rot="16200000">
            <a:off x="6276181" y="3161507"/>
            <a:ext cx="744537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Trapezoid 10"/>
          <p:cNvSpPr/>
          <p:nvPr/>
        </p:nvSpPr>
        <p:spPr>
          <a:xfrm rot="16200000">
            <a:off x="6258719" y="3909219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8378" name="TextBox 11"/>
          <p:cNvSpPr txBox="1">
            <a:spLocks noChangeArrowheads="1"/>
          </p:cNvSpPr>
          <p:nvPr/>
        </p:nvSpPr>
        <p:spPr bwMode="auto">
          <a:xfrm>
            <a:off x="468313" y="414338"/>
            <a:ext cx="16652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First Phase</a:t>
            </a:r>
          </a:p>
        </p:txBody>
      </p:sp>
      <p:sp>
        <p:nvSpPr>
          <p:cNvPr id="58379" name="Rectangle 11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687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81481E-6 L -0.42916 0.0590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458" y="2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0420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60421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4" name="Trapezoid 13"/>
          <p:cNvSpPr/>
          <p:nvPr/>
        </p:nvSpPr>
        <p:spPr>
          <a:xfrm rot="16200000">
            <a:off x="6273006" y="2413794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Trapezoid 9"/>
          <p:cNvSpPr/>
          <p:nvPr/>
        </p:nvSpPr>
        <p:spPr>
          <a:xfrm rot="16200000">
            <a:off x="6276181" y="3161507"/>
            <a:ext cx="744537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Trapezoid 10"/>
          <p:cNvSpPr/>
          <p:nvPr/>
        </p:nvSpPr>
        <p:spPr>
          <a:xfrm rot="16200000">
            <a:off x="6258719" y="3909219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Trapezoid 11"/>
          <p:cNvSpPr/>
          <p:nvPr/>
        </p:nvSpPr>
        <p:spPr>
          <a:xfrm rot="16200000">
            <a:off x="2328069" y="2020094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Oval Callout 14"/>
          <p:cNvSpPr/>
          <p:nvPr/>
        </p:nvSpPr>
        <p:spPr>
          <a:xfrm>
            <a:off x="2286000" y="1839913"/>
            <a:ext cx="1127125" cy="615950"/>
          </a:xfrm>
          <a:prstGeom prst="wedgeEllipseCallout">
            <a:avLst>
              <a:gd name="adj1" fmla="val -4795"/>
              <a:gd name="adj2" fmla="val 9181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800" dirty="0">
                <a:solidFill>
                  <a:schemeClr val="tx1"/>
                </a:solidFill>
              </a:rPr>
              <a:t>Sort it</a:t>
            </a:r>
          </a:p>
        </p:txBody>
      </p:sp>
      <p:sp>
        <p:nvSpPr>
          <p:cNvPr id="60427" name="TextBox 12"/>
          <p:cNvSpPr txBox="1">
            <a:spLocks noChangeArrowheads="1"/>
          </p:cNvSpPr>
          <p:nvPr/>
        </p:nvSpPr>
        <p:spPr bwMode="auto">
          <a:xfrm>
            <a:off x="468313" y="414338"/>
            <a:ext cx="16652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First Phase</a:t>
            </a:r>
          </a:p>
        </p:txBody>
      </p:sp>
      <p:sp>
        <p:nvSpPr>
          <p:cNvPr id="60428" name="Rectangle 12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34896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2468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62469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4" name="Trapezoid 13"/>
          <p:cNvSpPr/>
          <p:nvPr/>
        </p:nvSpPr>
        <p:spPr>
          <a:xfrm rot="16200000">
            <a:off x="6273006" y="2413794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Trapezoid 9"/>
          <p:cNvSpPr/>
          <p:nvPr/>
        </p:nvSpPr>
        <p:spPr>
          <a:xfrm rot="16200000">
            <a:off x="6276181" y="3161507"/>
            <a:ext cx="744537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Trapezoid 10"/>
          <p:cNvSpPr/>
          <p:nvPr/>
        </p:nvSpPr>
        <p:spPr>
          <a:xfrm rot="16200000">
            <a:off x="6258719" y="3909219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Trapezoid 11"/>
          <p:cNvSpPr/>
          <p:nvPr/>
        </p:nvSpPr>
        <p:spPr>
          <a:xfrm rot="16200000">
            <a:off x="2328069" y="2020094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2474" name="TextBox 12"/>
          <p:cNvSpPr txBox="1">
            <a:spLocks noChangeArrowheads="1"/>
          </p:cNvSpPr>
          <p:nvPr/>
        </p:nvSpPr>
        <p:spPr bwMode="auto">
          <a:xfrm>
            <a:off x="468313" y="414338"/>
            <a:ext cx="16652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First Phase</a:t>
            </a:r>
          </a:p>
        </p:txBody>
      </p:sp>
      <p:sp>
        <p:nvSpPr>
          <p:cNvPr id="62475" name="Rectangle 12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776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0.42917 0.3937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58" y="19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4516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64517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5" name="Freeform 14"/>
          <p:cNvSpPr/>
          <p:nvPr/>
        </p:nvSpPr>
        <p:spPr>
          <a:xfrm>
            <a:off x="7235825" y="3244850"/>
            <a:ext cx="590550" cy="719138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6678613" y="3292475"/>
            <a:ext cx="614362" cy="633413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6116638" y="3335338"/>
            <a:ext cx="595312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5464175" y="3368675"/>
            <a:ext cx="671513" cy="461963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7239000" y="3992563"/>
            <a:ext cx="590550" cy="719137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6681788" y="4040188"/>
            <a:ext cx="614362" cy="633412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6119813" y="4083050"/>
            <a:ext cx="595312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5467350" y="4116388"/>
            <a:ext cx="671513" cy="461962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7210425" y="4760913"/>
            <a:ext cx="590550" cy="719137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6653213" y="4808538"/>
            <a:ext cx="614362" cy="633412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6091238" y="4851400"/>
            <a:ext cx="595312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5438775" y="4884738"/>
            <a:ext cx="671513" cy="461962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7224713" y="5530850"/>
            <a:ext cx="590550" cy="719138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6667500" y="5578475"/>
            <a:ext cx="614363" cy="633413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6105525" y="5621338"/>
            <a:ext cx="595313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5453063" y="5654675"/>
            <a:ext cx="671512" cy="461963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4534" name="TextBox 23"/>
          <p:cNvSpPr txBox="1">
            <a:spLocks noChangeArrowheads="1"/>
          </p:cNvSpPr>
          <p:nvPr/>
        </p:nvSpPr>
        <p:spPr bwMode="auto">
          <a:xfrm>
            <a:off x="468313" y="414338"/>
            <a:ext cx="20685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FF00"/>
                </a:solidFill>
              </a:rPr>
              <a:t>Second Phase</a:t>
            </a:r>
          </a:p>
        </p:txBody>
      </p:sp>
    </p:spTree>
    <p:extLst>
      <p:ext uri="{BB962C8B-B14F-4D97-AF65-F5344CB8AC3E}">
        <p14:creationId xmlns:p14="http://schemas.microsoft.com/office/powerpoint/2010/main" val="137055211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6564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66565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5" name="Freeform 14"/>
          <p:cNvSpPr/>
          <p:nvPr/>
        </p:nvSpPr>
        <p:spPr>
          <a:xfrm>
            <a:off x="7235825" y="3244850"/>
            <a:ext cx="590550" cy="719138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6678613" y="3292475"/>
            <a:ext cx="614362" cy="633413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6116638" y="3335338"/>
            <a:ext cx="595312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5464175" y="3368675"/>
            <a:ext cx="671513" cy="461963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7239000" y="3992563"/>
            <a:ext cx="590550" cy="719137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6681788" y="4040188"/>
            <a:ext cx="614362" cy="633412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6119813" y="4083050"/>
            <a:ext cx="595312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5467350" y="4116388"/>
            <a:ext cx="671513" cy="461962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7210425" y="4760913"/>
            <a:ext cx="590550" cy="719137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6653213" y="4808538"/>
            <a:ext cx="614362" cy="633412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6091238" y="4851400"/>
            <a:ext cx="595312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5438775" y="4884738"/>
            <a:ext cx="671513" cy="461962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7224713" y="5530850"/>
            <a:ext cx="590550" cy="719138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6667500" y="5578475"/>
            <a:ext cx="614363" cy="633413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6105525" y="5621338"/>
            <a:ext cx="595313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5453063" y="5654675"/>
            <a:ext cx="671512" cy="461963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6582" name="TextBox 23"/>
          <p:cNvSpPr txBox="1">
            <a:spLocks noChangeArrowheads="1"/>
          </p:cNvSpPr>
          <p:nvPr/>
        </p:nvSpPr>
        <p:spPr bwMode="auto">
          <a:xfrm>
            <a:off x="468313" y="414338"/>
            <a:ext cx="20685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FF00"/>
                </a:solidFill>
              </a:rPr>
              <a:t>Second Phase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 rot="10800000">
            <a:off x="1892300" y="3551238"/>
            <a:ext cx="3435350" cy="4286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10800000">
            <a:off x="2551113" y="3646488"/>
            <a:ext cx="2776537" cy="70167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rot="10800000">
            <a:off x="3221038" y="3614738"/>
            <a:ext cx="2106612" cy="146685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16200000" flipV="1">
            <a:off x="3413125" y="3956051"/>
            <a:ext cx="2243137" cy="160496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ular Callout 41"/>
          <p:cNvSpPr/>
          <p:nvPr/>
        </p:nvSpPr>
        <p:spPr>
          <a:xfrm>
            <a:off x="2998788" y="4837113"/>
            <a:ext cx="914400" cy="612775"/>
          </a:xfrm>
          <a:prstGeom prst="wedgeRectCallout">
            <a:avLst>
              <a:gd name="adj1" fmla="val 60563"/>
              <a:gd name="adj2" fmla="val -989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200" dirty="0"/>
              <a:t>One block per </a:t>
            </a:r>
            <a:r>
              <a:rPr lang="en-US" sz="1200" dirty="0" err="1"/>
              <a:t>sublist</a:t>
            </a:r>
            <a:endParaRPr lang="en-US" sz="1200" dirty="0"/>
          </a:p>
        </p:txBody>
      </p:sp>
      <p:sp>
        <p:nvSpPr>
          <p:cNvPr id="66588" name="Rectangle 28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64179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1.48148E-6 L -0.43837 -0.0729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927" y="-3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95 0.02152 L -0.38368 -0.14283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37" y="-8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3.33333E-6 L -0.32326 -0.29004 " pathEditMode="relative" ptsTypes="AA">
                                      <p:cBhvr>
                                        <p:cTn id="1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1.85185E-6 L -0.24896 -0.37222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48" y="-18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8612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68613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5" name="Freeform 14"/>
          <p:cNvSpPr/>
          <p:nvPr/>
        </p:nvSpPr>
        <p:spPr>
          <a:xfrm>
            <a:off x="7235825" y="3244850"/>
            <a:ext cx="590550" cy="719138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6678613" y="3292475"/>
            <a:ext cx="614362" cy="633413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6116638" y="3335338"/>
            <a:ext cx="595312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8" name="Freeform 17"/>
          <p:cNvSpPr/>
          <p:nvPr/>
        </p:nvSpPr>
        <p:spPr>
          <a:xfrm rot="5400000">
            <a:off x="1401763" y="2986088"/>
            <a:ext cx="671512" cy="461962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7239000" y="3992563"/>
            <a:ext cx="590550" cy="719137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6681788" y="4040188"/>
            <a:ext cx="614362" cy="633412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6119813" y="4083050"/>
            <a:ext cx="595312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7210425" y="4760913"/>
            <a:ext cx="590550" cy="719137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6653213" y="4808538"/>
            <a:ext cx="614362" cy="633412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6091238" y="4851400"/>
            <a:ext cx="595312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7224713" y="5530850"/>
            <a:ext cx="590550" cy="719138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6667500" y="5578475"/>
            <a:ext cx="614363" cy="633413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6105525" y="5621338"/>
            <a:ext cx="595313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37" name="Straight Arrow Connector 36"/>
          <p:cNvCxnSpPr/>
          <p:nvPr/>
        </p:nvCxnSpPr>
        <p:spPr>
          <a:xfrm flipV="1">
            <a:off x="3286125" y="787400"/>
            <a:ext cx="1955800" cy="1190625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10800000">
            <a:off x="1892300" y="3551238"/>
            <a:ext cx="3435350" cy="4286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rot="10800000">
            <a:off x="2551113" y="3646488"/>
            <a:ext cx="2776537" cy="70167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10800000">
            <a:off x="3221038" y="3614738"/>
            <a:ext cx="2106612" cy="146685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16200000" flipV="1">
            <a:off x="3413125" y="3956051"/>
            <a:ext cx="2243137" cy="160496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/>
          <p:cNvSpPr/>
          <p:nvPr/>
        </p:nvSpPr>
        <p:spPr>
          <a:xfrm>
            <a:off x="2286000" y="1924050"/>
            <a:ext cx="989013" cy="531813"/>
          </a:xfrm>
          <a:prstGeom prst="ellipse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400" dirty="0">
                <a:solidFill>
                  <a:schemeClr val="tx1"/>
                </a:solidFill>
              </a:rPr>
              <a:t>merge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 flipV="1">
            <a:off x="1776413" y="2360613"/>
            <a:ext cx="541337" cy="425450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rot="5400000" flipH="1" flipV="1">
            <a:off x="2280444" y="2513806"/>
            <a:ext cx="393700" cy="1920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16200000" flipV="1">
            <a:off x="2678113" y="2517775"/>
            <a:ext cx="347662" cy="2301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rot="10800000">
            <a:off x="3133725" y="2409825"/>
            <a:ext cx="385763" cy="3444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reeform 32"/>
          <p:cNvSpPr/>
          <p:nvPr/>
        </p:nvSpPr>
        <p:spPr>
          <a:xfrm rot="5400000">
            <a:off x="2033587" y="3000376"/>
            <a:ext cx="671513" cy="461962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4" name="Freeform 33"/>
          <p:cNvSpPr/>
          <p:nvPr/>
        </p:nvSpPr>
        <p:spPr>
          <a:xfrm rot="5400000">
            <a:off x="2663826" y="2992437"/>
            <a:ext cx="671512" cy="461963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5" name="Freeform 34"/>
          <p:cNvSpPr/>
          <p:nvPr/>
        </p:nvSpPr>
        <p:spPr>
          <a:xfrm rot="5400000">
            <a:off x="3252788" y="2995613"/>
            <a:ext cx="671512" cy="461962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8640" name="Rectangle 35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  <p:sp>
        <p:nvSpPr>
          <p:cNvPr id="39" name="Rectangular Callout 38"/>
          <p:cNvSpPr/>
          <p:nvPr/>
        </p:nvSpPr>
        <p:spPr>
          <a:xfrm>
            <a:off x="2998788" y="4837113"/>
            <a:ext cx="914400" cy="612775"/>
          </a:xfrm>
          <a:prstGeom prst="wedgeRectCallout">
            <a:avLst>
              <a:gd name="adj1" fmla="val 60563"/>
              <a:gd name="adj2" fmla="val -989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200" dirty="0"/>
              <a:t>One block per </a:t>
            </a:r>
            <a:r>
              <a:rPr lang="en-US" sz="1200" dirty="0" err="1"/>
              <a:t>sublist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1646915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0660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70661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5" name="Freeform 14"/>
          <p:cNvSpPr/>
          <p:nvPr/>
        </p:nvSpPr>
        <p:spPr>
          <a:xfrm>
            <a:off x="7235825" y="3244850"/>
            <a:ext cx="590550" cy="719138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6678613" y="3292475"/>
            <a:ext cx="614362" cy="633413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6116638" y="3335338"/>
            <a:ext cx="595312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8" name="Freeform 17"/>
          <p:cNvSpPr/>
          <p:nvPr/>
        </p:nvSpPr>
        <p:spPr>
          <a:xfrm rot="5400000">
            <a:off x="1401763" y="2986088"/>
            <a:ext cx="671512" cy="461962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7239000" y="3992563"/>
            <a:ext cx="590550" cy="719137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6681788" y="4040188"/>
            <a:ext cx="614362" cy="633412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6119813" y="4083050"/>
            <a:ext cx="595312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7210425" y="4760913"/>
            <a:ext cx="590550" cy="719137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6653213" y="4808538"/>
            <a:ext cx="614362" cy="633412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6091238" y="4851400"/>
            <a:ext cx="595312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7224713" y="5530850"/>
            <a:ext cx="590550" cy="719138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6667500" y="5578475"/>
            <a:ext cx="614363" cy="633413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6105525" y="5621338"/>
            <a:ext cx="595313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37" name="Straight Arrow Connector 36"/>
          <p:cNvCxnSpPr/>
          <p:nvPr/>
        </p:nvCxnSpPr>
        <p:spPr>
          <a:xfrm flipV="1">
            <a:off x="3286125" y="787400"/>
            <a:ext cx="1955800" cy="1190625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10800000">
            <a:off x="1892300" y="3551238"/>
            <a:ext cx="3435350" cy="4286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rot="10800000">
            <a:off x="2551113" y="3646488"/>
            <a:ext cx="2776537" cy="70167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10800000">
            <a:off x="3221038" y="3614738"/>
            <a:ext cx="2106612" cy="146685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16200000" flipV="1">
            <a:off x="3413125" y="3956051"/>
            <a:ext cx="2243137" cy="160496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/>
          <p:cNvSpPr/>
          <p:nvPr/>
        </p:nvSpPr>
        <p:spPr>
          <a:xfrm>
            <a:off x="2286000" y="1924050"/>
            <a:ext cx="989013" cy="531813"/>
          </a:xfrm>
          <a:prstGeom prst="ellipse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400" dirty="0">
                <a:solidFill>
                  <a:schemeClr val="tx1"/>
                </a:solidFill>
              </a:rPr>
              <a:t>merge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 flipV="1">
            <a:off x="1776413" y="2360613"/>
            <a:ext cx="541337" cy="425450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rot="5400000" flipH="1" flipV="1">
            <a:off x="2280444" y="2513806"/>
            <a:ext cx="393700" cy="1920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16200000" flipV="1">
            <a:off x="2678113" y="2517775"/>
            <a:ext cx="347662" cy="2301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rot="10800000">
            <a:off x="3133725" y="2409825"/>
            <a:ext cx="385763" cy="3444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reeform 32"/>
          <p:cNvSpPr/>
          <p:nvPr/>
        </p:nvSpPr>
        <p:spPr>
          <a:xfrm rot="5400000">
            <a:off x="2033587" y="3000376"/>
            <a:ext cx="671513" cy="461962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4" name="Freeform 33"/>
          <p:cNvSpPr/>
          <p:nvPr/>
        </p:nvSpPr>
        <p:spPr>
          <a:xfrm rot="5400000">
            <a:off x="2663826" y="2992437"/>
            <a:ext cx="671512" cy="461963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5" name="Freeform 34"/>
          <p:cNvSpPr/>
          <p:nvPr/>
        </p:nvSpPr>
        <p:spPr>
          <a:xfrm rot="5400000">
            <a:off x="3252788" y="2995613"/>
            <a:ext cx="671512" cy="461962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grpSp>
        <p:nvGrpSpPr>
          <p:cNvPr id="2" name="Group 37"/>
          <p:cNvGrpSpPr>
            <a:grpSpLocks/>
          </p:cNvGrpSpPr>
          <p:nvPr/>
        </p:nvGrpSpPr>
        <p:grpSpPr bwMode="auto">
          <a:xfrm>
            <a:off x="1549400" y="330200"/>
            <a:ext cx="5722938" cy="3222625"/>
            <a:chOff x="1549399" y="330200"/>
            <a:chExt cx="5723271" cy="3222624"/>
          </a:xfrm>
        </p:grpSpPr>
        <p:sp>
          <p:nvSpPr>
            <p:cNvPr id="39" name="Freeform 38"/>
            <p:cNvSpPr/>
            <p:nvPr/>
          </p:nvSpPr>
          <p:spPr>
            <a:xfrm rot="5400000">
              <a:off x="1535126" y="3065448"/>
              <a:ext cx="490538" cy="461990"/>
            </a:xfrm>
            <a:custGeom>
              <a:avLst/>
              <a:gdLst>
                <a:gd name="connsiteX0" fmla="*/ 647700 w 652463"/>
                <a:gd name="connsiteY0" fmla="*/ 0 h 461962"/>
                <a:gd name="connsiteX1" fmla="*/ 652463 w 652463"/>
                <a:gd name="connsiteY1" fmla="*/ 461962 h 461962"/>
                <a:gd name="connsiteX2" fmla="*/ 0 w 652463"/>
                <a:gd name="connsiteY2" fmla="*/ 419100 h 461962"/>
                <a:gd name="connsiteX3" fmla="*/ 4763 w 652463"/>
                <a:gd name="connsiteY3" fmla="*/ 52387 h 461962"/>
                <a:gd name="connsiteX4" fmla="*/ 647700 w 652463"/>
                <a:gd name="connsiteY4" fmla="*/ 0 h 461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2463" h="461962">
                  <a:moveTo>
                    <a:pt x="647700" y="0"/>
                  </a:moveTo>
                  <a:cubicBezTo>
                    <a:pt x="649288" y="153987"/>
                    <a:pt x="650875" y="307975"/>
                    <a:pt x="652463" y="461962"/>
                  </a:cubicBezTo>
                  <a:lnTo>
                    <a:pt x="0" y="419100"/>
                  </a:lnTo>
                  <a:cubicBezTo>
                    <a:pt x="1588" y="296862"/>
                    <a:pt x="3175" y="174625"/>
                    <a:pt x="4763" y="52387"/>
                  </a:cubicBezTo>
                  <a:lnTo>
                    <a:pt x="64770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0" name="Freeform 39"/>
            <p:cNvSpPr/>
            <p:nvPr/>
          </p:nvSpPr>
          <p:spPr>
            <a:xfrm rot="5400000">
              <a:off x="2297165" y="3157523"/>
              <a:ext cx="312738" cy="461990"/>
            </a:xfrm>
            <a:custGeom>
              <a:avLst/>
              <a:gdLst>
                <a:gd name="connsiteX0" fmla="*/ 647700 w 652463"/>
                <a:gd name="connsiteY0" fmla="*/ 0 h 461962"/>
                <a:gd name="connsiteX1" fmla="*/ 652463 w 652463"/>
                <a:gd name="connsiteY1" fmla="*/ 461962 h 461962"/>
                <a:gd name="connsiteX2" fmla="*/ 0 w 652463"/>
                <a:gd name="connsiteY2" fmla="*/ 419100 h 461962"/>
                <a:gd name="connsiteX3" fmla="*/ 4763 w 652463"/>
                <a:gd name="connsiteY3" fmla="*/ 52387 h 461962"/>
                <a:gd name="connsiteX4" fmla="*/ 647700 w 652463"/>
                <a:gd name="connsiteY4" fmla="*/ 0 h 461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2463" h="461962">
                  <a:moveTo>
                    <a:pt x="647700" y="0"/>
                  </a:moveTo>
                  <a:cubicBezTo>
                    <a:pt x="649288" y="153987"/>
                    <a:pt x="650875" y="307975"/>
                    <a:pt x="652463" y="461962"/>
                  </a:cubicBezTo>
                  <a:lnTo>
                    <a:pt x="0" y="419100"/>
                  </a:lnTo>
                  <a:cubicBezTo>
                    <a:pt x="1588" y="296862"/>
                    <a:pt x="3175" y="174625"/>
                    <a:pt x="4763" y="52387"/>
                  </a:cubicBezTo>
                  <a:lnTo>
                    <a:pt x="64770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 rot="5400000">
              <a:off x="3305293" y="3028937"/>
              <a:ext cx="585787" cy="461989"/>
            </a:xfrm>
            <a:custGeom>
              <a:avLst/>
              <a:gdLst>
                <a:gd name="connsiteX0" fmla="*/ 647700 w 652463"/>
                <a:gd name="connsiteY0" fmla="*/ 0 h 461962"/>
                <a:gd name="connsiteX1" fmla="*/ 652463 w 652463"/>
                <a:gd name="connsiteY1" fmla="*/ 461962 h 461962"/>
                <a:gd name="connsiteX2" fmla="*/ 0 w 652463"/>
                <a:gd name="connsiteY2" fmla="*/ 419100 h 461962"/>
                <a:gd name="connsiteX3" fmla="*/ 4763 w 652463"/>
                <a:gd name="connsiteY3" fmla="*/ 52387 h 461962"/>
                <a:gd name="connsiteX4" fmla="*/ 647700 w 652463"/>
                <a:gd name="connsiteY4" fmla="*/ 0 h 461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2463" h="461962">
                  <a:moveTo>
                    <a:pt x="647700" y="0"/>
                  </a:moveTo>
                  <a:cubicBezTo>
                    <a:pt x="649288" y="153987"/>
                    <a:pt x="650875" y="307975"/>
                    <a:pt x="652463" y="461962"/>
                  </a:cubicBezTo>
                  <a:lnTo>
                    <a:pt x="0" y="419100"/>
                  </a:lnTo>
                  <a:cubicBezTo>
                    <a:pt x="1588" y="296862"/>
                    <a:pt x="3175" y="174625"/>
                    <a:pt x="4763" y="52387"/>
                  </a:cubicBezTo>
                  <a:lnTo>
                    <a:pt x="64770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7" name="Trapezoid 46"/>
            <p:cNvSpPr/>
            <p:nvPr/>
          </p:nvSpPr>
          <p:spPr>
            <a:xfrm rot="16200000">
              <a:off x="6151048" y="-377084"/>
              <a:ext cx="414338" cy="1828906"/>
            </a:xfrm>
            <a:prstGeom prst="trapezoid">
              <a:avLst/>
            </a:prstGeom>
            <a:solidFill>
              <a:srgbClr val="FFFF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200" dirty="0"/>
            </a:p>
          </p:txBody>
        </p:sp>
      </p:grpSp>
      <p:sp>
        <p:nvSpPr>
          <p:cNvPr id="70689" name="Rectangle 37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  <p:sp>
        <p:nvSpPr>
          <p:cNvPr id="49" name="Rectangular Callout 48"/>
          <p:cNvSpPr/>
          <p:nvPr/>
        </p:nvSpPr>
        <p:spPr>
          <a:xfrm>
            <a:off x="2998788" y="4837113"/>
            <a:ext cx="914400" cy="612775"/>
          </a:xfrm>
          <a:prstGeom prst="wedgeRectCallout">
            <a:avLst>
              <a:gd name="adj1" fmla="val 60563"/>
              <a:gd name="adj2" fmla="val -989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200" dirty="0"/>
              <a:t>One block per </a:t>
            </a:r>
            <a:r>
              <a:rPr lang="en-US" sz="1200" dirty="0" err="1"/>
              <a:t>sublist</a:t>
            </a:r>
            <a:endParaRPr lang="en-US" sz="1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53033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.00023 L -0.37066 -0.27407 " pathEditMode="relative" ptsTypes="AA">
                                      <p:cBhvr>
                                        <p:cTn id="2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2708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72709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5" name="Freeform 14"/>
          <p:cNvSpPr/>
          <p:nvPr/>
        </p:nvSpPr>
        <p:spPr>
          <a:xfrm>
            <a:off x="7235825" y="3244850"/>
            <a:ext cx="590550" cy="719138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6678613" y="3292475"/>
            <a:ext cx="614362" cy="633413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6116638" y="3335338"/>
            <a:ext cx="595312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8" name="Freeform 17"/>
          <p:cNvSpPr/>
          <p:nvPr/>
        </p:nvSpPr>
        <p:spPr>
          <a:xfrm rot="5400000">
            <a:off x="1535113" y="3065462"/>
            <a:ext cx="490538" cy="461963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7239000" y="3992563"/>
            <a:ext cx="590550" cy="719137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6681788" y="4040188"/>
            <a:ext cx="614362" cy="633412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2" name="Freeform 21"/>
          <p:cNvSpPr/>
          <p:nvPr/>
        </p:nvSpPr>
        <p:spPr>
          <a:xfrm rot="5400000">
            <a:off x="2717006" y="2988469"/>
            <a:ext cx="595313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7210425" y="4760913"/>
            <a:ext cx="590550" cy="719137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6653213" y="4808538"/>
            <a:ext cx="614362" cy="633412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6091238" y="4075113"/>
            <a:ext cx="595312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7224713" y="5530850"/>
            <a:ext cx="590550" cy="719138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6667500" y="5578475"/>
            <a:ext cx="614363" cy="633413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6105525" y="5621338"/>
            <a:ext cx="595313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4" name="Freeform 23"/>
          <p:cNvSpPr/>
          <p:nvPr/>
        </p:nvSpPr>
        <p:spPr>
          <a:xfrm rot="5400000">
            <a:off x="2297113" y="3157537"/>
            <a:ext cx="312738" cy="461963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4" name="Freeform 33"/>
          <p:cNvSpPr/>
          <p:nvPr/>
        </p:nvSpPr>
        <p:spPr>
          <a:xfrm rot="5400000">
            <a:off x="3305175" y="3028951"/>
            <a:ext cx="585787" cy="461962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41" name="Straight Arrow Connector 40"/>
          <p:cNvCxnSpPr/>
          <p:nvPr/>
        </p:nvCxnSpPr>
        <p:spPr>
          <a:xfrm rot="10800000">
            <a:off x="1892300" y="3551238"/>
            <a:ext cx="3435350" cy="4286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rot="10800000">
            <a:off x="2551113" y="3646488"/>
            <a:ext cx="2776537" cy="70167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10800000">
            <a:off x="3221038" y="3614738"/>
            <a:ext cx="2106612" cy="146685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16200000" flipV="1">
            <a:off x="3413125" y="3956051"/>
            <a:ext cx="2243137" cy="160496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rapezoid 27"/>
          <p:cNvSpPr/>
          <p:nvPr/>
        </p:nvSpPr>
        <p:spPr>
          <a:xfrm rot="16200000">
            <a:off x="6150769" y="-377031"/>
            <a:ext cx="414338" cy="182880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200" dirty="0"/>
          </a:p>
        </p:txBody>
      </p:sp>
      <p:cxnSp>
        <p:nvCxnSpPr>
          <p:cNvPr id="36" name="Straight Arrow Connector 35"/>
          <p:cNvCxnSpPr/>
          <p:nvPr/>
        </p:nvCxnSpPr>
        <p:spPr>
          <a:xfrm flipV="1">
            <a:off x="3286125" y="787400"/>
            <a:ext cx="1955800" cy="1190625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2286000" y="1924050"/>
            <a:ext cx="989013" cy="531813"/>
          </a:xfrm>
          <a:prstGeom prst="ellipse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400" dirty="0">
                <a:solidFill>
                  <a:schemeClr val="tx1"/>
                </a:solidFill>
              </a:rPr>
              <a:t>merge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1776413" y="2360613"/>
            <a:ext cx="541337" cy="425450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5400000" flipH="1" flipV="1">
            <a:off x="2280444" y="2513806"/>
            <a:ext cx="393700" cy="1920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16200000" flipV="1">
            <a:off x="2678113" y="2517775"/>
            <a:ext cx="347662" cy="2301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rot="10800000">
            <a:off x="3133725" y="2409825"/>
            <a:ext cx="385763" cy="3444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736" name="Rectangle 39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  <p:sp>
        <p:nvSpPr>
          <p:cNvPr id="45" name="Rectangular Callout 44"/>
          <p:cNvSpPr/>
          <p:nvPr/>
        </p:nvSpPr>
        <p:spPr>
          <a:xfrm>
            <a:off x="2998788" y="4837113"/>
            <a:ext cx="914400" cy="612775"/>
          </a:xfrm>
          <a:prstGeom prst="wedgeRectCallout">
            <a:avLst>
              <a:gd name="adj1" fmla="val 60563"/>
              <a:gd name="adj2" fmla="val -989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200" dirty="0"/>
              <a:t>One block per </a:t>
            </a:r>
            <a:r>
              <a:rPr lang="en-US" sz="1200" dirty="0" err="1"/>
              <a:t>sublist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44548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3556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23557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5" name="Freeform 14"/>
          <p:cNvSpPr/>
          <p:nvPr/>
        </p:nvSpPr>
        <p:spPr>
          <a:xfrm>
            <a:off x="7235825" y="3244850"/>
            <a:ext cx="590550" cy="719138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2" name="Freeform 21"/>
          <p:cNvSpPr/>
          <p:nvPr/>
        </p:nvSpPr>
        <p:spPr>
          <a:xfrm rot="5400000">
            <a:off x="2862263" y="3133725"/>
            <a:ext cx="304800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7210425" y="4760913"/>
            <a:ext cx="590550" cy="719137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6653213" y="4808538"/>
            <a:ext cx="614362" cy="633412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7224713" y="5530850"/>
            <a:ext cx="590550" cy="719138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6667500" y="5578475"/>
            <a:ext cx="614363" cy="633413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4" name="Freeform 33"/>
          <p:cNvSpPr/>
          <p:nvPr/>
        </p:nvSpPr>
        <p:spPr>
          <a:xfrm rot="5400000">
            <a:off x="3305175" y="3028951"/>
            <a:ext cx="585787" cy="461962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41" name="Straight Arrow Connector 40"/>
          <p:cNvCxnSpPr/>
          <p:nvPr/>
        </p:nvCxnSpPr>
        <p:spPr>
          <a:xfrm rot="10800000">
            <a:off x="1892300" y="3551238"/>
            <a:ext cx="3435350" cy="4286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rot="10800000">
            <a:off x="2551113" y="3646488"/>
            <a:ext cx="2776537" cy="70167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10800000">
            <a:off x="3221038" y="3614738"/>
            <a:ext cx="2106612" cy="146685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16200000" flipV="1">
            <a:off x="3413125" y="3956051"/>
            <a:ext cx="2243137" cy="160496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3286125" y="1754188"/>
            <a:ext cx="1987550" cy="223837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2286000" y="1924050"/>
            <a:ext cx="989013" cy="531813"/>
          </a:xfrm>
          <a:prstGeom prst="ellipse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400" dirty="0">
                <a:solidFill>
                  <a:schemeClr val="tx1"/>
                </a:solidFill>
              </a:rPr>
              <a:t>merge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1776413" y="2360613"/>
            <a:ext cx="541337" cy="425450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5400000" flipH="1" flipV="1">
            <a:off x="2280444" y="2513806"/>
            <a:ext cx="393700" cy="1920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16200000" flipV="1">
            <a:off x="2678113" y="2517775"/>
            <a:ext cx="347662" cy="2301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rot="10800000">
            <a:off x="3133725" y="2409825"/>
            <a:ext cx="385763" cy="3444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rapezoid 39"/>
          <p:cNvSpPr/>
          <p:nvPr/>
        </p:nvSpPr>
        <p:spPr bwMode="auto">
          <a:xfrm rot="16200000">
            <a:off x="6426994" y="-653256"/>
            <a:ext cx="4143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200" dirty="0"/>
          </a:p>
        </p:txBody>
      </p:sp>
      <p:sp>
        <p:nvSpPr>
          <p:cNvPr id="48" name="Trapezoid 47"/>
          <p:cNvSpPr/>
          <p:nvPr/>
        </p:nvSpPr>
        <p:spPr bwMode="auto">
          <a:xfrm rot="16200000">
            <a:off x="6358731" y="-99218"/>
            <a:ext cx="581025" cy="2382838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200" dirty="0"/>
          </a:p>
        </p:txBody>
      </p:sp>
      <p:sp>
        <p:nvSpPr>
          <p:cNvPr id="51" name="Trapezoid 50"/>
          <p:cNvSpPr/>
          <p:nvPr/>
        </p:nvSpPr>
        <p:spPr bwMode="auto">
          <a:xfrm rot="16200000">
            <a:off x="5536407" y="1304131"/>
            <a:ext cx="704850" cy="896937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200" dirty="0"/>
          </a:p>
        </p:txBody>
      </p:sp>
      <p:sp>
        <p:nvSpPr>
          <p:cNvPr id="53" name="Freeform 52"/>
          <p:cNvSpPr/>
          <p:nvPr/>
        </p:nvSpPr>
        <p:spPr>
          <a:xfrm rot="5400000">
            <a:off x="1624807" y="3044031"/>
            <a:ext cx="406400" cy="633413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4779" name="Rectangle 27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  <p:sp>
        <p:nvSpPr>
          <p:cNvPr id="29" name="Rectangular Callout 28"/>
          <p:cNvSpPr/>
          <p:nvPr/>
        </p:nvSpPr>
        <p:spPr>
          <a:xfrm>
            <a:off x="2998788" y="4837113"/>
            <a:ext cx="914400" cy="612775"/>
          </a:xfrm>
          <a:prstGeom prst="wedgeRectCallout">
            <a:avLst>
              <a:gd name="adj1" fmla="val 60563"/>
              <a:gd name="adj2" fmla="val -989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200" dirty="0"/>
              <a:t>One block per </a:t>
            </a:r>
            <a:r>
              <a:rPr lang="en-US" sz="1200" dirty="0" err="1"/>
              <a:t>sublist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45480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3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30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3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3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3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3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3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3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3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3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3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3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3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3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3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3556" grpId="0"/>
      <p:bldP spid="23557" grpId="0"/>
      <p:bldP spid="38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6804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76805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5" name="Freeform 14"/>
          <p:cNvSpPr/>
          <p:nvPr/>
        </p:nvSpPr>
        <p:spPr>
          <a:xfrm>
            <a:off x="7235825" y="3244850"/>
            <a:ext cx="590550" cy="719138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2" name="Freeform 21"/>
          <p:cNvSpPr/>
          <p:nvPr/>
        </p:nvSpPr>
        <p:spPr>
          <a:xfrm rot="5400000">
            <a:off x="2862263" y="3133725"/>
            <a:ext cx="304800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7210425" y="4760913"/>
            <a:ext cx="590550" cy="719137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6653213" y="4808538"/>
            <a:ext cx="614362" cy="633412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7224713" y="5530850"/>
            <a:ext cx="590550" cy="719138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6667500" y="5578475"/>
            <a:ext cx="614363" cy="633413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4" name="Freeform 33"/>
          <p:cNvSpPr/>
          <p:nvPr/>
        </p:nvSpPr>
        <p:spPr>
          <a:xfrm rot="5400000">
            <a:off x="3305175" y="3028951"/>
            <a:ext cx="585787" cy="461962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41" name="Straight Arrow Connector 40"/>
          <p:cNvCxnSpPr/>
          <p:nvPr/>
        </p:nvCxnSpPr>
        <p:spPr>
          <a:xfrm rot="10800000">
            <a:off x="1892300" y="3551238"/>
            <a:ext cx="3435350" cy="4286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10800000">
            <a:off x="3221038" y="3614738"/>
            <a:ext cx="2106612" cy="146685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16200000" flipV="1">
            <a:off x="3413125" y="3956051"/>
            <a:ext cx="2243137" cy="160496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3286125" y="1754188"/>
            <a:ext cx="1987550" cy="223837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2286000" y="1924050"/>
            <a:ext cx="989013" cy="531813"/>
          </a:xfrm>
          <a:prstGeom prst="ellipse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400" dirty="0">
                <a:solidFill>
                  <a:schemeClr val="tx1"/>
                </a:solidFill>
              </a:rPr>
              <a:t>merge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1776413" y="2360613"/>
            <a:ext cx="541337" cy="425450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5400000" flipH="1" flipV="1">
            <a:off x="2280444" y="2513806"/>
            <a:ext cx="393700" cy="1920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16200000" flipV="1">
            <a:off x="2678113" y="2517775"/>
            <a:ext cx="347662" cy="2301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rot="10800000">
            <a:off x="3133725" y="2409825"/>
            <a:ext cx="385763" cy="3444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rapezoid 39"/>
          <p:cNvSpPr/>
          <p:nvPr/>
        </p:nvSpPr>
        <p:spPr bwMode="auto">
          <a:xfrm rot="16200000">
            <a:off x="6426994" y="-653256"/>
            <a:ext cx="4143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200" dirty="0"/>
          </a:p>
        </p:txBody>
      </p:sp>
      <p:sp>
        <p:nvSpPr>
          <p:cNvPr id="48" name="Trapezoid 47"/>
          <p:cNvSpPr/>
          <p:nvPr/>
        </p:nvSpPr>
        <p:spPr bwMode="auto">
          <a:xfrm rot="16200000">
            <a:off x="6358731" y="-99218"/>
            <a:ext cx="581025" cy="2382838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200" dirty="0"/>
          </a:p>
        </p:txBody>
      </p:sp>
      <p:sp>
        <p:nvSpPr>
          <p:cNvPr id="51" name="Trapezoid 50"/>
          <p:cNvSpPr/>
          <p:nvPr/>
        </p:nvSpPr>
        <p:spPr bwMode="auto">
          <a:xfrm rot="16200000">
            <a:off x="5536407" y="1304131"/>
            <a:ext cx="704850" cy="896937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200" dirty="0"/>
          </a:p>
        </p:txBody>
      </p:sp>
      <p:sp>
        <p:nvSpPr>
          <p:cNvPr id="53" name="Freeform 52"/>
          <p:cNvSpPr/>
          <p:nvPr/>
        </p:nvSpPr>
        <p:spPr>
          <a:xfrm rot="5400000">
            <a:off x="1624807" y="3044031"/>
            <a:ext cx="406400" cy="633413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6826" name="Rectangle 27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  <p:sp>
        <p:nvSpPr>
          <p:cNvPr id="29" name="Rectangular Callout 28"/>
          <p:cNvSpPr/>
          <p:nvPr/>
        </p:nvSpPr>
        <p:spPr>
          <a:xfrm>
            <a:off x="2998788" y="4837113"/>
            <a:ext cx="914400" cy="612775"/>
          </a:xfrm>
          <a:prstGeom prst="wedgeRectCallout">
            <a:avLst>
              <a:gd name="adj1" fmla="val 60563"/>
              <a:gd name="adj2" fmla="val -989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200" dirty="0"/>
              <a:t>One block per </a:t>
            </a:r>
            <a:r>
              <a:rPr lang="en-US" sz="1200" dirty="0" err="1"/>
              <a:t>sublist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47302410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3556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23557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 flipV="1">
            <a:off x="3286125" y="1754188"/>
            <a:ext cx="1987550" cy="223837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2286000" y="1924050"/>
            <a:ext cx="989013" cy="531813"/>
          </a:xfrm>
          <a:prstGeom prst="ellipse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400" dirty="0">
                <a:solidFill>
                  <a:schemeClr val="tx1"/>
                </a:solidFill>
              </a:rPr>
              <a:t>merge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1776413" y="2360613"/>
            <a:ext cx="541337" cy="425450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5400000" flipH="1" flipV="1">
            <a:off x="2280444" y="2513806"/>
            <a:ext cx="393700" cy="1920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16200000" flipV="1">
            <a:off x="2678113" y="2517775"/>
            <a:ext cx="347662" cy="2301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rot="10800000">
            <a:off x="3133725" y="2409825"/>
            <a:ext cx="385763" cy="3444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rapezoid 27"/>
          <p:cNvSpPr/>
          <p:nvPr/>
        </p:nvSpPr>
        <p:spPr bwMode="auto">
          <a:xfrm rot="16200000">
            <a:off x="6426994" y="-653256"/>
            <a:ext cx="4143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200" dirty="0"/>
          </a:p>
        </p:txBody>
      </p:sp>
      <p:sp>
        <p:nvSpPr>
          <p:cNvPr id="39" name="Trapezoid 38"/>
          <p:cNvSpPr/>
          <p:nvPr/>
        </p:nvSpPr>
        <p:spPr bwMode="auto">
          <a:xfrm rot="16200000">
            <a:off x="6358731" y="-99218"/>
            <a:ext cx="581025" cy="2382838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200" dirty="0"/>
          </a:p>
        </p:txBody>
      </p:sp>
      <p:sp>
        <p:nvSpPr>
          <p:cNvPr id="46" name="Trapezoid 45"/>
          <p:cNvSpPr/>
          <p:nvPr/>
        </p:nvSpPr>
        <p:spPr bwMode="auto">
          <a:xfrm rot="16200000">
            <a:off x="6278563" y="561975"/>
            <a:ext cx="704850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200" dirty="0"/>
          </a:p>
        </p:txBody>
      </p:sp>
      <p:sp>
        <p:nvSpPr>
          <p:cNvPr id="52" name="Trapezoid 51"/>
          <p:cNvSpPr/>
          <p:nvPr/>
        </p:nvSpPr>
        <p:spPr bwMode="auto">
          <a:xfrm rot="16200000">
            <a:off x="6160294" y="1410494"/>
            <a:ext cx="949325" cy="2382837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200" dirty="0"/>
          </a:p>
        </p:txBody>
      </p:sp>
      <p:sp>
        <p:nvSpPr>
          <p:cNvPr id="78864" name="Rectangle 15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83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2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3556" grpId="0"/>
      <p:bldP spid="23557" grpId="0"/>
      <p:bldP spid="38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7772400" cy="573088"/>
          </a:xfrm>
        </p:spPr>
        <p:txBody>
          <a:bodyPr/>
          <a:lstStyle/>
          <a:p>
            <a:pPr algn="l"/>
            <a:r>
              <a:rPr lang="en-US" altLang="zh-CN" sz="3600">
                <a:solidFill>
                  <a:srgbClr val="FFCC00"/>
                </a:solidFill>
                <a:ea typeface="宋体" panose="02010600030101010101" pitchFamily="2" charset="-122"/>
              </a:rPr>
              <a:t>Two-phase Multiway MergeSort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00088" y="1389063"/>
            <a:ext cx="7772400" cy="4830762"/>
          </a:xfrm>
        </p:spPr>
        <p:txBody>
          <a:bodyPr/>
          <a:lstStyle/>
          <a:p>
            <a:r>
              <a:rPr lang="en-US" altLang="zh-CN" sz="2800">
                <a:ea typeface="宋体" panose="02010600030101010101" pitchFamily="2" charset="-122"/>
              </a:rPr>
              <a:t># sublists = 100K/6400 = 16 </a:t>
            </a:r>
          </a:p>
          <a:p>
            <a:pPr>
              <a:buFontTx/>
              <a:buNone/>
            </a:pPr>
            <a:r>
              <a:rPr lang="en-US" altLang="zh-CN" sz="2800">
                <a:ea typeface="宋体" panose="02010600030101010101" pitchFamily="2" charset="-122"/>
              </a:rPr>
              <a:t>   thus, in phase 2, we can easily hold a block for each sublist in the main memory</a:t>
            </a:r>
          </a:p>
          <a:p>
            <a:r>
              <a:rPr lang="en-US" altLang="zh-CN" sz="2800">
                <a:ea typeface="宋体" panose="02010600030101010101" pitchFamily="2" charset="-122"/>
              </a:rPr>
              <a:t>Disk block read/write:</a:t>
            </a:r>
          </a:p>
          <a:p>
            <a:pPr>
              <a:buFontTx/>
              <a:buNone/>
            </a:pPr>
            <a:r>
              <a:rPr lang="en-US" altLang="zh-CN" sz="2800">
                <a:ea typeface="宋体" panose="02010600030101010101" pitchFamily="2" charset="-122"/>
              </a:rPr>
              <a:t>    100K (blocks) * 4 </a:t>
            </a:r>
          </a:p>
          <a:p>
            <a:pPr>
              <a:buFontTx/>
              <a:buNone/>
            </a:pPr>
            <a:r>
              <a:rPr lang="en-US" altLang="zh-CN" sz="2800">
                <a:ea typeface="宋体" panose="02010600030101010101" pitchFamily="2" charset="-122"/>
              </a:rPr>
              <a:t>     = 400K disk block read/write</a:t>
            </a:r>
          </a:p>
          <a:p>
            <a:pPr>
              <a:buFontTx/>
              <a:buNone/>
            </a:pPr>
            <a:r>
              <a:rPr lang="en-US" altLang="zh-CN" sz="2800">
                <a:ea typeface="宋体" panose="02010600030101010101" pitchFamily="2" charset="-122"/>
              </a:rPr>
              <a:t>	  = 16M ms = 16000 seconds &lt; 4.5 hours</a:t>
            </a:r>
          </a:p>
          <a:p>
            <a:pPr>
              <a:buFontTx/>
              <a:buNone/>
            </a:pPr>
            <a:endParaRPr lang="en-US" altLang="zh-CN" sz="2800">
              <a:ea typeface="宋体" panose="02010600030101010101" pitchFamily="2" charset="-122"/>
            </a:endParaRPr>
          </a:p>
        </p:txBody>
      </p:sp>
      <p:sp>
        <p:nvSpPr>
          <p:cNvPr id="80900" name="TextBox 3"/>
          <p:cNvSpPr txBox="1">
            <a:spLocks noChangeArrowheads="1"/>
          </p:cNvSpPr>
          <p:nvPr/>
        </p:nvSpPr>
        <p:spPr bwMode="auto">
          <a:xfrm>
            <a:off x="4008438" y="77788"/>
            <a:ext cx="5006975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>
                <a:ea typeface="宋体" panose="02010600030101010101" pitchFamily="2" charset="-122"/>
              </a:rPr>
              <a:t>disk read/write: </a:t>
            </a:r>
            <a:r>
              <a:rPr lang="en-US" altLang="zh-CN" sz="1000">
                <a:solidFill>
                  <a:srgbClr val="FF0000"/>
                </a:solidFill>
                <a:ea typeface="宋体" panose="02010600030101010101" pitchFamily="2" charset="-122"/>
              </a:rPr>
              <a:t>40 ms      </a:t>
            </a:r>
            <a:r>
              <a:rPr lang="en-US" altLang="zh-CN" sz="1000">
                <a:ea typeface="宋体" panose="02010600030101010101" pitchFamily="2" charset="-122"/>
              </a:rPr>
              <a:t>a tuple: </a:t>
            </a:r>
            <a:r>
              <a:rPr lang="en-US" altLang="zh-CN" sz="1000">
                <a:solidFill>
                  <a:srgbClr val="FF0000"/>
                </a:solidFill>
                <a:ea typeface="宋体" panose="02010600030101010101" pitchFamily="2" charset="-122"/>
              </a:rPr>
              <a:t>160 bytes        </a:t>
            </a:r>
            <a:r>
              <a:rPr lang="en-US" altLang="zh-CN" sz="1000">
                <a:ea typeface="宋体" panose="02010600030101010101" pitchFamily="2" charset="-122"/>
              </a:rPr>
              <a:t>a block: </a:t>
            </a:r>
            <a:r>
              <a:rPr lang="en-US" altLang="zh-CN" sz="1000">
                <a:solidFill>
                  <a:srgbClr val="FF0000"/>
                </a:solidFill>
                <a:ea typeface="宋体" panose="02010600030101010101" pitchFamily="2" charset="-122"/>
              </a:rPr>
              <a:t>16KB </a:t>
            </a:r>
            <a:r>
              <a:rPr lang="en-US" altLang="zh-CN" sz="1000">
                <a:ea typeface="宋体" panose="02010600030101010101" pitchFamily="2" charset="-122"/>
              </a:rPr>
              <a:t>(</a:t>
            </a:r>
            <a:r>
              <a:rPr lang="en-US" altLang="zh-CN" sz="1000">
                <a:solidFill>
                  <a:srgbClr val="FF0000"/>
                </a:solidFill>
                <a:ea typeface="宋体" panose="02010600030101010101" pitchFamily="2" charset="-122"/>
              </a:rPr>
              <a:t>100</a:t>
            </a:r>
            <a:r>
              <a:rPr lang="en-US" altLang="zh-CN" sz="1000">
                <a:ea typeface="宋体" panose="02010600030101010101" pitchFamily="2" charset="-122"/>
              </a:rPr>
              <a:t> tuples)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>
                <a:ea typeface="宋体" panose="02010600030101010101" pitchFamily="2" charset="-122"/>
              </a:rPr>
              <a:t>a relation R: </a:t>
            </a:r>
            <a:r>
              <a:rPr lang="en-US" altLang="zh-CN" sz="1000">
                <a:solidFill>
                  <a:srgbClr val="FF0000"/>
                </a:solidFill>
                <a:ea typeface="宋体" panose="02010600030101010101" pitchFamily="2" charset="-122"/>
              </a:rPr>
              <a:t>1.6 GB</a:t>
            </a:r>
            <a:r>
              <a:rPr lang="en-US" altLang="zh-CN" sz="1000">
                <a:ea typeface="宋体" panose="02010600030101010101" pitchFamily="2" charset="-122"/>
              </a:rPr>
              <a:t> (</a:t>
            </a:r>
            <a:r>
              <a:rPr lang="en-US" altLang="zh-CN" sz="1000">
                <a:solidFill>
                  <a:srgbClr val="FF0000"/>
                </a:solidFill>
                <a:ea typeface="宋体" panose="02010600030101010101" pitchFamily="2" charset="-122"/>
              </a:rPr>
              <a:t>10M</a:t>
            </a:r>
            <a:r>
              <a:rPr lang="en-US" altLang="zh-CN" sz="1000">
                <a:ea typeface="宋体" panose="02010600030101010101" pitchFamily="2" charset="-122"/>
              </a:rPr>
              <a:t> tuples, </a:t>
            </a:r>
            <a:r>
              <a:rPr lang="en-US" altLang="zh-CN" sz="1000">
                <a:solidFill>
                  <a:srgbClr val="FF0000"/>
                </a:solidFill>
                <a:ea typeface="宋体" panose="02010600030101010101" pitchFamily="2" charset="-122"/>
              </a:rPr>
              <a:t>100K </a:t>
            </a:r>
            <a:r>
              <a:rPr lang="en-US" altLang="zh-CN" sz="1000">
                <a:ea typeface="宋体" panose="02010600030101010101" pitchFamily="2" charset="-122"/>
              </a:rPr>
              <a:t>blocks)   main memory: </a:t>
            </a:r>
            <a:r>
              <a:rPr lang="en-US" altLang="zh-CN" sz="1000">
                <a:solidFill>
                  <a:srgbClr val="FF0000"/>
                </a:solidFill>
                <a:ea typeface="宋体" panose="02010600030101010101" pitchFamily="2" charset="-122"/>
              </a:rPr>
              <a:t>100MB</a:t>
            </a:r>
            <a:r>
              <a:rPr lang="en-US" altLang="zh-CN" sz="1000">
                <a:ea typeface="宋体" panose="02010600030101010101" pitchFamily="2" charset="-122"/>
              </a:rPr>
              <a:t> (</a:t>
            </a:r>
            <a:r>
              <a:rPr lang="en-US" altLang="zh-CN" sz="1000">
                <a:solidFill>
                  <a:srgbClr val="FF0000"/>
                </a:solidFill>
                <a:ea typeface="宋体" panose="02010600030101010101" pitchFamily="2" charset="-122"/>
              </a:rPr>
              <a:t>6400 </a:t>
            </a:r>
            <a:r>
              <a:rPr lang="en-US" altLang="zh-CN" sz="1000">
                <a:ea typeface="宋体" panose="02010600030101010101" pitchFamily="2" charset="-122"/>
              </a:rPr>
              <a:t>blocks)</a:t>
            </a:r>
            <a:endParaRPr lang="en-US" altLang="zh-CN" sz="100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4009206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00088" y="1389063"/>
            <a:ext cx="7772400" cy="4830762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zh-CN" sz="4000">
                <a:ea typeface="宋体" panose="02010600030101010101" pitchFamily="2" charset="-122"/>
              </a:rPr>
              <a:t>Read Chapter 13 for more details on </a:t>
            </a:r>
          </a:p>
          <a:p>
            <a:pPr algn="ctr">
              <a:buFontTx/>
              <a:buNone/>
            </a:pPr>
            <a:r>
              <a:rPr lang="en-US" altLang="zh-CN" sz="4000">
                <a:ea typeface="宋体" panose="02010600030101010101" pitchFamily="2" charset="-122"/>
              </a:rPr>
              <a:t>memory structures</a:t>
            </a:r>
          </a:p>
        </p:txBody>
      </p:sp>
    </p:spTree>
    <p:extLst>
      <p:ext uri="{BB962C8B-B14F-4D97-AF65-F5344CB8AC3E}">
        <p14:creationId xmlns:p14="http://schemas.microsoft.com/office/powerpoint/2010/main" val="65868182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3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5|69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0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|69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|23"/>
</p:tagLst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2315</TotalTime>
  <Words>2257</Words>
  <Application>Microsoft Office PowerPoint</Application>
  <PresentationFormat>On-screen Show (4:3)</PresentationFormat>
  <Paragraphs>676</Paragraphs>
  <Slides>63</Slides>
  <Notes>30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71" baseType="lpstr">
      <vt:lpstr>Microsoft YaHei</vt:lpstr>
      <vt:lpstr>Arial</vt:lpstr>
      <vt:lpstr>Cambria Math</vt:lpstr>
      <vt:lpstr>Tahoma</vt:lpstr>
      <vt:lpstr>Times New Roman</vt:lpstr>
      <vt:lpstr>Wingdings</vt:lpstr>
      <vt:lpstr>Default Design</vt:lpstr>
      <vt:lpstr>ClipArt</vt:lpstr>
      <vt:lpstr>PowerPoint Presentation</vt:lpstr>
      <vt:lpstr>Database is just another model  of information processing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Computer Memory Hierarchy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“typical” disk</vt:lpstr>
      <vt:lpstr>Blocks</vt:lpstr>
      <vt:lpstr>PowerPoint Presentation</vt:lpstr>
      <vt:lpstr>Seek Time</vt:lpstr>
      <vt:lpstr>Average Random Seek Time </vt:lpstr>
      <vt:lpstr>Rotational Delay</vt:lpstr>
      <vt:lpstr>Transfer Rate: </vt:lpstr>
      <vt:lpstr>Other Delays</vt:lpstr>
      <vt:lpstr>Thus, reading a block of 16K bytes:</vt:lpstr>
      <vt:lpstr>PowerPoint Presentation</vt:lpstr>
      <vt:lpstr>I/O Model of Computation</vt:lpstr>
      <vt:lpstr>Disk I/O Optimization: Example I</vt:lpstr>
      <vt:lpstr>Disk I/O Optimization: Example I</vt:lpstr>
      <vt:lpstr>Disk I/O Optimization: Example I</vt:lpstr>
      <vt:lpstr>Disk I/O Optimization: Example I</vt:lpstr>
      <vt:lpstr>Disk I/O Optimization: Example I</vt:lpstr>
      <vt:lpstr>Elevator Algorithm</vt:lpstr>
      <vt:lpstr>Disk I/O Optimization: Example II</vt:lpstr>
      <vt:lpstr>Main memory sorting algorithms</vt:lpstr>
      <vt:lpstr>Two-phase Multiway MergeSort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Two-phase Multiway MergeSort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181</cp:revision>
  <cp:lastPrinted>2001-01-16T17:12:14Z</cp:lastPrinted>
  <dcterms:created xsi:type="dcterms:W3CDTF">1999-07-13T19:55:20Z</dcterms:created>
  <dcterms:modified xsi:type="dcterms:W3CDTF">2024-02-19T17:55:21Z</dcterms:modified>
</cp:coreProperties>
</file>